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221" r:id="rId1"/>
  </p:sldMasterIdLst>
  <p:notesMasterIdLst>
    <p:notesMasterId r:id="rId16"/>
  </p:notesMasterIdLst>
  <p:handoutMasterIdLst>
    <p:handoutMasterId r:id="rId17"/>
  </p:handoutMasterIdLst>
  <p:sldIdLst>
    <p:sldId id="263" r:id="rId2"/>
    <p:sldId id="625" r:id="rId3"/>
    <p:sldId id="636" r:id="rId4"/>
    <p:sldId id="607" r:id="rId5"/>
    <p:sldId id="637" r:id="rId6"/>
    <p:sldId id="638" r:id="rId7"/>
    <p:sldId id="639" r:id="rId8"/>
    <p:sldId id="641" r:id="rId9"/>
    <p:sldId id="642" r:id="rId10"/>
    <p:sldId id="643" r:id="rId11"/>
    <p:sldId id="644" r:id="rId12"/>
    <p:sldId id="631" r:id="rId13"/>
    <p:sldId id="640" r:id="rId14"/>
    <p:sldId id="635" r:id="rId15"/>
  </p:sldIdLst>
  <p:sldSz cx="9144000" cy="6858000" type="screen4x3"/>
  <p:notesSz cx="6742113" cy="987266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3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09">
          <p15:clr>
            <a:srgbClr val="A4A3A4"/>
          </p15:clr>
        </p15:guide>
        <p15:guide id="2" pos="212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385723"/>
    <a:srgbClr val="3366FF"/>
    <a:srgbClr val="3333CC"/>
    <a:srgbClr val="81C0FF"/>
    <a:srgbClr val="53A9FF"/>
    <a:srgbClr val="3399FF"/>
    <a:srgbClr val="66CCFF"/>
    <a:srgbClr val="33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90" autoAdjust="0"/>
    <p:restoredTop sz="93950" autoAdjust="0"/>
  </p:normalViewPr>
  <p:slideViewPr>
    <p:cSldViewPr showGuides="1">
      <p:cViewPr varScale="1">
        <p:scale>
          <a:sx n="113" d="100"/>
          <a:sy n="113" d="100"/>
        </p:scale>
        <p:origin x="-1500" y="-108"/>
      </p:cViewPr>
      <p:guideLst>
        <p:guide orient="horz" pos="2160"/>
        <p:guide orient="horz" pos="138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howGuides="1">
      <p:cViewPr varScale="1">
        <p:scale>
          <a:sx n="80" d="100"/>
          <a:sy n="80" d="100"/>
        </p:scale>
        <p:origin x="-3204" y="-96"/>
      </p:cViewPr>
      <p:guideLst>
        <p:guide orient="horz" pos="3109"/>
        <p:guide pos="21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0"/>
            <a:ext cx="2922317" cy="49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34" tIns="45217" rIns="90434" bIns="4521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8225" y="0"/>
            <a:ext cx="2922317" cy="49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34" tIns="45217" rIns="90434" bIns="4521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69638D1-2ADC-4412-9541-2A80E4112FD2}" type="datetime2">
              <a:rPr lang="fr-FR" smtClean="0"/>
              <a:t>lundi 27 janvier 2020</a:t>
            </a:fld>
            <a:endParaRPr lang="fr-FR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" y="9376907"/>
            <a:ext cx="2922317" cy="49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34" tIns="45217" rIns="90434" bIns="4521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8225" y="9376907"/>
            <a:ext cx="2922317" cy="49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34" tIns="45217" rIns="90434" bIns="4521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AF31D1B-C584-4D8B-96E2-3A36F6131AC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978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2922317" cy="494186"/>
          </a:xfrm>
          <a:prstGeom prst="rect">
            <a:avLst/>
          </a:prstGeom>
        </p:spPr>
        <p:txBody>
          <a:bodyPr vert="horz" wrap="square" lIns="90434" tIns="45217" rIns="90434" bIns="45217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fr-FR"/>
              <a:t>PROJET 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8225" y="0"/>
            <a:ext cx="2922317" cy="494186"/>
          </a:xfrm>
          <a:prstGeom prst="rect">
            <a:avLst/>
          </a:prstGeom>
        </p:spPr>
        <p:txBody>
          <a:bodyPr vert="horz" lIns="90434" tIns="45217" rIns="90434" bIns="452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FD16475-C6D1-4FD5-98C4-78B5728A440A}" type="datetime2">
              <a:rPr lang="fr-FR" smtClean="0"/>
              <a:t>lundi 27 janvier 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8713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34" tIns="45217" rIns="90434" bIns="45217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3900" y="4689247"/>
            <a:ext cx="5394320" cy="4442935"/>
          </a:xfrm>
          <a:prstGeom prst="rect">
            <a:avLst/>
          </a:prstGeom>
        </p:spPr>
        <p:txBody>
          <a:bodyPr vert="horz" lIns="90434" tIns="45217" rIns="90434" bIns="45217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5" y="9376907"/>
            <a:ext cx="2922317" cy="494185"/>
          </a:xfrm>
          <a:prstGeom prst="rect">
            <a:avLst/>
          </a:prstGeom>
        </p:spPr>
        <p:txBody>
          <a:bodyPr vert="horz" wrap="square" lIns="90434" tIns="45217" rIns="90434" bIns="45217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8225" y="9376907"/>
            <a:ext cx="2922317" cy="494185"/>
          </a:xfrm>
          <a:prstGeom prst="rect">
            <a:avLst/>
          </a:prstGeom>
        </p:spPr>
        <p:txBody>
          <a:bodyPr vert="horz" lIns="90434" tIns="45217" rIns="90434" bIns="452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D109D53-EFF8-4542-8EDE-EA0F1DE90AF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9879863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2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05B7C286-A71B-48A3-9AE0-233F652B12EC}" type="datetime2">
              <a:rPr lang="fr-FR" smtClean="0"/>
              <a:t>lundi 27 janvier 2020</a:t>
            </a:fld>
            <a:endParaRPr lang="fr-FR"/>
          </a:p>
        </p:txBody>
      </p:sp>
      <p:sp>
        <p:nvSpPr>
          <p:cNvPr id="5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4A92BD-0BA7-4665-90E4-05EABEB2C6DA}" type="slidenum">
              <a:rPr lang="fr-FR"/>
              <a:pPr>
                <a:defRPr/>
              </a:pPr>
              <a:t>1</a:t>
            </a:fld>
            <a:endParaRPr lang="fr-FR"/>
          </a:p>
        </p:txBody>
      </p:sp>
      <p:sp>
        <p:nvSpPr>
          <p:cNvPr id="4301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1700" y="739775"/>
            <a:ext cx="4938713" cy="37036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fr-FR" dirty="0" smtClean="0"/>
              <a:t>Plan ORSEC « CYCLAMEN » - Dispositif UK-France</a:t>
            </a:r>
          </a:p>
          <a:p>
            <a:pPr marL="228600" indent="-228600">
              <a:buAutoNum type="arabicParenR"/>
            </a:pPr>
            <a:endParaRPr lang="fr-FR" dirty="0" smtClean="0"/>
          </a:p>
          <a:p>
            <a:pPr marL="228600" indent="-228600">
              <a:buAutoNum type="arabicParenR"/>
            </a:pPr>
            <a:r>
              <a:rPr lang="fr-FR" dirty="0" smtClean="0"/>
              <a:t>Assistance</a:t>
            </a:r>
            <a:r>
              <a:rPr lang="fr-FR" baseline="0" dirty="0" smtClean="0"/>
              <a:t> to French </a:t>
            </a:r>
            <a:r>
              <a:rPr lang="fr-FR" baseline="0" dirty="0" err="1" smtClean="0"/>
              <a:t>authorities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Firemen</a:t>
            </a:r>
            <a:endParaRPr lang="fr-FR" baseline="0" dirty="0" smtClean="0"/>
          </a:p>
          <a:p>
            <a:pPr marL="0" indent="0">
              <a:buNone/>
            </a:pPr>
            <a:r>
              <a:rPr lang="fr-FR" baseline="0" dirty="0" smtClean="0"/>
              <a:t>SDIS-62</a:t>
            </a:r>
          </a:p>
          <a:p>
            <a:pPr marL="0" indent="0">
              <a:buNone/>
            </a:pPr>
            <a:r>
              <a:rPr lang="fr-FR" baseline="0" dirty="0" smtClean="0"/>
              <a:t>SDIS-76</a:t>
            </a:r>
          </a:p>
          <a:p>
            <a:pPr marL="0" indent="0">
              <a:buNone/>
            </a:pPr>
            <a:endParaRPr lang="fr-FR" baseline="0" dirty="0" smtClean="0"/>
          </a:p>
          <a:p>
            <a:pPr marL="0" indent="0">
              <a:buNone/>
            </a:pPr>
            <a:r>
              <a:rPr lang="fr-FR" baseline="0" dirty="0" smtClean="0"/>
              <a:t>3) </a:t>
            </a:r>
            <a:r>
              <a:rPr lang="fr-FR" baseline="0" dirty="0" err="1" smtClean="0"/>
              <a:t>Monitored</a:t>
            </a:r>
            <a:r>
              <a:rPr lang="fr-FR" baseline="0" dirty="0" smtClean="0"/>
              <a:t> Harbor and </a:t>
            </a:r>
            <a:r>
              <a:rPr lang="fr-FR" baseline="0" dirty="0" err="1" smtClean="0"/>
              <a:t>associated</a:t>
            </a:r>
            <a:r>
              <a:rPr lang="fr-FR" baseline="0" dirty="0" smtClean="0"/>
              <a:t> plan ORSEC</a:t>
            </a:r>
          </a:p>
          <a:p>
            <a:pPr marL="228600" indent="-228600">
              <a:buAutoNum type="arabicParenR"/>
            </a:pPr>
            <a:endParaRPr lang="fr-FR" baseline="0" dirty="0" smtClean="0"/>
          </a:p>
          <a:p>
            <a:pPr marL="228600" indent="-228600">
              <a:buAutoNum type="arabicParenR"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PROJET 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3E2F290-6865-4508-BDD3-7325EF71D7AA}" type="datetime2">
              <a:rPr lang="fr-FR" smtClean="0"/>
              <a:pPr>
                <a:defRPr/>
              </a:pPr>
              <a:t>lundi 27 janvier 2020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109D53-EFF8-4542-8EDE-EA0F1DE90AFD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357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fr-FR" dirty="0" smtClean="0"/>
              <a:t>Plan ORSEC « CYCLAMEN » - Dispositif UK-France</a:t>
            </a:r>
          </a:p>
          <a:p>
            <a:pPr marL="228600" indent="-228600">
              <a:buAutoNum type="arabicParenR"/>
            </a:pPr>
            <a:endParaRPr lang="fr-FR" dirty="0" smtClean="0"/>
          </a:p>
          <a:p>
            <a:pPr marL="228600" indent="-228600">
              <a:buAutoNum type="arabicParenR"/>
            </a:pPr>
            <a:r>
              <a:rPr lang="fr-FR" dirty="0" smtClean="0"/>
              <a:t>Assistance</a:t>
            </a:r>
            <a:r>
              <a:rPr lang="fr-FR" baseline="0" dirty="0" smtClean="0"/>
              <a:t> to French </a:t>
            </a:r>
            <a:r>
              <a:rPr lang="fr-FR" baseline="0" dirty="0" err="1" smtClean="0"/>
              <a:t>authorities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Firemen</a:t>
            </a:r>
            <a:endParaRPr lang="fr-FR" baseline="0" dirty="0" smtClean="0"/>
          </a:p>
          <a:p>
            <a:pPr marL="0" indent="0">
              <a:buNone/>
            </a:pPr>
            <a:r>
              <a:rPr lang="fr-FR" baseline="0" dirty="0" smtClean="0"/>
              <a:t>SDIS-62</a:t>
            </a:r>
          </a:p>
          <a:p>
            <a:pPr marL="0" indent="0">
              <a:buNone/>
            </a:pPr>
            <a:r>
              <a:rPr lang="fr-FR" baseline="0" dirty="0" smtClean="0"/>
              <a:t>SDIS-76</a:t>
            </a:r>
          </a:p>
          <a:p>
            <a:pPr marL="0" indent="0">
              <a:buNone/>
            </a:pPr>
            <a:endParaRPr lang="fr-FR" baseline="0" dirty="0" smtClean="0"/>
          </a:p>
          <a:p>
            <a:pPr marL="0" indent="0">
              <a:buNone/>
            </a:pPr>
            <a:r>
              <a:rPr lang="fr-FR" baseline="0" dirty="0" smtClean="0"/>
              <a:t>3) </a:t>
            </a:r>
            <a:r>
              <a:rPr lang="fr-FR" baseline="0" dirty="0" err="1" smtClean="0"/>
              <a:t>Monitored</a:t>
            </a:r>
            <a:r>
              <a:rPr lang="fr-FR" baseline="0" dirty="0" smtClean="0"/>
              <a:t> Harbor and </a:t>
            </a:r>
            <a:r>
              <a:rPr lang="fr-FR" baseline="0" dirty="0" err="1" smtClean="0"/>
              <a:t>associated</a:t>
            </a:r>
            <a:r>
              <a:rPr lang="fr-FR" baseline="0" dirty="0" smtClean="0"/>
              <a:t> plan ORSEC</a:t>
            </a:r>
          </a:p>
          <a:p>
            <a:pPr marL="228600" indent="-228600">
              <a:buAutoNum type="arabicParenR"/>
            </a:pPr>
            <a:endParaRPr lang="fr-FR" baseline="0" dirty="0" smtClean="0"/>
          </a:p>
          <a:p>
            <a:pPr marL="228600" indent="-228600">
              <a:buAutoNum type="arabicParenR"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PROJET 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3E2F290-6865-4508-BDD3-7325EF71D7AA}" type="datetime2">
              <a:rPr lang="fr-FR" smtClean="0"/>
              <a:pPr>
                <a:defRPr/>
              </a:pPr>
              <a:t>lundi 27 janvier 2020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109D53-EFF8-4542-8EDE-EA0F1DE90AFD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357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Missions</a:t>
            </a:r>
            <a:r>
              <a:rPr lang="fr-FR" baseline="0" dirty="0" smtClean="0"/>
              <a:t> of CEA in the </a:t>
            </a:r>
            <a:r>
              <a:rPr lang="fr-FR" baseline="0" dirty="0" err="1" smtClean="0"/>
              <a:t>field</a:t>
            </a:r>
            <a:r>
              <a:rPr lang="fr-FR" baseline="0" dirty="0" smtClean="0"/>
              <a:t> of Homeland Security</a:t>
            </a:r>
          </a:p>
          <a:p>
            <a:r>
              <a:rPr lang="fr-FR" baseline="0" dirty="0" smtClean="0"/>
              <a:t>As L. Olmedo </a:t>
            </a:r>
            <a:r>
              <a:rPr lang="fr-FR" baseline="0" dirty="0" err="1" smtClean="0"/>
              <a:t>presented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yesterday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operational</a:t>
            </a:r>
            <a:r>
              <a:rPr lang="fr-FR" baseline="0" dirty="0" smtClean="0"/>
              <a:t> missions has been « assurées » and the </a:t>
            </a:r>
            <a:r>
              <a:rPr lang="fr-FR" baseline="0" dirty="0" err="1" smtClean="0"/>
              <a:t>whole</a:t>
            </a:r>
            <a:r>
              <a:rPr lang="fr-FR" baseline="0" dirty="0" smtClean="0"/>
              <a:t> architecture has </a:t>
            </a:r>
            <a:r>
              <a:rPr lang="fr-FR" baseline="0" dirty="0" err="1" smtClean="0"/>
              <a:t>evolved</a:t>
            </a:r>
            <a:r>
              <a:rPr lang="fr-FR" baseline="0" dirty="0" smtClean="0"/>
              <a:t> over the </a:t>
            </a:r>
            <a:r>
              <a:rPr lang="fr-FR" baseline="0" dirty="0" err="1" smtClean="0"/>
              <a:t>years</a:t>
            </a:r>
            <a:r>
              <a:rPr lang="fr-FR" baseline="0" dirty="0" smtClean="0"/>
              <a:t>.</a:t>
            </a:r>
            <a:br>
              <a:rPr lang="fr-FR" baseline="0" dirty="0" smtClean="0"/>
            </a:br>
            <a:r>
              <a:rPr lang="fr-FR" baseline="0" dirty="0" smtClean="0"/>
              <a:t>Goal of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presentation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present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several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examples</a:t>
            </a:r>
            <a:r>
              <a:rPr lang="fr-FR" baseline="0" dirty="0" smtClean="0"/>
              <a:t> of expertises </a:t>
            </a:r>
            <a:r>
              <a:rPr lang="fr-FR" baseline="0" dirty="0" err="1" smtClean="0"/>
              <a:t>performed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different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contexts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highlight</a:t>
            </a:r>
            <a:r>
              <a:rPr lang="fr-FR" baseline="0" dirty="0" smtClean="0"/>
              <a:t> the importance of all the components of the architecture </a:t>
            </a:r>
            <a:r>
              <a:rPr lang="fr-FR" baseline="0" dirty="0" err="1" smtClean="0"/>
              <a:t>required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outstanding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reachback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PROJET 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3E2F290-6865-4508-BDD3-7325EF71D7AA}" type="datetime2">
              <a:rPr lang="fr-FR" smtClean="0"/>
              <a:pPr>
                <a:defRPr/>
              </a:pPr>
              <a:t>lundi 27 janvier 2020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109D53-EFF8-4542-8EDE-EA0F1DE90AFD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357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52D8C-22B0-41F8-A2CB-3631FD1068BF}" type="slidenum">
              <a:rPr lang="fr-FR"/>
              <a:pPr/>
              <a:t>4</a:t>
            </a:fld>
            <a:endParaRPr lang="fr-FR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8713" cy="3703638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4182"/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Missions</a:t>
            </a:r>
            <a:r>
              <a:rPr lang="fr-FR" baseline="0" dirty="0" smtClean="0"/>
              <a:t> of CEA in the </a:t>
            </a:r>
            <a:r>
              <a:rPr lang="fr-FR" baseline="0" dirty="0" err="1" smtClean="0"/>
              <a:t>field</a:t>
            </a:r>
            <a:r>
              <a:rPr lang="fr-FR" baseline="0" dirty="0" smtClean="0"/>
              <a:t> of Homeland Security</a:t>
            </a:r>
          </a:p>
          <a:p>
            <a:r>
              <a:rPr lang="fr-FR" baseline="0" dirty="0" smtClean="0"/>
              <a:t>As L. Olmedo </a:t>
            </a:r>
            <a:r>
              <a:rPr lang="fr-FR" baseline="0" dirty="0" err="1" smtClean="0"/>
              <a:t>presented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yesterday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operational</a:t>
            </a:r>
            <a:r>
              <a:rPr lang="fr-FR" baseline="0" dirty="0" smtClean="0"/>
              <a:t> missions has been « assurées » and the </a:t>
            </a:r>
            <a:r>
              <a:rPr lang="fr-FR" baseline="0" dirty="0" err="1" smtClean="0"/>
              <a:t>whole</a:t>
            </a:r>
            <a:r>
              <a:rPr lang="fr-FR" baseline="0" dirty="0" smtClean="0"/>
              <a:t> architecture has </a:t>
            </a:r>
            <a:r>
              <a:rPr lang="fr-FR" baseline="0" dirty="0" err="1" smtClean="0"/>
              <a:t>evolved</a:t>
            </a:r>
            <a:r>
              <a:rPr lang="fr-FR" baseline="0" dirty="0" smtClean="0"/>
              <a:t> over the </a:t>
            </a:r>
            <a:r>
              <a:rPr lang="fr-FR" baseline="0" dirty="0" err="1" smtClean="0"/>
              <a:t>years</a:t>
            </a:r>
            <a:r>
              <a:rPr lang="fr-FR" baseline="0" dirty="0" smtClean="0"/>
              <a:t>.</a:t>
            </a:r>
            <a:br>
              <a:rPr lang="fr-FR" baseline="0" dirty="0" smtClean="0"/>
            </a:br>
            <a:r>
              <a:rPr lang="fr-FR" baseline="0" dirty="0" smtClean="0"/>
              <a:t>Goal of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presentation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present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several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examples</a:t>
            </a:r>
            <a:r>
              <a:rPr lang="fr-FR" baseline="0" dirty="0" smtClean="0"/>
              <a:t> of expertises </a:t>
            </a:r>
            <a:r>
              <a:rPr lang="fr-FR" baseline="0" dirty="0" err="1" smtClean="0"/>
              <a:t>performed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different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contexts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highlight</a:t>
            </a:r>
            <a:r>
              <a:rPr lang="fr-FR" baseline="0" dirty="0" smtClean="0"/>
              <a:t> the importance of all the components of the architecture </a:t>
            </a:r>
            <a:r>
              <a:rPr lang="fr-FR" baseline="0" dirty="0" err="1" smtClean="0"/>
              <a:t>required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outstanding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reachback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PROJET 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3E2F290-6865-4508-BDD3-7325EF71D7AA}" type="datetime2">
              <a:rPr lang="fr-FR" smtClean="0"/>
              <a:pPr>
                <a:defRPr/>
              </a:pPr>
              <a:t>lundi 27 janvier 2020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109D53-EFF8-4542-8EDE-EA0F1DE90AFD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357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Rappel de notre rôle</a:t>
            </a:r>
            <a:r>
              <a:rPr lang="fr-FR" baseline="0" dirty="0" smtClean="0"/>
              <a:t> dans la démonstration faite à ISPRA en mars 2017 : Advanced </a:t>
            </a:r>
            <a:r>
              <a:rPr lang="fr-FR" baseline="0" dirty="0" err="1" smtClean="0"/>
              <a:t>Reachback</a:t>
            </a:r>
            <a:r>
              <a:rPr lang="fr-FR" baseline="0" dirty="0" smtClean="0"/>
              <a:t> Center</a:t>
            </a:r>
          </a:p>
          <a:p>
            <a:endParaRPr lang="fr-FR" baseline="0" dirty="0" smtClean="0"/>
          </a:p>
          <a:p>
            <a:r>
              <a:rPr lang="fr-FR" baseline="0" dirty="0" smtClean="0"/>
              <a:t>Pour cette démonstration, utilisation des moyens opérationnels du CEA dans le domaine de la lutte contre le trafic illicite et le terrorisme NRBC-E. </a:t>
            </a:r>
          </a:p>
          <a:p>
            <a:endParaRPr lang="fr-FR" baseline="0" dirty="0" smtClean="0"/>
          </a:p>
          <a:p>
            <a:r>
              <a:rPr lang="fr-FR" baseline="0" dirty="0" smtClean="0"/>
              <a:t>Reste de la présentation à pour objectifs de présenter ces outils à travers les missions et quelques exemples d’expertise réalisées ces dernières années.</a:t>
            </a:r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PROJET 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3E2F290-6865-4508-BDD3-7325EF71D7AA}" type="datetime2">
              <a:rPr lang="fr-FR" smtClean="0"/>
              <a:pPr>
                <a:defRPr/>
              </a:pPr>
              <a:t>lundi 27 janvier 2020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109D53-EFF8-4542-8EDE-EA0F1DE90AFD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373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Rappel de notre rôle</a:t>
            </a:r>
            <a:r>
              <a:rPr lang="fr-FR" baseline="0" dirty="0" smtClean="0"/>
              <a:t> dans la démonstration faite à ISPRA en mars 2017 : Advanced </a:t>
            </a:r>
            <a:r>
              <a:rPr lang="fr-FR" baseline="0" dirty="0" err="1" smtClean="0"/>
              <a:t>Reachback</a:t>
            </a:r>
            <a:r>
              <a:rPr lang="fr-FR" baseline="0" dirty="0" smtClean="0"/>
              <a:t> Center</a:t>
            </a:r>
          </a:p>
          <a:p>
            <a:endParaRPr lang="fr-FR" baseline="0" dirty="0" smtClean="0"/>
          </a:p>
          <a:p>
            <a:r>
              <a:rPr lang="fr-FR" baseline="0" dirty="0" smtClean="0"/>
              <a:t>Pour cette démonstration, utilisation des moyens opérationnels du CEA dans le domaine de la lutte contre le trafic illicite et le terrorisme NRBC-E. </a:t>
            </a:r>
          </a:p>
          <a:p>
            <a:endParaRPr lang="fr-FR" baseline="0" dirty="0" smtClean="0"/>
          </a:p>
          <a:p>
            <a:r>
              <a:rPr lang="fr-FR" baseline="0" dirty="0" smtClean="0"/>
              <a:t>Reste de la présentation à pour objectifs de présenter ces outils à travers les missions et quelques exemples d’expertise réalisées ces dernières années.</a:t>
            </a:r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PROJET 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3E2F290-6865-4508-BDD3-7325EF71D7AA}" type="datetime2">
              <a:rPr lang="fr-FR" smtClean="0"/>
              <a:pPr>
                <a:defRPr/>
              </a:pPr>
              <a:t>lundi 27 janvier 2020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109D53-EFF8-4542-8EDE-EA0F1DE90AFD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373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fr-FR" dirty="0" smtClean="0"/>
              <a:t>Plan ORSEC « CYCLAMEN » - Dispositif UK-France</a:t>
            </a:r>
          </a:p>
          <a:p>
            <a:pPr marL="228600" indent="-228600">
              <a:buAutoNum type="arabicParenR"/>
            </a:pPr>
            <a:endParaRPr lang="fr-FR" dirty="0" smtClean="0"/>
          </a:p>
          <a:p>
            <a:pPr marL="228600" indent="-228600">
              <a:buAutoNum type="arabicParenR"/>
            </a:pPr>
            <a:r>
              <a:rPr lang="fr-FR" dirty="0" smtClean="0"/>
              <a:t>Assistance</a:t>
            </a:r>
            <a:r>
              <a:rPr lang="fr-FR" baseline="0" dirty="0" smtClean="0"/>
              <a:t> to French </a:t>
            </a:r>
            <a:r>
              <a:rPr lang="fr-FR" baseline="0" dirty="0" err="1" smtClean="0"/>
              <a:t>authorities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Firemen</a:t>
            </a:r>
            <a:endParaRPr lang="fr-FR" baseline="0" dirty="0" smtClean="0"/>
          </a:p>
          <a:p>
            <a:pPr marL="0" indent="0">
              <a:buNone/>
            </a:pPr>
            <a:r>
              <a:rPr lang="fr-FR" baseline="0" dirty="0" smtClean="0"/>
              <a:t>SDIS-62</a:t>
            </a:r>
          </a:p>
          <a:p>
            <a:pPr marL="0" indent="0">
              <a:buNone/>
            </a:pPr>
            <a:r>
              <a:rPr lang="fr-FR" baseline="0" dirty="0" smtClean="0"/>
              <a:t>SDIS-76</a:t>
            </a:r>
          </a:p>
          <a:p>
            <a:pPr marL="0" indent="0">
              <a:buNone/>
            </a:pPr>
            <a:endParaRPr lang="fr-FR" baseline="0" dirty="0" smtClean="0"/>
          </a:p>
          <a:p>
            <a:pPr marL="0" indent="0">
              <a:buNone/>
            </a:pPr>
            <a:r>
              <a:rPr lang="fr-FR" baseline="0" dirty="0" smtClean="0"/>
              <a:t>3) </a:t>
            </a:r>
            <a:r>
              <a:rPr lang="fr-FR" baseline="0" dirty="0" err="1" smtClean="0"/>
              <a:t>Monitored</a:t>
            </a:r>
            <a:r>
              <a:rPr lang="fr-FR" baseline="0" dirty="0" smtClean="0"/>
              <a:t> Harbor and </a:t>
            </a:r>
            <a:r>
              <a:rPr lang="fr-FR" baseline="0" dirty="0" err="1" smtClean="0"/>
              <a:t>associated</a:t>
            </a:r>
            <a:r>
              <a:rPr lang="fr-FR" baseline="0" dirty="0" smtClean="0"/>
              <a:t> plan ORSEC</a:t>
            </a:r>
          </a:p>
          <a:p>
            <a:pPr marL="228600" indent="-228600">
              <a:buAutoNum type="arabicParenR"/>
            </a:pPr>
            <a:endParaRPr lang="fr-FR" baseline="0" dirty="0" smtClean="0"/>
          </a:p>
          <a:p>
            <a:pPr marL="228600" indent="-228600">
              <a:buAutoNum type="arabicParenR"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PROJET 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3E2F290-6865-4508-BDD3-7325EF71D7AA}" type="datetime2">
              <a:rPr lang="fr-FR" smtClean="0"/>
              <a:pPr>
                <a:defRPr/>
              </a:pPr>
              <a:t>lundi 27 janvier 2020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109D53-EFF8-4542-8EDE-EA0F1DE90AFD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357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fr-FR" dirty="0" smtClean="0"/>
              <a:t>Plan ORSEC « CYCLAMEN » - Dispositif UK-France</a:t>
            </a:r>
          </a:p>
          <a:p>
            <a:pPr marL="228600" indent="-228600">
              <a:buAutoNum type="arabicParenR"/>
            </a:pPr>
            <a:endParaRPr lang="fr-FR" dirty="0" smtClean="0"/>
          </a:p>
          <a:p>
            <a:pPr marL="228600" indent="-228600">
              <a:buAutoNum type="arabicParenR"/>
            </a:pPr>
            <a:r>
              <a:rPr lang="fr-FR" dirty="0" smtClean="0"/>
              <a:t>Assistance</a:t>
            </a:r>
            <a:r>
              <a:rPr lang="fr-FR" baseline="0" dirty="0" smtClean="0"/>
              <a:t> to French </a:t>
            </a:r>
            <a:r>
              <a:rPr lang="fr-FR" baseline="0" dirty="0" err="1" smtClean="0"/>
              <a:t>authorities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Firemen</a:t>
            </a:r>
            <a:endParaRPr lang="fr-FR" baseline="0" dirty="0" smtClean="0"/>
          </a:p>
          <a:p>
            <a:pPr marL="0" indent="0">
              <a:buNone/>
            </a:pPr>
            <a:r>
              <a:rPr lang="fr-FR" baseline="0" dirty="0" smtClean="0"/>
              <a:t>SDIS-62</a:t>
            </a:r>
          </a:p>
          <a:p>
            <a:pPr marL="0" indent="0">
              <a:buNone/>
            </a:pPr>
            <a:r>
              <a:rPr lang="fr-FR" baseline="0" dirty="0" smtClean="0"/>
              <a:t>SDIS-76</a:t>
            </a:r>
          </a:p>
          <a:p>
            <a:pPr marL="0" indent="0">
              <a:buNone/>
            </a:pPr>
            <a:endParaRPr lang="fr-FR" baseline="0" dirty="0" smtClean="0"/>
          </a:p>
          <a:p>
            <a:pPr marL="0" indent="0">
              <a:buNone/>
            </a:pPr>
            <a:r>
              <a:rPr lang="fr-FR" baseline="0" dirty="0" smtClean="0"/>
              <a:t>3) </a:t>
            </a:r>
            <a:r>
              <a:rPr lang="fr-FR" baseline="0" dirty="0" err="1" smtClean="0"/>
              <a:t>Monitored</a:t>
            </a:r>
            <a:r>
              <a:rPr lang="fr-FR" baseline="0" dirty="0" smtClean="0"/>
              <a:t> Harbor and </a:t>
            </a:r>
            <a:r>
              <a:rPr lang="fr-FR" baseline="0" dirty="0" err="1" smtClean="0"/>
              <a:t>associated</a:t>
            </a:r>
            <a:r>
              <a:rPr lang="fr-FR" baseline="0" dirty="0" smtClean="0"/>
              <a:t> plan ORSEC</a:t>
            </a:r>
          </a:p>
          <a:p>
            <a:pPr marL="228600" indent="-228600">
              <a:buAutoNum type="arabicParenR"/>
            </a:pPr>
            <a:endParaRPr lang="fr-FR" baseline="0" dirty="0" smtClean="0"/>
          </a:p>
          <a:p>
            <a:pPr marL="228600" indent="-228600">
              <a:buAutoNum type="arabicParenR"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PROJET 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3E2F290-6865-4508-BDD3-7325EF71D7AA}" type="datetime2">
              <a:rPr lang="fr-FR" smtClean="0"/>
              <a:pPr>
                <a:defRPr/>
              </a:pPr>
              <a:t>lundi 27 janvier 2020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109D53-EFF8-4542-8EDE-EA0F1DE90AFD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357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fr-FR" dirty="0" smtClean="0"/>
              <a:t>Plan ORSEC « CYCLAMEN » - Dispositif UK-France</a:t>
            </a:r>
          </a:p>
          <a:p>
            <a:pPr marL="228600" indent="-228600">
              <a:buAutoNum type="arabicParenR"/>
            </a:pPr>
            <a:endParaRPr lang="fr-FR" dirty="0" smtClean="0"/>
          </a:p>
          <a:p>
            <a:pPr marL="228600" indent="-228600">
              <a:buAutoNum type="arabicParenR"/>
            </a:pPr>
            <a:r>
              <a:rPr lang="fr-FR" dirty="0" smtClean="0"/>
              <a:t>Assistance</a:t>
            </a:r>
            <a:r>
              <a:rPr lang="fr-FR" baseline="0" dirty="0" smtClean="0"/>
              <a:t> to French </a:t>
            </a:r>
            <a:r>
              <a:rPr lang="fr-FR" baseline="0" dirty="0" err="1" smtClean="0"/>
              <a:t>authorities</a:t>
            </a:r>
            <a:r>
              <a:rPr lang="fr-FR" baseline="0" dirty="0" smtClean="0"/>
              <a:t> – </a:t>
            </a:r>
            <a:r>
              <a:rPr lang="fr-FR" baseline="0" dirty="0" err="1" smtClean="0"/>
              <a:t>Firemen</a:t>
            </a:r>
            <a:endParaRPr lang="fr-FR" baseline="0" dirty="0" smtClean="0"/>
          </a:p>
          <a:p>
            <a:pPr marL="0" indent="0">
              <a:buNone/>
            </a:pPr>
            <a:r>
              <a:rPr lang="fr-FR" baseline="0" dirty="0" smtClean="0"/>
              <a:t>SDIS-62</a:t>
            </a:r>
          </a:p>
          <a:p>
            <a:pPr marL="0" indent="0">
              <a:buNone/>
            </a:pPr>
            <a:r>
              <a:rPr lang="fr-FR" baseline="0" dirty="0" smtClean="0"/>
              <a:t>SDIS-76</a:t>
            </a:r>
          </a:p>
          <a:p>
            <a:pPr marL="0" indent="0">
              <a:buNone/>
            </a:pPr>
            <a:endParaRPr lang="fr-FR" baseline="0" dirty="0" smtClean="0"/>
          </a:p>
          <a:p>
            <a:pPr marL="0" indent="0">
              <a:buNone/>
            </a:pPr>
            <a:r>
              <a:rPr lang="fr-FR" baseline="0" dirty="0" smtClean="0"/>
              <a:t>3) </a:t>
            </a:r>
            <a:r>
              <a:rPr lang="fr-FR" baseline="0" dirty="0" err="1" smtClean="0"/>
              <a:t>Monitored</a:t>
            </a:r>
            <a:r>
              <a:rPr lang="fr-FR" baseline="0" dirty="0" smtClean="0"/>
              <a:t> Harbor and </a:t>
            </a:r>
            <a:r>
              <a:rPr lang="fr-FR" baseline="0" dirty="0" err="1" smtClean="0"/>
              <a:t>associated</a:t>
            </a:r>
            <a:r>
              <a:rPr lang="fr-FR" baseline="0" dirty="0" smtClean="0"/>
              <a:t> plan ORSEC</a:t>
            </a:r>
          </a:p>
          <a:p>
            <a:pPr marL="228600" indent="-228600">
              <a:buAutoNum type="arabicParenR"/>
            </a:pPr>
            <a:endParaRPr lang="fr-FR" baseline="0" dirty="0" smtClean="0"/>
          </a:p>
          <a:p>
            <a:pPr marL="228600" indent="-228600">
              <a:buAutoNum type="arabicParenR"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PROJET 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63E2F290-6865-4508-BDD3-7325EF71D7AA}" type="datetime2">
              <a:rPr lang="fr-FR" smtClean="0"/>
              <a:pPr>
                <a:defRPr/>
              </a:pPr>
              <a:t>lundi 27 janvier 2020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109D53-EFF8-4542-8EDE-EA0F1DE90AFD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357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" y="597121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8" descr="fondCE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40641"/>
            <a:ext cx="9154160" cy="6011852"/>
          </a:xfrm>
          <a:prstGeom prst="rect">
            <a:avLst/>
          </a:prstGeom>
        </p:spPr>
      </p:pic>
      <p:pic>
        <p:nvPicPr>
          <p:cNvPr id="8" name="Picture 9" descr="cea_logo_small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8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0" name="Titre 3"/>
          <p:cNvSpPr txBox="1">
            <a:spLocks/>
          </p:cNvSpPr>
          <p:nvPr/>
        </p:nvSpPr>
        <p:spPr>
          <a:xfrm>
            <a:off x="843276" y="3757134"/>
            <a:ext cx="7860672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34777" y="6158144"/>
            <a:ext cx="778233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</a:t>
            </a:r>
            <a:r>
              <a:rPr lang="fr-FR" sz="15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l’énergie atomique </a:t>
            </a:r>
            <a:r>
              <a:rPr lang="fr-FR" sz="15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et aux </a:t>
            </a:r>
            <a:r>
              <a:rPr lang="fr-FR" sz="15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énergies alternatives - </a:t>
            </a:r>
            <a:r>
              <a:rPr lang="fr-FR" sz="15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5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843277" y="4461090"/>
            <a:ext cx="6572852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TITRE A VENIR</a:t>
            </a:r>
            <a:endParaRPr lang="fr-FR" dirty="0"/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843277" y="5122102"/>
            <a:ext cx="294201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LUNDI 18 MARS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946835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96624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1" y="3707508"/>
            <a:ext cx="8172464" cy="252980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01729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5971213"/>
            <a:ext cx="9168000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40643"/>
            <a:ext cx="9168000" cy="6020941"/>
          </a:xfrm>
          <a:prstGeom prst="rect">
            <a:avLst/>
          </a:prstGeom>
        </p:spPr>
      </p:pic>
      <p:sp>
        <p:nvSpPr>
          <p:cNvPr id="11" name="Espace réservé pour une image  10"/>
          <p:cNvSpPr>
            <a:spLocks noGrp="1"/>
          </p:cNvSpPr>
          <p:nvPr>
            <p:ph type="pic" sz="quarter" idx="11"/>
          </p:nvPr>
        </p:nvSpPr>
        <p:spPr>
          <a:xfrm>
            <a:off x="4636712" y="815461"/>
            <a:ext cx="3738033" cy="904568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pic>
        <p:nvPicPr>
          <p:cNvPr id="12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8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843277" y="4461088"/>
            <a:ext cx="6572852" cy="5167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 smtClean="0"/>
              <a:t>TITRE A VENIR</a:t>
            </a:r>
            <a:endParaRPr lang="fr-FR" dirty="0"/>
          </a:p>
        </p:txBody>
      </p:sp>
      <p:sp>
        <p:nvSpPr>
          <p:cNvPr id="18" name="ZoneTexte 10"/>
          <p:cNvSpPr txBox="1"/>
          <p:nvPr userDrawn="1"/>
        </p:nvSpPr>
        <p:spPr>
          <a:xfrm>
            <a:off x="834774" y="6291152"/>
            <a:ext cx="777600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5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843277" y="5122102"/>
            <a:ext cx="2942010" cy="29517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 smtClean="0"/>
              <a:t>LUNDI 18 MARS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0387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9144000" cy="599846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3269975" y="2066583"/>
            <a:ext cx="4765976" cy="104644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579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4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fr-FR" dirty="0" smtClean="0"/>
              <a:t>Merci de votre attention</a:t>
            </a:r>
            <a:endParaRPr lang="fr-FR" dirty="0"/>
          </a:p>
        </p:txBody>
      </p:sp>
      <p:sp>
        <p:nvSpPr>
          <p:cNvPr id="10" name="Espace réservé du texte 18"/>
          <p:cNvSpPr>
            <a:spLocks noGrp="1"/>
          </p:cNvSpPr>
          <p:nvPr>
            <p:ph type="body" sz="quarter" idx="10" hasCustomPrompt="1"/>
          </p:nvPr>
        </p:nvSpPr>
        <p:spPr>
          <a:xfrm>
            <a:off x="991769" y="4403561"/>
            <a:ext cx="6848148" cy="153888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1000" b="1" dirty="0" smtClean="0">
                <a:solidFill>
                  <a:schemeClr val="tx1"/>
                </a:solidFill>
                <a:latin typeface="Calibri"/>
                <a:cs typeface="Calibri"/>
              </a:rPr>
              <a:t>Crédits photos </a:t>
            </a:r>
            <a:r>
              <a:rPr lang="fr-FR" sz="1000" dirty="0" smtClean="0">
                <a:solidFill>
                  <a:schemeClr val="tx1"/>
                </a:solidFill>
                <a:latin typeface="Calibri"/>
                <a:cs typeface="Calibri"/>
              </a:rPr>
              <a:t>: XXXXXXXXXXX</a:t>
            </a:r>
            <a:endParaRPr lang="fr-FR" sz="1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Espace réservé du texte 20"/>
          <p:cNvSpPr>
            <a:spLocks noGrp="1"/>
          </p:cNvSpPr>
          <p:nvPr>
            <p:ph type="body" sz="quarter" idx="12" hasCustomPrompt="1"/>
          </p:nvPr>
        </p:nvSpPr>
        <p:spPr>
          <a:xfrm>
            <a:off x="3269974" y="3140289"/>
            <a:ext cx="4714240" cy="307777"/>
          </a:xfrm>
        </p:spPr>
        <p:txBody>
          <a:bodyPr>
            <a:spAutoFit/>
          </a:bodyPr>
          <a:lstStyle>
            <a:lvl1pPr marL="0" indent="0">
              <a:buFontTx/>
              <a:buNone/>
              <a:defRPr lang="fr-FR" sz="2000" kern="1200" smtClean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FR" sz="20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Mise à jour XXXXXX 2019</a:t>
            </a:r>
            <a:endParaRPr lang="fr-FR" dirty="0"/>
          </a:p>
        </p:txBody>
      </p:sp>
      <p:sp>
        <p:nvSpPr>
          <p:cNvPr id="12" name="ZoneTexte 10"/>
          <p:cNvSpPr txBox="1"/>
          <p:nvPr userDrawn="1"/>
        </p:nvSpPr>
        <p:spPr>
          <a:xfrm>
            <a:off x="834777" y="6291152"/>
            <a:ext cx="778233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5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pic>
        <p:nvPicPr>
          <p:cNvPr id="13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8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7089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6263" y="6305550"/>
            <a:ext cx="14509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E4CBB-8CF4-4601-9C98-E9E35941EAB7}" type="datetime2">
              <a:rPr lang="fr-FR" smtClean="0"/>
              <a:t>lundi 27 janvier 2020</a:t>
            </a:fld>
            <a:r>
              <a:rPr lang="fr-FR" smtClean="0"/>
              <a:t>22 </a:t>
            </a:r>
            <a:r>
              <a:rPr lang="fr-FR"/>
              <a:t>NOVEMBRE 2012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51050" y="6305550"/>
            <a:ext cx="59404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CEA/DIF - France   |  Daniel Massé  |  December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24813" y="6303963"/>
            <a:ext cx="111918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B8F2B68B-7406-4E00-AEE5-AADB3CE6BF4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1702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5971213"/>
            <a:ext cx="9168000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8" descr="fondCE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40643"/>
            <a:ext cx="9168000" cy="6020941"/>
          </a:xfrm>
          <a:prstGeom prst="rect">
            <a:avLst/>
          </a:prstGeom>
        </p:spPr>
      </p:pic>
      <p:sp>
        <p:nvSpPr>
          <p:cNvPr id="11" name="Espace réservé pour une image  10"/>
          <p:cNvSpPr>
            <a:spLocks noGrp="1"/>
          </p:cNvSpPr>
          <p:nvPr>
            <p:ph type="pic" sz="quarter" idx="11"/>
          </p:nvPr>
        </p:nvSpPr>
        <p:spPr>
          <a:xfrm>
            <a:off x="4636712" y="815462"/>
            <a:ext cx="3738033" cy="1292367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pic>
        <p:nvPicPr>
          <p:cNvPr id="12" name="Picture 9" descr="cea_logo_small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8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843277" y="4461090"/>
            <a:ext cx="6572852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TITRE A VENIR</a:t>
            </a:r>
            <a:endParaRPr lang="fr-FR" dirty="0"/>
          </a:p>
        </p:txBody>
      </p:sp>
      <p:sp>
        <p:nvSpPr>
          <p:cNvPr id="18" name="ZoneTexte 10"/>
          <p:cNvSpPr txBox="1"/>
          <p:nvPr/>
        </p:nvSpPr>
        <p:spPr>
          <a:xfrm>
            <a:off x="834774" y="6291152"/>
            <a:ext cx="777600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5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843277" y="5122102"/>
            <a:ext cx="294201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LUNDI 18 MARS 2019</a:t>
            </a:r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" y="5971213"/>
            <a:ext cx="9168000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40643"/>
            <a:ext cx="9168000" cy="6020941"/>
          </a:xfrm>
          <a:prstGeom prst="rect">
            <a:avLst/>
          </a:prstGeom>
        </p:spPr>
      </p:pic>
      <p:pic>
        <p:nvPicPr>
          <p:cNvPr id="13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8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4" name="ZoneTexte 10"/>
          <p:cNvSpPr txBox="1"/>
          <p:nvPr userDrawn="1"/>
        </p:nvSpPr>
        <p:spPr>
          <a:xfrm>
            <a:off x="834774" y="6291152"/>
            <a:ext cx="777600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5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50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8367890" y="6517647"/>
            <a:ext cx="627944" cy="205184"/>
          </a:xfrm>
          <a:prstGeom prst="rect">
            <a:avLst/>
          </a:prstGeom>
        </p:spPr>
        <p:txBody>
          <a:bodyPr lIns="127723" tIns="63862" rIns="127723" bIns="63862"/>
          <a:lstStyle/>
          <a:p>
            <a:pPr>
              <a:defRPr/>
            </a:pPr>
            <a:r>
              <a:rPr lang="fr-FR" smtClean="0"/>
              <a:t>|  PAGE </a:t>
            </a:r>
            <a:fld id="{7D0A5B66-A45A-4A4A-92E6-A86732F32B62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4" name="Picture 1" descr="fondCE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9144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677" y="4801463"/>
            <a:ext cx="1604435" cy="387798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dirty="0" smtClean="0"/>
              <a:t>Partie 1</a:t>
            </a:r>
            <a:endParaRPr lang="fr-FR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2"/>
          </p:nvPr>
        </p:nvSpPr>
        <p:spPr>
          <a:xfrm>
            <a:off x="999448" y="731097"/>
            <a:ext cx="4570770" cy="904568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6" name="ZoneTexte 10"/>
          <p:cNvSpPr txBox="1"/>
          <p:nvPr/>
        </p:nvSpPr>
        <p:spPr>
          <a:xfrm>
            <a:off x="834777" y="6158144"/>
            <a:ext cx="778233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5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5286458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9"/>
            <a:ext cx="9144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8367890" y="6517647"/>
            <a:ext cx="627944" cy="205184"/>
          </a:xfrm>
          <a:prstGeom prst="rect">
            <a:avLst/>
          </a:prstGeom>
        </p:spPr>
        <p:txBody>
          <a:bodyPr lIns="127723" tIns="63862" rIns="127723" bIns="63862"/>
          <a:lstStyle/>
          <a:p>
            <a:pPr>
              <a:defRPr/>
            </a:pPr>
            <a:r>
              <a:rPr lang="fr-FR" smtClean="0"/>
              <a:t>|  PAGE </a:t>
            </a:r>
            <a:fld id="{7D0A5B66-A45A-4A4A-92E6-A86732F32B62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2"/>
          </p:nvPr>
        </p:nvSpPr>
        <p:spPr>
          <a:xfrm>
            <a:off x="999449" y="814948"/>
            <a:ext cx="5158431" cy="904568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34777" y="6158144"/>
            <a:ext cx="778233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5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845677" y="4801463"/>
            <a:ext cx="1604435" cy="387798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dirty="0" smtClean="0"/>
              <a:t>Partie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908087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60826" y="1892878"/>
            <a:ext cx="7886700" cy="1978195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defRPr sz="2800"/>
            </a:lvl1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660826" y="1067647"/>
            <a:ext cx="7924376" cy="5167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fr-FR" dirty="0" smtClean="0"/>
              <a:t>Texte simple de la diapositive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394451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1107440" y="199575"/>
            <a:ext cx="8229600" cy="372396"/>
          </a:xfrm>
          <a:prstGeom prst="rect">
            <a:avLst/>
          </a:prstGeom>
        </p:spPr>
        <p:txBody>
          <a:bodyPr vert="horz" lIns="127723" tIns="50285" rIns="127723" bIns="50285" rtlCol="0" anchor="ctr">
            <a:sp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914772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1" descr="fondCE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9144000" cy="599846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3269975" y="2015807"/>
            <a:ext cx="4765976" cy="114799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579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4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fr-FR" dirty="0" smtClean="0"/>
              <a:t>Merci de votre attention</a:t>
            </a:r>
            <a:endParaRPr lang="fr-FR" dirty="0"/>
          </a:p>
        </p:txBody>
      </p:sp>
      <p:sp>
        <p:nvSpPr>
          <p:cNvPr id="10" name="Espace réservé du texte 18"/>
          <p:cNvSpPr>
            <a:spLocks noGrp="1"/>
          </p:cNvSpPr>
          <p:nvPr>
            <p:ph type="body" sz="quarter" idx="10" hasCustomPrompt="1"/>
          </p:nvPr>
        </p:nvSpPr>
        <p:spPr>
          <a:xfrm>
            <a:off x="991769" y="4403563"/>
            <a:ext cx="6848148" cy="267471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1000" b="1" dirty="0" smtClean="0">
                <a:solidFill>
                  <a:schemeClr val="tx1"/>
                </a:solidFill>
                <a:latin typeface="Calibri"/>
                <a:cs typeface="Calibri"/>
              </a:rPr>
              <a:t>Crédits photos </a:t>
            </a:r>
            <a:r>
              <a:rPr lang="fr-FR" sz="1000" dirty="0" smtClean="0">
                <a:solidFill>
                  <a:schemeClr val="tx1"/>
                </a:solidFill>
                <a:latin typeface="Calibri"/>
                <a:cs typeface="Calibri"/>
              </a:rPr>
              <a:t>: XXXXXXXXXXX</a:t>
            </a:r>
            <a:endParaRPr lang="fr-FR" sz="1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Espace réservé du texte 20"/>
          <p:cNvSpPr>
            <a:spLocks noGrp="1"/>
          </p:cNvSpPr>
          <p:nvPr>
            <p:ph type="body" sz="quarter" idx="12" hasCustomPrompt="1"/>
          </p:nvPr>
        </p:nvSpPr>
        <p:spPr>
          <a:xfrm>
            <a:off x="3269974" y="3140287"/>
            <a:ext cx="4714240" cy="405970"/>
          </a:xfrm>
        </p:spPr>
        <p:txBody>
          <a:bodyPr>
            <a:spAutoFit/>
          </a:bodyPr>
          <a:lstStyle>
            <a:lvl1pPr marL="0" indent="0">
              <a:buFontTx/>
              <a:buNone/>
              <a:defRPr lang="fr-FR" sz="2000" kern="1200" smtClean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FR" sz="20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Mise à jour XXXXXX 2019</a:t>
            </a:r>
            <a:endParaRPr lang="fr-FR" dirty="0"/>
          </a:p>
        </p:txBody>
      </p:sp>
      <p:sp>
        <p:nvSpPr>
          <p:cNvPr id="12" name="ZoneTexte 10"/>
          <p:cNvSpPr txBox="1"/>
          <p:nvPr/>
        </p:nvSpPr>
        <p:spPr>
          <a:xfrm>
            <a:off x="834777" y="6291152"/>
            <a:ext cx="778233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5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pic>
        <p:nvPicPr>
          <p:cNvPr id="13" name="Picture 9" descr="cea_logo_small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8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4" name="Rectangle 13"/>
          <p:cNvSpPr/>
          <p:nvPr userDrawn="1"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5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9144000" cy="5998464"/>
          </a:xfrm>
          <a:prstGeom prst="rect">
            <a:avLst/>
          </a:prstGeom>
        </p:spPr>
      </p:pic>
      <p:sp>
        <p:nvSpPr>
          <p:cNvPr id="16" name="ZoneTexte 10"/>
          <p:cNvSpPr txBox="1"/>
          <p:nvPr userDrawn="1"/>
        </p:nvSpPr>
        <p:spPr>
          <a:xfrm>
            <a:off x="834777" y="6291152"/>
            <a:ext cx="778233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5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pic>
        <p:nvPicPr>
          <p:cNvPr id="17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8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7181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" y="5961053"/>
            <a:ext cx="9143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8" descr="fondCE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9144000" cy="5998464"/>
          </a:xfrm>
          <a:prstGeom prst="rect">
            <a:avLst/>
          </a:prstGeom>
        </p:spPr>
      </p:pic>
      <p:pic>
        <p:nvPicPr>
          <p:cNvPr id="13" name="Picture 9" descr="cea_logo_small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8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6" name="Titre 3"/>
          <p:cNvSpPr txBox="1">
            <a:spLocks/>
          </p:cNvSpPr>
          <p:nvPr/>
        </p:nvSpPr>
        <p:spPr>
          <a:xfrm>
            <a:off x="843276" y="3645024"/>
            <a:ext cx="7860672" cy="350340"/>
          </a:xfrm>
          <a:prstGeom prst="rect">
            <a:avLst/>
          </a:prstGeom>
        </p:spPr>
        <p:txBody>
          <a:bodyPr lIns="127723" tIns="63862" rIns="127723" bIns="63862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RECHERCHE À L’INDUSTRIE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843277" y="4461090"/>
            <a:ext cx="6572852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Annexes</a:t>
            </a:r>
            <a:endParaRPr lang="fr-FR" dirty="0"/>
          </a:p>
        </p:txBody>
      </p:sp>
      <p:sp>
        <p:nvSpPr>
          <p:cNvPr id="19" name="ZoneTexte 10"/>
          <p:cNvSpPr txBox="1"/>
          <p:nvPr/>
        </p:nvSpPr>
        <p:spPr>
          <a:xfrm>
            <a:off x="834777" y="6158144"/>
            <a:ext cx="7782330" cy="452137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5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843277" y="5122102"/>
            <a:ext cx="294201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LUNDI 18 MARS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149394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052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3" y="1293438"/>
            <a:ext cx="7886700" cy="1978195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6628066"/>
            <a:ext cx="9144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" y="-25707"/>
            <a:ext cx="9143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73526" y="6621845"/>
            <a:ext cx="970475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fld id="{7C8B0BEB-4419-4AAA-B738-54287AC7AB73}" type="slidenum">
              <a:rPr lang="en-US" sz="1700" smtClean="0">
                <a:solidFill>
                  <a:schemeClr val="bg1"/>
                </a:solidFill>
                <a:latin typeface="Calibri" panose="020F0502020204030204" pitchFamily="34" charset="0"/>
              </a:rPr>
              <a:t>‹N°›</a:t>
            </a:fld>
            <a:endParaRPr lang="en-US" sz="17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-25707"/>
            <a:ext cx="970475" cy="783772"/>
          </a:xfrm>
          <a:prstGeom prst="rect">
            <a:avLst/>
          </a:prstGeom>
          <a:solidFill>
            <a:srgbClr val="C117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3" name="Picture 25" descr="cea_logo_typo2_small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224966"/>
            <a:ext cx="612339" cy="346484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07440" y="200517"/>
            <a:ext cx="7785040" cy="370517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5" name="Espace réservé du texte 12"/>
          <p:cNvSpPr txBox="1">
            <a:spLocks/>
          </p:cNvSpPr>
          <p:nvPr/>
        </p:nvSpPr>
        <p:spPr>
          <a:xfrm>
            <a:off x="4716016" y="6610889"/>
            <a:ext cx="3461291" cy="281321"/>
          </a:xfrm>
          <a:prstGeom prst="rect">
            <a:avLst/>
          </a:prstGeom>
        </p:spPr>
        <p:txBody>
          <a:bodyPr wrap="square" lIns="127723" tIns="63862" rIns="127723" bIns="63862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57925" rtl="0" eaLnBrk="1" fontAlgn="auto" latinLnBrk="0" hangingPunct="1">
              <a:lnSpc>
                <a:spcPct val="90000"/>
              </a:lnSpc>
              <a:spcBef>
                <a:spcPts val="10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French </a:t>
            </a:r>
            <a:r>
              <a:rPr lang="fr-FR" sz="1100" b="0" kern="12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advanced</a:t>
            </a:r>
            <a:r>
              <a:rPr lang="fr-FR" sz="110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100" b="0" kern="12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reachback</a:t>
            </a:r>
            <a:r>
              <a:rPr lang="fr-FR" sz="1100" b="0" kern="1200" baseline="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10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| MD | </a:t>
            </a:r>
            <a:r>
              <a:rPr lang="fr-FR" sz="1100" b="0" kern="12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February</a:t>
            </a:r>
            <a:r>
              <a:rPr lang="fr-FR" sz="1100" b="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2020</a:t>
            </a:r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653" y="6566322"/>
            <a:ext cx="3611251" cy="344415"/>
          </a:xfrm>
          <a:prstGeom prst="rect">
            <a:avLst/>
          </a:prstGeom>
        </p:spPr>
        <p:txBody>
          <a:bodyPr wrap="square" lIns="127723" tIns="63862" rIns="127723" bIns="63862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</a:t>
            </a: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énergies</a:t>
            </a: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alternatives</a:t>
            </a:r>
          </a:p>
        </p:txBody>
      </p:sp>
    </p:spTree>
    <p:extLst>
      <p:ext uri="{BB962C8B-B14F-4D97-AF65-F5344CB8AC3E}">
        <p14:creationId xmlns:p14="http://schemas.microsoft.com/office/powerpoint/2010/main" val="153284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2" r:id="rId9"/>
    <p:sldLayoutId id="2147484195" r:id="rId10"/>
    <p:sldLayoutId id="2147484194" r:id="rId11"/>
    <p:sldLayoutId id="2147484217" r:id="rId12"/>
    <p:sldLayoutId id="2147484220" r:id="rId13"/>
    <p:sldLayoutId id="2147484233" r:id="rId14"/>
  </p:sldLayoutIdLst>
  <p:timing>
    <p:tnLst>
      <p:par>
        <p:cTn id="1" dur="indefinite" restart="never" nodeType="tmRoot"/>
      </p:par>
    </p:tnLst>
  </p:timing>
  <p:hf hdr="0" dt="0"/>
  <p:txStyles>
    <p:titleStyle>
      <a:lvl1pPr marL="0" algn="r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Font typeface="Wingdings" panose="05000000000000000000" pitchFamily="2" charset="2"/>
        <a:buChar char="§"/>
        <a:defRPr sz="28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Font typeface="Courier New" panose="02070309020205020404" pitchFamily="49" charset="0"/>
        <a:buChar char="o"/>
        <a:defRPr sz="25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2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jp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9.jpe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jpeg"/><Relationship Id="rId5" Type="http://schemas.openxmlformats.org/officeDocument/2006/relationships/image" Target="../media/image7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7.jpeg"/><Relationship Id="rId18" Type="http://schemas.openxmlformats.org/officeDocument/2006/relationships/image" Target="../media/image91.jpeg"/><Relationship Id="rId3" Type="http://schemas.openxmlformats.org/officeDocument/2006/relationships/image" Target="../media/image79.jpeg"/><Relationship Id="rId21" Type="http://schemas.openxmlformats.org/officeDocument/2006/relationships/image" Target="../media/image94.png"/><Relationship Id="rId7" Type="http://schemas.openxmlformats.org/officeDocument/2006/relationships/image" Target="../media/image8.png"/><Relationship Id="rId12" Type="http://schemas.openxmlformats.org/officeDocument/2006/relationships/image" Target="../media/image86.jpeg"/><Relationship Id="rId17" Type="http://schemas.openxmlformats.org/officeDocument/2006/relationships/image" Target="../media/image90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9.jpeg"/><Relationship Id="rId20" Type="http://schemas.openxmlformats.org/officeDocument/2006/relationships/image" Target="../media/image9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jpeg"/><Relationship Id="rId11" Type="http://schemas.openxmlformats.org/officeDocument/2006/relationships/image" Target="../media/image85.jpeg"/><Relationship Id="rId24" Type="http://schemas.openxmlformats.org/officeDocument/2006/relationships/image" Target="../media/image97.jpeg"/><Relationship Id="rId5" Type="http://schemas.openxmlformats.org/officeDocument/2006/relationships/image" Target="../media/image81.png"/><Relationship Id="rId15" Type="http://schemas.openxmlformats.org/officeDocument/2006/relationships/image" Target="../media/image88.jpeg"/><Relationship Id="rId23" Type="http://schemas.openxmlformats.org/officeDocument/2006/relationships/image" Target="../media/image96.jpeg"/><Relationship Id="rId10" Type="http://schemas.openxmlformats.org/officeDocument/2006/relationships/image" Target="../media/image84.png"/><Relationship Id="rId19" Type="http://schemas.openxmlformats.org/officeDocument/2006/relationships/image" Target="../media/image92.jpeg"/><Relationship Id="rId4" Type="http://schemas.openxmlformats.org/officeDocument/2006/relationships/image" Target="../media/image80.jpeg"/><Relationship Id="rId9" Type="http://schemas.openxmlformats.org/officeDocument/2006/relationships/image" Target="../media/image83.png"/><Relationship Id="rId14" Type="http://schemas.openxmlformats.org/officeDocument/2006/relationships/image" Target="../media/image27.jpeg"/><Relationship Id="rId22" Type="http://schemas.openxmlformats.org/officeDocument/2006/relationships/image" Target="../media/image9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20.jpe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emf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gif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3" Type="http://schemas.openxmlformats.org/officeDocument/2006/relationships/image" Target="../media/image28.emf"/><Relationship Id="rId7" Type="http://schemas.openxmlformats.org/officeDocument/2006/relationships/image" Target="../media/image20.jpe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jpeg"/><Relationship Id="rId11" Type="http://schemas.openxmlformats.org/officeDocument/2006/relationships/image" Target="../media/image35.png"/><Relationship Id="rId5" Type="http://schemas.openxmlformats.org/officeDocument/2006/relationships/image" Target="../media/image30.jpeg"/><Relationship Id="rId15" Type="http://schemas.openxmlformats.org/officeDocument/2006/relationships/image" Target="../media/image39.png"/><Relationship Id="rId10" Type="http://schemas.openxmlformats.org/officeDocument/2006/relationships/image" Target="../media/image34.jpeg"/><Relationship Id="rId4" Type="http://schemas.openxmlformats.org/officeDocument/2006/relationships/image" Target="../media/image29.png"/><Relationship Id="rId9" Type="http://schemas.openxmlformats.org/officeDocument/2006/relationships/image" Target="../media/image33.jpe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jpeg"/><Relationship Id="rId10" Type="http://schemas.openxmlformats.org/officeDocument/2006/relationships/image" Target="../media/image49.jpeg"/><Relationship Id="rId4" Type="http://schemas.openxmlformats.org/officeDocument/2006/relationships/image" Target="../media/image29.png"/><Relationship Id="rId9" Type="http://schemas.openxmlformats.org/officeDocument/2006/relationships/image" Target="../media/image48.jpe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11" Type="http://schemas.openxmlformats.org/officeDocument/2006/relationships/image" Target="../media/image54.jpeg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29.png"/><Relationship Id="rId9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jpeg"/><Relationship Id="rId11" Type="http://schemas.openxmlformats.org/officeDocument/2006/relationships/image" Target="../media/image64.png"/><Relationship Id="rId5" Type="http://schemas.openxmlformats.org/officeDocument/2006/relationships/image" Target="../media/image9.pn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48150" y="695356"/>
            <a:ext cx="5156298" cy="237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Espace réservé du texte 16"/>
          <p:cNvSpPr>
            <a:spLocks noGrp="1"/>
          </p:cNvSpPr>
          <p:nvPr>
            <p:ph type="body" sz="quarter" idx="12"/>
          </p:nvPr>
        </p:nvSpPr>
        <p:spPr>
          <a:xfrm>
            <a:off x="900000" y="5122102"/>
            <a:ext cx="6480312" cy="589610"/>
          </a:xfrm>
        </p:spPr>
        <p:txBody>
          <a:bodyPr lIns="72000"/>
          <a:lstStyle/>
          <a:p>
            <a:r>
              <a:rPr lang="en-US" altLang="fr-FR" cap="small" dirty="0" smtClean="0"/>
              <a:t>IAEA   </a:t>
            </a:r>
            <a:r>
              <a:rPr lang="en-US" altLang="fr-FR" dirty="0">
                <a:solidFill>
                  <a:schemeClr val="bg2"/>
                </a:solidFill>
              </a:rPr>
              <a:t>| </a:t>
            </a:r>
            <a:r>
              <a:rPr lang="en-US" altLang="fr-FR" dirty="0" smtClean="0">
                <a:solidFill>
                  <a:schemeClr val="bg2"/>
                </a:solidFill>
              </a:rPr>
              <a:t>  </a:t>
            </a:r>
            <a:r>
              <a:rPr lang="en-US" cap="small" dirty="0" smtClean="0"/>
              <a:t>International </a:t>
            </a:r>
            <a:r>
              <a:rPr lang="en-US" cap="small" dirty="0"/>
              <a:t>Conference on </a:t>
            </a:r>
            <a:r>
              <a:rPr lang="en-US" cap="small" dirty="0" smtClean="0"/>
              <a:t>Nuclear Security</a:t>
            </a:r>
            <a:r>
              <a:rPr lang="en-US" altLang="fr-FR" cap="small" dirty="0" smtClean="0"/>
              <a:t> </a:t>
            </a:r>
            <a:r>
              <a:rPr lang="en-US" altLang="fr-FR" dirty="0">
                <a:solidFill>
                  <a:schemeClr val="bg2"/>
                </a:solidFill>
              </a:rPr>
              <a:t>| </a:t>
            </a:r>
            <a:r>
              <a:rPr lang="en-US" altLang="fr-FR" cap="small" dirty="0"/>
              <a:t>February</a:t>
            </a:r>
            <a:r>
              <a:rPr lang="en-US" altLang="fr-FR" dirty="0"/>
              <a:t> 2020</a:t>
            </a:r>
          </a:p>
          <a:p>
            <a:r>
              <a:rPr lang="en-US" altLang="fr-FR" dirty="0"/>
              <a:t>CEA - France   </a:t>
            </a:r>
            <a:r>
              <a:rPr lang="en-US" altLang="fr-FR" dirty="0">
                <a:solidFill>
                  <a:schemeClr val="bg2"/>
                </a:solidFill>
              </a:rPr>
              <a:t>| </a:t>
            </a:r>
            <a:r>
              <a:rPr lang="en-US" altLang="fr-FR" dirty="0"/>
              <a:t> </a:t>
            </a:r>
            <a:r>
              <a:rPr lang="en-US" altLang="fr-FR" dirty="0" smtClean="0"/>
              <a:t> Daniel </a:t>
            </a:r>
            <a:r>
              <a:rPr lang="en-US" altLang="fr-FR" dirty="0" err="1" smtClean="0"/>
              <a:t>Massé</a:t>
            </a:r>
            <a:endParaRPr lang="en-US" altLang="fr-FR" dirty="0"/>
          </a:p>
        </p:txBody>
      </p:sp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900000" y="4371539"/>
            <a:ext cx="8062912" cy="569629"/>
          </a:xfrm>
          <a:noFill/>
          <a:ln w="25400">
            <a:solidFill>
              <a:schemeClr val="bg1"/>
            </a:solidFill>
          </a:ln>
        </p:spPr>
        <p:txBody>
          <a:bodyPr lIns="7200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GB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advanced </a:t>
            </a:r>
            <a:r>
              <a:rPr lang="en-GB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reachback</a:t>
            </a:r>
            <a:r>
              <a:rPr lang="en-GB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capabilities in support to RN </a:t>
            </a:r>
            <a:r>
              <a:rPr lang="en-GB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endParaRPr lang="fr-FR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10" descr="insige DCI badge copie N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99392"/>
            <a:ext cx="2052644" cy="205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Connecteur droit 33"/>
          <p:cNvCxnSpPr/>
          <p:nvPr/>
        </p:nvCxnSpPr>
        <p:spPr>
          <a:xfrm>
            <a:off x="3456000" y="720000"/>
            <a:ext cx="5148448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456000" y="692696"/>
            <a:ext cx="5148448" cy="237626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83671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small" dirty="0" smtClean="0">
                <a:solidFill>
                  <a:srgbClr val="C00000"/>
                </a:solidFill>
              </a:rPr>
              <a:t>Context: Expertise request from First responders and authorities </a:t>
            </a:r>
            <a:endParaRPr lang="en-US" sz="2000" b="1" cap="small" dirty="0">
              <a:solidFill>
                <a:srgbClr val="C00000"/>
              </a:solidFill>
            </a:endParaRPr>
          </a:p>
        </p:txBody>
      </p:sp>
      <p:sp>
        <p:nvSpPr>
          <p:cNvPr id="16" name="Titre 16"/>
          <p:cNvSpPr>
            <a:spLocks noGrp="1"/>
          </p:cNvSpPr>
          <p:nvPr>
            <p:ph type="title"/>
          </p:nvPr>
        </p:nvSpPr>
        <p:spPr>
          <a:xfrm>
            <a:off x="1727076" y="260648"/>
            <a:ext cx="7237412" cy="347773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2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Reachback</a:t>
            </a:r>
            <a:r>
              <a:rPr lang="en-US" sz="2000" cap="none" dirty="0">
                <a:latin typeface="Arial" panose="020B0604020202020204" pitchFamily="34" charset="0"/>
                <a:cs typeface="Arial" panose="020B0604020202020204" pitchFamily="34" charset="0"/>
              </a:rPr>
              <a:t> in CEA - Assistance </a:t>
            </a:r>
            <a:r>
              <a:rPr lang="en-US" sz="20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to French authorities</a:t>
            </a:r>
            <a:endParaRPr lang="en-US" sz="18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1362200"/>
            <a:ext cx="7029740" cy="35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Wingdings" pitchFamily="2" charset="2"/>
              <a:buBlip>
                <a:blip r:embed="rId3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238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Monotype Sorts" pitchFamily="2" charset="2"/>
              <a:buChar char="*"/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Monotype Sorts" pitchFamily="2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4pPr>
            <a:lvl5pPr marL="2076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33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90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8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05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GB" altLang="fr-FR" sz="1600" kern="0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GB" altLang="fr-FR" sz="1600" kern="0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fr-FR" sz="1600" kern="0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based on foreign custom information</a:t>
            </a:r>
            <a:endParaRPr lang="en-GB" altLang="fr-FR" sz="1600" kern="0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82947" y="1883031"/>
            <a:ext cx="8568952" cy="64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Wingdings" pitchFamily="2" charset="2"/>
              <a:buBlip>
                <a:blip r:embed="rId3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238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Monotype Sorts" pitchFamily="2" charset="2"/>
              <a:buChar char="*"/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Monotype Sorts" pitchFamily="2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4pPr>
            <a:lvl5pPr marL="2076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33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90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8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05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-242888" eaLnBrk="1" hangingPunct="1">
              <a:spcBef>
                <a:spcPts val="600"/>
              </a:spcBef>
              <a:buClr>
                <a:schemeClr val="accent6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  <a:tabLst>
                <a:tab pos="1973263" algn="l"/>
                <a:tab pos="2151063" algn="l"/>
                <a:tab pos="7623175" algn="l"/>
              </a:tabLst>
            </a:pPr>
            <a:r>
              <a:rPr lang="en-GB" altLang="fr-FR" sz="1400" b="1" kern="0" dirty="0" err="1">
                <a:latin typeface="Arial" pitchFamily="34" charset="0"/>
              </a:rPr>
              <a:t>Reachback</a:t>
            </a:r>
            <a:r>
              <a:rPr lang="en-GB" altLang="fr-FR" sz="1400" b="1" kern="0" dirty="0">
                <a:latin typeface="Arial" pitchFamily="34" charset="0"/>
              </a:rPr>
              <a:t> expertise requested by police unit in charge of CBRN terrorism</a:t>
            </a:r>
          </a:p>
          <a:p>
            <a:pPr marL="266700" lvl="1" indent="-242888" eaLnBrk="1" hangingPunct="1">
              <a:spcBef>
                <a:spcPts val="600"/>
              </a:spcBef>
              <a:buClr>
                <a:schemeClr val="accent6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  <a:tabLst>
                <a:tab pos="1973263" algn="l"/>
                <a:tab pos="2151063" algn="l"/>
                <a:tab pos="7623175" algn="l"/>
              </a:tabLst>
            </a:pPr>
            <a:r>
              <a:rPr lang="en-GB" altLang="fr-FR" sz="1400" b="1" kern="0" dirty="0">
                <a:latin typeface="Arial" pitchFamily="34" charset="0"/>
              </a:rPr>
              <a:t>Assistance to firemen intervening on a truck</a:t>
            </a:r>
          </a:p>
          <a:p>
            <a:pPr marL="0" indent="0" eaLnBrk="1" hangingPunct="1">
              <a:buClrTx/>
              <a:buNone/>
            </a:pPr>
            <a:endParaRPr lang="en-GB" altLang="fr-FR" sz="11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2636912"/>
            <a:ext cx="1348403" cy="19145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2" descr="P719013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20888"/>
            <a:ext cx="2219721" cy="1699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093551"/>
            <a:ext cx="4873649" cy="1943984"/>
          </a:xfrm>
          <a:prstGeom prst="rect">
            <a:avLst/>
          </a:prstGeom>
        </p:spPr>
      </p:pic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1763688" y="6165304"/>
            <a:ext cx="3600400" cy="40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Wingdings" pitchFamily="2" charset="2"/>
              <a:buBlip>
                <a:blip r:embed="rId3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238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Monotype Sorts" pitchFamily="2" charset="2"/>
              <a:buChar char="*"/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Monotype Sorts" pitchFamily="2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4pPr>
            <a:lvl5pPr marL="2076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33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90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8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05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-242888" eaLnBrk="1" hangingPunct="1">
              <a:spcBef>
                <a:spcPts val="600"/>
              </a:spcBef>
              <a:buClr>
                <a:schemeClr val="accent6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  <a:tabLst>
                <a:tab pos="1973263" algn="l"/>
                <a:tab pos="2151063" algn="l"/>
                <a:tab pos="7623175" algn="l"/>
              </a:tabLst>
            </a:pPr>
            <a:r>
              <a:rPr lang="en-GB" altLang="fr-FR" sz="1400" b="1" kern="0" dirty="0">
                <a:latin typeface="Arial" pitchFamily="34" charset="0"/>
              </a:rPr>
              <a:t>4 pallets "positive" : </a:t>
            </a:r>
            <a:r>
              <a:rPr lang="en-GB" altLang="fr-FR" sz="1400" b="1" kern="0" dirty="0" smtClean="0">
                <a:latin typeface="Arial" pitchFamily="34" charset="0"/>
              </a:rPr>
              <a:t>Co-60 </a:t>
            </a:r>
            <a:r>
              <a:rPr lang="en-GB" altLang="fr-FR" sz="1400" b="1" kern="0" dirty="0">
                <a:latin typeface="Arial" pitchFamily="34" charset="0"/>
              </a:rPr>
              <a:t>identified</a:t>
            </a:r>
          </a:p>
          <a:p>
            <a:pPr eaLnBrk="1" hangingPunct="1">
              <a:buClrTx/>
              <a:buFont typeface="Wingdings" panose="05000000000000000000" pitchFamily="2" charset="2"/>
              <a:buChar char="Ø"/>
            </a:pPr>
            <a:endParaRPr lang="en-GB" altLang="fr-FR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  <a:buFont typeface="Wingdings" panose="05000000000000000000" pitchFamily="2" charset="2"/>
              <a:buChar char="Ø"/>
            </a:pPr>
            <a:endParaRPr lang="en-GB" altLang="fr-FR" sz="11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922611" y="2771865"/>
            <a:ext cx="4377581" cy="82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Wingdings" pitchFamily="2" charset="2"/>
              <a:buBlip>
                <a:blip r:embed="rId3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238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Monotype Sorts" pitchFamily="2" charset="2"/>
              <a:buChar char="*"/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Monotype Sorts" pitchFamily="2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4pPr>
            <a:lvl5pPr marL="2076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33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90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8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05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-242888" eaLnBrk="1" hangingPunct="1">
              <a:spcBef>
                <a:spcPts val="600"/>
              </a:spcBef>
              <a:buClr>
                <a:schemeClr val="accent6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  <a:tabLst>
                <a:tab pos="1973263" algn="l"/>
                <a:tab pos="2151063" algn="l"/>
                <a:tab pos="7623175" algn="l"/>
              </a:tabLst>
            </a:pPr>
            <a:r>
              <a:rPr lang="en-GB" altLang="fr-FR" sz="1400" b="1" kern="0" dirty="0" smtClean="0">
                <a:latin typeface="Arial" pitchFamily="34" charset="0"/>
              </a:rPr>
              <a:t>Truck contact </a:t>
            </a:r>
            <a:r>
              <a:rPr lang="en-GB" altLang="fr-FR" sz="1400" b="1" kern="0" dirty="0">
                <a:latin typeface="Arial" pitchFamily="34" charset="0"/>
              </a:rPr>
              <a:t>dose rate: 2 to 6 µSv.h-1</a:t>
            </a:r>
          </a:p>
          <a:p>
            <a:pPr marL="266700" lvl="1" indent="-242888" eaLnBrk="1" hangingPunct="1">
              <a:spcBef>
                <a:spcPts val="600"/>
              </a:spcBef>
              <a:buClr>
                <a:schemeClr val="accent6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  <a:tabLst>
                <a:tab pos="1973263" algn="l"/>
                <a:tab pos="2151063" algn="l"/>
                <a:tab pos="7623175" algn="l"/>
              </a:tabLst>
            </a:pPr>
            <a:r>
              <a:rPr lang="en-GB" altLang="fr-FR" sz="1400" b="1" kern="0" dirty="0">
                <a:latin typeface="Arial" pitchFamily="34" charset="0"/>
              </a:rPr>
              <a:t>Truck load shipped from </a:t>
            </a:r>
            <a:r>
              <a:rPr lang="en-GB" altLang="fr-FR" sz="1400" b="1" kern="0" dirty="0" smtClean="0">
                <a:latin typeface="Arial" pitchFamily="34" charset="0"/>
              </a:rPr>
              <a:t>Asian country</a:t>
            </a:r>
            <a:endParaRPr lang="en-GB" altLang="fr-FR" sz="1400" b="1" kern="0" dirty="0">
              <a:latin typeface="Arial" pitchFamily="34" charset="0"/>
            </a:endParaRPr>
          </a:p>
          <a:p>
            <a:pPr marL="266700" lvl="1" indent="-242888" eaLnBrk="1" hangingPunct="1">
              <a:spcBef>
                <a:spcPts val="600"/>
              </a:spcBef>
              <a:buClr>
                <a:schemeClr val="accent6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  <a:tabLst>
                <a:tab pos="1973263" algn="l"/>
                <a:tab pos="2151063" algn="l"/>
                <a:tab pos="7623175" algn="l"/>
              </a:tabLst>
            </a:pPr>
            <a:r>
              <a:rPr lang="en-GB" altLang="fr-FR" sz="1400" b="1" kern="0" dirty="0">
                <a:latin typeface="Arial" pitchFamily="34" charset="0"/>
              </a:rPr>
              <a:t>50 pallets of candlesticks (partly metallic)</a:t>
            </a:r>
          </a:p>
          <a:p>
            <a:pPr eaLnBrk="1" hangingPunct="1">
              <a:buClrTx/>
              <a:buFont typeface="Wingdings" panose="05000000000000000000" pitchFamily="2" charset="2"/>
              <a:buChar char="Ø"/>
            </a:pPr>
            <a:endParaRPr lang="en-GB" altLang="fr-FR" sz="11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5508787" y="6165304"/>
            <a:ext cx="3484935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extLst/>
        </p:spPr>
        <p:txBody>
          <a:bodyPr wrap="square">
            <a:spAutoFit/>
          </a:bodyPr>
          <a:lstStyle>
            <a:defPPr>
              <a:defRPr lang="fr-FR"/>
            </a:defPPr>
            <a:lvl2pPr marL="177800" lvl="1" algn="ctr" eaLnBrk="0" hangingPunct="0">
              <a:spcBef>
                <a:spcPts val="600"/>
              </a:spcBef>
              <a:spcAft>
                <a:spcPts val="0"/>
              </a:spcAft>
              <a:defRPr sz="1400" b="1">
                <a:solidFill>
                  <a:schemeClr val="bg1"/>
                </a:solidFill>
              </a:defRPr>
            </a:lvl2pPr>
          </a:lstStyle>
          <a:p>
            <a:r>
              <a:rPr lang="en-GB" altLang="fr-FR" sz="2000" i="1" dirty="0">
                <a:solidFill>
                  <a:schemeClr val="bg1"/>
                </a:solidFill>
              </a:rPr>
              <a:t>No threat but sanitary issue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9740" y="1196752"/>
            <a:ext cx="2059338" cy="104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20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83671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small" dirty="0" smtClean="0">
                <a:solidFill>
                  <a:srgbClr val="C00000"/>
                </a:solidFill>
              </a:rPr>
              <a:t>Context: UK boarder Force at Channel Tunnel “Eurotunnel”</a:t>
            </a:r>
            <a:endParaRPr lang="en-US" sz="2000" b="1" cap="small" dirty="0">
              <a:solidFill>
                <a:srgbClr val="C00000"/>
              </a:solidFill>
            </a:endParaRPr>
          </a:p>
        </p:txBody>
      </p:sp>
      <p:sp>
        <p:nvSpPr>
          <p:cNvPr id="16" name="Titre 16"/>
          <p:cNvSpPr>
            <a:spLocks noGrp="1"/>
          </p:cNvSpPr>
          <p:nvPr>
            <p:ph type="title"/>
          </p:nvPr>
        </p:nvSpPr>
        <p:spPr>
          <a:xfrm>
            <a:off x="1618556" y="188640"/>
            <a:ext cx="7237412" cy="347773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2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Reachback</a:t>
            </a:r>
            <a:r>
              <a:rPr lang="en-US" sz="2000" cap="none" dirty="0">
                <a:latin typeface="Arial" panose="020B0604020202020204" pitchFamily="34" charset="0"/>
                <a:cs typeface="Arial" panose="020B0604020202020204" pitchFamily="34" charset="0"/>
              </a:rPr>
              <a:t> in CEA - Assistance </a:t>
            </a:r>
            <a:r>
              <a:rPr lang="en-US" sz="20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to French authorities</a:t>
            </a:r>
            <a:endParaRPr lang="en-US" sz="18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4" y="2333362"/>
            <a:ext cx="1890145" cy="135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130355" y="1196752"/>
            <a:ext cx="2466209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Wingdings" pitchFamily="2" charset="2"/>
              <a:buBlip>
                <a:blip r:embed="rId4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238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Monotype Sorts" pitchFamily="2" charset="2"/>
              <a:buChar char="*"/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Monotype Sorts" pitchFamily="2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4pPr>
            <a:lvl5pPr marL="2076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33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90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8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05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en-GB" altLang="fr-FR" sz="1600" kern="0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boarder Force</a:t>
            </a:r>
          </a:p>
          <a:p>
            <a:pPr marL="266700" lvl="1" indent="-242888" eaLnBrk="1" hangingPunct="1">
              <a:spcBef>
                <a:spcPts val="600"/>
              </a:spcBef>
              <a:buClr>
                <a:schemeClr val="accent6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  <a:tabLst>
                <a:tab pos="1973263" algn="l"/>
                <a:tab pos="2151063" algn="l"/>
                <a:tab pos="7623175" algn="l"/>
              </a:tabLst>
            </a:pPr>
            <a:r>
              <a:rPr lang="en-GB" altLang="fr-FR" sz="1200" b="1" kern="0" dirty="0" smtClean="0">
                <a:latin typeface="Arial" pitchFamily="34" charset="0"/>
              </a:rPr>
              <a:t>CYCLAMEN </a:t>
            </a:r>
            <a:r>
              <a:rPr lang="en-GB" altLang="fr-FR" sz="1200" b="1" kern="0" dirty="0">
                <a:latin typeface="Arial" pitchFamily="34" charset="0"/>
              </a:rPr>
              <a:t>detection</a:t>
            </a:r>
          </a:p>
          <a:p>
            <a:pPr marL="266700" lvl="1" indent="-242888" eaLnBrk="1" hangingPunct="1">
              <a:spcBef>
                <a:spcPts val="600"/>
              </a:spcBef>
              <a:buClr>
                <a:schemeClr val="accent6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  <a:tabLst>
                <a:tab pos="1973263" algn="l"/>
                <a:tab pos="2151063" algn="l"/>
                <a:tab pos="7623175" algn="l"/>
              </a:tabLst>
            </a:pPr>
            <a:r>
              <a:rPr lang="en-GB" altLang="fr-FR" sz="1200" b="1" kern="0" dirty="0" smtClean="0">
                <a:latin typeface="Arial" pitchFamily="34" charset="0"/>
              </a:rPr>
              <a:t>UK </a:t>
            </a:r>
            <a:r>
              <a:rPr lang="en-GB" altLang="fr-FR" sz="1200" b="1" kern="0" dirty="0">
                <a:latin typeface="Arial" pitchFamily="34" charset="0"/>
              </a:rPr>
              <a:t>BF inspection</a:t>
            </a:r>
          </a:p>
        </p:txBody>
      </p:sp>
      <p:pic>
        <p:nvPicPr>
          <p:cNvPr id="36" name="Image 35" descr="N:\5_Sites\1_SDIS62\1_Formations\1_Formation_2017_S40\6_Exercices\Photos\IMG_010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91" y="4392141"/>
            <a:ext cx="1918335" cy="14395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lèche droite 2"/>
          <p:cNvSpPr/>
          <p:nvPr/>
        </p:nvSpPr>
        <p:spPr>
          <a:xfrm>
            <a:off x="2331308" y="2836086"/>
            <a:ext cx="2232248" cy="550285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cap="sm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Refused access to UK</a:t>
            </a:r>
            <a:endParaRPr lang="en-US" sz="1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 bwMode="auto">
          <a:xfrm>
            <a:off x="3635896" y="1354017"/>
            <a:ext cx="3632940" cy="70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Wingdings" pitchFamily="2" charset="2"/>
              <a:buBlip>
                <a:blip r:embed="rId4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238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Monotype Sorts" pitchFamily="2" charset="2"/>
              <a:buChar char="*"/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Monotype Sorts" pitchFamily="2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4pPr>
            <a:lvl5pPr marL="2076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33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90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8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05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en-GB" altLang="fr-FR" sz="1600" kern="0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 authorities</a:t>
            </a:r>
          </a:p>
          <a:p>
            <a:pPr marL="0" indent="0" algn="ctr" eaLnBrk="1" hangingPunct="1">
              <a:buNone/>
            </a:pPr>
            <a:r>
              <a:rPr lang="en-GB" altLang="fr-FR" sz="1600" kern="0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</a:t>
            </a:r>
            <a:r>
              <a:rPr lang="en-GB" altLang="fr-FR" sz="1600" kern="0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emergency plan (“</a:t>
            </a:r>
            <a:r>
              <a:rPr lang="en-GB" altLang="fr-FR" sz="1600" kern="0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ORSEC</a:t>
            </a:r>
            <a:r>
              <a:rPr lang="en-GB" altLang="fr-FR" sz="1600" kern="0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  <a:endParaRPr lang="en-GB" altLang="fr-FR" sz="1600" kern="0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2"/>
          <p:cNvSpPr txBox="1">
            <a:spLocks noChangeArrowheads="1"/>
          </p:cNvSpPr>
          <p:nvPr/>
        </p:nvSpPr>
        <p:spPr bwMode="auto">
          <a:xfrm>
            <a:off x="5234930" y="3212976"/>
            <a:ext cx="2397537" cy="34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Wingdings" pitchFamily="2" charset="2"/>
              <a:buBlip>
                <a:blip r:embed="rId4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238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Monotype Sorts" pitchFamily="2" charset="2"/>
              <a:buChar char="*"/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Monotype Sorts" pitchFamily="2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4pPr>
            <a:lvl5pPr marL="2076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33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90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8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05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6700" lvl="1" indent="-242888" eaLnBrk="1" hangingPunct="1">
              <a:spcBef>
                <a:spcPts val="600"/>
              </a:spcBef>
              <a:buClr>
                <a:schemeClr val="accent6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  <a:tabLst>
                <a:tab pos="1973263" algn="l"/>
                <a:tab pos="2151063" algn="l"/>
                <a:tab pos="7623175" algn="l"/>
              </a:tabLst>
            </a:pPr>
            <a:endParaRPr lang="en-GB" altLang="fr-FR" sz="1200" b="1" kern="0" dirty="0">
              <a:latin typeface="Arial" pitchFamily="34" charset="0"/>
            </a:endParaRPr>
          </a:p>
        </p:txBody>
      </p:sp>
      <p:sp>
        <p:nvSpPr>
          <p:cNvPr id="77" name="Rectangle 2"/>
          <p:cNvSpPr txBox="1">
            <a:spLocks noChangeArrowheads="1"/>
          </p:cNvSpPr>
          <p:nvPr/>
        </p:nvSpPr>
        <p:spPr bwMode="auto">
          <a:xfrm>
            <a:off x="5076056" y="1988840"/>
            <a:ext cx="3651101" cy="107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Wingdings" pitchFamily="2" charset="2"/>
              <a:buBlip>
                <a:blip r:embed="rId4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238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Monotype Sorts" pitchFamily="2" charset="2"/>
              <a:buChar char="*"/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Monotype Sorts" pitchFamily="2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4pPr>
            <a:lvl5pPr marL="2076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33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90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8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05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3050" lvl="1" indent="0" eaLnBrk="1" hangingPunct="1">
              <a:buClrTx/>
              <a:buSzPct val="90000"/>
              <a:buNone/>
              <a:tabLst>
                <a:tab pos="1973263" algn="l"/>
                <a:tab pos="2151063" algn="l"/>
                <a:tab pos="7623175" algn="l"/>
              </a:tabLst>
            </a:pPr>
            <a:r>
              <a:rPr lang="en-GB" altLang="fr-FR" sz="1600" b="1" cap="small" dirty="0">
                <a:solidFill>
                  <a:srgbClr val="C00000"/>
                </a:solidFill>
                <a:latin typeface="Arial" pitchFamily="34" charset="0"/>
              </a:rPr>
              <a:t>Investigations:</a:t>
            </a:r>
          </a:p>
          <a:p>
            <a:pPr marL="266700" lvl="1" indent="-242888" eaLnBrk="1" hangingPunct="1">
              <a:spcBef>
                <a:spcPts val="600"/>
              </a:spcBef>
              <a:buClr>
                <a:schemeClr val="accent6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  <a:tabLst>
                <a:tab pos="1973263" algn="l"/>
                <a:tab pos="2151063" algn="l"/>
                <a:tab pos="7623175" algn="l"/>
              </a:tabLst>
            </a:pPr>
            <a:r>
              <a:rPr lang="en-GB" altLang="fr-FR" sz="1200" b="1" kern="0" dirty="0">
                <a:latin typeface="Arial" pitchFamily="34" charset="0"/>
              </a:rPr>
              <a:t>Customs and Police</a:t>
            </a:r>
          </a:p>
          <a:p>
            <a:pPr marL="273050" lvl="1" indent="0" eaLnBrk="1" hangingPunct="1">
              <a:buClrTx/>
              <a:buSzPct val="90000"/>
              <a:buNone/>
              <a:tabLst>
                <a:tab pos="1973263" algn="l"/>
                <a:tab pos="2151063" algn="l"/>
                <a:tab pos="7623175" algn="l"/>
              </a:tabLst>
            </a:pPr>
            <a:r>
              <a:rPr lang="en-GB" altLang="fr-FR" sz="1600" b="1" cap="small" dirty="0" smtClean="0">
                <a:solidFill>
                  <a:srgbClr val="C00000"/>
                </a:solidFill>
                <a:latin typeface="Arial" pitchFamily="34" charset="0"/>
              </a:rPr>
              <a:t>Radiological </a:t>
            </a:r>
            <a:r>
              <a:rPr lang="en-GB" altLang="fr-FR" sz="1600" b="1" cap="small" dirty="0">
                <a:solidFill>
                  <a:srgbClr val="C00000"/>
                </a:solidFill>
                <a:latin typeface="Arial" pitchFamily="34" charset="0"/>
              </a:rPr>
              <a:t>aspects</a:t>
            </a:r>
            <a:r>
              <a:rPr lang="en-GB" altLang="fr-FR" sz="1600" b="1" cap="small" dirty="0" smtClean="0">
                <a:solidFill>
                  <a:srgbClr val="C00000"/>
                </a:solidFill>
                <a:latin typeface="Arial" pitchFamily="34" charset="0"/>
              </a:rPr>
              <a:t>:</a:t>
            </a:r>
          </a:p>
          <a:p>
            <a:pPr marL="266700" lvl="1" indent="-242888" eaLnBrk="1" hangingPunct="1">
              <a:spcBef>
                <a:spcPts val="600"/>
              </a:spcBef>
              <a:buClr>
                <a:schemeClr val="accent6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  <a:tabLst>
                <a:tab pos="1973263" algn="l"/>
                <a:tab pos="2151063" algn="l"/>
                <a:tab pos="7623175" algn="l"/>
              </a:tabLst>
            </a:pPr>
            <a:r>
              <a:rPr lang="en-GB" altLang="fr-FR" sz="1200" b="1" kern="0" dirty="0">
                <a:latin typeface="Arial" pitchFamily="34" charset="0"/>
              </a:rPr>
              <a:t>First responders = </a:t>
            </a:r>
            <a:r>
              <a:rPr lang="en-GB" altLang="fr-FR" sz="1200" b="1" kern="0" dirty="0" smtClean="0">
                <a:latin typeface="Arial" pitchFamily="34" charset="0"/>
              </a:rPr>
              <a:t>Fire brigade</a:t>
            </a:r>
            <a:endParaRPr lang="en-GB" altLang="fr-FR" sz="1200" b="1" kern="0" dirty="0">
              <a:latin typeface="Arial" pitchFamily="34" charset="0"/>
            </a:endParaRPr>
          </a:p>
          <a:p>
            <a:pPr marL="273050" lvl="1" indent="0" eaLnBrk="1" hangingPunct="1">
              <a:buClrTx/>
              <a:buSzPct val="90000"/>
              <a:buNone/>
              <a:tabLst>
                <a:tab pos="1973263" algn="l"/>
                <a:tab pos="2151063" algn="l"/>
                <a:tab pos="7623175" algn="l"/>
              </a:tabLst>
            </a:pPr>
            <a:endParaRPr lang="en-GB" altLang="fr-FR" sz="1600" b="1" cap="small" dirty="0">
              <a:solidFill>
                <a:srgbClr val="C00000"/>
              </a:solidFill>
              <a:latin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9740" y="1196752"/>
            <a:ext cx="2059338" cy="104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089" y="4107457"/>
            <a:ext cx="2892607" cy="127964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656" y="4149080"/>
            <a:ext cx="1525581" cy="1440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491880" y="5570076"/>
            <a:ext cx="5364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1" indent="-242888" eaLnBrk="1" hangingPunct="1">
              <a:spcBef>
                <a:spcPts val="600"/>
              </a:spcBef>
              <a:buClr>
                <a:schemeClr val="accent6">
                  <a:lumMod val="50000"/>
                </a:schemeClr>
              </a:buClr>
              <a:buSzPct val="90000"/>
              <a:buFont typeface="Wingdings" panose="05000000000000000000" pitchFamily="2" charset="2"/>
              <a:buChar char="q"/>
              <a:tabLst>
                <a:tab pos="1973263" algn="l"/>
                <a:tab pos="2151063" algn="l"/>
                <a:tab pos="7623175" algn="l"/>
              </a:tabLst>
            </a:pPr>
            <a:r>
              <a:rPr lang="en-GB" altLang="fr-FR" sz="1400" b="1" kern="0" dirty="0" err="1"/>
              <a:t>Reachback</a:t>
            </a:r>
            <a:r>
              <a:rPr lang="en-GB" altLang="fr-FR" sz="1400" b="1" kern="0" dirty="0"/>
              <a:t> expertise requested by police unit </a:t>
            </a:r>
            <a:r>
              <a:rPr lang="en-GB" altLang="fr-FR" sz="1400" b="1" kern="0" dirty="0" smtClean="0"/>
              <a:t>(PAF) and fire brigade (SDIS_62) </a:t>
            </a:r>
            <a:r>
              <a:rPr lang="en-GB" altLang="fr-FR" sz="1400" b="1" kern="0" dirty="0" smtClean="0">
                <a:sym typeface="Wingdings"/>
              </a:rPr>
              <a:t> Th-232 confirm </a:t>
            </a:r>
            <a:endParaRPr lang="en-GB" altLang="fr-FR" sz="1400" b="1" kern="0" dirty="0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5508787" y="6165304"/>
            <a:ext cx="3484935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extLst/>
        </p:spPr>
        <p:txBody>
          <a:bodyPr wrap="square">
            <a:spAutoFit/>
          </a:bodyPr>
          <a:lstStyle>
            <a:defPPr>
              <a:defRPr lang="fr-FR"/>
            </a:defPPr>
            <a:lvl2pPr marL="177800" lvl="1" algn="ctr" eaLnBrk="0" hangingPunct="0">
              <a:spcBef>
                <a:spcPts val="600"/>
              </a:spcBef>
              <a:spcAft>
                <a:spcPts val="0"/>
              </a:spcAft>
              <a:defRPr sz="1400" b="1">
                <a:solidFill>
                  <a:schemeClr val="bg1"/>
                </a:solidFill>
              </a:defRPr>
            </a:lvl2pPr>
          </a:lstStyle>
          <a:p>
            <a:r>
              <a:rPr lang="en-GB" altLang="fr-FR" sz="2000" i="1" dirty="0">
                <a:solidFill>
                  <a:schemeClr val="bg1"/>
                </a:solidFill>
              </a:rPr>
              <a:t>No threat but sanitary issue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121026" y="3795665"/>
            <a:ext cx="7029740" cy="35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Wingdings" pitchFamily="2" charset="2"/>
              <a:buBlip>
                <a:blip r:embed="rId4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238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Monotype Sorts" pitchFamily="2" charset="2"/>
              <a:buChar char="*"/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Monotype Sorts" pitchFamily="2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4pPr>
            <a:lvl5pPr marL="2076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33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90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8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05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GB" altLang="fr-FR" sz="1600" kern="0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GB" altLang="fr-FR" sz="1600" kern="0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fr-FR" sz="1600" kern="0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 transferred to French authorities by UKBF</a:t>
            </a:r>
            <a:endParaRPr lang="en-GB" altLang="fr-FR" sz="1600" kern="0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121026" y="3789040"/>
            <a:ext cx="8968052" cy="0"/>
          </a:xfrm>
          <a:prstGeom prst="line">
            <a:avLst/>
          </a:prstGeom>
          <a:ln w="1905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24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rt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14054" y="3356991"/>
            <a:ext cx="5315892" cy="227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itre 1"/>
          <p:cNvSpPr>
            <a:spLocks noGrp="1"/>
          </p:cNvSpPr>
          <p:nvPr>
            <p:ph type="title"/>
          </p:nvPr>
        </p:nvSpPr>
        <p:spPr bwMode="auto">
          <a:xfrm>
            <a:off x="1107440" y="88778"/>
            <a:ext cx="7785040" cy="593995"/>
          </a:xfr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Contribution of the </a:t>
            </a:r>
            <a:r>
              <a:rPr lang="en-US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CEA advanced </a:t>
            </a:r>
            <a:r>
              <a:rPr lang="en-US" alt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reachback</a:t>
            </a:r>
            <a:r>
              <a:rPr lang="en-US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center:</a:t>
            </a:r>
            <a:br>
              <a:rPr lang="en-US" altLang="fr-F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supporting field </a:t>
            </a:r>
            <a:r>
              <a:rPr lang="en-US" altLang="fr-FR" sz="2000" dirty="0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</a:p>
        </p:txBody>
      </p:sp>
      <p:sp>
        <p:nvSpPr>
          <p:cNvPr id="24" name="Rectangle 29"/>
          <p:cNvSpPr>
            <a:spLocks noChangeArrowheads="1"/>
          </p:cNvSpPr>
          <p:nvPr/>
        </p:nvSpPr>
        <p:spPr bwMode="auto">
          <a:xfrm>
            <a:off x="215517" y="836712"/>
            <a:ext cx="831692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ts val="2000"/>
              </a:spcBef>
              <a:spcAft>
                <a:spcPts val="0"/>
              </a:spcAft>
            </a:pPr>
            <a:r>
              <a:rPr lang="en-US" sz="2000" b="1" cap="small" dirty="0" smtClean="0">
                <a:solidFill>
                  <a:srgbClr val="C00000"/>
                </a:solidFill>
              </a:rPr>
              <a:t>Context: Counterterrorism Police operation after expertise by the </a:t>
            </a:r>
            <a:r>
              <a:rPr lang="en-US" sz="2000" b="1" cap="small" dirty="0" err="1" smtClean="0">
                <a:solidFill>
                  <a:srgbClr val="C00000"/>
                </a:solidFill>
              </a:rPr>
              <a:t>reachback</a:t>
            </a:r>
            <a:r>
              <a:rPr lang="en-US" sz="2000" b="1" cap="small" dirty="0" smtClean="0">
                <a:solidFill>
                  <a:srgbClr val="C00000"/>
                </a:solidFill>
              </a:rPr>
              <a:t> center, the analysts :</a:t>
            </a:r>
            <a:endParaRPr lang="en-US" sz="2000" b="1" cap="small" dirty="0">
              <a:solidFill>
                <a:srgbClr val="C00000"/>
              </a:solidFill>
            </a:endParaRPr>
          </a:p>
          <a:p>
            <a:pPr marL="355600" lvl="2" indent="-177800" hangingPunct="0">
              <a:lnSpc>
                <a:spcPct val="125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en-US" sz="1200" b="1" dirty="0">
                <a:solidFill>
                  <a:srgbClr val="002060"/>
                </a:solidFill>
              </a:rPr>
              <a:t>Know exactly what the initial technical situation </a:t>
            </a:r>
            <a:r>
              <a:rPr lang="en-US" sz="1200" b="1" dirty="0" smtClean="0">
                <a:solidFill>
                  <a:srgbClr val="002060"/>
                </a:solidFill>
              </a:rPr>
              <a:t>is</a:t>
            </a:r>
            <a:endParaRPr lang="fr-FR" sz="1200" b="1" dirty="0">
              <a:solidFill>
                <a:srgbClr val="002060"/>
              </a:solidFill>
            </a:endParaRPr>
          </a:p>
          <a:p>
            <a:pPr marL="355600" lvl="2" indent="-177800" hangingPunct="0">
              <a:lnSpc>
                <a:spcPct val="125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en-US" sz="1200" b="1" dirty="0" smtClean="0">
                <a:solidFill>
                  <a:srgbClr val="002060"/>
                </a:solidFill>
              </a:rPr>
              <a:t>Are </a:t>
            </a:r>
            <a:r>
              <a:rPr lang="en-US" sz="1200" b="1" dirty="0">
                <a:solidFill>
                  <a:srgbClr val="002060"/>
                </a:solidFill>
              </a:rPr>
              <a:t>part of the field teams and are in their duty </a:t>
            </a:r>
            <a:r>
              <a:rPr lang="en-US" sz="1200" b="1" dirty="0" smtClean="0">
                <a:solidFill>
                  <a:srgbClr val="002060"/>
                </a:solidFill>
              </a:rPr>
              <a:t>period</a:t>
            </a:r>
            <a:endParaRPr lang="fr-FR" sz="1200" b="1" dirty="0">
              <a:solidFill>
                <a:srgbClr val="002060"/>
              </a:solidFill>
            </a:endParaRPr>
          </a:p>
          <a:p>
            <a:pPr marL="355600" lvl="2" indent="-177800" hangingPunct="0">
              <a:lnSpc>
                <a:spcPct val="125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en-US" sz="1200" b="1" dirty="0">
                <a:solidFill>
                  <a:srgbClr val="002060"/>
                </a:solidFill>
              </a:rPr>
              <a:t>Can deploy the most appropriate equipment and complementary measures on the field </a:t>
            </a:r>
            <a:endParaRPr lang="fr-FR" sz="1200" b="1" dirty="0">
              <a:solidFill>
                <a:srgbClr val="002060"/>
              </a:solidFill>
            </a:endParaRPr>
          </a:p>
          <a:p>
            <a:pPr marL="355600" lvl="2" indent="-177800" hangingPunct="0">
              <a:lnSpc>
                <a:spcPct val="125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en-GB" sz="1200" b="1" dirty="0" smtClean="0">
                <a:solidFill>
                  <a:srgbClr val="002060"/>
                </a:solidFill>
              </a:rPr>
              <a:t>…</a:t>
            </a:r>
          </a:p>
        </p:txBody>
      </p:sp>
      <p:pic>
        <p:nvPicPr>
          <p:cNvPr id="5" name="Picture 2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8000" y="2520000"/>
            <a:ext cx="3168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2000" y="5400000"/>
            <a:ext cx="2808000" cy="12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 preferRelativeResize="0"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000" y="5400000"/>
            <a:ext cx="2808000" cy="12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 preferRelativeResize="0"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000" y="2520000"/>
            <a:ext cx="3168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 preferRelativeResize="0"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68000" y="5400000"/>
            <a:ext cx="2808000" cy="12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9740" y="1196752"/>
            <a:ext cx="2059338" cy="104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00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6"/>
          <p:cNvSpPr>
            <a:spLocks noGrp="1"/>
          </p:cNvSpPr>
          <p:nvPr>
            <p:ph type="title"/>
          </p:nvPr>
        </p:nvSpPr>
        <p:spPr>
          <a:xfrm>
            <a:off x="1655763" y="188640"/>
            <a:ext cx="7237412" cy="347773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20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US" sz="18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0" y="829128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cap="small" dirty="0" smtClean="0">
                <a:solidFill>
                  <a:srgbClr val="C00000"/>
                </a:solidFill>
              </a:rPr>
              <a:t>Towards the right balance …</a:t>
            </a:r>
          </a:p>
          <a:p>
            <a:pPr algn="ctr"/>
            <a:r>
              <a:rPr lang="en-US" sz="2000" b="1" cap="small" dirty="0" smtClean="0">
                <a:solidFill>
                  <a:srgbClr val="C00000"/>
                </a:solidFill>
              </a:rPr>
              <a:t>… between detection technologies and </a:t>
            </a:r>
            <a:r>
              <a:rPr lang="en-US" sz="2000" b="1" cap="small" dirty="0" err="1" smtClean="0">
                <a:solidFill>
                  <a:srgbClr val="C00000"/>
                </a:solidFill>
              </a:rPr>
              <a:t>reachback</a:t>
            </a:r>
            <a:r>
              <a:rPr lang="en-US" sz="2000" b="1" cap="small" dirty="0" smtClean="0">
                <a:solidFill>
                  <a:srgbClr val="C00000"/>
                </a:solidFill>
              </a:rPr>
              <a:t> …</a:t>
            </a:r>
          </a:p>
          <a:p>
            <a:pPr algn="r"/>
            <a:r>
              <a:rPr lang="en-US" sz="2000" b="1" cap="small" dirty="0" smtClean="0">
                <a:solidFill>
                  <a:srgbClr val="C00000"/>
                </a:solidFill>
              </a:rPr>
              <a:t>… to minimize infrastructure and manpower costs</a:t>
            </a:r>
            <a:endParaRPr lang="en-US" sz="2000" b="1" cap="small" dirty="0">
              <a:solidFill>
                <a:srgbClr val="C00000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87313" y="4056689"/>
            <a:ext cx="2668587" cy="2547937"/>
            <a:chOff x="87313" y="3977407"/>
            <a:chExt cx="2668587" cy="2547937"/>
          </a:xfrm>
        </p:grpSpPr>
        <p:pic>
          <p:nvPicPr>
            <p:cNvPr id="26" name="Picture 122" descr="IMG_3167_web225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961" y="5321772"/>
              <a:ext cx="725599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4" descr="G:\Photos\triage_plateforme_dirad_LGodart\dif dase dirad print0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33" y="4055194"/>
              <a:ext cx="378790" cy="1196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4" descr="Raider[1]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168" y="5321772"/>
              <a:ext cx="351599" cy="53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" descr="C:\Users\ADM_MASSED\Desktop\Proposition REDARi\DCIM\100CANON\IMG_384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5" y="4044561"/>
              <a:ext cx="501986" cy="1207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178"/>
            <p:cNvSpPr>
              <a:spLocks noChangeArrowheads="1"/>
            </p:cNvSpPr>
            <p:nvPr/>
          </p:nvSpPr>
          <p:spPr bwMode="auto">
            <a:xfrm>
              <a:off x="87313" y="3977407"/>
              <a:ext cx="2668587" cy="2547937"/>
            </a:xfrm>
            <a:prstGeom prst="rect">
              <a:avLst/>
            </a:prstGeom>
            <a:noFill/>
            <a:ln w="28575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Aft>
                  <a:spcPts val="400"/>
                </a:spcAft>
                <a:buFont typeface="Arial" charset="0"/>
                <a:buChar char="•"/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7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buChar char="•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8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endParaRPr lang="fr-FR" altLang="fr-FR" sz="1800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ZoneTexte 15"/>
            <p:cNvSpPr txBox="1">
              <a:spLocks noChangeArrowheads="1"/>
            </p:cNvSpPr>
            <p:nvPr/>
          </p:nvSpPr>
          <p:spPr bwMode="auto">
            <a:xfrm>
              <a:off x="144975" y="5866550"/>
              <a:ext cx="122758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Aft>
                  <a:spcPts val="400"/>
                </a:spcAft>
                <a:buFont typeface="Arial" charset="0"/>
                <a:buChar char="•"/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7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buChar char="•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8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r>
                <a:rPr lang="en-US" altLang="fr-FR" sz="1200" b="1" dirty="0" smtClean="0">
                  <a:solidFill>
                    <a:srgbClr val="000066"/>
                  </a:solidFill>
                  <a:latin typeface="Arial" panose="020B0604020202020204" pitchFamily="34" charset="0"/>
                  <a:ea typeface="굴림" pitchFamily="34" charset="-127"/>
                </a:rPr>
                <a:t>Detectors</a:t>
              </a:r>
            </a:p>
            <a:p>
              <a:pPr marL="171450" indent="-171450" eaLnBrk="1" hangingPunct="1">
                <a:spcAft>
                  <a:spcPct val="0"/>
                </a:spcAft>
                <a:buFontTx/>
                <a:buChar char="-"/>
              </a:pPr>
              <a:r>
                <a:rPr lang="en-US" altLang="fr-FR" sz="1200" b="1" dirty="0" smtClean="0">
                  <a:solidFill>
                    <a:srgbClr val="000066"/>
                  </a:solidFill>
                  <a:latin typeface="Arial" panose="020B0604020202020204" pitchFamily="34" charset="0"/>
                  <a:ea typeface="굴림" pitchFamily="34" charset="-127"/>
                </a:rPr>
                <a:t>Fixed</a:t>
              </a:r>
            </a:p>
            <a:p>
              <a:pPr marL="171450" indent="-171450" eaLnBrk="1" hangingPunct="1">
                <a:spcAft>
                  <a:spcPct val="0"/>
                </a:spcAft>
                <a:buFontTx/>
                <a:buChar char="-"/>
              </a:pPr>
              <a:r>
                <a:rPr lang="en-US" altLang="fr-FR" sz="1200" b="1" dirty="0" smtClean="0">
                  <a:solidFill>
                    <a:srgbClr val="000066"/>
                  </a:solidFill>
                  <a:latin typeface="Arial" panose="020B0604020202020204" pitchFamily="34" charset="0"/>
                  <a:ea typeface="굴림" pitchFamily="34" charset="-127"/>
                </a:rPr>
                <a:t>Hand held</a:t>
              </a:r>
            </a:p>
          </p:txBody>
        </p:sp>
        <p:sp>
          <p:nvSpPr>
            <p:cNvPr id="42" name="ZoneTexte 15"/>
            <p:cNvSpPr txBox="1">
              <a:spLocks noChangeArrowheads="1"/>
            </p:cNvSpPr>
            <p:nvPr/>
          </p:nvSpPr>
          <p:spPr bwMode="auto">
            <a:xfrm>
              <a:off x="1331640" y="5869062"/>
              <a:ext cx="142220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Aft>
                  <a:spcPts val="400"/>
                </a:spcAft>
                <a:buFont typeface="Arial" charset="0"/>
                <a:buChar char="•"/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7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buChar char="•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8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r>
                <a:rPr lang="en-US" altLang="fr-FR" sz="1200" b="1" dirty="0" smtClean="0">
                  <a:solidFill>
                    <a:srgbClr val="000066"/>
                  </a:solidFill>
                  <a:latin typeface="Arial" panose="020B0604020202020204" pitchFamily="34" charset="0"/>
                  <a:ea typeface="굴림" pitchFamily="34" charset="-127"/>
                </a:rPr>
                <a:t>First responders</a:t>
              </a:r>
            </a:p>
            <a:p>
              <a:pPr eaLnBrk="1" hangingPunct="1">
                <a:spcAft>
                  <a:spcPct val="0"/>
                </a:spcAft>
                <a:buFontTx/>
                <a:buNone/>
              </a:pPr>
              <a:r>
                <a:rPr lang="en-US" altLang="fr-FR" sz="1200" b="1" dirty="0">
                  <a:solidFill>
                    <a:srgbClr val="000066"/>
                  </a:solidFill>
                  <a:latin typeface="Arial" panose="020B0604020202020204" pitchFamily="34" charset="0"/>
                  <a:ea typeface="굴림" pitchFamily="34" charset="-127"/>
                </a:rPr>
                <a:t>r</a:t>
              </a:r>
              <a:r>
                <a:rPr lang="en-US" altLang="fr-FR" sz="1200" b="1" dirty="0" smtClean="0">
                  <a:solidFill>
                    <a:srgbClr val="000066"/>
                  </a:solidFill>
                  <a:latin typeface="Arial" panose="020B0604020202020204" pitchFamily="34" charset="0"/>
                  <a:ea typeface="굴림" pitchFamily="34" charset="-127"/>
                </a:rPr>
                <a:t>equiring assistance</a:t>
              </a: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6228184" y="1895245"/>
            <a:ext cx="2808312" cy="1699074"/>
            <a:chOff x="6228184" y="2031987"/>
            <a:chExt cx="2808312" cy="1699074"/>
          </a:xfrm>
        </p:grpSpPr>
        <p:sp>
          <p:nvSpPr>
            <p:cNvPr id="44" name="Rectangle 53"/>
            <p:cNvSpPr>
              <a:spLocks noChangeArrowheads="1"/>
            </p:cNvSpPr>
            <p:nvPr/>
          </p:nvSpPr>
          <p:spPr bwMode="auto">
            <a:xfrm>
              <a:off x="6228184" y="2031987"/>
              <a:ext cx="2808312" cy="1699074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 altLang="fr-FR" b="1" dirty="0">
                <a:solidFill>
                  <a:srgbClr val="000066"/>
                </a:solidFill>
              </a:endParaRPr>
            </a:p>
            <a:p>
              <a:pPr algn="ctr"/>
              <a:endParaRPr lang="fr-FR" altLang="fr-FR" b="1" dirty="0">
                <a:solidFill>
                  <a:srgbClr val="000066"/>
                </a:solidFill>
              </a:endParaRPr>
            </a:p>
            <a:p>
              <a:pPr algn="ctr"/>
              <a:endParaRPr lang="fr-FR" altLang="fr-FR" b="1" dirty="0">
                <a:solidFill>
                  <a:srgbClr val="000066"/>
                </a:solidFill>
              </a:endParaRPr>
            </a:p>
            <a:p>
              <a:pPr algn="ctr"/>
              <a:endParaRPr lang="fr-FR" altLang="fr-FR" b="1" dirty="0">
                <a:solidFill>
                  <a:srgbClr val="000066"/>
                </a:solidFill>
              </a:endParaRPr>
            </a:p>
            <a:p>
              <a:pPr algn="ctr"/>
              <a:endParaRPr lang="fr-FR" altLang="fr-FR" b="1" dirty="0">
                <a:solidFill>
                  <a:srgbClr val="000066"/>
                </a:solidFill>
              </a:endParaRPr>
            </a:p>
            <a:p>
              <a:pPr algn="ctr"/>
              <a:endParaRPr lang="fr-FR" altLang="fr-FR" b="1" dirty="0">
                <a:solidFill>
                  <a:srgbClr val="000066"/>
                </a:solidFill>
              </a:endParaRPr>
            </a:p>
            <a:p>
              <a:pPr algn="ctr"/>
              <a:endParaRPr lang="fr-FR" altLang="fr-FR" b="1" dirty="0">
                <a:solidFill>
                  <a:srgbClr val="000066"/>
                </a:solidFill>
              </a:endParaRPr>
            </a:p>
          </p:txBody>
        </p:sp>
        <p:sp>
          <p:nvSpPr>
            <p:cNvPr id="47" name="ZoneTexte 15"/>
            <p:cNvSpPr txBox="1">
              <a:spLocks noChangeArrowheads="1"/>
            </p:cNvSpPr>
            <p:nvPr/>
          </p:nvSpPr>
          <p:spPr bwMode="auto">
            <a:xfrm>
              <a:off x="6237713" y="2036574"/>
              <a:ext cx="279878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Aft>
                  <a:spcPts val="400"/>
                </a:spcAft>
                <a:buFont typeface="Arial" charset="0"/>
                <a:buChar char="•"/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7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buChar char="•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8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en-US" altLang="fr-FR" sz="1600" b="1" dirty="0" smtClean="0">
                  <a:solidFill>
                    <a:srgbClr val="000066"/>
                  </a:solidFill>
                  <a:latin typeface="Arial" panose="020B0604020202020204" pitchFamily="34" charset="0"/>
                  <a:ea typeface="굴림" pitchFamily="34" charset="-127"/>
                </a:rPr>
                <a:t>24/7 REACHBACK - CNER</a:t>
              </a:r>
            </a:p>
          </p:txBody>
        </p:sp>
        <p:grpSp>
          <p:nvGrpSpPr>
            <p:cNvPr id="49" name="Groupe 48"/>
            <p:cNvGrpSpPr>
              <a:grpSpLocks noChangeAspect="1"/>
            </p:cNvGrpSpPr>
            <p:nvPr/>
          </p:nvGrpSpPr>
          <p:grpSpPr>
            <a:xfrm>
              <a:off x="8077451" y="2839560"/>
              <a:ext cx="828988" cy="834650"/>
              <a:chOff x="3995936" y="-531768"/>
              <a:chExt cx="5116800" cy="5151749"/>
            </a:xfrm>
          </p:grpSpPr>
          <p:pic>
            <p:nvPicPr>
              <p:cNvPr id="50" name="Picture 2" descr="C:\Users\SV605805\Documents\x_MCNP\GPMH_SPIRIDENT\figs\3D_01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995936" y="-531768"/>
                <a:ext cx="5116800" cy="5151749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51" name="Connecteur droit avec flèche 50"/>
              <p:cNvCxnSpPr/>
              <p:nvPr/>
            </p:nvCxnSpPr>
            <p:spPr>
              <a:xfrm>
                <a:off x="6660232" y="1958979"/>
                <a:ext cx="1770318" cy="97956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ZoneTexte 15"/>
            <p:cNvSpPr txBox="1">
              <a:spLocks noChangeArrowheads="1"/>
            </p:cNvSpPr>
            <p:nvPr/>
          </p:nvSpPr>
          <p:spPr bwMode="auto">
            <a:xfrm>
              <a:off x="6237713" y="3269395"/>
              <a:ext cx="18397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Aft>
                  <a:spcPts val="400"/>
                </a:spcAft>
                <a:buFont typeface="Arial" charset="0"/>
                <a:buChar char="•"/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7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buChar char="•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8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en-US" altLang="fr-FR" sz="1200" b="1" dirty="0" smtClean="0">
                  <a:solidFill>
                    <a:srgbClr val="000066"/>
                  </a:solidFill>
                  <a:latin typeface="Arial" panose="020B0604020202020204" pitchFamily="34" charset="0"/>
                  <a:ea typeface="굴림" pitchFamily="34" charset="-127"/>
                </a:rPr>
                <a:t>National Center for Radiological Expertise</a:t>
              </a:r>
            </a:p>
          </p:txBody>
        </p:sp>
      </p:grpSp>
      <p:sp>
        <p:nvSpPr>
          <p:cNvPr id="8" name="Double flèche horizontale 7"/>
          <p:cNvSpPr/>
          <p:nvPr/>
        </p:nvSpPr>
        <p:spPr>
          <a:xfrm rot="19310229">
            <a:off x="2377899" y="3953571"/>
            <a:ext cx="4237884" cy="302286"/>
          </a:xfrm>
          <a:prstGeom prst="left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roupe 71"/>
          <p:cNvGrpSpPr>
            <a:grpSpLocks/>
          </p:cNvGrpSpPr>
          <p:nvPr/>
        </p:nvGrpSpPr>
        <p:grpSpPr bwMode="auto">
          <a:xfrm>
            <a:off x="3885722" y="3076234"/>
            <a:ext cx="1372556" cy="1628843"/>
            <a:chOff x="5026892" y="2565453"/>
            <a:chExt cx="1213571" cy="1779530"/>
          </a:xfrm>
        </p:grpSpPr>
        <p:sp>
          <p:nvSpPr>
            <p:cNvPr id="56" name="Text Box 159"/>
            <p:cNvSpPr txBox="1">
              <a:spLocks noChangeArrowheads="1"/>
            </p:cNvSpPr>
            <p:nvPr/>
          </p:nvSpPr>
          <p:spPr bwMode="auto">
            <a:xfrm>
              <a:off x="5044855" y="3766343"/>
              <a:ext cx="1195608" cy="578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000" tIns="10800" rIns="18000" bIns="10800">
              <a:spAutoFit/>
            </a:bodyPr>
            <a:lstStyle>
              <a:lvl1pPr eaLnBrk="0" hangingPunct="0">
                <a:spcAft>
                  <a:spcPts val="400"/>
                </a:spcAft>
                <a:buFont typeface="Arial" charset="0"/>
                <a:buChar char="•"/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7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buChar char="•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8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en-US" altLang="ko-KR" sz="1100" b="1" dirty="0" smtClean="0">
                  <a:solidFill>
                    <a:srgbClr val="000066"/>
                  </a:solidFill>
                  <a:latin typeface="Arial" panose="020B0604020202020204" pitchFamily="34" charset="0"/>
                  <a:ea typeface="굴림" pitchFamily="34" charset="-127"/>
                </a:rPr>
                <a:t>Communication and routing system with star network</a:t>
              </a:r>
              <a:endParaRPr lang="en-US" altLang="ko-KR" sz="1100" b="1" dirty="0">
                <a:solidFill>
                  <a:srgbClr val="000066"/>
                </a:solidFill>
                <a:latin typeface="Arial" panose="020B0604020202020204" pitchFamily="34" charset="0"/>
                <a:ea typeface="굴림" pitchFamily="34" charset="-127"/>
              </a:endParaRPr>
            </a:p>
          </p:txBody>
        </p:sp>
        <p:pic>
          <p:nvPicPr>
            <p:cNvPr id="57" name="Picture 3" descr="F:\Proposition REDARi\DAM\Salle-acquisition-TMG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095" y="2922587"/>
              <a:ext cx="1147762" cy="84375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xtLst/>
          </p:spPr>
        </p:pic>
        <p:pic>
          <p:nvPicPr>
            <p:cNvPr id="58" name="Picture 158" descr="can-stock-photo_csp6257961[1]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095" y="2644775"/>
              <a:ext cx="1147763" cy="55562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xtLst/>
          </p:spPr>
        </p:pic>
        <p:sp>
          <p:nvSpPr>
            <p:cNvPr id="55" name="Rectangle 162"/>
            <p:cNvSpPr>
              <a:spLocks noChangeArrowheads="1"/>
            </p:cNvSpPr>
            <p:nvPr/>
          </p:nvSpPr>
          <p:spPr bwMode="auto">
            <a:xfrm>
              <a:off x="5026892" y="2565453"/>
              <a:ext cx="1209677" cy="1779530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Aft>
                  <a:spcPts val="400"/>
                </a:spcAft>
                <a:buFont typeface="Arial" charset="0"/>
                <a:buChar char="•"/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7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buChar char="•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8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endParaRPr lang="fr-FR" altLang="fr-FR" sz="18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9" name="Groupe 58"/>
          <p:cNvGrpSpPr/>
          <p:nvPr/>
        </p:nvGrpSpPr>
        <p:grpSpPr>
          <a:xfrm>
            <a:off x="87313" y="1622639"/>
            <a:ext cx="2829351" cy="2043112"/>
            <a:chOff x="114900" y="1621557"/>
            <a:chExt cx="2829351" cy="2043112"/>
          </a:xfrm>
        </p:grpSpPr>
        <p:sp>
          <p:nvSpPr>
            <p:cNvPr id="60" name="Rectangle 178"/>
            <p:cNvSpPr>
              <a:spLocks noChangeArrowheads="1"/>
            </p:cNvSpPr>
            <p:nvPr/>
          </p:nvSpPr>
          <p:spPr bwMode="auto">
            <a:xfrm>
              <a:off x="114900" y="1621557"/>
              <a:ext cx="2829351" cy="204311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Aft>
                  <a:spcPts val="400"/>
                </a:spcAft>
                <a:buFont typeface="Arial" charset="0"/>
                <a:buChar char="•"/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7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buChar char="•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8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endParaRPr lang="fr-FR" altLang="fr-FR" sz="1800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" name="Rectangle 180"/>
            <p:cNvSpPr>
              <a:spLocks noChangeArrowheads="1"/>
            </p:cNvSpPr>
            <p:nvPr/>
          </p:nvSpPr>
          <p:spPr bwMode="auto">
            <a:xfrm>
              <a:off x="114900" y="3231282"/>
              <a:ext cx="2829351" cy="39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4000" tIns="10800" rIns="54000" bIns="10800">
              <a:spAutoFit/>
            </a:bodyPr>
            <a:lstStyle>
              <a:lvl1pPr eaLnBrk="0" hangingPunct="0">
                <a:spcAft>
                  <a:spcPts val="400"/>
                </a:spcAft>
                <a:buFont typeface="Arial" charset="0"/>
                <a:buChar char="•"/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7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buChar char="•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8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en-US" altLang="ko-KR" sz="1200" b="1" dirty="0" smtClean="0">
                  <a:solidFill>
                    <a:srgbClr val="000066"/>
                  </a:solidFill>
                  <a:latin typeface="Arial" panose="020B0604020202020204" pitchFamily="34" charset="0"/>
                  <a:ea typeface="굴림" pitchFamily="34" charset="-127"/>
                </a:rPr>
                <a:t>24/7 supervision</a:t>
              </a:r>
            </a:p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en-US" altLang="fr-FR" sz="1200" b="1" dirty="0" smtClean="0">
                  <a:solidFill>
                    <a:srgbClr val="000066"/>
                  </a:solidFill>
                  <a:latin typeface="Arial" panose="020B0604020202020204" pitchFamily="34" charset="0"/>
                  <a:ea typeface="굴림" pitchFamily="34" charset="-127"/>
                </a:rPr>
                <a:t>For guaranteed operational response</a:t>
              </a:r>
              <a:endParaRPr lang="en-US" altLang="fr-FR" sz="1200" b="1" dirty="0">
                <a:solidFill>
                  <a:srgbClr val="000066"/>
                </a:solidFill>
                <a:latin typeface="Arial" panose="020B0604020202020204" pitchFamily="34" charset="0"/>
                <a:ea typeface="굴림" pitchFamily="34" charset="-127"/>
              </a:endParaRPr>
            </a:p>
          </p:txBody>
        </p:sp>
      </p:grpSp>
      <p:sp>
        <p:nvSpPr>
          <p:cNvPr id="10" name="Flèche droite 9"/>
          <p:cNvSpPr/>
          <p:nvPr/>
        </p:nvSpPr>
        <p:spPr>
          <a:xfrm rot="2424486">
            <a:off x="2904315" y="2803292"/>
            <a:ext cx="1051206" cy="315137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6363771" y="4170807"/>
            <a:ext cx="2672725" cy="1497715"/>
            <a:chOff x="6363771" y="3926023"/>
            <a:chExt cx="2672725" cy="1497715"/>
          </a:xfrm>
        </p:grpSpPr>
        <p:sp>
          <p:nvSpPr>
            <p:cNvPr id="83" name="Rectangle 166"/>
            <p:cNvSpPr>
              <a:spLocks noChangeArrowheads="1"/>
            </p:cNvSpPr>
            <p:nvPr/>
          </p:nvSpPr>
          <p:spPr bwMode="auto">
            <a:xfrm>
              <a:off x="6372200" y="3926023"/>
              <a:ext cx="2664296" cy="149771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Aft>
                  <a:spcPts val="400"/>
                </a:spcAft>
                <a:buFont typeface="Arial" charset="0"/>
                <a:buChar char="•"/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7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buChar char="•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8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endParaRPr lang="fr-FR" altLang="fr-FR" sz="1800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80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0296" y="3967325"/>
              <a:ext cx="1374357" cy="874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" name="Picture 2" descr="Y:\plateforme NR\photos\18072014\dif dase spr platdetestnr web05.jpg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5987" y="3967325"/>
              <a:ext cx="1205605" cy="874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Rectangle 168"/>
            <p:cNvSpPr>
              <a:spLocks noChangeArrowheads="1"/>
            </p:cNvSpPr>
            <p:nvPr/>
          </p:nvSpPr>
          <p:spPr bwMode="auto">
            <a:xfrm>
              <a:off x="6363771" y="4808185"/>
              <a:ext cx="2672725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Aft>
                  <a:spcPts val="400"/>
                </a:spcAft>
                <a:buFont typeface="Arial" charset="0"/>
                <a:buChar char="•"/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7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buChar char="•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8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en-US" altLang="ko-KR" sz="1200" b="1" dirty="0" smtClean="0">
                  <a:solidFill>
                    <a:srgbClr val="000066"/>
                  </a:solidFill>
                  <a:latin typeface="Arial" panose="020B0604020202020204" pitchFamily="34" charset="0"/>
                  <a:ea typeface="굴림" pitchFamily="34" charset="-127"/>
                </a:rPr>
                <a:t>Mock-ups and metrology platform</a:t>
              </a:r>
            </a:p>
            <a:p>
              <a:pPr eaLnBrk="1" hangingPunct="1">
                <a:spcAft>
                  <a:spcPct val="0"/>
                </a:spcAft>
                <a:buFontTx/>
                <a:buNone/>
              </a:pPr>
              <a:r>
                <a:rPr lang="en-US" altLang="fr-FR" sz="1100" b="1" dirty="0" smtClean="0">
                  <a:solidFill>
                    <a:srgbClr val="000066"/>
                  </a:solidFill>
                  <a:latin typeface="Arial" panose="020B0604020202020204" pitchFamily="34" charset="0"/>
                  <a:ea typeface="굴림" pitchFamily="34" charset="-127"/>
                </a:rPr>
                <a:t>(detector characterization, simulation models validation, hard/soft tests, …)</a:t>
              </a:r>
              <a:endParaRPr lang="en-US" altLang="fr-FR" sz="1100" b="1" dirty="0">
                <a:solidFill>
                  <a:srgbClr val="000066"/>
                </a:solidFill>
                <a:latin typeface="Arial" panose="020B0604020202020204" pitchFamily="34" charset="0"/>
                <a:ea typeface="굴림" pitchFamily="34" charset="-127"/>
              </a:endParaRPr>
            </a:p>
          </p:txBody>
        </p:sp>
      </p:grpSp>
      <p:pic>
        <p:nvPicPr>
          <p:cNvPr id="100" name="Picture 13" descr="ANd9GcQwSDcgfvBATDxwUGsTlC91byvqUh3f39UwMGojvlMlPkrysIcaYA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84482" y="4116895"/>
            <a:ext cx="747988" cy="71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5" descr="ag_173_France-Policier-1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741" y="4263790"/>
            <a:ext cx="649915" cy="71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2" descr="gendarme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634" y="4732566"/>
            <a:ext cx="530939" cy="71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1" descr="\\dam.c\partages_zc\DAM\ZC_DIF-DASE-SPR-REDAR\5_Sites\1_SDIS62\1_Formations\1_Formation_2017_S40\6_Exercices\Photos\IMG_0086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32469" y="4869407"/>
            <a:ext cx="515841" cy="95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3863504" y="4832324"/>
            <a:ext cx="2297112" cy="1759839"/>
            <a:chOff x="3863504" y="4969066"/>
            <a:chExt cx="2297112" cy="1759839"/>
          </a:xfrm>
        </p:grpSpPr>
        <p:grpSp>
          <p:nvGrpSpPr>
            <p:cNvPr id="64" name="Groupe 63"/>
            <p:cNvGrpSpPr/>
            <p:nvPr/>
          </p:nvGrpSpPr>
          <p:grpSpPr>
            <a:xfrm>
              <a:off x="3863504" y="4969066"/>
              <a:ext cx="2297112" cy="1759839"/>
              <a:chOff x="6197387" y="3601576"/>
              <a:chExt cx="2297112" cy="1759839"/>
            </a:xfrm>
          </p:grpSpPr>
          <p:sp>
            <p:nvSpPr>
              <p:cNvPr id="65" name="Rectangle 166"/>
              <p:cNvSpPr>
                <a:spLocks noChangeArrowheads="1"/>
              </p:cNvSpPr>
              <p:nvPr/>
            </p:nvSpPr>
            <p:spPr bwMode="auto">
              <a:xfrm>
                <a:off x="6197387" y="3601576"/>
                <a:ext cx="2297112" cy="175983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Aft>
                    <a:spcPts val="400"/>
                  </a:spcAft>
                  <a:buFont typeface="Arial" charset="0"/>
                  <a:buChar char="•"/>
                  <a:defRPr sz="2200">
                    <a:solidFill>
                      <a:schemeClr val="tx2"/>
                    </a:solidFill>
                    <a:latin typeface="Arial" charset="0"/>
                  </a:defRPr>
                </a:lvl1pPr>
                <a:lvl2pPr marL="742950" indent="-285750" eaLnBrk="0" hangingPunct="0">
                  <a:lnSpc>
                    <a:spcPts val="2000"/>
                  </a:lnSpc>
                  <a:buSzPct val="90000"/>
                  <a:buBlip>
                    <a:blip r:embed="rId7"/>
                  </a:buBlip>
                  <a:defRPr sz="1600">
                    <a:solidFill>
                      <a:srgbClr val="666666"/>
                    </a:solidFill>
                    <a:latin typeface="Arial" charset="0"/>
                  </a:defRPr>
                </a:lvl2pPr>
                <a:lvl3pPr marL="1143000" indent="-228600" eaLnBrk="0" hangingPunct="0">
                  <a:lnSpc>
                    <a:spcPts val="2000"/>
                  </a:lnSpc>
                  <a:buSzPct val="36000"/>
                  <a:buFont typeface="Arial" charset="0"/>
                  <a:buChar char="•"/>
                  <a:defRPr sz="1600">
                    <a:solidFill>
                      <a:srgbClr val="666666"/>
                    </a:solidFill>
                    <a:latin typeface="Arial" charset="0"/>
                  </a:defRPr>
                </a:lvl3pPr>
                <a:lvl4pPr marL="1600200" indent="-228600" eaLnBrk="0" hangingPunct="0">
                  <a:lnSpc>
                    <a:spcPts val="2000"/>
                  </a:lnSpc>
                  <a:buClr>
                    <a:srgbClr val="666666"/>
                  </a:buClr>
                  <a:buSzPct val="36000"/>
                  <a:buBlip>
                    <a:blip r:embed="rId8"/>
                  </a:buBlip>
                  <a:defRPr sz="1600">
                    <a:solidFill>
                      <a:srgbClr val="666666"/>
                    </a:solidFill>
                    <a:latin typeface="Arial" charset="0"/>
                  </a:defRPr>
                </a:lvl4pPr>
                <a:lvl5pPr marL="2057400" indent="-228600" eaLnBrk="0" hangingPunct="0">
                  <a:lnSpc>
                    <a:spcPts val="2000"/>
                  </a:lnSpc>
                  <a:buClr>
                    <a:srgbClr val="666666"/>
                  </a:buClr>
                  <a:buFont typeface="Arial" charset="0"/>
                  <a:buChar char="-"/>
                  <a:defRPr sz="1600">
                    <a:solidFill>
                      <a:srgbClr val="6666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charset="0"/>
                  <a:buChar char="-"/>
                  <a:defRPr sz="1600">
                    <a:solidFill>
                      <a:srgbClr val="6666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charset="0"/>
                  <a:buChar char="-"/>
                  <a:defRPr sz="1600">
                    <a:solidFill>
                      <a:srgbClr val="6666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charset="0"/>
                  <a:buChar char="-"/>
                  <a:defRPr sz="1600">
                    <a:solidFill>
                      <a:srgbClr val="6666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charset="0"/>
                  <a:buChar char="-"/>
                  <a:defRPr sz="1600">
                    <a:solidFill>
                      <a:srgbClr val="666666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0"/>
                  </a:spcAft>
                  <a:buFontTx/>
                  <a:buNone/>
                </a:pPr>
                <a:endParaRPr lang="fr-FR" altLang="fr-FR" sz="1800" b="1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8" name="Rectangle 168"/>
              <p:cNvSpPr>
                <a:spLocks noChangeArrowheads="1"/>
              </p:cNvSpPr>
              <p:nvPr/>
            </p:nvSpPr>
            <p:spPr bwMode="auto">
              <a:xfrm>
                <a:off x="6197387" y="4899749"/>
                <a:ext cx="2297112" cy="446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Aft>
                    <a:spcPts val="400"/>
                  </a:spcAft>
                  <a:buFont typeface="Arial" charset="0"/>
                  <a:buChar char="•"/>
                  <a:defRPr sz="2200">
                    <a:solidFill>
                      <a:schemeClr val="tx2"/>
                    </a:solidFill>
                    <a:latin typeface="Arial" charset="0"/>
                  </a:defRPr>
                </a:lvl1pPr>
                <a:lvl2pPr marL="742950" indent="-285750" eaLnBrk="0" hangingPunct="0">
                  <a:lnSpc>
                    <a:spcPts val="2000"/>
                  </a:lnSpc>
                  <a:buSzPct val="90000"/>
                  <a:buBlip>
                    <a:blip r:embed="rId7"/>
                  </a:buBlip>
                  <a:defRPr sz="1600">
                    <a:solidFill>
                      <a:srgbClr val="666666"/>
                    </a:solidFill>
                    <a:latin typeface="Arial" charset="0"/>
                  </a:defRPr>
                </a:lvl2pPr>
                <a:lvl3pPr marL="1143000" indent="-228600" eaLnBrk="0" hangingPunct="0">
                  <a:lnSpc>
                    <a:spcPts val="2000"/>
                  </a:lnSpc>
                  <a:buSzPct val="36000"/>
                  <a:buFont typeface="Arial" charset="0"/>
                  <a:buChar char="•"/>
                  <a:defRPr sz="1600">
                    <a:solidFill>
                      <a:srgbClr val="666666"/>
                    </a:solidFill>
                    <a:latin typeface="Arial" charset="0"/>
                  </a:defRPr>
                </a:lvl3pPr>
                <a:lvl4pPr marL="1600200" indent="-228600" eaLnBrk="0" hangingPunct="0">
                  <a:lnSpc>
                    <a:spcPts val="2000"/>
                  </a:lnSpc>
                  <a:buClr>
                    <a:srgbClr val="666666"/>
                  </a:buClr>
                  <a:buSzPct val="36000"/>
                  <a:buBlip>
                    <a:blip r:embed="rId8"/>
                  </a:buBlip>
                  <a:defRPr sz="1600">
                    <a:solidFill>
                      <a:srgbClr val="666666"/>
                    </a:solidFill>
                    <a:latin typeface="Arial" charset="0"/>
                  </a:defRPr>
                </a:lvl4pPr>
                <a:lvl5pPr marL="2057400" indent="-228600" eaLnBrk="0" hangingPunct="0">
                  <a:lnSpc>
                    <a:spcPts val="2000"/>
                  </a:lnSpc>
                  <a:buClr>
                    <a:srgbClr val="666666"/>
                  </a:buClr>
                  <a:buFont typeface="Arial" charset="0"/>
                  <a:buChar char="-"/>
                  <a:defRPr sz="1600">
                    <a:solidFill>
                      <a:srgbClr val="6666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charset="0"/>
                  <a:buChar char="-"/>
                  <a:defRPr sz="1600">
                    <a:solidFill>
                      <a:srgbClr val="6666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charset="0"/>
                  <a:buChar char="-"/>
                  <a:defRPr sz="1600">
                    <a:solidFill>
                      <a:srgbClr val="6666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charset="0"/>
                  <a:buChar char="-"/>
                  <a:defRPr sz="1600">
                    <a:solidFill>
                      <a:srgbClr val="6666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charset="0"/>
                  <a:buChar char="-"/>
                  <a:defRPr sz="1600">
                    <a:solidFill>
                      <a:srgbClr val="666666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0"/>
                  </a:spcAft>
                  <a:buFontTx/>
                  <a:buNone/>
                </a:pPr>
                <a:r>
                  <a:rPr lang="en-US" altLang="ko-KR" sz="1200" b="1" dirty="0" smtClean="0">
                    <a:solidFill>
                      <a:srgbClr val="000066"/>
                    </a:solidFill>
                    <a:latin typeface="Arial" panose="020B0604020202020204" pitchFamily="34" charset="0"/>
                    <a:ea typeface="굴림" pitchFamily="34" charset="-127"/>
                  </a:rPr>
                  <a:t>Training platform </a:t>
                </a:r>
              </a:p>
              <a:p>
                <a:pPr eaLnBrk="1" hangingPunct="1">
                  <a:spcAft>
                    <a:spcPct val="0"/>
                  </a:spcAft>
                  <a:buFontTx/>
                  <a:buNone/>
                </a:pPr>
                <a:r>
                  <a:rPr lang="en-US" altLang="ko-KR" sz="1100" b="1" dirty="0" smtClean="0">
                    <a:solidFill>
                      <a:srgbClr val="000066"/>
                    </a:solidFill>
                    <a:latin typeface="Arial" panose="020B0604020202020204" pitchFamily="34" charset="0"/>
                    <a:ea typeface="굴림" pitchFamily="34" charset="-127"/>
                  </a:rPr>
                  <a:t>(theory, tutorials, exercises, …)</a:t>
                </a:r>
                <a:endParaRPr lang="en-US" altLang="fr-FR" sz="1100" b="1" dirty="0">
                  <a:solidFill>
                    <a:srgbClr val="000066"/>
                  </a:solidFill>
                  <a:latin typeface="Arial" panose="020B0604020202020204" pitchFamily="34" charset="0"/>
                  <a:ea typeface="굴림" pitchFamily="34" charset="-127"/>
                </a:endParaRPr>
              </a:p>
            </p:txBody>
          </p:sp>
          <p:pic>
            <p:nvPicPr>
              <p:cNvPr id="69" name="Picture 3" descr="C:\Users\LB140389\Documents\photo\P1040313.JPG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7786" y="3638659"/>
                <a:ext cx="1077912" cy="762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xtLst/>
            </p:spPr>
          </p:pic>
        </p:grpSp>
        <p:pic>
          <p:nvPicPr>
            <p:cNvPr id="98" name="Picture 7" descr="C:\Users\DM105221\Documents\Formations\Formations Douanes\DOUANES\Photos\La Rochelle 0499\PIC00002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8053" y="5006149"/>
              <a:ext cx="766224" cy="6129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/>
          </p:spPr>
        </p:pic>
        <p:pic>
          <p:nvPicPr>
            <p:cNvPr id="99" name="Picture 9" descr="\\dam.c\partages_zc\DAM\ZC_DIF-DASE-SPR-REDAR\5_Sites\1_SDIS62\1_Formations\1_Formation_2017_S40\6_Exercices\Photos\IMG_0051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0399" y="5426523"/>
              <a:ext cx="565257" cy="7536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/>
          </p:spPr>
        </p:pic>
        <p:pic>
          <p:nvPicPr>
            <p:cNvPr id="104" name="Picture 11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9748" y="5692963"/>
              <a:ext cx="800100" cy="5332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" name="Picture 6" descr="C:\Users\DM105221\Documents\Formations\Formations Dubaï\2005 04 - Mission Dubaï\DSC0087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5024" y="5679961"/>
              <a:ext cx="546218" cy="7282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/>
          </p:spPr>
        </p:pic>
      </p:grpSp>
      <p:sp>
        <p:nvSpPr>
          <p:cNvPr id="13" name="Flèche vers le bas 12"/>
          <p:cNvSpPr/>
          <p:nvPr/>
        </p:nvSpPr>
        <p:spPr>
          <a:xfrm flipV="1">
            <a:off x="7520113" y="3651693"/>
            <a:ext cx="360040" cy="47214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Flèche vers le bas 106"/>
          <p:cNvSpPr/>
          <p:nvPr/>
        </p:nvSpPr>
        <p:spPr>
          <a:xfrm rot="16200000" flipV="1">
            <a:off x="3136001" y="5441832"/>
            <a:ext cx="360040" cy="1008000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1465" y="2246462"/>
            <a:ext cx="1695986" cy="85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Image 7" descr="Salle de supervision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13" y="1687724"/>
            <a:ext cx="2292350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40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0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269974" y="1907540"/>
            <a:ext cx="5334474" cy="369332"/>
          </a:xfrm>
        </p:spPr>
        <p:txBody>
          <a:bodyPr/>
          <a:lstStyle/>
          <a:p>
            <a:r>
              <a:rPr lang="en-GB" sz="2400" dirty="0">
                <a:latin typeface="+mn-lt"/>
              </a:rPr>
              <a:t>Thank you for your attention</a:t>
            </a:r>
            <a:endParaRPr lang="fr-FR" sz="2400" dirty="0">
              <a:latin typeface="+mn-lt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748188" y="4151726"/>
            <a:ext cx="3823812" cy="322871"/>
          </a:xfrm>
        </p:spPr>
        <p:txBody>
          <a:bodyPr/>
          <a:lstStyle/>
          <a:p>
            <a:r>
              <a:rPr lang="fr-FR" sz="1400" b="1" dirty="0" smtClean="0">
                <a:solidFill>
                  <a:schemeClr val="accent1">
                    <a:lumMod val="50000"/>
                  </a:schemeClr>
                </a:solidFill>
              </a:rPr>
              <a:t>daniel.masse@cea.fr</a:t>
            </a:r>
            <a:endParaRPr lang="fr-FR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11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February 2020</a:t>
            </a:r>
            <a:endParaRPr lang="en-US" dirty="0">
              <a:latin typeface="+mn-lt"/>
            </a:endParaRPr>
          </a:p>
        </p:txBody>
      </p:sp>
      <p:sp>
        <p:nvSpPr>
          <p:cNvPr id="7" name="Titre 5"/>
          <p:cNvSpPr txBox="1">
            <a:spLocks/>
          </p:cNvSpPr>
          <p:nvPr/>
        </p:nvSpPr>
        <p:spPr>
          <a:xfrm>
            <a:off x="5179227" y="4728003"/>
            <a:ext cx="3911975" cy="755577"/>
          </a:xfrm>
          <a:prstGeom prst="rect">
            <a:avLst/>
          </a:prstGeom>
        </p:spPr>
        <p:txBody>
          <a:bodyPr vert="horz" wrap="square" lIns="127723" tIns="50285" rIns="127723" bIns="50285" rtlCol="0" anchor="t">
            <a:spAutoFit/>
          </a:bodyPr>
          <a:lstStyle>
            <a:lvl1pPr marL="0"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fr-FR" sz="1600" b="1" kern="1200" cap="all" baseline="0" dirty="0">
                <a:solidFill>
                  <a:schemeClr val="bg2">
                    <a:lumMod val="50000"/>
                  </a:schemeClr>
                </a:solidFill>
                <a:latin typeface="Calibri"/>
                <a:ea typeface="+mj-ea"/>
                <a:cs typeface="+mj-cs"/>
              </a:defRPr>
            </a:lvl1pPr>
          </a:lstStyle>
          <a:p>
            <a:pPr>
              <a:lnSpc>
                <a:spcPts val="1676"/>
              </a:lnSpc>
              <a:defRPr/>
            </a:pPr>
            <a:r>
              <a:rPr lang="fr-FR" sz="1100" cap="none" dirty="0">
                <a:solidFill>
                  <a:srgbClr val="385723"/>
                </a:solidFill>
                <a:latin typeface="+mn-lt"/>
              </a:rPr>
              <a:t>Direction des Applications Militaires	</a:t>
            </a:r>
            <a:br>
              <a:rPr lang="fr-FR" sz="1100" cap="none" dirty="0">
                <a:solidFill>
                  <a:srgbClr val="385723"/>
                </a:solidFill>
                <a:latin typeface="+mn-lt"/>
              </a:rPr>
            </a:br>
            <a:r>
              <a:rPr lang="fr-FR" sz="1100" cap="none" dirty="0">
                <a:solidFill>
                  <a:srgbClr val="385723"/>
                </a:solidFill>
                <a:latin typeface="+mn-lt"/>
              </a:rPr>
              <a:t>Département Analyse, Surveillance, Environnement</a:t>
            </a:r>
            <a:br>
              <a:rPr lang="fr-FR" sz="1100" cap="none" dirty="0">
                <a:solidFill>
                  <a:srgbClr val="385723"/>
                </a:solidFill>
                <a:latin typeface="+mn-lt"/>
              </a:rPr>
            </a:br>
            <a:r>
              <a:rPr lang="fr-FR" sz="1100" cap="none" dirty="0">
                <a:solidFill>
                  <a:srgbClr val="385723"/>
                </a:solidFill>
                <a:latin typeface="+mn-lt"/>
              </a:rPr>
              <a:t>Service de Protection contre les Rayonnements</a:t>
            </a:r>
          </a:p>
        </p:txBody>
      </p:sp>
      <p:sp>
        <p:nvSpPr>
          <p:cNvPr id="8" name="Espace réservé du contenu 6"/>
          <p:cNvSpPr txBox="1">
            <a:spLocks/>
          </p:cNvSpPr>
          <p:nvPr/>
        </p:nvSpPr>
        <p:spPr>
          <a:xfrm>
            <a:off x="755576" y="4726767"/>
            <a:ext cx="4536504" cy="1244661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76"/>
              </a:lnSpc>
              <a:spcAft>
                <a:spcPct val="0"/>
              </a:spcAft>
              <a:buNone/>
            </a:pPr>
            <a:r>
              <a:rPr lang="fr-FR" sz="1100" b="1" dirty="0">
                <a:solidFill>
                  <a:srgbClr val="5A5656"/>
                </a:solidFill>
                <a:latin typeface="+mn-lt"/>
              </a:rPr>
              <a:t>Centre DAM Île de France</a:t>
            </a:r>
            <a:r>
              <a:rPr lang="fr-FR" sz="1200" b="1" dirty="0">
                <a:solidFill>
                  <a:srgbClr val="5A5656"/>
                </a:solidFill>
                <a:latin typeface="+mn-lt"/>
              </a:rPr>
              <a:t> | </a:t>
            </a:r>
            <a:r>
              <a:rPr lang="fr-FR" sz="1100" b="1" dirty="0">
                <a:solidFill>
                  <a:srgbClr val="5A5656"/>
                </a:solidFill>
                <a:latin typeface="+mn-lt"/>
              </a:rPr>
              <a:t>DASE/SPR</a:t>
            </a:r>
            <a:br>
              <a:rPr lang="fr-FR" sz="1100" b="1" dirty="0">
                <a:solidFill>
                  <a:srgbClr val="5A5656"/>
                </a:solidFill>
                <a:latin typeface="+mn-lt"/>
              </a:rPr>
            </a:br>
            <a:r>
              <a:rPr lang="fr-FR" sz="1100" b="1" dirty="0">
                <a:solidFill>
                  <a:srgbClr val="5A5656"/>
                </a:solidFill>
                <a:latin typeface="+mn-lt"/>
              </a:rPr>
              <a:t>Bruyères-le-Châtel – 91297 Arpajon CEDEX</a:t>
            </a:r>
          </a:p>
          <a:p>
            <a:pPr marL="0" indent="0">
              <a:lnSpc>
                <a:spcPts val="1676"/>
              </a:lnSpc>
              <a:spcAft>
                <a:spcPct val="0"/>
              </a:spcAft>
              <a:buNone/>
            </a:pPr>
            <a:r>
              <a:rPr lang="fr-FR" sz="1100" b="1" dirty="0">
                <a:solidFill>
                  <a:srgbClr val="5A5656"/>
                </a:solidFill>
                <a:latin typeface="+mn-lt"/>
              </a:rPr>
              <a:t>T. +33 (0)1 69 26 44 59 </a:t>
            </a:r>
            <a:r>
              <a:rPr lang="fr-FR" sz="1200" b="1" dirty="0">
                <a:solidFill>
                  <a:srgbClr val="5A5656"/>
                </a:solidFill>
                <a:latin typeface="+mn-lt"/>
              </a:rPr>
              <a:t>|</a:t>
            </a:r>
            <a:r>
              <a:rPr lang="fr-FR" sz="1100" b="1" dirty="0">
                <a:solidFill>
                  <a:srgbClr val="5A5656"/>
                </a:solidFill>
                <a:latin typeface="+mn-lt"/>
              </a:rPr>
              <a:t> F. +33 (0)1 69 26 70 61</a:t>
            </a:r>
          </a:p>
          <a:p>
            <a:pPr marL="0" lvl="1" indent="0">
              <a:lnSpc>
                <a:spcPts val="1676"/>
              </a:lnSpc>
              <a:spcBef>
                <a:spcPts val="1117"/>
              </a:spcBef>
              <a:buNone/>
            </a:pPr>
            <a:r>
              <a:rPr lang="fr-FR" sz="800" b="1" dirty="0">
                <a:solidFill>
                  <a:srgbClr val="5A5656"/>
                </a:solidFill>
                <a:latin typeface="+mn-lt"/>
              </a:rPr>
              <a:t>Etablissement public à caractère industriel et commercial </a:t>
            </a:r>
            <a:r>
              <a:rPr lang="fr-FR" sz="1100" b="1" dirty="0">
                <a:solidFill>
                  <a:srgbClr val="5A5656"/>
                </a:solidFill>
                <a:latin typeface="+mn-lt"/>
              </a:rPr>
              <a:t>|</a:t>
            </a:r>
            <a:r>
              <a:rPr lang="fr-FR" sz="800" b="1" dirty="0">
                <a:solidFill>
                  <a:srgbClr val="5A5656"/>
                </a:solidFill>
                <a:latin typeface="+mn-lt"/>
              </a:rPr>
              <a:t> RCS Paris B 775 685 019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20"/>
            <a:ext cx="1512170" cy="149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536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475656" y="2109848"/>
            <a:ext cx="6142038" cy="71505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82800" bIns="82800">
            <a:spAutoFit/>
          </a:bodyPr>
          <a:lstStyle>
            <a:lvl1pPr eaLnBrk="0" hangingPunct="0">
              <a:spcAft>
                <a:spcPts val="400"/>
              </a:spcAft>
              <a:buFont typeface="Arial" charset="0"/>
              <a:buChar char="•"/>
              <a:defRPr sz="22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charset="0"/>
              <a:buChar char="•"/>
              <a:defRPr sz="1600">
                <a:solidFill>
                  <a:srgbClr val="666666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2000"/>
              </a:lnSpc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fr-FR" sz="2000" b="1" dirty="0" smtClean="0">
                <a:solidFill>
                  <a:srgbClr val="000000"/>
                </a:solidFill>
              </a:rPr>
              <a:t>Nuclear test monitoring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fr-FR" sz="1600" dirty="0" smtClean="0">
                <a:solidFill>
                  <a:srgbClr val="000000"/>
                </a:solidFill>
              </a:rPr>
              <a:t>Development, exploitation of CTBT stations</a:t>
            </a:r>
            <a:endParaRPr lang="en-US" altLang="fr-FR" sz="1600" dirty="0">
              <a:solidFill>
                <a:srgbClr val="000000"/>
              </a:solidFill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475656" y="1057336"/>
            <a:ext cx="6142038" cy="98590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82800" bIns="82800">
            <a:spAutoFit/>
          </a:bodyPr>
          <a:lstStyle>
            <a:lvl1pPr eaLnBrk="0" hangingPunct="0">
              <a:spcAft>
                <a:spcPts val="400"/>
              </a:spcAft>
              <a:buFont typeface="Arial" charset="0"/>
              <a:buChar char="•"/>
              <a:defRPr sz="22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charset="0"/>
              <a:buChar char="•"/>
              <a:defRPr sz="1600">
                <a:solidFill>
                  <a:srgbClr val="666666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2000"/>
              </a:lnSpc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fr-FR" sz="2000" b="1" dirty="0" smtClean="0">
                <a:solidFill>
                  <a:srgbClr val="000000"/>
                </a:solidFill>
              </a:rPr>
              <a:t>Nuclear non-proliferation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fr-FR" sz="1600" dirty="0" smtClean="0">
                <a:solidFill>
                  <a:srgbClr val="000000"/>
                </a:solidFill>
              </a:rPr>
              <a:t>Supporting national and international authorities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fr-FR" sz="1600" dirty="0" smtClean="0">
                <a:solidFill>
                  <a:srgbClr val="000000"/>
                </a:solidFill>
              </a:rPr>
              <a:t>Developing detection tools of proliferation activities</a:t>
            </a:r>
            <a:endParaRPr lang="en-US" altLang="fr-FR" sz="1600" dirty="0">
              <a:solidFill>
                <a:srgbClr val="000000"/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472333" y="4902797"/>
            <a:ext cx="6143625" cy="4222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82800" bIns="82800">
            <a:spAutoFit/>
          </a:bodyPr>
          <a:lstStyle>
            <a:lvl1pPr eaLnBrk="0" hangingPunct="0">
              <a:spcAft>
                <a:spcPts val="400"/>
              </a:spcAft>
              <a:buFont typeface="Arial" charset="0"/>
              <a:buChar char="•"/>
              <a:defRPr sz="22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charset="0"/>
              <a:buChar char="•"/>
              <a:defRPr sz="1600">
                <a:solidFill>
                  <a:srgbClr val="666666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2000"/>
              </a:lnSpc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fr-FR" sz="1800" b="1" dirty="0" smtClean="0">
                <a:solidFill>
                  <a:srgbClr val="000000"/>
                </a:solidFill>
              </a:rPr>
              <a:t>Fight nuclear and radiological terrorism</a:t>
            </a:r>
            <a:endParaRPr lang="en-US" altLang="fr-FR" sz="1800" b="1" dirty="0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1475656" y="2968496"/>
            <a:ext cx="6142038" cy="89255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Aft>
                <a:spcPts val="400"/>
              </a:spcAft>
              <a:buFont typeface="Arial" charset="0"/>
              <a:buChar char="•"/>
              <a:defRPr sz="22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charset="0"/>
              <a:buChar char="•"/>
              <a:defRPr sz="1600">
                <a:solidFill>
                  <a:srgbClr val="666666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2000"/>
              </a:lnSpc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ctr">
              <a:spcAft>
                <a:spcPct val="0"/>
              </a:spcAft>
              <a:buFontTx/>
              <a:buNone/>
            </a:pPr>
            <a:r>
              <a:rPr lang="en-US" altLang="fr-FR" sz="2000" b="1" dirty="0" smtClean="0">
                <a:solidFill>
                  <a:srgbClr val="000000"/>
                </a:solidFill>
              </a:rPr>
              <a:t>R&amp;D for homeland security:</a:t>
            </a:r>
          </a:p>
          <a:p>
            <a:pPr algn="ctr">
              <a:spcAft>
                <a:spcPct val="0"/>
              </a:spcAft>
              <a:buFontTx/>
              <a:buNone/>
            </a:pPr>
            <a:r>
              <a:rPr lang="en-US" altLang="fr-FR" sz="1600" dirty="0" smtClean="0">
                <a:solidFill>
                  <a:srgbClr val="000000"/>
                </a:solidFill>
              </a:rPr>
              <a:t>Detection and identification of CBRN-E agents,</a:t>
            </a:r>
          </a:p>
          <a:p>
            <a:pPr algn="ctr">
              <a:spcAft>
                <a:spcPct val="0"/>
              </a:spcAft>
              <a:buFontTx/>
              <a:buNone/>
            </a:pPr>
            <a:r>
              <a:rPr lang="en-US" altLang="fr-FR" sz="1600" dirty="0" smtClean="0">
                <a:solidFill>
                  <a:srgbClr val="000000"/>
                </a:solidFill>
              </a:rPr>
              <a:t>cybersecurity, infrastructure security, …</a:t>
            </a:r>
            <a:endParaRPr lang="en-US" altLang="fr-FR" sz="1600" dirty="0">
              <a:solidFill>
                <a:srgbClr val="000000"/>
              </a:solidFill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467570" y="5490172"/>
            <a:ext cx="6135688" cy="66581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82800" bIns="82800">
            <a:spAutoFit/>
          </a:bodyPr>
          <a:lstStyle>
            <a:lvl1pPr eaLnBrk="0" hangingPunct="0">
              <a:spcAft>
                <a:spcPts val="400"/>
              </a:spcAft>
              <a:buFont typeface="Arial" charset="0"/>
              <a:buChar char="•"/>
              <a:defRPr sz="22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charset="0"/>
              <a:buChar char="•"/>
              <a:defRPr sz="1600">
                <a:solidFill>
                  <a:srgbClr val="666666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2000"/>
              </a:lnSpc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fr-FR" sz="1800" b="1" dirty="0" smtClean="0">
                <a:solidFill>
                  <a:srgbClr val="000000"/>
                </a:solidFill>
              </a:rPr>
              <a:t>Intervention in case of radiological accident or incident involving weapons or nuclear propellant</a:t>
            </a:r>
            <a:endParaRPr lang="en-US" altLang="fr-FR" sz="1800" b="1" dirty="0">
              <a:solidFill>
                <a:srgbClr val="000000"/>
              </a:solidFill>
            </a:endParaRPr>
          </a:p>
        </p:txBody>
      </p:sp>
      <p:pic>
        <p:nvPicPr>
          <p:cNvPr id="28468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6" y="4872062"/>
            <a:ext cx="138112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4682" name="Rectangle 10"/>
          <p:cNvSpPr>
            <a:spLocks noChangeArrowheads="1"/>
          </p:cNvSpPr>
          <p:nvPr/>
        </p:nvSpPr>
        <p:spPr bwMode="auto">
          <a:xfrm>
            <a:off x="1405657" y="2924946"/>
            <a:ext cx="6262687" cy="2448271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Aft>
                <a:spcPts val="400"/>
              </a:spcAft>
              <a:buFont typeface="Arial" charset="0"/>
              <a:buChar char="•"/>
              <a:defRPr sz="22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ts val="2000"/>
              </a:lnSpc>
              <a:buSzPct val="90000"/>
              <a:buBlip>
                <a:blip r:embed="rId2"/>
              </a:buBlip>
              <a:defRPr sz="1600">
                <a:solidFill>
                  <a:srgbClr val="666666"/>
                </a:solidFill>
                <a:latin typeface="Arial" charset="0"/>
              </a:defRPr>
            </a:lvl2pPr>
            <a:lvl3pPr marL="1143000" indent="-228600" eaLnBrk="0" hangingPunct="0">
              <a:lnSpc>
                <a:spcPts val="2000"/>
              </a:lnSpc>
              <a:buSzPct val="36000"/>
              <a:buFont typeface="Arial" charset="0"/>
              <a:buChar char="•"/>
              <a:defRPr sz="1600">
                <a:solidFill>
                  <a:srgbClr val="666666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3"/>
              </a:buBlip>
              <a:defRPr sz="1600">
                <a:solidFill>
                  <a:srgbClr val="666666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2000"/>
              </a:lnSpc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defRPr sz="1600">
                <a:solidFill>
                  <a:srgbClr val="666666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endParaRPr lang="en-US" altLang="fr-FR" sz="1800" dirty="0">
              <a:solidFill>
                <a:srgbClr val="000000"/>
              </a:solidFill>
            </a:endParaRPr>
          </a:p>
        </p:txBody>
      </p:sp>
      <p:pic>
        <p:nvPicPr>
          <p:cNvPr id="6154" name="Image 10" descr="insige DCI badge copie NB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4894289"/>
            <a:ext cx="1343026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uble flèche verticale 2"/>
          <p:cNvSpPr/>
          <p:nvPr/>
        </p:nvSpPr>
        <p:spPr>
          <a:xfrm>
            <a:off x="4355976" y="4024858"/>
            <a:ext cx="484187" cy="772294"/>
          </a:xfrm>
          <a:prstGeom prst="upDownArrow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107440" y="88777"/>
            <a:ext cx="7785040" cy="593995"/>
          </a:xfrm>
        </p:spPr>
        <p:txBody>
          <a:bodyPr/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CEA and Homeland Security:</a:t>
            </a:r>
            <a:b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 &amp; D programs and operational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9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28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284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8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4715668" y="908720"/>
            <a:ext cx="4320829" cy="1152127"/>
            <a:chOff x="4715669" y="908720"/>
            <a:chExt cx="4246340" cy="1152127"/>
          </a:xfrm>
        </p:grpSpPr>
        <p:sp>
          <p:nvSpPr>
            <p:cNvPr id="51" name="Flèche à angle droit 50"/>
            <p:cNvSpPr/>
            <p:nvPr/>
          </p:nvSpPr>
          <p:spPr>
            <a:xfrm rot="16200000" flipV="1">
              <a:off x="4892012" y="809237"/>
              <a:ext cx="1075267" cy="1427954"/>
            </a:xfrm>
            <a:prstGeom prst="bentUpArrow">
              <a:avLst>
                <a:gd name="adj1" fmla="val 22114"/>
                <a:gd name="adj2" fmla="val 25000"/>
                <a:gd name="adj3" fmla="val 24227"/>
              </a:avLst>
            </a:prstGeom>
            <a:solidFill>
              <a:schemeClr val="accent4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Groupe 6"/>
            <p:cNvGrpSpPr/>
            <p:nvPr/>
          </p:nvGrpSpPr>
          <p:grpSpPr>
            <a:xfrm>
              <a:off x="6143624" y="908720"/>
              <a:ext cx="2818385" cy="1086952"/>
              <a:chOff x="6143624" y="1124744"/>
              <a:chExt cx="2818385" cy="1086952"/>
            </a:xfrm>
          </p:grpSpPr>
          <p:sp>
            <p:nvSpPr>
              <p:cNvPr id="44" name="AutoShape 2"/>
              <p:cNvSpPr>
                <a:spLocks noChangeArrowheads="1"/>
              </p:cNvSpPr>
              <p:nvPr/>
            </p:nvSpPr>
            <p:spPr bwMode="auto">
              <a:xfrm rot="5400000">
                <a:off x="6841050" y="638750"/>
                <a:ext cx="875521" cy="2270372"/>
              </a:xfrm>
              <a:prstGeom prst="rightArrowCallout">
                <a:avLst>
                  <a:gd name="adj1" fmla="val 63587"/>
                  <a:gd name="adj2" fmla="val 67242"/>
                  <a:gd name="adj3" fmla="val 16667"/>
                  <a:gd name="adj4" fmla="val 39322"/>
                </a:avLst>
              </a:prstGeom>
              <a:solidFill>
                <a:schemeClr val="accent4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Aft>
                    <a:spcPts val="400"/>
                  </a:spcAft>
                  <a:buFont typeface="Arial" pitchFamily="34" charset="0"/>
                  <a:buChar char="•"/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ts val="2000"/>
                  </a:lnSpc>
                  <a:buSzPct val="90000"/>
                  <a:buBlip>
                    <a:blip r:embed="rId3"/>
                  </a:buBlip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ts val="2000"/>
                  </a:lnSpc>
                  <a:buSzPct val="36000"/>
                  <a:buFont typeface="Arial" pitchFamily="34" charset="0"/>
                  <a:buChar char="•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ts val="2000"/>
                  </a:lnSpc>
                  <a:buClr>
                    <a:srgbClr val="666666"/>
                  </a:buClr>
                  <a:buSzPct val="36000"/>
                  <a:buBlip>
                    <a:blip r:embed="rId4"/>
                  </a:buBlip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ts val="2000"/>
                  </a:lnSpc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Aft>
                    <a:spcPct val="0"/>
                  </a:spcAft>
                  <a:buFontTx/>
                  <a:buNone/>
                </a:pPr>
                <a:endParaRPr lang="en-US" altLang="fr-FR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Rectangle 6"/>
              <p:cNvSpPr>
                <a:spLocks noChangeArrowheads="1"/>
              </p:cNvSpPr>
              <p:nvPr/>
            </p:nvSpPr>
            <p:spPr bwMode="auto">
              <a:xfrm>
                <a:off x="6143624" y="1142219"/>
                <a:ext cx="2818383" cy="548018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Aft>
                    <a:spcPts val="400"/>
                  </a:spcAft>
                  <a:buFont typeface="Arial" pitchFamily="34" charset="0"/>
                  <a:buChar char="•"/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ts val="2000"/>
                  </a:lnSpc>
                  <a:buSzPct val="90000"/>
                  <a:buBlip>
                    <a:blip r:embed="rId3"/>
                  </a:buBlip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ts val="2000"/>
                  </a:lnSpc>
                  <a:buSzPct val="36000"/>
                  <a:buFont typeface="Arial" pitchFamily="34" charset="0"/>
                  <a:buChar char="•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ts val="2000"/>
                  </a:lnSpc>
                  <a:buClr>
                    <a:srgbClr val="666666"/>
                  </a:buClr>
                  <a:buSzPct val="36000"/>
                  <a:buBlip>
                    <a:blip r:embed="rId4"/>
                  </a:buBlip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ts val="2000"/>
                  </a:lnSpc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Aft>
                    <a:spcPct val="0"/>
                  </a:spcAft>
                  <a:buFontTx/>
                  <a:buNone/>
                </a:pPr>
                <a:endParaRPr lang="en-US" altLang="fr-FR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Text Box 13"/>
              <p:cNvSpPr txBox="1">
                <a:spLocks noChangeArrowheads="1"/>
              </p:cNvSpPr>
              <p:nvPr/>
            </p:nvSpPr>
            <p:spPr bwMode="auto">
              <a:xfrm>
                <a:off x="6143625" y="1124744"/>
                <a:ext cx="2818384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9pPr>
              </a:lstStyle>
              <a:p>
                <a:pPr algn="ctr">
                  <a:defRPr/>
                </a:pPr>
                <a:r>
                  <a:rPr lang="en-US" altLang="fr-FR" sz="1800" b="1" cap="small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</a:rPr>
                  <a:t>Intelligence</a:t>
                </a:r>
              </a:p>
              <a:p>
                <a:pPr algn="ctr">
                  <a:defRPr/>
                </a:pPr>
                <a:r>
                  <a:rPr lang="en-US" altLang="fr-FR" sz="1200" b="1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Police, customs, …</a:t>
                </a:r>
                <a:endParaRPr lang="en-US" altLang="fr-FR" sz="16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endParaRPr>
              </a:p>
            </p:txBody>
          </p:sp>
        </p:grpSp>
      </p:grpSp>
      <p:grpSp>
        <p:nvGrpSpPr>
          <p:cNvPr id="14" name="Groupe 13"/>
          <p:cNvGrpSpPr/>
          <p:nvPr/>
        </p:nvGrpSpPr>
        <p:grpSpPr>
          <a:xfrm>
            <a:off x="1340324" y="1462719"/>
            <a:ext cx="7552157" cy="4846601"/>
            <a:chOff x="1340324" y="1462719"/>
            <a:chExt cx="7552157" cy="4846601"/>
          </a:xfrm>
        </p:grpSpPr>
        <p:sp>
          <p:nvSpPr>
            <p:cNvPr id="52" name="Flèche à angle droit 51"/>
            <p:cNvSpPr/>
            <p:nvPr/>
          </p:nvSpPr>
          <p:spPr>
            <a:xfrm rot="5400000" flipV="1">
              <a:off x="6721134" y="3201869"/>
              <a:ext cx="3910498" cy="432197"/>
            </a:xfrm>
            <a:prstGeom prst="bentUpArrow">
              <a:avLst>
                <a:gd name="adj1" fmla="val 43271"/>
                <a:gd name="adj2" fmla="val 50000"/>
                <a:gd name="adj3" fmla="val 22303"/>
              </a:avLst>
            </a:prstGeom>
            <a:solidFill>
              <a:schemeClr val="accent4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e 10"/>
            <p:cNvGrpSpPr/>
            <p:nvPr/>
          </p:nvGrpSpPr>
          <p:grpSpPr>
            <a:xfrm>
              <a:off x="1340324" y="2516993"/>
              <a:ext cx="7119960" cy="3792327"/>
              <a:chOff x="1700512" y="2516993"/>
              <a:chExt cx="7119960" cy="3792327"/>
            </a:xfrm>
          </p:grpSpPr>
          <p:grpSp>
            <p:nvGrpSpPr>
              <p:cNvPr id="6" name="Groupe 5"/>
              <p:cNvGrpSpPr/>
              <p:nvPr/>
            </p:nvGrpSpPr>
            <p:grpSpPr>
              <a:xfrm>
                <a:off x="1700512" y="2516993"/>
                <a:ext cx="7119960" cy="3792327"/>
                <a:chOff x="1700512" y="2516993"/>
                <a:chExt cx="7119960" cy="3792327"/>
              </a:xfrm>
            </p:grpSpPr>
            <p:grpSp>
              <p:nvGrpSpPr>
                <p:cNvPr id="5" name="Groupe 4"/>
                <p:cNvGrpSpPr/>
                <p:nvPr/>
              </p:nvGrpSpPr>
              <p:grpSpPr>
                <a:xfrm>
                  <a:off x="6157242" y="2516993"/>
                  <a:ext cx="2663230" cy="3792327"/>
                  <a:chOff x="6157242" y="2516993"/>
                  <a:chExt cx="2663230" cy="3792327"/>
                </a:xfrm>
              </p:grpSpPr>
              <p:sp>
                <p:nvSpPr>
                  <p:cNvPr id="18" name="AutoShape 2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6626534" y="2047702"/>
                    <a:ext cx="1482725" cy="2421308"/>
                  </a:xfrm>
                  <a:prstGeom prst="rightArrowCallout">
                    <a:avLst>
                      <a:gd name="adj1" fmla="val 41658"/>
                      <a:gd name="adj2" fmla="val 41658"/>
                      <a:gd name="adj3" fmla="val 16667"/>
                      <a:gd name="adj4" fmla="val 66667"/>
                    </a:avLst>
                  </a:prstGeom>
                  <a:solidFill>
                    <a:schemeClr val="accent4">
                      <a:lumMod val="75000"/>
                    </a:scheme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vert="eaVert" wrap="none" anchor="ctr"/>
                  <a:lstStyle>
                    <a:lvl1pPr eaLnBrk="0" hangingPunct="0">
                      <a:spcAft>
                        <a:spcPts val="400"/>
                      </a:spcAft>
                      <a:buFont typeface="Arial" pitchFamily="34" charset="0"/>
                      <a:buChar char="•"/>
                      <a:defRPr sz="2200">
                        <a:solidFill>
                          <a:schemeClr val="tx2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lnSpc>
                        <a:spcPts val="2000"/>
                      </a:lnSpc>
                      <a:buSzPct val="90000"/>
                      <a:buBlip>
                        <a:blip r:embed="rId3"/>
                      </a:buBlip>
                      <a:defRPr sz="1600">
                        <a:solidFill>
                          <a:srgbClr val="666666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lnSpc>
                        <a:spcPts val="2000"/>
                      </a:lnSpc>
                      <a:buSzPct val="36000"/>
                      <a:buFont typeface="Arial" pitchFamily="34" charset="0"/>
                      <a:buChar char="•"/>
                      <a:defRPr sz="1600">
                        <a:solidFill>
                          <a:srgbClr val="666666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lnSpc>
                        <a:spcPts val="2000"/>
                      </a:lnSpc>
                      <a:buClr>
                        <a:srgbClr val="666666"/>
                      </a:buClr>
                      <a:buSzPct val="36000"/>
                      <a:buBlip>
                        <a:blip r:embed="rId4"/>
                      </a:buBlip>
                      <a:defRPr sz="1600">
                        <a:solidFill>
                          <a:srgbClr val="666666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lnSpc>
                        <a:spcPts val="2000"/>
                      </a:lnSpc>
                      <a:buClr>
                        <a:srgbClr val="666666"/>
                      </a:buClr>
                      <a:buFont typeface="Arial" pitchFamily="34" charset="0"/>
                      <a:buChar char="-"/>
                      <a:defRPr sz="1600">
                        <a:solidFill>
                          <a:srgbClr val="666666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lnSpc>
                        <a:spcPts val="2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666666"/>
                      </a:buClr>
                      <a:buFont typeface="Arial" pitchFamily="34" charset="0"/>
                      <a:buChar char="-"/>
                      <a:defRPr sz="1600">
                        <a:solidFill>
                          <a:srgbClr val="666666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lnSpc>
                        <a:spcPts val="2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666666"/>
                      </a:buClr>
                      <a:buFont typeface="Arial" pitchFamily="34" charset="0"/>
                      <a:buChar char="-"/>
                      <a:defRPr sz="1600">
                        <a:solidFill>
                          <a:srgbClr val="666666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lnSpc>
                        <a:spcPts val="2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666666"/>
                      </a:buClr>
                      <a:buFont typeface="Arial" pitchFamily="34" charset="0"/>
                      <a:buChar char="-"/>
                      <a:defRPr sz="1600">
                        <a:solidFill>
                          <a:srgbClr val="666666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lnSpc>
                        <a:spcPts val="2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666666"/>
                      </a:buClr>
                      <a:buFont typeface="Arial" pitchFamily="34" charset="0"/>
                      <a:buChar char="-"/>
                      <a:defRPr sz="1600">
                        <a:solidFill>
                          <a:srgbClr val="666666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 hangingPunct="1">
                      <a:spcAft>
                        <a:spcPct val="0"/>
                      </a:spcAft>
                      <a:buFontTx/>
                      <a:buNone/>
                    </a:pPr>
                    <a:endParaRPr lang="en-US" altLang="fr-FR" sz="1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4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6157242" y="4004270"/>
                    <a:ext cx="2663230" cy="2305050"/>
                  </a:xfrm>
                  <a:prstGeom prst="rect">
                    <a:avLst/>
                  </a:prstGeom>
                  <a:solidFill>
                    <a:srgbClr val="CCFFCC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Aft>
                        <a:spcPts val="400"/>
                      </a:spcAft>
                      <a:buFont typeface="Arial" pitchFamily="34" charset="0"/>
                      <a:buChar char="•"/>
                      <a:defRPr sz="2200">
                        <a:solidFill>
                          <a:schemeClr val="tx2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lnSpc>
                        <a:spcPts val="2000"/>
                      </a:lnSpc>
                      <a:buSzPct val="90000"/>
                      <a:buBlip>
                        <a:blip r:embed="rId3"/>
                      </a:buBlip>
                      <a:defRPr sz="1600">
                        <a:solidFill>
                          <a:srgbClr val="666666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lnSpc>
                        <a:spcPts val="2000"/>
                      </a:lnSpc>
                      <a:buSzPct val="36000"/>
                      <a:buFont typeface="Arial" pitchFamily="34" charset="0"/>
                      <a:buChar char="•"/>
                      <a:defRPr sz="1600">
                        <a:solidFill>
                          <a:srgbClr val="666666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lnSpc>
                        <a:spcPts val="2000"/>
                      </a:lnSpc>
                      <a:buClr>
                        <a:srgbClr val="666666"/>
                      </a:buClr>
                      <a:buSzPct val="36000"/>
                      <a:buBlip>
                        <a:blip r:embed="rId4"/>
                      </a:buBlip>
                      <a:defRPr sz="1600">
                        <a:solidFill>
                          <a:srgbClr val="666666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lnSpc>
                        <a:spcPts val="2000"/>
                      </a:lnSpc>
                      <a:buClr>
                        <a:srgbClr val="666666"/>
                      </a:buClr>
                      <a:buFont typeface="Arial" pitchFamily="34" charset="0"/>
                      <a:buChar char="-"/>
                      <a:defRPr sz="1600">
                        <a:solidFill>
                          <a:srgbClr val="666666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lnSpc>
                        <a:spcPts val="2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666666"/>
                      </a:buClr>
                      <a:buFont typeface="Arial" pitchFamily="34" charset="0"/>
                      <a:buChar char="-"/>
                      <a:defRPr sz="1600">
                        <a:solidFill>
                          <a:srgbClr val="666666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lnSpc>
                        <a:spcPts val="2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666666"/>
                      </a:buClr>
                      <a:buFont typeface="Arial" pitchFamily="34" charset="0"/>
                      <a:buChar char="-"/>
                      <a:defRPr sz="1600">
                        <a:solidFill>
                          <a:srgbClr val="666666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lnSpc>
                        <a:spcPts val="2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666666"/>
                      </a:buClr>
                      <a:buFont typeface="Arial" pitchFamily="34" charset="0"/>
                      <a:buChar char="-"/>
                      <a:defRPr sz="1600">
                        <a:solidFill>
                          <a:srgbClr val="666666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lnSpc>
                        <a:spcPts val="2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666666"/>
                      </a:buClr>
                      <a:buFont typeface="Arial" pitchFamily="34" charset="0"/>
                      <a:buChar char="-"/>
                      <a:defRPr sz="1600">
                        <a:solidFill>
                          <a:srgbClr val="666666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ct val="0"/>
                      </a:spcAft>
                      <a:buFontTx/>
                      <a:buNone/>
                    </a:pPr>
                    <a:endParaRPr lang="en-US" altLang="fr-FR" sz="1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5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157242" y="3999718"/>
                    <a:ext cx="2663230" cy="9233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algn="ctr">
                      <a:defRPr/>
                    </a:pPr>
                    <a:r>
                      <a:rPr lang="en-US" altLang="fr-FR" sz="1800" b="1" cap="small" dirty="0" smtClean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</a:rPr>
                      <a:t>Assessment </a:t>
                    </a:r>
                  </a:p>
                  <a:p>
                    <a:pPr algn="ctr">
                      <a:defRPr/>
                    </a:pPr>
                    <a:r>
                      <a:rPr lang="en-US" altLang="fr-FR" sz="1800" b="1" cap="small" dirty="0" smtClean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</a:rPr>
                      <a:t>and engagement of a</a:t>
                    </a:r>
                  </a:p>
                  <a:p>
                    <a:pPr algn="ctr">
                      <a:defRPr/>
                    </a:pPr>
                    <a:r>
                      <a:rPr lang="en-US" altLang="fr-FR" sz="1800" b="1" cap="small" dirty="0" smtClean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</a:rPr>
                      <a:t>SUITABLE RESPONSE</a:t>
                    </a:r>
                    <a:endParaRPr lang="en-US" altLang="fr-FR" sz="1800" b="1" cap="small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42" name="Flèche à angle droit 41"/>
                <p:cNvSpPr/>
                <p:nvPr/>
              </p:nvSpPr>
              <p:spPr>
                <a:xfrm rot="10800000" flipV="1">
                  <a:off x="1700512" y="5094144"/>
                  <a:ext cx="4456728" cy="969733"/>
                </a:xfrm>
                <a:prstGeom prst="bentUpArrow">
                  <a:avLst>
                    <a:gd name="adj1" fmla="val 24587"/>
                    <a:gd name="adj2" fmla="val 25000"/>
                    <a:gd name="adj3" fmla="val 25000"/>
                  </a:avLst>
                </a:prstGeom>
                <a:solidFill>
                  <a:schemeClr val="accent4">
                    <a:lumMod val="75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48" name="Picture 78" descr="RAID Zephyr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7589" y="5544000"/>
                <a:ext cx="684771" cy="7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59381" y="4860000"/>
                <a:ext cx="968931" cy="64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4860000"/>
                <a:ext cx="974959" cy="64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" name="Groupe 3"/>
          <p:cNvGrpSpPr/>
          <p:nvPr/>
        </p:nvGrpSpPr>
        <p:grpSpPr>
          <a:xfrm>
            <a:off x="4716016" y="1599976"/>
            <a:ext cx="3502347" cy="2303463"/>
            <a:chOff x="5318125" y="1599976"/>
            <a:chExt cx="3502347" cy="2303463"/>
          </a:xfrm>
        </p:grpSpPr>
        <p:sp>
          <p:nvSpPr>
            <p:cNvPr id="19" name="AutoShape 3"/>
            <p:cNvSpPr>
              <a:spLocks noChangeArrowheads="1"/>
            </p:cNvSpPr>
            <p:nvPr/>
          </p:nvSpPr>
          <p:spPr bwMode="auto">
            <a:xfrm>
              <a:off x="5318125" y="1599976"/>
              <a:ext cx="825500" cy="2303463"/>
            </a:xfrm>
            <a:prstGeom prst="rightArrowCallout">
              <a:avLst>
                <a:gd name="adj1" fmla="val 64386"/>
                <a:gd name="adj2" fmla="val 64398"/>
                <a:gd name="adj3" fmla="val 16667"/>
                <a:gd name="adj4" fmla="val 66667"/>
              </a:avLst>
            </a:prstGeom>
            <a:solidFill>
              <a:schemeClr val="accent4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ts val="400"/>
                </a:spcAft>
                <a:buFont typeface="Arial" pitchFamily="34" charset="0"/>
                <a:buChar char="•"/>
                <a:defRPr sz="2200">
                  <a:solidFill>
                    <a:schemeClr val="tx2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pitchFamily="34" charset="0"/>
                <a:buChar char="•"/>
                <a:defRPr sz="1600">
                  <a:solidFill>
                    <a:srgbClr val="666666"/>
                  </a:solidFill>
                  <a:latin typeface="Arial" pitchFamily="34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4"/>
                </a:buBlip>
                <a:defRPr sz="1600">
                  <a:solidFill>
                    <a:srgbClr val="666666"/>
                  </a:solidFill>
                  <a:latin typeface="Arial" pitchFamily="34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rgbClr val="666666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rgbClr val="666666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rgbClr val="666666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rgbClr val="666666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rgbClr val="666666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endParaRPr lang="en-US" altLang="fr-FR" sz="1800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14"/>
            <p:cNvSpPr>
              <a:spLocks noChangeArrowheads="1"/>
            </p:cNvSpPr>
            <p:nvPr/>
          </p:nvSpPr>
          <p:spPr bwMode="auto">
            <a:xfrm>
              <a:off x="6156324" y="1995672"/>
              <a:ext cx="2664148" cy="1512069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Aft>
                  <a:spcPts val="400"/>
                </a:spcAft>
                <a:buFont typeface="Arial" pitchFamily="34" charset="0"/>
                <a:buChar char="•"/>
                <a:defRPr sz="2200">
                  <a:solidFill>
                    <a:schemeClr val="tx2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3"/>
                </a:buBlip>
                <a:defRPr sz="1600">
                  <a:solidFill>
                    <a:srgbClr val="666666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pitchFamily="34" charset="0"/>
                <a:buChar char="•"/>
                <a:defRPr sz="1600">
                  <a:solidFill>
                    <a:srgbClr val="666666"/>
                  </a:solidFill>
                  <a:latin typeface="Arial" pitchFamily="34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4"/>
                </a:buBlip>
                <a:defRPr sz="1600">
                  <a:solidFill>
                    <a:srgbClr val="666666"/>
                  </a:solidFill>
                  <a:latin typeface="Arial" pitchFamily="34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rgbClr val="666666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rgbClr val="666666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rgbClr val="666666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rgbClr val="666666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rgbClr val="666666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endParaRPr lang="en-US" altLang="fr-FR" sz="1800" dirty="0">
                <a:solidFill>
                  <a:schemeClr val="tx1"/>
                </a:solidFill>
              </a:endParaRPr>
            </a:p>
          </p:txBody>
        </p:sp>
        <p:sp>
          <p:nvSpPr>
            <p:cNvPr id="30" name="Text Box 15"/>
            <p:cNvSpPr txBox="1">
              <a:spLocks noChangeArrowheads="1"/>
            </p:cNvSpPr>
            <p:nvPr/>
          </p:nvSpPr>
          <p:spPr bwMode="auto">
            <a:xfrm>
              <a:off x="6444208" y="1995672"/>
              <a:ext cx="218252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>
                <a:defRPr/>
              </a:pPr>
              <a:r>
                <a:rPr lang="en-US" altLang="fr-FR" sz="1800" b="1" cap="small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Threat evaluation</a:t>
              </a:r>
            </a:p>
          </p:txBody>
        </p:sp>
        <p:pic>
          <p:nvPicPr>
            <p:cNvPr id="37" name="Picture 2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2548748"/>
              <a:ext cx="863600" cy="664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7" name="Picture 32" descr="Explosion d'un EDI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990" y="2321950"/>
            <a:ext cx="1571402" cy="10334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2339752" y="1544730"/>
            <a:ext cx="2959489" cy="3812354"/>
            <a:chOff x="2771775" y="1310587"/>
            <a:chExt cx="2959489" cy="3812354"/>
          </a:xfrm>
        </p:grpSpPr>
        <p:grpSp>
          <p:nvGrpSpPr>
            <p:cNvPr id="9" name="Groupe 8"/>
            <p:cNvGrpSpPr/>
            <p:nvPr/>
          </p:nvGrpSpPr>
          <p:grpSpPr>
            <a:xfrm>
              <a:off x="2771775" y="1310587"/>
              <a:ext cx="2959101" cy="3812354"/>
              <a:chOff x="2771775" y="1310587"/>
              <a:chExt cx="2959101" cy="3812354"/>
            </a:xfrm>
          </p:grpSpPr>
          <p:sp>
            <p:nvSpPr>
              <p:cNvPr id="20" name="AutoShape 4"/>
              <p:cNvSpPr>
                <a:spLocks noChangeArrowheads="1"/>
              </p:cNvSpPr>
              <p:nvPr/>
            </p:nvSpPr>
            <p:spPr bwMode="auto">
              <a:xfrm>
                <a:off x="2771775" y="1620001"/>
                <a:ext cx="869950" cy="3240000"/>
              </a:xfrm>
              <a:prstGeom prst="rightArrowCallout">
                <a:avLst>
                  <a:gd name="adj1" fmla="val 106949"/>
                  <a:gd name="adj2" fmla="val 106971"/>
                  <a:gd name="adj3" fmla="val 16667"/>
                  <a:gd name="adj4" fmla="val 66667"/>
                </a:avLst>
              </a:prstGeom>
              <a:solidFill>
                <a:schemeClr val="accent4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Aft>
                    <a:spcPts val="400"/>
                  </a:spcAft>
                  <a:buFont typeface="Arial" pitchFamily="34" charset="0"/>
                  <a:buChar char="•"/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ts val="2000"/>
                  </a:lnSpc>
                  <a:buSzPct val="90000"/>
                  <a:buBlip>
                    <a:blip r:embed="rId3"/>
                  </a:buBlip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ts val="2000"/>
                  </a:lnSpc>
                  <a:buSzPct val="36000"/>
                  <a:buFont typeface="Arial" pitchFamily="34" charset="0"/>
                  <a:buChar char="•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ts val="2000"/>
                  </a:lnSpc>
                  <a:buClr>
                    <a:srgbClr val="666666"/>
                  </a:buClr>
                  <a:buSzPct val="36000"/>
                  <a:buBlip>
                    <a:blip r:embed="rId4"/>
                  </a:buBlip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ts val="2000"/>
                  </a:lnSpc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Aft>
                    <a:spcPct val="0"/>
                  </a:spcAft>
                  <a:buFontTx/>
                  <a:buNone/>
                </a:pPr>
                <a:endParaRPr lang="en-US" altLang="fr-FR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3635376" y="1310587"/>
                <a:ext cx="2095500" cy="3812354"/>
              </a:xfrm>
              <a:prstGeom prst="rect">
                <a:avLst/>
              </a:prstGeom>
              <a:solidFill>
                <a:srgbClr val="B2B2B2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Aft>
                    <a:spcPts val="400"/>
                  </a:spcAft>
                  <a:buFont typeface="Arial" pitchFamily="34" charset="0"/>
                  <a:buChar char="•"/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ts val="2000"/>
                  </a:lnSpc>
                  <a:buSzPct val="90000"/>
                  <a:buBlip>
                    <a:blip r:embed="rId3"/>
                  </a:buBlip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ts val="2000"/>
                  </a:lnSpc>
                  <a:buSzPct val="36000"/>
                  <a:buFont typeface="Arial" pitchFamily="34" charset="0"/>
                  <a:buChar char="•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ts val="2000"/>
                  </a:lnSpc>
                  <a:buClr>
                    <a:srgbClr val="666666"/>
                  </a:buClr>
                  <a:buSzPct val="36000"/>
                  <a:buBlip>
                    <a:blip r:embed="rId4"/>
                  </a:buBlip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ts val="2000"/>
                  </a:lnSpc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Aft>
                    <a:spcPct val="0"/>
                  </a:spcAft>
                  <a:buFontTx/>
                  <a:buNone/>
                </a:pPr>
                <a:endParaRPr lang="en-US" altLang="fr-FR" sz="18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1" name="Picture 85" descr="Spectre VLG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763" y="2221301"/>
              <a:ext cx="1297071" cy="973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995936" y="3277898"/>
              <a:ext cx="136989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>
                <a:defRPr/>
              </a:pPr>
              <a:r>
                <a:rPr lang="en-US" altLang="fr-FR" sz="12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Data analysis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641726" y="4605400"/>
              <a:ext cx="208953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>
                <a:defRPr/>
              </a:pPr>
              <a:r>
                <a:rPr lang="en-US" altLang="fr-FR" sz="12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Expertise, interpretation, numerical simulation, …</a:t>
              </a:r>
            </a:p>
          </p:txBody>
        </p:sp>
        <p:sp>
          <p:nvSpPr>
            <p:cNvPr id="41" name="Text Box 29"/>
            <p:cNvSpPr txBox="1">
              <a:spLocks noChangeArrowheads="1"/>
            </p:cNvSpPr>
            <p:nvPr/>
          </p:nvSpPr>
          <p:spPr bwMode="auto">
            <a:xfrm>
              <a:off x="3672278" y="1324390"/>
              <a:ext cx="2028433" cy="861774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fr-FR" sz="1800" b="1" cap="small" dirty="0" smtClean="0"/>
                <a:t>CEA </a:t>
              </a:r>
              <a:r>
                <a:rPr lang="en-US" altLang="fr-FR" sz="1800" b="1" cap="small" dirty="0"/>
                <a:t>a</a:t>
              </a:r>
              <a:r>
                <a:rPr lang="en-US" altLang="fr-FR" sz="1800" b="1" cap="small" dirty="0" smtClean="0"/>
                <a:t>nalysts</a:t>
              </a:r>
              <a:br>
                <a:rPr lang="en-US" altLang="fr-FR" sz="1800" b="1" cap="small" dirty="0" smtClean="0"/>
              </a:br>
              <a:r>
                <a:rPr lang="en-US" altLang="fr-FR" sz="1800" b="1" cap="small" dirty="0" smtClean="0"/>
                <a:t>“TRIAGE unit”     </a:t>
              </a:r>
              <a:r>
                <a:rPr lang="en-US" altLang="fr-FR" sz="1400" b="1" dirty="0" smtClean="0">
                  <a:solidFill>
                    <a:srgbClr val="D7070C"/>
                  </a:solidFill>
                </a:rPr>
                <a:t>on duty 24/7</a:t>
              </a:r>
              <a:endParaRPr lang="en-US" altLang="fr-FR" sz="1400" b="1" dirty="0">
                <a:solidFill>
                  <a:srgbClr val="D7070C"/>
                </a:solidFill>
              </a:endParaRPr>
            </a:p>
          </p:txBody>
        </p:sp>
        <p:pic>
          <p:nvPicPr>
            <p:cNvPr id="43" name="Picture 33" descr="C:\Users\LB140389\Documents\centre NR\P1080401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080" y="3619548"/>
              <a:ext cx="1843285" cy="943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ZoneTexte 1"/>
          <p:cNvSpPr txBox="1"/>
          <p:nvPr/>
        </p:nvSpPr>
        <p:spPr>
          <a:xfrm>
            <a:off x="0" y="965870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small" dirty="0" smtClean="0">
                <a:solidFill>
                  <a:srgbClr val="C00000"/>
                </a:solidFill>
              </a:rPr>
              <a:t>Focus on a “TRIAGE” mission</a:t>
            </a:r>
            <a:endParaRPr lang="en-US" sz="2000" b="1" cap="small" dirty="0">
              <a:solidFill>
                <a:srgbClr val="C00000"/>
              </a:solidFill>
            </a:endParaRPr>
          </a:p>
        </p:txBody>
      </p:sp>
      <p:sp>
        <p:nvSpPr>
          <p:cNvPr id="16" name="Titre 16"/>
          <p:cNvSpPr>
            <a:spLocks noGrp="1"/>
          </p:cNvSpPr>
          <p:nvPr>
            <p:ph type="title"/>
          </p:nvPr>
        </p:nvSpPr>
        <p:spPr>
          <a:xfrm>
            <a:off x="1043608" y="204029"/>
            <a:ext cx="7849568" cy="323151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Advanced </a:t>
            </a:r>
            <a:r>
              <a:rPr lang="en-US" sz="1800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Reachback</a:t>
            </a:r>
            <a:r>
              <a:rPr lang="en-US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in CEA - Assistance </a:t>
            </a:r>
            <a:r>
              <a:rPr lang="en-US" sz="1800" cap="none" dirty="0">
                <a:latin typeface="Arial" panose="020B0604020202020204" pitchFamily="34" charset="0"/>
                <a:cs typeface="Arial" panose="020B0604020202020204" pitchFamily="34" charset="0"/>
              </a:rPr>
              <a:t>to French authorities</a:t>
            </a:r>
            <a:endParaRPr lang="en-US" sz="16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73134" y="1854143"/>
            <a:ext cx="2787255" cy="3240000"/>
            <a:chOff x="144000" y="1620000"/>
            <a:chExt cx="2787255" cy="3240000"/>
          </a:xfrm>
        </p:grpSpPr>
        <p:grpSp>
          <p:nvGrpSpPr>
            <p:cNvPr id="13" name="Groupe 12"/>
            <p:cNvGrpSpPr>
              <a:grpSpLocks noChangeAspect="1"/>
            </p:cNvGrpSpPr>
            <p:nvPr/>
          </p:nvGrpSpPr>
          <p:grpSpPr>
            <a:xfrm>
              <a:off x="144000" y="1620000"/>
              <a:ext cx="2787255" cy="3240000"/>
              <a:chOff x="250824" y="1599976"/>
              <a:chExt cx="3097214" cy="3600301"/>
            </a:xfrm>
          </p:grpSpPr>
          <p:sp>
            <p:nvSpPr>
              <p:cNvPr id="22" name="Rectangle 6"/>
              <p:cNvSpPr>
                <a:spLocks noChangeArrowheads="1"/>
              </p:cNvSpPr>
              <p:nvPr/>
            </p:nvSpPr>
            <p:spPr bwMode="auto">
              <a:xfrm>
                <a:off x="250825" y="1599976"/>
                <a:ext cx="3097213" cy="3600301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Aft>
                    <a:spcPts val="400"/>
                  </a:spcAft>
                  <a:buFont typeface="Arial" pitchFamily="34" charset="0"/>
                  <a:buChar char="•"/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ts val="2000"/>
                  </a:lnSpc>
                  <a:buSzPct val="90000"/>
                  <a:buBlip>
                    <a:blip r:embed="rId3"/>
                  </a:buBlip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ts val="2000"/>
                  </a:lnSpc>
                  <a:buSzPct val="36000"/>
                  <a:buFont typeface="Arial" pitchFamily="34" charset="0"/>
                  <a:buChar char="•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ts val="2000"/>
                  </a:lnSpc>
                  <a:buClr>
                    <a:srgbClr val="666666"/>
                  </a:buClr>
                  <a:buSzPct val="36000"/>
                  <a:buBlip>
                    <a:blip r:embed="rId4"/>
                  </a:buBlip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ts val="2000"/>
                  </a:lnSpc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Aft>
                    <a:spcPct val="0"/>
                  </a:spcAft>
                  <a:buFontTx/>
                  <a:buNone/>
                </a:pPr>
                <a:endParaRPr lang="en-US" altLang="fr-FR" sz="18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6" name="Picture 14" descr="peage_autoroute3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850" y="2391965"/>
                <a:ext cx="1223963" cy="1039812"/>
              </a:xfrm>
              <a:prstGeom prst="rect">
                <a:avLst/>
              </a:prstGeom>
              <a:noFill/>
              <a:ln w="12700">
                <a:solidFill>
                  <a:srgbClr val="CC99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 Box 13"/>
              <p:cNvSpPr txBox="1">
                <a:spLocks noChangeArrowheads="1"/>
              </p:cNvSpPr>
              <p:nvPr/>
            </p:nvSpPr>
            <p:spPr bwMode="auto">
              <a:xfrm>
                <a:off x="250824" y="1599976"/>
                <a:ext cx="3097213" cy="8208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8" charset="0"/>
                  </a:defRPr>
                </a:lvl9pPr>
              </a:lstStyle>
              <a:p>
                <a:pPr algn="ctr">
                  <a:defRPr/>
                </a:pPr>
                <a:r>
                  <a:rPr lang="en-US" altLang="fr-FR" sz="1800" b="1" cap="small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</a:rPr>
                  <a:t>Technical information</a:t>
                </a:r>
              </a:p>
              <a:p>
                <a:pPr algn="ctr">
                  <a:defRPr/>
                </a:pPr>
                <a:r>
                  <a:rPr lang="en-US" altLang="fr-FR" sz="1200" b="1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First responders, CEA/DAM teams, monitoring systems, etc.</a:t>
                </a:r>
                <a:endParaRPr lang="en-US" altLang="fr-FR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endParaRPr>
              </a:p>
            </p:txBody>
          </p:sp>
          <p:pic>
            <p:nvPicPr>
              <p:cNvPr id="39" name="Picture 15" descr="20120706_151541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288" y="3760440"/>
                <a:ext cx="1196975" cy="129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10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7125" y="3610144"/>
                <a:ext cx="863600" cy="595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32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0697" y="4266891"/>
                <a:ext cx="792162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8" name="Picture 4" descr="\\dam.c\partages\DAM\DIF-DASE-SPR-RLOC\SECURISATIONS\2020 01 20 - Sommet Choose France - Versailles\Photos\M2020_014_012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4548" y="2321950"/>
              <a:ext cx="1404796" cy="936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459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repeatCount="4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702" name="Picture 78" descr="RAID Zephyr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237" y="3450867"/>
            <a:ext cx="3024763" cy="318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7440" y="104168"/>
            <a:ext cx="7785040" cy="56321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Who is supported by the CEA national </a:t>
            </a:r>
            <a:r>
              <a:rPr lang="en-US" sz="2000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reachback</a:t>
            </a:r>
            <a:r>
              <a:rPr lang="en-US" sz="20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center?</a:t>
            </a:r>
            <a:endParaRPr lang="en-US" sz="20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AutoShape 2"/>
          <p:cNvSpPr>
            <a:spLocks noChangeArrowheads="1"/>
          </p:cNvSpPr>
          <p:nvPr/>
        </p:nvSpPr>
        <p:spPr bwMode="auto">
          <a:xfrm>
            <a:off x="99461" y="4940928"/>
            <a:ext cx="6019776" cy="1583382"/>
          </a:xfrm>
          <a:prstGeom prst="flowChartAlternateProcess">
            <a:avLst/>
          </a:prstGeom>
          <a:solidFill>
            <a:srgbClr val="DDDDDD"/>
          </a:solidFill>
          <a:ln w="2857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33400" indent="-873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88900" indent="1588" algn="ctr">
              <a:defRPr/>
            </a:pPr>
            <a:r>
              <a:rPr lang="en-US" altLang="fr-FR" sz="2000" b="1" dirty="0">
                <a:solidFill>
                  <a:srgbClr val="002060"/>
                </a:solidFill>
              </a:rPr>
              <a:t>DCI-IT Missions:</a:t>
            </a:r>
          </a:p>
          <a:p>
            <a:pPr marL="88900" lvl="2" indent="1588" algn="ctr">
              <a:defRPr/>
            </a:pPr>
            <a:r>
              <a:rPr lang="en-US" altLang="fr-FR" sz="1600" b="1" dirty="0">
                <a:solidFill>
                  <a:srgbClr val="002060"/>
                </a:solidFill>
              </a:rPr>
              <a:t>Intervention</a:t>
            </a:r>
            <a:r>
              <a:rPr lang="en-US" altLang="fr-FR" sz="1600" dirty="0">
                <a:solidFill>
                  <a:srgbClr val="002060"/>
                </a:solidFill>
              </a:rPr>
              <a:t> </a:t>
            </a:r>
            <a:r>
              <a:rPr lang="en-US" altLang="fr-FR" sz="1600" dirty="0">
                <a:solidFill>
                  <a:srgbClr val="666666"/>
                </a:solidFill>
              </a:rPr>
              <a:t>on </a:t>
            </a:r>
            <a:r>
              <a:rPr lang="en-US" altLang="fr-FR" sz="1600" u="sng" dirty="0">
                <a:solidFill>
                  <a:srgbClr val="666666"/>
                </a:solidFill>
              </a:rPr>
              <a:t>improvised</a:t>
            </a:r>
            <a:r>
              <a:rPr lang="en-US" altLang="fr-FR" sz="1600" dirty="0">
                <a:solidFill>
                  <a:srgbClr val="666666"/>
                </a:solidFill>
              </a:rPr>
              <a:t> devices type CB</a:t>
            </a:r>
            <a:r>
              <a:rPr lang="en-US" altLang="fr-FR" sz="1600" b="1" dirty="0">
                <a:solidFill>
                  <a:srgbClr val="002060"/>
                </a:solidFill>
              </a:rPr>
              <a:t>RN</a:t>
            </a:r>
            <a:endParaRPr lang="en-US" altLang="fr-FR" sz="1600" dirty="0">
              <a:solidFill>
                <a:srgbClr val="666666"/>
              </a:solidFill>
            </a:endParaRPr>
          </a:p>
          <a:p>
            <a:pPr marL="88900" lvl="2" indent="1588" algn="ctr">
              <a:defRPr/>
            </a:pPr>
            <a:r>
              <a:rPr lang="en-US" altLang="fr-FR" sz="1600" b="1" dirty="0">
                <a:solidFill>
                  <a:srgbClr val="002060"/>
                </a:solidFill>
              </a:rPr>
              <a:t>Technical </a:t>
            </a:r>
            <a:r>
              <a:rPr lang="en-US" altLang="fr-FR" sz="1600" dirty="0">
                <a:solidFill>
                  <a:srgbClr val="666666"/>
                </a:solidFill>
              </a:rPr>
              <a:t>CB</a:t>
            </a:r>
            <a:r>
              <a:rPr lang="en-US" altLang="fr-FR" sz="1600" b="1" dirty="0">
                <a:solidFill>
                  <a:srgbClr val="002060"/>
                </a:solidFill>
              </a:rPr>
              <a:t>RN Assistance</a:t>
            </a:r>
            <a:r>
              <a:rPr lang="en-US" altLang="fr-FR" sz="1600" dirty="0">
                <a:solidFill>
                  <a:srgbClr val="002060"/>
                </a:solidFill>
              </a:rPr>
              <a:t> </a:t>
            </a:r>
            <a:r>
              <a:rPr lang="en-US" altLang="fr-FR" sz="1600" dirty="0">
                <a:solidFill>
                  <a:srgbClr val="666666"/>
                </a:solidFill>
              </a:rPr>
              <a:t>(police, gendarmerie, customs, …)</a:t>
            </a:r>
          </a:p>
          <a:p>
            <a:pPr marL="88900" lvl="2" indent="1588" algn="ctr">
              <a:defRPr/>
            </a:pPr>
            <a:r>
              <a:rPr lang="en-US" altLang="fr-FR" sz="1600" dirty="0">
                <a:solidFill>
                  <a:srgbClr val="666666"/>
                </a:solidFill>
              </a:rPr>
              <a:t>Assistance for</a:t>
            </a:r>
            <a:r>
              <a:rPr lang="en-US" altLang="fr-FR" sz="1600" b="1" dirty="0">
                <a:solidFill>
                  <a:srgbClr val="002060"/>
                </a:solidFill>
              </a:rPr>
              <a:t> </a:t>
            </a:r>
            <a:r>
              <a:rPr lang="en-US" altLang="fr-FR" sz="1600" dirty="0">
                <a:solidFill>
                  <a:srgbClr val="666666"/>
                </a:solidFill>
              </a:rPr>
              <a:t>CB</a:t>
            </a:r>
            <a:r>
              <a:rPr lang="en-US" altLang="fr-FR" sz="1600" b="1" dirty="0">
                <a:solidFill>
                  <a:srgbClr val="002060"/>
                </a:solidFill>
              </a:rPr>
              <a:t>RN</a:t>
            </a:r>
            <a:r>
              <a:rPr lang="en-US" altLang="fr-FR" sz="1600" dirty="0">
                <a:solidFill>
                  <a:srgbClr val="666666"/>
                </a:solidFill>
              </a:rPr>
              <a:t> </a:t>
            </a:r>
            <a:r>
              <a:rPr lang="en-US" altLang="fr-FR" sz="1600" b="1" dirty="0">
                <a:solidFill>
                  <a:srgbClr val="002060"/>
                </a:solidFill>
              </a:rPr>
              <a:t>security</a:t>
            </a:r>
            <a:r>
              <a:rPr lang="en-US" altLang="fr-FR" sz="1600" dirty="0">
                <a:solidFill>
                  <a:srgbClr val="666666"/>
                </a:solidFill>
              </a:rPr>
              <a:t> of  </a:t>
            </a:r>
            <a:r>
              <a:rPr lang="en-US" altLang="fr-FR" sz="1600" b="1" dirty="0">
                <a:solidFill>
                  <a:srgbClr val="002060"/>
                </a:solidFill>
              </a:rPr>
              <a:t>MPE</a:t>
            </a:r>
          </a:p>
          <a:p>
            <a:pPr marL="88900" lvl="2" indent="1588" algn="ctr">
              <a:defRPr/>
            </a:pPr>
            <a:r>
              <a:rPr lang="en-US" altLang="fr-FR" sz="1600" b="1" dirty="0">
                <a:solidFill>
                  <a:srgbClr val="002060"/>
                </a:solidFill>
              </a:rPr>
              <a:t>RN TRIAGE </a:t>
            </a:r>
            <a:r>
              <a:rPr lang="en-US" altLang="fr-FR" sz="1600" dirty="0" smtClean="0">
                <a:solidFill>
                  <a:srgbClr val="666666"/>
                </a:solidFill>
              </a:rPr>
              <a:t>surveys </a:t>
            </a:r>
            <a:r>
              <a:rPr lang="en-US" altLang="fr-FR" sz="1600" dirty="0" smtClean="0">
                <a:solidFill>
                  <a:srgbClr val="666666"/>
                </a:solidFill>
                <a:sym typeface="Wingdings"/>
              </a:rPr>
              <a:t> </a:t>
            </a:r>
            <a:r>
              <a:rPr lang="en-US" altLang="fr-FR" sz="1600" b="1" dirty="0">
                <a:solidFill>
                  <a:srgbClr val="002060"/>
                </a:solidFill>
              </a:rPr>
              <a:t>CEA National </a:t>
            </a:r>
            <a:r>
              <a:rPr lang="en-US" altLang="fr-FR" sz="1600" b="1" dirty="0" err="1">
                <a:solidFill>
                  <a:srgbClr val="002060"/>
                </a:solidFill>
              </a:rPr>
              <a:t>reachback</a:t>
            </a:r>
            <a:r>
              <a:rPr lang="en-US" altLang="fr-FR" sz="1600" b="1" dirty="0">
                <a:solidFill>
                  <a:srgbClr val="002060"/>
                </a:solidFill>
              </a:rPr>
              <a:t> </a:t>
            </a:r>
            <a:r>
              <a:rPr lang="en-US" altLang="fr-FR" sz="1600" b="1" dirty="0" smtClean="0">
                <a:solidFill>
                  <a:srgbClr val="002060"/>
                </a:solidFill>
              </a:rPr>
              <a:t>center</a:t>
            </a:r>
            <a:endParaRPr lang="en-US" altLang="fr-FR" sz="1600" dirty="0">
              <a:solidFill>
                <a:srgbClr val="666666"/>
              </a:solidFill>
            </a:endParaRPr>
          </a:p>
        </p:txBody>
      </p:sp>
      <p:sp>
        <p:nvSpPr>
          <p:cNvPr id="11" name="Rectangle 29"/>
          <p:cNvSpPr>
            <a:spLocks noChangeArrowheads="1"/>
          </p:cNvSpPr>
          <p:nvPr/>
        </p:nvSpPr>
        <p:spPr bwMode="auto">
          <a:xfrm>
            <a:off x="68268" y="908720"/>
            <a:ext cx="896822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57188" eaLnBrk="0" hangingPunct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C00000"/>
                </a:solidFill>
              </a:rPr>
              <a:t>First responders</a:t>
            </a:r>
            <a:endParaRPr lang="en-US" b="1" dirty="0">
              <a:solidFill>
                <a:srgbClr val="C00000"/>
              </a:solidFill>
            </a:endParaRPr>
          </a:p>
          <a:p>
            <a:pPr marL="360000" lvl="2" indent="-265113" hangingPunct="0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GB" sz="1400" b="1" dirty="0" smtClean="0">
                <a:solidFill>
                  <a:schemeClr val="bg1">
                    <a:lumMod val="50000"/>
                  </a:schemeClr>
                </a:solidFill>
              </a:rPr>
              <a:t>Fire brigades</a:t>
            </a:r>
            <a:endParaRPr lang="fr-FR" sz="1400" b="1" dirty="0">
              <a:solidFill>
                <a:schemeClr val="bg1">
                  <a:lumMod val="50000"/>
                </a:schemeClr>
              </a:solidFill>
            </a:endParaRPr>
          </a:p>
          <a:p>
            <a:pPr marL="360000" lvl="2" indent="-265113" hangingPunct="0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GB" sz="1400" b="1" dirty="0" smtClean="0">
                <a:solidFill>
                  <a:schemeClr val="bg1">
                    <a:lumMod val="50000"/>
                  </a:schemeClr>
                </a:solidFill>
              </a:rPr>
              <a:t>Civilian defence units</a:t>
            </a:r>
          </a:p>
          <a:p>
            <a:pPr marL="360000" lvl="2" indent="-265113" hangingPunct="0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GB" sz="1400" b="1" dirty="0" smtClean="0">
                <a:solidFill>
                  <a:schemeClr val="bg1">
                    <a:lumMod val="50000"/>
                  </a:schemeClr>
                </a:solidFill>
              </a:rPr>
              <a:t>EOD </a:t>
            </a:r>
            <a:r>
              <a:rPr lang="en-GB" sz="1400" b="1" dirty="0">
                <a:solidFill>
                  <a:schemeClr val="bg1">
                    <a:lumMod val="50000"/>
                  </a:schemeClr>
                </a:solidFill>
              </a:rPr>
              <a:t>teams </a:t>
            </a:r>
            <a:r>
              <a:rPr lang="en-GB" sz="1400" b="1" dirty="0" smtClean="0">
                <a:solidFill>
                  <a:schemeClr val="bg1">
                    <a:lumMod val="50000"/>
                  </a:schemeClr>
                </a:solidFill>
              </a:rPr>
              <a:t>(bomb squad)</a:t>
            </a:r>
          </a:p>
          <a:p>
            <a:pPr marL="360000" lvl="2" indent="-265113" hangingPunct="0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GB" sz="1400" b="1" dirty="0" smtClean="0">
                <a:solidFill>
                  <a:schemeClr val="bg1">
                    <a:lumMod val="50000"/>
                  </a:schemeClr>
                </a:solidFill>
              </a:rPr>
              <a:t>Police SWAT (RAID)</a:t>
            </a:r>
          </a:p>
          <a:p>
            <a:pPr marL="360000" lvl="2" indent="-265113" hangingPunct="0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GB" sz="1400" b="1" dirty="0" smtClean="0">
                <a:solidFill>
                  <a:schemeClr val="bg1">
                    <a:lumMod val="50000"/>
                  </a:schemeClr>
                </a:solidFill>
              </a:rPr>
              <a:t>Customs</a:t>
            </a:r>
          </a:p>
          <a:p>
            <a:pPr marL="360000" lvl="2" indent="-265113" hangingPunct="0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GB" sz="1400" b="1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Overseas military </a:t>
            </a:r>
            <a:r>
              <a:rPr lang="en-GB" sz="1400" b="1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units</a:t>
            </a:r>
            <a:endParaRPr lang="en-GB" sz="1400" b="1" dirty="0" smtClean="0">
              <a:solidFill>
                <a:srgbClr val="FF99CC"/>
              </a:solidFill>
              <a:sym typeface="Wingdings"/>
            </a:endParaRPr>
          </a:p>
          <a:p>
            <a:pPr marL="360000" lvl="2" indent="-265113" hangingPunct="0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GB" sz="1400" b="1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…</a:t>
            </a:r>
          </a:p>
          <a:p>
            <a:pPr marL="357188" lvl="2" eaLnBrk="0" hangingPunct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</a:pPr>
            <a:r>
              <a:rPr lang="en-US" b="1" dirty="0" smtClean="0">
                <a:solidFill>
                  <a:srgbClr val="C00000"/>
                </a:solidFill>
              </a:rPr>
              <a:t>Specialized units</a:t>
            </a:r>
            <a:endParaRPr lang="en-US" b="1" dirty="0">
              <a:solidFill>
                <a:srgbClr val="C00000"/>
              </a:solidFill>
            </a:endParaRPr>
          </a:p>
          <a:p>
            <a:pPr marL="360000" lvl="2" indent="-265113" hangingPunct="0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GB" sz="1400" b="1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CEA experts in operation</a:t>
            </a:r>
          </a:p>
          <a:p>
            <a:pPr marL="360000" lvl="2" indent="-265113" hangingPunct="0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GB" sz="1400" b="1" dirty="0">
                <a:solidFill>
                  <a:schemeClr val="bg1">
                    <a:lumMod val="50000"/>
                  </a:schemeClr>
                </a:solidFill>
              </a:rPr>
              <a:t>CBRN Counterterrorism police unit (DCI_IT </a:t>
            </a:r>
            <a:r>
              <a:rPr lang="en-GB" sz="1400" b="1" dirty="0">
                <a:solidFill>
                  <a:schemeClr val="bg1">
                    <a:lumMod val="50000"/>
                  </a:schemeClr>
                </a:solidFill>
                <a:sym typeface="Wingdings"/>
              </a:rPr>
              <a:t> CEA is part of it)</a:t>
            </a:r>
          </a:p>
          <a:p>
            <a:pPr marL="360000" lvl="2" indent="-265113" hangingPunct="0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GB" sz="1400" b="1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</p:txBody>
      </p:sp>
      <p:pic>
        <p:nvPicPr>
          <p:cNvPr id="12" name="Image 10" descr="insige DCI badge copie N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211" y="2636712"/>
            <a:ext cx="1516814" cy="151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36712"/>
            <a:ext cx="269147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36712"/>
            <a:ext cx="270821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ANd9GcQwSDcgfvBATDxwUGsTlC91byvqUh3f39UwMGojvlMlPkrysIcaY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02949" y="2737605"/>
            <a:ext cx="1325141" cy="126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75101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9" b="14117"/>
          <a:stretch/>
        </p:blipFill>
        <p:spPr bwMode="auto">
          <a:xfrm>
            <a:off x="6158362" y="5445224"/>
            <a:ext cx="2497904" cy="116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0" y="76470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small" dirty="0" smtClean="0">
                <a:solidFill>
                  <a:srgbClr val="C00000"/>
                </a:solidFill>
              </a:rPr>
              <a:t>A complete frame in the service of first responders </a:t>
            </a:r>
            <a:endParaRPr lang="en-US" sz="2000" b="1" cap="small" dirty="0">
              <a:solidFill>
                <a:srgbClr val="C00000"/>
              </a:solidFill>
            </a:endParaRPr>
          </a:p>
        </p:txBody>
      </p:sp>
      <p:sp>
        <p:nvSpPr>
          <p:cNvPr id="16" name="Titre 16"/>
          <p:cNvSpPr>
            <a:spLocks noGrp="1"/>
          </p:cNvSpPr>
          <p:nvPr>
            <p:ph type="title"/>
          </p:nvPr>
        </p:nvSpPr>
        <p:spPr>
          <a:xfrm>
            <a:off x="1655763" y="230690"/>
            <a:ext cx="7237412" cy="347773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2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Reachback</a:t>
            </a:r>
            <a:r>
              <a:rPr lang="en-US" sz="2000" cap="none" dirty="0">
                <a:latin typeface="Arial" panose="020B0604020202020204" pitchFamily="34" charset="0"/>
                <a:cs typeface="Arial" panose="020B0604020202020204" pitchFamily="34" charset="0"/>
              </a:rPr>
              <a:t> in CEA - </a:t>
            </a:r>
            <a:r>
              <a:rPr lang="en-US" sz="20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Assistance </a:t>
            </a:r>
            <a:r>
              <a:rPr lang="en-US" sz="2000" cap="none" dirty="0">
                <a:latin typeface="Arial" panose="020B0604020202020204" pitchFamily="34" charset="0"/>
                <a:cs typeface="Arial" panose="020B0604020202020204" pitchFamily="34" charset="0"/>
              </a:rPr>
              <a:t>to French authorities</a:t>
            </a:r>
            <a:endParaRPr lang="en-US" sz="18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 bwMode="auto">
          <a:xfrm>
            <a:off x="2809203" y="2659632"/>
            <a:ext cx="288032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Wingdings" pitchFamily="2" charset="2"/>
              <a:buBlip>
                <a:blip r:embed="rId4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238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Monotype Sorts" pitchFamily="2" charset="2"/>
              <a:buChar char="*"/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Monotype Sorts" pitchFamily="2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4pPr>
            <a:lvl5pPr marL="2076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33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90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8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05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en-GB" altLang="fr-FR" sz="1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REACHBACK</a:t>
            </a:r>
          </a:p>
          <a:p>
            <a:pPr marL="623888" lvl="1" indent="-147638" eaLnBrk="1" hangingPunct="1"/>
            <a:r>
              <a:rPr lang="en-GB" altLang="fr-FR" sz="1200" b="1" kern="0" dirty="0" smtClean="0">
                <a:latin typeface="Arial" panose="020B0604020202020204" pitchFamily="34" charset="0"/>
              </a:rPr>
              <a:t>RN Experts on duty 24/7</a:t>
            </a:r>
          </a:p>
          <a:p>
            <a:pPr marL="623888" lvl="1" indent="-147638" eaLnBrk="1" hangingPunct="1"/>
            <a:r>
              <a:rPr lang="en-GB" altLang="fr-FR" sz="1200" b="1" kern="0" dirty="0" smtClean="0">
                <a:latin typeface="Arial" panose="020B0604020202020204" pitchFamily="34" charset="0"/>
              </a:rPr>
              <a:t>To support and expertise…</a:t>
            </a:r>
          </a:p>
          <a:p>
            <a:pPr marL="381000" indent="-381000" eaLnBrk="1" hangingPunct="1"/>
            <a:endParaRPr lang="en-GB" altLang="fr-FR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0" indent="-381000" eaLnBrk="1" hangingPunct="1"/>
            <a:endParaRPr lang="en-GB" altLang="fr-FR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81000" eaLnBrk="1" hangingPunct="1"/>
            <a:endParaRPr lang="en-GB" altLang="fr-FR" sz="1200" b="1" kern="0" dirty="0">
              <a:latin typeface="Arial" panose="020B0604020202020204" pitchFamily="34" charset="0"/>
            </a:endParaRPr>
          </a:p>
          <a:p>
            <a:pPr marL="1333500" lvl="2" indent="-381000" eaLnBrk="1" hangingPunct="1"/>
            <a:endParaRPr lang="en-GB" altLang="fr-FR" sz="1200" b="1" kern="0" dirty="0" smtClean="0">
              <a:latin typeface="Arial" panose="020B0604020202020204" pitchFamily="34" charset="0"/>
            </a:endParaRPr>
          </a:p>
        </p:txBody>
      </p:sp>
      <p:pic>
        <p:nvPicPr>
          <p:cNvPr id="45" name="Picture 2" descr="D:\L2MR\Photos AIEA\dif dsbp triage nr web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67744"/>
            <a:ext cx="129741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3091" y="3470864"/>
            <a:ext cx="2266432" cy="1270700"/>
          </a:xfrm>
          <a:prstGeom prst="rect">
            <a:avLst/>
          </a:prstGeom>
        </p:spPr>
      </p:pic>
      <p:pic>
        <p:nvPicPr>
          <p:cNvPr id="47" name="Picture 15" descr="20120706_1515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01" y="5425532"/>
            <a:ext cx="1188133" cy="118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2"/>
          <p:cNvSpPr txBox="1">
            <a:spLocks noChangeArrowheads="1"/>
          </p:cNvSpPr>
          <p:nvPr/>
        </p:nvSpPr>
        <p:spPr bwMode="auto">
          <a:xfrm>
            <a:off x="107504" y="3336656"/>
            <a:ext cx="1263063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Wingdings" pitchFamily="2" charset="2"/>
              <a:buBlip>
                <a:blip r:embed="rId4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238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Monotype Sorts" pitchFamily="2" charset="2"/>
              <a:buChar char="*"/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Monotype Sorts" pitchFamily="2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4pPr>
            <a:lvl5pPr marL="2076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33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90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8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05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en-GB" altLang="fr-FR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endParaRPr lang="en-GB" altLang="fr-FR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00" lvl="2" indent="0" algn="ctr" eaLnBrk="1" hangingPunct="1">
              <a:buNone/>
            </a:pPr>
            <a:endParaRPr lang="en-GB" altLang="fr-FR" sz="1200" b="1" kern="0" dirty="0" smtClean="0">
              <a:latin typeface="Arial" panose="020B0604020202020204" pitchFamily="34" charset="0"/>
            </a:endParaRP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 bwMode="auto">
          <a:xfrm>
            <a:off x="755577" y="5093751"/>
            <a:ext cx="120905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Wingdings" pitchFamily="2" charset="2"/>
              <a:buBlip>
                <a:blip r:embed="rId4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238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Monotype Sorts" pitchFamily="2" charset="2"/>
              <a:buChar char="*"/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Monotype Sorts" pitchFamily="2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4pPr>
            <a:lvl5pPr marL="2076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33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90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8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05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en-GB" altLang="fr-FR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endParaRPr lang="en-GB" altLang="fr-FR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00" lvl="2" indent="0" algn="ctr" eaLnBrk="1" hangingPunct="1">
              <a:buNone/>
            </a:pPr>
            <a:endParaRPr lang="en-GB" altLang="fr-FR" sz="1200" b="1" kern="0" dirty="0" smtClean="0">
              <a:latin typeface="Arial" panose="020B0604020202020204" pitchFamily="34" charset="0"/>
            </a:endParaRP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 bwMode="auto">
          <a:xfrm>
            <a:off x="234065" y="1342186"/>
            <a:ext cx="2111821" cy="65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Wingdings" pitchFamily="2" charset="2"/>
              <a:buBlip>
                <a:blip r:embed="rId4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238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Monotype Sorts" pitchFamily="2" charset="2"/>
              <a:buChar char="*"/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Monotype Sorts" pitchFamily="2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4pPr>
            <a:lvl5pPr marL="2076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33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90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8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05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en-GB" altLang="fr-FR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Detector assessment and advices</a:t>
            </a:r>
            <a:endParaRPr lang="en-GB" altLang="fr-FR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00" lvl="2" indent="0" algn="ctr" eaLnBrk="1" hangingPunct="1">
              <a:buNone/>
            </a:pPr>
            <a:endParaRPr lang="en-GB" altLang="fr-FR" sz="1200" b="1" kern="0" dirty="0" smtClean="0">
              <a:latin typeface="Arial" panose="020B0604020202020204" pitchFamily="34" charset="0"/>
            </a:endParaRPr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5" y="1883623"/>
            <a:ext cx="1393769" cy="926911"/>
          </a:xfrm>
          <a:prstGeom prst="rect">
            <a:avLst/>
          </a:prstGeom>
          <a:ln>
            <a:noFill/>
          </a:ln>
        </p:spPr>
      </p:pic>
      <p:sp>
        <p:nvSpPr>
          <p:cNvPr id="52" name="Rectangle 2"/>
          <p:cNvSpPr txBox="1">
            <a:spLocks noChangeArrowheads="1"/>
          </p:cNvSpPr>
          <p:nvPr/>
        </p:nvSpPr>
        <p:spPr bwMode="auto">
          <a:xfrm>
            <a:off x="6570220" y="1342186"/>
            <a:ext cx="2547438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Wingdings" pitchFamily="2" charset="2"/>
              <a:buBlip>
                <a:blip r:embed="rId4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238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Monotype Sorts" pitchFamily="2" charset="2"/>
              <a:buChar char="*"/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Monotype Sorts" pitchFamily="2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4pPr>
            <a:lvl5pPr marL="2076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33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90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8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05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en-GB" altLang="fr-FR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Analysis and simulation 	tools</a:t>
            </a:r>
            <a:endParaRPr lang="en-GB" altLang="fr-FR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33500" lvl="2" indent="-381000" eaLnBrk="1" hangingPunct="1"/>
            <a:endParaRPr lang="en-GB" altLang="fr-FR" sz="1200" b="1" kern="0" dirty="0" smtClean="0">
              <a:latin typeface="Arial" panose="020B0604020202020204" pitchFamily="34" charset="0"/>
            </a:endParaRPr>
          </a:p>
        </p:txBody>
      </p:sp>
      <p:sp>
        <p:nvSpPr>
          <p:cNvPr id="54" name="Rectangle 2"/>
          <p:cNvSpPr txBox="1">
            <a:spLocks noChangeArrowheads="1"/>
          </p:cNvSpPr>
          <p:nvPr/>
        </p:nvSpPr>
        <p:spPr bwMode="auto">
          <a:xfrm>
            <a:off x="6907019" y="3235696"/>
            <a:ext cx="1985461" cy="89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Wingdings" pitchFamily="2" charset="2"/>
              <a:buBlip>
                <a:blip r:embed="rId4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238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Monotype Sorts" pitchFamily="2" charset="2"/>
              <a:buChar char="*"/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Monotype Sorts" pitchFamily="2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4pPr>
            <a:lvl5pPr marL="2076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33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90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8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05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en-GB" altLang="fr-FR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Approved guidelines, operating mode</a:t>
            </a:r>
            <a:endParaRPr lang="en-GB" altLang="fr-FR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33500" lvl="2" indent="-381000" eaLnBrk="1" hangingPunct="1"/>
            <a:endParaRPr lang="en-GB" altLang="fr-FR" sz="1200" b="1" kern="0" dirty="0" smtClean="0">
              <a:latin typeface="Arial" panose="020B0604020202020204" pitchFamily="34" charset="0"/>
            </a:endParaRPr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 bwMode="auto">
          <a:xfrm>
            <a:off x="2627784" y="6050572"/>
            <a:ext cx="3022905" cy="49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Wingdings" pitchFamily="2" charset="2"/>
              <a:buBlip>
                <a:blip r:embed="rId4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238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Monotype Sorts" pitchFamily="2" charset="2"/>
              <a:buChar char="*"/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Monotype Sorts" pitchFamily="2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4pPr>
            <a:lvl5pPr marL="2076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33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90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8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05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714375" lvl="1" indent="-238125" eaLnBrk="1" hangingPunct="1"/>
            <a:r>
              <a:rPr lang="en-GB" altLang="fr-FR" sz="1400" b="1" kern="0" dirty="0" smtClean="0">
                <a:latin typeface="Arial" panose="020B0604020202020204" pitchFamily="34" charset="0"/>
              </a:rPr>
              <a:t>… for First Responders quick response &lt; 1h</a:t>
            </a:r>
          </a:p>
          <a:p>
            <a:pPr marL="857250" lvl="1" indent="-381000" eaLnBrk="1" hangingPunct="1"/>
            <a:endParaRPr lang="en-GB" altLang="fr-FR" sz="1200" b="1" kern="0" dirty="0" smtClean="0">
              <a:latin typeface="Arial" panose="020B0604020202020204" pitchFamily="34" charset="0"/>
            </a:endParaRPr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8179" y="4206849"/>
            <a:ext cx="1204093" cy="659875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2114" y="3788498"/>
            <a:ext cx="1598629" cy="904346"/>
          </a:xfrm>
          <a:prstGeom prst="rect">
            <a:avLst/>
          </a:prstGeom>
          <a:ln>
            <a:noFill/>
          </a:ln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8071">
            <a:off x="4724286" y="1776814"/>
            <a:ext cx="250061" cy="424681"/>
          </a:xfrm>
          <a:prstGeom prst="rect">
            <a:avLst/>
          </a:prstGeom>
        </p:spPr>
      </p:pic>
      <p:sp>
        <p:nvSpPr>
          <p:cNvPr id="59" name="Rectangle 2"/>
          <p:cNvSpPr txBox="1">
            <a:spLocks noChangeArrowheads="1"/>
          </p:cNvSpPr>
          <p:nvPr/>
        </p:nvSpPr>
        <p:spPr bwMode="auto">
          <a:xfrm>
            <a:off x="6500874" y="4869160"/>
            <a:ext cx="1743533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Wingdings" pitchFamily="2" charset="2"/>
              <a:buBlip>
                <a:blip r:embed="rId4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238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Monotype Sorts" pitchFamily="2" charset="2"/>
              <a:buChar char="*"/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Monotype Sorts" pitchFamily="2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4pPr>
            <a:lvl5pPr marL="2076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33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90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8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05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en-GB" altLang="fr-FR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Adapted</a:t>
            </a:r>
          </a:p>
          <a:p>
            <a:pPr marL="0" indent="0" algn="ctr" eaLnBrk="1" hangingPunct="1">
              <a:buNone/>
            </a:pPr>
            <a:r>
              <a:rPr lang="en-GB" altLang="fr-FR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  <a:endParaRPr lang="en-GB" altLang="fr-FR" sz="1200" b="1" kern="0" dirty="0" smtClean="0">
              <a:latin typeface="Arial" panose="020B0604020202020204" pitchFamily="34" charset="0"/>
            </a:endParaRPr>
          </a:p>
        </p:txBody>
      </p:sp>
      <p:sp>
        <p:nvSpPr>
          <p:cNvPr id="60" name="Ellipse 59"/>
          <p:cNvSpPr/>
          <p:nvPr/>
        </p:nvSpPr>
        <p:spPr>
          <a:xfrm>
            <a:off x="2386615" y="2540222"/>
            <a:ext cx="3836731" cy="2885309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lèche droite 60"/>
          <p:cNvSpPr/>
          <p:nvPr/>
        </p:nvSpPr>
        <p:spPr>
          <a:xfrm rot="1613684">
            <a:off x="2197438" y="2630515"/>
            <a:ext cx="485300" cy="36004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Flèche droite 62"/>
          <p:cNvSpPr/>
          <p:nvPr/>
        </p:nvSpPr>
        <p:spPr>
          <a:xfrm rot="10800000">
            <a:off x="6415936" y="4060651"/>
            <a:ext cx="485300" cy="36004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Flèche droite 63"/>
          <p:cNvSpPr/>
          <p:nvPr/>
        </p:nvSpPr>
        <p:spPr>
          <a:xfrm rot="8444177">
            <a:off x="6132038" y="2653153"/>
            <a:ext cx="485300" cy="36004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Flèche droite 64"/>
          <p:cNvSpPr/>
          <p:nvPr/>
        </p:nvSpPr>
        <p:spPr>
          <a:xfrm rot="19394535">
            <a:off x="2143965" y="5163839"/>
            <a:ext cx="485300" cy="36004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Flèche droite 65"/>
          <p:cNvSpPr/>
          <p:nvPr/>
        </p:nvSpPr>
        <p:spPr>
          <a:xfrm>
            <a:off x="1683798" y="3897926"/>
            <a:ext cx="485300" cy="36004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Flèche droite 66"/>
          <p:cNvSpPr/>
          <p:nvPr/>
        </p:nvSpPr>
        <p:spPr>
          <a:xfrm rot="12701291">
            <a:off x="5980696" y="5155047"/>
            <a:ext cx="485300" cy="36004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Flèche droite 67"/>
          <p:cNvSpPr/>
          <p:nvPr/>
        </p:nvSpPr>
        <p:spPr>
          <a:xfrm rot="5400000">
            <a:off x="4091494" y="5362615"/>
            <a:ext cx="485300" cy="76374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Picture 48" descr="ICX_identiFINDER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494">
            <a:off x="4906988" y="1345039"/>
            <a:ext cx="288790" cy="53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52" descr="Mirion_Spirid_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95" y="1402346"/>
            <a:ext cx="482224" cy="42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3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978" y="1433584"/>
            <a:ext cx="523427" cy="38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2" descr="C:\Users\SV605805\Documents\x_MCNP\GPMH_SPIRIDENT\figs\3D_01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59770" y="2003698"/>
            <a:ext cx="1457887" cy="97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150" y="1628276"/>
            <a:ext cx="1360278" cy="733912"/>
          </a:xfrm>
          <a:prstGeom prst="rect">
            <a:avLst/>
          </a:prstGeom>
          <a:ln>
            <a:noFill/>
          </a:ln>
        </p:spPr>
      </p:pic>
      <p:pic>
        <p:nvPicPr>
          <p:cNvPr id="76" name="Picture 4" descr="G:\Photos\triage_plateforme_dirad_LGodart\dif dase dirad print06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71355" y="1437823"/>
            <a:ext cx="284035" cy="89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3" descr="C:\Users\ADM_MASSED\Desktop\Proposition REDARi\DCIM\100CANON\IMG_3841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37823"/>
            <a:ext cx="372852" cy="89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Rectangle 2"/>
          <p:cNvSpPr txBox="1">
            <a:spLocks noChangeArrowheads="1"/>
          </p:cNvSpPr>
          <p:nvPr/>
        </p:nvSpPr>
        <p:spPr bwMode="auto">
          <a:xfrm>
            <a:off x="3051321" y="1114706"/>
            <a:ext cx="2650945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Wingdings" pitchFamily="2" charset="2"/>
              <a:buBlip>
                <a:blip r:embed="rId4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238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Monotype Sorts" pitchFamily="2" charset="2"/>
              <a:buChar char="*"/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Monotype Sorts" pitchFamily="2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4pPr>
            <a:lvl5pPr marL="2076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33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90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8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05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en-GB" altLang="fr-FR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Interoperable detectors</a:t>
            </a:r>
            <a:endParaRPr lang="en-GB" altLang="fr-FR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33500" lvl="2" indent="-381000" eaLnBrk="1" hangingPunct="1"/>
            <a:endParaRPr lang="en-GB" altLang="fr-FR" sz="1200" b="1" kern="0" dirty="0" smtClean="0">
              <a:latin typeface="Arial" panose="020B0604020202020204" pitchFamily="34" charset="0"/>
            </a:endParaRPr>
          </a:p>
        </p:txBody>
      </p:sp>
      <p:sp>
        <p:nvSpPr>
          <p:cNvPr id="37" name="Flèche droite 36"/>
          <p:cNvSpPr/>
          <p:nvPr/>
        </p:nvSpPr>
        <p:spPr>
          <a:xfrm rot="5400000">
            <a:off x="3960199" y="1823167"/>
            <a:ext cx="485300" cy="76374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2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237412" cy="379192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20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agic</a:t>
            </a:r>
            <a:r>
              <a:rPr lang="en-US" sz="20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Maggiore GICNT workshop – ISPRA 2017</a:t>
            </a:r>
            <a:endParaRPr lang="en-US" sz="18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0" y="96587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small" dirty="0" smtClean="0">
                <a:solidFill>
                  <a:srgbClr val="C00000"/>
                </a:solidFill>
              </a:rPr>
              <a:t>Demonstration: Advanced </a:t>
            </a:r>
            <a:r>
              <a:rPr lang="en-US" sz="2000" b="1" cap="small" dirty="0" err="1" smtClean="0">
                <a:solidFill>
                  <a:srgbClr val="C00000"/>
                </a:solidFill>
              </a:rPr>
              <a:t>Reachback</a:t>
            </a:r>
            <a:r>
              <a:rPr lang="en-US" sz="2000" b="1" cap="small" dirty="0" smtClean="0">
                <a:solidFill>
                  <a:srgbClr val="C00000"/>
                </a:solidFill>
              </a:rPr>
              <a:t> Center</a:t>
            </a:r>
            <a:endParaRPr lang="en-US" sz="2000" b="1" cap="small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86"/>
          <a:stretch/>
        </p:blipFill>
        <p:spPr bwMode="auto">
          <a:xfrm>
            <a:off x="2207122" y="1405271"/>
            <a:ext cx="2350206" cy="112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504" y="1556792"/>
            <a:ext cx="2070401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Wingdings" pitchFamily="2" charset="2"/>
              <a:buBlip>
                <a:blip r:embed="rId4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238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Monotype Sorts" pitchFamily="2" charset="2"/>
              <a:buChar char="*"/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Monotype Sorts" pitchFamily="2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4pPr>
            <a:lvl5pPr marL="2076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33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90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8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05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en-GB" altLang="fr-FR" sz="1600" kern="0" cap="small" dirty="0" smtClean="0">
                <a:latin typeface="Arial" panose="020B0604020202020204" pitchFamily="34" charset="0"/>
                <a:cs typeface="Arial" panose="020B0604020202020204" pitchFamily="34" charset="0"/>
              </a:rPr>
              <a:t>Boarder crossing</a:t>
            </a:r>
          </a:p>
          <a:p>
            <a:pPr marL="0" indent="0" algn="ctr" eaLnBrk="1" hangingPunct="1">
              <a:buNone/>
            </a:pPr>
            <a:r>
              <a:rPr lang="en-GB" altLang="fr-FR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Detection &amp; First level analysis </a:t>
            </a:r>
            <a:endParaRPr lang="en-GB" altLang="fr-FR" sz="12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328" y="1405271"/>
            <a:ext cx="1724080" cy="112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139952" y="2825503"/>
            <a:ext cx="1944216" cy="83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Wingdings" pitchFamily="2" charset="2"/>
              <a:buBlip>
                <a:blip r:embed="rId4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238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Monotype Sorts" pitchFamily="2" charset="2"/>
              <a:buChar char="*"/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Monotype Sorts" pitchFamily="2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4pPr>
            <a:lvl5pPr marL="2076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33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90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8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05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en-GB" altLang="fr-FR" sz="1600" kern="0" cap="small" dirty="0" smtClean="0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</a:p>
          <a:p>
            <a:pPr marL="0" indent="0" algn="ctr" eaLnBrk="1" hangingPunct="1">
              <a:buNone/>
            </a:pPr>
            <a:r>
              <a:rPr lang="en-GB" altLang="fr-FR" sz="1600" kern="0" cap="sm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Reachback</a:t>
            </a:r>
            <a:r>
              <a:rPr lang="en-GB" altLang="fr-FR" sz="1600" kern="0" cap="sm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fr-FR" sz="1600" kern="0" cap="sm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endParaRPr lang="en-GB" altLang="fr-FR" sz="1600" kern="0" cap="sm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None/>
            </a:pPr>
            <a:r>
              <a:rPr lang="en-GB" altLang="fr-FR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Second level analysis</a:t>
            </a:r>
            <a:endParaRPr lang="en-GB" altLang="fr-FR" sz="12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" y="4869160"/>
            <a:ext cx="241919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Wingdings" pitchFamily="2" charset="2"/>
              <a:buBlip>
                <a:blip r:embed="rId4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238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Monotype Sorts" pitchFamily="2" charset="2"/>
              <a:buChar char="*"/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Monotype Sorts" pitchFamily="2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4pPr>
            <a:lvl5pPr marL="2076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33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90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8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05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en-GB" altLang="fr-FR" sz="1600" kern="0" cap="small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International/Advanced</a:t>
            </a:r>
          </a:p>
          <a:p>
            <a:pPr marL="0" indent="0" algn="ctr" eaLnBrk="1" hangingPunct="1">
              <a:buNone/>
            </a:pPr>
            <a:r>
              <a:rPr lang="en-GB" altLang="fr-FR" sz="1600" kern="0" cap="sm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Reachback</a:t>
            </a:r>
            <a:r>
              <a:rPr lang="en-GB" altLang="fr-FR" sz="1600" kern="0" cap="sm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fr-FR" sz="1600" kern="0" cap="sm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endParaRPr lang="en-GB" altLang="fr-FR" sz="1600" kern="0" cap="sm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None/>
            </a:pPr>
            <a:r>
              <a:rPr lang="en-GB" altLang="fr-FR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Third level analysis</a:t>
            </a:r>
            <a:endParaRPr lang="en-GB" altLang="fr-FR" sz="12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1408" y="1405271"/>
            <a:ext cx="644694" cy="11226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6142" y="2825503"/>
            <a:ext cx="698106" cy="110755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8184" y="5326642"/>
            <a:ext cx="994463" cy="106642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8184" y="4404923"/>
            <a:ext cx="993600" cy="84145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404923"/>
            <a:ext cx="2650861" cy="1988147"/>
          </a:xfrm>
          <a:prstGeom prst="rect">
            <a:avLst/>
          </a:prstGeom>
        </p:spPr>
      </p:pic>
      <p:sp>
        <p:nvSpPr>
          <p:cNvPr id="12" name="Flèche courbée vers la gauche 11"/>
          <p:cNvSpPr/>
          <p:nvPr/>
        </p:nvSpPr>
        <p:spPr>
          <a:xfrm>
            <a:off x="7221784" y="1655296"/>
            <a:ext cx="1814712" cy="4654024"/>
          </a:xfrm>
          <a:prstGeom prst="curved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6804248" y="2852936"/>
            <a:ext cx="2266453" cy="1077218"/>
            <a:chOff x="7092280" y="3124186"/>
            <a:chExt cx="2266453" cy="1077218"/>
          </a:xfrm>
        </p:grpSpPr>
        <p:sp>
          <p:nvSpPr>
            <p:cNvPr id="13" name="ZoneTexte 12"/>
            <p:cNvSpPr txBox="1"/>
            <p:nvPr/>
          </p:nvSpPr>
          <p:spPr>
            <a:xfrm>
              <a:off x="7092280" y="3124186"/>
              <a:ext cx="22664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i="1" dirty="0" smtClean="0">
                  <a:solidFill>
                    <a:schemeClr val="bg2">
                      <a:lumMod val="50000"/>
                    </a:schemeClr>
                  </a:solidFill>
                </a:rPr>
                <a:t>   performance of :</a:t>
              </a:r>
            </a:p>
            <a:p>
              <a:r>
                <a:rPr lang="fr-FR" sz="1600" b="1" i="1" dirty="0" smtClean="0">
                  <a:solidFill>
                    <a:schemeClr val="bg2">
                      <a:lumMod val="50000"/>
                    </a:schemeClr>
                  </a:solidFill>
                </a:rPr>
                <a:t>- </a:t>
              </a:r>
              <a:r>
                <a:rPr lang="fr-FR" sz="1600" b="1" i="1" dirty="0" err="1">
                  <a:solidFill>
                    <a:schemeClr val="bg2">
                      <a:lumMod val="50000"/>
                    </a:schemeClr>
                  </a:solidFill>
                </a:rPr>
                <a:t>T</a:t>
              </a:r>
              <a:r>
                <a:rPr lang="fr-FR" sz="1600" b="1" i="1" dirty="0" err="1" smtClean="0">
                  <a:solidFill>
                    <a:schemeClr val="bg2">
                      <a:lumMod val="50000"/>
                    </a:schemeClr>
                  </a:solidFill>
                </a:rPr>
                <a:t>echnology</a:t>
              </a:r>
              <a:r>
                <a:rPr lang="fr-FR" sz="1600" b="1" i="1" dirty="0" smtClean="0">
                  <a:solidFill>
                    <a:schemeClr val="bg2">
                      <a:lumMod val="50000"/>
                    </a:schemeClr>
                  </a:solidFill>
                </a:rPr>
                <a:t>,</a:t>
              </a:r>
            </a:p>
            <a:p>
              <a:r>
                <a:rPr lang="fr-FR" sz="1600" b="1" i="1" dirty="0" smtClean="0">
                  <a:solidFill>
                    <a:schemeClr val="bg2">
                      <a:lumMod val="50000"/>
                    </a:schemeClr>
                  </a:solidFill>
                </a:rPr>
                <a:t>- </a:t>
              </a:r>
              <a:r>
                <a:rPr lang="fr-FR" sz="1600" b="1" i="1" dirty="0" err="1">
                  <a:solidFill>
                    <a:schemeClr val="bg2">
                      <a:lumMod val="50000"/>
                    </a:schemeClr>
                  </a:solidFill>
                </a:rPr>
                <a:t>A</a:t>
              </a:r>
              <a:r>
                <a:rPr lang="fr-FR" sz="1600" b="1" i="1" dirty="0" err="1" smtClean="0">
                  <a:solidFill>
                    <a:schemeClr val="bg2">
                      <a:lumMod val="50000"/>
                    </a:schemeClr>
                  </a:solidFill>
                </a:rPr>
                <a:t>nalysis</a:t>
              </a:r>
              <a:r>
                <a:rPr lang="fr-FR" sz="1600" b="1" i="1" dirty="0" smtClean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fr-FR" sz="1600" b="1" i="1" dirty="0" err="1" smtClean="0">
                  <a:solidFill>
                    <a:schemeClr val="bg2">
                      <a:lumMod val="50000"/>
                    </a:schemeClr>
                  </a:solidFill>
                </a:rPr>
                <a:t>tools</a:t>
              </a:r>
              <a:endParaRPr lang="fr-FR" sz="1600" b="1" i="1" dirty="0" smtClean="0">
                <a:solidFill>
                  <a:schemeClr val="bg2">
                    <a:lumMod val="50000"/>
                  </a:schemeClr>
                </a:solidFill>
              </a:endParaRPr>
            </a:p>
            <a:p>
              <a:r>
                <a:rPr lang="fr-FR" sz="1600" b="1" i="1" dirty="0" smtClean="0">
                  <a:solidFill>
                    <a:schemeClr val="bg2">
                      <a:lumMod val="50000"/>
                    </a:schemeClr>
                  </a:solidFill>
                </a:rPr>
                <a:t>- Expertise </a:t>
              </a:r>
              <a:r>
                <a:rPr lang="fr-FR" sz="1600" b="1" i="1" dirty="0" err="1" smtClean="0">
                  <a:solidFill>
                    <a:schemeClr val="bg2">
                      <a:lumMod val="50000"/>
                    </a:schemeClr>
                  </a:solidFill>
                </a:rPr>
                <a:t>level</a:t>
              </a:r>
              <a:endParaRPr lang="fr-FR" sz="1600" b="1" i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 flipV="1">
              <a:off x="7160463" y="3163255"/>
              <a:ext cx="147841" cy="216024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-28152"/>
            <a:ext cx="1148055" cy="79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-27296"/>
            <a:ext cx="576064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19193" y="2628000"/>
            <a:ext cx="1792767" cy="155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2636912"/>
            <a:ext cx="2278172" cy="154800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0654" y="4257093"/>
            <a:ext cx="2059338" cy="104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83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3" y="2996953"/>
            <a:ext cx="4907173" cy="21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1655763" y="268746"/>
            <a:ext cx="7237412" cy="351942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Magic Maggiore GICNT workshop – ISPRA 2017</a:t>
            </a:r>
            <a:endParaRPr lang="en-US" sz="1800" cap="none" dirty="0"/>
          </a:p>
        </p:txBody>
      </p:sp>
      <p:sp>
        <p:nvSpPr>
          <p:cNvPr id="2" name="ZoneTexte 1"/>
          <p:cNvSpPr txBox="1"/>
          <p:nvPr/>
        </p:nvSpPr>
        <p:spPr>
          <a:xfrm>
            <a:off x="0" y="83671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small" dirty="0" smtClean="0">
                <a:solidFill>
                  <a:srgbClr val="C00000"/>
                </a:solidFill>
              </a:rPr>
              <a:t>Demonstration: Advanced </a:t>
            </a:r>
            <a:r>
              <a:rPr lang="en-US" sz="2000" b="1" cap="small" dirty="0" err="1" smtClean="0">
                <a:solidFill>
                  <a:srgbClr val="C00000"/>
                </a:solidFill>
              </a:rPr>
              <a:t>Reachback</a:t>
            </a:r>
            <a:r>
              <a:rPr lang="en-US" sz="2000" b="1" cap="small" dirty="0" smtClean="0">
                <a:solidFill>
                  <a:srgbClr val="C00000"/>
                </a:solidFill>
              </a:rPr>
              <a:t> Center – 3</a:t>
            </a:r>
            <a:r>
              <a:rPr lang="en-US" sz="2000" b="1" cap="small" baseline="30000" dirty="0" smtClean="0">
                <a:solidFill>
                  <a:srgbClr val="C00000"/>
                </a:solidFill>
              </a:rPr>
              <a:t>th</a:t>
            </a:r>
            <a:r>
              <a:rPr lang="en-US" sz="2000" b="1" cap="small" dirty="0" smtClean="0">
                <a:solidFill>
                  <a:srgbClr val="C00000"/>
                </a:solidFill>
              </a:rPr>
              <a:t> level analysis</a:t>
            </a:r>
            <a:endParaRPr lang="en-US" sz="2000" b="1" cap="small" dirty="0">
              <a:solidFill>
                <a:srgbClr val="C00000"/>
              </a:solidFill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5496" y="1365980"/>
            <a:ext cx="4176464" cy="1600438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Wingdings" pitchFamily="2" charset="2"/>
              <a:buBlip>
                <a:blip r:embed="rId4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238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Monotype Sorts" pitchFamily="2" charset="2"/>
              <a:buChar char="*"/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Monotype Sorts" pitchFamily="2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4pPr>
            <a:lvl5pPr marL="2076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33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90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8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05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57188" indent="0" eaLnBrk="1" hangingPunct="1">
              <a:buClrTx/>
              <a:buNone/>
            </a:pPr>
            <a:r>
              <a:rPr lang="en-GB" altLang="fr-FR" sz="1400" cap="small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Transmission of all available </a:t>
            </a:r>
            <a:r>
              <a:rPr lang="en-GB" altLang="fr-FR" sz="1400" cap="small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information</a:t>
            </a:r>
            <a:endParaRPr lang="en-GB" altLang="fr-FR" sz="1400" cap="small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GB" altLang="fr-FR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RPMs profile</a:t>
            </a:r>
          </a:p>
          <a:p>
            <a:pPr eaLnBrk="1" hangingPunct="1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GB" altLang="fr-FR" sz="1400" kern="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fr-FR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econdary inspection report form</a:t>
            </a:r>
          </a:p>
          <a:p>
            <a:pPr eaLnBrk="1" hangingPunct="1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GB" altLang="fr-FR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Low resolution gamma-ray spectra</a:t>
            </a:r>
          </a:p>
          <a:p>
            <a:pPr eaLnBrk="1" hangingPunct="1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GB" altLang="fr-FR" sz="1400" kern="0" dirty="0">
                <a:latin typeface="Arial" panose="020B0604020202020204" pitchFamily="34" charset="0"/>
                <a:cs typeface="Arial" panose="020B0604020202020204" pitchFamily="34" charset="0"/>
              </a:rPr>
              <a:t>Medium resolution gamma-ray </a:t>
            </a:r>
            <a:r>
              <a:rPr lang="en-GB" altLang="fr-FR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</a:p>
          <a:p>
            <a:pPr eaLnBrk="1" hangingPunct="1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GB" altLang="fr-FR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GB" altLang="fr-FR" sz="1400" kern="0" dirty="0">
                <a:latin typeface="Arial" panose="020B0604020202020204" pitchFamily="34" charset="0"/>
                <a:cs typeface="Arial" panose="020B0604020202020204" pitchFamily="34" charset="0"/>
              </a:rPr>
              <a:t>resolution gamma-ray </a:t>
            </a:r>
            <a:r>
              <a:rPr lang="en-GB" altLang="fr-FR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358107"/>
            <a:ext cx="1876875" cy="301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2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494011"/>
            <a:ext cx="2808312" cy="1908224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-28152"/>
            <a:ext cx="1148055" cy="79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0" y="-27296"/>
            <a:ext cx="576064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Placeholder 11">
            <a:extLst>
              <a:ext uri="{FF2B5EF4-FFF2-40B4-BE49-F238E27FC236}">
                <a16:creationId xmlns:lc="http://schemas.openxmlformats.org/drawingml/2006/lockedCanvas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id="{F64191D8-140C-494B-9459-E501EB9ED8AD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8065" y="4220984"/>
            <a:ext cx="3920374" cy="230124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5" name="Image 14">
            <a:extLst>
              <a:ext uri="{FF2B5EF4-FFF2-40B4-BE49-F238E27FC236}">
                <a16:creationId xmlns:lc="http://schemas.openxmlformats.org/drawingml/2006/lockedCanvas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id="{E4451FEE-BBA6-394D-9826-9131CFEADF03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2884" y="5013176"/>
            <a:ext cx="4007188" cy="161521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9740" y="1196752"/>
            <a:ext cx="2059338" cy="104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38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836712"/>
            <a:ext cx="6588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small" dirty="0" smtClean="0">
                <a:solidFill>
                  <a:srgbClr val="C00000"/>
                </a:solidFill>
              </a:rPr>
              <a:t>Context: Monitoring of critical infrastructure</a:t>
            </a:r>
            <a:endParaRPr lang="en-US" sz="2000" b="1" cap="small" dirty="0">
              <a:solidFill>
                <a:srgbClr val="C00000"/>
              </a:solidFill>
            </a:endParaRPr>
          </a:p>
        </p:txBody>
      </p:sp>
      <p:sp>
        <p:nvSpPr>
          <p:cNvPr id="16" name="Titre 16"/>
          <p:cNvSpPr>
            <a:spLocks noGrp="1"/>
          </p:cNvSpPr>
          <p:nvPr>
            <p:ph type="title"/>
          </p:nvPr>
        </p:nvSpPr>
        <p:spPr>
          <a:xfrm>
            <a:off x="1727076" y="260648"/>
            <a:ext cx="7237412" cy="347773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2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Reachback</a:t>
            </a:r>
            <a:r>
              <a:rPr lang="en-US" sz="2000" cap="none" dirty="0">
                <a:latin typeface="Arial" panose="020B0604020202020204" pitchFamily="34" charset="0"/>
                <a:cs typeface="Arial" panose="020B0604020202020204" pitchFamily="34" charset="0"/>
              </a:rPr>
              <a:t> in CEA - Assistance </a:t>
            </a:r>
            <a:r>
              <a:rPr lang="en-US" sz="20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to French authorities</a:t>
            </a:r>
            <a:endParaRPr lang="en-US" sz="18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179512" y="1196752"/>
            <a:ext cx="3474321" cy="35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Wingdings" pitchFamily="2" charset="2"/>
              <a:buBlip>
                <a:blip r:embed="rId3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238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Monotype Sorts" pitchFamily="2" charset="2"/>
              <a:buChar char="*"/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Monotype Sorts" pitchFamily="2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4pPr>
            <a:lvl5pPr marL="2076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33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90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8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05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GB" altLang="fr-FR" kern="0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 facility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179512" y="1556792"/>
            <a:ext cx="6120680" cy="2112943"/>
            <a:chOff x="3275856" y="1916832"/>
            <a:chExt cx="6120680" cy="2112943"/>
          </a:xfrm>
        </p:grpSpPr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916832"/>
              <a:ext cx="6120680" cy="2112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3410347" y="1939868"/>
              <a:ext cx="1913993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spcAft>
                  <a:spcPts val="400"/>
                </a:spcAft>
                <a:buFont typeface="Arial" charset="0"/>
                <a:buChar char="•"/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5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buChar char="•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6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fr-FR" altLang="fr-FR" sz="1000" b="1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Trucks </a:t>
              </a:r>
              <a:r>
                <a:rPr lang="fr-FR" altLang="fr-FR" sz="1000" b="1" dirty="0" err="1" smtClean="0">
                  <a:solidFill>
                    <a:schemeClr val="tx1"/>
                  </a:solidFill>
                  <a:latin typeface="Arial" panose="020B0604020202020204" pitchFamily="34" charset="0"/>
                </a:rPr>
                <a:t>lane</a:t>
              </a:r>
              <a:r>
                <a:rPr lang="fr-FR" altLang="fr-FR" sz="1000" b="1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fr-FR" altLang="fr-FR" sz="1000" b="1" dirty="0" err="1" smtClean="0">
                  <a:solidFill>
                    <a:schemeClr val="tx1"/>
                  </a:solidFill>
                  <a:latin typeface="Arial" panose="020B0604020202020204" pitchFamily="34" charset="0"/>
                </a:rPr>
                <a:t>equipped</a:t>
              </a:r>
              <a:r>
                <a:rPr lang="fr-FR" altLang="fr-FR" sz="1000" b="1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fr-FR" altLang="fr-FR" sz="1000" b="1" dirty="0" err="1" smtClean="0">
                  <a:solidFill>
                    <a:schemeClr val="tx1"/>
                  </a:solidFill>
                  <a:latin typeface="Arial" panose="020B0604020202020204" pitchFamily="34" charset="0"/>
                </a:rPr>
                <a:t>with</a:t>
              </a:r>
              <a:r>
                <a:rPr lang="fr-FR" altLang="fr-FR" sz="1000" b="1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fr-FR" altLang="fr-FR" sz="1000" b="1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MIRION detectors</a:t>
              </a:r>
              <a:endParaRPr lang="fr-FR" altLang="fr-FR" sz="10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5468356" y="1945407"/>
              <a:ext cx="2344004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spcAft>
                  <a:spcPts val="400"/>
                </a:spcAft>
                <a:buFont typeface="Arial" charset="0"/>
                <a:buChar char="•"/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5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buChar char="•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6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fr-FR" altLang="fr-FR" sz="1000" b="1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Light </a:t>
              </a:r>
              <a:r>
                <a:rPr lang="fr-FR" altLang="fr-FR" sz="1000" b="1" dirty="0" err="1" smtClean="0">
                  <a:solidFill>
                    <a:schemeClr val="tx1"/>
                  </a:solidFill>
                  <a:latin typeface="Arial" panose="020B0604020202020204" pitchFamily="34" charset="0"/>
                </a:rPr>
                <a:t>vehicules</a:t>
              </a:r>
              <a:r>
                <a:rPr lang="fr-FR" altLang="fr-FR" sz="1000" b="1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fr-FR" altLang="fr-FR" sz="1000" b="1" dirty="0" err="1" smtClean="0">
                  <a:solidFill>
                    <a:schemeClr val="tx1"/>
                  </a:solidFill>
                  <a:latin typeface="Arial" panose="020B0604020202020204" pitchFamily="34" charset="0"/>
                </a:rPr>
                <a:t>lane</a:t>
              </a:r>
              <a:r>
                <a:rPr lang="fr-FR" altLang="fr-FR" sz="1000" b="1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fr-FR" altLang="fr-FR" sz="1000" b="1" dirty="0" err="1" smtClean="0">
                  <a:solidFill>
                    <a:schemeClr val="tx1"/>
                  </a:solidFill>
                  <a:latin typeface="Arial" panose="020B0604020202020204" pitchFamily="34" charset="0"/>
                </a:rPr>
                <a:t>equipped</a:t>
              </a:r>
              <a:r>
                <a:rPr lang="fr-FR" altLang="fr-FR" sz="1000" b="1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fr-FR" altLang="fr-FR" sz="1000" b="1" dirty="0" err="1" smtClean="0">
                  <a:solidFill>
                    <a:schemeClr val="tx1"/>
                  </a:solidFill>
                  <a:latin typeface="Arial" panose="020B0604020202020204" pitchFamily="34" charset="0"/>
                </a:rPr>
                <a:t>with</a:t>
              </a:r>
              <a:r>
                <a:rPr lang="fr-FR" altLang="fr-FR" sz="1000" b="1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 BERTIN detectors</a:t>
              </a:r>
              <a:endParaRPr lang="fr-FR" altLang="fr-FR" sz="10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7812361" y="1948770"/>
              <a:ext cx="1365624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spcAft>
                  <a:spcPts val="400"/>
                </a:spcAft>
                <a:buFont typeface="Arial" charset="0"/>
                <a:buChar char="•"/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5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buChar char="•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6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fr-FR" altLang="fr-FR" sz="1000" b="1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CEA command and transmission</a:t>
              </a:r>
            </a:p>
          </p:txBody>
        </p:sp>
      </p:grp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129818" y="3501008"/>
            <a:ext cx="8906678" cy="293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72000" rIns="72000" bIns="72000">
            <a:spAutoFit/>
          </a:bodyPr>
          <a:lstStyle/>
          <a:p>
            <a:pPr eaLnBrk="0" hangingPunct="0">
              <a:spcAft>
                <a:spcPts val="0"/>
              </a:spcAft>
              <a:buFont typeface="Arial" charset="0"/>
              <a:buNone/>
            </a:pPr>
            <a:r>
              <a:rPr lang="en-US" sz="1400" b="1" dirty="0" smtClean="0">
                <a:solidFill>
                  <a:srgbClr val="C00000"/>
                </a:solidFill>
              </a:rPr>
              <a:t>Around 4 000 vehicles / day</a:t>
            </a:r>
          </a:p>
          <a:p>
            <a:pPr marL="444500" lvl="1" indent="-266700" eaLnBrk="0" hangingPunct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Ä"/>
            </a:pP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</a:rPr>
              <a:t>~ 15 events / day identified as NORM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sym typeface="Wingdings"/>
              </a:rPr>
              <a:t> No alarm</a:t>
            </a:r>
            <a:endParaRPr lang="en-US" sz="1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444500" lvl="1" indent="-266700" eaLnBrk="0" hangingPunct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Ä"/>
            </a:pP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± 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1 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event / week </a:t>
            </a:r>
            <a:r>
              <a:rPr lang="en-US" sz="1400" b="1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identified as in vivo medical </a:t>
            </a: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sym typeface="Wingdings"/>
              </a:rPr>
              <a:t> No alarm</a:t>
            </a:r>
            <a:endParaRPr lang="en-US" sz="1400" b="1" dirty="0">
              <a:solidFill>
                <a:schemeClr val="bg2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444500" lvl="1" indent="-266700" eaLnBrk="0" hangingPunct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Ä"/>
            </a:pPr>
            <a:endParaRPr lang="en-US" sz="1400" b="1" dirty="0" smtClean="0">
              <a:solidFill>
                <a:schemeClr val="bg2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444500" lvl="1" indent="-266700" eaLnBrk="0" hangingPunct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Ä"/>
            </a:pPr>
            <a:endParaRPr lang="en-US" sz="1400" b="1" dirty="0">
              <a:solidFill>
                <a:schemeClr val="bg2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pPr marL="444500" lvl="1" indent="-266700" eaLnBrk="0" hangingPunct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Ä"/>
            </a:pPr>
            <a:endParaRPr lang="en-US" sz="1400" b="1" dirty="0">
              <a:solidFill>
                <a:srgbClr val="C00000"/>
              </a:solidFill>
              <a:sym typeface="Wingdings"/>
            </a:endParaRPr>
          </a:p>
          <a:p>
            <a:pPr marL="444500" lvl="1" indent="-266700" eaLnBrk="0" hangingPunct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Ä"/>
            </a:pPr>
            <a:endParaRPr lang="en-US" sz="1400" b="1" dirty="0" smtClean="0">
              <a:solidFill>
                <a:srgbClr val="C00000"/>
              </a:solidFill>
              <a:sym typeface="Wingdings"/>
            </a:endParaRPr>
          </a:p>
          <a:p>
            <a:pPr marL="177800" lvl="1" eaLnBrk="0" hangingPunct="0">
              <a:spcBef>
                <a:spcPts val="600"/>
              </a:spcBef>
              <a:spcAft>
                <a:spcPts val="0"/>
              </a:spcAft>
            </a:pPr>
            <a:endParaRPr lang="en-US" sz="1400" b="1" dirty="0" smtClean="0">
              <a:solidFill>
                <a:srgbClr val="C00000"/>
              </a:solidFill>
              <a:sym typeface="Wingdings"/>
            </a:endParaRPr>
          </a:p>
          <a:p>
            <a:pPr marL="177800" lvl="1" eaLnBrk="0" hangingPunct="0">
              <a:spcBef>
                <a:spcPts val="600"/>
              </a:spcBef>
              <a:spcAft>
                <a:spcPts val="0"/>
              </a:spcAft>
            </a:pPr>
            <a:endParaRPr lang="en-US" sz="1000" b="1" dirty="0" smtClean="0">
              <a:solidFill>
                <a:srgbClr val="C00000"/>
              </a:solidFill>
              <a:sym typeface="Wingdings"/>
            </a:endParaRPr>
          </a:p>
          <a:p>
            <a:pPr marL="444500" lvl="1" indent="-266700" eaLnBrk="0" hangingPunct="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Ä"/>
            </a:pPr>
            <a:r>
              <a:rPr lang="en-US" sz="1400" b="1" dirty="0" smtClean="0">
                <a:solidFill>
                  <a:srgbClr val="C00000"/>
                </a:solidFill>
                <a:sym typeface="Wingdings"/>
              </a:rPr>
              <a:t>Some alarms / year requiring </a:t>
            </a:r>
            <a:r>
              <a:rPr lang="en-US" sz="1400" b="1" dirty="0">
                <a:solidFill>
                  <a:srgbClr val="C00000"/>
                </a:solidFill>
                <a:sym typeface="Wingdings"/>
              </a:rPr>
              <a:t>confirmation and/or expertise </a:t>
            </a:r>
            <a:endParaRPr lang="en-US" sz="1400" b="1" dirty="0" smtClean="0">
              <a:solidFill>
                <a:srgbClr val="C00000"/>
              </a:solidFill>
              <a:sym typeface="Wingdings"/>
            </a:endParaRP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6156176" y="2048942"/>
            <a:ext cx="2987824" cy="13080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357188" indent="0" eaLnBrk="1" hangingPunct="1">
              <a:spcBef>
                <a:spcPct val="20000"/>
              </a:spcBef>
              <a:buClrTx/>
              <a:buFont typeface="Wingdings" pitchFamily="2" charset="2"/>
              <a:buNone/>
              <a:defRPr sz="1400" b="1" cap="small">
                <a:solidFill>
                  <a:srgbClr val="C00000"/>
                </a:solidFill>
              </a:defRPr>
            </a:lvl1pPr>
            <a:lvl2pPr marL="819150" indent="-285750" eaLnBrk="0" hangingPunct="0">
              <a:spcBef>
                <a:spcPct val="20000"/>
              </a:spcBef>
              <a:buClr>
                <a:srgbClr val="66CC33"/>
              </a:buClr>
              <a:buFont typeface="Wingdings" pitchFamily="2" charset="2"/>
              <a:buChar char="n"/>
              <a:defRPr sz="2000">
                <a:latin typeface="+mn-lt"/>
              </a:defRPr>
            </a:lvl2pPr>
            <a:lvl3pPr marL="1238250" indent="-228600" eaLnBrk="0" hangingPunct="0">
              <a:spcBef>
                <a:spcPct val="20000"/>
              </a:spcBef>
              <a:buClr>
                <a:srgbClr val="FFB310"/>
              </a:buClr>
              <a:buFont typeface="Monotype Sorts" pitchFamily="2" charset="2"/>
              <a:buChar char="*"/>
              <a:defRPr sz="2000">
                <a:latin typeface="+mn-lt"/>
              </a:defRPr>
            </a:lvl3pPr>
            <a:lvl4pPr marL="1657350" indent="-228600" eaLnBrk="0" hangingPunct="0">
              <a:spcBef>
                <a:spcPct val="20000"/>
              </a:spcBef>
              <a:buClr>
                <a:srgbClr val="66CC33"/>
              </a:buClr>
              <a:buFont typeface="Monotype Sorts" pitchFamily="2" charset="2"/>
              <a:buChar char="4"/>
              <a:defRPr sz="2000">
                <a:latin typeface="+mn-lt"/>
              </a:defRPr>
            </a:lvl4pPr>
            <a:lvl5pPr marL="207645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336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908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480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9052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GB" altLang="fr-FR" sz="1600" dirty="0"/>
              <a:t>Operational </a:t>
            </a:r>
            <a:r>
              <a:rPr lang="en-GB" altLang="fr-FR" sz="1600" dirty="0" smtClean="0"/>
              <a:t>constraints</a:t>
            </a:r>
            <a:endParaRPr lang="en-GB" altLang="fr-FR" sz="1600" dirty="0"/>
          </a:p>
          <a:p>
            <a:pPr marL="184150" indent="-160338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GB" altLang="fr-FR" sz="1200" kern="0" cap="none" dirty="0" smtClean="0">
                <a:solidFill>
                  <a:schemeClr val="tx1"/>
                </a:solidFill>
              </a:rPr>
              <a:t>Minimum impact on monitored flow</a:t>
            </a:r>
          </a:p>
          <a:p>
            <a:pPr marL="184150" indent="-160338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GB" altLang="fr-FR" sz="1200" kern="0" cap="none" dirty="0" smtClean="0">
                <a:solidFill>
                  <a:schemeClr val="tx1"/>
                </a:solidFill>
              </a:rPr>
              <a:t>Minimum specialized first responders manpower</a:t>
            </a:r>
          </a:p>
          <a:p>
            <a:pPr marL="184150" indent="-160338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GB" altLang="fr-FR" sz="1200" kern="0" cap="none" dirty="0" smtClean="0">
                <a:solidFill>
                  <a:schemeClr val="tx1"/>
                </a:solidFill>
              </a:rPr>
              <a:t>Centralization of data and expertise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77158" y="832647"/>
            <a:ext cx="2059338" cy="104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755576" y="4625075"/>
            <a:ext cx="4572000" cy="130805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 smtClean="0">
                <a:solidFill>
                  <a:schemeClr val="bg1"/>
                </a:solidFill>
              </a:rPr>
              <a:t>Totally automatic</a:t>
            </a:r>
          </a:p>
          <a:p>
            <a:pPr algn="ctr">
              <a:spcAft>
                <a:spcPts val="600"/>
              </a:spcAft>
            </a:pPr>
            <a:r>
              <a:rPr lang="en-US" sz="1600" b="1" dirty="0" smtClean="0">
                <a:solidFill>
                  <a:schemeClr val="bg1"/>
                </a:solidFill>
              </a:rPr>
              <a:t>No human decision</a:t>
            </a:r>
          </a:p>
          <a:p>
            <a:pPr algn="ctr">
              <a:spcAft>
                <a:spcPts val="600"/>
              </a:spcAft>
            </a:pPr>
            <a:r>
              <a:rPr lang="en-US" altLang="fr-FR" sz="1600" b="1" dirty="0" smtClean="0">
                <a:solidFill>
                  <a:schemeClr val="bg1"/>
                </a:solidFill>
              </a:rPr>
              <a:t>Transparent for harbor operator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600" b="1" dirty="0" smtClean="0">
                <a:solidFill>
                  <a:schemeClr val="bg1"/>
                </a:solidFill>
              </a:rPr>
              <a:t>Automatic sorting</a:t>
            </a:r>
            <a:endParaRPr lang="en-US" sz="1600" b="1" dirty="0">
              <a:solidFill>
                <a:schemeClr val="bg1"/>
              </a:solidFill>
              <a:sym typeface="Wingding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20826" y="5805264"/>
            <a:ext cx="3315669" cy="7386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177800" lvl="1" algn="ctr" eaLnBrk="0" hangingPunct="0">
              <a:spcBef>
                <a:spcPts val="60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sym typeface="Wingdings"/>
              </a:rPr>
              <a:t> Adapted local organization and specific emergency plan (“ORSEC”)</a:t>
            </a:r>
          </a:p>
        </p:txBody>
      </p:sp>
    </p:spTree>
    <p:extLst>
      <p:ext uri="{BB962C8B-B14F-4D97-AF65-F5344CB8AC3E}">
        <p14:creationId xmlns:p14="http://schemas.microsoft.com/office/powerpoint/2010/main" val="55659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836712"/>
            <a:ext cx="6588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small" dirty="0" smtClean="0">
                <a:solidFill>
                  <a:srgbClr val="C00000"/>
                </a:solidFill>
              </a:rPr>
              <a:t>Context: Monitoring of critical infrastructure</a:t>
            </a:r>
            <a:endParaRPr lang="en-US" sz="2000" b="1" cap="small" dirty="0">
              <a:solidFill>
                <a:srgbClr val="C00000"/>
              </a:solidFill>
            </a:endParaRPr>
          </a:p>
        </p:txBody>
      </p:sp>
      <p:sp>
        <p:nvSpPr>
          <p:cNvPr id="16" name="Titre 16"/>
          <p:cNvSpPr>
            <a:spLocks noGrp="1"/>
          </p:cNvSpPr>
          <p:nvPr>
            <p:ph type="title"/>
          </p:nvPr>
        </p:nvSpPr>
        <p:spPr>
          <a:xfrm>
            <a:off x="1727076" y="200907"/>
            <a:ext cx="7237412" cy="347773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2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Reachback</a:t>
            </a:r>
            <a:r>
              <a:rPr lang="en-US" sz="2000" cap="none" dirty="0">
                <a:latin typeface="Arial" panose="020B0604020202020204" pitchFamily="34" charset="0"/>
                <a:cs typeface="Arial" panose="020B0604020202020204" pitchFamily="34" charset="0"/>
              </a:rPr>
              <a:t> in CEA - Assistance </a:t>
            </a:r>
            <a:r>
              <a:rPr lang="en-US" sz="20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to French authorities</a:t>
            </a:r>
            <a:endParaRPr lang="en-US" sz="18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79512" y="1556792"/>
            <a:ext cx="6120680" cy="2112943"/>
            <a:chOff x="3275856" y="1916832"/>
            <a:chExt cx="6120680" cy="2112943"/>
          </a:xfrm>
        </p:grpSpPr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916832"/>
              <a:ext cx="6120680" cy="2112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3410347" y="1939868"/>
              <a:ext cx="1913993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spcAft>
                  <a:spcPts val="400"/>
                </a:spcAft>
                <a:buFont typeface="Arial" charset="0"/>
                <a:buChar char="•"/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4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buChar char="•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5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fr-FR" altLang="fr-FR" sz="1000" b="1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Trucks </a:t>
              </a:r>
              <a:r>
                <a:rPr lang="fr-FR" altLang="fr-FR" sz="1000" b="1" dirty="0" err="1" smtClean="0">
                  <a:solidFill>
                    <a:schemeClr val="tx1"/>
                  </a:solidFill>
                  <a:latin typeface="Arial" panose="020B0604020202020204" pitchFamily="34" charset="0"/>
                </a:rPr>
                <a:t>lane</a:t>
              </a:r>
              <a:endParaRPr lang="fr-FR" altLang="fr-FR" sz="1000" b="1" dirty="0" smtClean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ctr" eaLnBrk="1" hangingPunct="1">
                <a:spcAft>
                  <a:spcPct val="0"/>
                </a:spcAft>
                <a:buFontTx/>
                <a:buNone/>
              </a:pPr>
              <a:endParaRPr lang="fr-FR" altLang="fr-FR" sz="10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5468356" y="1945407"/>
              <a:ext cx="2344004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spcAft>
                  <a:spcPts val="400"/>
                </a:spcAft>
                <a:buFont typeface="Arial" charset="0"/>
                <a:buChar char="•"/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4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buChar char="•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5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fr-FR" altLang="fr-FR" sz="1000" b="1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Light </a:t>
              </a:r>
              <a:r>
                <a:rPr lang="fr-FR" altLang="fr-FR" sz="1000" b="1" dirty="0" err="1" smtClean="0">
                  <a:solidFill>
                    <a:schemeClr val="tx1"/>
                  </a:solidFill>
                  <a:latin typeface="Arial" panose="020B0604020202020204" pitchFamily="34" charset="0"/>
                </a:rPr>
                <a:t>vehicules</a:t>
              </a:r>
              <a:r>
                <a:rPr lang="fr-FR" altLang="fr-FR" sz="1000" b="1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fr-FR" altLang="fr-FR" sz="1000" b="1" dirty="0" err="1" smtClean="0">
                  <a:solidFill>
                    <a:schemeClr val="tx1"/>
                  </a:solidFill>
                  <a:latin typeface="Arial" panose="020B0604020202020204" pitchFamily="34" charset="0"/>
                </a:rPr>
                <a:t>lane</a:t>
              </a:r>
              <a:r>
                <a:rPr lang="fr-FR" altLang="fr-FR" sz="1000" b="1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fr-FR" altLang="fr-FR" sz="1000" b="1" dirty="0" err="1" smtClean="0">
                  <a:solidFill>
                    <a:schemeClr val="tx1"/>
                  </a:solidFill>
                  <a:latin typeface="Arial" panose="020B0604020202020204" pitchFamily="34" charset="0"/>
                </a:rPr>
                <a:t>equipped</a:t>
              </a:r>
              <a:r>
                <a:rPr lang="fr-FR" altLang="fr-FR" sz="1000" b="1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fr-FR" altLang="fr-FR" sz="1000" b="1" dirty="0" err="1" smtClean="0">
                  <a:solidFill>
                    <a:schemeClr val="tx1"/>
                  </a:solidFill>
                  <a:latin typeface="Arial" panose="020B0604020202020204" pitchFamily="34" charset="0"/>
                </a:rPr>
                <a:t>with</a:t>
              </a:r>
              <a:r>
                <a:rPr lang="fr-FR" altLang="fr-FR" sz="1000" b="1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 BERTIN detectors</a:t>
              </a:r>
              <a:endParaRPr lang="fr-FR" altLang="fr-FR" sz="10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7812361" y="1948770"/>
              <a:ext cx="1365624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spcAft>
                  <a:spcPts val="400"/>
                </a:spcAft>
                <a:buFont typeface="Arial" charset="0"/>
                <a:buChar char="•"/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ts val="2000"/>
                </a:lnSpc>
                <a:buSzPct val="90000"/>
                <a:buBlip>
                  <a:blip r:embed="rId4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charset="0"/>
                <a:buChar char="•"/>
                <a:defRPr sz="1600">
                  <a:solidFill>
                    <a:srgbClr val="666666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000"/>
                </a:lnSpc>
                <a:buClr>
                  <a:srgbClr val="666666"/>
                </a:buClr>
                <a:buSzPct val="36000"/>
                <a:buBlip>
                  <a:blip r:embed="rId5"/>
                </a:buBlip>
                <a:defRPr sz="1600">
                  <a:solidFill>
                    <a:srgbClr val="666666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charset="0"/>
                <a:buChar char="-"/>
                <a:defRPr sz="1600">
                  <a:solidFill>
                    <a:srgbClr val="666666"/>
                  </a:solidFill>
                  <a:latin typeface="Arial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fr-FR" altLang="fr-FR" sz="1000" b="1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CEA command and transmission</a:t>
              </a:r>
            </a:p>
          </p:txBody>
        </p:sp>
      </p:grp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6156176" y="2048942"/>
            <a:ext cx="2987824" cy="13080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357188" indent="0" eaLnBrk="1" hangingPunct="1">
              <a:spcBef>
                <a:spcPct val="20000"/>
              </a:spcBef>
              <a:buClrTx/>
              <a:buFont typeface="Wingdings" pitchFamily="2" charset="2"/>
              <a:buNone/>
              <a:defRPr sz="1400" b="1" cap="small">
                <a:solidFill>
                  <a:srgbClr val="C00000"/>
                </a:solidFill>
              </a:defRPr>
            </a:lvl1pPr>
            <a:lvl2pPr marL="819150" indent="-285750" eaLnBrk="0" hangingPunct="0">
              <a:spcBef>
                <a:spcPct val="20000"/>
              </a:spcBef>
              <a:buClr>
                <a:srgbClr val="66CC33"/>
              </a:buClr>
              <a:buFont typeface="Wingdings" pitchFamily="2" charset="2"/>
              <a:buChar char="n"/>
              <a:defRPr sz="2000">
                <a:latin typeface="+mn-lt"/>
              </a:defRPr>
            </a:lvl2pPr>
            <a:lvl3pPr marL="1238250" indent="-228600" eaLnBrk="0" hangingPunct="0">
              <a:spcBef>
                <a:spcPct val="20000"/>
              </a:spcBef>
              <a:buClr>
                <a:srgbClr val="FFB310"/>
              </a:buClr>
              <a:buFont typeface="Monotype Sorts" pitchFamily="2" charset="2"/>
              <a:buChar char="*"/>
              <a:defRPr sz="2000">
                <a:latin typeface="+mn-lt"/>
              </a:defRPr>
            </a:lvl3pPr>
            <a:lvl4pPr marL="1657350" indent="-228600" eaLnBrk="0" hangingPunct="0">
              <a:spcBef>
                <a:spcPct val="20000"/>
              </a:spcBef>
              <a:buClr>
                <a:srgbClr val="66CC33"/>
              </a:buClr>
              <a:buFont typeface="Monotype Sorts" pitchFamily="2" charset="2"/>
              <a:buChar char="4"/>
              <a:defRPr sz="2000">
                <a:latin typeface="+mn-lt"/>
              </a:defRPr>
            </a:lvl4pPr>
            <a:lvl5pPr marL="207645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336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908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480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9052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GB" altLang="fr-FR" sz="1600" dirty="0"/>
              <a:t>Operational </a:t>
            </a:r>
            <a:r>
              <a:rPr lang="en-GB" altLang="fr-FR" sz="1600" dirty="0" smtClean="0"/>
              <a:t>constraints</a:t>
            </a:r>
            <a:endParaRPr lang="en-GB" altLang="fr-FR" sz="1600" dirty="0"/>
          </a:p>
          <a:p>
            <a:pPr marL="184150" indent="-160338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GB" altLang="fr-FR" sz="1200" kern="0" cap="none" dirty="0" smtClean="0">
                <a:solidFill>
                  <a:schemeClr val="tx1"/>
                </a:solidFill>
              </a:rPr>
              <a:t>Minimum impact on monitored flow</a:t>
            </a:r>
          </a:p>
          <a:p>
            <a:pPr marL="184150" indent="-160338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GB" altLang="fr-FR" sz="1200" kern="0" cap="none" dirty="0" smtClean="0">
                <a:solidFill>
                  <a:schemeClr val="tx1"/>
                </a:solidFill>
              </a:rPr>
              <a:t>Minimum specialized first responders manpower</a:t>
            </a:r>
          </a:p>
          <a:p>
            <a:pPr marL="184150" indent="-160338"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GB" altLang="fr-FR" sz="1200" kern="0" cap="none" dirty="0" smtClean="0">
                <a:solidFill>
                  <a:schemeClr val="tx1"/>
                </a:solidFill>
              </a:rPr>
              <a:t>Centralization of data and expertise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77158" y="832647"/>
            <a:ext cx="2059338" cy="104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011" y="1585563"/>
            <a:ext cx="3709629" cy="191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314002" y="3809452"/>
            <a:ext cx="3321893" cy="101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923925" indent="-923925" eaLnBrk="0" hangingPunct="0">
              <a:spcAft>
                <a:spcPts val="400"/>
              </a:spcAft>
              <a:buFont typeface="Arial" charset="0"/>
              <a:buChar char="•"/>
              <a:tabLst>
                <a:tab pos="1973263" algn="l"/>
                <a:tab pos="2151063" algn="l"/>
                <a:tab pos="7623175" algn="l"/>
              </a:tabLst>
              <a:defRPr sz="2200">
                <a:solidFill>
                  <a:schemeClr val="tx2"/>
                </a:solidFill>
                <a:latin typeface="Arial" charset="0"/>
              </a:defRPr>
            </a:lvl1pPr>
            <a:lvl2pPr marL="273050" eaLnBrk="0" hangingPunct="0">
              <a:lnSpc>
                <a:spcPts val="2000"/>
              </a:lnSpc>
              <a:buSzPct val="90000"/>
              <a:buBlip>
                <a:blip r:embed="rId4"/>
              </a:buBlip>
              <a:tabLst>
                <a:tab pos="1973263" algn="l"/>
                <a:tab pos="2151063" algn="l"/>
                <a:tab pos="7623175" algn="l"/>
              </a:tabLst>
              <a:defRPr sz="1600">
                <a:solidFill>
                  <a:srgbClr val="666666"/>
                </a:solidFill>
                <a:latin typeface="Arial" charset="0"/>
              </a:defRPr>
            </a:lvl2pPr>
            <a:lvl3pPr marL="361950" indent="552450" eaLnBrk="0" hangingPunct="0">
              <a:lnSpc>
                <a:spcPts val="2000"/>
              </a:lnSpc>
              <a:buSzPct val="36000"/>
              <a:buFont typeface="Arial" charset="0"/>
              <a:buChar char="•"/>
              <a:tabLst>
                <a:tab pos="1973263" algn="l"/>
                <a:tab pos="2151063" algn="l"/>
                <a:tab pos="7623175" algn="l"/>
              </a:tabLst>
              <a:defRPr sz="1600">
                <a:solidFill>
                  <a:srgbClr val="666666"/>
                </a:solidFill>
                <a:latin typeface="Arial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5"/>
              </a:buBlip>
              <a:tabLst>
                <a:tab pos="1973263" algn="l"/>
                <a:tab pos="2151063" algn="l"/>
                <a:tab pos="7623175" algn="l"/>
              </a:tabLst>
              <a:defRPr sz="1600">
                <a:solidFill>
                  <a:srgbClr val="666666"/>
                </a:solidFill>
                <a:latin typeface="Arial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charset="0"/>
              <a:buChar char="-"/>
              <a:tabLst>
                <a:tab pos="1973263" algn="l"/>
                <a:tab pos="2151063" algn="l"/>
                <a:tab pos="7623175" algn="l"/>
              </a:tabLst>
              <a:defRPr sz="1600">
                <a:solidFill>
                  <a:srgbClr val="666666"/>
                </a:solidFill>
                <a:latin typeface="Arial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tabLst>
                <a:tab pos="1973263" algn="l"/>
                <a:tab pos="2151063" algn="l"/>
                <a:tab pos="7623175" algn="l"/>
              </a:tabLst>
              <a:defRPr sz="1600">
                <a:solidFill>
                  <a:srgbClr val="666666"/>
                </a:solidFill>
                <a:latin typeface="Arial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tabLst>
                <a:tab pos="1973263" algn="l"/>
                <a:tab pos="2151063" algn="l"/>
                <a:tab pos="7623175" algn="l"/>
              </a:tabLst>
              <a:defRPr sz="1600">
                <a:solidFill>
                  <a:srgbClr val="666666"/>
                </a:solidFill>
                <a:latin typeface="Arial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tabLst>
                <a:tab pos="1973263" algn="l"/>
                <a:tab pos="2151063" algn="l"/>
                <a:tab pos="7623175" algn="l"/>
              </a:tabLst>
              <a:defRPr sz="1600">
                <a:solidFill>
                  <a:srgbClr val="666666"/>
                </a:solidFill>
                <a:latin typeface="Arial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tabLst>
                <a:tab pos="1973263" algn="l"/>
                <a:tab pos="2151063" algn="l"/>
                <a:tab pos="7623175" algn="l"/>
              </a:tabLst>
              <a:defRPr sz="1600">
                <a:solidFill>
                  <a:srgbClr val="666666"/>
                </a:solidFill>
                <a:latin typeface="Arial" charset="0"/>
              </a:defRPr>
            </a:lvl9pPr>
          </a:lstStyle>
          <a:p>
            <a:pPr lvl="1" eaLnBrk="1" hangingPunct="1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fr-FR" b="1" cap="small" dirty="0">
                <a:solidFill>
                  <a:srgbClr val="C00000"/>
                </a:solidFill>
                <a:latin typeface="Arial" pitchFamily="34" charset="0"/>
              </a:rPr>
              <a:t>Real-time expertise:</a:t>
            </a:r>
          </a:p>
          <a:p>
            <a:pPr marL="266700" lvl="1" indent="-242888" eaLnBrk="1" hangingPunct="1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altLang="fr-FR" sz="1200" b="1" kern="0" dirty="0">
                <a:solidFill>
                  <a:schemeClr val="tx1"/>
                </a:solidFill>
                <a:latin typeface="Arial" pitchFamily="34" charset="0"/>
              </a:rPr>
              <a:t>Operational tools</a:t>
            </a:r>
          </a:p>
          <a:p>
            <a:pPr marL="266700" lvl="1" indent="-242888" eaLnBrk="1" hangingPunct="1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altLang="fr-FR" sz="1200" b="1" kern="0" dirty="0">
                <a:solidFill>
                  <a:schemeClr val="tx1"/>
                </a:solidFill>
                <a:latin typeface="Arial" pitchFamily="34" charset="0"/>
              </a:rPr>
              <a:t>Lu-176 </a:t>
            </a:r>
            <a:r>
              <a:rPr lang="en-US" altLang="fr-FR" sz="1200" b="1" kern="0" dirty="0" smtClean="0">
                <a:solidFill>
                  <a:schemeClr val="tx1"/>
                </a:solidFill>
                <a:latin typeface="Arial" pitchFamily="34" charset="0"/>
              </a:rPr>
              <a:t>– Naturally </a:t>
            </a:r>
            <a:r>
              <a:rPr lang="en-US" altLang="fr-FR" sz="1200" b="1" kern="0" dirty="0">
                <a:solidFill>
                  <a:schemeClr val="tx1"/>
                </a:solidFill>
                <a:latin typeface="Arial" pitchFamily="34" charset="0"/>
              </a:rPr>
              <a:t>radioactive </a:t>
            </a:r>
            <a:r>
              <a:rPr lang="en-US" altLang="fr-FR" sz="1200" b="1" kern="0" dirty="0" smtClean="0">
                <a:solidFill>
                  <a:schemeClr val="tx1"/>
                </a:solidFill>
                <a:latin typeface="Arial" pitchFamily="34" charset="0"/>
              </a:rPr>
              <a:t>isotope used </a:t>
            </a:r>
            <a:r>
              <a:rPr lang="en-US" altLang="fr-FR" sz="1200" b="1" kern="0" dirty="0">
                <a:solidFill>
                  <a:schemeClr val="tx1"/>
                </a:solidFill>
                <a:latin typeface="Arial" pitchFamily="34" charset="0"/>
              </a:rPr>
              <a:t>in industry as </a:t>
            </a:r>
            <a:r>
              <a:rPr lang="en-US" altLang="fr-FR" sz="1200" b="1" kern="0" dirty="0" err="1" smtClean="0">
                <a:solidFill>
                  <a:schemeClr val="tx1"/>
                </a:solidFill>
                <a:latin typeface="Arial" pitchFamily="34" charset="0"/>
              </a:rPr>
              <a:t>catalyser</a:t>
            </a:r>
            <a:endParaRPr lang="en-US" altLang="fr-FR" sz="1200" b="1" kern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348350" y="5243581"/>
            <a:ext cx="3132348" cy="106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923925" indent="-923925" eaLnBrk="0" hangingPunct="0">
              <a:spcAft>
                <a:spcPts val="400"/>
              </a:spcAft>
              <a:buFont typeface="Arial" charset="0"/>
              <a:buChar char="•"/>
              <a:tabLst>
                <a:tab pos="1973263" algn="l"/>
                <a:tab pos="2151063" algn="l"/>
                <a:tab pos="7623175" algn="l"/>
              </a:tabLst>
              <a:defRPr sz="2200">
                <a:solidFill>
                  <a:schemeClr val="tx2"/>
                </a:solidFill>
                <a:latin typeface="Arial" charset="0"/>
              </a:defRPr>
            </a:lvl1pPr>
            <a:lvl2pPr marL="273050" eaLnBrk="0" hangingPunct="0">
              <a:lnSpc>
                <a:spcPts val="2000"/>
              </a:lnSpc>
              <a:buSzPct val="90000"/>
              <a:buBlip>
                <a:blip r:embed="rId4"/>
              </a:buBlip>
              <a:tabLst>
                <a:tab pos="1973263" algn="l"/>
                <a:tab pos="2151063" algn="l"/>
                <a:tab pos="7623175" algn="l"/>
              </a:tabLst>
              <a:defRPr sz="1600">
                <a:solidFill>
                  <a:srgbClr val="666666"/>
                </a:solidFill>
                <a:latin typeface="Arial" charset="0"/>
              </a:defRPr>
            </a:lvl2pPr>
            <a:lvl3pPr marL="361950" indent="552450" eaLnBrk="0" hangingPunct="0">
              <a:lnSpc>
                <a:spcPts val="2000"/>
              </a:lnSpc>
              <a:buSzPct val="36000"/>
              <a:buFont typeface="Arial" charset="0"/>
              <a:buChar char="•"/>
              <a:tabLst>
                <a:tab pos="1973263" algn="l"/>
                <a:tab pos="2151063" algn="l"/>
                <a:tab pos="7623175" algn="l"/>
              </a:tabLst>
              <a:defRPr sz="1600">
                <a:solidFill>
                  <a:srgbClr val="666666"/>
                </a:solidFill>
                <a:latin typeface="Arial" charset="0"/>
              </a:defRPr>
            </a:lvl3pPr>
            <a:lvl4pPr marL="1009650" indent="-238125" eaLnBrk="0" hangingPunct="0">
              <a:lnSpc>
                <a:spcPts val="2000"/>
              </a:lnSpc>
              <a:buClr>
                <a:srgbClr val="666666"/>
              </a:buClr>
              <a:buSzPct val="36000"/>
              <a:buBlip>
                <a:blip r:embed="rId5"/>
              </a:buBlip>
              <a:tabLst>
                <a:tab pos="1973263" algn="l"/>
                <a:tab pos="2151063" algn="l"/>
                <a:tab pos="7623175" algn="l"/>
              </a:tabLst>
              <a:defRPr sz="1600">
                <a:solidFill>
                  <a:srgbClr val="666666"/>
                </a:solidFill>
                <a:latin typeface="Arial" charset="0"/>
              </a:defRPr>
            </a:lvl4pPr>
            <a:lvl5pPr marL="1133475" indent="-114300" eaLnBrk="0" hangingPunct="0">
              <a:lnSpc>
                <a:spcPts val="2000"/>
              </a:lnSpc>
              <a:buClr>
                <a:srgbClr val="666666"/>
              </a:buClr>
              <a:buFont typeface="Arial" charset="0"/>
              <a:buChar char="-"/>
              <a:tabLst>
                <a:tab pos="1973263" algn="l"/>
                <a:tab pos="2151063" algn="l"/>
                <a:tab pos="7623175" algn="l"/>
              </a:tabLst>
              <a:defRPr sz="1600">
                <a:solidFill>
                  <a:srgbClr val="666666"/>
                </a:solidFill>
                <a:latin typeface="Arial" charset="0"/>
              </a:defRPr>
            </a:lvl5pPr>
            <a:lvl6pPr marL="15906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tabLst>
                <a:tab pos="1973263" algn="l"/>
                <a:tab pos="2151063" algn="l"/>
                <a:tab pos="7623175" algn="l"/>
              </a:tabLst>
              <a:defRPr sz="1600">
                <a:solidFill>
                  <a:srgbClr val="666666"/>
                </a:solidFill>
                <a:latin typeface="Arial" charset="0"/>
              </a:defRPr>
            </a:lvl6pPr>
            <a:lvl7pPr marL="20478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tabLst>
                <a:tab pos="1973263" algn="l"/>
                <a:tab pos="2151063" algn="l"/>
                <a:tab pos="7623175" algn="l"/>
              </a:tabLst>
              <a:defRPr sz="1600">
                <a:solidFill>
                  <a:srgbClr val="666666"/>
                </a:solidFill>
                <a:latin typeface="Arial" charset="0"/>
              </a:defRPr>
            </a:lvl7pPr>
            <a:lvl8pPr marL="25050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tabLst>
                <a:tab pos="1973263" algn="l"/>
                <a:tab pos="2151063" algn="l"/>
                <a:tab pos="7623175" algn="l"/>
              </a:tabLst>
              <a:defRPr sz="1600">
                <a:solidFill>
                  <a:srgbClr val="666666"/>
                </a:solidFill>
                <a:latin typeface="Arial" charset="0"/>
              </a:defRPr>
            </a:lvl8pPr>
            <a:lvl9pPr marL="2962275" indent="-1143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Char char="-"/>
              <a:tabLst>
                <a:tab pos="1973263" algn="l"/>
                <a:tab pos="2151063" algn="l"/>
                <a:tab pos="7623175" algn="l"/>
              </a:tabLst>
              <a:defRPr sz="1600">
                <a:solidFill>
                  <a:srgbClr val="666666"/>
                </a:solidFill>
                <a:latin typeface="Arial" charset="0"/>
              </a:defRPr>
            </a:lvl9pPr>
          </a:lstStyle>
          <a:p>
            <a:pPr lvl="1" eaLnBrk="1" hangingPunct="1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fr-FR" b="1" cap="small" dirty="0">
                <a:solidFill>
                  <a:srgbClr val="C00000"/>
                </a:solidFill>
                <a:latin typeface="Arial" pitchFamily="34" charset="0"/>
              </a:rPr>
              <a:t>Delayed expertise:</a:t>
            </a:r>
          </a:p>
          <a:p>
            <a:pPr marL="266700" lvl="1" indent="-242888" eaLnBrk="1" hangingPunct="1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altLang="fr-FR" sz="1200" b="1" kern="0" dirty="0">
                <a:solidFill>
                  <a:schemeClr val="tx1"/>
                </a:solidFill>
                <a:latin typeface="Arial" pitchFamily="34" charset="0"/>
              </a:rPr>
              <a:t>Monte Carlo codes</a:t>
            </a:r>
          </a:p>
          <a:p>
            <a:pPr marL="266700" lvl="1" indent="-242888" eaLnBrk="1" hangingPunct="1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altLang="fr-FR" sz="1200" b="1" kern="0" dirty="0">
                <a:solidFill>
                  <a:schemeClr val="tx1"/>
                </a:solidFill>
                <a:latin typeface="Arial" pitchFamily="34" charset="0"/>
              </a:rPr>
              <a:t>using validated detector </a:t>
            </a:r>
            <a:r>
              <a:rPr lang="en-US" altLang="fr-FR" sz="1200" b="1" kern="0" dirty="0" smtClean="0">
                <a:solidFill>
                  <a:schemeClr val="tx1"/>
                </a:solidFill>
                <a:latin typeface="Arial" pitchFamily="34" charset="0"/>
              </a:rPr>
              <a:t>model</a:t>
            </a:r>
          </a:p>
          <a:p>
            <a:pPr marL="266700" lvl="1" indent="-242888" eaLnBrk="1" hangingPunct="1">
              <a:lnSpc>
                <a:spcPct val="100000"/>
              </a:lnSpc>
              <a:spcBef>
                <a:spcPts val="600"/>
              </a:spcBef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en-US" altLang="fr-FR" sz="1200" b="1" kern="0" dirty="0" smtClean="0">
                <a:solidFill>
                  <a:schemeClr val="tx1"/>
                </a:solidFill>
                <a:latin typeface="Arial" pitchFamily="34" charset="0"/>
              </a:rPr>
              <a:t>Confirmation of the mass</a:t>
            </a:r>
            <a:endParaRPr lang="en-US" altLang="fr-FR" sz="1200" b="1" kern="0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55581" y="3735042"/>
            <a:ext cx="1201189" cy="116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3823784" y="4026623"/>
            <a:ext cx="17844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0000FF"/>
                </a:solidFill>
              </a:rPr>
              <a:t>Lu-175 : 97,41 %</a:t>
            </a:r>
          </a:p>
          <a:p>
            <a:r>
              <a:rPr lang="fr-FR" sz="1600" b="1" dirty="0" smtClean="0">
                <a:solidFill>
                  <a:srgbClr val="0000FF"/>
                </a:solidFill>
              </a:rPr>
              <a:t>Lu-176 :   2,59 %</a:t>
            </a:r>
            <a:endParaRPr lang="fr-FR" sz="1600" b="1" dirty="0"/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669735"/>
            <a:ext cx="1158127" cy="1307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179512" y="1196752"/>
            <a:ext cx="5328592" cy="35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Wingdings" pitchFamily="2" charset="2"/>
              <a:buBlip>
                <a:blip r:embed="rId10"/>
              </a:buBlip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2pPr>
            <a:lvl3pPr marL="1238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B310"/>
              </a:buClr>
              <a:buFont typeface="Monotype Sorts" pitchFamily="2" charset="2"/>
              <a:buChar char="*"/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CC33"/>
              </a:buClr>
              <a:buFont typeface="Monotype Sorts" pitchFamily="2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4pPr>
            <a:lvl5pPr marL="2076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336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90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48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05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GB" altLang="fr-FR" sz="1800" kern="0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  <a:r>
              <a:rPr lang="en-GB" altLang="fr-FR" sz="1800" kern="0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Alarm with </a:t>
            </a:r>
            <a:r>
              <a:rPr lang="en-GB" altLang="fr-FR" sz="1800" kern="0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falls identification</a:t>
            </a:r>
            <a:endParaRPr lang="en-GB" altLang="fr-FR" sz="1800" kern="0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e 25"/>
          <p:cNvGrpSpPr>
            <a:grpSpLocks noChangeAspect="1"/>
          </p:cNvGrpSpPr>
          <p:nvPr/>
        </p:nvGrpSpPr>
        <p:grpSpPr>
          <a:xfrm>
            <a:off x="2987824" y="5118397"/>
            <a:ext cx="1430220" cy="1440000"/>
            <a:chOff x="3995936" y="1328627"/>
            <a:chExt cx="5116800" cy="5151749"/>
          </a:xfrm>
        </p:grpSpPr>
        <p:pic>
          <p:nvPicPr>
            <p:cNvPr id="27" name="Picture 2" descr="C:\Users\SV605805\Documents\x_MCNP\GPMH_SPIRIDENT\figs\3D_01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95936" y="1328627"/>
              <a:ext cx="5116800" cy="5151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Connecteur droit avec flèche 28"/>
            <p:cNvCxnSpPr/>
            <p:nvPr/>
          </p:nvCxnSpPr>
          <p:spPr>
            <a:xfrm>
              <a:off x="6660232" y="1958979"/>
              <a:ext cx="1770318" cy="97956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044259" y="5118399"/>
            <a:ext cx="544264" cy="49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3" name="Groupe 42"/>
          <p:cNvGrpSpPr/>
          <p:nvPr/>
        </p:nvGrpSpPr>
        <p:grpSpPr>
          <a:xfrm>
            <a:off x="4418044" y="5056451"/>
            <a:ext cx="4674667" cy="1440000"/>
            <a:chOff x="2555774" y="3284985"/>
            <a:chExt cx="6561091" cy="3509724"/>
          </a:xfrm>
        </p:grpSpPr>
        <p:grpSp>
          <p:nvGrpSpPr>
            <p:cNvPr id="44" name="Groupe 43"/>
            <p:cNvGrpSpPr/>
            <p:nvPr/>
          </p:nvGrpSpPr>
          <p:grpSpPr>
            <a:xfrm>
              <a:off x="2555774" y="3284985"/>
              <a:ext cx="6561091" cy="3509724"/>
              <a:chOff x="2555774" y="3284985"/>
              <a:chExt cx="6561091" cy="3509724"/>
            </a:xfrm>
          </p:grpSpPr>
          <p:pic>
            <p:nvPicPr>
              <p:cNvPr id="50" name="Picture 4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5774" y="3298079"/>
                <a:ext cx="6561091" cy="34966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1" name="Rectangle 50"/>
              <p:cNvSpPr/>
              <p:nvPr/>
            </p:nvSpPr>
            <p:spPr>
              <a:xfrm>
                <a:off x="3347864" y="3284985"/>
                <a:ext cx="792088" cy="1227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7380312" y="3284985"/>
              <a:ext cx="1440160" cy="122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292080" y="3289177"/>
              <a:ext cx="1440160" cy="122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220072" y="5062789"/>
              <a:ext cx="1440160" cy="122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939132" y="5062789"/>
              <a:ext cx="1440160" cy="122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452320" y="5062788"/>
              <a:ext cx="1440160" cy="122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3848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theme/theme1.xml><?xml version="1.0" encoding="utf-8"?>
<a:theme xmlns:a="http://schemas.openxmlformats.org/drawingml/2006/main" name="CEA_template_2019">
  <a:themeElements>
    <a:clrScheme name="Personnalisé 1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2E75B5"/>
      </a:hlink>
      <a:folHlink>
        <a:srgbClr val="954F72"/>
      </a:folHlink>
    </a:clrScheme>
    <a:fontScheme name="Masque CEA 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1099</Words>
  <Application>Microsoft Office PowerPoint</Application>
  <PresentationFormat>Affichage à l'écran (4:3)</PresentationFormat>
  <Paragraphs>275</Paragraphs>
  <Slides>14</Slides>
  <Notes>11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CEA_template_2019</vt:lpstr>
      <vt:lpstr>French advanced reachback capabilities in support to RN security</vt:lpstr>
      <vt:lpstr>CEA and Homeland Security: R &amp; D programs and operational unit</vt:lpstr>
      <vt:lpstr>Advanced Reachback in CEA - Assistance to French authorities</vt:lpstr>
      <vt:lpstr>Who is supported by the CEA national reachback center?</vt:lpstr>
      <vt:lpstr>Reachback in CEA - Assistance to French authorities</vt:lpstr>
      <vt:lpstr>Magic Maggiore GICNT workshop – ISPRA 2017</vt:lpstr>
      <vt:lpstr>Magic Maggiore GICNT workshop – ISPRA 2017</vt:lpstr>
      <vt:lpstr>Reachback in CEA - Assistance to French authorities</vt:lpstr>
      <vt:lpstr>Reachback in CEA - Assistance to French authorities</vt:lpstr>
      <vt:lpstr>Reachback in CEA - Assistance to French authorities</vt:lpstr>
      <vt:lpstr>Reachback in CEA - Assistance to French authorities</vt:lpstr>
      <vt:lpstr>Contribution of the CEA advanced reachback center: supporting field operations</vt:lpstr>
      <vt:lpstr>Conclusion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2015-12-30T10:33:42Z</dcterms:created>
  <dcterms:modified xsi:type="dcterms:W3CDTF">2020-01-27T16:33:37Z</dcterms:modified>
</cp:coreProperties>
</file>