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78" r:id="rId5"/>
    <p:sldId id="264" r:id="rId6"/>
    <p:sldId id="259" r:id="rId7"/>
    <p:sldId id="260"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10CAD-B7AF-43EA-B8B9-DCEE26B8E8CC}" type="datetimeFigureOut">
              <a:rPr lang="en-ZW" smtClean="0"/>
              <a:t>27/01/2020</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58C3B-699F-47A0-B08C-2FC46787564C}" type="slidenum">
              <a:rPr lang="en-ZW" smtClean="0"/>
              <a:t>‹#›</a:t>
            </a:fld>
            <a:endParaRPr lang="en-ZW"/>
          </a:p>
        </p:txBody>
      </p:sp>
    </p:spTree>
    <p:extLst>
      <p:ext uri="{BB962C8B-B14F-4D97-AF65-F5344CB8AC3E}">
        <p14:creationId xmlns:p14="http://schemas.microsoft.com/office/powerpoint/2010/main" val="2130325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58358C3B-699F-47A0-B08C-2FC46787564C}" type="slidenum">
              <a:rPr lang="en-ZW" smtClean="0"/>
              <a:t>2</a:t>
            </a:fld>
            <a:endParaRPr lang="en-ZW"/>
          </a:p>
        </p:txBody>
      </p:sp>
    </p:spTree>
    <p:extLst>
      <p:ext uri="{BB962C8B-B14F-4D97-AF65-F5344CB8AC3E}">
        <p14:creationId xmlns:p14="http://schemas.microsoft.com/office/powerpoint/2010/main" val="2273551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05C3491-1F40-43E9-8CDA-BF043086FACF}" type="datetime1">
              <a:rPr lang="en-ZW" smtClean="0"/>
              <a:t>27/01/2020</a:t>
            </a:fld>
            <a:endParaRPr lang="en-ZW"/>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ZW"/>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07140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F3098-43D4-4C94-B8D6-829D848E39CB}" type="datetime1">
              <a:rPr lang="en-ZW" smtClean="0"/>
              <a:t>27/01/2020</a:t>
            </a:fld>
            <a:endParaRPr lang="en-ZW"/>
          </a:p>
        </p:txBody>
      </p:sp>
      <p:sp>
        <p:nvSpPr>
          <p:cNvPr id="6" name="Footer Placeholder 5"/>
          <p:cNvSpPr>
            <a:spLocks noGrp="1"/>
          </p:cNvSpPr>
          <p:nvPr>
            <p:ph type="ftr" sz="quarter" idx="11"/>
          </p:nvPr>
        </p:nvSpPr>
        <p:spPr/>
        <p:txBody>
          <a:bodyPr/>
          <a:lstStyle/>
          <a:p>
            <a:endParaRPr lang="en-ZW"/>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89958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E88247-7AE0-4CCB-AE7B-083738F2B825}"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215831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2E52E-237A-4757-966E-BA5007AD1F1C}"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2806513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5917B-B822-4288-BED0-28C6C50EA679}"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3402366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42293BB-28CD-4CFF-90AA-4AE692755945}" type="datetime1">
              <a:rPr lang="en-ZW" smtClean="0"/>
              <a:t>27/01/2020</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3372207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DF407BB-AE67-4E98-9A12-17233398B3C5}" type="datetime1">
              <a:rPr lang="en-ZW" smtClean="0"/>
              <a:t>27/01/2020</a:t>
            </a:fld>
            <a:endParaRPr lang="en-ZW"/>
          </a:p>
        </p:txBody>
      </p:sp>
      <p:sp>
        <p:nvSpPr>
          <p:cNvPr id="8" name="Footer Placeholder 7"/>
          <p:cNvSpPr>
            <a:spLocks noGrp="1"/>
          </p:cNvSpPr>
          <p:nvPr>
            <p:ph type="ftr" sz="quarter" idx="11"/>
          </p:nvPr>
        </p:nvSpPr>
        <p:spPr>
          <a:xfrm>
            <a:off x="561111" y="6391838"/>
            <a:ext cx="3644282" cy="304801"/>
          </a:xfrm>
        </p:spPr>
        <p:txBody>
          <a:bodyPr/>
          <a:lstStyle/>
          <a:p>
            <a:endParaRPr lang="en-ZW"/>
          </a:p>
        </p:txBody>
      </p:sp>
      <p:sp>
        <p:nvSpPr>
          <p:cNvPr id="9" name="Slide Number Placeholder 8"/>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2914926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7A42584-9704-42BD-A886-8DB9D9ED3186}"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266381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E743E9E-233B-4294-A9FD-55DD094D6B6C}"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253440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E19A39-EAD5-4110-9087-5E7D7F46BF43}"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338611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EE2567-C5BA-473E-A3A9-87324E04F012}" type="datetime1">
              <a:rPr lang="en-ZW" smtClean="0"/>
              <a:t>27/01/2020</a:t>
            </a:fld>
            <a:endParaRPr lang="en-ZW"/>
          </a:p>
        </p:txBody>
      </p:sp>
      <p:sp>
        <p:nvSpPr>
          <p:cNvPr id="5" name="Footer Placeholder 4"/>
          <p:cNvSpPr>
            <a:spLocks noGrp="1"/>
          </p:cNvSpPr>
          <p:nvPr>
            <p:ph type="ftr" sz="quarter" idx="11"/>
          </p:nvPr>
        </p:nvSpPr>
        <p:spPr/>
        <p:txBody>
          <a:bodyPr/>
          <a:lstStyle/>
          <a:p>
            <a:endParaRPr lang="en-ZW"/>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53976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C02B29-2F92-4412-85EF-07665EC3DF3B}" type="datetime1">
              <a:rPr lang="en-ZW" smtClean="0"/>
              <a:t>27/01/2020</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244659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5F96C8-1B2F-4552-9150-E0FD7B71E47D}" type="datetime1">
              <a:rPr lang="en-ZW" smtClean="0"/>
              <a:t>27/01/2020</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0917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E2F712-BA62-42E3-A864-70FF1FB71DB6}" type="datetime1">
              <a:rPr lang="en-ZW" smtClean="0"/>
              <a:t>27/01/2020</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9178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ADBC2-5114-4EAA-A02D-05CFFB496923}" type="datetime1">
              <a:rPr lang="en-ZW" smtClean="0"/>
              <a:t>27/01/2020</a:t>
            </a:fld>
            <a:endParaRPr lang="en-ZW"/>
          </a:p>
        </p:txBody>
      </p:sp>
      <p:sp>
        <p:nvSpPr>
          <p:cNvPr id="3" name="Footer Placeholder 2"/>
          <p:cNvSpPr>
            <a:spLocks noGrp="1"/>
          </p:cNvSpPr>
          <p:nvPr>
            <p:ph type="ftr" sz="quarter" idx="11"/>
          </p:nvPr>
        </p:nvSpPr>
        <p:spPr/>
        <p:txBody>
          <a:bodyPr/>
          <a:lstStyle/>
          <a:p>
            <a:endParaRPr lang="en-ZW"/>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394608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5DE96-25CA-4643-9D69-A64F1EF504AB}" type="datetime1">
              <a:rPr lang="en-ZW" smtClean="0"/>
              <a:t>27/01/2020</a:t>
            </a:fld>
            <a:endParaRPr lang="en-ZW"/>
          </a:p>
        </p:txBody>
      </p:sp>
      <p:sp>
        <p:nvSpPr>
          <p:cNvPr id="6" name="Footer Placeholder 5"/>
          <p:cNvSpPr>
            <a:spLocks noGrp="1"/>
          </p:cNvSpPr>
          <p:nvPr>
            <p:ph type="ftr" sz="quarter" idx="11"/>
          </p:nvPr>
        </p:nvSpPr>
        <p:spPr/>
        <p:txBody>
          <a:bodyPr/>
          <a:lstStyle/>
          <a:p>
            <a:endParaRPr lang="en-ZW"/>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118178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93E3B-58CC-4A01-BE06-D8C898A0491F}" type="datetime1">
              <a:rPr lang="en-ZW" smtClean="0"/>
              <a:t>27/01/2020</a:t>
            </a:fld>
            <a:endParaRPr lang="en-ZW"/>
          </a:p>
        </p:txBody>
      </p:sp>
      <p:sp>
        <p:nvSpPr>
          <p:cNvPr id="6" name="Footer Placeholder 5"/>
          <p:cNvSpPr>
            <a:spLocks noGrp="1"/>
          </p:cNvSpPr>
          <p:nvPr>
            <p:ph type="ftr" sz="quarter" idx="11"/>
          </p:nvPr>
        </p:nvSpPr>
        <p:spPr/>
        <p:txBody>
          <a:bodyPr/>
          <a:lstStyle/>
          <a:p>
            <a:endParaRPr lang="en-ZW"/>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6BD7185-11FB-4E30-A890-EA9F53636AF2}" type="slidenum">
              <a:rPr lang="en-ZW" smtClean="0"/>
              <a:t>‹#›</a:t>
            </a:fld>
            <a:endParaRPr lang="en-ZW"/>
          </a:p>
        </p:txBody>
      </p:sp>
    </p:spTree>
    <p:extLst>
      <p:ext uri="{BB962C8B-B14F-4D97-AF65-F5344CB8AC3E}">
        <p14:creationId xmlns:p14="http://schemas.microsoft.com/office/powerpoint/2010/main" val="80629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4CBC2FB-71E5-4C7C-87C7-CB7041669E00}" type="datetime1">
              <a:rPr lang="en-ZW" smtClean="0"/>
              <a:t>27/01/2020</a:t>
            </a:fld>
            <a:endParaRPr lang="en-ZW"/>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ZW"/>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6BD7185-11FB-4E30-A890-EA9F53636AF2}" type="slidenum">
              <a:rPr lang="en-ZW" smtClean="0"/>
              <a:t>‹#›</a:t>
            </a:fld>
            <a:endParaRPr lang="en-ZW"/>
          </a:p>
        </p:txBody>
      </p:sp>
    </p:spTree>
    <p:extLst>
      <p:ext uri="{BB962C8B-B14F-4D97-AF65-F5344CB8AC3E}">
        <p14:creationId xmlns:p14="http://schemas.microsoft.com/office/powerpoint/2010/main" val="402191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9766" y="849157"/>
            <a:ext cx="8825658" cy="2677648"/>
          </a:xfrm>
        </p:spPr>
        <p:txBody>
          <a:bodyPr/>
          <a:lstStyle/>
          <a:p>
            <a:r>
              <a:rPr lang="en-ZW" dirty="0" smtClean="0">
                <a:latin typeface="Times New Roman" panose="02020603050405020304" pitchFamily="18" charset="0"/>
                <a:cs typeface="Times New Roman" panose="02020603050405020304" pitchFamily="18" charset="0"/>
              </a:rPr>
              <a:t>Nuclear </a:t>
            </a:r>
            <a:r>
              <a:rPr lang="en-ZW" dirty="0" err="1" smtClean="0">
                <a:latin typeface="Times New Roman" panose="02020603050405020304" pitchFamily="18" charset="0"/>
                <a:cs typeface="Times New Roman" panose="02020603050405020304" pitchFamily="18" charset="0"/>
              </a:rPr>
              <a:t>CyberSecurity</a:t>
            </a:r>
            <a:r>
              <a:rPr lang="en-ZW" dirty="0" smtClean="0">
                <a:latin typeface="Times New Roman" panose="02020603050405020304" pitchFamily="18" charset="0"/>
                <a:cs typeface="Times New Roman" panose="02020603050405020304" pitchFamily="18" charset="0"/>
              </a:rPr>
              <a:t> Considerations.</a:t>
            </a:r>
            <a:endParaRPr lang="en-ZW"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20000"/>
          </a:bodyPr>
          <a:lstStyle/>
          <a:p>
            <a:r>
              <a:rPr lang="en-ZW" dirty="0" smtClean="0"/>
              <a:t>By</a:t>
            </a:r>
          </a:p>
          <a:p>
            <a:r>
              <a:rPr lang="en-ZW" dirty="0" smtClean="0"/>
              <a:t>             LEENOLD T NDALAMA</a:t>
            </a:r>
            <a:br>
              <a:rPr lang="en-ZW" dirty="0" smtClean="0"/>
            </a:br>
            <a:r>
              <a:rPr lang="en-ZW" dirty="0" smtClean="0">
                <a:solidFill>
                  <a:schemeClr val="bg1"/>
                </a:solidFill>
              </a:rPr>
              <a:t>(</a:t>
            </a:r>
            <a:r>
              <a:rPr lang="en-ZW" sz="1300" dirty="0" smtClean="0">
                <a:solidFill>
                  <a:schemeClr val="bg1"/>
                </a:solidFill>
              </a:rPr>
              <a:t>CEH | SOPHOS | CISCO | </a:t>
            </a:r>
            <a:r>
              <a:rPr lang="en-ZW" sz="1300" dirty="0" err="1" smtClean="0">
                <a:solidFill>
                  <a:schemeClr val="bg1"/>
                </a:solidFill>
              </a:rPr>
              <a:t>msc</a:t>
            </a:r>
            <a:r>
              <a:rPr lang="en-ZW" sz="1300" dirty="0" smtClean="0">
                <a:solidFill>
                  <a:schemeClr val="bg1"/>
                </a:solidFill>
              </a:rPr>
              <a:t> [Stellenbosch] )</a:t>
            </a:r>
            <a:endParaRPr lang="en-ZW" sz="1300" dirty="0">
              <a:solidFill>
                <a:schemeClr val="bg1"/>
              </a:solidFill>
            </a:endParaRPr>
          </a:p>
        </p:txBody>
      </p:sp>
      <p:sp>
        <p:nvSpPr>
          <p:cNvPr id="4" name="Slide Number Placeholder 3"/>
          <p:cNvSpPr>
            <a:spLocks noGrp="1"/>
          </p:cNvSpPr>
          <p:nvPr>
            <p:ph type="sldNum" sz="quarter" idx="12"/>
          </p:nvPr>
        </p:nvSpPr>
        <p:spPr/>
        <p:txBody>
          <a:bodyPr/>
          <a:lstStyle/>
          <a:p>
            <a:fld id="{F6BD7185-11FB-4E30-A890-EA9F53636AF2}" type="slidenum">
              <a:rPr lang="en-ZW" smtClean="0"/>
              <a:t>1</a:t>
            </a:fld>
            <a:endParaRPr lang="en-ZW"/>
          </a:p>
        </p:txBody>
      </p:sp>
    </p:spTree>
    <p:extLst>
      <p:ext uri="{BB962C8B-B14F-4D97-AF65-F5344CB8AC3E}">
        <p14:creationId xmlns:p14="http://schemas.microsoft.com/office/powerpoint/2010/main" val="306582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524" y="973668"/>
            <a:ext cx="8761413" cy="706964"/>
          </a:xfrm>
        </p:spPr>
        <p:txBody>
          <a:bodyPr/>
          <a:lstStyle/>
          <a:p>
            <a:pPr algn="ctr"/>
            <a:r>
              <a:rPr lang="en-ZW" b="1" dirty="0" smtClean="0"/>
              <a:t>Overview</a:t>
            </a:r>
            <a:endParaRPr lang="en-ZW" dirty="0"/>
          </a:p>
        </p:txBody>
      </p:sp>
      <p:sp>
        <p:nvSpPr>
          <p:cNvPr id="3" name="Content Placeholder 2"/>
          <p:cNvSpPr>
            <a:spLocks noGrp="1"/>
          </p:cNvSpPr>
          <p:nvPr>
            <p:ph idx="1"/>
          </p:nvPr>
        </p:nvSpPr>
        <p:spPr>
          <a:xfrm>
            <a:off x="1227524" y="2433019"/>
            <a:ext cx="8825659" cy="3416300"/>
          </a:xfrm>
        </p:spPr>
        <p:txBody>
          <a:bodyPr>
            <a:noAutofit/>
          </a:bodyPr>
          <a:lstStyle/>
          <a:p>
            <a:endParaRPr lang="en-ZW" sz="2000" dirty="0"/>
          </a:p>
          <a:p>
            <a:pPr lvl="1"/>
            <a:r>
              <a:rPr lang="en-ZW" sz="1800" dirty="0" smtClean="0"/>
              <a:t>Abstract.</a:t>
            </a:r>
            <a:endParaRPr lang="en-ZW" sz="1800" dirty="0"/>
          </a:p>
          <a:p>
            <a:pPr lvl="1"/>
            <a:r>
              <a:rPr lang="en-ZW" sz="1800" dirty="0"/>
              <a:t>What is Nuclear </a:t>
            </a:r>
            <a:r>
              <a:rPr lang="en-ZW" sz="1800" dirty="0" err="1"/>
              <a:t>CyberSecuriy</a:t>
            </a:r>
            <a:r>
              <a:rPr lang="en-ZW" sz="1800" dirty="0"/>
              <a:t>?</a:t>
            </a:r>
          </a:p>
          <a:p>
            <a:pPr lvl="1"/>
            <a:r>
              <a:rPr lang="en-ZW" sz="1800" dirty="0" smtClean="0"/>
              <a:t>Implementation guide.</a:t>
            </a:r>
            <a:endParaRPr lang="en-ZW" sz="1800" dirty="0"/>
          </a:p>
          <a:p>
            <a:pPr lvl="1"/>
            <a:r>
              <a:rPr lang="en-ZW" sz="1800" dirty="0" smtClean="0"/>
              <a:t>Recommendations &amp; research.</a:t>
            </a:r>
            <a:endParaRPr lang="en-ZW" sz="1800" dirty="0"/>
          </a:p>
          <a:p>
            <a:pPr lvl="1"/>
            <a:r>
              <a:rPr lang="en-ZW" sz="1800" dirty="0" smtClean="0"/>
              <a:t>Questions.</a:t>
            </a:r>
          </a:p>
          <a:p>
            <a:pPr lvl="1"/>
            <a:r>
              <a:rPr lang="en-ZW" sz="1800" dirty="0" smtClean="0"/>
              <a:t>Conclusion. </a:t>
            </a:r>
            <a:endParaRPr lang="en-ZW" sz="1800" dirty="0"/>
          </a:p>
        </p:txBody>
      </p:sp>
      <p:sp>
        <p:nvSpPr>
          <p:cNvPr id="4" name="Slide Number Placeholder 3"/>
          <p:cNvSpPr>
            <a:spLocks noGrp="1"/>
          </p:cNvSpPr>
          <p:nvPr>
            <p:ph type="sldNum" sz="quarter" idx="12"/>
          </p:nvPr>
        </p:nvSpPr>
        <p:spPr/>
        <p:txBody>
          <a:bodyPr/>
          <a:lstStyle/>
          <a:p>
            <a:fld id="{F6BD7185-11FB-4E30-A890-EA9F53636AF2}" type="slidenum">
              <a:rPr lang="en-ZW" smtClean="0"/>
              <a:t>2</a:t>
            </a:fld>
            <a:endParaRPr lang="en-ZW"/>
          </a:p>
        </p:txBody>
      </p:sp>
    </p:spTree>
    <p:extLst>
      <p:ext uri="{BB962C8B-B14F-4D97-AF65-F5344CB8AC3E}">
        <p14:creationId xmlns:p14="http://schemas.microsoft.com/office/powerpoint/2010/main" val="655252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726" y="1017210"/>
            <a:ext cx="8761413" cy="706964"/>
          </a:xfrm>
        </p:spPr>
        <p:txBody>
          <a:bodyPr/>
          <a:lstStyle/>
          <a:p>
            <a:pPr algn="ctr"/>
            <a:r>
              <a:rPr lang="en-ZW" b="1" dirty="0" smtClean="0"/>
              <a:t>ABSTRACT</a:t>
            </a:r>
            <a:endParaRPr lang="en-ZW" dirty="0"/>
          </a:p>
        </p:txBody>
      </p:sp>
      <p:sp>
        <p:nvSpPr>
          <p:cNvPr id="3" name="Content Placeholder 2"/>
          <p:cNvSpPr>
            <a:spLocks noGrp="1"/>
          </p:cNvSpPr>
          <p:nvPr>
            <p:ph idx="1"/>
          </p:nvPr>
        </p:nvSpPr>
        <p:spPr>
          <a:xfrm>
            <a:off x="1263442" y="2278523"/>
            <a:ext cx="8825659" cy="4029775"/>
          </a:xfrm>
        </p:spPr>
        <p:txBody>
          <a:bodyPr>
            <a:normAutofit/>
          </a:bodyPr>
          <a:lstStyle/>
          <a:p>
            <a:pPr marL="0" indent="0">
              <a:buNone/>
            </a:pPr>
            <a:endParaRPr lang="en-ZW" dirty="0" smtClean="0"/>
          </a:p>
          <a:p>
            <a:pPr marL="0" indent="0" algn="just">
              <a:buNone/>
            </a:pPr>
            <a:r>
              <a:rPr lang="en-ZW" dirty="0" smtClean="0"/>
              <a:t>Cybercrime </a:t>
            </a:r>
            <a:r>
              <a:rPr lang="en-ZW" dirty="0"/>
              <a:t>is widespread and rapidly increasing unabated in many </a:t>
            </a:r>
            <a:r>
              <a:rPr lang="en-ZW" dirty="0" smtClean="0"/>
              <a:t>institutions, government </a:t>
            </a:r>
            <a:r>
              <a:rPr lang="en-ZW" dirty="0"/>
              <a:t>departments and in the private sector, as they are at odds in finding </a:t>
            </a:r>
            <a:r>
              <a:rPr lang="en-ZW" dirty="0" smtClean="0"/>
              <a:t>effective </a:t>
            </a:r>
            <a:r>
              <a:rPr lang="en-ZW" dirty="0" err="1" smtClean="0"/>
              <a:t>CyberSecurity</a:t>
            </a:r>
            <a:r>
              <a:rPr lang="en-ZW" dirty="0" smtClean="0"/>
              <a:t> </a:t>
            </a:r>
            <a:r>
              <a:rPr lang="en-ZW" dirty="0"/>
              <a:t>strategies to combat the new vice. The threats of nuclear attacks backed-up </a:t>
            </a:r>
            <a:r>
              <a:rPr lang="en-ZW" dirty="0" smtClean="0"/>
              <a:t>by cyber-espionage </a:t>
            </a:r>
            <a:r>
              <a:rPr lang="en-ZW" dirty="0"/>
              <a:t>have become a global issue to which the rate in is rising </a:t>
            </a:r>
            <a:r>
              <a:rPr lang="en-ZW" dirty="0" smtClean="0"/>
              <a:t>exponentially. My </a:t>
            </a:r>
            <a:r>
              <a:rPr lang="en-ZW" dirty="0"/>
              <a:t>concern is to address the </a:t>
            </a:r>
            <a:r>
              <a:rPr lang="en-ZW" dirty="0" smtClean="0"/>
              <a:t>challenges </a:t>
            </a:r>
            <a:r>
              <a:rPr lang="en-ZW" dirty="0"/>
              <a:t>on </a:t>
            </a:r>
            <a:r>
              <a:rPr lang="en-ZW" b="1" dirty="0" smtClean="0"/>
              <a:t>Nuclear </a:t>
            </a:r>
            <a:r>
              <a:rPr lang="en-ZW" b="1" dirty="0" err="1"/>
              <a:t>CyberSecurity</a:t>
            </a:r>
            <a:r>
              <a:rPr lang="en-ZW" dirty="0"/>
              <a:t>, backed up by any form </a:t>
            </a:r>
            <a:r>
              <a:rPr lang="en-ZW" dirty="0" smtClean="0"/>
              <a:t>of attack</a:t>
            </a:r>
            <a:r>
              <a:rPr lang="en-ZW" dirty="0"/>
              <a:t>. The vulnerability in </a:t>
            </a:r>
            <a:r>
              <a:rPr lang="en-ZW" dirty="0" err="1"/>
              <a:t>IoT</a:t>
            </a:r>
            <a:r>
              <a:rPr lang="en-ZW" dirty="0"/>
              <a:t> (Internet of Things) devices, </a:t>
            </a:r>
            <a:r>
              <a:rPr lang="en-ZW" dirty="0" smtClean="0"/>
              <a:t>scarce </a:t>
            </a:r>
            <a:r>
              <a:rPr lang="en-ZW" dirty="0" err="1" smtClean="0"/>
              <a:t>CyberSecurity</a:t>
            </a:r>
            <a:r>
              <a:rPr lang="en-ZW" dirty="0" smtClean="0"/>
              <a:t> experts, lack </a:t>
            </a:r>
            <a:r>
              <a:rPr lang="en-ZW" dirty="0"/>
              <a:t>of </a:t>
            </a:r>
            <a:r>
              <a:rPr lang="en-ZW" dirty="0" err="1"/>
              <a:t>CyberSecurity</a:t>
            </a:r>
            <a:r>
              <a:rPr lang="en-ZW" dirty="0"/>
              <a:t> awareness and significant growth in Internet penetration are </a:t>
            </a:r>
            <a:r>
              <a:rPr lang="en-ZW" dirty="0" smtClean="0"/>
              <a:t>issues creating </a:t>
            </a:r>
            <a:r>
              <a:rPr lang="en-ZW" dirty="0"/>
              <a:t>new opportunities for different types of attacks.</a:t>
            </a:r>
          </a:p>
        </p:txBody>
      </p:sp>
      <p:sp>
        <p:nvSpPr>
          <p:cNvPr id="4" name="Slide Number Placeholder 3"/>
          <p:cNvSpPr>
            <a:spLocks noGrp="1"/>
          </p:cNvSpPr>
          <p:nvPr>
            <p:ph type="sldNum" sz="quarter" idx="12"/>
          </p:nvPr>
        </p:nvSpPr>
        <p:spPr/>
        <p:txBody>
          <a:bodyPr/>
          <a:lstStyle/>
          <a:p>
            <a:fld id="{F6BD7185-11FB-4E30-A890-EA9F53636AF2}" type="slidenum">
              <a:rPr lang="en-ZW" smtClean="0"/>
              <a:t>3</a:t>
            </a:fld>
            <a:endParaRPr lang="en-ZW"/>
          </a:p>
        </p:txBody>
      </p:sp>
    </p:spTree>
    <p:extLst>
      <p:ext uri="{BB962C8B-B14F-4D97-AF65-F5344CB8AC3E}">
        <p14:creationId xmlns:p14="http://schemas.microsoft.com/office/powerpoint/2010/main" val="692501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125" y="1046238"/>
            <a:ext cx="8761413" cy="706964"/>
          </a:xfrm>
        </p:spPr>
        <p:txBody>
          <a:bodyPr/>
          <a:lstStyle/>
          <a:p>
            <a:pPr algn="ctr"/>
            <a:r>
              <a:rPr lang="en-ZW" dirty="0" smtClean="0"/>
              <a:t>What is Nuclear </a:t>
            </a:r>
            <a:r>
              <a:rPr lang="en-ZW" dirty="0" err="1" smtClean="0"/>
              <a:t>CyberSecurity</a:t>
            </a:r>
            <a:r>
              <a:rPr lang="en-ZW" dirty="0" smtClean="0"/>
              <a:t>?</a:t>
            </a:r>
            <a:endParaRPr lang="en-ZW" dirty="0"/>
          </a:p>
        </p:txBody>
      </p:sp>
      <p:sp>
        <p:nvSpPr>
          <p:cNvPr id="3" name="Content Placeholder 2"/>
          <p:cNvSpPr>
            <a:spLocks noGrp="1"/>
          </p:cNvSpPr>
          <p:nvPr>
            <p:ph idx="1"/>
          </p:nvPr>
        </p:nvSpPr>
        <p:spPr>
          <a:xfrm>
            <a:off x="522514" y="2495013"/>
            <a:ext cx="11103429" cy="4076269"/>
          </a:xfrm>
        </p:spPr>
        <p:txBody>
          <a:bodyPr>
            <a:normAutofit/>
          </a:bodyPr>
          <a:lstStyle/>
          <a:p>
            <a:pPr marL="0" indent="0" algn="just">
              <a:buNone/>
            </a:pPr>
            <a:r>
              <a:rPr lang="en-ZW" dirty="0" smtClean="0"/>
              <a:t>Nuclear </a:t>
            </a:r>
            <a:r>
              <a:rPr lang="en-ZW" dirty="0" err="1" smtClean="0"/>
              <a:t>CyberSecurity</a:t>
            </a:r>
            <a:r>
              <a:rPr lang="en-ZW" dirty="0" smtClean="0"/>
              <a:t> is simply defined as the application of </a:t>
            </a:r>
            <a:r>
              <a:rPr lang="en-ZW" dirty="0" err="1" smtClean="0"/>
              <a:t>CyberSecurity</a:t>
            </a:r>
            <a:r>
              <a:rPr lang="en-ZW" dirty="0" smtClean="0"/>
              <a:t> measures put in place  to guard nuclear-sensitive information and assets against digital adversaries in a nuclear environment.</a:t>
            </a:r>
          </a:p>
          <a:p>
            <a:pPr marL="0" indent="0" algn="just">
              <a:buNone/>
            </a:pPr>
            <a:r>
              <a:rPr lang="en-ZW" dirty="0" err="1" smtClean="0"/>
              <a:t>CyberSecurity</a:t>
            </a:r>
            <a:r>
              <a:rPr lang="en-ZW" dirty="0" smtClean="0"/>
              <a:t> is a broad term that covers the whole spectrum of information and computer security, so considering the risk associated with compromising nuclear security, it is imperative that </a:t>
            </a:r>
            <a:r>
              <a:rPr lang="en-ZW" dirty="0" err="1" smtClean="0"/>
              <a:t>CyberSecurity</a:t>
            </a:r>
            <a:r>
              <a:rPr lang="en-ZW" dirty="0" smtClean="0"/>
              <a:t> in a Nuclear environment be properly understood and customised to meet the requirements and to enhance nuclear safety and security.</a:t>
            </a:r>
          </a:p>
          <a:p>
            <a:pPr marL="0" indent="0" algn="just">
              <a:buNone/>
            </a:pPr>
            <a:r>
              <a:rPr lang="en-ZW" dirty="0" smtClean="0"/>
              <a:t>The nuclear sensitive-information security classification model should be put in place and corresponding measures should be put in place to attain the set objectives.</a:t>
            </a:r>
          </a:p>
          <a:p>
            <a:pPr marL="0" indent="0" algn="just">
              <a:buNone/>
            </a:pPr>
            <a:endParaRPr lang="en-ZW" dirty="0" smtClean="0"/>
          </a:p>
          <a:p>
            <a:pPr marL="0" indent="0">
              <a:buNone/>
            </a:pPr>
            <a:endParaRPr lang="en-ZW" dirty="0"/>
          </a:p>
        </p:txBody>
      </p:sp>
      <p:sp>
        <p:nvSpPr>
          <p:cNvPr id="4" name="Slide Number Placeholder 3"/>
          <p:cNvSpPr>
            <a:spLocks noGrp="1"/>
          </p:cNvSpPr>
          <p:nvPr>
            <p:ph type="sldNum" sz="quarter" idx="12"/>
          </p:nvPr>
        </p:nvSpPr>
        <p:spPr/>
        <p:txBody>
          <a:bodyPr/>
          <a:lstStyle/>
          <a:p>
            <a:fld id="{F6BD7185-11FB-4E30-A890-EA9F53636AF2}" type="slidenum">
              <a:rPr lang="en-ZW" smtClean="0"/>
              <a:t>4</a:t>
            </a:fld>
            <a:endParaRPr lang="en-ZW"/>
          </a:p>
        </p:txBody>
      </p:sp>
    </p:spTree>
    <p:extLst>
      <p:ext uri="{BB962C8B-B14F-4D97-AF65-F5344CB8AC3E}">
        <p14:creationId xmlns:p14="http://schemas.microsoft.com/office/powerpoint/2010/main" val="1987450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696" y="973668"/>
            <a:ext cx="8761413" cy="706964"/>
          </a:xfrm>
        </p:spPr>
        <p:txBody>
          <a:bodyPr/>
          <a:lstStyle/>
          <a:p>
            <a:pPr algn="ctr"/>
            <a:r>
              <a:rPr lang="en-ZW" b="1" dirty="0" smtClean="0"/>
              <a:t>Implementation Guide.</a:t>
            </a:r>
            <a:endParaRPr lang="en-ZW" dirty="0"/>
          </a:p>
        </p:txBody>
      </p:sp>
      <p:sp>
        <p:nvSpPr>
          <p:cNvPr id="4" name="Content Placeholder 3"/>
          <p:cNvSpPr>
            <a:spLocks noGrp="1"/>
          </p:cNvSpPr>
          <p:nvPr>
            <p:ph sz="half" idx="2"/>
          </p:nvPr>
        </p:nvSpPr>
        <p:spPr>
          <a:xfrm>
            <a:off x="6224210" y="2603499"/>
            <a:ext cx="4825159" cy="4029775"/>
          </a:xfrm>
          <a:ln>
            <a:solidFill>
              <a:schemeClr val="tx1"/>
            </a:solidFill>
          </a:ln>
        </p:spPr>
        <p:txBody>
          <a:bodyPr>
            <a:normAutofit fontScale="77500" lnSpcReduction="20000"/>
          </a:bodyPr>
          <a:lstStyle/>
          <a:p>
            <a:r>
              <a:rPr lang="en-ZW" sz="1800" b="1" i="1" dirty="0" smtClean="0"/>
              <a:t>NSI Classification model. </a:t>
            </a:r>
            <a:r>
              <a:rPr lang="en-ZW" sz="1600" i="1" dirty="0" smtClean="0"/>
              <a:t>The responsible regulatory body for nuclear material should develop the NSI classification model that will be adopted by all facilities. This model should adhere to international standards</a:t>
            </a:r>
            <a:r>
              <a:rPr lang="en-ZW" sz="1600" i="1" dirty="0" smtClean="0"/>
              <a:t>, IAEA standards and recommendations.</a:t>
            </a:r>
            <a:endParaRPr lang="en-ZW" sz="1600" i="1" dirty="0" smtClean="0"/>
          </a:p>
          <a:p>
            <a:r>
              <a:rPr lang="en-ZW" b="1" i="1" dirty="0" smtClean="0"/>
              <a:t>Regular backups.</a:t>
            </a:r>
            <a:r>
              <a:rPr lang="en-ZW" sz="1800" b="1" i="1" dirty="0" smtClean="0"/>
              <a:t> </a:t>
            </a:r>
            <a:r>
              <a:rPr lang="en-ZW" sz="1800" i="1" dirty="0" smtClean="0"/>
              <a:t>Fault tolerance and failover should be a trait of the systems in order to enhance business continuity in case of a disaster. Backups should be done regularly and a DRP should be in place.</a:t>
            </a:r>
            <a:endParaRPr lang="en-ZW" sz="1800" i="1" dirty="0" smtClean="0"/>
          </a:p>
          <a:p>
            <a:r>
              <a:rPr lang="en-ZW" b="1" i="1" dirty="0" smtClean="0"/>
              <a:t>Management commitment.</a:t>
            </a:r>
            <a:r>
              <a:rPr lang="en-ZW" sz="1800" b="1" i="1" dirty="0" smtClean="0"/>
              <a:t> </a:t>
            </a:r>
            <a:r>
              <a:rPr lang="en-ZW" sz="1800" i="1" dirty="0" smtClean="0"/>
              <a:t>The success of implementing Nuclear </a:t>
            </a:r>
            <a:r>
              <a:rPr lang="en-ZW" sz="1800" i="1" dirty="0" err="1" smtClean="0"/>
              <a:t>CyberSecurity</a:t>
            </a:r>
            <a:r>
              <a:rPr lang="en-ZW" sz="1800" i="1" dirty="0" smtClean="0"/>
              <a:t> depends with the commitment from management, so managerial buy in is very much important. This also stresses the importance of awareness programs.</a:t>
            </a:r>
            <a:endParaRPr lang="en-ZW" sz="1800" i="1" dirty="0" smtClean="0"/>
          </a:p>
          <a:p>
            <a:r>
              <a:rPr lang="en-ZW" b="1" i="1" dirty="0" smtClean="0"/>
              <a:t>Nuclear Security Detection Architecture.</a:t>
            </a:r>
            <a:r>
              <a:rPr lang="en-ZW" i="1" dirty="0"/>
              <a:t> This is the responsibility of the state and it is imperative to address the </a:t>
            </a:r>
            <a:r>
              <a:rPr lang="en-ZW" i="1" dirty="0" err="1"/>
              <a:t>CyberSecurity</a:t>
            </a:r>
            <a:r>
              <a:rPr lang="en-ZW" i="1" dirty="0"/>
              <a:t> issues at that level, so that commitment and direction cascades from the top to the bottom of the chain.</a:t>
            </a:r>
            <a:endParaRPr lang="en-ZW" sz="1800" i="1" dirty="0" smtClean="0"/>
          </a:p>
          <a:p>
            <a:endParaRPr lang="en-ZW" sz="1800" i="1" dirty="0"/>
          </a:p>
          <a:p>
            <a:pPr marL="0" indent="0">
              <a:buNone/>
            </a:pPr>
            <a:endParaRPr lang="en-ZW" dirty="0"/>
          </a:p>
        </p:txBody>
      </p:sp>
      <p:sp>
        <p:nvSpPr>
          <p:cNvPr id="5" name="Slide Number Placeholder 4"/>
          <p:cNvSpPr>
            <a:spLocks noGrp="1"/>
          </p:cNvSpPr>
          <p:nvPr>
            <p:ph type="sldNum" sz="quarter" idx="12"/>
          </p:nvPr>
        </p:nvSpPr>
        <p:spPr/>
        <p:txBody>
          <a:bodyPr/>
          <a:lstStyle/>
          <a:p>
            <a:fld id="{F6BD7185-11FB-4E30-A890-EA9F53636AF2}" type="slidenum">
              <a:rPr lang="en-ZW" smtClean="0"/>
              <a:t>5</a:t>
            </a:fld>
            <a:endParaRPr lang="en-ZW"/>
          </a:p>
        </p:txBody>
      </p:sp>
      <p:sp>
        <p:nvSpPr>
          <p:cNvPr id="8" name="Content Placeholder 3"/>
          <p:cNvSpPr>
            <a:spLocks noGrp="1"/>
          </p:cNvSpPr>
          <p:nvPr>
            <p:ph sz="half" idx="2"/>
          </p:nvPr>
        </p:nvSpPr>
        <p:spPr>
          <a:xfrm>
            <a:off x="904065" y="2603498"/>
            <a:ext cx="4825159" cy="4029775"/>
          </a:xfrm>
          <a:ln>
            <a:solidFill>
              <a:schemeClr val="tx1"/>
            </a:solidFill>
          </a:ln>
        </p:spPr>
        <p:txBody>
          <a:bodyPr>
            <a:normAutofit fontScale="92500" lnSpcReduction="10000"/>
          </a:bodyPr>
          <a:lstStyle/>
          <a:p>
            <a:r>
              <a:rPr lang="en-ZW" sz="1800" b="1" i="1" dirty="0"/>
              <a:t>Information Security </a:t>
            </a:r>
            <a:r>
              <a:rPr lang="en-ZW" b="1" i="1" dirty="0" smtClean="0"/>
              <a:t>&amp; </a:t>
            </a:r>
            <a:r>
              <a:rPr lang="en-ZW" sz="1800" b="1" i="1" dirty="0" smtClean="0"/>
              <a:t>Computer Security policy. </a:t>
            </a:r>
            <a:r>
              <a:rPr lang="en-ZW" sz="1400" i="1" dirty="0" smtClean="0"/>
              <a:t> </a:t>
            </a:r>
            <a:r>
              <a:rPr lang="en-ZW" sz="1600" i="1" dirty="0" smtClean="0"/>
              <a:t>The policy should conform to the international standards &amp; best practices and should be implemented.</a:t>
            </a:r>
            <a:endParaRPr lang="en-ZW" sz="1800" i="1" dirty="0" smtClean="0"/>
          </a:p>
          <a:p>
            <a:r>
              <a:rPr lang="en-ZW" sz="1800" b="1" i="1" dirty="0" smtClean="0"/>
              <a:t>Local Area Network (LAN). </a:t>
            </a:r>
            <a:r>
              <a:rPr lang="en-ZW" sz="1800" i="1" dirty="0" smtClean="0"/>
              <a:t> </a:t>
            </a:r>
            <a:r>
              <a:rPr lang="en-ZW" sz="1600" i="1" dirty="0" smtClean="0"/>
              <a:t>The LAN should be well defined in a manner that all weak points can be identified, thus, reducing the attack surface.</a:t>
            </a:r>
          </a:p>
          <a:p>
            <a:r>
              <a:rPr lang="en-ZW" b="1" i="1" dirty="0" smtClean="0"/>
              <a:t>UTM &amp; Endpoint security. </a:t>
            </a:r>
            <a:r>
              <a:rPr lang="en-ZW" sz="1800" b="1" i="1" dirty="0" smtClean="0"/>
              <a:t> </a:t>
            </a:r>
            <a:r>
              <a:rPr lang="en-ZW" sz="1500" i="1" dirty="0" smtClean="0"/>
              <a:t>Packet traversal within the LAN should be secure. Traffic from the WAN should pass through a firewall so as to enhance security.</a:t>
            </a:r>
          </a:p>
          <a:p>
            <a:r>
              <a:rPr lang="en-ZW" b="1" i="1" dirty="0" smtClean="0"/>
              <a:t>Awareness programs.</a:t>
            </a:r>
            <a:r>
              <a:rPr lang="en-ZW" sz="1800" i="1" dirty="0" smtClean="0"/>
              <a:t> </a:t>
            </a:r>
            <a:r>
              <a:rPr lang="en-ZW" sz="1500" i="1" dirty="0" smtClean="0"/>
              <a:t>A security system is as strong as its weakest link (untrained user), but can be great if properly educated, and </a:t>
            </a:r>
            <a:r>
              <a:rPr lang="en-ZW" sz="1500" i="1" dirty="0" smtClean="0"/>
              <a:t>building a cybersecurity culture.</a:t>
            </a:r>
            <a:endParaRPr lang="en-ZW" sz="1500" i="1" dirty="0" smtClean="0"/>
          </a:p>
          <a:p>
            <a:endParaRPr lang="en-ZW" sz="1800" i="1" dirty="0" smtClean="0"/>
          </a:p>
          <a:p>
            <a:endParaRPr lang="en-ZW" sz="1800" i="1" dirty="0"/>
          </a:p>
          <a:p>
            <a:pPr marL="0" indent="0">
              <a:buNone/>
            </a:pPr>
            <a:endParaRPr lang="en-ZW" dirty="0"/>
          </a:p>
        </p:txBody>
      </p:sp>
    </p:spTree>
    <p:extLst>
      <p:ext uri="{BB962C8B-B14F-4D97-AF65-F5344CB8AC3E}">
        <p14:creationId xmlns:p14="http://schemas.microsoft.com/office/powerpoint/2010/main" val="3153763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440" y="973668"/>
            <a:ext cx="8761413" cy="706964"/>
          </a:xfrm>
        </p:spPr>
        <p:txBody>
          <a:bodyPr/>
          <a:lstStyle/>
          <a:p>
            <a:r>
              <a:rPr lang="en-ZW" b="1" dirty="0" smtClean="0"/>
              <a:t>Recommendations &amp; Research.</a:t>
            </a:r>
            <a:endParaRPr lang="en-ZW" dirty="0"/>
          </a:p>
        </p:txBody>
      </p:sp>
      <p:sp>
        <p:nvSpPr>
          <p:cNvPr id="3" name="Content Placeholder 2"/>
          <p:cNvSpPr>
            <a:spLocks noGrp="1"/>
          </p:cNvSpPr>
          <p:nvPr>
            <p:ph idx="1"/>
          </p:nvPr>
        </p:nvSpPr>
        <p:spPr>
          <a:xfrm>
            <a:off x="1154954" y="2603500"/>
            <a:ext cx="8825659" cy="3921286"/>
          </a:xfrm>
        </p:spPr>
        <p:txBody>
          <a:bodyPr>
            <a:normAutofit lnSpcReduction="10000"/>
          </a:bodyPr>
          <a:lstStyle/>
          <a:p>
            <a:r>
              <a:rPr lang="en-ZW" dirty="0" smtClean="0"/>
              <a:t>Zero-trust security model, implemented with micro-segmentation. </a:t>
            </a:r>
            <a:r>
              <a:rPr lang="en-ZW" dirty="0"/>
              <a:t>This is an effective model to implement at facilities with very sensitive nuclear information (category 1&amp;2) since the interception of such information would be drastic. </a:t>
            </a:r>
            <a:endParaRPr lang="en-ZW" dirty="0" smtClean="0"/>
          </a:p>
          <a:p>
            <a:r>
              <a:rPr lang="en-ZW" dirty="0" smtClean="0"/>
              <a:t>The use </a:t>
            </a:r>
            <a:r>
              <a:rPr lang="en-ZW" dirty="0"/>
              <a:t>of Machine Learning (ML) in Nuclear-</a:t>
            </a:r>
            <a:r>
              <a:rPr lang="en-ZW" dirty="0" err="1"/>
              <a:t>CyberSecurity</a:t>
            </a:r>
            <a:r>
              <a:rPr lang="en-ZW" dirty="0"/>
              <a:t> </a:t>
            </a:r>
            <a:r>
              <a:rPr lang="en-ZW" dirty="0" smtClean="0"/>
              <a:t>to predict breaches and respond to certain occurrences</a:t>
            </a:r>
            <a:r>
              <a:rPr lang="en-ZW" dirty="0"/>
              <a:t>. </a:t>
            </a:r>
            <a:endParaRPr lang="en-ZW" dirty="0" smtClean="0"/>
          </a:p>
          <a:p>
            <a:r>
              <a:rPr lang="en-ZW" dirty="0"/>
              <a:t>A central threat intelligence platform that serves as a repository of information concerning failed and successful breaches will go a long way in equipping facilities with the relevant tools to combat new vices</a:t>
            </a:r>
            <a:r>
              <a:rPr lang="en-ZW" dirty="0" smtClean="0"/>
              <a:t>.</a:t>
            </a:r>
          </a:p>
          <a:p>
            <a:r>
              <a:rPr lang="en-ZW" dirty="0"/>
              <a:t>The IAEA in collaboration with experts in nuclear </a:t>
            </a:r>
            <a:r>
              <a:rPr lang="en-ZW" dirty="0" smtClean="0"/>
              <a:t>safety &amp; security </a:t>
            </a:r>
            <a:r>
              <a:rPr lang="en-ZW" dirty="0"/>
              <a:t>and </a:t>
            </a:r>
            <a:r>
              <a:rPr lang="en-ZW" dirty="0" err="1" smtClean="0"/>
              <a:t>CyberSecurity</a:t>
            </a:r>
            <a:r>
              <a:rPr lang="en-ZW" dirty="0" smtClean="0"/>
              <a:t> experts </a:t>
            </a:r>
            <a:r>
              <a:rPr lang="en-ZW" dirty="0"/>
              <a:t>can work together to develop customized tools that particularly address </a:t>
            </a:r>
            <a:r>
              <a:rPr lang="en-ZW" dirty="0" err="1"/>
              <a:t>CyberSecurity</a:t>
            </a:r>
            <a:r>
              <a:rPr lang="en-ZW" dirty="0"/>
              <a:t> issues that are unique to NSI and related facilities. </a:t>
            </a:r>
            <a:endParaRPr lang="en-ZW" dirty="0"/>
          </a:p>
        </p:txBody>
      </p:sp>
      <p:sp>
        <p:nvSpPr>
          <p:cNvPr id="4" name="Slide Number Placeholder 3"/>
          <p:cNvSpPr>
            <a:spLocks noGrp="1"/>
          </p:cNvSpPr>
          <p:nvPr>
            <p:ph type="sldNum" sz="quarter" idx="12"/>
          </p:nvPr>
        </p:nvSpPr>
        <p:spPr/>
        <p:txBody>
          <a:bodyPr/>
          <a:lstStyle/>
          <a:p>
            <a:fld id="{F6BD7185-11FB-4E30-A890-EA9F53636AF2}" type="slidenum">
              <a:rPr lang="en-ZW" smtClean="0"/>
              <a:t>6</a:t>
            </a:fld>
            <a:endParaRPr lang="en-ZW"/>
          </a:p>
        </p:txBody>
      </p:sp>
    </p:spTree>
    <p:extLst>
      <p:ext uri="{BB962C8B-B14F-4D97-AF65-F5344CB8AC3E}">
        <p14:creationId xmlns:p14="http://schemas.microsoft.com/office/powerpoint/2010/main" val="273223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610" y="1017210"/>
            <a:ext cx="8761413" cy="706964"/>
          </a:xfrm>
        </p:spPr>
        <p:txBody>
          <a:bodyPr/>
          <a:lstStyle/>
          <a:p>
            <a:r>
              <a:rPr lang="en-ZW" b="1" dirty="0" smtClean="0"/>
              <a:t>Questions &amp; Conclusion.</a:t>
            </a:r>
            <a:endParaRPr lang="en-ZW" dirty="0"/>
          </a:p>
        </p:txBody>
      </p:sp>
      <p:sp>
        <p:nvSpPr>
          <p:cNvPr id="3" name="Content Placeholder 2"/>
          <p:cNvSpPr>
            <a:spLocks noGrp="1"/>
          </p:cNvSpPr>
          <p:nvPr>
            <p:ph idx="1"/>
          </p:nvPr>
        </p:nvSpPr>
        <p:spPr>
          <a:xfrm>
            <a:off x="1154954" y="2603499"/>
            <a:ext cx="8825659" cy="4107267"/>
          </a:xfrm>
        </p:spPr>
        <p:txBody>
          <a:bodyPr>
            <a:normAutofit/>
          </a:bodyPr>
          <a:lstStyle/>
          <a:p>
            <a:pPr marL="0" indent="0">
              <a:buNone/>
            </a:pPr>
            <a:r>
              <a:rPr lang="en-ZW" dirty="0"/>
              <a:t>There is a trend of </a:t>
            </a:r>
            <a:r>
              <a:rPr lang="en-ZW" dirty="0" err="1"/>
              <a:t>CyberThreats</a:t>
            </a:r>
            <a:r>
              <a:rPr lang="en-ZW" dirty="0"/>
              <a:t> that has been observed over the years and it is important that </a:t>
            </a:r>
            <a:r>
              <a:rPr lang="en-ZW" dirty="0" smtClean="0"/>
              <a:t>we understand the prospective nature of threats that may </a:t>
            </a:r>
            <a:r>
              <a:rPr lang="en-ZW" dirty="0" err="1" smtClean="0"/>
              <a:t>ocurr</a:t>
            </a:r>
            <a:r>
              <a:rPr lang="en-ZW" dirty="0" smtClean="0"/>
              <a:t> like sophisticated AI tools</a:t>
            </a:r>
            <a:r>
              <a:rPr lang="en-ZW" dirty="0"/>
              <a:t> </a:t>
            </a:r>
            <a:r>
              <a:rPr lang="en-ZW" dirty="0" smtClean="0"/>
              <a:t>and spear-phishing.</a:t>
            </a:r>
          </a:p>
          <a:p>
            <a:pPr marL="0" indent="0">
              <a:buNone/>
            </a:pPr>
            <a:r>
              <a:rPr lang="en-ZW" dirty="0"/>
              <a:t>Concerning these trends and prospective actions, organisations should take a proactive stance to protect themselves against current threats and those that are likely to come. This entails that it is important to invest in research and development and also to keep abreast with the </a:t>
            </a:r>
            <a:r>
              <a:rPr lang="en-ZW" dirty="0" smtClean="0"/>
              <a:t>technological advancements </a:t>
            </a:r>
            <a:r>
              <a:rPr lang="en-ZW" dirty="0"/>
              <a:t>within the </a:t>
            </a:r>
            <a:r>
              <a:rPr lang="en-ZW" dirty="0" err="1"/>
              <a:t>CyberSecurity</a:t>
            </a:r>
            <a:r>
              <a:rPr lang="en-ZW" dirty="0"/>
              <a:t> fraternity. </a:t>
            </a:r>
            <a:endParaRPr lang="en-ZW" dirty="0"/>
          </a:p>
        </p:txBody>
      </p:sp>
      <p:sp>
        <p:nvSpPr>
          <p:cNvPr id="4" name="Slide Number Placeholder 3"/>
          <p:cNvSpPr>
            <a:spLocks noGrp="1"/>
          </p:cNvSpPr>
          <p:nvPr>
            <p:ph type="sldNum" sz="quarter" idx="12"/>
          </p:nvPr>
        </p:nvSpPr>
        <p:spPr/>
        <p:txBody>
          <a:bodyPr/>
          <a:lstStyle/>
          <a:p>
            <a:fld id="{F6BD7185-11FB-4E30-A890-EA9F53636AF2}" type="slidenum">
              <a:rPr lang="en-ZW" smtClean="0"/>
              <a:t>7</a:t>
            </a:fld>
            <a:endParaRPr lang="en-ZW"/>
          </a:p>
        </p:txBody>
      </p:sp>
    </p:spTree>
    <p:extLst>
      <p:ext uri="{BB962C8B-B14F-4D97-AF65-F5344CB8AC3E}">
        <p14:creationId xmlns:p14="http://schemas.microsoft.com/office/powerpoint/2010/main" val="1745357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W" dirty="0" smtClean="0"/>
              <a:t>THE END..</a:t>
            </a:r>
            <a:endParaRPr lang="en-ZW" dirty="0"/>
          </a:p>
        </p:txBody>
      </p:sp>
      <p:sp>
        <p:nvSpPr>
          <p:cNvPr id="3" name="Subtitle 2"/>
          <p:cNvSpPr>
            <a:spLocks noGrp="1"/>
          </p:cNvSpPr>
          <p:nvPr>
            <p:ph type="subTitle" idx="1"/>
          </p:nvPr>
        </p:nvSpPr>
        <p:spPr/>
        <p:txBody>
          <a:bodyPr/>
          <a:lstStyle/>
          <a:p>
            <a:r>
              <a:rPr lang="en-ZW" dirty="0" smtClean="0"/>
              <a:t>Any questions ????</a:t>
            </a:r>
            <a:endParaRPr lang="en-ZW" dirty="0"/>
          </a:p>
        </p:txBody>
      </p:sp>
      <p:sp>
        <p:nvSpPr>
          <p:cNvPr id="4" name="Slide Number Placeholder 3"/>
          <p:cNvSpPr>
            <a:spLocks noGrp="1"/>
          </p:cNvSpPr>
          <p:nvPr>
            <p:ph type="sldNum" sz="quarter" idx="12"/>
          </p:nvPr>
        </p:nvSpPr>
        <p:spPr/>
        <p:txBody>
          <a:bodyPr/>
          <a:lstStyle/>
          <a:p>
            <a:fld id="{F6BD7185-11FB-4E30-A890-EA9F53636AF2}" type="slidenum">
              <a:rPr lang="en-ZW" smtClean="0"/>
              <a:t>8</a:t>
            </a:fld>
            <a:endParaRPr lang="en-ZW"/>
          </a:p>
        </p:txBody>
      </p:sp>
    </p:spTree>
    <p:extLst>
      <p:ext uri="{BB962C8B-B14F-4D97-AF65-F5344CB8AC3E}">
        <p14:creationId xmlns:p14="http://schemas.microsoft.com/office/powerpoint/2010/main" val="3164559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8366</TotalTime>
  <Words>754</Words>
  <Application>Microsoft Office PowerPoint</Application>
  <PresentationFormat>Widescreen</PresentationFormat>
  <Paragraphs>47</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Times New Roman</vt:lpstr>
      <vt:lpstr>Wingdings 3</vt:lpstr>
      <vt:lpstr>Ion Boardroom</vt:lpstr>
      <vt:lpstr>Nuclear CyberSecurity Considerations.</vt:lpstr>
      <vt:lpstr>Overview</vt:lpstr>
      <vt:lpstr>ABSTRACT</vt:lpstr>
      <vt:lpstr>What is Nuclear CyberSecurity?</vt:lpstr>
      <vt:lpstr>Implementation Guide.</vt:lpstr>
      <vt:lpstr>Recommendations &amp; Research.</vt:lpstr>
      <vt:lpstr>Questions &amp; Conclusion.</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&amp; COMPUTER SECURITY</dc:title>
  <dc:creator>Tinashe Ndalama</dc:creator>
  <cp:lastModifiedBy>Tinashe Ndalama</cp:lastModifiedBy>
  <cp:revision>61</cp:revision>
  <dcterms:created xsi:type="dcterms:W3CDTF">2017-05-31T15:58:09Z</dcterms:created>
  <dcterms:modified xsi:type="dcterms:W3CDTF">2020-01-27T10:28:07Z</dcterms:modified>
</cp:coreProperties>
</file>