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9"/>
  </p:notesMasterIdLst>
  <p:sldIdLst>
    <p:sldId id="256" r:id="rId6"/>
    <p:sldId id="340" r:id="rId7"/>
    <p:sldId id="341" r:id="rId8"/>
    <p:sldId id="342" r:id="rId9"/>
    <p:sldId id="343" r:id="rId10"/>
    <p:sldId id="344" r:id="rId11"/>
    <p:sldId id="362" r:id="rId12"/>
    <p:sldId id="363" r:id="rId13"/>
    <p:sldId id="348" r:id="rId14"/>
    <p:sldId id="349" r:id="rId15"/>
    <p:sldId id="350" r:id="rId16"/>
    <p:sldId id="364" r:id="rId17"/>
    <p:sldId id="365" r:id="rId18"/>
    <p:sldId id="352" r:id="rId19"/>
    <p:sldId id="353" r:id="rId20"/>
    <p:sldId id="354" r:id="rId21"/>
    <p:sldId id="355" r:id="rId22"/>
    <p:sldId id="356" r:id="rId23"/>
    <p:sldId id="357" r:id="rId24"/>
    <p:sldId id="358" r:id="rId25"/>
    <p:sldId id="359" r:id="rId26"/>
    <p:sldId id="360" r:id="rId27"/>
    <p:sldId id="361" r:id="rId28"/>
  </p:sldIdLst>
  <p:sldSz cx="11522075" cy="6480175"/>
  <p:notesSz cx="6858000" cy="9144000"/>
  <p:defaultTextStyle>
    <a:defPPr>
      <a:defRPr lang="en-GB"/>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041">
          <p15:clr>
            <a:srgbClr val="A4A3A4"/>
          </p15:clr>
        </p15:guide>
        <p15:guide id="2" pos="36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kiosk/>
    <p:sldRg st="1" end="1"/>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39D7D"/>
    <a:srgbClr val="FFDF79"/>
    <a:srgbClr val="FF0000"/>
    <a:srgbClr val="FF0909"/>
    <a:srgbClr val="A50021"/>
    <a:srgbClr val="66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1EFDBE-6885-2B7C-3FA7-EFE7A7BF20D1}" v="1206" dt="2019-12-16T22:26:21.528"/>
    <p1510:client id="{BE493E8E-0B65-44F3-DE30-464011045F4B}" v="42" dt="2019-12-15T18:33:49.28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35" autoAdjust="0"/>
    <p:restoredTop sz="94271" autoAdjust="0"/>
  </p:normalViewPr>
  <p:slideViewPr>
    <p:cSldViewPr>
      <p:cViewPr varScale="1">
        <p:scale>
          <a:sx n="93" d="100"/>
          <a:sy n="93" d="100"/>
        </p:scale>
        <p:origin x="-612" y="-96"/>
      </p:cViewPr>
      <p:guideLst>
        <p:guide orient="horz" pos="2041"/>
        <p:guide pos="3629"/>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C504BB-5619-49FD-BDC9-8FEF3F35DBA4}" type="datetimeFigureOut">
              <a:rPr lang="en-GB" smtClean="0"/>
              <a:pPr/>
              <a:t>20/12/2019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703FCC-D824-457A-8E84-F8A68A13FED6}" type="slidenum">
              <a:rPr lang="en-GB" smtClean="0"/>
              <a:pPr/>
              <a:t>‹Nr.›</a:t>
            </a:fld>
            <a:endParaRPr lang="en-GB"/>
          </a:p>
        </p:txBody>
      </p:sp>
    </p:spTree>
    <p:extLst>
      <p:ext uri="{BB962C8B-B14F-4D97-AF65-F5344CB8AC3E}">
        <p14:creationId xmlns:p14="http://schemas.microsoft.com/office/powerpoint/2010/main" xmlns="" val="4243931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703FCC-D824-457A-8E84-F8A68A13FED6}" type="slidenum">
              <a:rPr lang="en-GB" smtClean="0"/>
              <a:pPr/>
              <a:t>1</a:t>
            </a:fld>
            <a:endParaRPr lang="en-GB"/>
          </a:p>
        </p:txBody>
      </p:sp>
    </p:spTree>
    <p:extLst>
      <p:ext uri="{BB962C8B-B14F-4D97-AF65-F5344CB8AC3E}">
        <p14:creationId xmlns:p14="http://schemas.microsoft.com/office/powerpoint/2010/main" xmlns="" val="3070220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703FCC-D824-457A-8E84-F8A68A13FED6}" type="slidenum">
              <a:rPr lang="en-GB" smtClean="0"/>
              <a:pPr/>
              <a:t>10</a:t>
            </a:fld>
            <a:endParaRPr lang="en-GB"/>
          </a:p>
        </p:txBody>
      </p:sp>
    </p:spTree>
    <p:extLst>
      <p:ext uri="{BB962C8B-B14F-4D97-AF65-F5344CB8AC3E}">
        <p14:creationId xmlns:p14="http://schemas.microsoft.com/office/powerpoint/2010/main" xmlns="" val="3070220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703FCC-D824-457A-8E84-F8A68A13FED6}" type="slidenum">
              <a:rPr lang="en-GB" smtClean="0"/>
              <a:pPr/>
              <a:t>11</a:t>
            </a:fld>
            <a:endParaRPr lang="en-GB"/>
          </a:p>
        </p:txBody>
      </p:sp>
    </p:spTree>
    <p:extLst>
      <p:ext uri="{BB962C8B-B14F-4D97-AF65-F5344CB8AC3E}">
        <p14:creationId xmlns:p14="http://schemas.microsoft.com/office/powerpoint/2010/main" xmlns="" val="3070220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703FCC-D824-457A-8E84-F8A68A13FED6}" type="slidenum">
              <a:rPr lang="en-GB" smtClean="0"/>
              <a:pPr/>
              <a:t>12</a:t>
            </a:fld>
            <a:endParaRPr lang="en-GB"/>
          </a:p>
        </p:txBody>
      </p:sp>
    </p:spTree>
    <p:extLst>
      <p:ext uri="{BB962C8B-B14F-4D97-AF65-F5344CB8AC3E}">
        <p14:creationId xmlns:p14="http://schemas.microsoft.com/office/powerpoint/2010/main" xmlns="" val="3070220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703FCC-D824-457A-8E84-F8A68A13FED6}" type="slidenum">
              <a:rPr lang="en-GB" smtClean="0"/>
              <a:pPr/>
              <a:t>13</a:t>
            </a:fld>
            <a:endParaRPr lang="en-GB"/>
          </a:p>
        </p:txBody>
      </p:sp>
    </p:spTree>
    <p:extLst>
      <p:ext uri="{BB962C8B-B14F-4D97-AF65-F5344CB8AC3E}">
        <p14:creationId xmlns:p14="http://schemas.microsoft.com/office/powerpoint/2010/main" xmlns="" val="3070220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703FCC-D824-457A-8E84-F8A68A13FED6}" type="slidenum">
              <a:rPr lang="en-GB" smtClean="0"/>
              <a:pPr/>
              <a:t>14</a:t>
            </a:fld>
            <a:endParaRPr lang="en-GB"/>
          </a:p>
        </p:txBody>
      </p:sp>
    </p:spTree>
    <p:extLst>
      <p:ext uri="{BB962C8B-B14F-4D97-AF65-F5344CB8AC3E}">
        <p14:creationId xmlns:p14="http://schemas.microsoft.com/office/powerpoint/2010/main" xmlns="" val="3070220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703FCC-D824-457A-8E84-F8A68A13FED6}" type="slidenum">
              <a:rPr lang="en-GB" smtClean="0"/>
              <a:pPr/>
              <a:t>15</a:t>
            </a:fld>
            <a:endParaRPr lang="en-GB"/>
          </a:p>
        </p:txBody>
      </p:sp>
    </p:spTree>
    <p:extLst>
      <p:ext uri="{BB962C8B-B14F-4D97-AF65-F5344CB8AC3E}">
        <p14:creationId xmlns:p14="http://schemas.microsoft.com/office/powerpoint/2010/main" xmlns="" val="3070220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err="1"/>
              <a:t>Animation</a:t>
            </a:r>
            <a:r>
              <a:rPr lang="hu-HU" dirty="0"/>
              <a:t>: </a:t>
            </a:r>
            <a:r>
              <a:rPr lang="hu-HU" dirty="0" err="1"/>
              <a:t>on</a:t>
            </a:r>
            <a:r>
              <a:rPr lang="hu-HU" baseline="0" dirty="0" err="1"/>
              <a:t>e</a:t>
            </a:r>
            <a:r>
              <a:rPr lang="hu-HU" baseline="0" dirty="0"/>
              <a:t> </a:t>
            </a:r>
            <a:r>
              <a:rPr lang="hu-HU" baseline="0" dirty="0" err="1"/>
              <a:t>box</a:t>
            </a:r>
            <a:r>
              <a:rPr lang="hu-HU" baseline="0" dirty="0"/>
              <a:t> per </a:t>
            </a:r>
            <a:r>
              <a:rPr lang="hu-HU" baseline="0" dirty="0" err="1"/>
              <a:t>click</a:t>
            </a:r>
            <a:r>
              <a:rPr lang="hu-HU" baseline="0" dirty="0"/>
              <a:t> -&gt; SIEM </a:t>
            </a:r>
            <a:r>
              <a:rPr lang="hu-HU" baseline="0" dirty="0" err="1"/>
              <a:t>collects</a:t>
            </a:r>
            <a:r>
              <a:rPr lang="hu-HU" baseline="0" dirty="0"/>
              <a:t> and </a:t>
            </a:r>
            <a:r>
              <a:rPr lang="hu-HU" baseline="0" dirty="0" err="1"/>
              <a:t>correlates</a:t>
            </a:r>
            <a:r>
              <a:rPr lang="hu-HU" baseline="0" dirty="0"/>
              <a:t> more and more </a:t>
            </a:r>
            <a:r>
              <a:rPr lang="hu-HU" baseline="0" dirty="0" err="1"/>
              <a:t>information</a:t>
            </a:r>
            <a:endParaRPr lang="en-GB" dirty="0"/>
          </a:p>
        </p:txBody>
      </p:sp>
      <p:sp>
        <p:nvSpPr>
          <p:cNvPr id="4" name="Slide Number Placeholder 3"/>
          <p:cNvSpPr>
            <a:spLocks noGrp="1"/>
          </p:cNvSpPr>
          <p:nvPr>
            <p:ph type="sldNum" sz="quarter" idx="10"/>
          </p:nvPr>
        </p:nvSpPr>
        <p:spPr/>
        <p:txBody>
          <a:bodyPr/>
          <a:lstStyle/>
          <a:p>
            <a:fld id="{57703FCC-D824-457A-8E84-F8A68A13FED6}" type="slidenum">
              <a:rPr lang="en-GB" smtClean="0"/>
              <a:pPr/>
              <a:t>16</a:t>
            </a:fld>
            <a:endParaRPr lang="en-GB"/>
          </a:p>
        </p:txBody>
      </p:sp>
    </p:spTree>
    <p:extLst>
      <p:ext uri="{BB962C8B-B14F-4D97-AF65-F5344CB8AC3E}">
        <p14:creationId xmlns:p14="http://schemas.microsoft.com/office/powerpoint/2010/main" xmlns="" val="3070220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703FCC-D824-457A-8E84-F8A68A13FED6}" type="slidenum">
              <a:rPr lang="en-GB" smtClean="0"/>
              <a:pPr/>
              <a:t>17</a:t>
            </a:fld>
            <a:endParaRPr lang="en-GB"/>
          </a:p>
        </p:txBody>
      </p:sp>
    </p:spTree>
    <p:extLst>
      <p:ext uri="{BB962C8B-B14F-4D97-AF65-F5344CB8AC3E}">
        <p14:creationId xmlns:p14="http://schemas.microsoft.com/office/powerpoint/2010/main" xmlns="" val="3070220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703FCC-D824-457A-8E84-F8A68A13FED6}" type="slidenum">
              <a:rPr lang="en-GB" smtClean="0"/>
              <a:pPr/>
              <a:t>18</a:t>
            </a:fld>
            <a:endParaRPr lang="en-GB"/>
          </a:p>
        </p:txBody>
      </p:sp>
    </p:spTree>
    <p:extLst>
      <p:ext uri="{BB962C8B-B14F-4D97-AF65-F5344CB8AC3E}">
        <p14:creationId xmlns:p14="http://schemas.microsoft.com/office/powerpoint/2010/main" xmlns="" val="3070220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703FCC-D824-457A-8E84-F8A68A13FED6}" type="slidenum">
              <a:rPr lang="en-GB" smtClean="0"/>
              <a:pPr/>
              <a:t>19</a:t>
            </a:fld>
            <a:endParaRPr lang="en-GB"/>
          </a:p>
        </p:txBody>
      </p:sp>
    </p:spTree>
    <p:extLst>
      <p:ext uri="{BB962C8B-B14F-4D97-AF65-F5344CB8AC3E}">
        <p14:creationId xmlns:p14="http://schemas.microsoft.com/office/powerpoint/2010/main" xmlns="" val="3070220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703FCC-D824-457A-8E84-F8A68A13FED6}" type="slidenum">
              <a:rPr lang="en-GB" smtClean="0"/>
              <a:pPr/>
              <a:t>2</a:t>
            </a:fld>
            <a:endParaRPr lang="en-GB"/>
          </a:p>
        </p:txBody>
      </p:sp>
    </p:spTree>
    <p:extLst>
      <p:ext uri="{BB962C8B-B14F-4D97-AF65-F5344CB8AC3E}">
        <p14:creationId xmlns:p14="http://schemas.microsoft.com/office/powerpoint/2010/main" xmlns="" val="3070220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703FCC-D824-457A-8E84-F8A68A13FED6}" type="slidenum">
              <a:rPr lang="en-GB" smtClean="0"/>
              <a:pPr/>
              <a:t>20</a:t>
            </a:fld>
            <a:endParaRPr lang="en-GB"/>
          </a:p>
        </p:txBody>
      </p:sp>
    </p:spTree>
    <p:extLst>
      <p:ext uri="{BB962C8B-B14F-4D97-AF65-F5344CB8AC3E}">
        <p14:creationId xmlns:p14="http://schemas.microsoft.com/office/powerpoint/2010/main" xmlns="" val="3070220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703FCC-D824-457A-8E84-F8A68A13FED6}" type="slidenum">
              <a:rPr lang="en-GB" smtClean="0"/>
              <a:pPr/>
              <a:t>21</a:t>
            </a:fld>
            <a:endParaRPr lang="en-GB"/>
          </a:p>
        </p:txBody>
      </p:sp>
    </p:spTree>
    <p:extLst>
      <p:ext uri="{BB962C8B-B14F-4D97-AF65-F5344CB8AC3E}">
        <p14:creationId xmlns:p14="http://schemas.microsoft.com/office/powerpoint/2010/main" xmlns="" val="3070220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703FCC-D824-457A-8E84-F8A68A13FED6}" type="slidenum">
              <a:rPr lang="en-GB" smtClean="0"/>
              <a:pPr/>
              <a:t>22</a:t>
            </a:fld>
            <a:endParaRPr lang="en-GB"/>
          </a:p>
        </p:txBody>
      </p:sp>
    </p:spTree>
    <p:extLst>
      <p:ext uri="{BB962C8B-B14F-4D97-AF65-F5344CB8AC3E}">
        <p14:creationId xmlns:p14="http://schemas.microsoft.com/office/powerpoint/2010/main" xmlns="" val="3070220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703FCC-D824-457A-8E84-F8A68A13FED6}" type="slidenum">
              <a:rPr lang="en-GB" smtClean="0"/>
              <a:pPr/>
              <a:t>23</a:t>
            </a:fld>
            <a:endParaRPr lang="en-GB"/>
          </a:p>
        </p:txBody>
      </p:sp>
    </p:spTree>
    <p:extLst>
      <p:ext uri="{BB962C8B-B14F-4D97-AF65-F5344CB8AC3E}">
        <p14:creationId xmlns:p14="http://schemas.microsoft.com/office/powerpoint/2010/main" xmlns="" val="3070220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703FCC-D824-457A-8E84-F8A68A13FED6}" type="slidenum">
              <a:rPr lang="en-GB" smtClean="0"/>
              <a:pPr/>
              <a:t>3</a:t>
            </a:fld>
            <a:endParaRPr lang="en-GB"/>
          </a:p>
        </p:txBody>
      </p:sp>
    </p:spTree>
    <p:extLst>
      <p:ext uri="{BB962C8B-B14F-4D97-AF65-F5344CB8AC3E}">
        <p14:creationId xmlns:p14="http://schemas.microsoft.com/office/powerpoint/2010/main" xmlns="" val="3070220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703FCC-D824-457A-8E84-F8A68A13FED6}" type="slidenum">
              <a:rPr lang="en-GB" smtClean="0"/>
              <a:pPr/>
              <a:t>4</a:t>
            </a:fld>
            <a:endParaRPr lang="en-GB"/>
          </a:p>
        </p:txBody>
      </p:sp>
    </p:spTree>
    <p:extLst>
      <p:ext uri="{BB962C8B-B14F-4D97-AF65-F5344CB8AC3E}">
        <p14:creationId xmlns:p14="http://schemas.microsoft.com/office/powerpoint/2010/main" xmlns="" val="3070220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703FCC-D824-457A-8E84-F8A68A13FED6}" type="slidenum">
              <a:rPr lang="en-GB" smtClean="0"/>
              <a:pPr/>
              <a:t>5</a:t>
            </a:fld>
            <a:endParaRPr lang="en-GB"/>
          </a:p>
        </p:txBody>
      </p:sp>
    </p:spTree>
    <p:extLst>
      <p:ext uri="{BB962C8B-B14F-4D97-AF65-F5344CB8AC3E}">
        <p14:creationId xmlns:p14="http://schemas.microsoft.com/office/powerpoint/2010/main" xmlns="" val="3070220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703FCC-D824-457A-8E84-F8A68A13FED6}" type="slidenum">
              <a:rPr lang="en-GB" smtClean="0"/>
              <a:pPr/>
              <a:t>6</a:t>
            </a:fld>
            <a:endParaRPr lang="en-GB"/>
          </a:p>
        </p:txBody>
      </p:sp>
    </p:spTree>
    <p:extLst>
      <p:ext uri="{BB962C8B-B14F-4D97-AF65-F5344CB8AC3E}">
        <p14:creationId xmlns:p14="http://schemas.microsoft.com/office/powerpoint/2010/main" xmlns="" val="3070220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703FCC-D824-457A-8E84-F8A68A13FED6}" type="slidenum">
              <a:rPr lang="en-GB" smtClean="0"/>
              <a:pPr/>
              <a:t>7</a:t>
            </a:fld>
            <a:endParaRPr lang="en-GB"/>
          </a:p>
        </p:txBody>
      </p:sp>
    </p:spTree>
    <p:extLst>
      <p:ext uri="{BB962C8B-B14F-4D97-AF65-F5344CB8AC3E}">
        <p14:creationId xmlns:p14="http://schemas.microsoft.com/office/powerpoint/2010/main" xmlns="" val="3070220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703FCC-D824-457A-8E84-F8A68A13FED6}" type="slidenum">
              <a:rPr lang="en-GB" smtClean="0"/>
              <a:pPr/>
              <a:t>8</a:t>
            </a:fld>
            <a:endParaRPr lang="en-GB"/>
          </a:p>
        </p:txBody>
      </p:sp>
    </p:spTree>
    <p:extLst>
      <p:ext uri="{BB962C8B-B14F-4D97-AF65-F5344CB8AC3E}">
        <p14:creationId xmlns:p14="http://schemas.microsoft.com/office/powerpoint/2010/main" xmlns="" val="3070220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703FCC-D824-457A-8E84-F8A68A13FED6}" type="slidenum">
              <a:rPr lang="en-GB" smtClean="0"/>
              <a:pPr/>
              <a:t>9</a:t>
            </a:fld>
            <a:endParaRPr lang="en-GB"/>
          </a:p>
        </p:txBody>
      </p:sp>
    </p:spTree>
    <p:extLst>
      <p:ext uri="{BB962C8B-B14F-4D97-AF65-F5344CB8AC3E}">
        <p14:creationId xmlns:p14="http://schemas.microsoft.com/office/powerpoint/2010/main" xmlns="" val="3070220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3600" y="2012950"/>
            <a:ext cx="9794875" cy="1389063"/>
          </a:xfrm>
        </p:spPr>
        <p:txBody>
          <a:bodyPr/>
          <a:lstStyle/>
          <a:p>
            <a:r>
              <a:rPr lang="en-US"/>
              <a:t>Click to edit Master title style</a:t>
            </a:r>
            <a:endParaRPr lang="nl-NL"/>
          </a:p>
        </p:txBody>
      </p:sp>
      <p:sp>
        <p:nvSpPr>
          <p:cNvPr id="3" name="Subtitle 2"/>
          <p:cNvSpPr>
            <a:spLocks noGrp="1"/>
          </p:cNvSpPr>
          <p:nvPr>
            <p:ph type="subTitle" idx="1"/>
          </p:nvPr>
        </p:nvSpPr>
        <p:spPr>
          <a:xfrm>
            <a:off x="1728788" y="3671888"/>
            <a:ext cx="8064500" cy="165576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nl-NL"/>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4B9B1BB-6E60-4735-B8A1-A0B3F56A6BFD}" type="slidenum">
              <a:rPr lang="en-GB"/>
              <a:pPr/>
              <a:t>‹Nr.›</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CD9FC44-2841-49BD-8AE8-8C3092BBBE05}" type="slidenum">
              <a:rPr lang="en-GB"/>
              <a:pPr/>
              <a:t>‹Nr.›</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53425" y="258763"/>
            <a:ext cx="2592388" cy="5529262"/>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576263" y="258763"/>
            <a:ext cx="7624762" cy="55292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2C58314-02E0-4B7F-B63D-CA3FACDA1EAE}" type="slidenum">
              <a:rPr lang="en-GB"/>
              <a:pPr/>
              <a:t>‹Nr.›</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E41F8AD-4928-4BEF-898A-F1A1FFAA2186}" type="slidenum">
              <a:rPr lang="en-GB"/>
              <a:pPr/>
              <a:t>‹Nr.›</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9638" y="4164013"/>
            <a:ext cx="9794875" cy="1287462"/>
          </a:xfrm>
        </p:spPr>
        <p:txBody>
          <a:bodyPr anchor="t"/>
          <a:lstStyle>
            <a:lvl1pPr algn="l">
              <a:defRPr sz="4000" b="1" cap="all"/>
            </a:lvl1pPr>
          </a:lstStyle>
          <a:p>
            <a:r>
              <a:rPr lang="en-US"/>
              <a:t>Click to edit Master title style</a:t>
            </a:r>
            <a:endParaRPr lang="nl-NL"/>
          </a:p>
        </p:txBody>
      </p:sp>
      <p:sp>
        <p:nvSpPr>
          <p:cNvPr id="3" name="Text Placeholder 2"/>
          <p:cNvSpPr>
            <a:spLocks noGrp="1"/>
          </p:cNvSpPr>
          <p:nvPr>
            <p:ph type="body" idx="1"/>
          </p:nvPr>
        </p:nvSpPr>
        <p:spPr>
          <a:xfrm>
            <a:off x="909638" y="2746375"/>
            <a:ext cx="9794875" cy="1417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59CA4B7-9F25-4E13-BABA-764ACEAB774E}" type="slidenum">
              <a:rPr lang="en-GB"/>
              <a:pPr/>
              <a:t>‹Nr.›</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576263" y="1511300"/>
            <a:ext cx="5108575"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5837238" y="1511300"/>
            <a:ext cx="5108575"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E4CC2073-23CB-4D2C-B670-6B24D58F3CD0}" type="slidenum">
              <a:rPr lang="en-GB"/>
              <a:pPr/>
              <a:t>‹Nr.›</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l-NL"/>
          </a:p>
        </p:txBody>
      </p:sp>
      <p:sp>
        <p:nvSpPr>
          <p:cNvPr id="3" name="Text Placeholder 2"/>
          <p:cNvSpPr>
            <a:spLocks noGrp="1"/>
          </p:cNvSpPr>
          <p:nvPr>
            <p:ph type="body" idx="1"/>
          </p:nvPr>
        </p:nvSpPr>
        <p:spPr>
          <a:xfrm>
            <a:off x="576263" y="1450975"/>
            <a:ext cx="5091112"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76263" y="2055813"/>
            <a:ext cx="5091112"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5853113" y="1450975"/>
            <a:ext cx="5092700"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53113" y="2055813"/>
            <a:ext cx="5092700"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D25C1A34-DCDC-4B2D-B828-3BC685995F1D}" type="slidenum">
              <a:rPr lang="en-GB"/>
              <a:pPr/>
              <a:t>‹Nr.›</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0FE3231B-F0AE-49BA-AF15-1C740DFB5A44}" type="slidenum">
              <a:rPr lang="en-GB"/>
              <a:pPr/>
              <a:t>‹Nr.›</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FCFB6A6E-A4E8-4B7E-A6CF-D67518E72745}" type="slidenum">
              <a:rPr lang="en-GB"/>
              <a:pPr/>
              <a:t>‹Nr.›</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6263" y="258763"/>
            <a:ext cx="3790950" cy="1096962"/>
          </a:xfrm>
        </p:spPr>
        <p:txBody>
          <a:bodyPr anchor="b"/>
          <a:lstStyle>
            <a:lvl1pPr algn="l">
              <a:defRPr sz="2000" b="1"/>
            </a:lvl1pPr>
          </a:lstStyle>
          <a:p>
            <a:r>
              <a:rPr lang="en-US"/>
              <a:t>Click to edit Master title style</a:t>
            </a:r>
            <a:endParaRPr lang="nl-NL"/>
          </a:p>
        </p:txBody>
      </p:sp>
      <p:sp>
        <p:nvSpPr>
          <p:cNvPr id="3" name="Content Placeholder 2"/>
          <p:cNvSpPr>
            <a:spLocks noGrp="1"/>
          </p:cNvSpPr>
          <p:nvPr>
            <p:ph idx="1"/>
          </p:nvPr>
        </p:nvSpPr>
        <p:spPr>
          <a:xfrm>
            <a:off x="4505325" y="258763"/>
            <a:ext cx="6440488" cy="5529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576263" y="1355725"/>
            <a:ext cx="3790950"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10837788-6F2D-4600-A78F-2CD5147B5542}" type="slidenum">
              <a:rPr lang="en-GB"/>
              <a:pPr/>
              <a:t>‹Nr.›</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59013" y="4535488"/>
            <a:ext cx="6911975" cy="536575"/>
          </a:xfrm>
        </p:spPr>
        <p:txBody>
          <a:bodyPr anchor="b"/>
          <a:lstStyle>
            <a:lvl1pPr algn="l">
              <a:defRPr sz="2000" b="1"/>
            </a:lvl1pPr>
          </a:lstStyle>
          <a:p>
            <a:r>
              <a:rPr lang="en-US"/>
              <a:t>Click to edit Master title style</a:t>
            </a:r>
            <a:endParaRPr lang="nl-NL"/>
          </a:p>
        </p:txBody>
      </p:sp>
      <p:sp>
        <p:nvSpPr>
          <p:cNvPr id="3" name="Picture Placeholder 2"/>
          <p:cNvSpPr>
            <a:spLocks noGrp="1"/>
          </p:cNvSpPr>
          <p:nvPr>
            <p:ph type="pic" idx="1"/>
          </p:nvPr>
        </p:nvSpPr>
        <p:spPr>
          <a:xfrm>
            <a:off x="2259013" y="579438"/>
            <a:ext cx="6911975" cy="3887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2259013" y="5072063"/>
            <a:ext cx="6911975" cy="760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F68365C-D1EF-417F-BBBD-5BF2639B9688}" type="slidenum">
              <a:rPr lang="en-GB"/>
              <a:pPr/>
              <a:t>‹Nr.›</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6263" y="258763"/>
            <a:ext cx="10369550" cy="10810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576263" y="1511300"/>
            <a:ext cx="10369550" cy="4276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576263" y="5900738"/>
            <a:ext cx="2687637" cy="450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GB"/>
          </a:p>
        </p:txBody>
      </p:sp>
      <p:sp>
        <p:nvSpPr>
          <p:cNvPr id="1029" name="Rectangle 5"/>
          <p:cNvSpPr>
            <a:spLocks noGrp="1" noChangeArrowheads="1"/>
          </p:cNvSpPr>
          <p:nvPr>
            <p:ph type="ftr" sz="quarter" idx="3"/>
          </p:nvPr>
        </p:nvSpPr>
        <p:spPr bwMode="auto">
          <a:xfrm>
            <a:off x="3937000" y="5900738"/>
            <a:ext cx="3648075" cy="450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30" name="Rectangle 6"/>
          <p:cNvSpPr>
            <a:spLocks noGrp="1" noChangeArrowheads="1"/>
          </p:cNvSpPr>
          <p:nvPr>
            <p:ph type="sldNum" sz="quarter" idx="4"/>
          </p:nvPr>
        </p:nvSpPr>
        <p:spPr bwMode="auto">
          <a:xfrm>
            <a:off x="8258175" y="5900738"/>
            <a:ext cx="2687638" cy="450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C66143C-2B91-4E34-87E7-50CE07A611A9}" type="slidenum">
              <a:rPr lang="en-GB"/>
              <a:pPr/>
              <a:t>‹Nr.›</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1.png"/><Relationship Id="rId7" Type="http://schemas.openxmlformats.org/officeDocument/2006/relationships/slide" Target="slide16.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9.xml"/><Relationship Id="rId10" Type="http://schemas.openxmlformats.org/officeDocument/2006/relationships/slide" Target="slide1.xml"/><Relationship Id="rId4" Type="http://schemas.openxmlformats.org/officeDocument/2006/relationships/slide" Target="slide2.xml"/><Relationship Id="rId9" Type="http://schemas.openxmlformats.org/officeDocument/2006/relationships/slide" Target="slide23.xml"/></Relationships>
</file>

<file path=ppt/slides/_rels/slide10.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1.png"/><Relationship Id="rId7" Type="http://schemas.openxmlformats.org/officeDocument/2006/relationships/slide" Target="slide16.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9.xml"/><Relationship Id="rId10" Type="http://schemas.openxmlformats.org/officeDocument/2006/relationships/slide" Target="slide1.xml"/><Relationship Id="rId4" Type="http://schemas.openxmlformats.org/officeDocument/2006/relationships/slide" Target="slide11.xml"/><Relationship Id="rId9" Type="http://schemas.openxmlformats.org/officeDocument/2006/relationships/slide" Target="slide23.xml"/></Relationships>
</file>

<file path=ppt/slides/_rels/slide11.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1.png"/><Relationship Id="rId7" Type="http://schemas.openxmlformats.org/officeDocument/2006/relationships/slide" Target="slide16.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9.xml"/><Relationship Id="rId10" Type="http://schemas.openxmlformats.org/officeDocument/2006/relationships/slide" Target="slide1.xml"/><Relationship Id="rId4" Type="http://schemas.openxmlformats.org/officeDocument/2006/relationships/slide" Target="slide12.xml"/><Relationship Id="rId9" Type="http://schemas.openxmlformats.org/officeDocument/2006/relationships/slide" Target="slide23.xml"/></Relationships>
</file>

<file path=ppt/slides/_rels/slide12.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1.png"/><Relationship Id="rId7" Type="http://schemas.openxmlformats.org/officeDocument/2006/relationships/slide" Target="slide15.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slide" Target="slide9.xml"/><Relationship Id="rId11" Type="http://schemas.openxmlformats.org/officeDocument/2006/relationships/slide" Target="slide1.xml"/><Relationship Id="rId5" Type="http://schemas.openxmlformats.org/officeDocument/2006/relationships/slide" Target="slide14.xml"/><Relationship Id="rId10" Type="http://schemas.openxmlformats.org/officeDocument/2006/relationships/slide" Target="slide23.xml"/><Relationship Id="rId4" Type="http://schemas.openxmlformats.org/officeDocument/2006/relationships/slide" Target="slide13.xml"/><Relationship Id="rId9" Type="http://schemas.openxmlformats.org/officeDocument/2006/relationships/slide" Target="slide22.xml"/></Relationships>
</file>

<file path=ppt/slides/_rels/slide13.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1.png"/><Relationship Id="rId7" Type="http://schemas.openxmlformats.org/officeDocument/2006/relationships/slide" Target="slide15.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slide" Target="slide9.xml"/><Relationship Id="rId11" Type="http://schemas.openxmlformats.org/officeDocument/2006/relationships/slide" Target="slide1.xml"/><Relationship Id="rId5" Type="http://schemas.openxmlformats.org/officeDocument/2006/relationships/image" Target="../media/image8.png"/><Relationship Id="rId10" Type="http://schemas.openxmlformats.org/officeDocument/2006/relationships/slide" Target="slide23.xml"/><Relationship Id="rId4" Type="http://schemas.openxmlformats.org/officeDocument/2006/relationships/slide" Target="slide12.xml"/><Relationship Id="rId9" Type="http://schemas.openxmlformats.org/officeDocument/2006/relationships/slide" Target="slide22.xml"/></Relationships>
</file>

<file path=ppt/slides/_rels/slide14.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media/image1.png"/><Relationship Id="rId7" Type="http://schemas.openxmlformats.org/officeDocument/2006/relationships/slide" Target="slide22.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slide" Target="slide16.xml"/><Relationship Id="rId5" Type="http://schemas.openxmlformats.org/officeDocument/2006/relationships/slide" Target="slide9.xml"/><Relationship Id="rId4" Type="http://schemas.openxmlformats.org/officeDocument/2006/relationships/slide" Target="slide15.xml"/><Relationship Id="rId9" Type="http://schemas.openxmlformats.org/officeDocument/2006/relationships/slide" Target="slide1.xml"/></Relationships>
</file>

<file path=ppt/slides/_rels/slide15.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1.png"/><Relationship Id="rId7" Type="http://schemas.openxmlformats.org/officeDocument/2006/relationships/slide" Target="slide15.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image" Target="../media/image9.jpeg"/><Relationship Id="rId10" Type="http://schemas.openxmlformats.org/officeDocument/2006/relationships/slide" Target="slide1.xml"/><Relationship Id="rId4" Type="http://schemas.openxmlformats.org/officeDocument/2006/relationships/slide" Target="slide16.xml"/><Relationship Id="rId9" Type="http://schemas.openxmlformats.org/officeDocument/2006/relationships/slide" Target="slide23.xml"/></Relationships>
</file>

<file path=ppt/slides/_rels/slide16.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1.png"/><Relationship Id="rId7" Type="http://schemas.openxmlformats.org/officeDocument/2006/relationships/slide" Target="slide16.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9.xml"/><Relationship Id="rId10" Type="http://schemas.openxmlformats.org/officeDocument/2006/relationships/slide" Target="slide1.xml"/><Relationship Id="rId4" Type="http://schemas.openxmlformats.org/officeDocument/2006/relationships/slide" Target="slide17.xml"/><Relationship Id="rId9" Type="http://schemas.openxmlformats.org/officeDocument/2006/relationships/slide" Target="slide23.xml"/></Relationships>
</file>

<file path=ppt/slides/_rels/slide17.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1.png"/><Relationship Id="rId7" Type="http://schemas.openxmlformats.org/officeDocument/2006/relationships/slide" Target="slide16.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9.xml"/><Relationship Id="rId10" Type="http://schemas.openxmlformats.org/officeDocument/2006/relationships/slide" Target="slide1.xml"/><Relationship Id="rId4" Type="http://schemas.openxmlformats.org/officeDocument/2006/relationships/slide" Target="slide18.xml"/><Relationship Id="rId9" Type="http://schemas.openxmlformats.org/officeDocument/2006/relationships/slide" Target="slide23.xml"/></Relationships>
</file>

<file path=ppt/slides/_rels/slide18.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1.png"/><Relationship Id="rId7" Type="http://schemas.openxmlformats.org/officeDocument/2006/relationships/slide" Target="slide16.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9.xml"/><Relationship Id="rId10" Type="http://schemas.openxmlformats.org/officeDocument/2006/relationships/slide" Target="slide1.xml"/><Relationship Id="rId4" Type="http://schemas.openxmlformats.org/officeDocument/2006/relationships/slide" Target="slide19.xml"/><Relationship Id="rId9" Type="http://schemas.openxmlformats.org/officeDocument/2006/relationships/slide" Target="slide23.xml"/></Relationships>
</file>

<file path=ppt/slides/_rels/slide19.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1.png"/><Relationship Id="rId7" Type="http://schemas.openxmlformats.org/officeDocument/2006/relationships/slide" Target="slide15.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slide" Target="slide9.xml"/><Relationship Id="rId11" Type="http://schemas.openxmlformats.org/officeDocument/2006/relationships/slide" Target="slide1.xml"/><Relationship Id="rId5" Type="http://schemas.openxmlformats.org/officeDocument/2006/relationships/slide" Target="slide20.xml"/><Relationship Id="rId10" Type="http://schemas.openxmlformats.org/officeDocument/2006/relationships/slide" Target="slide23.xml"/><Relationship Id="rId4" Type="http://schemas.openxmlformats.org/officeDocument/2006/relationships/image" Target="../media/image8.png"/><Relationship Id="rId9" Type="http://schemas.openxmlformats.org/officeDocument/2006/relationships/slide" Target="slide22.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1.png"/><Relationship Id="rId7" Type="http://schemas.openxmlformats.org/officeDocument/2006/relationships/slide" Target="slide17.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slide" Target="slide2.xml"/><Relationship Id="rId10" Type="http://schemas.openxmlformats.org/officeDocument/2006/relationships/slide" Target="slide1.xml"/><Relationship Id="rId4" Type="http://schemas.openxmlformats.org/officeDocument/2006/relationships/slide" Target="slide3.xml"/><Relationship Id="rId9" Type="http://schemas.openxmlformats.org/officeDocument/2006/relationships/slide" Target="slide23.xml"/></Relationships>
</file>

<file path=ppt/slides/_rels/slide20.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media/image1.png"/><Relationship Id="rId7" Type="http://schemas.openxmlformats.org/officeDocument/2006/relationships/slide" Target="slide16.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9.xml"/><Relationship Id="rId4" Type="http://schemas.openxmlformats.org/officeDocument/2006/relationships/slide" Target="slide22.xml"/><Relationship Id="rId9" Type="http://schemas.openxmlformats.org/officeDocument/2006/relationships/slide" Target="slide1.xml"/></Relationships>
</file>

<file path=ppt/slides/_rels/slide21.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media/image1.png"/><Relationship Id="rId7" Type="http://schemas.openxmlformats.org/officeDocument/2006/relationships/slide" Target="slide16.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9.xml"/><Relationship Id="rId4" Type="http://schemas.openxmlformats.org/officeDocument/2006/relationships/slide" Target="slide22.xml"/><Relationship Id="rId9" Type="http://schemas.openxmlformats.org/officeDocument/2006/relationships/slide" Target="slide1.xml"/></Relationships>
</file>

<file path=ppt/slides/_rels/slide22.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1.png"/><Relationship Id="rId7" Type="http://schemas.openxmlformats.org/officeDocument/2006/relationships/slide" Target="slide15.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image" Target="../media/image10.png"/><Relationship Id="rId10" Type="http://schemas.openxmlformats.org/officeDocument/2006/relationships/slide" Target="slide1.xml"/><Relationship Id="rId4" Type="http://schemas.openxmlformats.org/officeDocument/2006/relationships/slide" Target="slide23.xml"/><Relationship Id="rId9" Type="http://schemas.openxmlformats.org/officeDocument/2006/relationships/slide" Target="slide22.xml"/></Relationships>
</file>

<file path=ppt/slides/_rels/slide23.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media/image1.png"/><Relationship Id="rId7" Type="http://schemas.openxmlformats.org/officeDocument/2006/relationships/slide" Target="slide22.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slide" Target="slide16.xml"/><Relationship Id="rId5" Type="http://schemas.openxmlformats.org/officeDocument/2006/relationships/slide" Target="slide15.xml"/><Relationship Id="rId4" Type="http://schemas.openxmlformats.org/officeDocument/2006/relationships/slide" Target="slide9.xml"/><Relationship Id="rId9" Type="http://schemas.openxmlformats.org/officeDocument/2006/relationships/slide" Target="slide1.xml"/></Relationships>
</file>

<file path=ppt/slides/_rels/slide3.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1.png"/><Relationship Id="rId7" Type="http://schemas.openxmlformats.org/officeDocument/2006/relationships/slide" Target="slide15.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9.xml"/><Relationship Id="rId11" Type="http://schemas.openxmlformats.org/officeDocument/2006/relationships/slide" Target="slide1.xml"/><Relationship Id="rId5" Type="http://schemas.openxmlformats.org/officeDocument/2006/relationships/image" Target="../media/image2.png"/><Relationship Id="rId10" Type="http://schemas.openxmlformats.org/officeDocument/2006/relationships/slide" Target="slide23.xml"/><Relationship Id="rId4" Type="http://schemas.openxmlformats.org/officeDocument/2006/relationships/slide" Target="slide4.xml"/><Relationship Id="rId9" Type="http://schemas.openxmlformats.org/officeDocument/2006/relationships/slide" Target="slide22.xml"/></Relationships>
</file>

<file path=ppt/slides/_rels/slide4.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1.png"/><Relationship Id="rId7" Type="http://schemas.openxmlformats.org/officeDocument/2006/relationships/slide" Target="slide15.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9.xml"/><Relationship Id="rId11" Type="http://schemas.openxmlformats.org/officeDocument/2006/relationships/slide" Target="slide1.xml"/><Relationship Id="rId5" Type="http://schemas.openxmlformats.org/officeDocument/2006/relationships/image" Target="../media/image3.png"/><Relationship Id="rId10" Type="http://schemas.openxmlformats.org/officeDocument/2006/relationships/slide" Target="slide23.xml"/><Relationship Id="rId4" Type="http://schemas.openxmlformats.org/officeDocument/2006/relationships/slide" Target="slide5.xml"/><Relationship Id="rId9" Type="http://schemas.openxmlformats.org/officeDocument/2006/relationships/slide" Target="slide2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slide" Target="slide1.xml"/><Relationship Id="rId3" Type="http://schemas.openxmlformats.org/officeDocument/2006/relationships/image" Target="../media/image1.png"/><Relationship Id="rId7" Type="http://schemas.openxmlformats.org/officeDocument/2006/relationships/slide" Target="slide8.xml"/><Relationship Id="rId12" Type="http://schemas.openxmlformats.org/officeDocument/2006/relationships/slide" Target="slide2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slide" Target="slide22.xml"/><Relationship Id="rId5" Type="http://schemas.openxmlformats.org/officeDocument/2006/relationships/slide" Target="slide6.xml"/><Relationship Id="rId10" Type="http://schemas.openxmlformats.org/officeDocument/2006/relationships/slide" Target="slide16.xml"/><Relationship Id="rId4" Type="http://schemas.openxmlformats.org/officeDocument/2006/relationships/slide" Target="slide9.xml"/><Relationship Id="rId9" Type="http://schemas.openxmlformats.org/officeDocument/2006/relationships/slide" Target="slide15.xml"/></Relationships>
</file>

<file path=ppt/slides/_rels/slide6.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1.png"/><Relationship Id="rId7" Type="http://schemas.openxmlformats.org/officeDocument/2006/relationships/slide" Target="slide1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slide" Target="slide9.xml"/><Relationship Id="rId11" Type="http://schemas.openxmlformats.org/officeDocument/2006/relationships/slide" Target="slide1.xml"/><Relationship Id="rId5" Type="http://schemas.openxmlformats.org/officeDocument/2006/relationships/image" Target="../media/image5.jpeg"/><Relationship Id="rId10" Type="http://schemas.openxmlformats.org/officeDocument/2006/relationships/slide" Target="slide23.xml"/><Relationship Id="rId4" Type="http://schemas.openxmlformats.org/officeDocument/2006/relationships/slide" Target="slide5.xml"/><Relationship Id="rId9" Type="http://schemas.openxmlformats.org/officeDocument/2006/relationships/slide" Target="slide22.xml"/></Relationships>
</file>

<file path=ppt/slides/_rels/slide7.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1.png"/><Relationship Id="rId7" Type="http://schemas.openxmlformats.org/officeDocument/2006/relationships/slide" Target="slide15.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slide" Target="slide9.xml"/><Relationship Id="rId11" Type="http://schemas.openxmlformats.org/officeDocument/2006/relationships/slide" Target="slide1.xml"/><Relationship Id="rId5" Type="http://schemas.openxmlformats.org/officeDocument/2006/relationships/image" Target="../media/image6.jpeg"/><Relationship Id="rId10" Type="http://schemas.openxmlformats.org/officeDocument/2006/relationships/slide" Target="slide23.xml"/><Relationship Id="rId4" Type="http://schemas.openxmlformats.org/officeDocument/2006/relationships/slide" Target="slide5.xml"/><Relationship Id="rId9" Type="http://schemas.openxmlformats.org/officeDocument/2006/relationships/slide" Target="slide22.xml"/></Relationships>
</file>

<file path=ppt/slides/_rels/slide8.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1.png"/><Relationship Id="rId7" Type="http://schemas.openxmlformats.org/officeDocument/2006/relationships/slide" Target="slide15.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slide" Target="slide9.xml"/><Relationship Id="rId11" Type="http://schemas.openxmlformats.org/officeDocument/2006/relationships/slide" Target="slide1.xml"/><Relationship Id="rId5" Type="http://schemas.openxmlformats.org/officeDocument/2006/relationships/image" Target="../media/image7.jpeg"/><Relationship Id="rId10" Type="http://schemas.openxmlformats.org/officeDocument/2006/relationships/slide" Target="slide23.xml"/><Relationship Id="rId4" Type="http://schemas.openxmlformats.org/officeDocument/2006/relationships/slide" Target="slide5.xml"/><Relationship Id="rId9" Type="http://schemas.openxmlformats.org/officeDocument/2006/relationships/slide" Target="slide22.xml"/></Relationships>
</file>

<file path=ppt/slides/_rels/slide9.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1.png"/><Relationship Id="rId7"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9.xml"/><Relationship Id="rId10" Type="http://schemas.openxmlformats.org/officeDocument/2006/relationships/slide" Target="slide1.xml"/><Relationship Id="rId4" Type="http://schemas.openxmlformats.org/officeDocument/2006/relationships/slide" Target="slide10.xml"/><Relationship Id="rId9" Type="http://schemas.openxmlformats.org/officeDocument/2006/relationships/slide" Target="slide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1519"/>
          <a:stretch/>
        </p:blipFill>
        <p:spPr bwMode="auto">
          <a:xfrm>
            <a:off x="-5802" y="-1"/>
            <a:ext cx="11527877" cy="6480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Text Box 10"/>
          <p:cNvSpPr txBox="1">
            <a:spLocks noChangeArrowheads="1"/>
          </p:cNvSpPr>
          <p:nvPr/>
        </p:nvSpPr>
        <p:spPr bwMode="auto">
          <a:xfrm>
            <a:off x="1" y="-3176"/>
            <a:ext cx="11523156" cy="1188000"/>
          </a:xfrm>
          <a:prstGeom prst="rect">
            <a:avLst/>
          </a:prstGeom>
          <a:solidFill>
            <a:schemeClr val="bg1">
              <a:alpha val="60001"/>
            </a:schemeClr>
          </a:solidFill>
          <a:ln w="9525">
            <a:noFill/>
            <a:miter lim="800000"/>
            <a:headEnd/>
            <a:tailEnd/>
          </a:ln>
          <a:effectLst/>
        </p:spPr>
        <p:txBody>
          <a:bodyPr wrap="square">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dirty="0">
              <a:solidFill>
                <a:schemeClr val="accent2"/>
              </a:solidFill>
              <a:latin typeface="Verdana" pitchFamily="34" charset="0"/>
            </a:endParaRPr>
          </a:p>
        </p:txBody>
      </p:sp>
      <p:sp>
        <p:nvSpPr>
          <p:cNvPr id="16" name="Text Box 17"/>
          <p:cNvSpPr txBox="1">
            <a:spLocks noChangeArrowheads="1"/>
          </p:cNvSpPr>
          <p:nvPr/>
        </p:nvSpPr>
        <p:spPr bwMode="auto">
          <a:xfrm>
            <a:off x="688939" y="1168385"/>
            <a:ext cx="10072758" cy="4140000"/>
          </a:xfrm>
          <a:prstGeom prst="rect">
            <a:avLst/>
          </a:prstGeom>
          <a:solidFill>
            <a:schemeClr val="bg1">
              <a:alpha val="60000"/>
            </a:schemeClr>
          </a:solidFill>
          <a:ln w="9525">
            <a:noFill/>
            <a:miter lim="800000"/>
            <a:headEnd/>
            <a:tailEnd/>
          </a:ln>
          <a:effectLst/>
        </p:spPr>
        <p:txBody>
          <a:bodyPr/>
          <a:lstStyle/>
          <a:p>
            <a:pPr algn="just"/>
            <a:endParaRPr lang="en-US" sz="600" b="1" dirty="0"/>
          </a:p>
          <a:p>
            <a:r>
              <a:rPr lang="en-US" sz="2000" b="1" dirty="0">
                <a:solidFill>
                  <a:srgbClr val="0070C0"/>
                </a:solidFill>
              </a:rPr>
              <a:t>The Nuclear SIEM</a:t>
            </a:r>
          </a:p>
          <a:p>
            <a:endParaRPr lang="en-US" sz="2000" b="1" dirty="0">
              <a:solidFill>
                <a:srgbClr val="0070C0"/>
              </a:solidFill>
            </a:endParaRPr>
          </a:p>
          <a:p>
            <a:r>
              <a:rPr lang="en-GB" sz="2000" b="1" dirty="0">
                <a:solidFill>
                  <a:srgbClr val="0070C0"/>
                </a:solidFill>
              </a:rPr>
              <a:t>		</a:t>
            </a:r>
          </a:p>
          <a:p>
            <a:r>
              <a:rPr lang="en-GB" sz="2000" b="1" dirty="0">
                <a:solidFill>
                  <a:srgbClr val="0070C0"/>
                </a:solidFill>
              </a:rPr>
              <a:t>		</a:t>
            </a:r>
          </a:p>
          <a:p>
            <a:endParaRPr lang="en-GB" sz="2000" b="1" dirty="0">
              <a:solidFill>
                <a:srgbClr val="0070C0"/>
              </a:solidFill>
            </a:endParaRPr>
          </a:p>
          <a:p>
            <a:r>
              <a:rPr lang="en-GB" sz="2000" b="1" dirty="0">
                <a:solidFill>
                  <a:srgbClr val="0070C0"/>
                </a:solidFill>
              </a:rPr>
              <a:t>			</a:t>
            </a:r>
          </a:p>
          <a:p>
            <a:r>
              <a:rPr lang="en-GB" sz="2000" b="1" dirty="0">
                <a:solidFill>
                  <a:srgbClr val="0070C0"/>
                </a:solidFill>
              </a:rPr>
              <a:t>			</a:t>
            </a:r>
          </a:p>
          <a:p>
            <a:endParaRPr lang="en-GB" sz="2000" b="1" dirty="0">
              <a:solidFill>
                <a:srgbClr val="0070C0"/>
              </a:solidFill>
            </a:endParaRPr>
          </a:p>
        </p:txBody>
      </p:sp>
      <p:sp>
        <p:nvSpPr>
          <p:cNvPr id="24" name="Text Box 7"/>
          <p:cNvSpPr txBox="1">
            <a:spLocks noChangeArrowheads="1"/>
          </p:cNvSpPr>
          <p:nvPr/>
        </p:nvSpPr>
        <p:spPr bwMode="auto">
          <a:xfrm>
            <a:off x="1898515" y="114721"/>
            <a:ext cx="7416825" cy="1277273"/>
          </a:xfrm>
          <a:prstGeom prst="rect">
            <a:avLst/>
          </a:prstGeom>
          <a:noFill/>
          <a:ln w="9525">
            <a:noFill/>
            <a:miter lim="800000"/>
            <a:headEnd/>
            <a:tailEnd/>
          </a:ln>
          <a:effectLst/>
        </p:spPr>
        <p:txBody>
          <a:bodyPr wrap="square">
            <a:spAutoFit/>
          </a:bodyPr>
          <a:lstStyle/>
          <a:p>
            <a:pPr lvl="0"/>
            <a:r>
              <a:rPr lang="en-US" sz="2000" b="1" dirty="0">
                <a:solidFill>
                  <a:srgbClr val="0070C0"/>
                </a:solidFill>
              </a:rPr>
              <a:t>Interactive Content Presentation </a:t>
            </a:r>
          </a:p>
          <a:p>
            <a:pPr lvl="0"/>
            <a:r>
              <a:rPr lang="en-US" sz="1100" b="1" dirty="0">
                <a:solidFill>
                  <a:srgbClr val="0070C0"/>
                </a:solidFill>
              </a:rPr>
              <a:t>for the </a:t>
            </a:r>
          </a:p>
          <a:p>
            <a:pPr lvl="0"/>
            <a:r>
              <a:rPr lang="en-US" sz="2000" b="1" dirty="0">
                <a:solidFill>
                  <a:srgbClr val="0070C0"/>
                </a:solidFill>
              </a:rPr>
              <a:t>International Conference on Nuclear Security 2020</a:t>
            </a:r>
          </a:p>
          <a:p>
            <a:pPr lvl="0">
              <a:lnSpc>
                <a:spcPct val="150000"/>
              </a:lnSpc>
            </a:pPr>
            <a:r>
              <a:rPr lang="nl-NL" sz="1000" b="1" dirty="0">
                <a:solidFill>
                  <a:srgbClr val="0070C0"/>
                </a:solidFill>
                <a:latin typeface="Verdana" pitchFamily="34" charset="0"/>
              </a:rPr>
              <a:t>IAEA-NSNS (ICONS2020@iaea.org)</a:t>
            </a:r>
            <a:endParaRPr lang="en-GB" sz="1000" b="1" baseline="30000" dirty="0">
              <a:solidFill>
                <a:srgbClr val="0070C0"/>
              </a:solidFill>
              <a:latin typeface="Verdana" pitchFamily="34" charset="0"/>
            </a:endParaRPr>
          </a:p>
          <a:p>
            <a:pPr lvl="0"/>
            <a:endParaRPr lang="en-US" sz="1100" b="1" dirty="0">
              <a:solidFill>
                <a:srgbClr val="0070C0"/>
              </a:solidFill>
            </a:endParaRPr>
          </a:p>
        </p:txBody>
      </p:sp>
      <p:graphicFrame>
        <p:nvGraphicFramePr>
          <p:cNvPr id="13" name="Tabelle 12"/>
          <p:cNvGraphicFramePr>
            <a:graphicFrameLocks noGrp="1"/>
          </p:cNvGraphicFramePr>
          <p:nvPr>
            <p:extLst>
              <p:ext uri="{D42A27DB-BD31-4B8C-83A1-F6EECF244321}">
                <p14:modId xmlns:p14="http://schemas.microsoft.com/office/powerpoint/2010/main" xmlns="" val="2161716441"/>
              </p:ext>
            </p:extLst>
          </p:nvPr>
        </p:nvGraphicFramePr>
        <p:xfrm>
          <a:off x="2117699" y="2382831"/>
          <a:ext cx="7681384" cy="1483360"/>
        </p:xfrm>
        <a:graphic>
          <a:graphicData uri="http://schemas.openxmlformats.org/drawingml/2006/table">
            <a:tbl>
              <a:tblPr firstRow="1" bandRow="1">
                <a:effectLst/>
                <a:tableStyleId>{5C22544A-7EE6-4342-B048-85BDC9FD1C3A}</a:tableStyleId>
              </a:tblPr>
              <a:tblGrid>
                <a:gridCol w="3840692">
                  <a:extLst>
                    <a:ext uri="{9D8B030D-6E8A-4147-A177-3AD203B41FA5}">
                      <a16:colId xmlns:a16="http://schemas.microsoft.com/office/drawing/2014/main" xmlns="" val="20000"/>
                    </a:ext>
                  </a:extLst>
                </a:gridCol>
                <a:gridCol w="3840692">
                  <a:extLst>
                    <a:ext uri="{9D8B030D-6E8A-4147-A177-3AD203B41FA5}">
                      <a16:colId xmlns:a16="http://schemas.microsoft.com/office/drawing/2014/main" xmlns="" val="20001"/>
                    </a:ext>
                  </a:extLst>
                </a:gridCol>
              </a:tblGrid>
              <a:tr h="370840">
                <a:tc>
                  <a:txBody>
                    <a:bodyPr/>
                    <a:lstStyle/>
                    <a:p>
                      <a:r>
                        <a:rPr lang="en-GB" sz="1800" b="1" dirty="0">
                          <a:solidFill>
                            <a:srgbClr val="0070C0"/>
                          </a:solidFill>
                        </a:rPr>
                        <a:t>R. ALTSCHAFFEL</a:t>
                      </a:r>
                      <a:endParaRPr lang="de-DE"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1800" b="1" dirty="0">
                          <a:solidFill>
                            <a:srgbClr val="0070C0"/>
                          </a:solidFill>
                        </a:rPr>
                        <a:t>T. HOLCZER</a:t>
                      </a:r>
                      <a:endParaRPr lang="de-DE"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70840">
                <a:tc>
                  <a:txBody>
                    <a:bodyPr/>
                    <a:lstStyle/>
                    <a:p>
                      <a:r>
                        <a:rPr lang="en-GB" sz="1800" b="0" dirty="0">
                          <a:solidFill>
                            <a:srgbClr val="0070C0"/>
                          </a:solidFill>
                        </a:rPr>
                        <a:t>Otto-von-Guericke University</a:t>
                      </a:r>
                      <a:endParaRPr lang="de-DE" b="0"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sz="1800" b="0" dirty="0">
                          <a:solidFill>
                            <a:srgbClr val="0070C0"/>
                          </a:solidFill>
                        </a:rPr>
                        <a:t>BME </a:t>
                      </a:r>
                      <a:r>
                        <a:rPr lang="en-GB" sz="1800" b="0" dirty="0" err="1">
                          <a:solidFill>
                            <a:srgbClr val="0070C0"/>
                          </a:solidFill>
                        </a:rPr>
                        <a:t>Crysys</a:t>
                      </a:r>
                      <a:endParaRPr lang="de-DE" b="0"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70840">
                <a:tc>
                  <a:txBody>
                    <a:bodyPr/>
                    <a:lstStyle/>
                    <a:p>
                      <a:r>
                        <a:rPr lang="en-GB" sz="1800" b="1" dirty="0">
                          <a:solidFill>
                            <a:srgbClr val="0070C0"/>
                          </a:solidFill>
                        </a:rPr>
                        <a:t>C. NEAL </a:t>
                      </a:r>
                      <a:endParaRPr lang="de-DE"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800" b="1" dirty="0">
                          <a:solidFill>
                            <a:srgbClr val="0070C0"/>
                          </a:solidFill>
                        </a:rPr>
                        <a:t>M. HILDEBRANDT</a:t>
                      </a:r>
                      <a:endParaRPr lang="de-DE"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70840">
                <a:tc>
                  <a:txBody>
                    <a:bodyPr/>
                    <a:lstStyle/>
                    <a:p>
                      <a:pPr lvl="0">
                        <a:buNone/>
                      </a:pPr>
                      <a:r>
                        <a:rPr lang="en-GB" sz="1800" b="0" i="0" u="none" strike="noStrike" noProof="0" dirty="0" err="1">
                          <a:solidFill>
                            <a:srgbClr val="0070C0"/>
                          </a:solidFill>
                          <a:latin typeface="Arial"/>
                        </a:rPr>
                        <a:t>Polytechnique</a:t>
                      </a:r>
                      <a:r>
                        <a:rPr lang="en-GB" sz="1800" b="0" i="0" u="none" strike="noStrike" noProof="0" dirty="0">
                          <a:solidFill>
                            <a:srgbClr val="0070C0"/>
                          </a:solidFill>
                          <a:latin typeface="Arial"/>
                        </a:rPr>
                        <a:t> Montreal</a:t>
                      </a:r>
                      <a:endParaRPr lang="en-US" b="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800" b="0" dirty="0">
                          <a:solidFill>
                            <a:srgbClr val="0070C0"/>
                          </a:solidFill>
                        </a:rPr>
                        <a:t>Otto-von-Guericke University</a:t>
                      </a:r>
                      <a:endParaRPr lang="de-DE" b="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grpSp>
        <p:nvGrpSpPr>
          <p:cNvPr id="57" name="Gruppieren 40"/>
          <p:cNvGrpSpPr/>
          <p:nvPr/>
        </p:nvGrpSpPr>
        <p:grpSpPr>
          <a:xfrm>
            <a:off x="9618689" y="4954599"/>
            <a:ext cx="1071570" cy="285752"/>
            <a:chOff x="2060569" y="0"/>
            <a:chExt cx="6680060" cy="2087960"/>
          </a:xfrm>
        </p:grpSpPr>
        <p:sp>
          <p:nvSpPr>
            <p:cNvPr id="58" name="Eingekerbter Richtungspfeil 57">
              <a:hlinkClick r:id="" action="ppaction://hlinkshowjump?jump=nextslide"/>
            </p:cNvPr>
            <p:cNvSpPr/>
            <p:nvPr/>
          </p:nvSpPr>
          <p:spPr>
            <a:xfrm>
              <a:off x="2060569" y="0"/>
              <a:ext cx="6680060" cy="2087960"/>
            </a:xfrm>
            <a:prstGeom prst="chevron">
              <a:avLst/>
            </a:prstGeom>
            <a:solidFill>
              <a:srgbClr val="00B0F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59" name="Eingekerbter Richtungspfeil 4">
              <a:hlinkClick r:id="rId4" action="ppaction://hlinksldjump"/>
            </p:cNvPr>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000" b="1" kern="1200" dirty="0"/>
                <a:t>Next</a:t>
              </a:r>
              <a:endParaRPr lang="en-GB" sz="1000" b="1" kern="1200" dirty="0"/>
            </a:p>
          </p:txBody>
        </p:sp>
      </p:grpSp>
      <p:grpSp>
        <p:nvGrpSpPr>
          <p:cNvPr id="32" name="Gruppieren 31"/>
          <p:cNvGrpSpPr/>
          <p:nvPr/>
        </p:nvGrpSpPr>
        <p:grpSpPr>
          <a:xfrm>
            <a:off x="-96879" y="5454665"/>
            <a:ext cx="11572956" cy="882634"/>
            <a:chOff x="-96879" y="5454665"/>
            <a:chExt cx="11572956" cy="882634"/>
          </a:xfrm>
        </p:grpSpPr>
        <p:grpSp>
          <p:nvGrpSpPr>
            <p:cNvPr id="33" name="Gruppieren 13"/>
            <p:cNvGrpSpPr/>
            <p:nvPr/>
          </p:nvGrpSpPr>
          <p:grpSpPr>
            <a:xfrm>
              <a:off x="903253" y="5454665"/>
              <a:ext cx="2071702" cy="882634"/>
              <a:chOff x="2060569" y="0"/>
              <a:chExt cx="6680060" cy="2087960"/>
            </a:xfrm>
          </p:grpSpPr>
          <p:sp>
            <p:nvSpPr>
              <p:cNvPr id="52" name="Eingekerbter Richtungspfeil 51"/>
              <p:cNvSpPr/>
              <p:nvPr/>
            </p:nvSpPr>
            <p:spPr>
              <a:xfrm>
                <a:off x="2060569" y="0"/>
                <a:ext cx="6680060" cy="2087960"/>
              </a:xfrm>
              <a:prstGeom prst="chevron">
                <a:avLst/>
              </a:prstGeom>
              <a:solidFill>
                <a:srgbClr val="FF0909">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53"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IT in NPPs</a:t>
                </a:r>
                <a:endParaRPr lang="en-GB" sz="1800" b="1" kern="1200" dirty="0"/>
              </a:p>
            </p:txBody>
          </p:sp>
        </p:grpSp>
        <p:grpSp>
          <p:nvGrpSpPr>
            <p:cNvPr id="34" name="Gruppieren 25"/>
            <p:cNvGrpSpPr/>
            <p:nvPr/>
          </p:nvGrpSpPr>
          <p:grpSpPr>
            <a:xfrm>
              <a:off x="2617765" y="5454665"/>
              <a:ext cx="2071702" cy="882634"/>
              <a:chOff x="2060569" y="0"/>
              <a:chExt cx="6680060" cy="2087960"/>
            </a:xfrm>
          </p:grpSpPr>
          <p:sp>
            <p:nvSpPr>
              <p:cNvPr id="50" name="Eingekerbter Richtungspfeil 49">
                <a:hlinkClick r:id="rId5" action="ppaction://hlinksldjump"/>
              </p:cNvPr>
              <p:cNvSpPr/>
              <p:nvPr/>
            </p:nvSpPr>
            <p:spPr>
              <a:xfrm>
                <a:off x="2060569" y="0"/>
                <a:ext cx="6680060" cy="2087960"/>
              </a:xfrm>
              <a:prstGeom prst="chevron">
                <a:avLst/>
              </a:prstGeom>
              <a:solidFill>
                <a:schemeClr val="accent2">
                  <a:alpha val="42000"/>
                </a:scheme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51"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Security in NPP IT</a:t>
                </a:r>
                <a:endParaRPr lang="en-GB" sz="1800" b="1" kern="1200" dirty="0"/>
              </a:p>
            </p:txBody>
          </p:sp>
        </p:grpSp>
        <p:grpSp>
          <p:nvGrpSpPr>
            <p:cNvPr id="35" name="Gruppieren 30"/>
            <p:cNvGrpSpPr/>
            <p:nvPr/>
          </p:nvGrpSpPr>
          <p:grpSpPr>
            <a:xfrm>
              <a:off x="4332277" y="5454665"/>
              <a:ext cx="2071702" cy="882634"/>
              <a:chOff x="2060569" y="0"/>
              <a:chExt cx="6680060" cy="2087960"/>
            </a:xfrm>
          </p:grpSpPr>
          <p:sp>
            <p:nvSpPr>
              <p:cNvPr id="48" name="Eingekerbter Richtungspfeil 47">
                <a:hlinkClick r:id="rId6" action="ppaction://hlinksldjump"/>
              </p:cNvPr>
              <p:cNvSpPr/>
              <p:nvPr/>
            </p:nvSpPr>
            <p:spPr>
              <a:xfrm>
                <a:off x="2060569" y="0"/>
                <a:ext cx="6680060" cy="2087960"/>
              </a:xfrm>
              <a:prstGeom prst="chevron">
                <a:avLst/>
              </a:prstGeom>
              <a:solidFill>
                <a:srgbClr val="FFFF0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49"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SIEM</a:t>
                </a:r>
                <a:endParaRPr lang="en-GB" sz="1800" b="1" kern="1200" dirty="0"/>
              </a:p>
            </p:txBody>
          </p:sp>
        </p:grpSp>
        <p:grpSp>
          <p:nvGrpSpPr>
            <p:cNvPr id="36" name="Gruppieren 33"/>
            <p:cNvGrpSpPr/>
            <p:nvPr/>
          </p:nvGrpSpPr>
          <p:grpSpPr>
            <a:xfrm>
              <a:off x="6046789" y="5454665"/>
              <a:ext cx="2071702" cy="882634"/>
              <a:chOff x="2060569" y="0"/>
              <a:chExt cx="6680060" cy="2087960"/>
            </a:xfrm>
          </p:grpSpPr>
          <p:sp>
            <p:nvSpPr>
              <p:cNvPr id="46" name="Eingekerbter Richtungspfeil 45">
                <a:hlinkClick r:id="rId7" action="ppaction://hlinksldjump"/>
              </p:cNvPr>
              <p:cNvSpPr/>
              <p:nvPr/>
            </p:nvSpPr>
            <p:spPr>
              <a:xfrm>
                <a:off x="2060569" y="0"/>
                <a:ext cx="6680060" cy="2087960"/>
              </a:xfrm>
              <a:prstGeom prst="chevron">
                <a:avLst/>
              </a:prstGeom>
              <a:solidFill>
                <a:srgbClr val="92D05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47"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Concept for an OT SIEM</a:t>
                </a:r>
                <a:endParaRPr lang="en-GB" sz="1800" b="1" kern="1200" dirty="0"/>
              </a:p>
            </p:txBody>
          </p:sp>
        </p:grpSp>
        <p:grpSp>
          <p:nvGrpSpPr>
            <p:cNvPr id="37" name="Gruppieren 36"/>
            <p:cNvGrpSpPr/>
            <p:nvPr/>
          </p:nvGrpSpPr>
          <p:grpSpPr>
            <a:xfrm>
              <a:off x="7761301" y="5454665"/>
              <a:ext cx="2071702" cy="882634"/>
              <a:chOff x="2060569" y="0"/>
              <a:chExt cx="6680060" cy="2087960"/>
            </a:xfrm>
          </p:grpSpPr>
          <p:sp>
            <p:nvSpPr>
              <p:cNvPr id="44" name="Eingekerbter Richtungspfeil 43">
                <a:hlinkClick r:id="rId8" action="ppaction://hlinksldjump"/>
              </p:cNvPr>
              <p:cNvSpPr/>
              <p:nvPr/>
            </p:nvSpPr>
            <p:spPr>
              <a:xfrm>
                <a:off x="2060569" y="0"/>
                <a:ext cx="6680060" cy="2087960"/>
              </a:xfrm>
              <a:prstGeom prst="chevron">
                <a:avLst/>
              </a:prstGeom>
              <a:solidFill>
                <a:srgbClr val="92D05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45"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Example for an OT SIEM</a:t>
                </a:r>
                <a:endParaRPr lang="en-GB" sz="1800" b="1" kern="1200" dirty="0"/>
              </a:p>
            </p:txBody>
          </p:sp>
        </p:grpSp>
        <p:grpSp>
          <p:nvGrpSpPr>
            <p:cNvPr id="38" name="Gruppieren 40"/>
            <p:cNvGrpSpPr/>
            <p:nvPr/>
          </p:nvGrpSpPr>
          <p:grpSpPr>
            <a:xfrm>
              <a:off x="9475813" y="5454665"/>
              <a:ext cx="2000264" cy="882634"/>
              <a:chOff x="2060569" y="0"/>
              <a:chExt cx="6680060" cy="2087960"/>
            </a:xfrm>
          </p:grpSpPr>
          <p:sp>
            <p:nvSpPr>
              <p:cNvPr id="42" name="Eingekerbter Richtungspfeil 41">
                <a:hlinkClick r:id="rId9" action="ppaction://hlinksldjump"/>
              </p:cNvPr>
              <p:cNvSpPr/>
              <p:nvPr/>
            </p:nvSpPr>
            <p:spPr>
              <a:xfrm>
                <a:off x="2060569" y="0"/>
                <a:ext cx="6680060" cy="2087960"/>
              </a:xfrm>
              <a:prstGeom prst="chevron">
                <a:avLst/>
              </a:prstGeom>
              <a:solidFill>
                <a:srgbClr val="00B0F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43"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Summary</a:t>
                </a:r>
                <a:endParaRPr lang="en-GB" sz="1800" b="1" kern="1200" dirty="0"/>
              </a:p>
            </p:txBody>
          </p:sp>
        </p:grpSp>
        <p:grpSp>
          <p:nvGrpSpPr>
            <p:cNvPr id="39" name="Gruppieren 36"/>
            <p:cNvGrpSpPr/>
            <p:nvPr/>
          </p:nvGrpSpPr>
          <p:grpSpPr>
            <a:xfrm>
              <a:off x="-96879" y="5454665"/>
              <a:ext cx="1424158" cy="882634"/>
              <a:chOff x="-96879" y="5454665"/>
              <a:chExt cx="1424158" cy="882634"/>
            </a:xfrm>
          </p:grpSpPr>
          <p:sp>
            <p:nvSpPr>
              <p:cNvPr id="40" name="Richtungspfeil 39">
                <a:hlinkClick r:id="rId10" action="ppaction://hlinksldjump"/>
              </p:cNvPr>
              <p:cNvSpPr/>
              <p:nvPr/>
            </p:nvSpPr>
            <p:spPr bwMode="auto">
              <a:xfrm>
                <a:off x="71438" y="5454665"/>
                <a:ext cx="1189005" cy="882000"/>
              </a:xfrm>
              <a:prstGeom prst="homePlate">
                <a:avLst/>
              </a:prstGeom>
              <a:solidFill>
                <a:schemeClr val="accent4">
                  <a:lumMod val="75000"/>
                  <a:lumOff val="25000"/>
                  <a:alpha val="42000"/>
                </a:schemeClr>
              </a:solidFill>
              <a:ln w="254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41" name="Eingekerbter Richtungspfeil 4"/>
              <p:cNvSpPr/>
              <p:nvPr/>
            </p:nvSpPr>
            <p:spPr>
              <a:xfrm>
                <a:off x="-96879" y="5454665"/>
                <a:ext cx="1424158" cy="882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Start</a:t>
                </a:r>
                <a:endParaRPr lang="en-GB" sz="1800" b="1" kern="1200" dirty="0"/>
              </a:p>
            </p:txBody>
          </p:sp>
        </p:gr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1519"/>
          <a:stretch/>
        </p:blipFill>
        <p:spPr bwMode="auto">
          <a:xfrm>
            <a:off x="-5802" y="-1"/>
            <a:ext cx="11527877" cy="6480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Text Box 10"/>
          <p:cNvSpPr txBox="1">
            <a:spLocks noChangeArrowheads="1"/>
          </p:cNvSpPr>
          <p:nvPr/>
        </p:nvSpPr>
        <p:spPr bwMode="auto">
          <a:xfrm>
            <a:off x="1" y="-3176"/>
            <a:ext cx="11523156" cy="1188000"/>
          </a:xfrm>
          <a:prstGeom prst="rect">
            <a:avLst/>
          </a:prstGeom>
          <a:solidFill>
            <a:schemeClr val="bg1">
              <a:alpha val="60001"/>
            </a:schemeClr>
          </a:solidFill>
          <a:ln w="9525">
            <a:noFill/>
            <a:miter lim="800000"/>
            <a:headEnd/>
            <a:tailEnd/>
          </a:ln>
          <a:effectLst/>
        </p:spPr>
        <p:txBody>
          <a:bodyPr wrap="square">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sp>
        <p:nvSpPr>
          <p:cNvPr id="16" name="Text Box 17"/>
          <p:cNvSpPr txBox="1">
            <a:spLocks noChangeArrowheads="1"/>
          </p:cNvSpPr>
          <p:nvPr/>
        </p:nvSpPr>
        <p:spPr bwMode="auto">
          <a:xfrm>
            <a:off x="688939" y="1168385"/>
            <a:ext cx="10072758" cy="4140000"/>
          </a:xfrm>
          <a:prstGeom prst="rect">
            <a:avLst/>
          </a:prstGeom>
          <a:solidFill>
            <a:schemeClr val="bg1">
              <a:alpha val="60000"/>
            </a:schemeClr>
          </a:solidFill>
          <a:ln w="9525">
            <a:noFill/>
            <a:miter lim="800000"/>
            <a:headEnd/>
            <a:tailEnd/>
          </a:ln>
          <a:effectLst/>
        </p:spPr>
        <p:txBody>
          <a:bodyPr/>
          <a:lstStyle/>
          <a:p>
            <a:endParaRPr lang="en-US" sz="600" b="1" dirty="0"/>
          </a:p>
          <a:p>
            <a:r>
              <a:rPr lang="en-US" sz="2000" b="1" dirty="0">
                <a:solidFill>
                  <a:srgbClr val="0070C0"/>
                </a:solidFill>
              </a:rPr>
              <a:t>There are different threats of IT.</a:t>
            </a:r>
          </a:p>
          <a:p>
            <a:endParaRPr lang="en-US" sz="2000" b="1" dirty="0">
              <a:solidFill>
                <a:srgbClr val="0070C0"/>
              </a:solidFill>
            </a:endParaRPr>
          </a:p>
          <a:p>
            <a:r>
              <a:rPr lang="en-US" sz="2000" b="1" dirty="0">
                <a:solidFill>
                  <a:srgbClr val="0070C0"/>
                </a:solidFill>
              </a:rPr>
              <a:t>One constant treat are untargeted spam mails. </a:t>
            </a:r>
          </a:p>
          <a:p>
            <a:endParaRPr lang="en-US" sz="2000" b="1" dirty="0">
              <a:solidFill>
                <a:srgbClr val="0070C0"/>
              </a:solidFill>
            </a:endParaRPr>
          </a:p>
          <a:p>
            <a:r>
              <a:rPr lang="en-US" sz="2000" b="1" dirty="0">
                <a:solidFill>
                  <a:srgbClr val="0070C0"/>
                </a:solidFill>
              </a:rPr>
              <a:t>A greater concern are targeted spam mails (Spear-phishing) which try to obtain information from within the IT network or to inject malicious software (Malware) into the IT network. These attacks are performed by more sophisticated actors. </a:t>
            </a:r>
          </a:p>
          <a:p>
            <a:endParaRPr lang="en-US" sz="2000" b="1" dirty="0">
              <a:solidFill>
                <a:srgbClr val="0070C0"/>
              </a:solidFill>
            </a:endParaRPr>
          </a:p>
          <a:p>
            <a:r>
              <a:rPr lang="en-US" sz="2000" b="1" dirty="0">
                <a:solidFill>
                  <a:srgbClr val="0070C0"/>
                </a:solidFill>
              </a:rPr>
              <a:t>Attacks on IT aim at obtaining information or disrupting business processes.</a:t>
            </a:r>
          </a:p>
          <a:p>
            <a:endParaRPr lang="en-US" sz="2000" b="1" dirty="0">
              <a:solidFill>
                <a:srgbClr val="0070C0"/>
              </a:solidFill>
            </a:endParaRPr>
          </a:p>
          <a:p>
            <a:endParaRPr lang="en-US" sz="2000" b="1" dirty="0">
              <a:solidFill>
                <a:srgbClr val="0070C0"/>
              </a:solidFill>
            </a:endParaRPr>
          </a:p>
          <a:p>
            <a:endParaRPr lang="en-US" sz="2000" b="1" dirty="0">
              <a:solidFill>
                <a:srgbClr val="0070C0"/>
              </a:solidFill>
            </a:endParaRPr>
          </a:p>
          <a:p>
            <a:endParaRPr lang="en-US" sz="2000" b="1" dirty="0">
              <a:solidFill>
                <a:srgbClr val="0070C0"/>
              </a:solidFill>
            </a:endParaRPr>
          </a:p>
          <a:p>
            <a:r>
              <a:rPr lang="en-GB" sz="2000" b="1" dirty="0">
                <a:solidFill>
                  <a:srgbClr val="0070C0"/>
                </a:solidFill>
              </a:rPr>
              <a:t>		</a:t>
            </a:r>
          </a:p>
          <a:p>
            <a:r>
              <a:rPr lang="en-GB" sz="2000" b="1" dirty="0">
                <a:solidFill>
                  <a:srgbClr val="0070C0"/>
                </a:solidFill>
              </a:rPr>
              <a:t>		</a:t>
            </a:r>
          </a:p>
          <a:p>
            <a:endParaRPr lang="en-GB" sz="2000" b="1" dirty="0">
              <a:solidFill>
                <a:srgbClr val="0070C0"/>
              </a:solidFill>
            </a:endParaRPr>
          </a:p>
          <a:p>
            <a:r>
              <a:rPr lang="en-GB" sz="2000" b="1" dirty="0">
                <a:solidFill>
                  <a:srgbClr val="0070C0"/>
                </a:solidFill>
              </a:rPr>
              <a:t>			</a:t>
            </a:r>
          </a:p>
          <a:p>
            <a:r>
              <a:rPr lang="en-GB" sz="2000" b="1" dirty="0">
                <a:solidFill>
                  <a:srgbClr val="0070C0"/>
                </a:solidFill>
              </a:rPr>
              <a:t>			</a:t>
            </a:r>
          </a:p>
          <a:p>
            <a:endParaRPr lang="en-GB" sz="2000" b="1" dirty="0">
              <a:solidFill>
                <a:srgbClr val="0070C0"/>
              </a:solidFill>
            </a:endParaRPr>
          </a:p>
        </p:txBody>
      </p:sp>
      <p:sp>
        <p:nvSpPr>
          <p:cNvPr id="24" name="Text Box 7"/>
          <p:cNvSpPr txBox="1">
            <a:spLocks noChangeArrowheads="1"/>
          </p:cNvSpPr>
          <p:nvPr/>
        </p:nvSpPr>
        <p:spPr bwMode="auto">
          <a:xfrm>
            <a:off x="1898515" y="114721"/>
            <a:ext cx="7416825" cy="400110"/>
          </a:xfrm>
          <a:prstGeom prst="rect">
            <a:avLst/>
          </a:prstGeom>
          <a:noFill/>
          <a:ln w="9525">
            <a:noFill/>
            <a:miter lim="800000"/>
            <a:headEnd/>
            <a:tailEnd/>
          </a:ln>
          <a:effectLst/>
        </p:spPr>
        <p:txBody>
          <a:bodyPr wrap="square">
            <a:spAutoFit/>
          </a:bodyPr>
          <a:lstStyle/>
          <a:p>
            <a:pPr lvl="0"/>
            <a:r>
              <a:rPr lang="en-US" sz="2000" b="1" dirty="0">
                <a:solidFill>
                  <a:srgbClr val="0070C0"/>
                </a:solidFill>
              </a:rPr>
              <a:t>NPP Computer Security – Threats to IT</a:t>
            </a:r>
            <a:endParaRPr lang="en-US" sz="1100" b="1" dirty="0">
              <a:solidFill>
                <a:srgbClr val="0070C0"/>
              </a:solidFill>
            </a:endParaRPr>
          </a:p>
        </p:txBody>
      </p:sp>
      <p:grpSp>
        <p:nvGrpSpPr>
          <p:cNvPr id="8" name="Gruppieren 40"/>
          <p:cNvGrpSpPr/>
          <p:nvPr/>
        </p:nvGrpSpPr>
        <p:grpSpPr>
          <a:xfrm>
            <a:off x="9618689" y="4954599"/>
            <a:ext cx="1071570" cy="285752"/>
            <a:chOff x="2060569" y="0"/>
            <a:chExt cx="6680060" cy="2087960"/>
          </a:xfrm>
        </p:grpSpPr>
        <p:sp>
          <p:nvSpPr>
            <p:cNvPr id="31" name="Eingekerbter Richtungspfeil 30">
              <a:hlinkClick r:id="rId4" action="ppaction://hlinksldjump"/>
            </p:cNvPr>
            <p:cNvSpPr/>
            <p:nvPr/>
          </p:nvSpPr>
          <p:spPr>
            <a:xfrm>
              <a:off x="2060569" y="0"/>
              <a:ext cx="6680060" cy="2087960"/>
            </a:xfrm>
            <a:prstGeom prst="chevron">
              <a:avLst/>
            </a:prstGeom>
            <a:solidFill>
              <a:srgbClr val="00B0F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34" name="Eingekerbter Richtungspfeil 4"/>
            <p:cNvSpPr/>
            <p:nvPr/>
          </p:nvSpPr>
          <p:spPr>
            <a:xfrm>
              <a:off x="3104548" y="0"/>
              <a:ext cx="4592103"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000" b="1" kern="1200" dirty="0"/>
                <a:t>Next</a:t>
              </a:r>
              <a:endParaRPr lang="en-GB" sz="1000" b="1" kern="1200" dirty="0"/>
            </a:p>
          </p:txBody>
        </p:sp>
      </p:grpSp>
      <p:grpSp>
        <p:nvGrpSpPr>
          <p:cNvPr id="32" name="Gruppieren 31"/>
          <p:cNvGrpSpPr/>
          <p:nvPr/>
        </p:nvGrpSpPr>
        <p:grpSpPr>
          <a:xfrm>
            <a:off x="-96879" y="5454665"/>
            <a:ext cx="11572956" cy="882634"/>
            <a:chOff x="-96879" y="5454665"/>
            <a:chExt cx="11572956" cy="882634"/>
          </a:xfrm>
        </p:grpSpPr>
        <p:grpSp>
          <p:nvGrpSpPr>
            <p:cNvPr id="33" name="Gruppieren 13"/>
            <p:cNvGrpSpPr/>
            <p:nvPr/>
          </p:nvGrpSpPr>
          <p:grpSpPr>
            <a:xfrm>
              <a:off x="903253" y="5454665"/>
              <a:ext cx="2071702" cy="882634"/>
              <a:chOff x="2060569" y="0"/>
              <a:chExt cx="6680060" cy="2087960"/>
            </a:xfrm>
          </p:grpSpPr>
          <p:sp>
            <p:nvSpPr>
              <p:cNvPr id="74" name="Eingekerbter Richtungspfeil 73"/>
              <p:cNvSpPr/>
              <p:nvPr/>
            </p:nvSpPr>
            <p:spPr>
              <a:xfrm>
                <a:off x="2060569" y="0"/>
                <a:ext cx="6680060" cy="2087960"/>
              </a:xfrm>
              <a:prstGeom prst="chevron">
                <a:avLst/>
              </a:prstGeom>
              <a:solidFill>
                <a:srgbClr val="FF0909">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75"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IT in NPPs</a:t>
                </a:r>
                <a:endParaRPr lang="en-GB" sz="1800" b="1" kern="1200" dirty="0"/>
              </a:p>
            </p:txBody>
          </p:sp>
        </p:grpSp>
        <p:grpSp>
          <p:nvGrpSpPr>
            <p:cNvPr id="35" name="Gruppieren 25"/>
            <p:cNvGrpSpPr/>
            <p:nvPr/>
          </p:nvGrpSpPr>
          <p:grpSpPr>
            <a:xfrm>
              <a:off x="2617765" y="5454665"/>
              <a:ext cx="2071702" cy="882634"/>
              <a:chOff x="2060569" y="0"/>
              <a:chExt cx="6680060" cy="2087960"/>
            </a:xfrm>
          </p:grpSpPr>
          <p:sp>
            <p:nvSpPr>
              <p:cNvPr id="72" name="Eingekerbter Richtungspfeil 71">
                <a:hlinkClick r:id="rId5" action="ppaction://hlinksldjump"/>
              </p:cNvPr>
              <p:cNvSpPr/>
              <p:nvPr/>
            </p:nvSpPr>
            <p:spPr>
              <a:xfrm>
                <a:off x="2060569" y="0"/>
                <a:ext cx="6680060" cy="2087960"/>
              </a:xfrm>
              <a:prstGeom prst="chevron">
                <a:avLst/>
              </a:prstGeom>
              <a:solidFill>
                <a:schemeClr val="accent2">
                  <a:alpha val="42000"/>
                </a:scheme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73"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Security in NPP IT</a:t>
                </a:r>
                <a:endParaRPr lang="en-GB" sz="1800" b="1" kern="1200" dirty="0"/>
              </a:p>
            </p:txBody>
          </p:sp>
        </p:grpSp>
        <p:grpSp>
          <p:nvGrpSpPr>
            <p:cNvPr id="36" name="Gruppieren 30"/>
            <p:cNvGrpSpPr/>
            <p:nvPr/>
          </p:nvGrpSpPr>
          <p:grpSpPr>
            <a:xfrm>
              <a:off x="4332277" y="5454665"/>
              <a:ext cx="2071702" cy="882634"/>
              <a:chOff x="2060569" y="0"/>
              <a:chExt cx="6680060" cy="2087960"/>
            </a:xfrm>
          </p:grpSpPr>
          <p:sp>
            <p:nvSpPr>
              <p:cNvPr id="70" name="Eingekerbter Richtungspfeil 69">
                <a:hlinkClick r:id="rId6" action="ppaction://hlinksldjump"/>
              </p:cNvPr>
              <p:cNvSpPr/>
              <p:nvPr/>
            </p:nvSpPr>
            <p:spPr>
              <a:xfrm>
                <a:off x="2060569" y="0"/>
                <a:ext cx="6680060" cy="2087960"/>
              </a:xfrm>
              <a:prstGeom prst="chevron">
                <a:avLst/>
              </a:prstGeom>
              <a:solidFill>
                <a:srgbClr val="FFFF0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71"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SIEM</a:t>
                </a:r>
                <a:endParaRPr lang="en-GB" sz="1800" b="1" kern="1200" dirty="0"/>
              </a:p>
            </p:txBody>
          </p:sp>
        </p:grpSp>
        <p:grpSp>
          <p:nvGrpSpPr>
            <p:cNvPr id="38" name="Gruppieren 33"/>
            <p:cNvGrpSpPr/>
            <p:nvPr/>
          </p:nvGrpSpPr>
          <p:grpSpPr>
            <a:xfrm>
              <a:off x="6046789" y="5454665"/>
              <a:ext cx="2071702" cy="882634"/>
              <a:chOff x="2060569" y="0"/>
              <a:chExt cx="6680060" cy="2087960"/>
            </a:xfrm>
          </p:grpSpPr>
          <p:sp>
            <p:nvSpPr>
              <p:cNvPr id="68" name="Eingekerbter Richtungspfeil 67">
                <a:hlinkClick r:id="rId7" action="ppaction://hlinksldjump"/>
              </p:cNvPr>
              <p:cNvSpPr/>
              <p:nvPr/>
            </p:nvSpPr>
            <p:spPr>
              <a:xfrm>
                <a:off x="2060569" y="0"/>
                <a:ext cx="6680060" cy="2087960"/>
              </a:xfrm>
              <a:prstGeom prst="chevron">
                <a:avLst/>
              </a:prstGeom>
              <a:solidFill>
                <a:srgbClr val="92D05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69"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Concept for an OT SIEM</a:t>
                </a:r>
                <a:endParaRPr lang="en-GB" sz="1800" b="1" kern="1200" dirty="0"/>
              </a:p>
            </p:txBody>
          </p:sp>
        </p:grpSp>
        <p:grpSp>
          <p:nvGrpSpPr>
            <p:cNvPr id="39" name="Gruppieren 36"/>
            <p:cNvGrpSpPr/>
            <p:nvPr/>
          </p:nvGrpSpPr>
          <p:grpSpPr>
            <a:xfrm>
              <a:off x="7761301" y="5454665"/>
              <a:ext cx="2071702" cy="882634"/>
              <a:chOff x="2060569" y="0"/>
              <a:chExt cx="6680060" cy="2087960"/>
            </a:xfrm>
          </p:grpSpPr>
          <p:sp>
            <p:nvSpPr>
              <p:cNvPr id="66" name="Eingekerbter Richtungspfeil 65">
                <a:hlinkClick r:id="rId8" action="ppaction://hlinksldjump"/>
              </p:cNvPr>
              <p:cNvSpPr/>
              <p:nvPr/>
            </p:nvSpPr>
            <p:spPr>
              <a:xfrm>
                <a:off x="2060569" y="0"/>
                <a:ext cx="6680060" cy="2087960"/>
              </a:xfrm>
              <a:prstGeom prst="chevron">
                <a:avLst/>
              </a:prstGeom>
              <a:solidFill>
                <a:srgbClr val="92D05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67"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Example for an OT SIEM</a:t>
                </a:r>
                <a:endParaRPr lang="en-GB" sz="1800" b="1" kern="1200" dirty="0"/>
              </a:p>
            </p:txBody>
          </p:sp>
        </p:grpSp>
        <p:grpSp>
          <p:nvGrpSpPr>
            <p:cNvPr id="42" name="Gruppieren 40"/>
            <p:cNvGrpSpPr/>
            <p:nvPr/>
          </p:nvGrpSpPr>
          <p:grpSpPr>
            <a:xfrm>
              <a:off x="9475813" y="5454665"/>
              <a:ext cx="2000264" cy="882634"/>
              <a:chOff x="2060569" y="0"/>
              <a:chExt cx="6680060" cy="2087960"/>
            </a:xfrm>
          </p:grpSpPr>
          <p:sp>
            <p:nvSpPr>
              <p:cNvPr id="64" name="Eingekerbter Richtungspfeil 63">
                <a:hlinkClick r:id="rId9" action="ppaction://hlinksldjump"/>
              </p:cNvPr>
              <p:cNvSpPr/>
              <p:nvPr/>
            </p:nvSpPr>
            <p:spPr>
              <a:xfrm>
                <a:off x="2060569" y="0"/>
                <a:ext cx="6680060" cy="2087960"/>
              </a:xfrm>
              <a:prstGeom prst="chevron">
                <a:avLst/>
              </a:prstGeom>
              <a:solidFill>
                <a:srgbClr val="00B0F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65"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Summary</a:t>
                </a:r>
                <a:endParaRPr lang="en-GB" sz="1800" b="1" kern="1200" dirty="0"/>
              </a:p>
            </p:txBody>
          </p:sp>
        </p:grpSp>
        <p:grpSp>
          <p:nvGrpSpPr>
            <p:cNvPr id="43" name="Gruppieren 36"/>
            <p:cNvGrpSpPr/>
            <p:nvPr/>
          </p:nvGrpSpPr>
          <p:grpSpPr>
            <a:xfrm>
              <a:off x="-96879" y="5454665"/>
              <a:ext cx="1424158" cy="882634"/>
              <a:chOff x="-96879" y="5454665"/>
              <a:chExt cx="1424158" cy="882634"/>
            </a:xfrm>
          </p:grpSpPr>
          <p:sp>
            <p:nvSpPr>
              <p:cNvPr id="47" name="Richtungspfeil 46">
                <a:hlinkClick r:id="rId10" action="ppaction://hlinksldjump"/>
              </p:cNvPr>
              <p:cNvSpPr/>
              <p:nvPr/>
            </p:nvSpPr>
            <p:spPr bwMode="auto">
              <a:xfrm>
                <a:off x="71438" y="5454665"/>
                <a:ext cx="1189005" cy="882000"/>
              </a:xfrm>
              <a:prstGeom prst="homePlate">
                <a:avLst/>
              </a:prstGeom>
              <a:solidFill>
                <a:schemeClr val="accent4">
                  <a:lumMod val="75000"/>
                  <a:lumOff val="25000"/>
                  <a:alpha val="42000"/>
                </a:schemeClr>
              </a:solidFill>
              <a:ln w="254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55" name="Eingekerbter Richtungspfeil 4"/>
              <p:cNvSpPr/>
              <p:nvPr/>
            </p:nvSpPr>
            <p:spPr>
              <a:xfrm>
                <a:off x="-96879" y="5454665"/>
                <a:ext cx="1424158" cy="882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Start</a:t>
                </a:r>
                <a:endParaRPr lang="en-GB" sz="1800" b="1" kern="1200" dirty="0"/>
              </a:p>
            </p:txBody>
          </p:sp>
        </p:gr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1519"/>
          <a:stretch/>
        </p:blipFill>
        <p:spPr bwMode="auto">
          <a:xfrm>
            <a:off x="-5802" y="-1"/>
            <a:ext cx="11527877" cy="6480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Text Box 10"/>
          <p:cNvSpPr txBox="1">
            <a:spLocks noChangeArrowheads="1"/>
          </p:cNvSpPr>
          <p:nvPr/>
        </p:nvSpPr>
        <p:spPr bwMode="auto">
          <a:xfrm>
            <a:off x="1" y="-3176"/>
            <a:ext cx="11523156" cy="1188000"/>
          </a:xfrm>
          <a:prstGeom prst="rect">
            <a:avLst/>
          </a:prstGeom>
          <a:solidFill>
            <a:schemeClr val="bg1">
              <a:alpha val="60001"/>
            </a:schemeClr>
          </a:solidFill>
          <a:ln w="9525">
            <a:noFill/>
            <a:miter lim="800000"/>
            <a:headEnd/>
            <a:tailEnd/>
          </a:ln>
          <a:effectLst/>
        </p:spPr>
        <p:txBody>
          <a:bodyPr wrap="square">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sp>
        <p:nvSpPr>
          <p:cNvPr id="16" name="Text Box 17"/>
          <p:cNvSpPr txBox="1">
            <a:spLocks noChangeArrowheads="1"/>
          </p:cNvSpPr>
          <p:nvPr/>
        </p:nvSpPr>
        <p:spPr bwMode="auto">
          <a:xfrm>
            <a:off x="688939" y="1168385"/>
            <a:ext cx="10072758" cy="4140000"/>
          </a:xfrm>
          <a:prstGeom prst="rect">
            <a:avLst/>
          </a:prstGeom>
          <a:solidFill>
            <a:schemeClr val="bg1">
              <a:alpha val="60000"/>
            </a:schemeClr>
          </a:solidFill>
          <a:ln w="9525">
            <a:noFill/>
            <a:miter lim="800000"/>
            <a:headEnd/>
            <a:tailEnd/>
          </a:ln>
          <a:effectLst/>
        </p:spPr>
        <p:txBody>
          <a:bodyPr/>
          <a:lstStyle/>
          <a:p>
            <a:endParaRPr lang="en-US" sz="600" b="1" dirty="0"/>
          </a:p>
          <a:p>
            <a:r>
              <a:rPr lang="en-US" sz="2000" b="1" dirty="0">
                <a:solidFill>
                  <a:srgbClr val="0070C0"/>
                </a:solidFill>
              </a:rPr>
              <a:t>OT is a more specialized domain and not the focus of untargeted attacks.</a:t>
            </a:r>
          </a:p>
          <a:p>
            <a:endParaRPr lang="en-US" sz="2000" b="1" dirty="0">
              <a:solidFill>
                <a:srgbClr val="0070C0"/>
              </a:solidFill>
            </a:endParaRPr>
          </a:p>
          <a:p>
            <a:r>
              <a:rPr lang="en-US" sz="2000" b="1" dirty="0">
                <a:solidFill>
                  <a:srgbClr val="0070C0"/>
                </a:solidFill>
              </a:rPr>
              <a:t>However, control systems are of high interest to sophisticated attackers (e.g. nation state actors) which have the resources and capabilities to tailor attacks to specific systems. </a:t>
            </a:r>
          </a:p>
          <a:p>
            <a:endParaRPr lang="en-US" sz="2000" b="1" dirty="0">
              <a:solidFill>
                <a:srgbClr val="0070C0"/>
              </a:solidFill>
            </a:endParaRPr>
          </a:p>
          <a:p>
            <a:endParaRPr lang="en-US" sz="2000" b="1" dirty="0">
              <a:solidFill>
                <a:srgbClr val="0070C0"/>
              </a:solidFill>
            </a:endParaRPr>
          </a:p>
          <a:p>
            <a:r>
              <a:rPr lang="en-US" sz="2000" b="1" dirty="0">
                <a:solidFill>
                  <a:srgbClr val="0070C0"/>
                </a:solidFill>
              </a:rPr>
              <a:t>Attacks on OT aim at obtaining information or disrupting physical processes.</a:t>
            </a:r>
          </a:p>
          <a:p>
            <a:endParaRPr lang="en-US" sz="2000" b="1" dirty="0">
              <a:solidFill>
                <a:srgbClr val="0070C0"/>
              </a:solidFill>
            </a:endParaRPr>
          </a:p>
          <a:p>
            <a:r>
              <a:rPr lang="en-GB" sz="2000" b="1" dirty="0">
                <a:solidFill>
                  <a:srgbClr val="0070C0"/>
                </a:solidFill>
              </a:rPr>
              <a:t>		</a:t>
            </a:r>
          </a:p>
          <a:p>
            <a:r>
              <a:rPr lang="en-GB" sz="2000" b="1" dirty="0">
                <a:solidFill>
                  <a:srgbClr val="0070C0"/>
                </a:solidFill>
              </a:rPr>
              <a:t>		</a:t>
            </a:r>
          </a:p>
          <a:p>
            <a:endParaRPr lang="en-GB" sz="2000" b="1" dirty="0">
              <a:solidFill>
                <a:srgbClr val="0070C0"/>
              </a:solidFill>
            </a:endParaRPr>
          </a:p>
          <a:p>
            <a:r>
              <a:rPr lang="en-GB" sz="2000" b="1" dirty="0">
                <a:solidFill>
                  <a:srgbClr val="0070C0"/>
                </a:solidFill>
              </a:rPr>
              <a:t>			</a:t>
            </a:r>
          </a:p>
          <a:p>
            <a:r>
              <a:rPr lang="en-GB" sz="2000" b="1" dirty="0">
                <a:solidFill>
                  <a:srgbClr val="0070C0"/>
                </a:solidFill>
              </a:rPr>
              <a:t>			</a:t>
            </a:r>
          </a:p>
          <a:p>
            <a:endParaRPr lang="en-GB" sz="2000" b="1" dirty="0">
              <a:solidFill>
                <a:srgbClr val="0070C0"/>
              </a:solidFill>
            </a:endParaRPr>
          </a:p>
        </p:txBody>
      </p:sp>
      <p:sp>
        <p:nvSpPr>
          <p:cNvPr id="24" name="Text Box 7"/>
          <p:cNvSpPr txBox="1">
            <a:spLocks noChangeArrowheads="1"/>
          </p:cNvSpPr>
          <p:nvPr/>
        </p:nvSpPr>
        <p:spPr bwMode="auto">
          <a:xfrm>
            <a:off x="1898515" y="114721"/>
            <a:ext cx="7416825" cy="400110"/>
          </a:xfrm>
          <a:prstGeom prst="rect">
            <a:avLst/>
          </a:prstGeom>
          <a:noFill/>
          <a:ln w="9525">
            <a:noFill/>
            <a:miter lim="800000"/>
            <a:headEnd/>
            <a:tailEnd/>
          </a:ln>
          <a:effectLst/>
        </p:spPr>
        <p:txBody>
          <a:bodyPr wrap="square">
            <a:spAutoFit/>
          </a:bodyPr>
          <a:lstStyle/>
          <a:p>
            <a:pPr lvl="0"/>
            <a:r>
              <a:rPr lang="de-DE" sz="2000" b="1" dirty="0">
                <a:solidFill>
                  <a:srgbClr val="0070C0"/>
                </a:solidFill>
              </a:rPr>
              <a:t>NPP Computer Security – </a:t>
            </a:r>
            <a:r>
              <a:rPr lang="de-DE" sz="2000" b="1" dirty="0" err="1">
                <a:solidFill>
                  <a:srgbClr val="0070C0"/>
                </a:solidFill>
              </a:rPr>
              <a:t>Threats</a:t>
            </a:r>
            <a:r>
              <a:rPr lang="de-DE" sz="2000" b="1" dirty="0">
                <a:solidFill>
                  <a:srgbClr val="0070C0"/>
                </a:solidFill>
              </a:rPr>
              <a:t> </a:t>
            </a:r>
            <a:r>
              <a:rPr lang="de-DE" sz="2000" b="1" dirty="0" err="1">
                <a:solidFill>
                  <a:srgbClr val="0070C0"/>
                </a:solidFill>
              </a:rPr>
              <a:t>to</a:t>
            </a:r>
            <a:r>
              <a:rPr lang="de-DE" sz="2000" b="1" dirty="0">
                <a:solidFill>
                  <a:srgbClr val="0070C0"/>
                </a:solidFill>
              </a:rPr>
              <a:t> OT</a:t>
            </a:r>
            <a:endParaRPr lang="en-US" sz="1100" b="1" dirty="0">
              <a:solidFill>
                <a:srgbClr val="0070C0"/>
              </a:solidFill>
            </a:endParaRPr>
          </a:p>
        </p:txBody>
      </p:sp>
      <p:grpSp>
        <p:nvGrpSpPr>
          <p:cNvPr id="8" name="Gruppieren 40"/>
          <p:cNvGrpSpPr/>
          <p:nvPr/>
        </p:nvGrpSpPr>
        <p:grpSpPr>
          <a:xfrm>
            <a:off x="9618689" y="4954599"/>
            <a:ext cx="1071570" cy="285752"/>
            <a:chOff x="2060569" y="0"/>
            <a:chExt cx="6680060" cy="2087960"/>
          </a:xfrm>
        </p:grpSpPr>
        <p:sp>
          <p:nvSpPr>
            <p:cNvPr id="31" name="Eingekerbter Richtungspfeil 30">
              <a:hlinkClick r:id="rId4" action="ppaction://hlinksldjump"/>
            </p:cNvPr>
            <p:cNvSpPr/>
            <p:nvPr/>
          </p:nvSpPr>
          <p:spPr>
            <a:xfrm>
              <a:off x="2060569" y="0"/>
              <a:ext cx="6680060" cy="2087960"/>
            </a:xfrm>
            <a:prstGeom prst="chevron">
              <a:avLst/>
            </a:prstGeom>
            <a:solidFill>
              <a:srgbClr val="00B0F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34" name="Eingekerbter Richtungspfeil 4">
              <a:hlinkClick r:id="rId4" action="ppaction://hlinksldjump"/>
            </p:cNvPr>
            <p:cNvSpPr/>
            <p:nvPr/>
          </p:nvSpPr>
          <p:spPr>
            <a:xfrm>
              <a:off x="3104548" y="0"/>
              <a:ext cx="4592103"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000" b="1" kern="1200" dirty="0"/>
                <a:t>Next</a:t>
              </a:r>
              <a:endParaRPr lang="en-GB" sz="1000" b="1" kern="1200" dirty="0"/>
            </a:p>
          </p:txBody>
        </p:sp>
      </p:grpSp>
      <p:grpSp>
        <p:nvGrpSpPr>
          <p:cNvPr id="76" name="Gruppieren 75"/>
          <p:cNvGrpSpPr/>
          <p:nvPr/>
        </p:nvGrpSpPr>
        <p:grpSpPr>
          <a:xfrm>
            <a:off x="-96879" y="5454665"/>
            <a:ext cx="11572956" cy="882634"/>
            <a:chOff x="-96879" y="5454665"/>
            <a:chExt cx="11572956" cy="882634"/>
          </a:xfrm>
        </p:grpSpPr>
        <p:grpSp>
          <p:nvGrpSpPr>
            <p:cNvPr id="77" name="Gruppieren 13"/>
            <p:cNvGrpSpPr/>
            <p:nvPr/>
          </p:nvGrpSpPr>
          <p:grpSpPr>
            <a:xfrm>
              <a:off x="903253" y="5454665"/>
              <a:ext cx="2071702" cy="882634"/>
              <a:chOff x="2060569" y="0"/>
              <a:chExt cx="6680060" cy="2087960"/>
            </a:xfrm>
          </p:grpSpPr>
          <p:sp>
            <p:nvSpPr>
              <p:cNvPr id="96" name="Eingekerbter Richtungspfeil 95"/>
              <p:cNvSpPr/>
              <p:nvPr/>
            </p:nvSpPr>
            <p:spPr>
              <a:xfrm>
                <a:off x="2060569" y="0"/>
                <a:ext cx="6680060" cy="2087960"/>
              </a:xfrm>
              <a:prstGeom prst="chevron">
                <a:avLst/>
              </a:prstGeom>
              <a:solidFill>
                <a:srgbClr val="FF0909">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97"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IT in NPPs</a:t>
                </a:r>
                <a:endParaRPr lang="en-GB" sz="1800" b="1" kern="1200" dirty="0"/>
              </a:p>
            </p:txBody>
          </p:sp>
        </p:grpSp>
        <p:grpSp>
          <p:nvGrpSpPr>
            <p:cNvPr id="78" name="Gruppieren 25"/>
            <p:cNvGrpSpPr/>
            <p:nvPr/>
          </p:nvGrpSpPr>
          <p:grpSpPr>
            <a:xfrm>
              <a:off x="2617765" y="5454665"/>
              <a:ext cx="2071702" cy="882634"/>
              <a:chOff x="2060569" y="0"/>
              <a:chExt cx="6680060" cy="2087960"/>
            </a:xfrm>
          </p:grpSpPr>
          <p:sp>
            <p:nvSpPr>
              <p:cNvPr id="94" name="Eingekerbter Richtungspfeil 93">
                <a:hlinkClick r:id="rId5" action="ppaction://hlinksldjump"/>
              </p:cNvPr>
              <p:cNvSpPr/>
              <p:nvPr/>
            </p:nvSpPr>
            <p:spPr>
              <a:xfrm>
                <a:off x="2060569" y="0"/>
                <a:ext cx="6680060" cy="2087960"/>
              </a:xfrm>
              <a:prstGeom prst="chevron">
                <a:avLst/>
              </a:prstGeom>
              <a:solidFill>
                <a:schemeClr val="accent2">
                  <a:alpha val="42000"/>
                </a:scheme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95"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Security in NPP IT</a:t>
                </a:r>
                <a:endParaRPr lang="en-GB" sz="1800" b="1" kern="1200" dirty="0"/>
              </a:p>
            </p:txBody>
          </p:sp>
        </p:grpSp>
        <p:grpSp>
          <p:nvGrpSpPr>
            <p:cNvPr id="79" name="Gruppieren 30"/>
            <p:cNvGrpSpPr/>
            <p:nvPr/>
          </p:nvGrpSpPr>
          <p:grpSpPr>
            <a:xfrm>
              <a:off x="4332277" y="5454665"/>
              <a:ext cx="2071702" cy="882634"/>
              <a:chOff x="2060569" y="0"/>
              <a:chExt cx="6680060" cy="2087960"/>
            </a:xfrm>
          </p:grpSpPr>
          <p:sp>
            <p:nvSpPr>
              <p:cNvPr id="92" name="Eingekerbter Richtungspfeil 91">
                <a:hlinkClick r:id="rId6" action="ppaction://hlinksldjump"/>
              </p:cNvPr>
              <p:cNvSpPr/>
              <p:nvPr/>
            </p:nvSpPr>
            <p:spPr>
              <a:xfrm>
                <a:off x="2060569" y="0"/>
                <a:ext cx="6680060" cy="2087960"/>
              </a:xfrm>
              <a:prstGeom prst="chevron">
                <a:avLst/>
              </a:prstGeom>
              <a:solidFill>
                <a:srgbClr val="FFFF0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93"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SIEM</a:t>
                </a:r>
                <a:endParaRPr lang="en-GB" sz="1800" b="1" kern="1200" dirty="0"/>
              </a:p>
            </p:txBody>
          </p:sp>
        </p:grpSp>
        <p:grpSp>
          <p:nvGrpSpPr>
            <p:cNvPr id="80" name="Gruppieren 33"/>
            <p:cNvGrpSpPr/>
            <p:nvPr/>
          </p:nvGrpSpPr>
          <p:grpSpPr>
            <a:xfrm>
              <a:off x="6046789" y="5454665"/>
              <a:ext cx="2071702" cy="882634"/>
              <a:chOff x="2060569" y="0"/>
              <a:chExt cx="6680060" cy="2087960"/>
            </a:xfrm>
          </p:grpSpPr>
          <p:sp>
            <p:nvSpPr>
              <p:cNvPr id="90" name="Eingekerbter Richtungspfeil 89">
                <a:hlinkClick r:id="rId7" action="ppaction://hlinksldjump"/>
              </p:cNvPr>
              <p:cNvSpPr/>
              <p:nvPr/>
            </p:nvSpPr>
            <p:spPr>
              <a:xfrm>
                <a:off x="2060569" y="0"/>
                <a:ext cx="6680060" cy="2087960"/>
              </a:xfrm>
              <a:prstGeom prst="chevron">
                <a:avLst/>
              </a:prstGeom>
              <a:solidFill>
                <a:srgbClr val="92D05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91"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Concept for an OT SIEM</a:t>
                </a:r>
                <a:endParaRPr lang="en-GB" sz="1800" b="1" kern="1200" dirty="0"/>
              </a:p>
            </p:txBody>
          </p:sp>
        </p:grpSp>
        <p:grpSp>
          <p:nvGrpSpPr>
            <p:cNvPr id="81" name="Gruppieren 36"/>
            <p:cNvGrpSpPr/>
            <p:nvPr/>
          </p:nvGrpSpPr>
          <p:grpSpPr>
            <a:xfrm>
              <a:off x="7761301" y="5454665"/>
              <a:ext cx="2071702" cy="882634"/>
              <a:chOff x="2060569" y="0"/>
              <a:chExt cx="6680060" cy="2087960"/>
            </a:xfrm>
          </p:grpSpPr>
          <p:sp>
            <p:nvSpPr>
              <p:cNvPr id="88" name="Eingekerbter Richtungspfeil 87">
                <a:hlinkClick r:id="rId8" action="ppaction://hlinksldjump"/>
              </p:cNvPr>
              <p:cNvSpPr/>
              <p:nvPr/>
            </p:nvSpPr>
            <p:spPr>
              <a:xfrm>
                <a:off x="2060569" y="0"/>
                <a:ext cx="6680060" cy="2087960"/>
              </a:xfrm>
              <a:prstGeom prst="chevron">
                <a:avLst/>
              </a:prstGeom>
              <a:solidFill>
                <a:srgbClr val="92D05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89"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Example for an OT SIEM</a:t>
                </a:r>
                <a:endParaRPr lang="en-GB" sz="1800" b="1" kern="1200" dirty="0"/>
              </a:p>
            </p:txBody>
          </p:sp>
        </p:grpSp>
        <p:grpSp>
          <p:nvGrpSpPr>
            <p:cNvPr id="82" name="Gruppieren 40"/>
            <p:cNvGrpSpPr/>
            <p:nvPr/>
          </p:nvGrpSpPr>
          <p:grpSpPr>
            <a:xfrm>
              <a:off x="9475813" y="5454665"/>
              <a:ext cx="2000264" cy="882634"/>
              <a:chOff x="2060569" y="0"/>
              <a:chExt cx="6680060" cy="2087960"/>
            </a:xfrm>
          </p:grpSpPr>
          <p:sp>
            <p:nvSpPr>
              <p:cNvPr id="86" name="Eingekerbter Richtungspfeil 85">
                <a:hlinkClick r:id="rId9" action="ppaction://hlinksldjump"/>
              </p:cNvPr>
              <p:cNvSpPr/>
              <p:nvPr/>
            </p:nvSpPr>
            <p:spPr>
              <a:xfrm>
                <a:off x="2060569" y="0"/>
                <a:ext cx="6680060" cy="2087960"/>
              </a:xfrm>
              <a:prstGeom prst="chevron">
                <a:avLst/>
              </a:prstGeom>
              <a:solidFill>
                <a:srgbClr val="00B0F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87"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Summary</a:t>
                </a:r>
                <a:endParaRPr lang="en-GB" sz="1800" b="1" kern="1200" dirty="0"/>
              </a:p>
            </p:txBody>
          </p:sp>
        </p:grpSp>
        <p:grpSp>
          <p:nvGrpSpPr>
            <p:cNvPr id="83" name="Gruppieren 36"/>
            <p:cNvGrpSpPr/>
            <p:nvPr/>
          </p:nvGrpSpPr>
          <p:grpSpPr>
            <a:xfrm>
              <a:off x="-96879" y="5454665"/>
              <a:ext cx="1424158" cy="882634"/>
              <a:chOff x="-96879" y="5454665"/>
              <a:chExt cx="1424158" cy="882634"/>
            </a:xfrm>
          </p:grpSpPr>
          <p:sp>
            <p:nvSpPr>
              <p:cNvPr id="84" name="Richtungspfeil 83">
                <a:hlinkClick r:id="rId10" action="ppaction://hlinksldjump"/>
              </p:cNvPr>
              <p:cNvSpPr/>
              <p:nvPr/>
            </p:nvSpPr>
            <p:spPr bwMode="auto">
              <a:xfrm>
                <a:off x="71438" y="5454665"/>
                <a:ext cx="1189005" cy="882000"/>
              </a:xfrm>
              <a:prstGeom prst="homePlate">
                <a:avLst/>
              </a:prstGeom>
              <a:solidFill>
                <a:schemeClr val="accent4">
                  <a:lumMod val="75000"/>
                  <a:lumOff val="25000"/>
                  <a:alpha val="42000"/>
                </a:schemeClr>
              </a:solidFill>
              <a:ln w="254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85" name="Eingekerbter Richtungspfeil 4"/>
              <p:cNvSpPr/>
              <p:nvPr/>
            </p:nvSpPr>
            <p:spPr>
              <a:xfrm>
                <a:off x="-96879" y="5454665"/>
                <a:ext cx="1424158" cy="882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Start</a:t>
                </a:r>
                <a:endParaRPr lang="en-GB" sz="1800" b="1" kern="1200" dirty="0"/>
              </a:p>
            </p:txBody>
          </p:sp>
        </p:gr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1519"/>
          <a:stretch/>
        </p:blipFill>
        <p:spPr bwMode="auto">
          <a:xfrm>
            <a:off x="-5802" y="-1"/>
            <a:ext cx="11527877" cy="6480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Text Box 10"/>
          <p:cNvSpPr txBox="1">
            <a:spLocks noChangeArrowheads="1"/>
          </p:cNvSpPr>
          <p:nvPr/>
        </p:nvSpPr>
        <p:spPr bwMode="auto">
          <a:xfrm>
            <a:off x="1" y="-3176"/>
            <a:ext cx="11523156" cy="1188000"/>
          </a:xfrm>
          <a:prstGeom prst="rect">
            <a:avLst/>
          </a:prstGeom>
          <a:solidFill>
            <a:schemeClr val="bg1">
              <a:alpha val="60001"/>
            </a:schemeClr>
          </a:solidFill>
          <a:ln w="9525">
            <a:noFill/>
            <a:miter lim="800000"/>
            <a:headEnd/>
            <a:tailEnd/>
          </a:ln>
          <a:effectLst/>
        </p:spPr>
        <p:txBody>
          <a:bodyPr wrap="square">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sp>
        <p:nvSpPr>
          <p:cNvPr id="16" name="Text Box 17"/>
          <p:cNvSpPr txBox="1">
            <a:spLocks noChangeArrowheads="1"/>
          </p:cNvSpPr>
          <p:nvPr/>
        </p:nvSpPr>
        <p:spPr bwMode="auto">
          <a:xfrm>
            <a:off x="688939" y="1168385"/>
            <a:ext cx="10072758" cy="4140000"/>
          </a:xfrm>
          <a:prstGeom prst="rect">
            <a:avLst/>
          </a:prstGeom>
          <a:solidFill>
            <a:schemeClr val="bg1">
              <a:alpha val="60000"/>
            </a:schemeClr>
          </a:solidFill>
          <a:ln w="9525">
            <a:noFill/>
            <a:miter lim="800000"/>
            <a:headEnd/>
            <a:tailEnd/>
          </a:ln>
          <a:effectLst/>
        </p:spPr>
        <p:txBody>
          <a:bodyPr/>
          <a:lstStyle/>
          <a:p>
            <a:endParaRPr lang="en-US" sz="600" b="1" dirty="0"/>
          </a:p>
          <a:p>
            <a:r>
              <a:rPr lang="en-US" sz="2000" b="1" dirty="0">
                <a:solidFill>
                  <a:srgbClr val="0070C0"/>
                </a:solidFill>
              </a:rPr>
              <a:t>The IAEA proposed a DCSA (Defensive Computer Security Architecture) in order to support network segregation and security in NST047.</a:t>
            </a:r>
          </a:p>
          <a:p>
            <a:endParaRPr lang="en-US" sz="2000" b="1" dirty="0">
              <a:solidFill>
                <a:srgbClr val="0070C0"/>
              </a:solidFill>
            </a:endParaRPr>
          </a:p>
          <a:p>
            <a:r>
              <a:rPr lang="en-US" sz="2000" b="1" dirty="0">
                <a:solidFill>
                  <a:srgbClr val="0070C0"/>
                </a:solidFill>
              </a:rPr>
              <a:t>This model </a:t>
            </a:r>
            <a:r>
              <a:rPr lang="en-US" sz="2000" b="1" dirty="0">
                <a:solidFill>
                  <a:srgbClr val="0070C0"/>
                </a:solidFill>
                <a:hlinkClick r:id="rId4" action="ppaction://hlinksldjump"/>
              </a:rPr>
              <a:t>limits the flow of data </a:t>
            </a:r>
            <a:r>
              <a:rPr lang="en-US" sz="2000" b="1" dirty="0">
                <a:solidFill>
                  <a:srgbClr val="0070C0"/>
                </a:solidFill>
              </a:rPr>
              <a:t>between various components in IT and OT.</a:t>
            </a:r>
          </a:p>
          <a:p>
            <a:endParaRPr lang="en-US" sz="2000" b="1" dirty="0">
              <a:solidFill>
                <a:srgbClr val="0070C0"/>
              </a:solidFill>
            </a:endParaRPr>
          </a:p>
          <a:p>
            <a:r>
              <a:rPr lang="en-US" sz="2000" b="1" dirty="0">
                <a:solidFill>
                  <a:srgbClr val="0070C0"/>
                </a:solidFill>
              </a:rPr>
              <a:t>The computational devices within the NPP are grouped into Security Levels based on their criticality for the physical process. Devices are furthermore grouped into Security Zones based on physical location or subsystem they serve.</a:t>
            </a:r>
          </a:p>
          <a:p>
            <a:endParaRPr lang="en-US" sz="2000" b="1" dirty="0">
              <a:solidFill>
                <a:srgbClr val="0070C0"/>
              </a:solidFill>
            </a:endParaRPr>
          </a:p>
          <a:p>
            <a:endParaRPr lang="en-US" sz="2000" b="1" dirty="0">
              <a:solidFill>
                <a:srgbClr val="0070C0"/>
              </a:solidFill>
            </a:endParaRPr>
          </a:p>
          <a:p>
            <a:endParaRPr lang="en-US" sz="2000" b="1" dirty="0">
              <a:solidFill>
                <a:srgbClr val="0070C0"/>
              </a:solidFill>
            </a:endParaRPr>
          </a:p>
          <a:p>
            <a:endParaRPr lang="en-US" sz="2000" b="1" dirty="0">
              <a:solidFill>
                <a:srgbClr val="0070C0"/>
              </a:solidFill>
            </a:endParaRPr>
          </a:p>
          <a:p>
            <a:endParaRPr lang="en-US" sz="2000" b="1" dirty="0">
              <a:solidFill>
                <a:srgbClr val="0070C0"/>
              </a:solidFill>
            </a:endParaRPr>
          </a:p>
          <a:p>
            <a:r>
              <a:rPr lang="en-GB" sz="2000" b="1" dirty="0">
                <a:solidFill>
                  <a:srgbClr val="0070C0"/>
                </a:solidFill>
              </a:rPr>
              <a:t>		</a:t>
            </a:r>
          </a:p>
          <a:p>
            <a:r>
              <a:rPr lang="en-GB" sz="2000" b="1" dirty="0">
                <a:solidFill>
                  <a:srgbClr val="0070C0"/>
                </a:solidFill>
              </a:rPr>
              <a:t>		</a:t>
            </a:r>
          </a:p>
          <a:p>
            <a:endParaRPr lang="en-GB" sz="2000" b="1" dirty="0">
              <a:solidFill>
                <a:srgbClr val="0070C0"/>
              </a:solidFill>
            </a:endParaRPr>
          </a:p>
          <a:p>
            <a:r>
              <a:rPr lang="en-GB" sz="2000" b="1" dirty="0">
                <a:solidFill>
                  <a:srgbClr val="0070C0"/>
                </a:solidFill>
              </a:rPr>
              <a:t>			</a:t>
            </a:r>
          </a:p>
          <a:p>
            <a:r>
              <a:rPr lang="en-GB" sz="2000" b="1" dirty="0">
                <a:solidFill>
                  <a:srgbClr val="0070C0"/>
                </a:solidFill>
              </a:rPr>
              <a:t>			</a:t>
            </a:r>
          </a:p>
          <a:p>
            <a:endParaRPr lang="en-GB" sz="2000" b="1" dirty="0">
              <a:solidFill>
                <a:srgbClr val="0070C0"/>
              </a:solidFill>
            </a:endParaRPr>
          </a:p>
        </p:txBody>
      </p:sp>
      <p:sp>
        <p:nvSpPr>
          <p:cNvPr id="24" name="Text Box 7"/>
          <p:cNvSpPr txBox="1">
            <a:spLocks noChangeArrowheads="1"/>
          </p:cNvSpPr>
          <p:nvPr/>
        </p:nvSpPr>
        <p:spPr bwMode="auto">
          <a:xfrm>
            <a:off x="1898515" y="114721"/>
            <a:ext cx="7416825" cy="400110"/>
          </a:xfrm>
          <a:prstGeom prst="rect">
            <a:avLst/>
          </a:prstGeom>
          <a:noFill/>
          <a:ln w="9525">
            <a:noFill/>
            <a:miter lim="800000"/>
            <a:headEnd/>
            <a:tailEnd/>
          </a:ln>
          <a:effectLst/>
        </p:spPr>
        <p:txBody>
          <a:bodyPr wrap="square">
            <a:spAutoFit/>
          </a:bodyPr>
          <a:lstStyle/>
          <a:p>
            <a:pPr lvl="0"/>
            <a:r>
              <a:rPr lang="de-DE" sz="2000" b="1" dirty="0">
                <a:solidFill>
                  <a:srgbClr val="0070C0"/>
                </a:solidFill>
              </a:rPr>
              <a:t>NPP Computer Security - DCSA</a:t>
            </a:r>
            <a:endParaRPr lang="en-US" sz="1100" b="1" dirty="0">
              <a:solidFill>
                <a:srgbClr val="0070C0"/>
              </a:solidFill>
            </a:endParaRPr>
          </a:p>
        </p:txBody>
      </p:sp>
      <p:grpSp>
        <p:nvGrpSpPr>
          <p:cNvPr id="2" name="Gruppieren 40"/>
          <p:cNvGrpSpPr/>
          <p:nvPr/>
        </p:nvGrpSpPr>
        <p:grpSpPr>
          <a:xfrm>
            <a:off x="9618689" y="4954599"/>
            <a:ext cx="1071570" cy="285752"/>
            <a:chOff x="2060569" y="0"/>
            <a:chExt cx="6680060" cy="2087960"/>
          </a:xfrm>
        </p:grpSpPr>
        <p:sp>
          <p:nvSpPr>
            <p:cNvPr id="31" name="Eingekerbter Richtungspfeil 30">
              <a:hlinkClick r:id="rId5" action="ppaction://hlinksldjump"/>
            </p:cNvPr>
            <p:cNvSpPr/>
            <p:nvPr/>
          </p:nvSpPr>
          <p:spPr>
            <a:xfrm>
              <a:off x="2060569" y="0"/>
              <a:ext cx="6680060" cy="2087960"/>
            </a:xfrm>
            <a:prstGeom prst="chevron">
              <a:avLst/>
            </a:prstGeom>
            <a:solidFill>
              <a:srgbClr val="00B0F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34" name="Eingekerbter Richtungspfeil 4">
              <a:hlinkClick r:id="rId5" action="ppaction://hlinksldjump"/>
            </p:cNvPr>
            <p:cNvSpPr/>
            <p:nvPr/>
          </p:nvSpPr>
          <p:spPr>
            <a:xfrm>
              <a:off x="3104548" y="0"/>
              <a:ext cx="4592103"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000" b="1" kern="1200" dirty="0"/>
                <a:t>Next</a:t>
              </a:r>
              <a:endParaRPr lang="en-GB" sz="1000" b="1" kern="1200" dirty="0"/>
            </a:p>
          </p:txBody>
        </p:sp>
      </p:grpSp>
      <p:graphicFrame>
        <p:nvGraphicFramePr>
          <p:cNvPr id="35" name="Tabelle 34"/>
          <p:cNvGraphicFramePr>
            <a:graphicFrameLocks noGrp="1"/>
          </p:cNvGraphicFramePr>
          <p:nvPr/>
        </p:nvGraphicFramePr>
        <p:xfrm>
          <a:off x="2832079" y="4025905"/>
          <a:ext cx="5857916" cy="1219200"/>
        </p:xfrm>
        <a:graphic>
          <a:graphicData uri="http://schemas.openxmlformats.org/drawingml/2006/table">
            <a:tbl>
              <a:tblPr firstRow="1" bandRow="1">
                <a:tableStyleId>{5C22544A-7EE6-4342-B048-85BDC9FD1C3A}</a:tableStyleId>
              </a:tblPr>
              <a:tblGrid>
                <a:gridCol w="1394741">
                  <a:extLst>
                    <a:ext uri="{9D8B030D-6E8A-4147-A177-3AD203B41FA5}">
                      <a16:colId xmlns:a16="http://schemas.microsoft.com/office/drawing/2014/main" xmlns="" val="20000"/>
                    </a:ext>
                  </a:extLst>
                </a:gridCol>
                <a:gridCol w="3449305">
                  <a:extLst>
                    <a:ext uri="{9D8B030D-6E8A-4147-A177-3AD203B41FA5}">
                      <a16:colId xmlns:a16="http://schemas.microsoft.com/office/drawing/2014/main" xmlns="" val="20001"/>
                    </a:ext>
                  </a:extLst>
                </a:gridCol>
                <a:gridCol w="1013870">
                  <a:extLst>
                    <a:ext uri="{9D8B030D-6E8A-4147-A177-3AD203B41FA5}">
                      <a16:colId xmlns:a16="http://schemas.microsoft.com/office/drawing/2014/main" xmlns="" val="20002"/>
                    </a:ext>
                  </a:extLst>
                </a:gridCol>
              </a:tblGrid>
              <a:tr h="171451">
                <a:tc>
                  <a:txBody>
                    <a:bodyPr/>
                    <a:lstStyle/>
                    <a:p>
                      <a:r>
                        <a:rPr lang="de-DE" sz="1000" b="1" dirty="0">
                          <a:solidFill>
                            <a:schemeClr val="accent2"/>
                          </a:solidFill>
                          <a:latin typeface="+mn-lt"/>
                        </a:rPr>
                        <a:t>Security Level 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r>
                        <a:rPr lang="en-GB" sz="1000" b="1" kern="1200" dirty="0">
                          <a:solidFill>
                            <a:schemeClr val="accent2"/>
                          </a:solidFill>
                          <a:latin typeface="+mn-lt"/>
                          <a:ea typeface="+mn-ea"/>
                          <a:cs typeface="+mn-cs"/>
                        </a:rPr>
                        <a:t>Protection systems </a:t>
                      </a:r>
                      <a:endParaRPr lang="de-DE" sz="1000" b="1" dirty="0">
                        <a:solidFill>
                          <a:schemeClr val="accent2"/>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0000"/>
                        <a:lumOff val="80000"/>
                      </a:schemeClr>
                    </a:solidFill>
                  </a:tcPr>
                </a:tc>
                <a:tc rowSpan="3">
                  <a:txBody>
                    <a:bodyPr/>
                    <a:lstStyle/>
                    <a:p>
                      <a:pPr algn="ctr"/>
                      <a:r>
                        <a:rPr lang="de-DE" sz="1000" b="1" dirty="0">
                          <a:solidFill>
                            <a:schemeClr val="accent2"/>
                          </a:solidFill>
                          <a:latin typeface="+mn-lt"/>
                        </a:rPr>
                        <a:t>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0"/>
                  </a:ext>
                </a:extLst>
              </a:tr>
              <a:tr h="171451">
                <a:tc>
                  <a:txBody>
                    <a:bodyPr/>
                    <a:lstStyle/>
                    <a:p>
                      <a:r>
                        <a:rPr lang="de-DE" sz="1000" b="1" dirty="0">
                          <a:solidFill>
                            <a:schemeClr val="accent2"/>
                          </a:solidFill>
                          <a:latin typeface="+mn-lt"/>
                        </a:rPr>
                        <a:t>Security Level 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r>
                        <a:rPr lang="en-GB" sz="1000" b="1" kern="1200" dirty="0">
                          <a:solidFill>
                            <a:schemeClr val="accent2"/>
                          </a:solidFill>
                          <a:latin typeface="+mn-lt"/>
                          <a:ea typeface="+mn-ea"/>
                          <a:cs typeface="+mn-cs"/>
                        </a:rPr>
                        <a:t>Operational control systems </a:t>
                      </a:r>
                      <a:endParaRPr lang="de-DE" sz="1000" b="1" dirty="0">
                        <a:solidFill>
                          <a:schemeClr val="accent2"/>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vMerge="1">
                  <a:txBody>
                    <a:bodyPr/>
                    <a:lstStyle/>
                    <a:p>
                      <a:endParaRPr lang="de-DE" sz="1200" b="1" dirty="0">
                        <a:solidFill>
                          <a:schemeClr val="accent2"/>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71451">
                <a:tc>
                  <a:txBody>
                    <a:bodyPr/>
                    <a:lstStyle/>
                    <a:p>
                      <a:r>
                        <a:rPr lang="de-DE" sz="1000" b="1" dirty="0">
                          <a:solidFill>
                            <a:schemeClr val="accent2"/>
                          </a:solidFill>
                          <a:latin typeface="+mn-lt"/>
                        </a:rPr>
                        <a:t>Security Level 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r>
                        <a:rPr lang="en-GB" sz="1000" b="1" kern="1200" dirty="0">
                          <a:solidFill>
                            <a:schemeClr val="accent2"/>
                          </a:solidFill>
                          <a:latin typeface="+mn-lt"/>
                          <a:ea typeface="+mn-ea"/>
                          <a:cs typeface="+mn-cs"/>
                        </a:rPr>
                        <a:t>supervision real time systems</a:t>
                      </a:r>
                      <a:endParaRPr lang="de-DE" sz="1000" b="1" dirty="0">
                        <a:solidFill>
                          <a:schemeClr val="accent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vMerge="1">
                  <a:txBody>
                    <a:bodyPr/>
                    <a:lstStyle/>
                    <a:p>
                      <a:endParaRPr lang="de-DE" sz="1200" b="1" dirty="0">
                        <a:solidFill>
                          <a:schemeClr val="accent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71451">
                <a:tc>
                  <a:txBody>
                    <a:bodyPr/>
                    <a:lstStyle/>
                    <a:p>
                      <a:r>
                        <a:rPr lang="de-DE" sz="1000" b="1" dirty="0">
                          <a:solidFill>
                            <a:schemeClr val="accent2"/>
                          </a:solidFill>
                          <a:latin typeface="+mn-lt"/>
                        </a:rPr>
                        <a:t>Security Level 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r>
                        <a:rPr lang="en-GB" sz="1000" b="1" kern="1200" dirty="0">
                          <a:solidFill>
                            <a:schemeClr val="accent2"/>
                          </a:solidFill>
                          <a:latin typeface="+mn-lt"/>
                          <a:ea typeface="+mn-ea"/>
                          <a:cs typeface="+mn-cs"/>
                        </a:rPr>
                        <a:t>technical data management systems </a:t>
                      </a:r>
                      <a:endParaRPr lang="de-DE" sz="1000" b="1" dirty="0">
                        <a:solidFill>
                          <a:schemeClr val="accent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rowSpan="2">
                  <a:txBody>
                    <a:bodyPr/>
                    <a:lstStyle/>
                    <a:p>
                      <a:pPr algn="ctr"/>
                      <a:r>
                        <a:rPr lang="de-DE" sz="1000" b="1" dirty="0">
                          <a:solidFill>
                            <a:schemeClr val="accent2"/>
                          </a:solidFill>
                          <a:latin typeface="+mn-lt"/>
                        </a:rPr>
                        <a:t>OT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xmlns="" val="10003"/>
                  </a:ext>
                </a:extLst>
              </a:tr>
              <a:tr h="171451">
                <a:tc>
                  <a:txBody>
                    <a:bodyPr/>
                    <a:lstStyle/>
                    <a:p>
                      <a:r>
                        <a:rPr lang="de-DE" sz="1000" b="1" dirty="0">
                          <a:solidFill>
                            <a:schemeClr val="accent2"/>
                          </a:solidFill>
                          <a:latin typeface="+mn-lt"/>
                        </a:rPr>
                        <a:t>Security Level 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r>
                        <a:rPr lang="de-DE" sz="1000" b="1" dirty="0">
                          <a:solidFill>
                            <a:schemeClr val="accent2"/>
                          </a:solidFill>
                          <a:latin typeface="+mn-lt"/>
                        </a:rPr>
                        <a:t>Other</a:t>
                      </a:r>
                      <a:r>
                        <a:rPr lang="de-DE" sz="1000" b="1" baseline="0" dirty="0">
                          <a:solidFill>
                            <a:schemeClr val="accent2"/>
                          </a:solidFill>
                          <a:latin typeface="+mn-lt"/>
                        </a:rPr>
                        <a:t> Systems</a:t>
                      </a:r>
                      <a:endParaRPr lang="de-DE" sz="1000" b="1" dirty="0">
                        <a:solidFill>
                          <a:schemeClr val="accent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vMerge="1">
                  <a:txBody>
                    <a:bodyPr/>
                    <a:lstStyle/>
                    <a:p>
                      <a:endParaRPr lang="de-DE" sz="1200" b="1" dirty="0">
                        <a:solidFill>
                          <a:schemeClr val="accent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grpSp>
        <p:nvGrpSpPr>
          <p:cNvPr id="32" name="Gruppieren 31"/>
          <p:cNvGrpSpPr/>
          <p:nvPr/>
        </p:nvGrpSpPr>
        <p:grpSpPr>
          <a:xfrm>
            <a:off x="-96879" y="5454665"/>
            <a:ext cx="11572956" cy="882634"/>
            <a:chOff x="-96879" y="5454665"/>
            <a:chExt cx="11572956" cy="882634"/>
          </a:xfrm>
        </p:grpSpPr>
        <p:grpSp>
          <p:nvGrpSpPr>
            <p:cNvPr id="33" name="Gruppieren 13"/>
            <p:cNvGrpSpPr/>
            <p:nvPr/>
          </p:nvGrpSpPr>
          <p:grpSpPr>
            <a:xfrm>
              <a:off x="903253" y="5454665"/>
              <a:ext cx="2071702" cy="882634"/>
              <a:chOff x="2060569" y="0"/>
              <a:chExt cx="6680060" cy="2087960"/>
            </a:xfrm>
          </p:grpSpPr>
          <p:sp>
            <p:nvSpPr>
              <p:cNvPr id="68" name="Eingekerbter Richtungspfeil 67"/>
              <p:cNvSpPr/>
              <p:nvPr/>
            </p:nvSpPr>
            <p:spPr>
              <a:xfrm>
                <a:off x="2060569" y="0"/>
                <a:ext cx="6680060" cy="2087960"/>
              </a:xfrm>
              <a:prstGeom prst="chevron">
                <a:avLst/>
              </a:prstGeom>
              <a:solidFill>
                <a:srgbClr val="FF0909">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69"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IT in NPPs</a:t>
                </a:r>
                <a:endParaRPr lang="en-GB" sz="1800" b="1" kern="1200" dirty="0"/>
              </a:p>
            </p:txBody>
          </p:sp>
        </p:grpSp>
        <p:grpSp>
          <p:nvGrpSpPr>
            <p:cNvPr id="36" name="Gruppieren 25"/>
            <p:cNvGrpSpPr/>
            <p:nvPr/>
          </p:nvGrpSpPr>
          <p:grpSpPr>
            <a:xfrm>
              <a:off x="2617765" y="5454665"/>
              <a:ext cx="2071702" cy="882634"/>
              <a:chOff x="2060569" y="0"/>
              <a:chExt cx="6680060" cy="2087960"/>
            </a:xfrm>
          </p:grpSpPr>
          <p:sp>
            <p:nvSpPr>
              <p:cNvPr id="66" name="Eingekerbter Richtungspfeil 65">
                <a:hlinkClick r:id="rId6" action="ppaction://hlinksldjump"/>
              </p:cNvPr>
              <p:cNvSpPr/>
              <p:nvPr/>
            </p:nvSpPr>
            <p:spPr>
              <a:xfrm>
                <a:off x="2060569" y="0"/>
                <a:ext cx="6680060" cy="2087960"/>
              </a:xfrm>
              <a:prstGeom prst="chevron">
                <a:avLst/>
              </a:prstGeom>
              <a:solidFill>
                <a:schemeClr val="accent2">
                  <a:alpha val="42000"/>
                </a:scheme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67"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Security in NPP IT</a:t>
                </a:r>
                <a:endParaRPr lang="en-GB" sz="1800" b="1" kern="1200" dirty="0"/>
              </a:p>
            </p:txBody>
          </p:sp>
        </p:grpSp>
        <p:grpSp>
          <p:nvGrpSpPr>
            <p:cNvPr id="37" name="Gruppieren 30"/>
            <p:cNvGrpSpPr/>
            <p:nvPr/>
          </p:nvGrpSpPr>
          <p:grpSpPr>
            <a:xfrm>
              <a:off x="4332277" y="5454665"/>
              <a:ext cx="2071702" cy="882634"/>
              <a:chOff x="2060569" y="0"/>
              <a:chExt cx="6680060" cy="2087960"/>
            </a:xfrm>
          </p:grpSpPr>
          <p:sp>
            <p:nvSpPr>
              <p:cNvPr id="64" name="Eingekerbter Richtungspfeil 63">
                <a:hlinkClick r:id="rId7" action="ppaction://hlinksldjump"/>
              </p:cNvPr>
              <p:cNvSpPr/>
              <p:nvPr/>
            </p:nvSpPr>
            <p:spPr>
              <a:xfrm>
                <a:off x="2060569" y="0"/>
                <a:ext cx="6680060" cy="2087960"/>
              </a:xfrm>
              <a:prstGeom prst="chevron">
                <a:avLst/>
              </a:prstGeom>
              <a:solidFill>
                <a:srgbClr val="FFFF0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65"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SIEM</a:t>
                </a:r>
                <a:endParaRPr lang="en-GB" sz="1800" b="1" kern="1200" dirty="0"/>
              </a:p>
            </p:txBody>
          </p:sp>
        </p:grpSp>
        <p:grpSp>
          <p:nvGrpSpPr>
            <p:cNvPr id="38" name="Gruppieren 33"/>
            <p:cNvGrpSpPr/>
            <p:nvPr/>
          </p:nvGrpSpPr>
          <p:grpSpPr>
            <a:xfrm>
              <a:off x="6046789" y="5454665"/>
              <a:ext cx="2071702" cy="882634"/>
              <a:chOff x="2060569" y="0"/>
              <a:chExt cx="6680060" cy="2087960"/>
            </a:xfrm>
          </p:grpSpPr>
          <p:sp>
            <p:nvSpPr>
              <p:cNvPr id="48" name="Eingekerbter Richtungspfeil 47">
                <a:hlinkClick r:id="rId8" action="ppaction://hlinksldjump"/>
              </p:cNvPr>
              <p:cNvSpPr/>
              <p:nvPr/>
            </p:nvSpPr>
            <p:spPr>
              <a:xfrm>
                <a:off x="2060569" y="0"/>
                <a:ext cx="6680060" cy="2087960"/>
              </a:xfrm>
              <a:prstGeom prst="chevron">
                <a:avLst/>
              </a:prstGeom>
              <a:solidFill>
                <a:srgbClr val="92D05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55"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Concept for an OT SIEM</a:t>
                </a:r>
                <a:endParaRPr lang="en-GB" sz="1800" b="1" kern="1200" dirty="0"/>
              </a:p>
            </p:txBody>
          </p:sp>
        </p:grpSp>
        <p:grpSp>
          <p:nvGrpSpPr>
            <p:cNvPr id="39" name="Gruppieren 36"/>
            <p:cNvGrpSpPr/>
            <p:nvPr/>
          </p:nvGrpSpPr>
          <p:grpSpPr>
            <a:xfrm>
              <a:off x="7761301" y="5454665"/>
              <a:ext cx="2071702" cy="882634"/>
              <a:chOff x="2060569" y="0"/>
              <a:chExt cx="6680060" cy="2087960"/>
            </a:xfrm>
          </p:grpSpPr>
          <p:sp>
            <p:nvSpPr>
              <p:cNvPr id="46" name="Eingekerbter Richtungspfeil 45">
                <a:hlinkClick r:id="rId9" action="ppaction://hlinksldjump"/>
              </p:cNvPr>
              <p:cNvSpPr/>
              <p:nvPr/>
            </p:nvSpPr>
            <p:spPr>
              <a:xfrm>
                <a:off x="2060569" y="0"/>
                <a:ext cx="6680060" cy="2087960"/>
              </a:xfrm>
              <a:prstGeom prst="chevron">
                <a:avLst/>
              </a:prstGeom>
              <a:solidFill>
                <a:srgbClr val="92D05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47"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Example for an OT SIEM</a:t>
                </a:r>
                <a:endParaRPr lang="en-GB" sz="1800" b="1" kern="1200" dirty="0"/>
              </a:p>
            </p:txBody>
          </p:sp>
        </p:grpSp>
        <p:grpSp>
          <p:nvGrpSpPr>
            <p:cNvPr id="40" name="Gruppieren 40"/>
            <p:cNvGrpSpPr/>
            <p:nvPr/>
          </p:nvGrpSpPr>
          <p:grpSpPr>
            <a:xfrm>
              <a:off x="9475813" y="5454665"/>
              <a:ext cx="2000264" cy="882634"/>
              <a:chOff x="2060569" y="0"/>
              <a:chExt cx="6680060" cy="2087960"/>
            </a:xfrm>
          </p:grpSpPr>
          <p:sp>
            <p:nvSpPr>
              <p:cNvPr id="44" name="Eingekerbter Richtungspfeil 43">
                <a:hlinkClick r:id="rId10" action="ppaction://hlinksldjump"/>
              </p:cNvPr>
              <p:cNvSpPr/>
              <p:nvPr/>
            </p:nvSpPr>
            <p:spPr>
              <a:xfrm>
                <a:off x="2060569" y="0"/>
                <a:ext cx="6680060" cy="2087960"/>
              </a:xfrm>
              <a:prstGeom prst="chevron">
                <a:avLst/>
              </a:prstGeom>
              <a:solidFill>
                <a:srgbClr val="00B0F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45"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Summary</a:t>
                </a:r>
                <a:endParaRPr lang="en-GB" sz="1800" b="1" kern="1200" dirty="0"/>
              </a:p>
            </p:txBody>
          </p:sp>
        </p:grpSp>
        <p:grpSp>
          <p:nvGrpSpPr>
            <p:cNvPr id="41" name="Gruppieren 36"/>
            <p:cNvGrpSpPr/>
            <p:nvPr/>
          </p:nvGrpSpPr>
          <p:grpSpPr>
            <a:xfrm>
              <a:off x="-96879" y="5454665"/>
              <a:ext cx="1424158" cy="882634"/>
              <a:chOff x="-96879" y="5454665"/>
              <a:chExt cx="1424158" cy="882634"/>
            </a:xfrm>
          </p:grpSpPr>
          <p:sp>
            <p:nvSpPr>
              <p:cNvPr id="42" name="Richtungspfeil 41">
                <a:hlinkClick r:id="rId11" action="ppaction://hlinksldjump"/>
              </p:cNvPr>
              <p:cNvSpPr/>
              <p:nvPr/>
            </p:nvSpPr>
            <p:spPr bwMode="auto">
              <a:xfrm>
                <a:off x="71438" y="5454665"/>
                <a:ext cx="1189005" cy="882000"/>
              </a:xfrm>
              <a:prstGeom prst="homePlate">
                <a:avLst/>
              </a:prstGeom>
              <a:solidFill>
                <a:schemeClr val="accent4">
                  <a:lumMod val="75000"/>
                  <a:lumOff val="25000"/>
                  <a:alpha val="42000"/>
                </a:schemeClr>
              </a:solidFill>
              <a:ln w="254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43" name="Eingekerbter Richtungspfeil 4"/>
              <p:cNvSpPr/>
              <p:nvPr/>
            </p:nvSpPr>
            <p:spPr>
              <a:xfrm>
                <a:off x="-96879" y="5454665"/>
                <a:ext cx="1424158" cy="882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Start</a:t>
                </a:r>
                <a:endParaRPr lang="en-GB" sz="1800" b="1" kern="1200" dirty="0"/>
              </a:p>
            </p:txBody>
          </p:sp>
        </p:gr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1519"/>
          <a:stretch/>
        </p:blipFill>
        <p:spPr bwMode="auto">
          <a:xfrm>
            <a:off x="-5802" y="-1"/>
            <a:ext cx="11527877" cy="6480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Text Box 10"/>
          <p:cNvSpPr txBox="1">
            <a:spLocks noChangeArrowheads="1"/>
          </p:cNvSpPr>
          <p:nvPr/>
        </p:nvSpPr>
        <p:spPr bwMode="auto">
          <a:xfrm>
            <a:off x="1" y="0"/>
            <a:ext cx="11522074" cy="1188000"/>
          </a:xfrm>
          <a:prstGeom prst="rect">
            <a:avLst/>
          </a:prstGeom>
          <a:solidFill>
            <a:schemeClr val="bg1">
              <a:alpha val="60001"/>
            </a:schemeClr>
          </a:solidFill>
          <a:ln w="9525">
            <a:noFill/>
            <a:miter lim="800000"/>
            <a:headEnd/>
            <a:tailEnd/>
          </a:ln>
          <a:effectLst/>
        </p:spPr>
        <p:txBody>
          <a:bodyPr wrap="square">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sp>
        <p:nvSpPr>
          <p:cNvPr id="16" name="Text Box 17"/>
          <p:cNvSpPr txBox="1">
            <a:spLocks noChangeArrowheads="1"/>
          </p:cNvSpPr>
          <p:nvPr/>
        </p:nvSpPr>
        <p:spPr bwMode="auto">
          <a:xfrm>
            <a:off x="688939" y="1168385"/>
            <a:ext cx="10072758" cy="4140000"/>
          </a:xfrm>
          <a:prstGeom prst="rect">
            <a:avLst/>
          </a:prstGeom>
          <a:solidFill>
            <a:schemeClr val="bg1">
              <a:alpha val="60000"/>
            </a:schemeClr>
          </a:solidFill>
          <a:ln w="9525">
            <a:noFill/>
            <a:miter lim="800000"/>
            <a:headEnd/>
            <a:tailEnd/>
          </a:ln>
          <a:effectLst/>
        </p:spPr>
        <p:txBody>
          <a:bodyPr/>
          <a:lstStyle/>
          <a:p>
            <a:endParaRPr lang="en-US" sz="2000" b="1" dirty="0">
              <a:solidFill>
                <a:srgbClr val="0070C0"/>
              </a:solidFill>
            </a:endParaRPr>
          </a:p>
          <a:p>
            <a:endParaRPr lang="en-US" sz="2000" b="1" dirty="0">
              <a:solidFill>
                <a:srgbClr val="0070C0"/>
              </a:solidFill>
            </a:endParaRPr>
          </a:p>
          <a:p>
            <a:endParaRPr lang="en-US" sz="2000" b="1" dirty="0">
              <a:solidFill>
                <a:srgbClr val="0070C0"/>
              </a:solidFill>
            </a:endParaRPr>
          </a:p>
          <a:p>
            <a:r>
              <a:rPr lang="en-GB" sz="2000" b="1" dirty="0">
                <a:solidFill>
                  <a:srgbClr val="0070C0"/>
                </a:solidFill>
              </a:rPr>
              <a:t>		</a:t>
            </a:r>
          </a:p>
          <a:p>
            <a:r>
              <a:rPr lang="en-GB" sz="2000" b="1" dirty="0">
                <a:solidFill>
                  <a:srgbClr val="0070C0"/>
                </a:solidFill>
              </a:rPr>
              <a:t>		</a:t>
            </a:r>
          </a:p>
          <a:p>
            <a:endParaRPr lang="en-GB" sz="2000" b="1" dirty="0">
              <a:solidFill>
                <a:srgbClr val="0070C0"/>
              </a:solidFill>
            </a:endParaRPr>
          </a:p>
          <a:p>
            <a:r>
              <a:rPr lang="en-GB" sz="2000" b="1" dirty="0">
                <a:solidFill>
                  <a:srgbClr val="0070C0"/>
                </a:solidFill>
              </a:rPr>
              <a:t>			</a:t>
            </a:r>
          </a:p>
          <a:p>
            <a:r>
              <a:rPr lang="en-GB" sz="2000" b="1" dirty="0">
                <a:solidFill>
                  <a:srgbClr val="0070C0"/>
                </a:solidFill>
              </a:rPr>
              <a:t>			</a:t>
            </a:r>
          </a:p>
          <a:p>
            <a:endParaRPr lang="en-GB" sz="2000" b="1" dirty="0">
              <a:solidFill>
                <a:srgbClr val="0070C0"/>
              </a:solidFill>
            </a:endParaRPr>
          </a:p>
        </p:txBody>
      </p:sp>
      <p:sp>
        <p:nvSpPr>
          <p:cNvPr id="24" name="Text Box 7"/>
          <p:cNvSpPr txBox="1">
            <a:spLocks noChangeArrowheads="1"/>
          </p:cNvSpPr>
          <p:nvPr/>
        </p:nvSpPr>
        <p:spPr bwMode="auto">
          <a:xfrm>
            <a:off x="1898515" y="114721"/>
            <a:ext cx="7416825" cy="569387"/>
          </a:xfrm>
          <a:prstGeom prst="rect">
            <a:avLst/>
          </a:prstGeom>
          <a:noFill/>
          <a:ln w="9525">
            <a:noFill/>
            <a:miter lim="800000"/>
            <a:headEnd/>
            <a:tailEnd/>
          </a:ln>
          <a:effectLst/>
        </p:spPr>
        <p:txBody>
          <a:bodyPr wrap="square">
            <a:spAutoFit/>
          </a:bodyPr>
          <a:lstStyle/>
          <a:p>
            <a:pPr lvl="0"/>
            <a:r>
              <a:rPr lang="de-DE" sz="2000" b="1" dirty="0">
                <a:solidFill>
                  <a:srgbClr val="0070C0"/>
                </a:solidFill>
              </a:rPr>
              <a:t>NPP Computer Security - DCSA</a:t>
            </a:r>
            <a:endParaRPr lang="en-US" sz="1100" b="1" dirty="0">
              <a:solidFill>
                <a:srgbClr val="0070C0"/>
              </a:solidFill>
            </a:endParaRPr>
          </a:p>
          <a:p>
            <a:pPr lvl="0"/>
            <a:endParaRPr lang="en-US" sz="1100" b="1" dirty="0">
              <a:solidFill>
                <a:srgbClr val="0070C0"/>
              </a:solidFill>
            </a:endParaRPr>
          </a:p>
        </p:txBody>
      </p:sp>
      <p:sp>
        <p:nvSpPr>
          <p:cNvPr id="40" name="Rectangular Callout 2"/>
          <p:cNvSpPr/>
          <p:nvPr/>
        </p:nvSpPr>
        <p:spPr bwMode="auto">
          <a:xfrm>
            <a:off x="831815" y="1311261"/>
            <a:ext cx="9644130" cy="3857652"/>
          </a:xfrm>
          <a:prstGeom prst="wedgeRectCallout">
            <a:avLst>
              <a:gd name="adj1" fmla="val -22353"/>
              <a:gd name="adj2" fmla="val 57101"/>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charset="0"/>
            </a:endParaRPr>
          </a:p>
        </p:txBody>
      </p:sp>
      <p:sp>
        <p:nvSpPr>
          <p:cNvPr id="41" name="Multiply 20">
            <a:hlinkClick r:id="rId4" action="ppaction://hlinksldjump"/>
          </p:cNvPr>
          <p:cNvSpPr/>
          <p:nvPr/>
        </p:nvSpPr>
        <p:spPr bwMode="auto">
          <a:xfrm>
            <a:off x="9975879" y="1311261"/>
            <a:ext cx="453927" cy="436563"/>
          </a:xfrm>
          <a:prstGeom prst="mathMultiply">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pic>
        <p:nvPicPr>
          <p:cNvPr id="6146" name="Picture 2"/>
          <p:cNvPicPr>
            <a:picLocks noChangeAspect="1" noChangeArrowheads="1"/>
          </p:cNvPicPr>
          <p:nvPr/>
        </p:nvPicPr>
        <p:blipFill>
          <a:blip r:embed="rId5"/>
          <a:srcRect/>
          <a:stretch>
            <a:fillRect/>
          </a:stretch>
        </p:blipFill>
        <p:spPr bwMode="auto">
          <a:xfrm>
            <a:off x="974691" y="1382699"/>
            <a:ext cx="5120676" cy="3714776"/>
          </a:xfrm>
          <a:prstGeom prst="rect">
            <a:avLst/>
          </a:prstGeom>
          <a:noFill/>
          <a:ln w="9525">
            <a:noFill/>
            <a:miter lim="800000"/>
            <a:headEnd/>
            <a:tailEnd/>
          </a:ln>
          <a:effectLst/>
        </p:spPr>
      </p:pic>
      <p:grpSp>
        <p:nvGrpSpPr>
          <p:cNvPr id="2" name="Gruppieren 40"/>
          <p:cNvGrpSpPr/>
          <p:nvPr/>
        </p:nvGrpSpPr>
        <p:grpSpPr>
          <a:xfrm>
            <a:off x="9618689" y="4954599"/>
            <a:ext cx="1071570" cy="285752"/>
            <a:chOff x="2060569" y="0"/>
            <a:chExt cx="6680060" cy="2087960"/>
          </a:xfrm>
        </p:grpSpPr>
        <p:sp>
          <p:nvSpPr>
            <p:cNvPr id="31" name="Eingekerbter Richtungspfeil 30"/>
            <p:cNvSpPr/>
            <p:nvPr/>
          </p:nvSpPr>
          <p:spPr>
            <a:xfrm>
              <a:off x="2060569" y="0"/>
              <a:ext cx="6680060" cy="2087960"/>
            </a:xfrm>
            <a:prstGeom prst="chevron">
              <a:avLst/>
            </a:prstGeom>
            <a:solidFill>
              <a:srgbClr val="00B0F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34"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000" b="1" kern="1200" dirty="0"/>
                <a:t>Next</a:t>
              </a:r>
              <a:endParaRPr lang="en-GB" sz="1000" b="1" kern="1200" dirty="0"/>
            </a:p>
          </p:txBody>
        </p:sp>
      </p:grpSp>
      <p:graphicFrame>
        <p:nvGraphicFramePr>
          <p:cNvPr id="36" name="Tabelle 35"/>
          <p:cNvGraphicFramePr>
            <a:graphicFrameLocks noGrp="1"/>
          </p:cNvGraphicFramePr>
          <p:nvPr>
            <p:extLst>
              <p:ext uri="{D42A27DB-BD31-4B8C-83A1-F6EECF244321}">
                <p14:modId xmlns:p14="http://schemas.microsoft.com/office/powerpoint/2010/main" xmlns="" val="3107534505"/>
              </p:ext>
            </p:extLst>
          </p:nvPr>
        </p:nvGraphicFramePr>
        <p:xfrm>
          <a:off x="6261103" y="2303983"/>
          <a:ext cx="3714776" cy="2286000"/>
        </p:xfrm>
        <a:graphic>
          <a:graphicData uri="http://schemas.openxmlformats.org/drawingml/2006/table">
            <a:tbl>
              <a:tblPr firstRow="1" bandRow="1">
                <a:tableStyleId>{5C22544A-7EE6-4342-B048-85BDC9FD1C3A}</a:tableStyleId>
              </a:tblPr>
              <a:tblGrid>
                <a:gridCol w="884470">
                  <a:extLst>
                    <a:ext uri="{9D8B030D-6E8A-4147-A177-3AD203B41FA5}">
                      <a16:colId xmlns:a16="http://schemas.microsoft.com/office/drawing/2014/main" xmlns="" val="20000"/>
                    </a:ext>
                  </a:extLst>
                </a:gridCol>
                <a:gridCol w="2187364">
                  <a:extLst>
                    <a:ext uri="{9D8B030D-6E8A-4147-A177-3AD203B41FA5}">
                      <a16:colId xmlns:a16="http://schemas.microsoft.com/office/drawing/2014/main" xmlns="" val="20001"/>
                    </a:ext>
                  </a:extLst>
                </a:gridCol>
                <a:gridCol w="642942">
                  <a:extLst>
                    <a:ext uri="{9D8B030D-6E8A-4147-A177-3AD203B41FA5}">
                      <a16:colId xmlns:a16="http://schemas.microsoft.com/office/drawing/2014/main" xmlns="" val="20002"/>
                    </a:ext>
                  </a:extLst>
                </a:gridCol>
              </a:tblGrid>
              <a:tr h="371478">
                <a:tc>
                  <a:txBody>
                    <a:bodyPr/>
                    <a:lstStyle/>
                    <a:p>
                      <a:r>
                        <a:rPr lang="de-DE" sz="1200" b="1" dirty="0">
                          <a:solidFill>
                            <a:schemeClr val="accent2"/>
                          </a:solidFill>
                          <a:latin typeface="+mn-lt"/>
                        </a:rPr>
                        <a:t>Security Level 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r>
                        <a:rPr lang="en-GB" sz="1200" b="1" kern="1200" dirty="0">
                          <a:solidFill>
                            <a:schemeClr val="accent2"/>
                          </a:solidFill>
                          <a:latin typeface="+mn-lt"/>
                          <a:ea typeface="+mn-ea"/>
                          <a:cs typeface="+mn-cs"/>
                        </a:rPr>
                        <a:t>Protection systems </a:t>
                      </a:r>
                      <a:endParaRPr lang="de-DE" sz="1200" b="1" dirty="0">
                        <a:solidFill>
                          <a:schemeClr val="accent2"/>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0000"/>
                        <a:lumOff val="80000"/>
                      </a:schemeClr>
                    </a:solidFill>
                  </a:tcPr>
                </a:tc>
                <a:tc rowSpan="3">
                  <a:txBody>
                    <a:bodyPr/>
                    <a:lstStyle/>
                    <a:p>
                      <a:pPr algn="ctr"/>
                      <a:r>
                        <a:rPr lang="de-DE" sz="1200" b="1" dirty="0">
                          <a:solidFill>
                            <a:schemeClr val="accent2"/>
                          </a:solidFill>
                          <a:latin typeface="+mn-lt"/>
                        </a:rPr>
                        <a:t>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0"/>
                  </a:ext>
                </a:extLst>
              </a:tr>
              <a:tr h="371478">
                <a:tc>
                  <a:txBody>
                    <a:bodyPr/>
                    <a:lstStyle/>
                    <a:p>
                      <a:r>
                        <a:rPr lang="de-DE" sz="1200" b="1" dirty="0">
                          <a:solidFill>
                            <a:schemeClr val="accent2"/>
                          </a:solidFill>
                          <a:latin typeface="+mn-lt"/>
                        </a:rPr>
                        <a:t>Security Level 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r>
                        <a:rPr lang="en-GB" sz="1200" b="1" kern="1200" dirty="0">
                          <a:solidFill>
                            <a:schemeClr val="accent2"/>
                          </a:solidFill>
                          <a:latin typeface="+mn-lt"/>
                          <a:ea typeface="+mn-ea"/>
                          <a:cs typeface="+mn-cs"/>
                        </a:rPr>
                        <a:t>Operational control systems </a:t>
                      </a:r>
                      <a:endParaRPr lang="de-DE" sz="1200" b="1" dirty="0">
                        <a:solidFill>
                          <a:schemeClr val="accent2"/>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vMerge="1">
                  <a:txBody>
                    <a:bodyPr/>
                    <a:lstStyle/>
                    <a:p>
                      <a:endParaRPr lang="de-DE" sz="1200" b="1" dirty="0">
                        <a:solidFill>
                          <a:schemeClr val="accent2"/>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71478">
                <a:tc>
                  <a:txBody>
                    <a:bodyPr/>
                    <a:lstStyle/>
                    <a:p>
                      <a:r>
                        <a:rPr lang="de-DE" sz="1200" b="1" dirty="0">
                          <a:solidFill>
                            <a:schemeClr val="accent2"/>
                          </a:solidFill>
                          <a:latin typeface="+mn-lt"/>
                        </a:rPr>
                        <a:t>Security Level 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r>
                        <a:rPr lang="en-GB" sz="1200" b="1" kern="1200" dirty="0">
                          <a:solidFill>
                            <a:schemeClr val="accent2"/>
                          </a:solidFill>
                          <a:latin typeface="+mn-lt"/>
                          <a:ea typeface="+mn-ea"/>
                          <a:cs typeface="+mn-cs"/>
                        </a:rPr>
                        <a:t>supervision real time systems</a:t>
                      </a:r>
                      <a:endParaRPr lang="de-DE" sz="1200" b="1" dirty="0">
                        <a:solidFill>
                          <a:schemeClr val="accent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vMerge="1">
                  <a:txBody>
                    <a:bodyPr/>
                    <a:lstStyle/>
                    <a:p>
                      <a:endParaRPr lang="de-DE" sz="1200" b="1" dirty="0">
                        <a:solidFill>
                          <a:schemeClr val="accent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71478">
                <a:tc>
                  <a:txBody>
                    <a:bodyPr/>
                    <a:lstStyle/>
                    <a:p>
                      <a:r>
                        <a:rPr lang="de-DE" sz="1200" b="1" dirty="0">
                          <a:solidFill>
                            <a:schemeClr val="accent2"/>
                          </a:solidFill>
                          <a:latin typeface="+mn-lt"/>
                        </a:rPr>
                        <a:t>Security Level 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r>
                        <a:rPr lang="en-GB" sz="1200" b="1" kern="1200" dirty="0">
                          <a:solidFill>
                            <a:schemeClr val="accent2"/>
                          </a:solidFill>
                          <a:latin typeface="+mn-lt"/>
                          <a:ea typeface="+mn-ea"/>
                          <a:cs typeface="+mn-cs"/>
                        </a:rPr>
                        <a:t>technical data management systems </a:t>
                      </a:r>
                      <a:endParaRPr lang="de-DE" sz="1200" b="1" dirty="0">
                        <a:solidFill>
                          <a:schemeClr val="accent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rowSpan="2">
                  <a:txBody>
                    <a:bodyPr/>
                    <a:lstStyle/>
                    <a:p>
                      <a:pPr algn="ctr"/>
                      <a:r>
                        <a:rPr lang="de-DE" sz="1200" b="1" dirty="0">
                          <a:solidFill>
                            <a:schemeClr val="accent2"/>
                          </a:solidFill>
                          <a:latin typeface="+mn-lt"/>
                        </a:rPr>
                        <a:t>OT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xmlns="" val="10003"/>
                  </a:ext>
                </a:extLst>
              </a:tr>
              <a:tr h="371478">
                <a:tc>
                  <a:txBody>
                    <a:bodyPr/>
                    <a:lstStyle/>
                    <a:p>
                      <a:r>
                        <a:rPr lang="de-DE" sz="1200" b="1" dirty="0">
                          <a:solidFill>
                            <a:schemeClr val="accent2"/>
                          </a:solidFill>
                          <a:latin typeface="+mn-lt"/>
                        </a:rPr>
                        <a:t>Security Level 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r>
                        <a:rPr lang="de-DE" sz="1200" b="1" dirty="0">
                          <a:solidFill>
                            <a:schemeClr val="accent2"/>
                          </a:solidFill>
                          <a:latin typeface="+mn-lt"/>
                        </a:rPr>
                        <a:t>Other</a:t>
                      </a:r>
                      <a:r>
                        <a:rPr lang="de-DE" sz="1200" b="1" baseline="0" dirty="0">
                          <a:solidFill>
                            <a:schemeClr val="accent2"/>
                          </a:solidFill>
                          <a:latin typeface="+mn-lt"/>
                        </a:rPr>
                        <a:t> Systems</a:t>
                      </a:r>
                      <a:endParaRPr lang="de-DE" sz="1200" b="1" dirty="0">
                        <a:solidFill>
                          <a:schemeClr val="accent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vMerge="1">
                  <a:txBody>
                    <a:bodyPr/>
                    <a:lstStyle/>
                    <a:p>
                      <a:endParaRPr lang="de-DE" sz="1200" b="1" dirty="0">
                        <a:solidFill>
                          <a:schemeClr val="accent2"/>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grpSp>
        <p:nvGrpSpPr>
          <p:cNvPr id="35" name="Gruppieren 34"/>
          <p:cNvGrpSpPr/>
          <p:nvPr/>
        </p:nvGrpSpPr>
        <p:grpSpPr>
          <a:xfrm>
            <a:off x="-96879" y="5454665"/>
            <a:ext cx="11572956" cy="882634"/>
            <a:chOff x="-96879" y="5454665"/>
            <a:chExt cx="11572956" cy="882634"/>
          </a:xfrm>
        </p:grpSpPr>
        <p:grpSp>
          <p:nvGrpSpPr>
            <p:cNvPr id="37" name="Gruppieren 13"/>
            <p:cNvGrpSpPr/>
            <p:nvPr/>
          </p:nvGrpSpPr>
          <p:grpSpPr>
            <a:xfrm>
              <a:off x="903253" y="5454665"/>
              <a:ext cx="2071702" cy="882634"/>
              <a:chOff x="2060569" y="0"/>
              <a:chExt cx="6680060" cy="2087960"/>
            </a:xfrm>
          </p:grpSpPr>
          <p:sp>
            <p:nvSpPr>
              <p:cNvPr id="72" name="Eingekerbter Richtungspfeil 71"/>
              <p:cNvSpPr/>
              <p:nvPr/>
            </p:nvSpPr>
            <p:spPr>
              <a:xfrm>
                <a:off x="2060569" y="0"/>
                <a:ext cx="6680060" cy="2087960"/>
              </a:xfrm>
              <a:prstGeom prst="chevron">
                <a:avLst/>
              </a:prstGeom>
              <a:solidFill>
                <a:srgbClr val="FF0909">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73"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IT in NPPs</a:t>
                </a:r>
                <a:endParaRPr lang="en-GB" sz="1800" b="1" kern="1200" dirty="0"/>
              </a:p>
            </p:txBody>
          </p:sp>
        </p:grpSp>
        <p:grpSp>
          <p:nvGrpSpPr>
            <p:cNvPr id="38" name="Gruppieren 25"/>
            <p:cNvGrpSpPr/>
            <p:nvPr/>
          </p:nvGrpSpPr>
          <p:grpSpPr>
            <a:xfrm>
              <a:off x="2617765" y="5454665"/>
              <a:ext cx="2071702" cy="882634"/>
              <a:chOff x="2060569" y="0"/>
              <a:chExt cx="6680060" cy="2087960"/>
            </a:xfrm>
          </p:grpSpPr>
          <p:sp>
            <p:nvSpPr>
              <p:cNvPr id="70" name="Eingekerbter Richtungspfeil 69">
                <a:hlinkClick r:id="rId6" action="ppaction://hlinksldjump"/>
              </p:cNvPr>
              <p:cNvSpPr/>
              <p:nvPr/>
            </p:nvSpPr>
            <p:spPr>
              <a:xfrm>
                <a:off x="2060569" y="0"/>
                <a:ext cx="6680060" cy="2087960"/>
              </a:xfrm>
              <a:prstGeom prst="chevron">
                <a:avLst/>
              </a:prstGeom>
              <a:solidFill>
                <a:schemeClr val="accent2">
                  <a:alpha val="42000"/>
                </a:scheme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71"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Security in NPP IT</a:t>
                </a:r>
                <a:endParaRPr lang="en-GB" sz="1800" b="1" kern="1200" dirty="0"/>
              </a:p>
            </p:txBody>
          </p:sp>
        </p:grpSp>
        <p:grpSp>
          <p:nvGrpSpPr>
            <p:cNvPr id="39" name="Gruppieren 30"/>
            <p:cNvGrpSpPr/>
            <p:nvPr/>
          </p:nvGrpSpPr>
          <p:grpSpPr>
            <a:xfrm>
              <a:off x="4332277" y="5454665"/>
              <a:ext cx="2071702" cy="882634"/>
              <a:chOff x="2060569" y="0"/>
              <a:chExt cx="6680060" cy="2087960"/>
            </a:xfrm>
          </p:grpSpPr>
          <p:sp>
            <p:nvSpPr>
              <p:cNvPr id="68" name="Eingekerbter Richtungspfeil 67">
                <a:hlinkClick r:id="rId7" action="ppaction://hlinksldjump"/>
              </p:cNvPr>
              <p:cNvSpPr/>
              <p:nvPr/>
            </p:nvSpPr>
            <p:spPr>
              <a:xfrm>
                <a:off x="2060569" y="0"/>
                <a:ext cx="6680060" cy="2087960"/>
              </a:xfrm>
              <a:prstGeom prst="chevron">
                <a:avLst/>
              </a:prstGeom>
              <a:solidFill>
                <a:srgbClr val="FFFF0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69"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SIEM</a:t>
                </a:r>
                <a:endParaRPr lang="en-GB" sz="1800" b="1" kern="1200" dirty="0"/>
              </a:p>
            </p:txBody>
          </p:sp>
        </p:grpSp>
        <p:grpSp>
          <p:nvGrpSpPr>
            <p:cNvPr id="42" name="Gruppieren 33"/>
            <p:cNvGrpSpPr/>
            <p:nvPr/>
          </p:nvGrpSpPr>
          <p:grpSpPr>
            <a:xfrm>
              <a:off x="6046789" y="5454665"/>
              <a:ext cx="2071702" cy="882634"/>
              <a:chOff x="2060569" y="0"/>
              <a:chExt cx="6680060" cy="2087960"/>
            </a:xfrm>
          </p:grpSpPr>
          <p:sp>
            <p:nvSpPr>
              <p:cNvPr id="52" name="Eingekerbter Richtungspfeil 51">
                <a:hlinkClick r:id="rId8" action="ppaction://hlinksldjump"/>
              </p:cNvPr>
              <p:cNvSpPr/>
              <p:nvPr/>
            </p:nvSpPr>
            <p:spPr>
              <a:xfrm>
                <a:off x="2060569" y="0"/>
                <a:ext cx="6680060" cy="2087960"/>
              </a:xfrm>
              <a:prstGeom prst="chevron">
                <a:avLst/>
              </a:prstGeom>
              <a:solidFill>
                <a:srgbClr val="92D05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55"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Concept for an OT SIEM</a:t>
                </a:r>
                <a:endParaRPr lang="en-GB" sz="1800" b="1" kern="1200" dirty="0"/>
              </a:p>
            </p:txBody>
          </p:sp>
        </p:grpSp>
        <p:grpSp>
          <p:nvGrpSpPr>
            <p:cNvPr id="43" name="Gruppieren 36"/>
            <p:cNvGrpSpPr/>
            <p:nvPr/>
          </p:nvGrpSpPr>
          <p:grpSpPr>
            <a:xfrm>
              <a:off x="7761301" y="5454665"/>
              <a:ext cx="2071702" cy="882634"/>
              <a:chOff x="2060569" y="0"/>
              <a:chExt cx="6680060" cy="2087960"/>
            </a:xfrm>
          </p:grpSpPr>
          <p:sp>
            <p:nvSpPr>
              <p:cNvPr id="50" name="Eingekerbter Richtungspfeil 49">
                <a:hlinkClick r:id="rId9" action="ppaction://hlinksldjump"/>
              </p:cNvPr>
              <p:cNvSpPr/>
              <p:nvPr/>
            </p:nvSpPr>
            <p:spPr>
              <a:xfrm>
                <a:off x="2060569" y="0"/>
                <a:ext cx="6680060" cy="2087960"/>
              </a:xfrm>
              <a:prstGeom prst="chevron">
                <a:avLst/>
              </a:prstGeom>
              <a:solidFill>
                <a:srgbClr val="92D05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51"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Example for an OT SIEM</a:t>
                </a:r>
                <a:endParaRPr lang="en-GB" sz="1800" b="1" kern="1200" dirty="0"/>
              </a:p>
            </p:txBody>
          </p:sp>
        </p:grpSp>
        <p:grpSp>
          <p:nvGrpSpPr>
            <p:cNvPr id="44" name="Gruppieren 40"/>
            <p:cNvGrpSpPr/>
            <p:nvPr/>
          </p:nvGrpSpPr>
          <p:grpSpPr>
            <a:xfrm>
              <a:off x="9475813" y="5454665"/>
              <a:ext cx="2000264" cy="882634"/>
              <a:chOff x="2060569" y="0"/>
              <a:chExt cx="6680060" cy="2087960"/>
            </a:xfrm>
          </p:grpSpPr>
          <p:sp>
            <p:nvSpPr>
              <p:cNvPr id="48" name="Eingekerbter Richtungspfeil 47">
                <a:hlinkClick r:id="rId10" action="ppaction://hlinksldjump"/>
              </p:cNvPr>
              <p:cNvSpPr/>
              <p:nvPr/>
            </p:nvSpPr>
            <p:spPr>
              <a:xfrm>
                <a:off x="2060569" y="0"/>
                <a:ext cx="6680060" cy="2087960"/>
              </a:xfrm>
              <a:prstGeom prst="chevron">
                <a:avLst/>
              </a:prstGeom>
              <a:solidFill>
                <a:srgbClr val="00B0F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49"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Summary</a:t>
                </a:r>
                <a:endParaRPr lang="en-GB" sz="1800" b="1" kern="1200" dirty="0"/>
              </a:p>
            </p:txBody>
          </p:sp>
        </p:grpSp>
        <p:grpSp>
          <p:nvGrpSpPr>
            <p:cNvPr id="45" name="Gruppieren 36"/>
            <p:cNvGrpSpPr/>
            <p:nvPr/>
          </p:nvGrpSpPr>
          <p:grpSpPr>
            <a:xfrm>
              <a:off x="-96879" y="5454665"/>
              <a:ext cx="1424158" cy="882634"/>
              <a:chOff x="-96879" y="5454665"/>
              <a:chExt cx="1424158" cy="882634"/>
            </a:xfrm>
          </p:grpSpPr>
          <p:sp>
            <p:nvSpPr>
              <p:cNvPr id="46" name="Richtungspfeil 45">
                <a:hlinkClick r:id="rId11" action="ppaction://hlinksldjump"/>
              </p:cNvPr>
              <p:cNvSpPr/>
              <p:nvPr/>
            </p:nvSpPr>
            <p:spPr bwMode="auto">
              <a:xfrm>
                <a:off x="71438" y="5454665"/>
                <a:ext cx="1189005" cy="882000"/>
              </a:xfrm>
              <a:prstGeom prst="homePlate">
                <a:avLst/>
              </a:prstGeom>
              <a:solidFill>
                <a:schemeClr val="accent4">
                  <a:lumMod val="75000"/>
                  <a:lumOff val="25000"/>
                  <a:alpha val="42000"/>
                </a:schemeClr>
              </a:solidFill>
              <a:ln w="254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47" name="Eingekerbter Richtungspfeil 4"/>
              <p:cNvSpPr/>
              <p:nvPr/>
            </p:nvSpPr>
            <p:spPr>
              <a:xfrm>
                <a:off x="-96879" y="5454665"/>
                <a:ext cx="1424158" cy="882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Start</a:t>
                </a:r>
                <a:endParaRPr lang="en-GB" sz="1800" b="1" kern="1200" dirty="0"/>
              </a:p>
            </p:txBody>
          </p:sp>
        </p:gr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1519"/>
          <a:stretch/>
        </p:blipFill>
        <p:spPr bwMode="auto">
          <a:xfrm>
            <a:off x="-5802" y="-1"/>
            <a:ext cx="11527877" cy="6480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Text Box 10"/>
          <p:cNvSpPr txBox="1">
            <a:spLocks noChangeArrowheads="1"/>
          </p:cNvSpPr>
          <p:nvPr/>
        </p:nvSpPr>
        <p:spPr bwMode="auto">
          <a:xfrm>
            <a:off x="1" y="-3176"/>
            <a:ext cx="11523156" cy="1188000"/>
          </a:xfrm>
          <a:prstGeom prst="rect">
            <a:avLst/>
          </a:prstGeom>
          <a:solidFill>
            <a:schemeClr val="bg1">
              <a:alpha val="60001"/>
            </a:schemeClr>
          </a:solidFill>
          <a:ln w="9525">
            <a:noFill/>
            <a:miter lim="800000"/>
            <a:headEnd/>
            <a:tailEnd/>
          </a:ln>
          <a:effectLst/>
        </p:spPr>
        <p:txBody>
          <a:bodyPr wrap="square">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sp>
        <p:nvSpPr>
          <p:cNvPr id="16" name="Text Box 17"/>
          <p:cNvSpPr txBox="1">
            <a:spLocks noChangeArrowheads="1"/>
          </p:cNvSpPr>
          <p:nvPr/>
        </p:nvSpPr>
        <p:spPr bwMode="auto">
          <a:xfrm>
            <a:off x="688939" y="1168385"/>
            <a:ext cx="10072758" cy="4140000"/>
          </a:xfrm>
          <a:prstGeom prst="rect">
            <a:avLst/>
          </a:prstGeom>
          <a:solidFill>
            <a:schemeClr val="bg1">
              <a:alpha val="60000"/>
            </a:schemeClr>
          </a:solidFill>
          <a:ln w="9525">
            <a:noFill/>
            <a:miter lim="800000"/>
            <a:headEnd/>
            <a:tailEnd/>
          </a:ln>
          <a:effectLst/>
        </p:spPr>
        <p:txBody>
          <a:bodyPr/>
          <a:lstStyle/>
          <a:p>
            <a:endParaRPr lang="en-US" sz="600" b="1" dirty="0"/>
          </a:p>
          <a:p>
            <a:r>
              <a:rPr lang="en-US" sz="2000" b="1" dirty="0">
                <a:solidFill>
                  <a:srgbClr val="0070C0"/>
                </a:solidFill>
              </a:rPr>
              <a:t>Firewalls are used to segregate network from each other. They control the flow of data and hence are important to implement a DCSA. </a:t>
            </a:r>
          </a:p>
          <a:p>
            <a:endParaRPr lang="en-US" sz="2000" b="1" dirty="0">
              <a:solidFill>
                <a:srgbClr val="0070C0"/>
              </a:solidFill>
            </a:endParaRPr>
          </a:p>
          <a:p>
            <a:r>
              <a:rPr lang="en-US" sz="2000" b="1" dirty="0">
                <a:solidFill>
                  <a:srgbClr val="0070C0"/>
                </a:solidFill>
              </a:rPr>
              <a:t>Firewalls are placed at the borders between different networks. In a DCSA, they are placed between Security Zones and Security Levels. </a:t>
            </a:r>
          </a:p>
          <a:p>
            <a:endParaRPr lang="en-US" sz="2000" b="1" dirty="0">
              <a:solidFill>
                <a:srgbClr val="0070C0"/>
              </a:solidFill>
            </a:endParaRPr>
          </a:p>
          <a:p>
            <a:r>
              <a:rPr lang="en-US" sz="2000" b="1" dirty="0">
                <a:solidFill>
                  <a:srgbClr val="0070C0"/>
                </a:solidFill>
              </a:rPr>
              <a:t>All communication should pass through firewalls when propagating into another Security Zone or Security Level.</a:t>
            </a:r>
          </a:p>
          <a:p>
            <a:endParaRPr lang="en-US" sz="2000" b="1" dirty="0">
              <a:solidFill>
                <a:srgbClr val="0070C0"/>
              </a:solidFill>
            </a:endParaRPr>
          </a:p>
          <a:p>
            <a:endParaRPr lang="en-US" sz="2000" b="1" dirty="0">
              <a:solidFill>
                <a:srgbClr val="0070C0"/>
              </a:solidFill>
            </a:endParaRPr>
          </a:p>
          <a:p>
            <a:endParaRPr lang="en-US" sz="2000" b="1" dirty="0">
              <a:solidFill>
                <a:srgbClr val="0070C0"/>
              </a:solidFill>
            </a:endParaRPr>
          </a:p>
          <a:p>
            <a:r>
              <a:rPr lang="en-GB" sz="2000" b="1" dirty="0">
                <a:solidFill>
                  <a:srgbClr val="0070C0"/>
                </a:solidFill>
              </a:rPr>
              <a:t>		</a:t>
            </a:r>
          </a:p>
          <a:p>
            <a:r>
              <a:rPr lang="en-GB" sz="2000" b="1" dirty="0">
                <a:solidFill>
                  <a:srgbClr val="0070C0"/>
                </a:solidFill>
              </a:rPr>
              <a:t>		</a:t>
            </a:r>
          </a:p>
          <a:p>
            <a:endParaRPr lang="en-GB" sz="2000" b="1" dirty="0">
              <a:solidFill>
                <a:srgbClr val="0070C0"/>
              </a:solidFill>
            </a:endParaRPr>
          </a:p>
          <a:p>
            <a:r>
              <a:rPr lang="en-GB" sz="2000" b="1" dirty="0">
                <a:solidFill>
                  <a:srgbClr val="0070C0"/>
                </a:solidFill>
              </a:rPr>
              <a:t>			</a:t>
            </a:r>
          </a:p>
          <a:p>
            <a:r>
              <a:rPr lang="en-GB" sz="2000" b="1" dirty="0">
                <a:solidFill>
                  <a:srgbClr val="0070C0"/>
                </a:solidFill>
              </a:rPr>
              <a:t>			</a:t>
            </a:r>
          </a:p>
          <a:p>
            <a:endParaRPr lang="en-GB" sz="2000" b="1" dirty="0">
              <a:solidFill>
                <a:srgbClr val="0070C0"/>
              </a:solidFill>
            </a:endParaRPr>
          </a:p>
        </p:txBody>
      </p:sp>
      <p:sp>
        <p:nvSpPr>
          <p:cNvPr id="24" name="Text Box 7"/>
          <p:cNvSpPr txBox="1">
            <a:spLocks noChangeArrowheads="1"/>
          </p:cNvSpPr>
          <p:nvPr/>
        </p:nvSpPr>
        <p:spPr bwMode="auto">
          <a:xfrm>
            <a:off x="1898515" y="114721"/>
            <a:ext cx="7416825" cy="400110"/>
          </a:xfrm>
          <a:prstGeom prst="rect">
            <a:avLst/>
          </a:prstGeom>
          <a:noFill/>
          <a:ln w="9525">
            <a:noFill/>
            <a:miter lim="800000"/>
            <a:headEnd/>
            <a:tailEnd/>
          </a:ln>
          <a:effectLst/>
        </p:spPr>
        <p:txBody>
          <a:bodyPr wrap="square">
            <a:spAutoFit/>
          </a:bodyPr>
          <a:lstStyle/>
          <a:p>
            <a:pPr lvl="0"/>
            <a:r>
              <a:rPr lang="de-DE" sz="2000" b="1" dirty="0">
                <a:solidFill>
                  <a:srgbClr val="0070C0"/>
                </a:solidFill>
              </a:rPr>
              <a:t>NPP Computer Security - Firewalls</a:t>
            </a:r>
            <a:endParaRPr lang="en-US" sz="1100" b="1" dirty="0">
              <a:solidFill>
                <a:srgbClr val="0070C0"/>
              </a:solidFill>
            </a:endParaRPr>
          </a:p>
        </p:txBody>
      </p:sp>
      <p:grpSp>
        <p:nvGrpSpPr>
          <p:cNvPr id="8" name="Gruppieren 40"/>
          <p:cNvGrpSpPr/>
          <p:nvPr/>
        </p:nvGrpSpPr>
        <p:grpSpPr>
          <a:xfrm>
            <a:off x="9618689" y="4954599"/>
            <a:ext cx="1071570" cy="285752"/>
            <a:chOff x="2060569" y="0"/>
            <a:chExt cx="6680060" cy="2087960"/>
          </a:xfrm>
        </p:grpSpPr>
        <p:sp>
          <p:nvSpPr>
            <p:cNvPr id="31" name="Eingekerbter Richtungspfeil 30">
              <a:hlinkClick r:id="rId4" action="ppaction://hlinksldjump"/>
            </p:cNvPr>
            <p:cNvSpPr/>
            <p:nvPr/>
          </p:nvSpPr>
          <p:spPr>
            <a:xfrm>
              <a:off x="2060569" y="0"/>
              <a:ext cx="6680060" cy="2087960"/>
            </a:xfrm>
            <a:prstGeom prst="chevron">
              <a:avLst/>
            </a:prstGeom>
            <a:solidFill>
              <a:srgbClr val="00B0F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34" name="Eingekerbter Richtungspfeil 4"/>
            <p:cNvSpPr/>
            <p:nvPr/>
          </p:nvSpPr>
          <p:spPr>
            <a:xfrm>
              <a:off x="3104548" y="0"/>
              <a:ext cx="4592103"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000" b="1" kern="1200" dirty="0" smtClean="0"/>
                <a:t>Next</a:t>
              </a:r>
              <a:endParaRPr lang="en-GB" sz="1000" b="1" kern="1200" dirty="0"/>
            </a:p>
          </p:txBody>
        </p:sp>
      </p:grpSp>
      <p:grpSp>
        <p:nvGrpSpPr>
          <p:cNvPr id="32" name="Gruppieren 31"/>
          <p:cNvGrpSpPr/>
          <p:nvPr/>
        </p:nvGrpSpPr>
        <p:grpSpPr>
          <a:xfrm>
            <a:off x="-96879" y="5454665"/>
            <a:ext cx="11572956" cy="882634"/>
            <a:chOff x="-96879" y="5454665"/>
            <a:chExt cx="11572956" cy="882634"/>
          </a:xfrm>
        </p:grpSpPr>
        <p:grpSp>
          <p:nvGrpSpPr>
            <p:cNvPr id="33" name="Gruppieren 13"/>
            <p:cNvGrpSpPr/>
            <p:nvPr/>
          </p:nvGrpSpPr>
          <p:grpSpPr>
            <a:xfrm>
              <a:off x="903253" y="5454665"/>
              <a:ext cx="2071702" cy="882634"/>
              <a:chOff x="2060569" y="0"/>
              <a:chExt cx="6680060" cy="2087960"/>
            </a:xfrm>
          </p:grpSpPr>
          <p:sp>
            <p:nvSpPr>
              <p:cNvPr id="74" name="Eingekerbter Richtungspfeil 73"/>
              <p:cNvSpPr/>
              <p:nvPr/>
            </p:nvSpPr>
            <p:spPr>
              <a:xfrm>
                <a:off x="2060569" y="0"/>
                <a:ext cx="6680060" cy="2087960"/>
              </a:xfrm>
              <a:prstGeom prst="chevron">
                <a:avLst/>
              </a:prstGeom>
              <a:solidFill>
                <a:srgbClr val="FF0909">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75"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IT in NPPs</a:t>
                </a:r>
                <a:endParaRPr lang="en-GB" sz="1800" b="1" kern="1200" dirty="0"/>
              </a:p>
            </p:txBody>
          </p:sp>
        </p:grpSp>
        <p:grpSp>
          <p:nvGrpSpPr>
            <p:cNvPr id="35" name="Gruppieren 25"/>
            <p:cNvGrpSpPr/>
            <p:nvPr/>
          </p:nvGrpSpPr>
          <p:grpSpPr>
            <a:xfrm>
              <a:off x="2617765" y="5454665"/>
              <a:ext cx="2071702" cy="882634"/>
              <a:chOff x="2060569" y="0"/>
              <a:chExt cx="6680060" cy="2087960"/>
            </a:xfrm>
          </p:grpSpPr>
          <p:sp>
            <p:nvSpPr>
              <p:cNvPr id="72" name="Eingekerbter Richtungspfeil 71">
                <a:hlinkClick r:id="rId5" action="ppaction://hlinksldjump"/>
              </p:cNvPr>
              <p:cNvSpPr/>
              <p:nvPr/>
            </p:nvSpPr>
            <p:spPr>
              <a:xfrm>
                <a:off x="2060569" y="0"/>
                <a:ext cx="6680060" cy="2087960"/>
              </a:xfrm>
              <a:prstGeom prst="chevron">
                <a:avLst/>
              </a:prstGeom>
              <a:solidFill>
                <a:schemeClr val="accent2">
                  <a:alpha val="42000"/>
                </a:scheme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73"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Security in NPP IT</a:t>
                </a:r>
                <a:endParaRPr lang="en-GB" sz="1800" b="1" kern="1200" dirty="0"/>
              </a:p>
            </p:txBody>
          </p:sp>
        </p:grpSp>
        <p:grpSp>
          <p:nvGrpSpPr>
            <p:cNvPr id="36" name="Gruppieren 30"/>
            <p:cNvGrpSpPr/>
            <p:nvPr/>
          </p:nvGrpSpPr>
          <p:grpSpPr>
            <a:xfrm>
              <a:off x="4332277" y="5454665"/>
              <a:ext cx="2071702" cy="882634"/>
              <a:chOff x="2060569" y="0"/>
              <a:chExt cx="6680060" cy="2087960"/>
            </a:xfrm>
          </p:grpSpPr>
          <p:sp>
            <p:nvSpPr>
              <p:cNvPr id="70" name="Eingekerbter Richtungspfeil 69">
                <a:hlinkClick r:id="rId4" action="ppaction://hlinksldjump"/>
              </p:cNvPr>
              <p:cNvSpPr/>
              <p:nvPr/>
            </p:nvSpPr>
            <p:spPr>
              <a:xfrm>
                <a:off x="2060569" y="0"/>
                <a:ext cx="6680060" cy="2087960"/>
              </a:xfrm>
              <a:prstGeom prst="chevron">
                <a:avLst/>
              </a:prstGeom>
              <a:solidFill>
                <a:srgbClr val="FFFF0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71"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SIEM</a:t>
                </a:r>
                <a:endParaRPr lang="en-GB" sz="1800" b="1" kern="1200" dirty="0"/>
              </a:p>
            </p:txBody>
          </p:sp>
        </p:grpSp>
        <p:grpSp>
          <p:nvGrpSpPr>
            <p:cNvPr id="38" name="Gruppieren 33"/>
            <p:cNvGrpSpPr/>
            <p:nvPr/>
          </p:nvGrpSpPr>
          <p:grpSpPr>
            <a:xfrm>
              <a:off x="6046789" y="5454665"/>
              <a:ext cx="2071702" cy="882634"/>
              <a:chOff x="2060569" y="0"/>
              <a:chExt cx="6680060" cy="2087960"/>
            </a:xfrm>
          </p:grpSpPr>
          <p:sp>
            <p:nvSpPr>
              <p:cNvPr id="68" name="Eingekerbter Richtungspfeil 67">
                <a:hlinkClick r:id="rId6" action="ppaction://hlinksldjump"/>
              </p:cNvPr>
              <p:cNvSpPr/>
              <p:nvPr/>
            </p:nvSpPr>
            <p:spPr>
              <a:xfrm>
                <a:off x="2060569" y="0"/>
                <a:ext cx="6680060" cy="2087960"/>
              </a:xfrm>
              <a:prstGeom prst="chevron">
                <a:avLst/>
              </a:prstGeom>
              <a:solidFill>
                <a:srgbClr val="92D05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69"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Concept for an OT SIEM</a:t>
                </a:r>
                <a:endParaRPr lang="en-GB" sz="1800" b="1" kern="1200" dirty="0"/>
              </a:p>
            </p:txBody>
          </p:sp>
        </p:grpSp>
        <p:grpSp>
          <p:nvGrpSpPr>
            <p:cNvPr id="39" name="Gruppieren 36"/>
            <p:cNvGrpSpPr/>
            <p:nvPr/>
          </p:nvGrpSpPr>
          <p:grpSpPr>
            <a:xfrm>
              <a:off x="7761301" y="5454665"/>
              <a:ext cx="2071702" cy="882634"/>
              <a:chOff x="2060569" y="0"/>
              <a:chExt cx="6680060" cy="2087960"/>
            </a:xfrm>
          </p:grpSpPr>
          <p:sp>
            <p:nvSpPr>
              <p:cNvPr id="66" name="Eingekerbter Richtungspfeil 65">
                <a:hlinkClick r:id="rId7" action="ppaction://hlinksldjump"/>
              </p:cNvPr>
              <p:cNvSpPr/>
              <p:nvPr/>
            </p:nvSpPr>
            <p:spPr>
              <a:xfrm>
                <a:off x="2060569" y="0"/>
                <a:ext cx="6680060" cy="2087960"/>
              </a:xfrm>
              <a:prstGeom prst="chevron">
                <a:avLst/>
              </a:prstGeom>
              <a:solidFill>
                <a:srgbClr val="92D05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67"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Example for an OT SIEM</a:t>
                </a:r>
                <a:endParaRPr lang="en-GB" sz="1800" b="1" kern="1200" dirty="0"/>
              </a:p>
            </p:txBody>
          </p:sp>
        </p:grpSp>
        <p:grpSp>
          <p:nvGrpSpPr>
            <p:cNvPr id="42" name="Gruppieren 40"/>
            <p:cNvGrpSpPr/>
            <p:nvPr/>
          </p:nvGrpSpPr>
          <p:grpSpPr>
            <a:xfrm>
              <a:off x="9475813" y="5454665"/>
              <a:ext cx="2000264" cy="882634"/>
              <a:chOff x="2060569" y="0"/>
              <a:chExt cx="6680060" cy="2087960"/>
            </a:xfrm>
          </p:grpSpPr>
          <p:sp>
            <p:nvSpPr>
              <p:cNvPr id="64" name="Eingekerbter Richtungspfeil 63">
                <a:hlinkClick r:id="rId8" action="ppaction://hlinksldjump"/>
              </p:cNvPr>
              <p:cNvSpPr/>
              <p:nvPr/>
            </p:nvSpPr>
            <p:spPr>
              <a:xfrm>
                <a:off x="2060569" y="0"/>
                <a:ext cx="6680060" cy="2087960"/>
              </a:xfrm>
              <a:prstGeom prst="chevron">
                <a:avLst/>
              </a:prstGeom>
              <a:solidFill>
                <a:srgbClr val="00B0F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65"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Summary</a:t>
                </a:r>
                <a:endParaRPr lang="en-GB" sz="1800" b="1" kern="1200" dirty="0"/>
              </a:p>
            </p:txBody>
          </p:sp>
        </p:grpSp>
        <p:grpSp>
          <p:nvGrpSpPr>
            <p:cNvPr id="43" name="Gruppieren 36"/>
            <p:cNvGrpSpPr/>
            <p:nvPr/>
          </p:nvGrpSpPr>
          <p:grpSpPr>
            <a:xfrm>
              <a:off x="-96879" y="5454665"/>
              <a:ext cx="1424158" cy="882634"/>
              <a:chOff x="-96879" y="5454665"/>
              <a:chExt cx="1424158" cy="882634"/>
            </a:xfrm>
          </p:grpSpPr>
          <p:sp>
            <p:nvSpPr>
              <p:cNvPr id="47" name="Richtungspfeil 46">
                <a:hlinkClick r:id="rId9" action="ppaction://hlinksldjump"/>
              </p:cNvPr>
              <p:cNvSpPr/>
              <p:nvPr/>
            </p:nvSpPr>
            <p:spPr bwMode="auto">
              <a:xfrm>
                <a:off x="71438" y="5454665"/>
                <a:ext cx="1189005" cy="882000"/>
              </a:xfrm>
              <a:prstGeom prst="homePlate">
                <a:avLst/>
              </a:prstGeom>
              <a:solidFill>
                <a:schemeClr val="accent4">
                  <a:lumMod val="75000"/>
                  <a:lumOff val="25000"/>
                  <a:alpha val="42000"/>
                </a:schemeClr>
              </a:solidFill>
              <a:ln w="254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55" name="Eingekerbter Richtungspfeil 4"/>
              <p:cNvSpPr/>
              <p:nvPr/>
            </p:nvSpPr>
            <p:spPr>
              <a:xfrm>
                <a:off x="-96879" y="5454665"/>
                <a:ext cx="1424158" cy="882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Start</a:t>
                </a:r>
                <a:endParaRPr lang="en-GB" sz="1800" b="1" kern="1200" dirty="0"/>
              </a:p>
            </p:txBody>
          </p:sp>
        </p:gr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1519"/>
          <a:stretch/>
        </p:blipFill>
        <p:spPr bwMode="auto">
          <a:xfrm>
            <a:off x="-5802" y="-1"/>
            <a:ext cx="11527877" cy="6480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Text Box 10"/>
          <p:cNvSpPr txBox="1">
            <a:spLocks noChangeArrowheads="1"/>
          </p:cNvSpPr>
          <p:nvPr/>
        </p:nvSpPr>
        <p:spPr bwMode="auto">
          <a:xfrm>
            <a:off x="1" y="-3176"/>
            <a:ext cx="11523156" cy="1188000"/>
          </a:xfrm>
          <a:prstGeom prst="rect">
            <a:avLst/>
          </a:prstGeom>
          <a:solidFill>
            <a:schemeClr val="bg1">
              <a:alpha val="60001"/>
            </a:schemeClr>
          </a:solidFill>
          <a:ln w="9525">
            <a:noFill/>
            <a:miter lim="800000"/>
            <a:headEnd/>
            <a:tailEnd/>
          </a:ln>
          <a:effectLst/>
        </p:spPr>
        <p:txBody>
          <a:bodyPr wrap="square">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sp>
        <p:nvSpPr>
          <p:cNvPr id="16" name="Text Box 17"/>
          <p:cNvSpPr txBox="1">
            <a:spLocks noChangeArrowheads="1"/>
          </p:cNvSpPr>
          <p:nvPr/>
        </p:nvSpPr>
        <p:spPr bwMode="auto">
          <a:xfrm>
            <a:off x="688939" y="1168385"/>
            <a:ext cx="10072758" cy="4140000"/>
          </a:xfrm>
          <a:prstGeom prst="rect">
            <a:avLst/>
          </a:prstGeom>
          <a:solidFill>
            <a:schemeClr val="bg1">
              <a:alpha val="60000"/>
            </a:schemeClr>
          </a:solidFill>
          <a:ln w="9525">
            <a:noFill/>
            <a:miter lim="800000"/>
            <a:headEnd/>
            <a:tailEnd/>
          </a:ln>
          <a:effectLst/>
        </p:spPr>
        <p:txBody>
          <a:bodyPr/>
          <a:lstStyle/>
          <a:p>
            <a:endParaRPr lang="en-US" sz="600" b="1" dirty="0"/>
          </a:p>
          <a:p>
            <a:pPr marL="342900" indent="-342900" algn="l">
              <a:buFont typeface="Arial" panose="020B0604020202020204" pitchFamily="34" charset="0"/>
              <a:buChar char="•"/>
            </a:pPr>
            <a:r>
              <a:rPr lang="hu-HU" sz="2000" b="1" dirty="0" err="1">
                <a:solidFill>
                  <a:srgbClr val="0070C0"/>
                </a:solidFill>
              </a:rPr>
              <a:t>Tasks</a:t>
            </a:r>
            <a:r>
              <a:rPr lang="hu-HU" sz="2000" b="1" dirty="0">
                <a:solidFill>
                  <a:srgbClr val="0070C0"/>
                </a:solidFill>
              </a:rPr>
              <a:t> (it is </a:t>
            </a:r>
            <a:r>
              <a:rPr lang="hu-HU" sz="2000" b="1" dirty="0" err="1">
                <a:solidFill>
                  <a:srgbClr val="0070C0"/>
                </a:solidFill>
              </a:rPr>
              <a:t>all</a:t>
            </a:r>
            <a:r>
              <a:rPr lang="hu-HU" sz="2000" b="1" dirty="0">
                <a:solidFill>
                  <a:srgbClr val="0070C0"/>
                </a:solidFill>
              </a:rPr>
              <a:t> </a:t>
            </a:r>
            <a:r>
              <a:rPr lang="hu-HU" sz="2000" b="1" dirty="0" err="1">
                <a:solidFill>
                  <a:srgbClr val="0070C0"/>
                </a:solidFill>
              </a:rPr>
              <a:t>about</a:t>
            </a:r>
            <a:r>
              <a:rPr lang="hu-HU" sz="2000" b="1" dirty="0">
                <a:solidFill>
                  <a:srgbClr val="0070C0"/>
                </a:solidFill>
              </a:rPr>
              <a:t> logs…)</a:t>
            </a:r>
          </a:p>
          <a:p>
            <a:pPr marL="800100" lvl="1" indent="-342900" algn="l">
              <a:buFont typeface="Arial" panose="020B0604020202020204" pitchFamily="34" charset="0"/>
              <a:buChar char="•"/>
            </a:pPr>
            <a:r>
              <a:rPr lang="hu-HU" sz="2000" b="1" dirty="0" err="1">
                <a:solidFill>
                  <a:srgbClr val="0070C0"/>
                </a:solidFill>
              </a:rPr>
              <a:t>Collect</a:t>
            </a:r>
            <a:endParaRPr lang="hu-HU" sz="2000" b="1" dirty="0">
              <a:solidFill>
                <a:srgbClr val="0070C0"/>
              </a:solidFill>
            </a:endParaRPr>
          </a:p>
          <a:p>
            <a:pPr marL="800100" lvl="1" indent="-342900" algn="l">
              <a:buFont typeface="Arial" panose="020B0604020202020204" pitchFamily="34" charset="0"/>
              <a:buChar char="•"/>
            </a:pPr>
            <a:r>
              <a:rPr lang="hu-HU" sz="2000" b="1" dirty="0" err="1">
                <a:solidFill>
                  <a:srgbClr val="0070C0"/>
                </a:solidFill>
              </a:rPr>
              <a:t>Store</a:t>
            </a:r>
            <a:endParaRPr lang="hu-HU" sz="2000" b="1" dirty="0">
              <a:solidFill>
                <a:srgbClr val="0070C0"/>
              </a:solidFill>
            </a:endParaRPr>
          </a:p>
          <a:p>
            <a:pPr marL="800100" lvl="1" indent="-342900" algn="l">
              <a:buFont typeface="Arial" panose="020B0604020202020204" pitchFamily="34" charset="0"/>
              <a:buChar char="•"/>
            </a:pPr>
            <a:r>
              <a:rPr lang="hu-HU" sz="2000" b="1" dirty="0" err="1">
                <a:solidFill>
                  <a:srgbClr val="0070C0"/>
                </a:solidFill>
              </a:rPr>
              <a:t>Analyze</a:t>
            </a:r>
            <a:endParaRPr lang="hu-HU" sz="2000" b="1" dirty="0">
              <a:solidFill>
                <a:srgbClr val="0070C0"/>
              </a:solidFill>
            </a:endParaRPr>
          </a:p>
          <a:p>
            <a:pPr marL="800100" lvl="1" indent="-342900" algn="l">
              <a:buFont typeface="Arial" panose="020B0604020202020204" pitchFamily="34" charset="0"/>
              <a:buChar char="•"/>
            </a:pPr>
            <a:r>
              <a:rPr lang="hu-HU" sz="2000" b="1" dirty="0" err="1">
                <a:solidFill>
                  <a:srgbClr val="0070C0"/>
                </a:solidFill>
              </a:rPr>
              <a:t>Report</a:t>
            </a:r>
            <a:endParaRPr lang="hu-HU" sz="2000" b="1" dirty="0">
              <a:solidFill>
                <a:srgbClr val="0070C0"/>
              </a:solidFill>
            </a:endParaRPr>
          </a:p>
          <a:p>
            <a:pPr marL="342900" indent="-342900" algn="l">
              <a:buFont typeface="Arial" panose="020B0604020202020204" pitchFamily="34" charset="0"/>
              <a:buChar char="•"/>
            </a:pPr>
            <a:endParaRPr lang="hu-HU" sz="2000" b="1" dirty="0">
              <a:solidFill>
                <a:srgbClr val="0070C0"/>
              </a:solidFill>
            </a:endParaRPr>
          </a:p>
          <a:p>
            <a:pPr marL="342900" indent="-342900" algn="l">
              <a:buFont typeface="Arial" panose="020B0604020202020204" pitchFamily="34" charset="0"/>
              <a:buChar char="•"/>
            </a:pPr>
            <a:r>
              <a:rPr lang="hu-HU" sz="2000" b="1" dirty="0" err="1">
                <a:solidFill>
                  <a:srgbClr val="0070C0"/>
                </a:solidFill>
              </a:rPr>
              <a:t>Sources</a:t>
            </a:r>
            <a:r>
              <a:rPr lang="hu-HU" sz="2000" b="1" dirty="0">
                <a:solidFill>
                  <a:srgbClr val="0070C0"/>
                </a:solidFill>
              </a:rPr>
              <a:t> of </a:t>
            </a:r>
            <a:r>
              <a:rPr lang="hu-HU" sz="2000" b="1" dirty="0" err="1">
                <a:solidFill>
                  <a:srgbClr val="0070C0"/>
                </a:solidFill>
              </a:rPr>
              <a:t>information</a:t>
            </a:r>
            <a:r>
              <a:rPr lang="hu-HU" sz="2000" b="1" dirty="0">
                <a:solidFill>
                  <a:srgbClr val="0070C0"/>
                </a:solidFill>
              </a:rPr>
              <a:t> (</a:t>
            </a:r>
            <a:r>
              <a:rPr lang="hu-HU" sz="2000" b="1" dirty="0" err="1">
                <a:solidFill>
                  <a:srgbClr val="0070C0"/>
                </a:solidFill>
              </a:rPr>
              <a:t>the</a:t>
            </a:r>
            <a:r>
              <a:rPr lang="hu-HU" sz="2000" b="1" dirty="0">
                <a:solidFill>
                  <a:srgbClr val="0070C0"/>
                </a:solidFill>
              </a:rPr>
              <a:t> more </a:t>
            </a:r>
            <a:r>
              <a:rPr lang="hu-HU" sz="2000" b="1" dirty="0" err="1">
                <a:solidFill>
                  <a:srgbClr val="0070C0"/>
                </a:solidFill>
              </a:rPr>
              <a:t>the</a:t>
            </a:r>
            <a:r>
              <a:rPr lang="hu-HU" sz="2000" b="1" dirty="0">
                <a:solidFill>
                  <a:srgbClr val="0070C0"/>
                </a:solidFill>
              </a:rPr>
              <a:t> </a:t>
            </a:r>
            <a:r>
              <a:rPr lang="hu-HU" sz="2000" b="1" dirty="0" err="1">
                <a:solidFill>
                  <a:srgbClr val="0070C0"/>
                </a:solidFill>
              </a:rPr>
              <a:t>merrier</a:t>
            </a:r>
            <a:r>
              <a:rPr lang="hu-HU" sz="2000" b="1" dirty="0">
                <a:solidFill>
                  <a:srgbClr val="0070C0"/>
                </a:solidFill>
              </a:rPr>
              <a:t>…)</a:t>
            </a:r>
          </a:p>
          <a:p>
            <a:pPr marL="800100" lvl="1" indent="-342900" algn="l">
              <a:buFont typeface="Arial" panose="020B0604020202020204" pitchFamily="34" charset="0"/>
              <a:buChar char="•"/>
            </a:pPr>
            <a:r>
              <a:rPr lang="hu-HU" sz="2000" b="1" dirty="0" err="1">
                <a:solidFill>
                  <a:srgbClr val="0070C0"/>
                </a:solidFill>
              </a:rPr>
              <a:t>Full</a:t>
            </a:r>
            <a:r>
              <a:rPr lang="hu-HU" sz="2000" b="1" dirty="0">
                <a:solidFill>
                  <a:srgbClr val="0070C0"/>
                </a:solidFill>
              </a:rPr>
              <a:t> </a:t>
            </a:r>
            <a:r>
              <a:rPr lang="hu-HU" sz="2000" b="1" dirty="0" err="1">
                <a:solidFill>
                  <a:srgbClr val="0070C0"/>
                </a:solidFill>
              </a:rPr>
              <a:t>packet</a:t>
            </a:r>
            <a:r>
              <a:rPr lang="hu-HU" sz="2000" b="1" dirty="0">
                <a:solidFill>
                  <a:srgbClr val="0070C0"/>
                </a:solidFill>
              </a:rPr>
              <a:t> </a:t>
            </a:r>
            <a:r>
              <a:rPr lang="hu-HU" sz="2000" b="1" dirty="0" err="1">
                <a:solidFill>
                  <a:srgbClr val="0070C0"/>
                </a:solidFill>
              </a:rPr>
              <a:t>capture</a:t>
            </a:r>
            <a:endParaRPr lang="hu-HU" sz="2000" b="1" dirty="0">
              <a:solidFill>
                <a:srgbClr val="0070C0"/>
              </a:solidFill>
            </a:endParaRPr>
          </a:p>
          <a:p>
            <a:pPr marL="800100" lvl="1" indent="-342900" algn="l">
              <a:buFont typeface="Arial" panose="020B0604020202020204" pitchFamily="34" charset="0"/>
              <a:buChar char="•"/>
            </a:pPr>
            <a:r>
              <a:rPr lang="hu-HU" sz="2000" b="1" dirty="0">
                <a:solidFill>
                  <a:srgbClr val="0070C0"/>
                </a:solidFill>
              </a:rPr>
              <a:t>Network </a:t>
            </a:r>
            <a:r>
              <a:rPr lang="hu-HU" sz="2000" b="1" dirty="0" err="1">
                <a:solidFill>
                  <a:srgbClr val="0070C0"/>
                </a:solidFill>
              </a:rPr>
              <a:t>devices</a:t>
            </a:r>
            <a:r>
              <a:rPr lang="hu-HU" sz="2000" b="1" dirty="0">
                <a:solidFill>
                  <a:srgbClr val="0070C0"/>
                </a:solidFill>
              </a:rPr>
              <a:t>: </a:t>
            </a:r>
            <a:r>
              <a:rPr lang="hu-HU" sz="2000" b="1" dirty="0" err="1">
                <a:solidFill>
                  <a:srgbClr val="0070C0"/>
                </a:solidFill>
              </a:rPr>
              <a:t>firewalls</a:t>
            </a:r>
            <a:r>
              <a:rPr lang="hu-HU" sz="2000" b="1" dirty="0">
                <a:solidFill>
                  <a:srgbClr val="0070C0"/>
                </a:solidFill>
              </a:rPr>
              <a:t>, </a:t>
            </a:r>
            <a:r>
              <a:rPr lang="hu-HU" sz="2000" b="1" dirty="0" err="1">
                <a:solidFill>
                  <a:srgbClr val="0070C0"/>
                </a:solidFill>
              </a:rPr>
              <a:t>routers</a:t>
            </a:r>
            <a:r>
              <a:rPr lang="hu-HU" sz="2000" b="1" dirty="0">
                <a:solidFill>
                  <a:srgbClr val="0070C0"/>
                </a:solidFill>
              </a:rPr>
              <a:t>, </a:t>
            </a:r>
            <a:r>
              <a:rPr lang="hu-HU" sz="2000" b="1" dirty="0" err="1">
                <a:solidFill>
                  <a:srgbClr val="0070C0"/>
                </a:solidFill>
              </a:rPr>
              <a:t>switches</a:t>
            </a:r>
            <a:r>
              <a:rPr lang="hu-HU" sz="2000" b="1" dirty="0">
                <a:solidFill>
                  <a:srgbClr val="0070C0"/>
                </a:solidFill>
              </a:rPr>
              <a:t>, </a:t>
            </a:r>
            <a:r>
              <a:rPr lang="hu-HU" sz="2000" b="1" dirty="0" err="1">
                <a:solidFill>
                  <a:srgbClr val="0070C0"/>
                </a:solidFill>
              </a:rPr>
              <a:t>vpn</a:t>
            </a:r>
            <a:r>
              <a:rPr lang="hu-HU" sz="2000" b="1" dirty="0">
                <a:solidFill>
                  <a:srgbClr val="0070C0"/>
                </a:solidFill>
              </a:rPr>
              <a:t> </a:t>
            </a:r>
            <a:r>
              <a:rPr lang="hu-HU" sz="2000" b="1" dirty="0" err="1">
                <a:solidFill>
                  <a:srgbClr val="0070C0"/>
                </a:solidFill>
              </a:rPr>
              <a:t>terminators</a:t>
            </a:r>
            <a:r>
              <a:rPr lang="hu-HU" sz="2000" b="1" dirty="0">
                <a:solidFill>
                  <a:srgbClr val="0070C0"/>
                </a:solidFill>
              </a:rPr>
              <a:t> …</a:t>
            </a:r>
          </a:p>
          <a:p>
            <a:pPr marL="800100" lvl="1" indent="-342900" algn="l">
              <a:buFont typeface="Arial" panose="020B0604020202020204" pitchFamily="34" charset="0"/>
              <a:buChar char="•"/>
            </a:pPr>
            <a:r>
              <a:rPr lang="hu-HU" sz="2000" b="1" dirty="0">
                <a:solidFill>
                  <a:srgbClr val="0070C0"/>
                </a:solidFill>
              </a:rPr>
              <a:t>Servers: web, email, </a:t>
            </a:r>
            <a:r>
              <a:rPr lang="hu-HU" sz="2000" b="1" dirty="0" err="1">
                <a:solidFill>
                  <a:srgbClr val="0070C0"/>
                </a:solidFill>
              </a:rPr>
              <a:t>domain</a:t>
            </a:r>
            <a:r>
              <a:rPr lang="hu-HU" sz="2000" b="1" dirty="0">
                <a:solidFill>
                  <a:srgbClr val="0070C0"/>
                </a:solidFill>
              </a:rPr>
              <a:t> </a:t>
            </a:r>
            <a:r>
              <a:rPr lang="hu-HU" sz="2000" b="1" dirty="0" err="1">
                <a:solidFill>
                  <a:srgbClr val="0070C0"/>
                </a:solidFill>
              </a:rPr>
              <a:t>controller</a:t>
            </a:r>
            <a:r>
              <a:rPr lang="hu-HU" sz="2000" b="1" dirty="0">
                <a:solidFill>
                  <a:srgbClr val="0070C0"/>
                </a:solidFill>
              </a:rPr>
              <a:t>, file, </a:t>
            </a:r>
            <a:r>
              <a:rPr lang="hu-HU" sz="2000" b="1" dirty="0" err="1">
                <a:solidFill>
                  <a:srgbClr val="0070C0"/>
                </a:solidFill>
              </a:rPr>
              <a:t>dhcp</a:t>
            </a:r>
            <a:r>
              <a:rPr lang="hu-HU" sz="2000" b="1" dirty="0">
                <a:solidFill>
                  <a:srgbClr val="0070C0"/>
                </a:solidFill>
              </a:rPr>
              <a:t> …</a:t>
            </a:r>
          </a:p>
          <a:p>
            <a:pPr marL="800100" lvl="1" indent="-342900" algn="l">
              <a:buFont typeface="Arial" panose="020B0604020202020204" pitchFamily="34" charset="0"/>
              <a:buChar char="•"/>
            </a:pPr>
            <a:r>
              <a:rPr lang="hu-HU" sz="2000" b="1" dirty="0" err="1">
                <a:solidFill>
                  <a:srgbClr val="0070C0"/>
                </a:solidFill>
              </a:rPr>
              <a:t>Security</a:t>
            </a:r>
            <a:r>
              <a:rPr lang="hu-HU" sz="2000" b="1" dirty="0">
                <a:solidFill>
                  <a:srgbClr val="0070C0"/>
                </a:solidFill>
              </a:rPr>
              <a:t> </a:t>
            </a:r>
            <a:r>
              <a:rPr lang="hu-HU" sz="2000" b="1" dirty="0" err="1">
                <a:solidFill>
                  <a:srgbClr val="0070C0"/>
                </a:solidFill>
              </a:rPr>
              <a:t>devices</a:t>
            </a:r>
            <a:r>
              <a:rPr lang="hu-HU" sz="2000" b="1" dirty="0">
                <a:solidFill>
                  <a:srgbClr val="0070C0"/>
                </a:solidFill>
              </a:rPr>
              <a:t>: AV, IPS…</a:t>
            </a:r>
          </a:p>
          <a:p>
            <a:pPr marL="800100" lvl="1" indent="-342900" algn="l">
              <a:buFont typeface="Arial" panose="020B0604020202020204" pitchFamily="34" charset="0"/>
              <a:buChar char="•"/>
            </a:pPr>
            <a:r>
              <a:rPr lang="hu-HU" sz="2000" b="1" dirty="0" err="1">
                <a:solidFill>
                  <a:srgbClr val="0070C0"/>
                </a:solidFill>
              </a:rPr>
              <a:t>Other</a:t>
            </a:r>
            <a:r>
              <a:rPr lang="hu-HU" sz="2000" b="1" dirty="0">
                <a:solidFill>
                  <a:srgbClr val="0070C0"/>
                </a:solidFill>
              </a:rPr>
              <a:t>: </a:t>
            </a:r>
            <a:r>
              <a:rPr lang="hu-HU" sz="2000" b="1" dirty="0" err="1">
                <a:solidFill>
                  <a:srgbClr val="0070C0"/>
                </a:solidFill>
              </a:rPr>
              <a:t>host</a:t>
            </a:r>
            <a:r>
              <a:rPr lang="hu-HU" sz="2000" b="1" dirty="0">
                <a:solidFill>
                  <a:srgbClr val="0070C0"/>
                </a:solidFill>
              </a:rPr>
              <a:t> </a:t>
            </a:r>
            <a:r>
              <a:rPr lang="hu-HU" sz="2000" b="1" dirty="0" err="1">
                <a:solidFill>
                  <a:srgbClr val="0070C0"/>
                </a:solidFill>
              </a:rPr>
              <a:t>event</a:t>
            </a:r>
            <a:r>
              <a:rPr lang="hu-HU" sz="2000" b="1" dirty="0">
                <a:solidFill>
                  <a:srgbClr val="0070C0"/>
                </a:solidFill>
              </a:rPr>
              <a:t> logs, PPS, NAS, SAN …</a:t>
            </a:r>
          </a:p>
          <a:p>
            <a:pPr algn="l"/>
            <a:endParaRPr lang="en-US" sz="2000" b="1" dirty="0">
              <a:solidFill>
                <a:srgbClr val="0070C0"/>
              </a:solidFill>
            </a:endParaRPr>
          </a:p>
          <a:p>
            <a:endParaRPr lang="en-US" sz="2000" b="1" dirty="0">
              <a:solidFill>
                <a:srgbClr val="0070C0"/>
              </a:solidFill>
            </a:endParaRPr>
          </a:p>
          <a:p>
            <a:endParaRPr lang="en-US" sz="2000" b="1" dirty="0">
              <a:solidFill>
                <a:srgbClr val="0070C0"/>
              </a:solidFill>
            </a:endParaRPr>
          </a:p>
          <a:p>
            <a:endParaRPr lang="en-US" sz="2000" b="1" dirty="0">
              <a:solidFill>
                <a:srgbClr val="0070C0"/>
              </a:solidFill>
            </a:endParaRPr>
          </a:p>
          <a:p>
            <a:r>
              <a:rPr lang="en-GB" sz="2000" b="1" dirty="0">
                <a:solidFill>
                  <a:srgbClr val="0070C0"/>
                </a:solidFill>
              </a:rPr>
              <a:t>		</a:t>
            </a:r>
          </a:p>
          <a:p>
            <a:r>
              <a:rPr lang="en-GB" sz="2000" b="1" dirty="0">
                <a:solidFill>
                  <a:srgbClr val="0070C0"/>
                </a:solidFill>
              </a:rPr>
              <a:t>		</a:t>
            </a:r>
          </a:p>
          <a:p>
            <a:endParaRPr lang="en-GB" sz="2000" b="1" dirty="0">
              <a:solidFill>
                <a:srgbClr val="0070C0"/>
              </a:solidFill>
            </a:endParaRPr>
          </a:p>
          <a:p>
            <a:r>
              <a:rPr lang="en-GB" sz="2000" b="1" dirty="0">
                <a:solidFill>
                  <a:srgbClr val="0070C0"/>
                </a:solidFill>
              </a:rPr>
              <a:t>			</a:t>
            </a:r>
          </a:p>
          <a:p>
            <a:r>
              <a:rPr lang="en-GB" sz="2000" b="1" dirty="0">
                <a:solidFill>
                  <a:srgbClr val="0070C0"/>
                </a:solidFill>
              </a:rPr>
              <a:t>			</a:t>
            </a:r>
          </a:p>
          <a:p>
            <a:endParaRPr lang="en-GB" sz="2000" b="1" dirty="0">
              <a:solidFill>
                <a:srgbClr val="0070C0"/>
              </a:solidFill>
            </a:endParaRPr>
          </a:p>
        </p:txBody>
      </p:sp>
      <p:sp>
        <p:nvSpPr>
          <p:cNvPr id="24" name="Text Box 7"/>
          <p:cNvSpPr txBox="1">
            <a:spLocks noChangeArrowheads="1"/>
          </p:cNvSpPr>
          <p:nvPr/>
        </p:nvSpPr>
        <p:spPr bwMode="auto">
          <a:xfrm>
            <a:off x="1898515" y="114721"/>
            <a:ext cx="7416825" cy="400110"/>
          </a:xfrm>
          <a:prstGeom prst="rect">
            <a:avLst/>
          </a:prstGeom>
          <a:noFill/>
          <a:ln w="9525">
            <a:noFill/>
            <a:miter lim="800000"/>
            <a:headEnd/>
            <a:tailEnd/>
          </a:ln>
          <a:effectLst/>
        </p:spPr>
        <p:txBody>
          <a:bodyPr wrap="square">
            <a:spAutoFit/>
          </a:bodyPr>
          <a:lstStyle/>
          <a:p>
            <a:pPr lvl="0"/>
            <a:r>
              <a:rPr lang="de-DE" sz="2000" b="1" dirty="0">
                <a:solidFill>
                  <a:srgbClr val="0070C0"/>
                </a:solidFill>
              </a:rPr>
              <a:t>NPP Computer Security - SIEM</a:t>
            </a:r>
            <a:endParaRPr lang="en-US" sz="1100" b="1" dirty="0">
              <a:solidFill>
                <a:srgbClr val="0070C0"/>
              </a:solidFill>
            </a:endParaRPr>
          </a:p>
        </p:txBody>
      </p:sp>
      <p:grpSp>
        <p:nvGrpSpPr>
          <p:cNvPr id="8" name="Gruppieren 40"/>
          <p:cNvGrpSpPr/>
          <p:nvPr/>
        </p:nvGrpSpPr>
        <p:grpSpPr>
          <a:xfrm>
            <a:off x="9618689" y="4954599"/>
            <a:ext cx="1071570" cy="285752"/>
            <a:chOff x="2060569" y="0"/>
            <a:chExt cx="6680060" cy="2087960"/>
          </a:xfrm>
        </p:grpSpPr>
        <p:sp>
          <p:nvSpPr>
            <p:cNvPr id="31" name="Eingekerbter Richtungspfeil 30">
              <a:hlinkClick r:id="rId4" action="ppaction://hlinksldjump"/>
            </p:cNvPr>
            <p:cNvSpPr/>
            <p:nvPr/>
          </p:nvSpPr>
          <p:spPr>
            <a:xfrm>
              <a:off x="2060569" y="0"/>
              <a:ext cx="6680060" cy="2087960"/>
            </a:xfrm>
            <a:prstGeom prst="chevron">
              <a:avLst/>
            </a:prstGeom>
            <a:solidFill>
              <a:srgbClr val="00B0F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34" name="Eingekerbter Richtungspfeil 4"/>
            <p:cNvSpPr/>
            <p:nvPr/>
          </p:nvSpPr>
          <p:spPr>
            <a:xfrm>
              <a:off x="3104548" y="0"/>
              <a:ext cx="4592103"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000" b="1" kern="1200" dirty="0"/>
                <a:t>Next</a:t>
              </a:r>
              <a:endParaRPr lang="en-GB" sz="1000" b="1" kern="1200" dirty="0"/>
            </a:p>
          </p:txBody>
        </p:sp>
      </p:grpSp>
      <p:pic>
        <p:nvPicPr>
          <p:cNvPr id="32" name="Picture 7" descr="SIEM.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79304" y="1184824"/>
            <a:ext cx="3310955" cy="1905361"/>
          </a:xfrm>
          <a:prstGeom prst="rect">
            <a:avLst/>
          </a:prstGeom>
          <a:noFill/>
          <a:ln>
            <a:noFill/>
          </a:ln>
        </p:spPr>
      </p:pic>
      <p:grpSp>
        <p:nvGrpSpPr>
          <p:cNvPr id="33" name="Gruppieren 32"/>
          <p:cNvGrpSpPr/>
          <p:nvPr/>
        </p:nvGrpSpPr>
        <p:grpSpPr>
          <a:xfrm>
            <a:off x="-96879" y="5454665"/>
            <a:ext cx="11572956" cy="882634"/>
            <a:chOff x="-96879" y="5454665"/>
            <a:chExt cx="11572956" cy="882634"/>
          </a:xfrm>
        </p:grpSpPr>
        <p:grpSp>
          <p:nvGrpSpPr>
            <p:cNvPr id="35" name="Gruppieren 13"/>
            <p:cNvGrpSpPr/>
            <p:nvPr/>
          </p:nvGrpSpPr>
          <p:grpSpPr>
            <a:xfrm>
              <a:off x="903253" y="5454665"/>
              <a:ext cx="2071702" cy="882634"/>
              <a:chOff x="2060569" y="0"/>
              <a:chExt cx="6680060" cy="2087960"/>
            </a:xfrm>
          </p:grpSpPr>
          <p:sp>
            <p:nvSpPr>
              <p:cNvPr id="54" name="Eingekerbter Richtungspfeil 53"/>
              <p:cNvSpPr/>
              <p:nvPr/>
            </p:nvSpPr>
            <p:spPr>
              <a:xfrm>
                <a:off x="2060569" y="0"/>
                <a:ext cx="6680060" cy="2087960"/>
              </a:xfrm>
              <a:prstGeom prst="chevron">
                <a:avLst/>
              </a:prstGeom>
              <a:solidFill>
                <a:srgbClr val="FF0909">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55"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IT in NPPs</a:t>
                </a:r>
                <a:endParaRPr lang="en-GB" sz="1800" b="1" kern="1200" dirty="0"/>
              </a:p>
            </p:txBody>
          </p:sp>
        </p:grpSp>
        <p:grpSp>
          <p:nvGrpSpPr>
            <p:cNvPr id="36" name="Gruppieren 25"/>
            <p:cNvGrpSpPr/>
            <p:nvPr/>
          </p:nvGrpSpPr>
          <p:grpSpPr>
            <a:xfrm>
              <a:off x="2617765" y="5454665"/>
              <a:ext cx="2071702" cy="882634"/>
              <a:chOff x="2060569" y="0"/>
              <a:chExt cx="6680060" cy="2087960"/>
            </a:xfrm>
          </p:grpSpPr>
          <p:sp>
            <p:nvSpPr>
              <p:cNvPr id="52" name="Eingekerbter Richtungspfeil 51">
                <a:hlinkClick r:id="rId6" action="ppaction://hlinksldjump"/>
              </p:cNvPr>
              <p:cNvSpPr/>
              <p:nvPr/>
            </p:nvSpPr>
            <p:spPr>
              <a:xfrm>
                <a:off x="2060569" y="0"/>
                <a:ext cx="6680060" cy="2087960"/>
              </a:xfrm>
              <a:prstGeom prst="chevron">
                <a:avLst/>
              </a:prstGeom>
              <a:solidFill>
                <a:schemeClr val="accent2">
                  <a:alpha val="42000"/>
                </a:scheme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53"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Security in NPP IT</a:t>
                </a:r>
                <a:endParaRPr lang="en-GB" sz="1800" b="1" kern="1200" dirty="0"/>
              </a:p>
            </p:txBody>
          </p:sp>
        </p:grpSp>
        <p:grpSp>
          <p:nvGrpSpPr>
            <p:cNvPr id="37" name="Gruppieren 30"/>
            <p:cNvGrpSpPr/>
            <p:nvPr/>
          </p:nvGrpSpPr>
          <p:grpSpPr>
            <a:xfrm>
              <a:off x="4332277" y="5454665"/>
              <a:ext cx="2071702" cy="882634"/>
              <a:chOff x="2060569" y="0"/>
              <a:chExt cx="6680060" cy="2087960"/>
            </a:xfrm>
          </p:grpSpPr>
          <p:sp>
            <p:nvSpPr>
              <p:cNvPr id="50" name="Eingekerbter Richtungspfeil 49">
                <a:hlinkClick r:id="rId7" action="ppaction://hlinksldjump"/>
              </p:cNvPr>
              <p:cNvSpPr/>
              <p:nvPr/>
            </p:nvSpPr>
            <p:spPr>
              <a:xfrm>
                <a:off x="2060569" y="0"/>
                <a:ext cx="6680060" cy="2087960"/>
              </a:xfrm>
              <a:prstGeom prst="chevron">
                <a:avLst/>
              </a:prstGeom>
              <a:solidFill>
                <a:srgbClr val="FFFF0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51"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SIEM</a:t>
                </a:r>
                <a:endParaRPr lang="en-GB" sz="1800" b="1" kern="1200" dirty="0"/>
              </a:p>
            </p:txBody>
          </p:sp>
        </p:grpSp>
        <p:grpSp>
          <p:nvGrpSpPr>
            <p:cNvPr id="38" name="Gruppieren 33"/>
            <p:cNvGrpSpPr/>
            <p:nvPr/>
          </p:nvGrpSpPr>
          <p:grpSpPr>
            <a:xfrm>
              <a:off x="6046789" y="5454665"/>
              <a:ext cx="2071702" cy="882634"/>
              <a:chOff x="2060569" y="0"/>
              <a:chExt cx="6680060" cy="2087960"/>
            </a:xfrm>
          </p:grpSpPr>
          <p:sp>
            <p:nvSpPr>
              <p:cNvPr id="48" name="Eingekerbter Richtungspfeil 47">
                <a:hlinkClick r:id="rId4" action="ppaction://hlinksldjump"/>
              </p:cNvPr>
              <p:cNvSpPr/>
              <p:nvPr/>
            </p:nvSpPr>
            <p:spPr>
              <a:xfrm>
                <a:off x="2060569" y="0"/>
                <a:ext cx="6680060" cy="2087960"/>
              </a:xfrm>
              <a:prstGeom prst="chevron">
                <a:avLst/>
              </a:prstGeom>
              <a:solidFill>
                <a:srgbClr val="92D05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49"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Concept for an OT SIEM</a:t>
                </a:r>
                <a:endParaRPr lang="en-GB" sz="1800" b="1" kern="1200" dirty="0"/>
              </a:p>
            </p:txBody>
          </p:sp>
        </p:grpSp>
        <p:grpSp>
          <p:nvGrpSpPr>
            <p:cNvPr id="39" name="Gruppieren 36"/>
            <p:cNvGrpSpPr/>
            <p:nvPr/>
          </p:nvGrpSpPr>
          <p:grpSpPr>
            <a:xfrm>
              <a:off x="7761301" y="5454665"/>
              <a:ext cx="2071702" cy="882634"/>
              <a:chOff x="2060569" y="0"/>
              <a:chExt cx="6680060" cy="2087960"/>
            </a:xfrm>
          </p:grpSpPr>
          <p:sp>
            <p:nvSpPr>
              <p:cNvPr id="46" name="Eingekerbter Richtungspfeil 45">
                <a:hlinkClick r:id="rId8" action="ppaction://hlinksldjump"/>
              </p:cNvPr>
              <p:cNvSpPr/>
              <p:nvPr/>
            </p:nvSpPr>
            <p:spPr>
              <a:xfrm>
                <a:off x="2060569" y="0"/>
                <a:ext cx="6680060" cy="2087960"/>
              </a:xfrm>
              <a:prstGeom prst="chevron">
                <a:avLst/>
              </a:prstGeom>
              <a:solidFill>
                <a:srgbClr val="92D05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47"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Example for an OT SIEM</a:t>
                </a:r>
                <a:endParaRPr lang="en-GB" sz="1800" b="1" kern="1200" dirty="0"/>
              </a:p>
            </p:txBody>
          </p:sp>
        </p:grpSp>
        <p:grpSp>
          <p:nvGrpSpPr>
            <p:cNvPr id="40" name="Gruppieren 40"/>
            <p:cNvGrpSpPr/>
            <p:nvPr/>
          </p:nvGrpSpPr>
          <p:grpSpPr>
            <a:xfrm>
              <a:off x="9475813" y="5454665"/>
              <a:ext cx="2000264" cy="882634"/>
              <a:chOff x="2060569" y="0"/>
              <a:chExt cx="6680060" cy="2087960"/>
            </a:xfrm>
          </p:grpSpPr>
          <p:sp>
            <p:nvSpPr>
              <p:cNvPr id="44" name="Eingekerbter Richtungspfeil 43">
                <a:hlinkClick r:id="rId9" action="ppaction://hlinksldjump"/>
              </p:cNvPr>
              <p:cNvSpPr/>
              <p:nvPr/>
            </p:nvSpPr>
            <p:spPr>
              <a:xfrm>
                <a:off x="2060569" y="0"/>
                <a:ext cx="6680060" cy="2087960"/>
              </a:xfrm>
              <a:prstGeom prst="chevron">
                <a:avLst/>
              </a:prstGeom>
              <a:solidFill>
                <a:srgbClr val="00B0F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45"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Summary</a:t>
                </a:r>
                <a:endParaRPr lang="en-GB" sz="1800" b="1" kern="1200" dirty="0"/>
              </a:p>
            </p:txBody>
          </p:sp>
        </p:grpSp>
        <p:grpSp>
          <p:nvGrpSpPr>
            <p:cNvPr id="41" name="Gruppieren 36"/>
            <p:cNvGrpSpPr/>
            <p:nvPr/>
          </p:nvGrpSpPr>
          <p:grpSpPr>
            <a:xfrm>
              <a:off x="-96879" y="5454665"/>
              <a:ext cx="1424158" cy="882634"/>
              <a:chOff x="-96879" y="5454665"/>
              <a:chExt cx="1424158" cy="882634"/>
            </a:xfrm>
          </p:grpSpPr>
          <p:sp>
            <p:nvSpPr>
              <p:cNvPr id="42" name="Richtungspfeil 41">
                <a:hlinkClick r:id="rId10" action="ppaction://hlinksldjump"/>
              </p:cNvPr>
              <p:cNvSpPr/>
              <p:nvPr/>
            </p:nvSpPr>
            <p:spPr bwMode="auto">
              <a:xfrm>
                <a:off x="71438" y="5454665"/>
                <a:ext cx="1189005" cy="882000"/>
              </a:xfrm>
              <a:prstGeom prst="homePlate">
                <a:avLst/>
              </a:prstGeom>
              <a:solidFill>
                <a:schemeClr val="accent4">
                  <a:lumMod val="75000"/>
                  <a:lumOff val="25000"/>
                  <a:alpha val="42000"/>
                </a:schemeClr>
              </a:solidFill>
              <a:ln w="254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43" name="Eingekerbter Richtungspfeil 4"/>
              <p:cNvSpPr/>
              <p:nvPr/>
            </p:nvSpPr>
            <p:spPr>
              <a:xfrm>
                <a:off x="-96879" y="5454665"/>
                <a:ext cx="1424158" cy="882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Start</a:t>
                </a:r>
                <a:endParaRPr lang="en-GB" sz="1800" b="1" kern="1200" dirty="0"/>
              </a:p>
            </p:txBody>
          </p:sp>
        </p:gr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1519"/>
          <a:stretch/>
        </p:blipFill>
        <p:spPr bwMode="auto">
          <a:xfrm>
            <a:off x="-5802" y="-1"/>
            <a:ext cx="11527877" cy="6480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Text Box 10"/>
          <p:cNvSpPr txBox="1">
            <a:spLocks noChangeArrowheads="1"/>
          </p:cNvSpPr>
          <p:nvPr/>
        </p:nvSpPr>
        <p:spPr bwMode="auto">
          <a:xfrm>
            <a:off x="1" y="-3176"/>
            <a:ext cx="11523156" cy="1188000"/>
          </a:xfrm>
          <a:prstGeom prst="rect">
            <a:avLst/>
          </a:prstGeom>
          <a:solidFill>
            <a:schemeClr val="bg1">
              <a:alpha val="60001"/>
            </a:schemeClr>
          </a:solidFill>
          <a:ln w="9525">
            <a:noFill/>
            <a:miter lim="800000"/>
            <a:headEnd/>
            <a:tailEnd/>
          </a:ln>
          <a:effectLst/>
        </p:spPr>
        <p:txBody>
          <a:bodyPr wrap="square">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sp>
        <p:nvSpPr>
          <p:cNvPr id="16" name="Text Box 17"/>
          <p:cNvSpPr txBox="1">
            <a:spLocks noChangeArrowheads="1"/>
          </p:cNvSpPr>
          <p:nvPr/>
        </p:nvSpPr>
        <p:spPr bwMode="auto">
          <a:xfrm>
            <a:off x="688939" y="1168385"/>
            <a:ext cx="10072758" cy="4140000"/>
          </a:xfrm>
          <a:prstGeom prst="rect">
            <a:avLst/>
          </a:prstGeom>
          <a:solidFill>
            <a:schemeClr val="bg1">
              <a:alpha val="60000"/>
            </a:schemeClr>
          </a:solidFill>
          <a:ln w="9525">
            <a:noFill/>
            <a:miter lim="800000"/>
            <a:headEnd/>
            <a:tailEnd/>
          </a:ln>
          <a:effectLst/>
        </p:spPr>
        <p:txBody>
          <a:bodyPr/>
          <a:lstStyle/>
          <a:p>
            <a:pPr marL="342900" indent="-342900" algn="l">
              <a:buFont typeface="Arial" panose="020B0604020202020204" pitchFamily="34" charset="0"/>
              <a:buChar char="•"/>
            </a:pPr>
            <a:r>
              <a:rPr lang="hu-HU" sz="2000" b="1" dirty="0" err="1">
                <a:solidFill>
                  <a:srgbClr val="0070C0"/>
                </a:solidFill>
              </a:rPr>
              <a:t>Benefits</a:t>
            </a:r>
            <a:endParaRPr lang="hu-HU" sz="2000" b="1" dirty="0">
              <a:solidFill>
                <a:srgbClr val="0070C0"/>
              </a:solidFill>
            </a:endParaRPr>
          </a:p>
          <a:p>
            <a:pPr marL="800100" lvl="1" indent="-342900" algn="l">
              <a:buFont typeface="Arial" panose="020B0604020202020204" pitchFamily="34" charset="0"/>
              <a:buChar char="•"/>
            </a:pPr>
            <a:r>
              <a:rPr lang="hu-HU" sz="2000" b="1" dirty="0" err="1">
                <a:solidFill>
                  <a:srgbClr val="0070C0"/>
                </a:solidFill>
              </a:rPr>
              <a:t>Know</a:t>
            </a:r>
            <a:r>
              <a:rPr lang="hu-HU" sz="2000" b="1" dirty="0">
                <a:solidFill>
                  <a:srgbClr val="0070C0"/>
                </a:solidFill>
              </a:rPr>
              <a:t> </a:t>
            </a:r>
            <a:r>
              <a:rPr lang="hu-HU" sz="2000" b="1" dirty="0" err="1">
                <a:solidFill>
                  <a:srgbClr val="0070C0"/>
                </a:solidFill>
              </a:rPr>
              <a:t>what</a:t>
            </a:r>
            <a:r>
              <a:rPr lang="hu-HU" sz="2000" b="1" dirty="0">
                <a:solidFill>
                  <a:srgbClr val="0070C0"/>
                </a:solidFill>
              </a:rPr>
              <a:t> is happening in </a:t>
            </a:r>
            <a:r>
              <a:rPr lang="hu-HU" sz="2000" b="1" dirty="0" err="1">
                <a:solidFill>
                  <a:srgbClr val="0070C0"/>
                </a:solidFill>
              </a:rPr>
              <a:t>the</a:t>
            </a:r>
            <a:r>
              <a:rPr lang="hu-HU" sz="2000" b="1" dirty="0">
                <a:solidFill>
                  <a:srgbClr val="0070C0"/>
                </a:solidFill>
              </a:rPr>
              <a:t> OT </a:t>
            </a:r>
            <a:r>
              <a:rPr lang="hu-HU" sz="2000" b="1" dirty="0" err="1">
                <a:solidFill>
                  <a:srgbClr val="0070C0"/>
                </a:solidFill>
              </a:rPr>
              <a:t>side</a:t>
            </a:r>
            <a:r>
              <a:rPr lang="hu-HU" sz="2000" b="1" dirty="0">
                <a:solidFill>
                  <a:srgbClr val="0070C0"/>
                </a:solidFill>
              </a:rPr>
              <a:t> </a:t>
            </a:r>
            <a:r>
              <a:rPr lang="hu-HU" sz="2000" b="1" dirty="0" err="1">
                <a:solidFill>
                  <a:srgbClr val="0070C0"/>
                </a:solidFill>
              </a:rPr>
              <a:t>from</a:t>
            </a:r>
            <a:r>
              <a:rPr lang="hu-HU" sz="2000" b="1" dirty="0">
                <a:solidFill>
                  <a:srgbClr val="0070C0"/>
                </a:solidFill>
              </a:rPr>
              <a:t> a </a:t>
            </a:r>
            <a:r>
              <a:rPr lang="hu-HU" sz="2000" b="1" dirty="0" err="1">
                <a:solidFill>
                  <a:srgbClr val="0070C0"/>
                </a:solidFill>
              </a:rPr>
              <a:t>cyber</a:t>
            </a:r>
            <a:r>
              <a:rPr lang="hu-HU" sz="2000" b="1" dirty="0">
                <a:solidFill>
                  <a:srgbClr val="0070C0"/>
                </a:solidFill>
              </a:rPr>
              <a:t> </a:t>
            </a:r>
            <a:r>
              <a:rPr lang="hu-HU" sz="2000" b="1" dirty="0" err="1">
                <a:solidFill>
                  <a:srgbClr val="0070C0"/>
                </a:solidFill>
              </a:rPr>
              <a:t>view</a:t>
            </a:r>
            <a:endParaRPr lang="hu-HU" sz="2000" b="1" dirty="0">
              <a:solidFill>
                <a:srgbClr val="0070C0"/>
              </a:solidFill>
            </a:endParaRPr>
          </a:p>
          <a:p>
            <a:pPr marL="800100" lvl="1" indent="-342900" algn="l">
              <a:buFont typeface="Arial" panose="020B0604020202020204" pitchFamily="34" charset="0"/>
              <a:buChar char="•"/>
            </a:pPr>
            <a:r>
              <a:rPr lang="hu-HU" sz="2000" b="1" dirty="0">
                <a:solidFill>
                  <a:srgbClr val="0070C0"/>
                </a:solidFill>
              </a:rPr>
              <a:t>IT and OT </a:t>
            </a:r>
            <a:r>
              <a:rPr lang="hu-HU" sz="2000" b="1" dirty="0" err="1">
                <a:solidFill>
                  <a:srgbClr val="0070C0"/>
                </a:solidFill>
              </a:rPr>
              <a:t>data</a:t>
            </a:r>
            <a:r>
              <a:rPr lang="hu-HU" sz="2000" b="1" dirty="0">
                <a:solidFill>
                  <a:srgbClr val="0070C0"/>
                </a:solidFill>
              </a:rPr>
              <a:t> and </a:t>
            </a:r>
            <a:r>
              <a:rPr lang="hu-HU" sz="2000" b="1" dirty="0" err="1">
                <a:solidFill>
                  <a:srgbClr val="0070C0"/>
                </a:solidFill>
              </a:rPr>
              <a:t>anomalies</a:t>
            </a:r>
            <a:r>
              <a:rPr lang="hu-HU" sz="2000" b="1" dirty="0">
                <a:solidFill>
                  <a:srgbClr val="0070C0"/>
                </a:solidFill>
              </a:rPr>
              <a:t> </a:t>
            </a:r>
            <a:r>
              <a:rPr lang="hu-HU" sz="2000" b="1" dirty="0" err="1">
                <a:solidFill>
                  <a:srgbClr val="0070C0"/>
                </a:solidFill>
              </a:rPr>
              <a:t>can</a:t>
            </a:r>
            <a:r>
              <a:rPr lang="hu-HU" sz="2000" b="1" dirty="0">
                <a:solidFill>
                  <a:srgbClr val="0070C0"/>
                </a:solidFill>
              </a:rPr>
              <a:t> be </a:t>
            </a:r>
            <a:r>
              <a:rPr lang="hu-HU" sz="2000" b="1" dirty="0" err="1">
                <a:solidFill>
                  <a:srgbClr val="0070C0"/>
                </a:solidFill>
              </a:rPr>
              <a:t>correlated</a:t>
            </a:r>
            <a:endParaRPr lang="hu-HU" sz="2000" b="1" dirty="0">
              <a:solidFill>
                <a:srgbClr val="0070C0"/>
              </a:solidFill>
            </a:endParaRPr>
          </a:p>
          <a:p>
            <a:pPr marL="800100" lvl="1" indent="-342900" algn="l">
              <a:buFont typeface="Arial" panose="020B0604020202020204" pitchFamily="34" charset="0"/>
              <a:buChar char="•"/>
            </a:pPr>
            <a:endParaRPr lang="hu-HU" sz="2000" b="1" dirty="0">
              <a:solidFill>
                <a:srgbClr val="0070C0"/>
              </a:solidFill>
            </a:endParaRPr>
          </a:p>
          <a:p>
            <a:pPr marL="800100" lvl="1" indent="-342900" algn="l">
              <a:buFont typeface="Arial" panose="020B0604020202020204" pitchFamily="34" charset="0"/>
              <a:buChar char="•"/>
            </a:pPr>
            <a:endParaRPr lang="hu-HU" sz="2000" b="1" dirty="0">
              <a:solidFill>
                <a:srgbClr val="0070C0"/>
              </a:solidFill>
            </a:endParaRPr>
          </a:p>
          <a:p>
            <a:pPr marL="800100" lvl="1" indent="-342900" algn="l">
              <a:buFont typeface="Arial" panose="020B0604020202020204" pitchFamily="34" charset="0"/>
              <a:buChar char="•"/>
            </a:pPr>
            <a:endParaRPr lang="hu-HU" sz="2000" b="1" dirty="0">
              <a:solidFill>
                <a:srgbClr val="0070C0"/>
              </a:solidFill>
            </a:endParaRPr>
          </a:p>
          <a:p>
            <a:pPr marL="342900" indent="-342900" algn="l">
              <a:buFont typeface="Arial" panose="020B0604020202020204" pitchFamily="34" charset="0"/>
              <a:buChar char="•"/>
            </a:pPr>
            <a:endParaRPr lang="hu-HU" sz="2000" b="1" dirty="0">
              <a:solidFill>
                <a:srgbClr val="0070C0"/>
              </a:solidFill>
            </a:endParaRPr>
          </a:p>
          <a:p>
            <a:pPr marL="342900" indent="-342900" algn="l">
              <a:buFont typeface="Arial" panose="020B0604020202020204" pitchFamily="34" charset="0"/>
              <a:buChar char="•"/>
            </a:pPr>
            <a:endParaRPr lang="hu-HU" sz="2000" b="1" dirty="0">
              <a:solidFill>
                <a:srgbClr val="0070C0"/>
              </a:solidFill>
            </a:endParaRPr>
          </a:p>
          <a:p>
            <a:pPr marL="342900" indent="-342900" algn="l">
              <a:buFont typeface="Arial" panose="020B0604020202020204" pitchFamily="34" charset="0"/>
              <a:buChar char="•"/>
            </a:pPr>
            <a:endParaRPr lang="hu-HU" sz="2000" b="1" dirty="0">
              <a:solidFill>
                <a:srgbClr val="0070C0"/>
              </a:solidFill>
            </a:endParaRPr>
          </a:p>
          <a:p>
            <a:pPr marL="342900" indent="-342900" algn="l">
              <a:buFont typeface="Arial" panose="020B0604020202020204" pitchFamily="34" charset="0"/>
              <a:buChar char="•"/>
            </a:pPr>
            <a:r>
              <a:rPr lang="hu-HU" sz="2000" b="1" dirty="0" err="1">
                <a:solidFill>
                  <a:srgbClr val="0070C0"/>
                </a:solidFill>
              </a:rPr>
              <a:t>Drawbacks</a:t>
            </a:r>
            <a:endParaRPr lang="hu-HU" sz="2000" b="1" dirty="0">
              <a:solidFill>
                <a:srgbClr val="0070C0"/>
              </a:solidFill>
            </a:endParaRPr>
          </a:p>
          <a:p>
            <a:pPr marL="800100" lvl="1" indent="-342900" algn="l">
              <a:buFont typeface="Arial" panose="020B0604020202020204" pitchFamily="34" charset="0"/>
              <a:buChar char="•"/>
            </a:pPr>
            <a:r>
              <a:rPr lang="hu-HU" sz="2000" b="1" dirty="0" err="1">
                <a:solidFill>
                  <a:srgbClr val="0070C0"/>
                </a:solidFill>
              </a:rPr>
              <a:t>Requires</a:t>
            </a:r>
            <a:r>
              <a:rPr lang="hu-HU" sz="2000" b="1" dirty="0">
                <a:solidFill>
                  <a:srgbClr val="0070C0"/>
                </a:solidFill>
              </a:rPr>
              <a:t> </a:t>
            </a:r>
            <a:r>
              <a:rPr lang="hu-HU" sz="2000" b="1" dirty="0" err="1">
                <a:solidFill>
                  <a:srgbClr val="0070C0"/>
                </a:solidFill>
              </a:rPr>
              <a:t>special</a:t>
            </a:r>
            <a:r>
              <a:rPr lang="hu-HU" sz="2000" b="1" dirty="0">
                <a:solidFill>
                  <a:srgbClr val="0070C0"/>
                </a:solidFill>
              </a:rPr>
              <a:t> </a:t>
            </a:r>
            <a:r>
              <a:rPr lang="hu-HU" sz="2000" b="1" dirty="0" err="1">
                <a:solidFill>
                  <a:srgbClr val="0070C0"/>
                </a:solidFill>
              </a:rPr>
              <a:t>knowledge</a:t>
            </a:r>
            <a:r>
              <a:rPr lang="hu-HU" sz="2000" b="1">
                <a:solidFill>
                  <a:srgbClr val="0070C0"/>
                </a:solidFill>
              </a:rPr>
              <a:t> (IT&amp;OT) </a:t>
            </a:r>
            <a:r>
              <a:rPr lang="hu-HU" sz="2000" b="1" dirty="0" err="1">
                <a:solidFill>
                  <a:srgbClr val="0070C0"/>
                </a:solidFill>
              </a:rPr>
              <a:t>to</a:t>
            </a:r>
            <a:r>
              <a:rPr lang="hu-HU" sz="2000" b="1" dirty="0">
                <a:solidFill>
                  <a:srgbClr val="0070C0"/>
                </a:solidFill>
              </a:rPr>
              <a:t> </a:t>
            </a:r>
            <a:r>
              <a:rPr lang="hu-HU" sz="2000" b="1" dirty="0" err="1">
                <a:solidFill>
                  <a:srgbClr val="0070C0"/>
                </a:solidFill>
              </a:rPr>
              <a:t>operate</a:t>
            </a:r>
            <a:endParaRPr lang="hu-HU" sz="2000" b="1" dirty="0">
              <a:solidFill>
                <a:srgbClr val="0070C0"/>
              </a:solidFill>
            </a:endParaRPr>
          </a:p>
          <a:p>
            <a:pPr marL="800100" lvl="1" indent="-342900" algn="l">
              <a:buFont typeface="Arial" panose="020B0604020202020204" pitchFamily="34" charset="0"/>
              <a:buChar char="•"/>
            </a:pPr>
            <a:r>
              <a:rPr lang="hu-HU" sz="2000" b="1" dirty="0">
                <a:solidFill>
                  <a:srgbClr val="0070C0"/>
                </a:solidFill>
              </a:rPr>
              <a:t>New </a:t>
            </a:r>
            <a:r>
              <a:rPr lang="hu-HU" sz="2000" b="1" dirty="0" err="1">
                <a:solidFill>
                  <a:srgbClr val="0070C0"/>
                </a:solidFill>
              </a:rPr>
              <a:t>connections</a:t>
            </a:r>
            <a:r>
              <a:rPr lang="hu-HU" sz="2000" b="1" dirty="0">
                <a:solidFill>
                  <a:srgbClr val="0070C0"/>
                </a:solidFill>
              </a:rPr>
              <a:t> </a:t>
            </a:r>
            <a:r>
              <a:rPr lang="hu-HU" sz="2000" b="1" dirty="0" err="1">
                <a:solidFill>
                  <a:srgbClr val="0070C0"/>
                </a:solidFill>
              </a:rPr>
              <a:t>may</a:t>
            </a:r>
            <a:r>
              <a:rPr lang="hu-HU" sz="2000" b="1" dirty="0">
                <a:solidFill>
                  <a:srgbClr val="0070C0"/>
                </a:solidFill>
              </a:rPr>
              <a:t> be </a:t>
            </a:r>
            <a:r>
              <a:rPr lang="hu-HU" sz="2000" b="1" dirty="0" err="1">
                <a:solidFill>
                  <a:srgbClr val="0070C0"/>
                </a:solidFill>
              </a:rPr>
              <a:t>required</a:t>
            </a:r>
            <a:endParaRPr lang="hu-HU" sz="2000" b="1" dirty="0">
              <a:solidFill>
                <a:srgbClr val="0070C0"/>
              </a:solidFill>
            </a:endParaRPr>
          </a:p>
          <a:p>
            <a:pPr marL="800100" lvl="1" indent="-342900" algn="l">
              <a:buFont typeface="Arial" panose="020B0604020202020204" pitchFamily="34" charset="0"/>
              <a:buChar char="•"/>
            </a:pPr>
            <a:r>
              <a:rPr lang="hu-HU" sz="2000" b="1" dirty="0" err="1">
                <a:solidFill>
                  <a:srgbClr val="0070C0"/>
                </a:solidFill>
              </a:rPr>
              <a:t>Attack</a:t>
            </a:r>
            <a:r>
              <a:rPr lang="hu-HU" sz="2000" b="1" dirty="0">
                <a:solidFill>
                  <a:srgbClr val="0070C0"/>
                </a:solidFill>
              </a:rPr>
              <a:t> </a:t>
            </a:r>
            <a:r>
              <a:rPr lang="hu-HU" sz="2000" b="1" dirty="0" err="1">
                <a:solidFill>
                  <a:srgbClr val="0070C0"/>
                </a:solidFill>
              </a:rPr>
              <a:t>against</a:t>
            </a:r>
            <a:r>
              <a:rPr lang="hu-HU" sz="2000" b="1" dirty="0">
                <a:solidFill>
                  <a:srgbClr val="0070C0"/>
                </a:solidFill>
              </a:rPr>
              <a:t> IT </a:t>
            </a:r>
            <a:r>
              <a:rPr lang="hu-HU" sz="2000" b="1" dirty="0" err="1">
                <a:solidFill>
                  <a:srgbClr val="0070C0"/>
                </a:solidFill>
              </a:rPr>
              <a:t>or</a:t>
            </a:r>
            <a:r>
              <a:rPr lang="hu-HU" sz="2000" b="1" dirty="0">
                <a:solidFill>
                  <a:srgbClr val="0070C0"/>
                </a:solidFill>
              </a:rPr>
              <a:t> SIEM </a:t>
            </a:r>
            <a:r>
              <a:rPr lang="hu-HU" sz="2000" b="1" dirty="0" err="1">
                <a:solidFill>
                  <a:srgbClr val="0070C0"/>
                </a:solidFill>
              </a:rPr>
              <a:t>can</a:t>
            </a:r>
            <a:r>
              <a:rPr lang="hu-HU" sz="2000" b="1" dirty="0">
                <a:solidFill>
                  <a:srgbClr val="0070C0"/>
                </a:solidFill>
              </a:rPr>
              <a:t> </a:t>
            </a:r>
            <a:r>
              <a:rPr lang="hu-HU" sz="2000" b="1" dirty="0" err="1">
                <a:solidFill>
                  <a:srgbClr val="0070C0"/>
                </a:solidFill>
              </a:rPr>
              <a:t>influence</a:t>
            </a:r>
            <a:r>
              <a:rPr lang="hu-HU" sz="2000" b="1" dirty="0">
                <a:solidFill>
                  <a:srgbClr val="0070C0"/>
                </a:solidFill>
              </a:rPr>
              <a:t> OT part</a:t>
            </a:r>
            <a:endParaRPr lang="en-US" sz="2000" b="1" dirty="0">
              <a:solidFill>
                <a:srgbClr val="0070C0"/>
              </a:solidFill>
            </a:endParaRPr>
          </a:p>
          <a:p>
            <a:pPr marL="342900" indent="-342900">
              <a:buFont typeface="Arial" panose="020B0604020202020204" pitchFamily="34" charset="0"/>
              <a:buChar char="•"/>
            </a:pPr>
            <a:endParaRPr lang="en-US" sz="2000" b="1" dirty="0">
              <a:solidFill>
                <a:srgbClr val="0070C0"/>
              </a:solidFill>
            </a:endParaRPr>
          </a:p>
          <a:p>
            <a:endParaRPr lang="en-US" sz="2000" b="1" dirty="0">
              <a:solidFill>
                <a:srgbClr val="0070C0"/>
              </a:solidFill>
            </a:endParaRPr>
          </a:p>
          <a:p>
            <a:r>
              <a:rPr lang="en-GB" sz="2000" b="1" dirty="0">
                <a:solidFill>
                  <a:srgbClr val="0070C0"/>
                </a:solidFill>
              </a:rPr>
              <a:t>		</a:t>
            </a:r>
          </a:p>
          <a:p>
            <a:r>
              <a:rPr lang="en-GB" sz="2000" b="1" dirty="0">
                <a:solidFill>
                  <a:srgbClr val="0070C0"/>
                </a:solidFill>
              </a:rPr>
              <a:t>		</a:t>
            </a:r>
          </a:p>
          <a:p>
            <a:endParaRPr lang="en-GB" sz="2000" b="1" dirty="0">
              <a:solidFill>
                <a:srgbClr val="0070C0"/>
              </a:solidFill>
            </a:endParaRPr>
          </a:p>
          <a:p>
            <a:r>
              <a:rPr lang="en-GB" sz="2000" b="1" dirty="0">
                <a:solidFill>
                  <a:srgbClr val="0070C0"/>
                </a:solidFill>
              </a:rPr>
              <a:t>			</a:t>
            </a:r>
          </a:p>
          <a:p>
            <a:r>
              <a:rPr lang="en-GB" sz="2000" b="1" dirty="0">
                <a:solidFill>
                  <a:srgbClr val="0070C0"/>
                </a:solidFill>
              </a:rPr>
              <a:t>			</a:t>
            </a:r>
          </a:p>
          <a:p>
            <a:endParaRPr lang="en-GB" sz="2000" b="1" dirty="0">
              <a:solidFill>
                <a:srgbClr val="0070C0"/>
              </a:solidFill>
            </a:endParaRPr>
          </a:p>
        </p:txBody>
      </p:sp>
      <p:sp>
        <p:nvSpPr>
          <p:cNvPr id="24" name="Text Box 7"/>
          <p:cNvSpPr txBox="1">
            <a:spLocks noChangeArrowheads="1"/>
          </p:cNvSpPr>
          <p:nvPr/>
        </p:nvSpPr>
        <p:spPr bwMode="auto">
          <a:xfrm>
            <a:off x="1898515" y="114721"/>
            <a:ext cx="7416825" cy="400110"/>
          </a:xfrm>
          <a:prstGeom prst="rect">
            <a:avLst/>
          </a:prstGeom>
          <a:noFill/>
          <a:ln w="9525">
            <a:noFill/>
            <a:miter lim="800000"/>
            <a:headEnd/>
            <a:tailEnd/>
          </a:ln>
          <a:effectLst/>
        </p:spPr>
        <p:txBody>
          <a:bodyPr wrap="square">
            <a:spAutoFit/>
          </a:bodyPr>
          <a:lstStyle/>
          <a:p>
            <a:pPr lvl="0"/>
            <a:r>
              <a:rPr lang="de-DE" sz="2000" b="1" dirty="0">
                <a:solidFill>
                  <a:srgbClr val="0070C0"/>
                </a:solidFill>
              </a:rPr>
              <a:t>NPP Computer Security – an OT SIEM? </a:t>
            </a:r>
            <a:endParaRPr lang="en-US" sz="1100" b="1" dirty="0">
              <a:solidFill>
                <a:srgbClr val="0070C0"/>
              </a:solidFill>
            </a:endParaRPr>
          </a:p>
        </p:txBody>
      </p:sp>
      <p:grpSp>
        <p:nvGrpSpPr>
          <p:cNvPr id="8" name="Gruppieren 40"/>
          <p:cNvGrpSpPr/>
          <p:nvPr/>
        </p:nvGrpSpPr>
        <p:grpSpPr>
          <a:xfrm>
            <a:off x="9618689" y="4954599"/>
            <a:ext cx="1071570" cy="285752"/>
            <a:chOff x="2060569" y="0"/>
            <a:chExt cx="6680060" cy="2087960"/>
          </a:xfrm>
        </p:grpSpPr>
        <p:sp>
          <p:nvSpPr>
            <p:cNvPr id="31" name="Eingekerbter Richtungspfeil 30">
              <a:hlinkClick r:id="rId4" action="ppaction://hlinksldjump"/>
            </p:cNvPr>
            <p:cNvSpPr/>
            <p:nvPr/>
          </p:nvSpPr>
          <p:spPr>
            <a:xfrm>
              <a:off x="2060569" y="0"/>
              <a:ext cx="6680060" cy="2087960"/>
            </a:xfrm>
            <a:prstGeom prst="chevron">
              <a:avLst/>
            </a:prstGeom>
            <a:solidFill>
              <a:srgbClr val="00B0F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34" name="Eingekerbter Richtungspfeil 4">
              <a:hlinkClick r:id="rId4" action="ppaction://hlinksldjump"/>
            </p:cNvPr>
            <p:cNvSpPr/>
            <p:nvPr/>
          </p:nvSpPr>
          <p:spPr>
            <a:xfrm>
              <a:off x="3104548" y="0"/>
              <a:ext cx="4592103"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000" b="1" kern="1200" dirty="0"/>
                <a:t>Next</a:t>
              </a:r>
              <a:endParaRPr lang="en-GB" sz="1000" b="1" kern="1200" dirty="0"/>
            </a:p>
          </p:txBody>
        </p:sp>
      </p:grpSp>
      <p:sp>
        <p:nvSpPr>
          <p:cNvPr id="2" name="Lekerekített téglalap 1"/>
          <p:cNvSpPr/>
          <p:nvPr/>
        </p:nvSpPr>
        <p:spPr bwMode="auto">
          <a:xfrm>
            <a:off x="792485" y="2520007"/>
            <a:ext cx="4104456" cy="136815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hu-HU" dirty="0"/>
              <a:t>Sunday 23:00</a:t>
            </a:r>
          </a:p>
          <a:p>
            <a:pPr marL="0" marR="0" indent="0" algn="ctr" defTabSz="914400" rtl="0" eaLnBrk="1" fontAlgn="base" latinLnBrk="0" hangingPunct="1">
              <a:lnSpc>
                <a:spcPct val="100000"/>
              </a:lnSpc>
              <a:spcBef>
                <a:spcPct val="0"/>
              </a:spcBef>
              <a:spcAft>
                <a:spcPct val="0"/>
              </a:spcAft>
              <a:buClrTx/>
              <a:buSzTx/>
              <a:buFontTx/>
              <a:buNone/>
              <a:tabLst/>
            </a:pPr>
            <a:r>
              <a:rPr lang="hu-HU" dirty="0" err="1"/>
              <a:t>Attacker</a:t>
            </a:r>
            <a:r>
              <a:rPr lang="hu-HU" dirty="0"/>
              <a:t> </a:t>
            </a:r>
            <a:r>
              <a:rPr lang="hu-HU" dirty="0" err="1"/>
              <a:t>gained</a:t>
            </a:r>
            <a:r>
              <a:rPr lang="hu-HU" dirty="0"/>
              <a:t> </a:t>
            </a:r>
            <a:r>
              <a:rPr lang="hu-HU" dirty="0" err="1"/>
              <a:t>access</a:t>
            </a:r>
            <a:r>
              <a:rPr lang="hu-HU" dirty="0"/>
              <a:t> </a:t>
            </a:r>
            <a:r>
              <a:rPr lang="hu-HU" dirty="0" err="1"/>
              <a:t>to</a:t>
            </a:r>
            <a:r>
              <a:rPr lang="hu-HU" dirty="0"/>
              <a:t> SL5 </a:t>
            </a:r>
            <a:r>
              <a:rPr lang="hu-HU" dirty="0" err="1"/>
              <a:t>system</a:t>
            </a:r>
            <a:r>
              <a:rPr lang="hu-HU" dirty="0"/>
              <a:t> </a:t>
            </a:r>
            <a:endParaRPr kumimoji="0" lang="en-GB" sz="1800" b="0" i="0" u="none" strike="noStrike" cap="none" normalizeH="0" baseline="0" dirty="0">
              <a:ln>
                <a:noFill/>
              </a:ln>
              <a:solidFill>
                <a:schemeClr val="tx1"/>
              </a:solidFill>
              <a:effectLst/>
              <a:latin typeface="Arial" charset="0"/>
            </a:endParaRPr>
          </a:p>
        </p:txBody>
      </p:sp>
      <p:sp>
        <p:nvSpPr>
          <p:cNvPr id="32" name="Lekerekített téglalap 31"/>
          <p:cNvSpPr/>
          <p:nvPr/>
        </p:nvSpPr>
        <p:spPr bwMode="auto">
          <a:xfrm>
            <a:off x="7921277" y="2520007"/>
            <a:ext cx="2722164" cy="136815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hu-HU" dirty="0"/>
              <a:t>Sunday 23:40</a:t>
            </a:r>
          </a:p>
          <a:p>
            <a:pPr marL="0" marR="0" indent="0" algn="ctr" defTabSz="914400" rtl="0" eaLnBrk="1" fontAlgn="base" latinLnBrk="0" hangingPunct="1">
              <a:lnSpc>
                <a:spcPct val="100000"/>
              </a:lnSpc>
              <a:spcBef>
                <a:spcPct val="0"/>
              </a:spcBef>
              <a:spcAft>
                <a:spcPct val="0"/>
              </a:spcAft>
              <a:buClrTx/>
              <a:buSzTx/>
              <a:buFontTx/>
              <a:buNone/>
              <a:tabLst/>
            </a:pPr>
            <a:r>
              <a:rPr lang="hu-HU" dirty="0" err="1"/>
              <a:t>Setpoint</a:t>
            </a:r>
            <a:r>
              <a:rPr lang="hu-HU" dirty="0"/>
              <a:t> </a:t>
            </a:r>
            <a:r>
              <a:rPr lang="hu-HU" dirty="0" err="1"/>
              <a:t>changed</a:t>
            </a:r>
            <a:r>
              <a:rPr lang="hu-HU" dirty="0"/>
              <a:t> </a:t>
            </a:r>
            <a:r>
              <a:rPr lang="hu-HU" dirty="0" err="1"/>
              <a:t>on</a:t>
            </a:r>
            <a:r>
              <a:rPr lang="hu-HU" dirty="0"/>
              <a:t> PLC</a:t>
            </a:r>
            <a:endParaRPr kumimoji="0" lang="en-GB" sz="1800" b="0" i="0" u="none" strike="noStrike" cap="none" normalizeH="0" baseline="0" dirty="0">
              <a:ln>
                <a:noFill/>
              </a:ln>
              <a:solidFill>
                <a:schemeClr val="tx1"/>
              </a:solidFill>
              <a:effectLst/>
              <a:latin typeface="Arial" charset="0"/>
            </a:endParaRPr>
          </a:p>
        </p:txBody>
      </p:sp>
      <p:sp>
        <p:nvSpPr>
          <p:cNvPr id="33" name="Lekerekített téglalap 32"/>
          <p:cNvSpPr/>
          <p:nvPr/>
        </p:nvSpPr>
        <p:spPr bwMode="auto">
          <a:xfrm>
            <a:off x="5040957" y="2520007"/>
            <a:ext cx="2722164" cy="136815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hu-HU" dirty="0"/>
              <a:t>Sunday 23:25</a:t>
            </a:r>
          </a:p>
          <a:p>
            <a:pPr marL="0" marR="0" indent="0" algn="ctr" defTabSz="914400" rtl="0" eaLnBrk="1" fontAlgn="base" latinLnBrk="0" hangingPunct="1">
              <a:lnSpc>
                <a:spcPct val="100000"/>
              </a:lnSpc>
              <a:spcBef>
                <a:spcPct val="0"/>
              </a:spcBef>
              <a:spcAft>
                <a:spcPct val="0"/>
              </a:spcAft>
              <a:buClrTx/>
              <a:buSzTx/>
              <a:buFontTx/>
              <a:buNone/>
              <a:tabLst/>
            </a:pPr>
            <a:r>
              <a:rPr lang="hu-HU" dirty="0"/>
              <a:t>Login </a:t>
            </a:r>
            <a:r>
              <a:rPr lang="hu-HU" dirty="0" err="1"/>
              <a:t>attempts</a:t>
            </a:r>
            <a:r>
              <a:rPr lang="hu-HU" dirty="0"/>
              <a:t> </a:t>
            </a:r>
            <a:r>
              <a:rPr lang="hu-HU" dirty="0" err="1"/>
              <a:t>to</a:t>
            </a:r>
            <a:r>
              <a:rPr lang="hu-HU" dirty="0"/>
              <a:t> EWS</a:t>
            </a:r>
            <a:endParaRPr kumimoji="0" lang="en-GB" sz="1800" b="0" i="0" u="none" strike="noStrike" cap="none" normalizeH="0" baseline="0" dirty="0">
              <a:ln>
                <a:noFill/>
              </a:ln>
              <a:solidFill>
                <a:schemeClr val="tx1"/>
              </a:solidFill>
              <a:effectLst/>
              <a:latin typeface="Arial" charset="0"/>
            </a:endParaRPr>
          </a:p>
        </p:txBody>
      </p:sp>
      <p:grpSp>
        <p:nvGrpSpPr>
          <p:cNvPr id="35" name="Gruppieren 34"/>
          <p:cNvGrpSpPr/>
          <p:nvPr/>
        </p:nvGrpSpPr>
        <p:grpSpPr>
          <a:xfrm>
            <a:off x="-96879" y="5454665"/>
            <a:ext cx="11572956" cy="882634"/>
            <a:chOff x="-96879" y="5454665"/>
            <a:chExt cx="11572956" cy="882634"/>
          </a:xfrm>
        </p:grpSpPr>
        <p:grpSp>
          <p:nvGrpSpPr>
            <p:cNvPr id="36" name="Gruppieren 13"/>
            <p:cNvGrpSpPr/>
            <p:nvPr/>
          </p:nvGrpSpPr>
          <p:grpSpPr>
            <a:xfrm>
              <a:off x="903253" y="5454665"/>
              <a:ext cx="2071702" cy="882634"/>
              <a:chOff x="2060569" y="0"/>
              <a:chExt cx="6680060" cy="2087960"/>
            </a:xfrm>
          </p:grpSpPr>
          <p:sp>
            <p:nvSpPr>
              <p:cNvPr id="55" name="Eingekerbter Richtungspfeil 54"/>
              <p:cNvSpPr/>
              <p:nvPr/>
            </p:nvSpPr>
            <p:spPr>
              <a:xfrm>
                <a:off x="2060569" y="0"/>
                <a:ext cx="6680060" cy="2087960"/>
              </a:xfrm>
              <a:prstGeom prst="chevron">
                <a:avLst/>
              </a:prstGeom>
              <a:solidFill>
                <a:srgbClr val="FF0909">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56"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IT in NPPs</a:t>
                </a:r>
                <a:endParaRPr lang="en-GB" sz="1800" b="1" kern="1200" dirty="0"/>
              </a:p>
            </p:txBody>
          </p:sp>
        </p:grpSp>
        <p:grpSp>
          <p:nvGrpSpPr>
            <p:cNvPr id="37" name="Gruppieren 25"/>
            <p:cNvGrpSpPr/>
            <p:nvPr/>
          </p:nvGrpSpPr>
          <p:grpSpPr>
            <a:xfrm>
              <a:off x="2617765" y="5454665"/>
              <a:ext cx="2071702" cy="882634"/>
              <a:chOff x="2060569" y="0"/>
              <a:chExt cx="6680060" cy="2087960"/>
            </a:xfrm>
          </p:grpSpPr>
          <p:sp>
            <p:nvSpPr>
              <p:cNvPr id="53" name="Eingekerbter Richtungspfeil 52">
                <a:hlinkClick r:id="rId5" action="ppaction://hlinksldjump"/>
              </p:cNvPr>
              <p:cNvSpPr/>
              <p:nvPr/>
            </p:nvSpPr>
            <p:spPr>
              <a:xfrm>
                <a:off x="2060569" y="0"/>
                <a:ext cx="6680060" cy="2087960"/>
              </a:xfrm>
              <a:prstGeom prst="chevron">
                <a:avLst/>
              </a:prstGeom>
              <a:solidFill>
                <a:schemeClr val="accent2">
                  <a:alpha val="42000"/>
                </a:scheme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54"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Security in NPP IT</a:t>
                </a:r>
                <a:endParaRPr lang="en-GB" sz="1800" b="1" kern="1200" dirty="0"/>
              </a:p>
            </p:txBody>
          </p:sp>
        </p:grpSp>
        <p:grpSp>
          <p:nvGrpSpPr>
            <p:cNvPr id="38" name="Gruppieren 30"/>
            <p:cNvGrpSpPr/>
            <p:nvPr/>
          </p:nvGrpSpPr>
          <p:grpSpPr>
            <a:xfrm>
              <a:off x="4332277" y="5454665"/>
              <a:ext cx="2071702" cy="882634"/>
              <a:chOff x="2060569" y="0"/>
              <a:chExt cx="6680060" cy="2087960"/>
            </a:xfrm>
          </p:grpSpPr>
          <p:sp>
            <p:nvSpPr>
              <p:cNvPr id="51" name="Eingekerbter Richtungspfeil 50">
                <a:hlinkClick r:id="rId6" action="ppaction://hlinksldjump"/>
              </p:cNvPr>
              <p:cNvSpPr/>
              <p:nvPr/>
            </p:nvSpPr>
            <p:spPr>
              <a:xfrm>
                <a:off x="2060569" y="0"/>
                <a:ext cx="6680060" cy="2087960"/>
              </a:xfrm>
              <a:prstGeom prst="chevron">
                <a:avLst/>
              </a:prstGeom>
              <a:solidFill>
                <a:srgbClr val="FFFF0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52"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SIEM</a:t>
                </a:r>
                <a:endParaRPr lang="en-GB" sz="1800" b="1" kern="1200" dirty="0"/>
              </a:p>
            </p:txBody>
          </p:sp>
        </p:grpSp>
        <p:grpSp>
          <p:nvGrpSpPr>
            <p:cNvPr id="39" name="Gruppieren 33"/>
            <p:cNvGrpSpPr/>
            <p:nvPr/>
          </p:nvGrpSpPr>
          <p:grpSpPr>
            <a:xfrm>
              <a:off x="6046789" y="5454665"/>
              <a:ext cx="2071702" cy="882634"/>
              <a:chOff x="2060569" y="0"/>
              <a:chExt cx="6680060" cy="2087960"/>
            </a:xfrm>
          </p:grpSpPr>
          <p:sp>
            <p:nvSpPr>
              <p:cNvPr id="49" name="Eingekerbter Richtungspfeil 48">
                <a:hlinkClick r:id="rId7" action="ppaction://hlinksldjump"/>
              </p:cNvPr>
              <p:cNvSpPr/>
              <p:nvPr/>
            </p:nvSpPr>
            <p:spPr>
              <a:xfrm>
                <a:off x="2060569" y="0"/>
                <a:ext cx="6680060" cy="2087960"/>
              </a:xfrm>
              <a:prstGeom prst="chevron">
                <a:avLst/>
              </a:prstGeom>
              <a:solidFill>
                <a:srgbClr val="92D05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50"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Concept for an OT SIEM</a:t>
                </a:r>
                <a:endParaRPr lang="en-GB" sz="1800" b="1" kern="1200" dirty="0"/>
              </a:p>
            </p:txBody>
          </p:sp>
        </p:grpSp>
        <p:grpSp>
          <p:nvGrpSpPr>
            <p:cNvPr id="40" name="Gruppieren 36"/>
            <p:cNvGrpSpPr/>
            <p:nvPr/>
          </p:nvGrpSpPr>
          <p:grpSpPr>
            <a:xfrm>
              <a:off x="7761301" y="5454665"/>
              <a:ext cx="2071702" cy="882634"/>
              <a:chOff x="2060569" y="0"/>
              <a:chExt cx="6680060" cy="2087960"/>
            </a:xfrm>
          </p:grpSpPr>
          <p:sp>
            <p:nvSpPr>
              <p:cNvPr id="47" name="Eingekerbter Richtungspfeil 46">
                <a:hlinkClick r:id="rId8" action="ppaction://hlinksldjump"/>
              </p:cNvPr>
              <p:cNvSpPr/>
              <p:nvPr/>
            </p:nvSpPr>
            <p:spPr>
              <a:xfrm>
                <a:off x="2060569" y="0"/>
                <a:ext cx="6680060" cy="2087960"/>
              </a:xfrm>
              <a:prstGeom prst="chevron">
                <a:avLst/>
              </a:prstGeom>
              <a:solidFill>
                <a:srgbClr val="92D05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48"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Example for an OT SIEM</a:t>
                </a:r>
                <a:endParaRPr lang="en-GB" sz="1800" b="1" kern="1200" dirty="0"/>
              </a:p>
            </p:txBody>
          </p:sp>
        </p:grpSp>
        <p:grpSp>
          <p:nvGrpSpPr>
            <p:cNvPr id="41" name="Gruppieren 40"/>
            <p:cNvGrpSpPr/>
            <p:nvPr/>
          </p:nvGrpSpPr>
          <p:grpSpPr>
            <a:xfrm>
              <a:off x="9475813" y="5454665"/>
              <a:ext cx="2000264" cy="882634"/>
              <a:chOff x="2060569" y="0"/>
              <a:chExt cx="6680060" cy="2087960"/>
            </a:xfrm>
          </p:grpSpPr>
          <p:sp>
            <p:nvSpPr>
              <p:cNvPr id="45" name="Eingekerbter Richtungspfeil 44">
                <a:hlinkClick r:id="rId9" action="ppaction://hlinksldjump"/>
              </p:cNvPr>
              <p:cNvSpPr/>
              <p:nvPr/>
            </p:nvSpPr>
            <p:spPr>
              <a:xfrm>
                <a:off x="2060569" y="0"/>
                <a:ext cx="6680060" cy="2087960"/>
              </a:xfrm>
              <a:prstGeom prst="chevron">
                <a:avLst/>
              </a:prstGeom>
              <a:solidFill>
                <a:srgbClr val="00B0F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46"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Summary</a:t>
                </a:r>
                <a:endParaRPr lang="en-GB" sz="1800" b="1" kern="1200" dirty="0"/>
              </a:p>
            </p:txBody>
          </p:sp>
        </p:grpSp>
        <p:grpSp>
          <p:nvGrpSpPr>
            <p:cNvPr id="42" name="Gruppieren 36"/>
            <p:cNvGrpSpPr/>
            <p:nvPr/>
          </p:nvGrpSpPr>
          <p:grpSpPr>
            <a:xfrm>
              <a:off x="-96879" y="5454665"/>
              <a:ext cx="1424158" cy="882634"/>
              <a:chOff x="-96879" y="5454665"/>
              <a:chExt cx="1424158" cy="882634"/>
            </a:xfrm>
          </p:grpSpPr>
          <p:sp>
            <p:nvSpPr>
              <p:cNvPr id="43" name="Richtungspfeil 42">
                <a:hlinkClick r:id="rId10" action="ppaction://hlinksldjump"/>
              </p:cNvPr>
              <p:cNvSpPr/>
              <p:nvPr/>
            </p:nvSpPr>
            <p:spPr bwMode="auto">
              <a:xfrm>
                <a:off x="71438" y="5454665"/>
                <a:ext cx="1189005" cy="882000"/>
              </a:xfrm>
              <a:prstGeom prst="homePlate">
                <a:avLst/>
              </a:prstGeom>
              <a:solidFill>
                <a:schemeClr val="accent4">
                  <a:lumMod val="75000"/>
                  <a:lumOff val="25000"/>
                  <a:alpha val="42000"/>
                </a:schemeClr>
              </a:solidFill>
              <a:ln w="254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44" name="Eingekerbter Richtungspfeil 4"/>
              <p:cNvSpPr/>
              <p:nvPr/>
            </p:nvSpPr>
            <p:spPr>
              <a:xfrm>
                <a:off x="-96879" y="5454665"/>
                <a:ext cx="1424158" cy="882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Start</a:t>
                </a:r>
                <a:endParaRPr lang="en-GB" sz="1800" b="1" kern="1200"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2" grpId="0" animBg="1"/>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1519"/>
          <a:stretch/>
        </p:blipFill>
        <p:spPr bwMode="auto">
          <a:xfrm>
            <a:off x="-5802" y="-1"/>
            <a:ext cx="11527877" cy="6480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Text Box 10"/>
          <p:cNvSpPr txBox="1">
            <a:spLocks noChangeArrowheads="1"/>
          </p:cNvSpPr>
          <p:nvPr/>
        </p:nvSpPr>
        <p:spPr bwMode="auto">
          <a:xfrm>
            <a:off x="1" y="-3176"/>
            <a:ext cx="11523156" cy="1188000"/>
          </a:xfrm>
          <a:prstGeom prst="rect">
            <a:avLst/>
          </a:prstGeom>
          <a:solidFill>
            <a:schemeClr val="bg1">
              <a:alpha val="60001"/>
            </a:schemeClr>
          </a:solidFill>
          <a:ln w="9525">
            <a:noFill/>
            <a:miter lim="800000"/>
            <a:headEnd/>
            <a:tailEnd/>
          </a:ln>
          <a:effectLst/>
        </p:spPr>
        <p:txBody>
          <a:bodyPr wrap="square">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sp>
        <p:nvSpPr>
          <p:cNvPr id="16" name="Text Box 17"/>
          <p:cNvSpPr txBox="1">
            <a:spLocks noChangeArrowheads="1"/>
          </p:cNvSpPr>
          <p:nvPr/>
        </p:nvSpPr>
        <p:spPr bwMode="auto">
          <a:xfrm>
            <a:off x="688939" y="1168385"/>
            <a:ext cx="10072758" cy="4140000"/>
          </a:xfrm>
          <a:prstGeom prst="rect">
            <a:avLst/>
          </a:prstGeom>
          <a:solidFill>
            <a:schemeClr val="bg1">
              <a:alpha val="60000"/>
            </a:schemeClr>
          </a:solidFill>
          <a:ln w="9525">
            <a:noFill/>
            <a:miter lim="800000"/>
            <a:headEnd/>
            <a:tailEnd/>
          </a:ln>
          <a:effectLst/>
        </p:spPr>
        <p:txBody>
          <a:bodyPr anchor="t"/>
          <a:lstStyle/>
          <a:p>
            <a:r>
              <a:rPr lang="en-US" sz="2000" b="1" dirty="0">
                <a:solidFill>
                  <a:srgbClr val="0070C0"/>
                </a:solidFill>
                <a:latin typeface="Arial"/>
                <a:cs typeface="Arial"/>
              </a:rPr>
              <a:t>A SIEM is used to help in the detection and response of cyber-threats.</a:t>
            </a:r>
            <a:endParaRPr lang="en-US" sz="2000" b="1" dirty="0">
              <a:solidFill>
                <a:srgbClr val="0070C0"/>
              </a:solidFill>
              <a:cs typeface="Arial"/>
            </a:endParaRPr>
          </a:p>
          <a:p>
            <a:endParaRPr lang="en-US" sz="2000" b="1" dirty="0">
              <a:solidFill>
                <a:srgbClr val="0070C0"/>
              </a:solidFill>
              <a:cs typeface="Arial" charset="0"/>
            </a:endParaRPr>
          </a:p>
          <a:p>
            <a:r>
              <a:rPr lang="en-US" sz="2000" b="1" dirty="0">
                <a:solidFill>
                  <a:srgbClr val="0070C0"/>
                </a:solidFill>
                <a:latin typeface="Arial"/>
                <a:cs typeface="Arial"/>
              </a:rPr>
              <a:t>It aggregates network logs and alerts in a centralized location. Events from different sources can be correlated to detect potential intrusions. Can be used in forensic analysis.</a:t>
            </a:r>
            <a:endParaRPr lang="en-US" sz="2000" b="1" dirty="0">
              <a:solidFill>
                <a:srgbClr val="0070C0"/>
              </a:solidFill>
              <a:cs typeface="Arial"/>
            </a:endParaRPr>
          </a:p>
          <a:p>
            <a:endParaRPr lang="en-US" sz="2000" b="1" dirty="0">
              <a:solidFill>
                <a:srgbClr val="0070C0"/>
              </a:solidFill>
              <a:cs typeface="Arial"/>
            </a:endParaRPr>
          </a:p>
          <a:p>
            <a:r>
              <a:rPr lang="en-US" sz="2000" b="1" dirty="0">
                <a:solidFill>
                  <a:srgbClr val="0070C0"/>
                </a:solidFill>
                <a:latin typeface="Arial"/>
                <a:cs typeface="Arial"/>
              </a:rPr>
              <a:t>SIEM deployments are generally commercial products each with their own advantages and disadvantages. SIEMs are generally built for IT systems, however new OT SIEM products are starting to be developed. </a:t>
            </a:r>
            <a:endParaRPr lang="en-US" sz="2000" b="1" dirty="0">
              <a:solidFill>
                <a:srgbClr val="0070C0"/>
              </a:solidFill>
              <a:cs typeface="Arial"/>
            </a:endParaRPr>
          </a:p>
          <a:p>
            <a:endParaRPr lang="en-US" sz="2000" b="1" dirty="0">
              <a:solidFill>
                <a:srgbClr val="0070C0"/>
              </a:solidFill>
              <a:latin typeface="Arial"/>
              <a:cs typeface="Arial"/>
            </a:endParaRPr>
          </a:p>
          <a:p>
            <a:r>
              <a:rPr lang="en-US" sz="2000" b="1" dirty="0">
                <a:solidFill>
                  <a:srgbClr val="0070C0"/>
                </a:solidFill>
                <a:latin typeface="Arial"/>
                <a:cs typeface="Arial"/>
              </a:rPr>
              <a:t>An OT SIEM will incorporate data collect from industrial process networks to gain a more holistic view of the security in an Industrial Control System (ICS).</a:t>
            </a:r>
            <a:endParaRPr lang="en-US" dirty="0"/>
          </a:p>
          <a:p>
            <a:endParaRPr lang="en-US" sz="2000" b="1" dirty="0">
              <a:solidFill>
                <a:srgbClr val="0070C0"/>
              </a:solidFill>
            </a:endParaRPr>
          </a:p>
          <a:p>
            <a:endParaRPr lang="en-US" sz="2000" b="1" dirty="0">
              <a:solidFill>
                <a:srgbClr val="0070C0"/>
              </a:solidFill>
            </a:endParaRPr>
          </a:p>
          <a:p>
            <a:r>
              <a:rPr lang="en-GB" sz="2000" b="1" dirty="0">
                <a:solidFill>
                  <a:srgbClr val="0070C0"/>
                </a:solidFill>
              </a:rPr>
              <a:t>		</a:t>
            </a:r>
          </a:p>
          <a:p>
            <a:r>
              <a:rPr lang="en-GB" sz="2000" b="1" dirty="0">
                <a:solidFill>
                  <a:srgbClr val="0070C0"/>
                </a:solidFill>
              </a:rPr>
              <a:t>		</a:t>
            </a:r>
          </a:p>
          <a:p>
            <a:endParaRPr lang="en-GB" sz="2000" b="1" dirty="0">
              <a:solidFill>
                <a:srgbClr val="0070C0"/>
              </a:solidFill>
            </a:endParaRPr>
          </a:p>
          <a:p>
            <a:r>
              <a:rPr lang="en-GB" sz="2000" b="1" dirty="0">
                <a:solidFill>
                  <a:srgbClr val="0070C0"/>
                </a:solidFill>
              </a:rPr>
              <a:t>			</a:t>
            </a:r>
          </a:p>
          <a:p>
            <a:r>
              <a:rPr lang="en-GB" sz="2000" b="1" dirty="0">
                <a:solidFill>
                  <a:srgbClr val="0070C0"/>
                </a:solidFill>
              </a:rPr>
              <a:t>			</a:t>
            </a:r>
          </a:p>
          <a:p>
            <a:endParaRPr lang="en-GB" sz="2000" b="1" dirty="0">
              <a:solidFill>
                <a:srgbClr val="0070C0"/>
              </a:solidFill>
            </a:endParaRPr>
          </a:p>
        </p:txBody>
      </p:sp>
      <p:sp>
        <p:nvSpPr>
          <p:cNvPr id="24" name="Text Box 7"/>
          <p:cNvSpPr txBox="1">
            <a:spLocks noChangeArrowheads="1"/>
          </p:cNvSpPr>
          <p:nvPr/>
        </p:nvSpPr>
        <p:spPr bwMode="auto">
          <a:xfrm>
            <a:off x="1898515" y="114721"/>
            <a:ext cx="7416825" cy="400110"/>
          </a:xfrm>
          <a:prstGeom prst="rect">
            <a:avLst/>
          </a:prstGeom>
          <a:noFill/>
          <a:ln w="9525">
            <a:noFill/>
            <a:miter lim="800000"/>
            <a:headEnd/>
            <a:tailEnd/>
          </a:ln>
          <a:effectLst/>
        </p:spPr>
        <p:txBody>
          <a:bodyPr wrap="square">
            <a:spAutoFit/>
          </a:bodyPr>
          <a:lstStyle/>
          <a:p>
            <a:pPr lvl="0"/>
            <a:r>
              <a:rPr lang="de-DE" sz="2000" b="1" dirty="0">
                <a:solidFill>
                  <a:srgbClr val="0070C0"/>
                </a:solidFill>
              </a:rPr>
              <a:t>NPP OT SIEM - </a:t>
            </a:r>
            <a:r>
              <a:rPr lang="de-DE" sz="2000" b="1" dirty="0" err="1">
                <a:solidFill>
                  <a:srgbClr val="0070C0"/>
                </a:solidFill>
              </a:rPr>
              <a:t>Overview</a:t>
            </a:r>
            <a:endParaRPr lang="en-US" sz="1100" b="1" dirty="0">
              <a:solidFill>
                <a:srgbClr val="0070C0"/>
              </a:solidFill>
            </a:endParaRPr>
          </a:p>
        </p:txBody>
      </p:sp>
      <p:grpSp>
        <p:nvGrpSpPr>
          <p:cNvPr id="8" name="Gruppieren 40"/>
          <p:cNvGrpSpPr/>
          <p:nvPr/>
        </p:nvGrpSpPr>
        <p:grpSpPr>
          <a:xfrm>
            <a:off x="9618689" y="4954599"/>
            <a:ext cx="1071570" cy="285752"/>
            <a:chOff x="2060569" y="0"/>
            <a:chExt cx="6680060" cy="2087960"/>
          </a:xfrm>
        </p:grpSpPr>
        <p:sp>
          <p:nvSpPr>
            <p:cNvPr id="31" name="Eingekerbter Richtungspfeil 30">
              <a:hlinkClick r:id="rId4" action="ppaction://hlinksldjump"/>
            </p:cNvPr>
            <p:cNvSpPr/>
            <p:nvPr/>
          </p:nvSpPr>
          <p:spPr>
            <a:xfrm>
              <a:off x="2060569" y="0"/>
              <a:ext cx="6680060" cy="2087960"/>
            </a:xfrm>
            <a:prstGeom prst="chevron">
              <a:avLst/>
            </a:prstGeom>
            <a:solidFill>
              <a:srgbClr val="00B0F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34" name="Eingekerbter Richtungspfeil 4">
              <a:hlinkClick r:id="rId4" action="ppaction://hlinksldjump"/>
            </p:cNvPr>
            <p:cNvSpPr/>
            <p:nvPr/>
          </p:nvSpPr>
          <p:spPr>
            <a:xfrm>
              <a:off x="3104548" y="0"/>
              <a:ext cx="4592103"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000" b="1" kern="1200" dirty="0"/>
                <a:t>Next</a:t>
              </a:r>
              <a:endParaRPr lang="en-GB" sz="1000" b="1" kern="1200" dirty="0"/>
            </a:p>
          </p:txBody>
        </p:sp>
      </p:grpSp>
      <p:grpSp>
        <p:nvGrpSpPr>
          <p:cNvPr id="32" name="Gruppieren 31"/>
          <p:cNvGrpSpPr/>
          <p:nvPr/>
        </p:nvGrpSpPr>
        <p:grpSpPr>
          <a:xfrm>
            <a:off x="-96879" y="5454665"/>
            <a:ext cx="11572956" cy="882634"/>
            <a:chOff x="-96879" y="5454665"/>
            <a:chExt cx="11572956" cy="882634"/>
          </a:xfrm>
        </p:grpSpPr>
        <p:grpSp>
          <p:nvGrpSpPr>
            <p:cNvPr id="33" name="Gruppieren 13"/>
            <p:cNvGrpSpPr/>
            <p:nvPr/>
          </p:nvGrpSpPr>
          <p:grpSpPr>
            <a:xfrm>
              <a:off x="903253" y="5454665"/>
              <a:ext cx="2071702" cy="882634"/>
              <a:chOff x="2060569" y="0"/>
              <a:chExt cx="6680060" cy="2087960"/>
            </a:xfrm>
          </p:grpSpPr>
          <p:sp>
            <p:nvSpPr>
              <p:cNvPr id="74" name="Eingekerbter Richtungspfeil 73"/>
              <p:cNvSpPr/>
              <p:nvPr/>
            </p:nvSpPr>
            <p:spPr>
              <a:xfrm>
                <a:off x="2060569" y="0"/>
                <a:ext cx="6680060" cy="2087960"/>
              </a:xfrm>
              <a:prstGeom prst="chevron">
                <a:avLst/>
              </a:prstGeom>
              <a:solidFill>
                <a:srgbClr val="FF0909">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75"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IT in NPPs</a:t>
                </a:r>
                <a:endParaRPr lang="en-GB" sz="1800" b="1" kern="1200" dirty="0"/>
              </a:p>
            </p:txBody>
          </p:sp>
        </p:grpSp>
        <p:grpSp>
          <p:nvGrpSpPr>
            <p:cNvPr id="35" name="Gruppieren 25"/>
            <p:cNvGrpSpPr/>
            <p:nvPr/>
          </p:nvGrpSpPr>
          <p:grpSpPr>
            <a:xfrm>
              <a:off x="2617765" y="5454665"/>
              <a:ext cx="2071702" cy="882634"/>
              <a:chOff x="2060569" y="0"/>
              <a:chExt cx="6680060" cy="2087960"/>
            </a:xfrm>
          </p:grpSpPr>
          <p:sp>
            <p:nvSpPr>
              <p:cNvPr id="72" name="Eingekerbter Richtungspfeil 71">
                <a:hlinkClick r:id="rId5" action="ppaction://hlinksldjump"/>
              </p:cNvPr>
              <p:cNvSpPr/>
              <p:nvPr/>
            </p:nvSpPr>
            <p:spPr>
              <a:xfrm>
                <a:off x="2060569" y="0"/>
                <a:ext cx="6680060" cy="2087960"/>
              </a:xfrm>
              <a:prstGeom prst="chevron">
                <a:avLst/>
              </a:prstGeom>
              <a:solidFill>
                <a:schemeClr val="accent2">
                  <a:alpha val="42000"/>
                </a:scheme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73"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Security in NPP IT</a:t>
                </a:r>
                <a:endParaRPr lang="en-GB" sz="1800" b="1" kern="1200" dirty="0"/>
              </a:p>
            </p:txBody>
          </p:sp>
        </p:grpSp>
        <p:grpSp>
          <p:nvGrpSpPr>
            <p:cNvPr id="36" name="Gruppieren 30"/>
            <p:cNvGrpSpPr/>
            <p:nvPr/>
          </p:nvGrpSpPr>
          <p:grpSpPr>
            <a:xfrm>
              <a:off x="4332277" y="5454665"/>
              <a:ext cx="2071702" cy="882634"/>
              <a:chOff x="2060569" y="0"/>
              <a:chExt cx="6680060" cy="2087960"/>
            </a:xfrm>
          </p:grpSpPr>
          <p:sp>
            <p:nvSpPr>
              <p:cNvPr id="70" name="Eingekerbter Richtungspfeil 69">
                <a:hlinkClick r:id="rId6" action="ppaction://hlinksldjump"/>
              </p:cNvPr>
              <p:cNvSpPr/>
              <p:nvPr/>
            </p:nvSpPr>
            <p:spPr>
              <a:xfrm>
                <a:off x="2060569" y="0"/>
                <a:ext cx="6680060" cy="2087960"/>
              </a:xfrm>
              <a:prstGeom prst="chevron">
                <a:avLst/>
              </a:prstGeom>
              <a:solidFill>
                <a:srgbClr val="FFFF0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71"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SIEM</a:t>
                </a:r>
                <a:endParaRPr lang="en-GB" sz="1800" b="1" kern="1200" dirty="0"/>
              </a:p>
            </p:txBody>
          </p:sp>
        </p:grpSp>
        <p:grpSp>
          <p:nvGrpSpPr>
            <p:cNvPr id="38" name="Gruppieren 33"/>
            <p:cNvGrpSpPr/>
            <p:nvPr/>
          </p:nvGrpSpPr>
          <p:grpSpPr>
            <a:xfrm>
              <a:off x="6046789" y="5454665"/>
              <a:ext cx="2071702" cy="882634"/>
              <a:chOff x="2060569" y="0"/>
              <a:chExt cx="6680060" cy="2087960"/>
            </a:xfrm>
          </p:grpSpPr>
          <p:sp>
            <p:nvSpPr>
              <p:cNvPr id="68" name="Eingekerbter Richtungspfeil 67">
                <a:hlinkClick r:id="rId7" action="ppaction://hlinksldjump"/>
              </p:cNvPr>
              <p:cNvSpPr/>
              <p:nvPr/>
            </p:nvSpPr>
            <p:spPr>
              <a:xfrm>
                <a:off x="2060569" y="0"/>
                <a:ext cx="6680060" cy="2087960"/>
              </a:xfrm>
              <a:prstGeom prst="chevron">
                <a:avLst/>
              </a:prstGeom>
              <a:solidFill>
                <a:srgbClr val="92D05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69"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Concept for an OT SIEM</a:t>
                </a:r>
                <a:endParaRPr lang="en-GB" sz="1800" b="1" kern="1200" dirty="0"/>
              </a:p>
            </p:txBody>
          </p:sp>
        </p:grpSp>
        <p:grpSp>
          <p:nvGrpSpPr>
            <p:cNvPr id="39" name="Gruppieren 36"/>
            <p:cNvGrpSpPr/>
            <p:nvPr/>
          </p:nvGrpSpPr>
          <p:grpSpPr>
            <a:xfrm>
              <a:off x="7761301" y="5454665"/>
              <a:ext cx="2071702" cy="882634"/>
              <a:chOff x="2060569" y="0"/>
              <a:chExt cx="6680060" cy="2087960"/>
            </a:xfrm>
          </p:grpSpPr>
          <p:sp>
            <p:nvSpPr>
              <p:cNvPr id="66" name="Eingekerbter Richtungspfeil 65">
                <a:hlinkClick r:id="rId8" action="ppaction://hlinksldjump"/>
              </p:cNvPr>
              <p:cNvSpPr/>
              <p:nvPr/>
            </p:nvSpPr>
            <p:spPr>
              <a:xfrm>
                <a:off x="2060569" y="0"/>
                <a:ext cx="6680060" cy="2087960"/>
              </a:xfrm>
              <a:prstGeom prst="chevron">
                <a:avLst/>
              </a:prstGeom>
              <a:solidFill>
                <a:srgbClr val="92D05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67"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Example for an OT SIEM</a:t>
                </a:r>
                <a:endParaRPr lang="en-GB" sz="1800" b="1" kern="1200" dirty="0"/>
              </a:p>
            </p:txBody>
          </p:sp>
        </p:grpSp>
        <p:grpSp>
          <p:nvGrpSpPr>
            <p:cNvPr id="42" name="Gruppieren 40"/>
            <p:cNvGrpSpPr/>
            <p:nvPr/>
          </p:nvGrpSpPr>
          <p:grpSpPr>
            <a:xfrm>
              <a:off x="9475813" y="5454665"/>
              <a:ext cx="2000264" cy="882634"/>
              <a:chOff x="2060569" y="0"/>
              <a:chExt cx="6680060" cy="2087960"/>
            </a:xfrm>
          </p:grpSpPr>
          <p:sp>
            <p:nvSpPr>
              <p:cNvPr id="64" name="Eingekerbter Richtungspfeil 63">
                <a:hlinkClick r:id="rId9" action="ppaction://hlinksldjump"/>
              </p:cNvPr>
              <p:cNvSpPr/>
              <p:nvPr/>
            </p:nvSpPr>
            <p:spPr>
              <a:xfrm>
                <a:off x="2060569" y="0"/>
                <a:ext cx="6680060" cy="2087960"/>
              </a:xfrm>
              <a:prstGeom prst="chevron">
                <a:avLst/>
              </a:prstGeom>
              <a:solidFill>
                <a:srgbClr val="00B0F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65"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Summary</a:t>
                </a:r>
                <a:endParaRPr lang="en-GB" sz="1800" b="1" kern="1200" dirty="0"/>
              </a:p>
            </p:txBody>
          </p:sp>
        </p:grpSp>
        <p:grpSp>
          <p:nvGrpSpPr>
            <p:cNvPr id="43" name="Gruppieren 36"/>
            <p:cNvGrpSpPr/>
            <p:nvPr/>
          </p:nvGrpSpPr>
          <p:grpSpPr>
            <a:xfrm>
              <a:off x="-96879" y="5454665"/>
              <a:ext cx="1424158" cy="882634"/>
              <a:chOff x="-96879" y="5454665"/>
              <a:chExt cx="1424158" cy="882634"/>
            </a:xfrm>
          </p:grpSpPr>
          <p:sp>
            <p:nvSpPr>
              <p:cNvPr id="47" name="Richtungspfeil 46">
                <a:hlinkClick r:id="rId10" action="ppaction://hlinksldjump"/>
              </p:cNvPr>
              <p:cNvSpPr/>
              <p:nvPr/>
            </p:nvSpPr>
            <p:spPr bwMode="auto">
              <a:xfrm>
                <a:off x="71438" y="5454665"/>
                <a:ext cx="1189005" cy="882000"/>
              </a:xfrm>
              <a:prstGeom prst="homePlate">
                <a:avLst/>
              </a:prstGeom>
              <a:solidFill>
                <a:schemeClr val="accent4">
                  <a:lumMod val="75000"/>
                  <a:lumOff val="25000"/>
                  <a:alpha val="42000"/>
                </a:schemeClr>
              </a:solidFill>
              <a:ln w="254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55" name="Eingekerbter Richtungspfeil 4"/>
              <p:cNvSpPr/>
              <p:nvPr/>
            </p:nvSpPr>
            <p:spPr>
              <a:xfrm>
                <a:off x="-96879" y="5454665"/>
                <a:ext cx="1424158" cy="882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Start</a:t>
                </a:r>
                <a:endParaRPr lang="en-GB" sz="1800" b="1" kern="1200" dirty="0"/>
              </a:p>
            </p:txBody>
          </p:sp>
        </p:gr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1519"/>
          <a:stretch/>
        </p:blipFill>
        <p:spPr bwMode="auto">
          <a:xfrm>
            <a:off x="-5802" y="-1"/>
            <a:ext cx="11527877" cy="6480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Text Box 10"/>
          <p:cNvSpPr txBox="1">
            <a:spLocks noChangeArrowheads="1"/>
          </p:cNvSpPr>
          <p:nvPr/>
        </p:nvSpPr>
        <p:spPr bwMode="auto">
          <a:xfrm>
            <a:off x="1" y="-3176"/>
            <a:ext cx="11523156" cy="1188000"/>
          </a:xfrm>
          <a:prstGeom prst="rect">
            <a:avLst/>
          </a:prstGeom>
          <a:solidFill>
            <a:schemeClr val="bg1">
              <a:alpha val="60001"/>
            </a:schemeClr>
          </a:solidFill>
          <a:ln w="9525">
            <a:noFill/>
            <a:miter lim="800000"/>
            <a:headEnd/>
            <a:tailEnd/>
          </a:ln>
          <a:effectLst/>
        </p:spPr>
        <p:txBody>
          <a:bodyPr wrap="square">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sp>
        <p:nvSpPr>
          <p:cNvPr id="16" name="Text Box 17"/>
          <p:cNvSpPr txBox="1">
            <a:spLocks noChangeArrowheads="1"/>
          </p:cNvSpPr>
          <p:nvPr/>
        </p:nvSpPr>
        <p:spPr bwMode="auto">
          <a:xfrm>
            <a:off x="688939" y="1168385"/>
            <a:ext cx="10072758" cy="4140000"/>
          </a:xfrm>
          <a:prstGeom prst="rect">
            <a:avLst/>
          </a:prstGeom>
          <a:solidFill>
            <a:schemeClr val="bg1">
              <a:alpha val="60000"/>
            </a:schemeClr>
          </a:solidFill>
          <a:ln w="9525">
            <a:noFill/>
            <a:miter lim="800000"/>
            <a:headEnd/>
            <a:tailEnd/>
          </a:ln>
          <a:effectLst/>
        </p:spPr>
        <p:txBody>
          <a:bodyPr/>
          <a:lstStyle/>
          <a:p>
            <a:r>
              <a:rPr lang="en-US" sz="2000" b="1" dirty="0" smtClean="0">
                <a:solidFill>
                  <a:srgbClr val="0070C0"/>
                </a:solidFill>
              </a:rPr>
              <a:t>There are two major categories of data:</a:t>
            </a:r>
          </a:p>
          <a:p>
            <a:endParaRPr lang="en-US" sz="2000" b="1" dirty="0" smtClean="0">
              <a:solidFill>
                <a:srgbClr val="0070C0"/>
              </a:solidFill>
            </a:endParaRPr>
          </a:p>
          <a:p>
            <a:r>
              <a:rPr lang="en-US" sz="2000" b="1" dirty="0" smtClean="0">
                <a:solidFill>
                  <a:srgbClr val="0070C0"/>
                </a:solidFill>
              </a:rPr>
              <a:t>Data about the physical process and data about the control components.</a:t>
            </a:r>
          </a:p>
          <a:p>
            <a:endParaRPr lang="en-US" sz="2000" b="1" dirty="0" smtClean="0">
              <a:solidFill>
                <a:srgbClr val="0070C0"/>
              </a:solidFill>
            </a:endParaRPr>
          </a:p>
          <a:p>
            <a:r>
              <a:rPr lang="en-US" sz="2000" b="1" dirty="0" smtClean="0">
                <a:solidFill>
                  <a:srgbClr val="0070C0"/>
                </a:solidFill>
              </a:rPr>
              <a:t>Data about the physical process contains set points, sensor readings and the state of actors.</a:t>
            </a:r>
          </a:p>
          <a:p>
            <a:endParaRPr lang="en-US" sz="2000" b="1" dirty="0" smtClean="0">
              <a:solidFill>
                <a:srgbClr val="0070C0"/>
              </a:solidFill>
            </a:endParaRPr>
          </a:p>
          <a:p>
            <a:r>
              <a:rPr lang="en-US" sz="2000" b="1" dirty="0" smtClean="0">
                <a:solidFill>
                  <a:srgbClr val="0070C0"/>
                </a:solidFill>
              </a:rPr>
              <a:t>Data about the control components contains data which is similarly found in IT (</a:t>
            </a:r>
            <a:r>
              <a:rPr lang="en-US" sz="2000" b="1" dirty="0" smtClean="0">
                <a:solidFill>
                  <a:srgbClr val="0070C0"/>
                </a:solidFill>
              </a:rPr>
              <a:t>such as log messages from components, firewall and switch logs) and </a:t>
            </a:r>
          </a:p>
          <a:p>
            <a:r>
              <a:rPr lang="en-US" sz="2000" b="1" dirty="0" smtClean="0">
                <a:solidFill>
                  <a:srgbClr val="0070C0"/>
                </a:solidFill>
              </a:rPr>
              <a:t>and new traces including industrial communication protocols (Industrial Ethernet-Based: </a:t>
            </a:r>
            <a:r>
              <a:rPr lang="en-US" sz="2000" b="1" dirty="0" err="1" smtClean="0">
                <a:solidFill>
                  <a:srgbClr val="0070C0"/>
                </a:solidFill>
              </a:rPr>
              <a:t>Modbus</a:t>
            </a:r>
            <a:r>
              <a:rPr lang="en-US" sz="2000" b="1" dirty="0" smtClean="0">
                <a:solidFill>
                  <a:srgbClr val="0070C0"/>
                </a:solidFill>
              </a:rPr>
              <a:t>/TCP, OPC UA, OPC DA, S7comm, …; Field Bus-Based: </a:t>
            </a:r>
            <a:r>
              <a:rPr lang="en-US" sz="2000" b="1" dirty="0" err="1" smtClean="0">
                <a:solidFill>
                  <a:srgbClr val="0070C0"/>
                </a:solidFill>
              </a:rPr>
              <a:t>Modbus</a:t>
            </a:r>
            <a:r>
              <a:rPr lang="en-US" sz="2000" b="1" dirty="0" smtClean="0">
                <a:solidFill>
                  <a:srgbClr val="0070C0"/>
                </a:solidFill>
              </a:rPr>
              <a:t>, </a:t>
            </a:r>
            <a:r>
              <a:rPr lang="en-US" sz="2000" b="1" dirty="0" err="1" smtClean="0">
                <a:solidFill>
                  <a:srgbClr val="0070C0"/>
                </a:solidFill>
              </a:rPr>
              <a:t>Profibus</a:t>
            </a:r>
            <a:r>
              <a:rPr lang="en-US" sz="2000" b="1" dirty="0" smtClean="0">
                <a:solidFill>
                  <a:srgbClr val="0070C0"/>
                </a:solidFill>
              </a:rPr>
              <a:t>, CAN, …)</a:t>
            </a:r>
            <a:endParaRPr lang="en-US" sz="2000" b="1" dirty="0">
              <a:solidFill>
                <a:srgbClr val="0070C0"/>
              </a:solidFill>
            </a:endParaRPr>
          </a:p>
        </p:txBody>
      </p:sp>
      <p:sp>
        <p:nvSpPr>
          <p:cNvPr id="24" name="Text Box 7"/>
          <p:cNvSpPr txBox="1">
            <a:spLocks noChangeArrowheads="1"/>
          </p:cNvSpPr>
          <p:nvPr/>
        </p:nvSpPr>
        <p:spPr bwMode="auto">
          <a:xfrm>
            <a:off x="1898515" y="114721"/>
            <a:ext cx="7416825" cy="400110"/>
          </a:xfrm>
          <a:prstGeom prst="rect">
            <a:avLst/>
          </a:prstGeom>
          <a:noFill/>
          <a:ln w="9525">
            <a:noFill/>
            <a:miter lim="800000"/>
            <a:headEnd/>
            <a:tailEnd/>
          </a:ln>
          <a:effectLst/>
        </p:spPr>
        <p:txBody>
          <a:bodyPr wrap="square">
            <a:spAutoFit/>
          </a:bodyPr>
          <a:lstStyle/>
          <a:p>
            <a:pPr lvl="0"/>
            <a:r>
              <a:rPr lang="de-DE" sz="2000" b="1" dirty="0">
                <a:solidFill>
                  <a:srgbClr val="0070C0"/>
                </a:solidFill>
              </a:rPr>
              <a:t>NPP OT SIEM – Data </a:t>
            </a:r>
            <a:r>
              <a:rPr lang="de-DE" sz="2000" b="1" dirty="0" err="1">
                <a:solidFill>
                  <a:srgbClr val="0070C0"/>
                </a:solidFill>
              </a:rPr>
              <a:t>sources</a:t>
            </a:r>
            <a:endParaRPr lang="en-US" sz="1100" b="1" dirty="0">
              <a:solidFill>
                <a:srgbClr val="0070C0"/>
              </a:solidFill>
            </a:endParaRPr>
          </a:p>
        </p:txBody>
      </p:sp>
      <p:grpSp>
        <p:nvGrpSpPr>
          <p:cNvPr id="8" name="Gruppieren 40"/>
          <p:cNvGrpSpPr/>
          <p:nvPr/>
        </p:nvGrpSpPr>
        <p:grpSpPr>
          <a:xfrm>
            <a:off x="9618689" y="4954599"/>
            <a:ext cx="1071570" cy="285752"/>
            <a:chOff x="2060569" y="0"/>
            <a:chExt cx="6680060" cy="2087960"/>
          </a:xfrm>
        </p:grpSpPr>
        <p:sp>
          <p:nvSpPr>
            <p:cNvPr id="31" name="Eingekerbter Richtungspfeil 30">
              <a:hlinkClick r:id="" action="ppaction://hlinkshowjump?jump=nextslide"/>
            </p:cNvPr>
            <p:cNvSpPr/>
            <p:nvPr/>
          </p:nvSpPr>
          <p:spPr>
            <a:xfrm>
              <a:off x="2060569" y="0"/>
              <a:ext cx="6680060" cy="2087960"/>
            </a:xfrm>
            <a:prstGeom prst="chevron">
              <a:avLst/>
            </a:prstGeom>
            <a:solidFill>
              <a:srgbClr val="00B0F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34" name="Eingekerbter Richtungspfeil 4">
              <a:hlinkClick r:id="rId4" action="ppaction://hlinksldjump"/>
            </p:cNvPr>
            <p:cNvSpPr/>
            <p:nvPr/>
          </p:nvSpPr>
          <p:spPr>
            <a:xfrm>
              <a:off x="3104548" y="0"/>
              <a:ext cx="4592103"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000" b="1" kern="1200" dirty="0"/>
                <a:t>Next</a:t>
              </a:r>
              <a:endParaRPr lang="en-GB" sz="1000" b="1" kern="1200" dirty="0"/>
            </a:p>
          </p:txBody>
        </p:sp>
      </p:grpSp>
      <p:grpSp>
        <p:nvGrpSpPr>
          <p:cNvPr id="32" name="Gruppieren 31"/>
          <p:cNvGrpSpPr/>
          <p:nvPr/>
        </p:nvGrpSpPr>
        <p:grpSpPr>
          <a:xfrm>
            <a:off x="-96879" y="5454665"/>
            <a:ext cx="11572956" cy="882634"/>
            <a:chOff x="-96879" y="5454665"/>
            <a:chExt cx="11572956" cy="882634"/>
          </a:xfrm>
        </p:grpSpPr>
        <p:grpSp>
          <p:nvGrpSpPr>
            <p:cNvPr id="33" name="Gruppieren 13"/>
            <p:cNvGrpSpPr/>
            <p:nvPr/>
          </p:nvGrpSpPr>
          <p:grpSpPr>
            <a:xfrm>
              <a:off x="903253" y="5454665"/>
              <a:ext cx="2071702" cy="882634"/>
              <a:chOff x="2060569" y="0"/>
              <a:chExt cx="6680060" cy="2087960"/>
            </a:xfrm>
          </p:grpSpPr>
          <p:sp>
            <p:nvSpPr>
              <p:cNvPr id="53" name="Eingekerbter Richtungspfeil 52"/>
              <p:cNvSpPr/>
              <p:nvPr/>
            </p:nvSpPr>
            <p:spPr>
              <a:xfrm>
                <a:off x="2060569" y="0"/>
                <a:ext cx="6680060" cy="2087960"/>
              </a:xfrm>
              <a:prstGeom prst="chevron">
                <a:avLst/>
              </a:prstGeom>
              <a:solidFill>
                <a:srgbClr val="FF0909">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54"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IT in NPPs</a:t>
                </a:r>
                <a:endParaRPr lang="en-GB" sz="1800" b="1" kern="1200" dirty="0"/>
              </a:p>
            </p:txBody>
          </p:sp>
        </p:grpSp>
        <p:grpSp>
          <p:nvGrpSpPr>
            <p:cNvPr id="35" name="Gruppieren 25"/>
            <p:cNvGrpSpPr/>
            <p:nvPr/>
          </p:nvGrpSpPr>
          <p:grpSpPr>
            <a:xfrm>
              <a:off x="2617765" y="5454665"/>
              <a:ext cx="2071702" cy="882634"/>
              <a:chOff x="2060569" y="0"/>
              <a:chExt cx="6680060" cy="2087960"/>
            </a:xfrm>
          </p:grpSpPr>
          <p:sp>
            <p:nvSpPr>
              <p:cNvPr id="51" name="Eingekerbter Richtungspfeil 50">
                <a:hlinkClick r:id="rId5" action="ppaction://hlinksldjump"/>
              </p:cNvPr>
              <p:cNvSpPr/>
              <p:nvPr/>
            </p:nvSpPr>
            <p:spPr>
              <a:xfrm>
                <a:off x="2060569" y="0"/>
                <a:ext cx="6680060" cy="2087960"/>
              </a:xfrm>
              <a:prstGeom prst="chevron">
                <a:avLst/>
              </a:prstGeom>
              <a:solidFill>
                <a:schemeClr val="accent2">
                  <a:alpha val="42000"/>
                </a:scheme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52"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Security in NPP IT</a:t>
                </a:r>
                <a:endParaRPr lang="en-GB" sz="1800" b="1" kern="1200" dirty="0"/>
              </a:p>
            </p:txBody>
          </p:sp>
        </p:grpSp>
        <p:grpSp>
          <p:nvGrpSpPr>
            <p:cNvPr id="36" name="Gruppieren 30"/>
            <p:cNvGrpSpPr/>
            <p:nvPr/>
          </p:nvGrpSpPr>
          <p:grpSpPr>
            <a:xfrm>
              <a:off x="4332277" y="5454665"/>
              <a:ext cx="2071702" cy="882634"/>
              <a:chOff x="2060569" y="0"/>
              <a:chExt cx="6680060" cy="2087960"/>
            </a:xfrm>
          </p:grpSpPr>
          <p:sp>
            <p:nvSpPr>
              <p:cNvPr id="49" name="Eingekerbter Richtungspfeil 48">
                <a:hlinkClick r:id="rId6" action="ppaction://hlinksldjump"/>
              </p:cNvPr>
              <p:cNvSpPr/>
              <p:nvPr/>
            </p:nvSpPr>
            <p:spPr>
              <a:xfrm>
                <a:off x="2060569" y="0"/>
                <a:ext cx="6680060" cy="2087960"/>
              </a:xfrm>
              <a:prstGeom prst="chevron">
                <a:avLst/>
              </a:prstGeom>
              <a:solidFill>
                <a:srgbClr val="FFFF0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50"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SIEM</a:t>
                </a:r>
                <a:endParaRPr lang="en-GB" sz="1800" b="1" kern="1200" dirty="0"/>
              </a:p>
            </p:txBody>
          </p:sp>
        </p:grpSp>
        <p:grpSp>
          <p:nvGrpSpPr>
            <p:cNvPr id="37" name="Gruppieren 33"/>
            <p:cNvGrpSpPr/>
            <p:nvPr/>
          </p:nvGrpSpPr>
          <p:grpSpPr>
            <a:xfrm>
              <a:off x="6046789" y="5454665"/>
              <a:ext cx="2071702" cy="882634"/>
              <a:chOff x="2060569" y="0"/>
              <a:chExt cx="6680060" cy="2087960"/>
            </a:xfrm>
          </p:grpSpPr>
          <p:sp>
            <p:nvSpPr>
              <p:cNvPr id="47" name="Eingekerbter Richtungspfeil 46">
                <a:hlinkClick r:id="rId7" action="ppaction://hlinksldjump"/>
              </p:cNvPr>
              <p:cNvSpPr/>
              <p:nvPr/>
            </p:nvSpPr>
            <p:spPr>
              <a:xfrm>
                <a:off x="2060569" y="0"/>
                <a:ext cx="6680060" cy="2087960"/>
              </a:xfrm>
              <a:prstGeom prst="chevron">
                <a:avLst/>
              </a:prstGeom>
              <a:solidFill>
                <a:srgbClr val="92D05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48"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Concept for an OT SIEM</a:t>
                </a:r>
                <a:endParaRPr lang="en-GB" sz="1800" b="1" kern="1200" dirty="0"/>
              </a:p>
            </p:txBody>
          </p:sp>
        </p:grpSp>
        <p:grpSp>
          <p:nvGrpSpPr>
            <p:cNvPr id="38" name="Gruppieren 36"/>
            <p:cNvGrpSpPr/>
            <p:nvPr/>
          </p:nvGrpSpPr>
          <p:grpSpPr>
            <a:xfrm>
              <a:off x="7761301" y="5454665"/>
              <a:ext cx="2071702" cy="882634"/>
              <a:chOff x="2060569" y="0"/>
              <a:chExt cx="6680060" cy="2087960"/>
            </a:xfrm>
          </p:grpSpPr>
          <p:sp>
            <p:nvSpPr>
              <p:cNvPr id="45" name="Eingekerbter Richtungspfeil 44">
                <a:hlinkClick r:id="rId8" action="ppaction://hlinksldjump"/>
              </p:cNvPr>
              <p:cNvSpPr/>
              <p:nvPr/>
            </p:nvSpPr>
            <p:spPr>
              <a:xfrm>
                <a:off x="2060569" y="0"/>
                <a:ext cx="6680060" cy="2087960"/>
              </a:xfrm>
              <a:prstGeom prst="chevron">
                <a:avLst/>
              </a:prstGeom>
              <a:solidFill>
                <a:srgbClr val="92D05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46"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Example for an OT SIEM</a:t>
                </a:r>
                <a:endParaRPr lang="en-GB" sz="1800" b="1" kern="1200" dirty="0"/>
              </a:p>
            </p:txBody>
          </p:sp>
        </p:grpSp>
        <p:grpSp>
          <p:nvGrpSpPr>
            <p:cNvPr id="39" name="Gruppieren 40"/>
            <p:cNvGrpSpPr/>
            <p:nvPr/>
          </p:nvGrpSpPr>
          <p:grpSpPr>
            <a:xfrm>
              <a:off x="9475813" y="5454665"/>
              <a:ext cx="2000264" cy="882634"/>
              <a:chOff x="2060569" y="0"/>
              <a:chExt cx="6680060" cy="2087960"/>
            </a:xfrm>
          </p:grpSpPr>
          <p:sp>
            <p:nvSpPr>
              <p:cNvPr id="43" name="Eingekerbter Richtungspfeil 42">
                <a:hlinkClick r:id="rId9" action="ppaction://hlinksldjump"/>
              </p:cNvPr>
              <p:cNvSpPr/>
              <p:nvPr/>
            </p:nvSpPr>
            <p:spPr>
              <a:xfrm>
                <a:off x="2060569" y="0"/>
                <a:ext cx="6680060" cy="2087960"/>
              </a:xfrm>
              <a:prstGeom prst="chevron">
                <a:avLst/>
              </a:prstGeom>
              <a:solidFill>
                <a:srgbClr val="00B0F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44"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Summary</a:t>
                </a:r>
                <a:endParaRPr lang="en-GB" sz="1800" b="1" kern="1200" dirty="0"/>
              </a:p>
            </p:txBody>
          </p:sp>
        </p:grpSp>
        <p:grpSp>
          <p:nvGrpSpPr>
            <p:cNvPr id="40" name="Gruppieren 36"/>
            <p:cNvGrpSpPr/>
            <p:nvPr/>
          </p:nvGrpSpPr>
          <p:grpSpPr>
            <a:xfrm>
              <a:off x="-96879" y="5454665"/>
              <a:ext cx="1424158" cy="882634"/>
              <a:chOff x="-96879" y="5454665"/>
              <a:chExt cx="1424158" cy="882634"/>
            </a:xfrm>
          </p:grpSpPr>
          <p:sp>
            <p:nvSpPr>
              <p:cNvPr id="41" name="Richtungspfeil 40">
                <a:hlinkClick r:id="rId10" action="ppaction://hlinksldjump"/>
              </p:cNvPr>
              <p:cNvSpPr/>
              <p:nvPr/>
            </p:nvSpPr>
            <p:spPr bwMode="auto">
              <a:xfrm>
                <a:off x="71438" y="5454665"/>
                <a:ext cx="1189005" cy="882000"/>
              </a:xfrm>
              <a:prstGeom prst="homePlate">
                <a:avLst/>
              </a:prstGeom>
              <a:solidFill>
                <a:schemeClr val="accent4">
                  <a:lumMod val="75000"/>
                  <a:lumOff val="25000"/>
                  <a:alpha val="42000"/>
                </a:schemeClr>
              </a:solidFill>
              <a:ln w="254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42" name="Eingekerbter Richtungspfeil 4"/>
              <p:cNvSpPr/>
              <p:nvPr/>
            </p:nvSpPr>
            <p:spPr>
              <a:xfrm>
                <a:off x="-96879" y="5454665"/>
                <a:ext cx="1424158" cy="882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Start</a:t>
                </a:r>
                <a:endParaRPr lang="en-GB" sz="1800" b="1" kern="1200" dirty="0"/>
              </a:p>
            </p:txBody>
          </p:sp>
        </p:gr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1519"/>
          <a:stretch/>
        </p:blipFill>
        <p:spPr bwMode="auto">
          <a:xfrm>
            <a:off x="-5802" y="-1"/>
            <a:ext cx="11527877" cy="6480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Text Box 10"/>
          <p:cNvSpPr txBox="1">
            <a:spLocks noChangeArrowheads="1"/>
          </p:cNvSpPr>
          <p:nvPr/>
        </p:nvSpPr>
        <p:spPr bwMode="auto">
          <a:xfrm>
            <a:off x="1" y="-3176"/>
            <a:ext cx="11523156" cy="1188000"/>
          </a:xfrm>
          <a:prstGeom prst="rect">
            <a:avLst/>
          </a:prstGeom>
          <a:solidFill>
            <a:schemeClr val="bg1">
              <a:alpha val="60001"/>
            </a:schemeClr>
          </a:solidFill>
          <a:ln w="9525">
            <a:noFill/>
            <a:miter lim="800000"/>
            <a:headEnd/>
            <a:tailEnd/>
          </a:ln>
          <a:effectLst/>
        </p:spPr>
        <p:txBody>
          <a:bodyPr wrap="square">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sp>
        <p:nvSpPr>
          <p:cNvPr id="16" name="Text Box 17"/>
          <p:cNvSpPr txBox="1">
            <a:spLocks noChangeArrowheads="1"/>
          </p:cNvSpPr>
          <p:nvPr/>
        </p:nvSpPr>
        <p:spPr bwMode="auto">
          <a:xfrm>
            <a:off x="688939" y="1168385"/>
            <a:ext cx="10072758" cy="4140000"/>
          </a:xfrm>
          <a:prstGeom prst="rect">
            <a:avLst/>
          </a:prstGeom>
          <a:solidFill>
            <a:schemeClr val="bg1">
              <a:alpha val="60000"/>
            </a:schemeClr>
          </a:solidFill>
          <a:ln w="9525">
            <a:noFill/>
            <a:miter lim="800000"/>
            <a:headEnd/>
            <a:tailEnd/>
          </a:ln>
          <a:effectLst/>
        </p:spPr>
        <p:txBody>
          <a:bodyPr/>
          <a:lstStyle/>
          <a:p>
            <a:r>
              <a:rPr lang="en-US" sz="2000" b="1" dirty="0">
                <a:solidFill>
                  <a:srgbClr val="0070C0"/>
                </a:solidFill>
              </a:rPr>
              <a:t>How to place sensors</a:t>
            </a:r>
          </a:p>
          <a:p>
            <a:endParaRPr lang="en-US" sz="2000" b="1" dirty="0">
              <a:solidFill>
                <a:srgbClr val="0070C0"/>
              </a:solidFill>
            </a:endParaRPr>
          </a:p>
          <a:p>
            <a:endParaRPr lang="en-US" sz="2000" b="1" dirty="0">
              <a:solidFill>
                <a:srgbClr val="0070C0"/>
              </a:solidFill>
            </a:endParaRPr>
          </a:p>
          <a:p>
            <a:endParaRPr lang="en-US" sz="2000" b="1" dirty="0">
              <a:solidFill>
                <a:srgbClr val="0070C0"/>
              </a:solidFill>
            </a:endParaRPr>
          </a:p>
          <a:p>
            <a:r>
              <a:rPr lang="en-GB" sz="2000" b="1" dirty="0">
                <a:solidFill>
                  <a:srgbClr val="0070C0"/>
                </a:solidFill>
              </a:rPr>
              <a:t>		</a:t>
            </a:r>
          </a:p>
          <a:p>
            <a:r>
              <a:rPr lang="en-GB" sz="2000" b="1" dirty="0">
                <a:solidFill>
                  <a:srgbClr val="0070C0"/>
                </a:solidFill>
              </a:rPr>
              <a:t>		</a:t>
            </a:r>
          </a:p>
          <a:p>
            <a:endParaRPr lang="en-GB" sz="2000" b="1" dirty="0">
              <a:solidFill>
                <a:srgbClr val="0070C0"/>
              </a:solidFill>
            </a:endParaRPr>
          </a:p>
          <a:p>
            <a:r>
              <a:rPr lang="en-GB" sz="2000" b="1" dirty="0">
                <a:solidFill>
                  <a:srgbClr val="0070C0"/>
                </a:solidFill>
              </a:rPr>
              <a:t>			</a:t>
            </a:r>
          </a:p>
          <a:p>
            <a:r>
              <a:rPr lang="en-GB" sz="2000" b="1" dirty="0">
                <a:solidFill>
                  <a:srgbClr val="0070C0"/>
                </a:solidFill>
              </a:rPr>
              <a:t>			</a:t>
            </a:r>
          </a:p>
          <a:p>
            <a:endParaRPr lang="en-GB" sz="2000" b="1" dirty="0">
              <a:solidFill>
                <a:srgbClr val="0070C0"/>
              </a:solidFill>
            </a:endParaRPr>
          </a:p>
        </p:txBody>
      </p:sp>
      <p:sp>
        <p:nvSpPr>
          <p:cNvPr id="24" name="Text Box 7"/>
          <p:cNvSpPr txBox="1">
            <a:spLocks noChangeArrowheads="1"/>
          </p:cNvSpPr>
          <p:nvPr/>
        </p:nvSpPr>
        <p:spPr bwMode="auto">
          <a:xfrm>
            <a:off x="1898515" y="114721"/>
            <a:ext cx="7416825" cy="400110"/>
          </a:xfrm>
          <a:prstGeom prst="rect">
            <a:avLst/>
          </a:prstGeom>
          <a:noFill/>
          <a:ln w="9525">
            <a:noFill/>
            <a:miter lim="800000"/>
            <a:headEnd/>
            <a:tailEnd/>
          </a:ln>
          <a:effectLst/>
        </p:spPr>
        <p:txBody>
          <a:bodyPr wrap="square">
            <a:spAutoFit/>
          </a:bodyPr>
          <a:lstStyle/>
          <a:p>
            <a:pPr lvl="0"/>
            <a:r>
              <a:rPr lang="de-DE" sz="2000" b="1" dirty="0">
                <a:solidFill>
                  <a:srgbClr val="0070C0"/>
                </a:solidFill>
              </a:rPr>
              <a:t>NPP OT SIEM – Data </a:t>
            </a:r>
            <a:r>
              <a:rPr lang="de-DE" sz="2000" b="1" dirty="0" err="1">
                <a:solidFill>
                  <a:srgbClr val="0070C0"/>
                </a:solidFill>
              </a:rPr>
              <a:t>sources</a:t>
            </a:r>
            <a:endParaRPr lang="en-US" sz="1100" b="1" dirty="0">
              <a:solidFill>
                <a:srgbClr val="0070C0"/>
              </a:solidFill>
            </a:endParaRPr>
          </a:p>
        </p:txBody>
      </p:sp>
      <p:pic>
        <p:nvPicPr>
          <p:cNvPr id="28" name="Picture 2">
            <a:extLst>
              <a:ext uri="{FF2B5EF4-FFF2-40B4-BE49-F238E27FC236}">
                <a16:creationId xmlns:a16="http://schemas.microsoft.com/office/drawing/2014/main" xmlns="" id="{86575C4F-6D72-4731-8FBC-DBF8109C981F}"/>
              </a:ext>
            </a:extLst>
          </p:cNvPr>
          <p:cNvPicPr>
            <a:picLocks noChangeAspect="1" noChangeArrowheads="1"/>
          </p:cNvPicPr>
          <p:nvPr/>
        </p:nvPicPr>
        <p:blipFill>
          <a:blip r:embed="rId4"/>
          <a:srcRect/>
          <a:stretch>
            <a:fillRect/>
          </a:stretch>
        </p:blipFill>
        <p:spPr bwMode="auto">
          <a:xfrm>
            <a:off x="3849134" y="1546300"/>
            <a:ext cx="3681358" cy="2670628"/>
          </a:xfrm>
          <a:prstGeom prst="rect">
            <a:avLst/>
          </a:prstGeom>
          <a:noFill/>
          <a:ln w="9525">
            <a:noFill/>
            <a:miter lim="800000"/>
            <a:headEnd/>
            <a:tailEnd/>
          </a:ln>
          <a:effectLst/>
        </p:spPr>
      </p:pic>
      <p:grpSp>
        <p:nvGrpSpPr>
          <p:cNvPr id="29" name="Gruppieren 40">
            <a:extLst>
              <a:ext uri="{FF2B5EF4-FFF2-40B4-BE49-F238E27FC236}">
                <a16:creationId xmlns:a16="http://schemas.microsoft.com/office/drawing/2014/main" xmlns="" id="{8A9A9BE9-447E-4C5A-BFED-8E4B3C28725F}"/>
              </a:ext>
            </a:extLst>
          </p:cNvPr>
          <p:cNvGrpSpPr/>
          <p:nvPr/>
        </p:nvGrpSpPr>
        <p:grpSpPr>
          <a:xfrm>
            <a:off x="9618689" y="4954599"/>
            <a:ext cx="1071570" cy="285752"/>
            <a:chOff x="2060569" y="0"/>
            <a:chExt cx="6680060" cy="2087960"/>
          </a:xfrm>
        </p:grpSpPr>
        <p:sp>
          <p:nvSpPr>
            <p:cNvPr id="31" name="Eingekerbter Richtungspfeil 30">
              <a:hlinkClick r:id="" action="ppaction://hlinkshowjump?jump=nextslide"/>
              <a:extLst>
                <a:ext uri="{FF2B5EF4-FFF2-40B4-BE49-F238E27FC236}">
                  <a16:creationId xmlns:a16="http://schemas.microsoft.com/office/drawing/2014/main" xmlns="" id="{5B623403-F6A8-46CC-8CE3-C31D4D7A6DE1}"/>
                </a:ext>
              </a:extLst>
            </p:cNvPr>
            <p:cNvSpPr/>
            <p:nvPr/>
          </p:nvSpPr>
          <p:spPr>
            <a:xfrm>
              <a:off x="2060569" y="0"/>
              <a:ext cx="6680060" cy="2087960"/>
            </a:xfrm>
            <a:prstGeom prst="chevron">
              <a:avLst/>
            </a:prstGeom>
            <a:solidFill>
              <a:srgbClr val="00B0F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32" name="Eingekerbter Richtungspfeil 4">
              <a:hlinkClick r:id="rId5" action="ppaction://hlinksldjump"/>
              <a:extLst>
                <a:ext uri="{FF2B5EF4-FFF2-40B4-BE49-F238E27FC236}">
                  <a16:creationId xmlns:a16="http://schemas.microsoft.com/office/drawing/2014/main" xmlns="" id="{837DFD24-AC79-4CC9-82D5-52B444EE35FB}"/>
                </a:ext>
              </a:extLst>
            </p:cNvPr>
            <p:cNvSpPr/>
            <p:nvPr/>
          </p:nvSpPr>
          <p:spPr>
            <a:xfrm>
              <a:off x="3104548" y="0"/>
              <a:ext cx="4592103"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000" b="1" kern="1200" dirty="0"/>
                <a:t>Next</a:t>
              </a:r>
              <a:endParaRPr lang="en-GB" sz="1000" b="1" kern="1200" dirty="0"/>
            </a:p>
          </p:txBody>
        </p:sp>
      </p:grpSp>
      <p:sp>
        <p:nvSpPr>
          <p:cNvPr id="2" name="Pfeil: nach rechts 1">
            <a:extLst>
              <a:ext uri="{FF2B5EF4-FFF2-40B4-BE49-F238E27FC236}">
                <a16:creationId xmlns:a16="http://schemas.microsoft.com/office/drawing/2014/main" xmlns="" id="{16D1C063-EA7A-4E5D-BF7A-788CB02B459E}"/>
              </a:ext>
            </a:extLst>
          </p:cNvPr>
          <p:cNvSpPr/>
          <p:nvPr/>
        </p:nvSpPr>
        <p:spPr bwMode="auto">
          <a:xfrm rot="10800000">
            <a:off x="7646383" y="3492374"/>
            <a:ext cx="438689" cy="36004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33" name="Pfeil: nach rechts 32">
            <a:extLst>
              <a:ext uri="{FF2B5EF4-FFF2-40B4-BE49-F238E27FC236}">
                <a16:creationId xmlns:a16="http://schemas.microsoft.com/office/drawing/2014/main" xmlns="" id="{69B610B0-A2BD-4A48-BE6F-EFCA8593CB16}"/>
              </a:ext>
            </a:extLst>
          </p:cNvPr>
          <p:cNvSpPr/>
          <p:nvPr/>
        </p:nvSpPr>
        <p:spPr bwMode="auto">
          <a:xfrm rot="10800000">
            <a:off x="7646384" y="2951306"/>
            <a:ext cx="438689" cy="36004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34" name="Pfeil: nach rechts 33">
            <a:extLst>
              <a:ext uri="{FF2B5EF4-FFF2-40B4-BE49-F238E27FC236}">
                <a16:creationId xmlns:a16="http://schemas.microsoft.com/office/drawing/2014/main" xmlns="" id="{C1F79F54-4F67-4B67-ACD8-6EFD0EB13451}"/>
              </a:ext>
            </a:extLst>
          </p:cNvPr>
          <p:cNvSpPr/>
          <p:nvPr/>
        </p:nvSpPr>
        <p:spPr bwMode="auto">
          <a:xfrm rot="10800000">
            <a:off x="7621569" y="2396444"/>
            <a:ext cx="438689" cy="36004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3" name="Textfeld 2">
            <a:extLst>
              <a:ext uri="{FF2B5EF4-FFF2-40B4-BE49-F238E27FC236}">
                <a16:creationId xmlns:a16="http://schemas.microsoft.com/office/drawing/2014/main" xmlns="" id="{80B783ED-C89B-47F1-8B2C-D8081C3D33FB}"/>
              </a:ext>
            </a:extLst>
          </p:cNvPr>
          <p:cNvSpPr txBox="1"/>
          <p:nvPr/>
        </p:nvSpPr>
        <p:spPr>
          <a:xfrm>
            <a:off x="8151335" y="2587166"/>
            <a:ext cx="1309974" cy="1015663"/>
          </a:xfrm>
          <a:prstGeom prst="rect">
            <a:avLst/>
          </a:prstGeom>
          <a:noFill/>
        </p:spPr>
        <p:txBody>
          <a:bodyPr wrap="none" rtlCol="0">
            <a:spAutoFit/>
          </a:bodyPr>
          <a:lstStyle/>
          <a:p>
            <a:r>
              <a:rPr lang="de-DE" sz="2000" b="1" dirty="0" err="1">
                <a:solidFill>
                  <a:srgbClr val="0070C0"/>
                </a:solidFill>
              </a:rPr>
              <a:t>Between</a:t>
            </a:r>
            <a:r>
              <a:rPr lang="de-DE" sz="2000" b="1" dirty="0">
                <a:solidFill>
                  <a:srgbClr val="0070C0"/>
                </a:solidFill>
              </a:rPr>
              <a:t> </a:t>
            </a:r>
          </a:p>
          <a:p>
            <a:r>
              <a:rPr lang="de-DE" sz="2000" b="1" dirty="0">
                <a:solidFill>
                  <a:srgbClr val="0070C0"/>
                </a:solidFill>
              </a:rPr>
              <a:t>Security </a:t>
            </a:r>
          </a:p>
          <a:p>
            <a:r>
              <a:rPr lang="de-DE" sz="2000" b="1" dirty="0">
                <a:solidFill>
                  <a:srgbClr val="0070C0"/>
                </a:solidFill>
              </a:rPr>
              <a:t>Levels</a:t>
            </a:r>
          </a:p>
        </p:txBody>
      </p:sp>
      <p:sp>
        <p:nvSpPr>
          <p:cNvPr id="38" name="Pfeil: nach rechts 37">
            <a:extLst>
              <a:ext uri="{FF2B5EF4-FFF2-40B4-BE49-F238E27FC236}">
                <a16:creationId xmlns:a16="http://schemas.microsoft.com/office/drawing/2014/main" xmlns="" id="{4F8F2D72-5540-46FB-BED0-EF438D405063}"/>
              </a:ext>
            </a:extLst>
          </p:cNvPr>
          <p:cNvSpPr/>
          <p:nvPr/>
        </p:nvSpPr>
        <p:spPr bwMode="auto">
          <a:xfrm rot="16200000">
            <a:off x="4470123" y="4342938"/>
            <a:ext cx="438689" cy="360040"/>
          </a:xfrm>
          <a:prstGeom prst="rightArrow">
            <a:avLst/>
          </a:prstGeom>
          <a:solidFill>
            <a:srgbClr val="FFDF7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rgbClr val="0070C0"/>
              </a:solidFill>
              <a:effectLst/>
              <a:latin typeface="Arial" charset="0"/>
            </a:endParaRPr>
          </a:p>
        </p:txBody>
      </p:sp>
      <p:sp>
        <p:nvSpPr>
          <p:cNvPr id="39" name="Pfeil: nach rechts 38">
            <a:extLst>
              <a:ext uri="{FF2B5EF4-FFF2-40B4-BE49-F238E27FC236}">
                <a16:creationId xmlns:a16="http://schemas.microsoft.com/office/drawing/2014/main" xmlns="" id="{98B075A7-1092-4E68-AE83-A40FE232A898}"/>
              </a:ext>
            </a:extLst>
          </p:cNvPr>
          <p:cNvSpPr/>
          <p:nvPr/>
        </p:nvSpPr>
        <p:spPr bwMode="auto">
          <a:xfrm rot="16200000">
            <a:off x="5001633" y="4342937"/>
            <a:ext cx="438689" cy="360040"/>
          </a:xfrm>
          <a:prstGeom prst="rightArrow">
            <a:avLst/>
          </a:prstGeom>
          <a:solidFill>
            <a:srgbClr val="FFDF7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rgbClr val="0070C0"/>
              </a:solidFill>
              <a:effectLst/>
              <a:latin typeface="Arial" charset="0"/>
            </a:endParaRPr>
          </a:p>
        </p:txBody>
      </p:sp>
      <p:sp>
        <p:nvSpPr>
          <p:cNvPr id="42" name="Pfeil: nach rechts 41">
            <a:extLst>
              <a:ext uri="{FF2B5EF4-FFF2-40B4-BE49-F238E27FC236}">
                <a16:creationId xmlns:a16="http://schemas.microsoft.com/office/drawing/2014/main" xmlns="" id="{FE8856AB-90B3-4899-9E33-4F82447C0B46}"/>
              </a:ext>
            </a:extLst>
          </p:cNvPr>
          <p:cNvSpPr/>
          <p:nvPr/>
        </p:nvSpPr>
        <p:spPr bwMode="auto">
          <a:xfrm rot="16200000">
            <a:off x="5589151" y="4342936"/>
            <a:ext cx="438689" cy="360040"/>
          </a:xfrm>
          <a:prstGeom prst="rightArrow">
            <a:avLst/>
          </a:prstGeom>
          <a:solidFill>
            <a:srgbClr val="FFDF7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rgbClr val="0070C0"/>
              </a:solidFill>
              <a:effectLst/>
              <a:latin typeface="Arial" charset="0"/>
            </a:endParaRPr>
          </a:p>
        </p:txBody>
      </p:sp>
      <p:sp>
        <p:nvSpPr>
          <p:cNvPr id="43" name="Textfeld 42">
            <a:extLst>
              <a:ext uri="{FF2B5EF4-FFF2-40B4-BE49-F238E27FC236}">
                <a16:creationId xmlns:a16="http://schemas.microsoft.com/office/drawing/2014/main" xmlns="" id="{F18BA2F0-4234-4F80-BEA2-570619E1DCF5}"/>
              </a:ext>
            </a:extLst>
          </p:cNvPr>
          <p:cNvSpPr txBox="1"/>
          <p:nvPr/>
        </p:nvSpPr>
        <p:spPr>
          <a:xfrm>
            <a:off x="2462290" y="4784778"/>
            <a:ext cx="5583580" cy="400110"/>
          </a:xfrm>
          <a:prstGeom prst="rect">
            <a:avLst/>
          </a:prstGeom>
          <a:noFill/>
        </p:spPr>
        <p:txBody>
          <a:bodyPr wrap="none" rtlCol="0">
            <a:spAutoFit/>
          </a:bodyPr>
          <a:lstStyle/>
          <a:p>
            <a:r>
              <a:rPr lang="de-DE" sz="2000" b="1" dirty="0" err="1">
                <a:solidFill>
                  <a:srgbClr val="0070C0"/>
                </a:solidFill>
              </a:rPr>
              <a:t>Between</a:t>
            </a:r>
            <a:r>
              <a:rPr lang="de-DE" sz="2000" b="1" dirty="0">
                <a:solidFill>
                  <a:srgbClr val="0070C0"/>
                </a:solidFill>
              </a:rPr>
              <a:t> </a:t>
            </a:r>
            <a:r>
              <a:rPr lang="de-DE" sz="2000" b="1" dirty="0" err="1">
                <a:solidFill>
                  <a:srgbClr val="0070C0"/>
                </a:solidFill>
              </a:rPr>
              <a:t>Zones</a:t>
            </a:r>
            <a:r>
              <a:rPr lang="de-DE" sz="2000" b="1" dirty="0">
                <a:solidFill>
                  <a:srgbClr val="0070C0"/>
                </a:solidFill>
              </a:rPr>
              <a:t> on </a:t>
            </a:r>
            <a:r>
              <a:rPr lang="de-DE" sz="2000" b="1" dirty="0" err="1">
                <a:solidFill>
                  <a:srgbClr val="0070C0"/>
                </a:solidFill>
              </a:rPr>
              <a:t>the</a:t>
            </a:r>
            <a:r>
              <a:rPr lang="de-DE" sz="2000" b="1" dirty="0">
                <a:solidFill>
                  <a:srgbClr val="0070C0"/>
                </a:solidFill>
              </a:rPr>
              <a:t> same Security Level</a:t>
            </a:r>
          </a:p>
        </p:txBody>
      </p:sp>
      <p:sp>
        <p:nvSpPr>
          <p:cNvPr id="47" name="Pfeil: nach rechts 46">
            <a:extLst>
              <a:ext uri="{FF2B5EF4-FFF2-40B4-BE49-F238E27FC236}">
                <a16:creationId xmlns:a16="http://schemas.microsoft.com/office/drawing/2014/main" xmlns="" id="{BD984FBB-4F7D-4D1F-8D11-315089D89AA3}"/>
              </a:ext>
            </a:extLst>
          </p:cNvPr>
          <p:cNvSpPr/>
          <p:nvPr/>
        </p:nvSpPr>
        <p:spPr bwMode="auto">
          <a:xfrm>
            <a:off x="3192918" y="3778536"/>
            <a:ext cx="438689" cy="360040"/>
          </a:xfrm>
          <a:prstGeom prst="rightArrow">
            <a:avLst/>
          </a:prstGeom>
          <a:solidFill>
            <a:srgbClr val="E39D7D"/>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rgbClr val="0070C0"/>
              </a:solidFill>
              <a:effectLst/>
              <a:latin typeface="Arial" charset="0"/>
            </a:endParaRPr>
          </a:p>
        </p:txBody>
      </p:sp>
      <p:sp>
        <p:nvSpPr>
          <p:cNvPr id="55" name="Pfeil: nach rechts 54">
            <a:extLst>
              <a:ext uri="{FF2B5EF4-FFF2-40B4-BE49-F238E27FC236}">
                <a16:creationId xmlns:a16="http://schemas.microsoft.com/office/drawing/2014/main" xmlns="" id="{CC80F7D0-8A7C-4640-B42A-84AF92DA78E1}"/>
              </a:ext>
            </a:extLst>
          </p:cNvPr>
          <p:cNvSpPr/>
          <p:nvPr/>
        </p:nvSpPr>
        <p:spPr bwMode="auto">
          <a:xfrm>
            <a:off x="3192918" y="3242789"/>
            <a:ext cx="438689" cy="360040"/>
          </a:xfrm>
          <a:prstGeom prst="rightArrow">
            <a:avLst/>
          </a:prstGeom>
          <a:solidFill>
            <a:srgbClr val="E39D7D"/>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rgbClr val="0070C0"/>
              </a:solidFill>
              <a:effectLst/>
              <a:latin typeface="Arial" charset="0"/>
            </a:endParaRPr>
          </a:p>
        </p:txBody>
      </p:sp>
      <p:sp>
        <p:nvSpPr>
          <p:cNvPr id="64" name="Pfeil: nach rechts 63">
            <a:extLst>
              <a:ext uri="{FF2B5EF4-FFF2-40B4-BE49-F238E27FC236}">
                <a16:creationId xmlns:a16="http://schemas.microsoft.com/office/drawing/2014/main" xmlns="" id="{048E7420-A546-44D4-BCFE-E9B4768B8DEC}"/>
              </a:ext>
            </a:extLst>
          </p:cNvPr>
          <p:cNvSpPr/>
          <p:nvPr/>
        </p:nvSpPr>
        <p:spPr bwMode="auto">
          <a:xfrm>
            <a:off x="3192917" y="2709671"/>
            <a:ext cx="438689" cy="360040"/>
          </a:xfrm>
          <a:prstGeom prst="rightArrow">
            <a:avLst/>
          </a:prstGeom>
          <a:solidFill>
            <a:srgbClr val="E39D7D"/>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rgbClr val="0070C0"/>
              </a:solidFill>
              <a:effectLst/>
              <a:latin typeface="Arial" charset="0"/>
            </a:endParaRPr>
          </a:p>
        </p:txBody>
      </p:sp>
      <p:sp>
        <p:nvSpPr>
          <p:cNvPr id="65" name="Pfeil: nach rechts 64">
            <a:extLst>
              <a:ext uri="{FF2B5EF4-FFF2-40B4-BE49-F238E27FC236}">
                <a16:creationId xmlns:a16="http://schemas.microsoft.com/office/drawing/2014/main" xmlns="" id="{25F46E41-D8E0-44F4-864C-1EB91949C45C}"/>
              </a:ext>
            </a:extLst>
          </p:cNvPr>
          <p:cNvSpPr/>
          <p:nvPr/>
        </p:nvSpPr>
        <p:spPr bwMode="auto">
          <a:xfrm>
            <a:off x="3190459" y="2173190"/>
            <a:ext cx="438689" cy="360040"/>
          </a:xfrm>
          <a:prstGeom prst="rightArrow">
            <a:avLst/>
          </a:prstGeom>
          <a:solidFill>
            <a:srgbClr val="E39D7D"/>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rgbClr val="0070C0"/>
              </a:solidFill>
              <a:effectLst/>
              <a:latin typeface="Arial" charset="0"/>
            </a:endParaRPr>
          </a:p>
        </p:txBody>
      </p:sp>
      <p:sp>
        <p:nvSpPr>
          <p:cNvPr id="66" name="Textfeld 65">
            <a:extLst>
              <a:ext uri="{FF2B5EF4-FFF2-40B4-BE49-F238E27FC236}">
                <a16:creationId xmlns:a16="http://schemas.microsoft.com/office/drawing/2014/main" xmlns="" id="{C02526EB-7902-4E03-B641-CE69FCB59271}"/>
              </a:ext>
            </a:extLst>
          </p:cNvPr>
          <p:cNvSpPr txBox="1"/>
          <p:nvPr/>
        </p:nvSpPr>
        <p:spPr>
          <a:xfrm>
            <a:off x="1003152" y="2328951"/>
            <a:ext cx="1949573" cy="1631216"/>
          </a:xfrm>
          <a:prstGeom prst="rect">
            <a:avLst/>
          </a:prstGeom>
          <a:noFill/>
        </p:spPr>
        <p:txBody>
          <a:bodyPr wrap="none" rtlCol="0">
            <a:spAutoFit/>
          </a:bodyPr>
          <a:lstStyle/>
          <a:p>
            <a:r>
              <a:rPr lang="de-DE" sz="2000" b="1" dirty="0">
                <a:solidFill>
                  <a:srgbClr val="0070C0"/>
                </a:solidFill>
              </a:rPr>
              <a:t>On Vital</a:t>
            </a:r>
          </a:p>
          <a:p>
            <a:r>
              <a:rPr lang="de-DE" sz="2000" b="1" dirty="0">
                <a:solidFill>
                  <a:srgbClr val="0070C0"/>
                </a:solidFill>
              </a:rPr>
              <a:t>Systems and</a:t>
            </a:r>
          </a:p>
          <a:p>
            <a:r>
              <a:rPr lang="de-DE" sz="2000" b="1" dirty="0">
                <a:solidFill>
                  <a:srgbClr val="0070C0"/>
                </a:solidFill>
              </a:rPr>
              <a:t>Protocol</a:t>
            </a:r>
          </a:p>
          <a:p>
            <a:r>
              <a:rPr lang="de-DE" sz="2000" b="1" dirty="0">
                <a:solidFill>
                  <a:srgbClr val="0070C0"/>
                </a:solidFill>
              </a:rPr>
              <a:t>Converters –</a:t>
            </a:r>
          </a:p>
          <a:p>
            <a:r>
              <a:rPr lang="de-DE" sz="2000" b="1" dirty="0">
                <a:solidFill>
                  <a:srgbClr val="0070C0"/>
                </a:solidFill>
              </a:rPr>
              <a:t>e.g. </a:t>
            </a:r>
            <a:r>
              <a:rPr lang="de-DE" sz="2000" b="1" dirty="0" err="1">
                <a:solidFill>
                  <a:srgbClr val="0070C0"/>
                </a:solidFill>
              </a:rPr>
              <a:t>Historians</a:t>
            </a:r>
            <a:endParaRPr lang="de-DE" sz="2000" b="1" dirty="0">
              <a:solidFill>
                <a:srgbClr val="0070C0"/>
              </a:solidFill>
            </a:endParaRPr>
          </a:p>
        </p:txBody>
      </p:sp>
      <p:grpSp>
        <p:nvGrpSpPr>
          <p:cNvPr id="67" name="Gruppieren 66"/>
          <p:cNvGrpSpPr/>
          <p:nvPr/>
        </p:nvGrpSpPr>
        <p:grpSpPr>
          <a:xfrm>
            <a:off x="-96879" y="5454665"/>
            <a:ext cx="11572956" cy="882634"/>
            <a:chOff x="-96879" y="5454665"/>
            <a:chExt cx="11572956" cy="882634"/>
          </a:xfrm>
        </p:grpSpPr>
        <p:grpSp>
          <p:nvGrpSpPr>
            <p:cNvPr id="68" name="Gruppieren 13"/>
            <p:cNvGrpSpPr/>
            <p:nvPr/>
          </p:nvGrpSpPr>
          <p:grpSpPr>
            <a:xfrm>
              <a:off x="903253" y="5454665"/>
              <a:ext cx="2071702" cy="882634"/>
              <a:chOff x="2060569" y="0"/>
              <a:chExt cx="6680060" cy="2087960"/>
            </a:xfrm>
          </p:grpSpPr>
          <p:sp>
            <p:nvSpPr>
              <p:cNvPr id="87" name="Eingekerbter Richtungspfeil 86"/>
              <p:cNvSpPr/>
              <p:nvPr/>
            </p:nvSpPr>
            <p:spPr>
              <a:xfrm>
                <a:off x="2060569" y="0"/>
                <a:ext cx="6680060" cy="2087960"/>
              </a:xfrm>
              <a:prstGeom prst="chevron">
                <a:avLst/>
              </a:prstGeom>
              <a:solidFill>
                <a:srgbClr val="FF0909">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88"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IT in NPPs</a:t>
                </a:r>
                <a:endParaRPr lang="en-GB" sz="1800" b="1" kern="1200" dirty="0"/>
              </a:p>
            </p:txBody>
          </p:sp>
        </p:grpSp>
        <p:grpSp>
          <p:nvGrpSpPr>
            <p:cNvPr id="69" name="Gruppieren 25"/>
            <p:cNvGrpSpPr/>
            <p:nvPr/>
          </p:nvGrpSpPr>
          <p:grpSpPr>
            <a:xfrm>
              <a:off x="2617765" y="5454665"/>
              <a:ext cx="2071702" cy="882634"/>
              <a:chOff x="2060569" y="0"/>
              <a:chExt cx="6680060" cy="2087960"/>
            </a:xfrm>
          </p:grpSpPr>
          <p:sp>
            <p:nvSpPr>
              <p:cNvPr id="85" name="Eingekerbter Richtungspfeil 84">
                <a:hlinkClick r:id="rId6" action="ppaction://hlinksldjump"/>
              </p:cNvPr>
              <p:cNvSpPr/>
              <p:nvPr/>
            </p:nvSpPr>
            <p:spPr>
              <a:xfrm>
                <a:off x="2060569" y="0"/>
                <a:ext cx="6680060" cy="2087960"/>
              </a:xfrm>
              <a:prstGeom prst="chevron">
                <a:avLst/>
              </a:prstGeom>
              <a:solidFill>
                <a:schemeClr val="accent2">
                  <a:alpha val="42000"/>
                </a:scheme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86"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Security in NPP IT</a:t>
                </a:r>
                <a:endParaRPr lang="en-GB" sz="1800" b="1" kern="1200" dirty="0"/>
              </a:p>
            </p:txBody>
          </p:sp>
        </p:grpSp>
        <p:grpSp>
          <p:nvGrpSpPr>
            <p:cNvPr id="70" name="Gruppieren 30"/>
            <p:cNvGrpSpPr/>
            <p:nvPr/>
          </p:nvGrpSpPr>
          <p:grpSpPr>
            <a:xfrm>
              <a:off x="4332277" y="5454665"/>
              <a:ext cx="2071702" cy="882634"/>
              <a:chOff x="2060569" y="0"/>
              <a:chExt cx="6680060" cy="2087960"/>
            </a:xfrm>
          </p:grpSpPr>
          <p:sp>
            <p:nvSpPr>
              <p:cNvPr id="83" name="Eingekerbter Richtungspfeil 82">
                <a:hlinkClick r:id="rId7" action="ppaction://hlinksldjump"/>
              </p:cNvPr>
              <p:cNvSpPr/>
              <p:nvPr/>
            </p:nvSpPr>
            <p:spPr>
              <a:xfrm>
                <a:off x="2060569" y="0"/>
                <a:ext cx="6680060" cy="2087960"/>
              </a:xfrm>
              <a:prstGeom prst="chevron">
                <a:avLst/>
              </a:prstGeom>
              <a:solidFill>
                <a:srgbClr val="FFFF0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84"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SIEM</a:t>
                </a:r>
                <a:endParaRPr lang="en-GB" sz="1800" b="1" kern="1200" dirty="0"/>
              </a:p>
            </p:txBody>
          </p:sp>
        </p:grpSp>
        <p:grpSp>
          <p:nvGrpSpPr>
            <p:cNvPr id="71" name="Gruppieren 33"/>
            <p:cNvGrpSpPr/>
            <p:nvPr/>
          </p:nvGrpSpPr>
          <p:grpSpPr>
            <a:xfrm>
              <a:off x="6046789" y="5454665"/>
              <a:ext cx="2071702" cy="882634"/>
              <a:chOff x="2060569" y="0"/>
              <a:chExt cx="6680060" cy="2087960"/>
            </a:xfrm>
          </p:grpSpPr>
          <p:sp>
            <p:nvSpPr>
              <p:cNvPr id="81" name="Eingekerbter Richtungspfeil 80">
                <a:hlinkClick r:id="rId8" action="ppaction://hlinksldjump"/>
              </p:cNvPr>
              <p:cNvSpPr/>
              <p:nvPr/>
            </p:nvSpPr>
            <p:spPr>
              <a:xfrm>
                <a:off x="2060569" y="0"/>
                <a:ext cx="6680060" cy="2087960"/>
              </a:xfrm>
              <a:prstGeom prst="chevron">
                <a:avLst/>
              </a:prstGeom>
              <a:solidFill>
                <a:srgbClr val="92D05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82"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Concept for an OT SIEM</a:t>
                </a:r>
                <a:endParaRPr lang="en-GB" sz="1800" b="1" kern="1200" dirty="0"/>
              </a:p>
            </p:txBody>
          </p:sp>
        </p:grpSp>
        <p:grpSp>
          <p:nvGrpSpPr>
            <p:cNvPr id="72" name="Gruppieren 36"/>
            <p:cNvGrpSpPr/>
            <p:nvPr/>
          </p:nvGrpSpPr>
          <p:grpSpPr>
            <a:xfrm>
              <a:off x="7761301" y="5454665"/>
              <a:ext cx="2071702" cy="882634"/>
              <a:chOff x="2060569" y="0"/>
              <a:chExt cx="6680060" cy="2087960"/>
            </a:xfrm>
          </p:grpSpPr>
          <p:sp>
            <p:nvSpPr>
              <p:cNvPr id="79" name="Eingekerbter Richtungspfeil 78">
                <a:hlinkClick r:id="rId9" action="ppaction://hlinksldjump"/>
              </p:cNvPr>
              <p:cNvSpPr/>
              <p:nvPr/>
            </p:nvSpPr>
            <p:spPr>
              <a:xfrm>
                <a:off x="2060569" y="0"/>
                <a:ext cx="6680060" cy="2087960"/>
              </a:xfrm>
              <a:prstGeom prst="chevron">
                <a:avLst/>
              </a:prstGeom>
              <a:solidFill>
                <a:srgbClr val="92D05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80"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Example for an OT SIEM</a:t>
                </a:r>
                <a:endParaRPr lang="en-GB" sz="1800" b="1" kern="1200" dirty="0"/>
              </a:p>
            </p:txBody>
          </p:sp>
        </p:grpSp>
        <p:grpSp>
          <p:nvGrpSpPr>
            <p:cNvPr id="73" name="Gruppieren 40"/>
            <p:cNvGrpSpPr/>
            <p:nvPr/>
          </p:nvGrpSpPr>
          <p:grpSpPr>
            <a:xfrm>
              <a:off x="9475813" y="5454665"/>
              <a:ext cx="2000264" cy="882634"/>
              <a:chOff x="2060569" y="0"/>
              <a:chExt cx="6680060" cy="2087960"/>
            </a:xfrm>
          </p:grpSpPr>
          <p:sp>
            <p:nvSpPr>
              <p:cNvPr id="77" name="Eingekerbter Richtungspfeil 76">
                <a:hlinkClick r:id="rId10" action="ppaction://hlinksldjump"/>
              </p:cNvPr>
              <p:cNvSpPr/>
              <p:nvPr/>
            </p:nvSpPr>
            <p:spPr>
              <a:xfrm>
                <a:off x="2060569" y="0"/>
                <a:ext cx="6680060" cy="2087960"/>
              </a:xfrm>
              <a:prstGeom prst="chevron">
                <a:avLst/>
              </a:prstGeom>
              <a:solidFill>
                <a:srgbClr val="00B0F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78"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Summary</a:t>
                </a:r>
                <a:endParaRPr lang="en-GB" sz="1800" b="1" kern="1200" dirty="0"/>
              </a:p>
            </p:txBody>
          </p:sp>
        </p:grpSp>
        <p:grpSp>
          <p:nvGrpSpPr>
            <p:cNvPr id="74" name="Gruppieren 36"/>
            <p:cNvGrpSpPr/>
            <p:nvPr/>
          </p:nvGrpSpPr>
          <p:grpSpPr>
            <a:xfrm>
              <a:off x="-96879" y="5454665"/>
              <a:ext cx="1424158" cy="882634"/>
              <a:chOff x="-96879" y="5454665"/>
              <a:chExt cx="1424158" cy="882634"/>
            </a:xfrm>
          </p:grpSpPr>
          <p:sp>
            <p:nvSpPr>
              <p:cNvPr id="75" name="Richtungspfeil 74">
                <a:hlinkClick r:id="rId11" action="ppaction://hlinksldjump"/>
              </p:cNvPr>
              <p:cNvSpPr/>
              <p:nvPr/>
            </p:nvSpPr>
            <p:spPr bwMode="auto">
              <a:xfrm>
                <a:off x="71438" y="5454665"/>
                <a:ext cx="1189005" cy="882000"/>
              </a:xfrm>
              <a:prstGeom prst="homePlate">
                <a:avLst/>
              </a:prstGeom>
              <a:solidFill>
                <a:schemeClr val="accent4">
                  <a:lumMod val="75000"/>
                  <a:lumOff val="25000"/>
                  <a:alpha val="42000"/>
                </a:schemeClr>
              </a:solidFill>
              <a:ln w="254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76" name="Eingekerbter Richtungspfeil 4"/>
              <p:cNvSpPr/>
              <p:nvPr/>
            </p:nvSpPr>
            <p:spPr>
              <a:xfrm>
                <a:off x="-96879" y="5454665"/>
                <a:ext cx="1424158" cy="882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Start</a:t>
                </a:r>
                <a:endParaRPr lang="en-GB" sz="1800" b="1" kern="1200" dirty="0"/>
              </a:p>
            </p:txBody>
          </p:sp>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1519"/>
          <a:stretch/>
        </p:blipFill>
        <p:spPr bwMode="auto">
          <a:xfrm>
            <a:off x="-5802" y="-1"/>
            <a:ext cx="11527877" cy="6480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Text Box 10"/>
          <p:cNvSpPr txBox="1">
            <a:spLocks noChangeArrowheads="1"/>
          </p:cNvSpPr>
          <p:nvPr/>
        </p:nvSpPr>
        <p:spPr bwMode="auto">
          <a:xfrm>
            <a:off x="1" y="-3176"/>
            <a:ext cx="11523156" cy="1188000"/>
          </a:xfrm>
          <a:prstGeom prst="rect">
            <a:avLst/>
          </a:prstGeom>
          <a:solidFill>
            <a:schemeClr val="bg1">
              <a:alpha val="60001"/>
            </a:schemeClr>
          </a:solidFill>
          <a:ln w="9525">
            <a:noFill/>
            <a:miter lim="800000"/>
            <a:headEnd/>
            <a:tailEnd/>
          </a:ln>
          <a:effectLst/>
        </p:spPr>
        <p:txBody>
          <a:bodyPr wrap="square">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sp>
        <p:nvSpPr>
          <p:cNvPr id="16" name="Text Box 17"/>
          <p:cNvSpPr txBox="1">
            <a:spLocks noChangeArrowheads="1"/>
          </p:cNvSpPr>
          <p:nvPr/>
        </p:nvSpPr>
        <p:spPr bwMode="auto">
          <a:xfrm>
            <a:off x="688939" y="1168385"/>
            <a:ext cx="10072758" cy="4140000"/>
          </a:xfrm>
          <a:prstGeom prst="rect">
            <a:avLst/>
          </a:prstGeom>
          <a:solidFill>
            <a:schemeClr val="bg1">
              <a:alpha val="60000"/>
            </a:schemeClr>
          </a:solidFill>
          <a:ln w="9525">
            <a:noFill/>
            <a:miter lim="800000"/>
            <a:headEnd/>
            <a:tailEnd/>
          </a:ln>
          <a:effectLst/>
        </p:spPr>
        <p:txBody>
          <a:bodyPr/>
          <a:lstStyle/>
          <a:p>
            <a:pPr algn="just"/>
            <a:endParaRPr lang="en-US" sz="600" b="1" dirty="0"/>
          </a:p>
          <a:p>
            <a:r>
              <a:rPr lang="en-US" sz="2000" b="1" dirty="0">
                <a:solidFill>
                  <a:srgbClr val="0070C0"/>
                </a:solidFill>
              </a:rPr>
              <a:t>In an NPP, many processes are supported or controlled by the use of computational systems. </a:t>
            </a:r>
          </a:p>
          <a:p>
            <a:endParaRPr lang="en-US" sz="2000" b="1" dirty="0">
              <a:solidFill>
                <a:srgbClr val="0070C0"/>
              </a:solidFill>
            </a:endParaRPr>
          </a:p>
          <a:p>
            <a:r>
              <a:rPr lang="en-US" sz="2000" b="1" dirty="0">
                <a:solidFill>
                  <a:srgbClr val="0070C0"/>
                </a:solidFill>
              </a:rPr>
              <a:t>Computational systems come as classical computers as well as embedded systems.</a:t>
            </a:r>
          </a:p>
          <a:p>
            <a:endParaRPr lang="en-US" sz="2000" b="1" dirty="0">
              <a:solidFill>
                <a:srgbClr val="0070C0"/>
              </a:solidFill>
            </a:endParaRPr>
          </a:p>
          <a:p>
            <a:endParaRPr lang="en-US" sz="2000" b="1" dirty="0">
              <a:solidFill>
                <a:srgbClr val="0070C0"/>
              </a:solidFill>
            </a:endParaRPr>
          </a:p>
          <a:p>
            <a:endParaRPr lang="en-US" sz="2000" b="1" dirty="0">
              <a:solidFill>
                <a:srgbClr val="0070C0"/>
              </a:solidFill>
            </a:endParaRPr>
          </a:p>
          <a:p>
            <a:r>
              <a:rPr lang="en-GB" sz="2000" b="1" dirty="0">
                <a:solidFill>
                  <a:srgbClr val="0070C0"/>
                </a:solidFill>
              </a:rPr>
              <a:t>		</a:t>
            </a:r>
          </a:p>
          <a:p>
            <a:r>
              <a:rPr lang="en-GB" sz="2000" b="1" dirty="0">
                <a:solidFill>
                  <a:srgbClr val="0070C0"/>
                </a:solidFill>
              </a:rPr>
              <a:t>		</a:t>
            </a:r>
          </a:p>
          <a:p>
            <a:endParaRPr lang="en-GB" sz="2000" b="1" dirty="0">
              <a:solidFill>
                <a:srgbClr val="0070C0"/>
              </a:solidFill>
            </a:endParaRPr>
          </a:p>
          <a:p>
            <a:r>
              <a:rPr lang="en-GB" sz="2000" b="1" dirty="0">
                <a:solidFill>
                  <a:srgbClr val="0070C0"/>
                </a:solidFill>
              </a:rPr>
              <a:t>			</a:t>
            </a:r>
          </a:p>
          <a:p>
            <a:r>
              <a:rPr lang="en-GB" sz="2000" b="1" dirty="0">
                <a:solidFill>
                  <a:srgbClr val="0070C0"/>
                </a:solidFill>
              </a:rPr>
              <a:t>			</a:t>
            </a:r>
          </a:p>
          <a:p>
            <a:endParaRPr lang="en-GB" sz="2000" b="1" dirty="0">
              <a:solidFill>
                <a:srgbClr val="0070C0"/>
              </a:solidFill>
            </a:endParaRPr>
          </a:p>
        </p:txBody>
      </p:sp>
      <p:sp>
        <p:nvSpPr>
          <p:cNvPr id="24" name="Text Box 7"/>
          <p:cNvSpPr txBox="1">
            <a:spLocks noChangeArrowheads="1"/>
          </p:cNvSpPr>
          <p:nvPr/>
        </p:nvSpPr>
        <p:spPr bwMode="auto">
          <a:xfrm>
            <a:off x="1898515" y="114721"/>
            <a:ext cx="7416825" cy="569387"/>
          </a:xfrm>
          <a:prstGeom prst="rect">
            <a:avLst/>
          </a:prstGeom>
          <a:noFill/>
          <a:ln w="9525">
            <a:noFill/>
            <a:miter lim="800000"/>
            <a:headEnd/>
            <a:tailEnd/>
          </a:ln>
          <a:effectLst/>
        </p:spPr>
        <p:txBody>
          <a:bodyPr wrap="square">
            <a:spAutoFit/>
          </a:bodyPr>
          <a:lstStyle/>
          <a:p>
            <a:pPr lvl="0"/>
            <a:r>
              <a:rPr lang="de-DE" sz="2000" b="1" dirty="0">
                <a:solidFill>
                  <a:srgbClr val="0070C0"/>
                </a:solidFill>
              </a:rPr>
              <a:t>NPP </a:t>
            </a:r>
            <a:r>
              <a:rPr lang="de-DE" sz="2000" b="1" dirty="0" err="1">
                <a:solidFill>
                  <a:srgbClr val="0070C0"/>
                </a:solidFill>
              </a:rPr>
              <a:t>Structure</a:t>
            </a:r>
            <a:endParaRPr lang="en-GB" sz="1000" b="1" baseline="30000" dirty="0">
              <a:solidFill>
                <a:srgbClr val="0070C0"/>
              </a:solidFill>
              <a:latin typeface="Verdana" pitchFamily="34" charset="0"/>
            </a:endParaRPr>
          </a:p>
          <a:p>
            <a:pPr lvl="0"/>
            <a:endParaRPr lang="en-US" sz="1100" b="1" dirty="0">
              <a:solidFill>
                <a:srgbClr val="0070C0"/>
              </a:solidFill>
            </a:endParaRPr>
          </a:p>
        </p:txBody>
      </p:sp>
      <p:grpSp>
        <p:nvGrpSpPr>
          <p:cNvPr id="30" name="Gruppieren 40"/>
          <p:cNvGrpSpPr/>
          <p:nvPr/>
        </p:nvGrpSpPr>
        <p:grpSpPr>
          <a:xfrm>
            <a:off x="9618689" y="4954599"/>
            <a:ext cx="1071570" cy="285752"/>
            <a:chOff x="2060569" y="0"/>
            <a:chExt cx="6680060" cy="2087960"/>
          </a:xfrm>
        </p:grpSpPr>
        <p:sp>
          <p:nvSpPr>
            <p:cNvPr id="31" name="Eingekerbter Richtungspfeil 30">
              <a:hlinkClick r:id="rId4" action="ppaction://hlinksldjump"/>
            </p:cNvPr>
            <p:cNvSpPr/>
            <p:nvPr/>
          </p:nvSpPr>
          <p:spPr>
            <a:xfrm>
              <a:off x="2060569" y="0"/>
              <a:ext cx="6680060" cy="2087960"/>
            </a:xfrm>
            <a:prstGeom prst="chevron">
              <a:avLst/>
            </a:prstGeom>
            <a:solidFill>
              <a:srgbClr val="00B0F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34" name="Eingekerbter Richtungspfeil 4">
              <a:hlinkClick r:id="rId4" action="ppaction://hlinksldjump"/>
            </p:cNvPr>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000" b="1" kern="1200" dirty="0"/>
                <a:t>Next</a:t>
              </a:r>
              <a:endParaRPr lang="en-GB" sz="1000" b="1" kern="1200" dirty="0"/>
            </a:p>
          </p:txBody>
        </p:sp>
      </p:grpSp>
      <p:grpSp>
        <p:nvGrpSpPr>
          <p:cNvPr id="37" name="Gruppieren 36"/>
          <p:cNvGrpSpPr/>
          <p:nvPr/>
        </p:nvGrpSpPr>
        <p:grpSpPr>
          <a:xfrm>
            <a:off x="-96879" y="5454665"/>
            <a:ext cx="11572956" cy="882634"/>
            <a:chOff x="-96879" y="5454665"/>
            <a:chExt cx="11572956" cy="882634"/>
          </a:xfrm>
        </p:grpSpPr>
        <p:grpSp>
          <p:nvGrpSpPr>
            <p:cNvPr id="40" name="Gruppieren 13"/>
            <p:cNvGrpSpPr/>
            <p:nvPr/>
          </p:nvGrpSpPr>
          <p:grpSpPr>
            <a:xfrm>
              <a:off x="903253" y="5454665"/>
              <a:ext cx="2071702" cy="882634"/>
              <a:chOff x="2060569" y="0"/>
              <a:chExt cx="6680060" cy="2087960"/>
            </a:xfrm>
          </p:grpSpPr>
          <p:sp>
            <p:nvSpPr>
              <p:cNvPr id="63" name="Eingekerbter Richtungspfeil 62">
                <a:hlinkClick r:id="rId5" action="ppaction://hlinksldjump"/>
              </p:cNvPr>
              <p:cNvSpPr/>
              <p:nvPr/>
            </p:nvSpPr>
            <p:spPr>
              <a:xfrm>
                <a:off x="2060569" y="0"/>
                <a:ext cx="6680060" cy="2087960"/>
              </a:xfrm>
              <a:prstGeom prst="chevron">
                <a:avLst/>
              </a:prstGeom>
              <a:solidFill>
                <a:srgbClr val="FF0909">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64"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IT in NPPs</a:t>
                </a:r>
                <a:endParaRPr lang="en-GB" sz="1800" b="1" kern="1200" dirty="0"/>
              </a:p>
            </p:txBody>
          </p:sp>
        </p:grpSp>
        <p:grpSp>
          <p:nvGrpSpPr>
            <p:cNvPr id="41" name="Gruppieren 25"/>
            <p:cNvGrpSpPr/>
            <p:nvPr/>
          </p:nvGrpSpPr>
          <p:grpSpPr>
            <a:xfrm>
              <a:off x="2617765" y="5454665"/>
              <a:ext cx="2071702" cy="882634"/>
              <a:chOff x="2060569" y="0"/>
              <a:chExt cx="6680060" cy="2087960"/>
            </a:xfrm>
          </p:grpSpPr>
          <p:sp>
            <p:nvSpPr>
              <p:cNvPr id="61" name="Eingekerbter Richtungspfeil 60">
                <a:hlinkClick r:id="rId6" action="ppaction://hlinksldjump"/>
              </p:cNvPr>
              <p:cNvSpPr/>
              <p:nvPr/>
            </p:nvSpPr>
            <p:spPr>
              <a:xfrm>
                <a:off x="2060569" y="0"/>
                <a:ext cx="6680060" cy="2087960"/>
              </a:xfrm>
              <a:prstGeom prst="chevron">
                <a:avLst/>
              </a:prstGeom>
              <a:solidFill>
                <a:schemeClr val="accent2">
                  <a:alpha val="42000"/>
                </a:scheme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62"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Security in NPP IT</a:t>
                </a:r>
                <a:endParaRPr lang="en-GB" sz="1800" b="1" kern="1200" dirty="0"/>
              </a:p>
            </p:txBody>
          </p:sp>
        </p:grpSp>
        <p:grpSp>
          <p:nvGrpSpPr>
            <p:cNvPr id="44" name="Gruppieren 30"/>
            <p:cNvGrpSpPr/>
            <p:nvPr/>
          </p:nvGrpSpPr>
          <p:grpSpPr>
            <a:xfrm>
              <a:off x="4332277" y="5454665"/>
              <a:ext cx="2071702" cy="882634"/>
              <a:chOff x="2060569" y="0"/>
              <a:chExt cx="6680060" cy="2087960"/>
            </a:xfrm>
          </p:grpSpPr>
          <p:sp>
            <p:nvSpPr>
              <p:cNvPr id="59" name="Eingekerbter Richtungspfeil 58"/>
              <p:cNvSpPr/>
              <p:nvPr/>
            </p:nvSpPr>
            <p:spPr>
              <a:xfrm>
                <a:off x="2060569" y="0"/>
                <a:ext cx="6680060" cy="2087960"/>
              </a:xfrm>
              <a:prstGeom prst="chevron">
                <a:avLst/>
              </a:prstGeom>
              <a:solidFill>
                <a:srgbClr val="FFFF0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60"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SIEM</a:t>
                </a:r>
                <a:endParaRPr lang="en-GB" sz="1800" b="1" kern="1200" dirty="0"/>
              </a:p>
            </p:txBody>
          </p:sp>
        </p:grpSp>
        <p:grpSp>
          <p:nvGrpSpPr>
            <p:cNvPr id="45" name="Gruppieren 33"/>
            <p:cNvGrpSpPr/>
            <p:nvPr/>
          </p:nvGrpSpPr>
          <p:grpSpPr>
            <a:xfrm>
              <a:off x="6046789" y="5454665"/>
              <a:ext cx="2071702" cy="882634"/>
              <a:chOff x="2060569" y="0"/>
              <a:chExt cx="6680060" cy="2087960"/>
            </a:xfrm>
          </p:grpSpPr>
          <p:sp>
            <p:nvSpPr>
              <p:cNvPr id="57" name="Eingekerbter Richtungspfeil 56">
                <a:hlinkClick r:id="rId7" action="ppaction://hlinksldjump"/>
              </p:cNvPr>
              <p:cNvSpPr/>
              <p:nvPr/>
            </p:nvSpPr>
            <p:spPr>
              <a:xfrm>
                <a:off x="2060569" y="0"/>
                <a:ext cx="6680060" cy="2087960"/>
              </a:xfrm>
              <a:prstGeom prst="chevron">
                <a:avLst/>
              </a:prstGeom>
              <a:solidFill>
                <a:srgbClr val="92D05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58"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Concept for an OT SIEM</a:t>
                </a:r>
                <a:endParaRPr lang="en-GB" sz="1800" b="1" kern="1200" dirty="0"/>
              </a:p>
            </p:txBody>
          </p:sp>
        </p:grpSp>
        <p:grpSp>
          <p:nvGrpSpPr>
            <p:cNvPr id="46" name="Gruppieren 36"/>
            <p:cNvGrpSpPr/>
            <p:nvPr/>
          </p:nvGrpSpPr>
          <p:grpSpPr>
            <a:xfrm>
              <a:off x="7761301" y="5454665"/>
              <a:ext cx="2071702" cy="882634"/>
              <a:chOff x="2060569" y="0"/>
              <a:chExt cx="6680060" cy="2087960"/>
            </a:xfrm>
          </p:grpSpPr>
          <p:sp>
            <p:nvSpPr>
              <p:cNvPr id="54" name="Eingekerbter Richtungspfeil 53">
                <a:hlinkClick r:id="rId8" action="ppaction://hlinksldjump"/>
              </p:cNvPr>
              <p:cNvSpPr/>
              <p:nvPr/>
            </p:nvSpPr>
            <p:spPr>
              <a:xfrm>
                <a:off x="2060569" y="0"/>
                <a:ext cx="6680060" cy="2087960"/>
              </a:xfrm>
              <a:prstGeom prst="chevron">
                <a:avLst/>
              </a:prstGeom>
              <a:solidFill>
                <a:srgbClr val="92D05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56"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Example for an OT SIEM</a:t>
                </a:r>
                <a:endParaRPr lang="en-GB" sz="1800" b="1" kern="1200" dirty="0"/>
              </a:p>
            </p:txBody>
          </p:sp>
        </p:grpSp>
        <p:grpSp>
          <p:nvGrpSpPr>
            <p:cNvPr id="48" name="Gruppieren 40"/>
            <p:cNvGrpSpPr/>
            <p:nvPr/>
          </p:nvGrpSpPr>
          <p:grpSpPr>
            <a:xfrm>
              <a:off x="9475813" y="5454665"/>
              <a:ext cx="2000264" cy="882634"/>
              <a:chOff x="2060569" y="0"/>
              <a:chExt cx="6680060" cy="2087960"/>
            </a:xfrm>
          </p:grpSpPr>
          <p:sp>
            <p:nvSpPr>
              <p:cNvPr id="52" name="Eingekerbter Richtungspfeil 51">
                <a:hlinkClick r:id="rId9" action="ppaction://hlinksldjump"/>
              </p:cNvPr>
              <p:cNvSpPr/>
              <p:nvPr/>
            </p:nvSpPr>
            <p:spPr>
              <a:xfrm>
                <a:off x="2060569" y="0"/>
                <a:ext cx="6680060" cy="2087960"/>
              </a:xfrm>
              <a:prstGeom prst="chevron">
                <a:avLst/>
              </a:prstGeom>
              <a:solidFill>
                <a:srgbClr val="00B0F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53"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Summary</a:t>
                </a:r>
                <a:endParaRPr lang="en-GB" sz="1800" b="1" kern="1200" dirty="0"/>
              </a:p>
            </p:txBody>
          </p:sp>
        </p:grpSp>
        <p:grpSp>
          <p:nvGrpSpPr>
            <p:cNvPr id="49" name="Gruppieren 36"/>
            <p:cNvGrpSpPr/>
            <p:nvPr/>
          </p:nvGrpSpPr>
          <p:grpSpPr>
            <a:xfrm>
              <a:off x="-96879" y="5454665"/>
              <a:ext cx="1424158" cy="882634"/>
              <a:chOff x="-96879" y="5454665"/>
              <a:chExt cx="1424158" cy="882634"/>
            </a:xfrm>
          </p:grpSpPr>
          <p:sp>
            <p:nvSpPr>
              <p:cNvPr id="50" name="Richtungspfeil 49">
                <a:hlinkClick r:id="rId10" action="ppaction://hlinksldjump"/>
              </p:cNvPr>
              <p:cNvSpPr/>
              <p:nvPr/>
            </p:nvSpPr>
            <p:spPr bwMode="auto">
              <a:xfrm>
                <a:off x="71438" y="5454665"/>
                <a:ext cx="1189005" cy="882000"/>
              </a:xfrm>
              <a:prstGeom prst="homePlate">
                <a:avLst/>
              </a:prstGeom>
              <a:solidFill>
                <a:schemeClr val="accent4">
                  <a:lumMod val="75000"/>
                  <a:lumOff val="25000"/>
                  <a:alpha val="42000"/>
                </a:schemeClr>
              </a:solidFill>
              <a:ln w="254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51" name="Eingekerbter Richtungspfeil 4"/>
              <p:cNvSpPr/>
              <p:nvPr/>
            </p:nvSpPr>
            <p:spPr>
              <a:xfrm>
                <a:off x="-96879" y="5454665"/>
                <a:ext cx="1424158" cy="882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Start</a:t>
                </a:r>
                <a:endParaRPr lang="en-GB" sz="1800" b="1" kern="1200" dirty="0"/>
              </a:p>
            </p:txBody>
          </p:sp>
        </p:gr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1519"/>
          <a:stretch/>
        </p:blipFill>
        <p:spPr bwMode="auto">
          <a:xfrm>
            <a:off x="-5802" y="-1"/>
            <a:ext cx="11527877" cy="6480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Text Box 10"/>
          <p:cNvSpPr txBox="1">
            <a:spLocks noChangeArrowheads="1"/>
          </p:cNvSpPr>
          <p:nvPr/>
        </p:nvSpPr>
        <p:spPr bwMode="auto">
          <a:xfrm>
            <a:off x="1" y="-3176"/>
            <a:ext cx="11523156" cy="1188000"/>
          </a:xfrm>
          <a:prstGeom prst="rect">
            <a:avLst/>
          </a:prstGeom>
          <a:solidFill>
            <a:schemeClr val="bg1">
              <a:alpha val="60001"/>
            </a:schemeClr>
          </a:solidFill>
          <a:ln w="9525">
            <a:noFill/>
            <a:miter lim="800000"/>
            <a:headEnd/>
            <a:tailEnd/>
          </a:ln>
          <a:effectLst/>
        </p:spPr>
        <p:txBody>
          <a:bodyPr wrap="square">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sp>
        <p:nvSpPr>
          <p:cNvPr id="16" name="Text Box 17"/>
          <p:cNvSpPr txBox="1">
            <a:spLocks noChangeArrowheads="1"/>
          </p:cNvSpPr>
          <p:nvPr/>
        </p:nvSpPr>
        <p:spPr bwMode="auto">
          <a:xfrm>
            <a:off x="688939" y="1168385"/>
            <a:ext cx="10072758" cy="4140000"/>
          </a:xfrm>
          <a:prstGeom prst="rect">
            <a:avLst/>
          </a:prstGeom>
          <a:solidFill>
            <a:schemeClr val="bg1">
              <a:alpha val="60000"/>
            </a:schemeClr>
          </a:solidFill>
          <a:ln w="9525">
            <a:noFill/>
            <a:miter lim="800000"/>
            <a:headEnd/>
            <a:tailEnd/>
          </a:ln>
          <a:effectLst/>
        </p:spPr>
        <p:txBody>
          <a:bodyPr anchor="t"/>
          <a:lstStyle/>
          <a:p>
            <a:r>
              <a:rPr lang="en-US" sz="2000" b="1" dirty="0">
                <a:solidFill>
                  <a:srgbClr val="0070C0"/>
                </a:solidFill>
                <a:latin typeface="Arial"/>
                <a:cs typeface="Arial"/>
              </a:rPr>
              <a:t>An OT SIEM would ideally reside within a Security Operations Center (SOC) dedicated to the OT network in an ICS</a:t>
            </a:r>
            <a:endParaRPr lang="en-US" sz="2000" b="1" dirty="0">
              <a:solidFill>
                <a:srgbClr val="0070C0"/>
              </a:solidFill>
            </a:endParaRPr>
          </a:p>
          <a:p>
            <a:endParaRPr lang="en-US" sz="2000" dirty="0">
              <a:latin typeface="Arial"/>
              <a:cs typeface="Arial"/>
            </a:endParaRPr>
          </a:p>
          <a:p>
            <a:r>
              <a:rPr lang="en-US" sz="2000" b="1" dirty="0">
                <a:solidFill>
                  <a:srgbClr val="0070C0"/>
                </a:solidFill>
                <a:latin typeface="Arial"/>
                <a:cs typeface="Arial"/>
              </a:rPr>
              <a:t>An OT SIEM is connected to the controllers and sensors in the OT operations network. After tuning the OT SIEM for the operations environments, anomalous OT traffic and events will signal alerts.</a:t>
            </a:r>
            <a:endParaRPr lang="en-US" dirty="0"/>
          </a:p>
          <a:p>
            <a:endParaRPr lang="en-US" sz="2000" b="1" dirty="0">
              <a:solidFill>
                <a:srgbClr val="0070C0"/>
              </a:solidFill>
              <a:latin typeface="Arial"/>
              <a:cs typeface="Arial"/>
            </a:endParaRPr>
          </a:p>
          <a:p>
            <a:r>
              <a:rPr lang="en-US" sz="2000" b="1" dirty="0">
                <a:solidFill>
                  <a:srgbClr val="0070C0"/>
                </a:solidFill>
                <a:latin typeface="Arial"/>
                <a:cs typeface="Arial"/>
              </a:rPr>
              <a:t>The OT network is ideally isolated from traditional IT networks behind firewalls and data diodes</a:t>
            </a:r>
            <a:endParaRPr lang="en-US" sz="2000" b="1" dirty="0">
              <a:solidFill>
                <a:srgbClr val="0070C0"/>
              </a:solidFill>
              <a:cs typeface="Arial"/>
            </a:endParaRPr>
          </a:p>
          <a:p>
            <a:endParaRPr lang="en-US" sz="2000" b="1" dirty="0">
              <a:solidFill>
                <a:srgbClr val="0070C0"/>
              </a:solidFill>
            </a:endParaRPr>
          </a:p>
          <a:p>
            <a:endParaRPr lang="en-US" sz="2000" b="1" dirty="0">
              <a:solidFill>
                <a:srgbClr val="0070C0"/>
              </a:solidFill>
            </a:endParaRPr>
          </a:p>
          <a:p>
            <a:r>
              <a:rPr lang="en-GB" sz="2000" b="1" dirty="0">
                <a:solidFill>
                  <a:srgbClr val="0070C0"/>
                </a:solidFill>
              </a:rPr>
              <a:t>		</a:t>
            </a:r>
          </a:p>
          <a:p>
            <a:r>
              <a:rPr lang="en-GB" sz="2000" b="1" dirty="0">
                <a:solidFill>
                  <a:srgbClr val="0070C0"/>
                </a:solidFill>
              </a:rPr>
              <a:t>		</a:t>
            </a:r>
          </a:p>
          <a:p>
            <a:endParaRPr lang="en-GB" sz="2000" b="1" dirty="0">
              <a:solidFill>
                <a:srgbClr val="0070C0"/>
              </a:solidFill>
            </a:endParaRPr>
          </a:p>
          <a:p>
            <a:r>
              <a:rPr lang="en-GB" sz="2000" b="1" dirty="0">
                <a:solidFill>
                  <a:srgbClr val="0070C0"/>
                </a:solidFill>
              </a:rPr>
              <a:t>			</a:t>
            </a:r>
          </a:p>
          <a:p>
            <a:r>
              <a:rPr lang="en-GB" sz="2000" b="1" dirty="0">
                <a:solidFill>
                  <a:srgbClr val="0070C0"/>
                </a:solidFill>
              </a:rPr>
              <a:t>			</a:t>
            </a:r>
          </a:p>
          <a:p>
            <a:endParaRPr lang="en-GB" sz="2000" b="1" dirty="0">
              <a:solidFill>
                <a:srgbClr val="0070C0"/>
              </a:solidFill>
            </a:endParaRPr>
          </a:p>
        </p:txBody>
      </p:sp>
      <p:sp>
        <p:nvSpPr>
          <p:cNvPr id="24" name="Text Box 7"/>
          <p:cNvSpPr txBox="1">
            <a:spLocks noChangeArrowheads="1"/>
          </p:cNvSpPr>
          <p:nvPr/>
        </p:nvSpPr>
        <p:spPr bwMode="auto">
          <a:xfrm>
            <a:off x="1898515" y="114721"/>
            <a:ext cx="7416825" cy="400110"/>
          </a:xfrm>
          <a:prstGeom prst="rect">
            <a:avLst/>
          </a:prstGeom>
          <a:noFill/>
          <a:ln w="9525">
            <a:noFill/>
            <a:miter lim="800000"/>
            <a:headEnd/>
            <a:tailEnd/>
          </a:ln>
          <a:effectLst/>
        </p:spPr>
        <p:txBody>
          <a:bodyPr wrap="square">
            <a:spAutoFit/>
          </a:bodyPr>
          <a:lstStyle/>
          <a:p>
            <a:pPr lvl="0"/>
            <a:r>
              <a:rPr lang="de-DE" sz="2000" b="1" dirty="0">
                <a:solidFill>
                  <a:srgbClr val="0070C0"/>
                </a:solidFill>
              </a:rPr>
              <a:t>NPP OT SIEM – Data </a:t>
            </a:r>
            <a:r>
              <a:rPr lang="de-DE" sz="2000" b="1" dirty="0" err="1">
                <a:solidFill>
                  <a:srgbClr val="0070C0"/>
                </a:solidFill>
              </a:rPr>
              <a:t>sources</a:t>
            </a:r>
            <a:endParaRPr lang="en-US" sz="1100" b="1" dirty="0">
              <a:solidFill>
                <a:srgbClr val="0070C0"/>
              </a:solidFill>
            </a:endParaRPr>
          </a:p>
        </p:txBody>
      </p:sp>
      <p:grpSp>
        <p:nvGrpSpPr>
          <p:cNvPr id="8" name="Gruppieren 40"/>
          <p:cNvGrpSpPr/>
          <p:nvPr/>
        </p:nvGrpSpPr>
        <p:grpSpPr>
          <a:xfrm>
            <a:off x="9618689" y="4954599"/>
            <a:ext cx="1071570" cy="285752"/>
            <a:chOff x="2060569" y="0"/>
            <a:chExt cx="6680060" cy="2087960"/>
          </a:xfrm>
        </p:grpSpPr>
        <p:sp>
          <p:nvSpPr>
            <p:cNvPr id="31" name="Eingekerbter Richtungspfeil 30">
              <a:hlinkClick r:id="rId4" action="ppaction://hlinksldjump"/>
            </p:cNvPr>
            <p:cNvSpPr/>
            <p:nvPr/>
          </p:nvSpPr>
          <p:spPr>
            <a:xfrm>
              <a:off x="2060569" y="0"/>
              <a:ext cx="6680060" cy="2087960"/>
            </a:xfrm>
            <a:prstGeom prst="chevron">
              <a:avLst/>
            </a:prstGeom>
            <a:solidFill>
              <a:srgbClr val="00B0F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34" name="Eingekerbter Richtungspfeil 4"/>
            <p:cNvSpPr/>
            <p:nvPr/>
          </p:nvSpPr>
          <p:spPr>
            <a:xfrm>
              <a:off x="3104548" y="0"/>
              <a:ext cx="4592103"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000" b="1" kern="1200" dirty="0"/>
                <a:t>Next</a:t>
              </a:r>
              <a:endParaRPr lang="en-GB" sz="1000" b="1" kern="1200" dirty="0"/>
            </a:p>
          </p:txBody>
        </p:sp>
      </p:grpSp>
      <p:grpSp>
        <p:nvGrpSpPr>
          <p:cNvPr id="32" name="Gruppieren 31"/>
          <p:cNvGrpSpPr/>
          <p:nvPr/>
        </p:nvGrpSpPr>
        <p:grpSpPr>
          <a:xfrm>
            <a:off x="-96879" y="5454665"/>
            <a:ext cx="11572956" cy="882634"/>
            <a:chOff x="-96879" y="5454665"/>
            <a:chExt cx="11572956" cy="882634"/>
          </a:xfrm>
        </p:grpSpPr>
        <p:grpSp>
          <p:nvGrpSpPr>
            <p:cNvPr id="33" name="Gruppieren 13"/>
            <p:cNvGrpSpPr/>
            <p:nvPr/>
          </p:nvGrpSpPr>
          <p:grpSpPr>
            <a:xfrm>
              <a:off x="903253" y="5454665"/>
              <a:ext cx="2071702" cy="882634"/>
              <a:chOff x="2060569" y="0"/>
              <a:chExt cx="6680060" cy="2087960"/>
            </a:xfrm>
          </p:grpSpPr>
          <p:sp>
            <p:nvSpPr>
              <p:cNvPr id="74" name="Eingekerbter Richtungspfeil 73"/>
              <p:cNvSpPr/>
              <p:nvPr/>
            </p:nvSpPr>
            <p:spPr>
              <a:xfrm>
                <a:off x="2060569" y="0"/>
                <a:ext cx="6680060" cy="2087960"/>
              </a:xfrm>
              <a:prstGeom prst="chevron">
                <a:avLst/>
              </a:prstGeom>
              <a:solidFill>
                <a:srgbClr val="FF0909">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75"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IT in NPPs</a:t>
                </a:r>
                <a:endParaRPr lang="en-GB" sz="1800" b="1" kern="1200" dirty="0"/>
              </a:p>
            </p:txBody>
          </p:sp>
        </p:grpSp>
        <p:grpSp>
          <p:nvGrpSpPr>
            <p:cNvPr id="35" name="Gruppieren 25"/>
            <p:cNvGrpSpPr/>
            <p:nvPr/>
          </p:nvGrpSpPr>
          <p:grpSpPr>
            <a:xfrm>
              <a:off x="2617765" y="5454665"/>
              <a:ext cx="2071702" cy="882634"/>
              <a:chOff x="2060569" y="0"/>
              <a:chExt cx="6680060" cy="2087960"/>
            </a:xfrm>
          </p:grpSpPr>
          <p:sp>
            <p:nvSpPr>
              <p:cNvPr id="72" name="Eingekerbter Richtungspfeil 71">
                <a:hlinkClick r:id="rId5" action="ppaction://hlinksldjump"/>
              </p:cNvPr>
              <p:cNvSpPr/>
              <p:nvPr/>
            </p:nvSpPr>
            <p:spPr>
              <a:xfrm>
                <a:off x="2060569" y="0"/>
                <a:ext cx="6680060" cy="2087960"/>
              </a:xfrm>
              <a:prstGeom prst="chevron">
                <a:avLst/>
              </a:prstGeom>
              <a:solidFill>
                <a:schemeClr val="accent2">
                  <a:alpha val="42000"/>
                </a:scheme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73"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Security in NPP IT</a:t>
                </a:r>
                <a:endParaRPr lang="en-GB" sz="1800" b="1" kern="1200" dirty="0"/>
              </a:p>
            </p:txBody>
          </p:sp>
        </p:grpSp>
        <p:grpSp>
          <p:nvGrpSpPr>
            <p:cNvPr id="36" name="Gruppieren 30"/>
            <p:cNvGrpSpPr/>
            <p:nvPr/>
          </p:nvGrpSpPr>
          <p:grpSpPr>
            <a:xfrm>
              <a:off x="4332277" y="5454665"/>
              <a:ext cx="2071702" cy="882634"/>
              <a:chOff x="2060569" y="0"/>
              <a:chExt cx="6680060" cy="2087960"/>
            </a:xfrm>
          </p:grpSpPr>
          <p:sp>
            <p:nvSpPr>
              <p:cNvPr id="70" name="Eingekerbter Richtungspfeil 69">
                <a:hlinkClick r:id="rId6" action="ppaction://hlinksldjump"/>
              </p:cNvPr>
              <p:cNvSpPr/>
              <p:nvPr/>
            </p:nvSpPr>
            <p:spPr>
              <a:xfrm>
                <a:off x="2060569" y="0"/>
                <a:ext cx="6680060" cy="2087960"/>
              </a:xfrm>
              <a:prstGeom prst="chevron">
                <a:avLst/>
              </a:prstGeom>
              <a:solidFill>
                <a:srgbClr val="FFFF0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71"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SIEM</a:t>
                </a:r>
                <a:endParaRPr lang="en-GB" sz="1800" b="1" kern="1200" dirty="0"/>
              </a:p>
            </p:txBody>
          </p:sp>
        </p:grpSp>
        <p:grpSp>
          <p:nvGrpSpPr>
            <p:cNvPr id="38" name="Gruppieren 33"/>
            <p:cNvGrpSpPr/>
            <p:nvPr/>
          </p:nvGrpSpPr>
          <p:grpSpPr>
            <a:xfrm>
              <a:off x="6046789" y="5454665"/>
              <a:ext cx="2071702" cy="882634"/>
              <a:chOff x="2060569" y="0"/>
              <a:chExt cx="6680060" cy="2087960"/>
            </a:xfrm>
          </p:grpSpPr>
          <p:sp>
            <p:nvSpPr>
              <p:cNvPr id="68" name="Eingekerbter Richtungspfeil 67">
                <a:hlinkClick r:id="rId7" action="ppaction://hlinksldjump"/>
              </p:cNvPr>
              <p:cNvSpPr/>
              <p:nvPr/>
            </p:nvSpPr>
            <p:spPr>
              <a:xfrm>
                <a:off x="2060569" y="0"/>
                <a:ext cx="6680060" cy="2087960"/>
              </a:xfrm>
              <a:prstGeom prst="chevron">
                <a:avLst/>
              </a:prstGeom>
              <a:solidFill>
                <a:srgbClr val="92D05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69"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Concept for an OT SIEM</a:t>
                </a:r>
                <a:endParaRPr lang="en-GB" sz="1800" b="1" kern="1200" dirty="0"/>
              </a:p>
            </p:txBody>
          </p:sp>
        </p:grpSp>
        <p:grpSp>
          <p:nvGrpSpPr>
            <p:cNvPr id="39" name="Gruppieren 36"/>
            <p:cNvGrpSpPr/>
            <p:nvPr/>
          </p:nvGrpSpPr>
          <p:grpSpPr>
            <a:xfrm>
              <a:off x="7761301" y="5454665"/>
              <a:ext cx="2071702" cy="882634"/>
              <a:chOff x="2060569" y="0"/>
              <a:chExt cx="6680060" cy="2087960"/>
            </a:xfrm>
          </p:grpSpPr>
          <p:sp>
            <p:nvSpPr>
              <p:cNvPr id="66" name="Eingekerbter Richtungspfeil 65">
                <a:hlinkClick r:id="rId4" action="ppaction://hlinksldjump"/>
              </p:cNvPr>
              <p:cNvSpPr/>
              <p:nvPr/>
            </p:nvSpPr>
            <p:spPr>
              <a:xfrm>
                <a:off x="2060569" y="0"/>
                <a:ext cx="6680060" cy="2087960"/>
              </a:xfrm>
              <a:prstGeom prst="chevron">
                <a:avLst/>
              </a:prstGeom>
              <a:solidFill>
                <a:srgbClr val="92D05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67"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Example for an OT SIEM</a:t>
                </a:r>
                <a:endParaRPr lang="en-GB" sz="1800" b="1" kern="1200" dirty="0"/>
              </a:p>
            </p:txBody>
          </p:sp>
        </p:grpSp>
        <p:grpSp>
          <p:nvGrpSpPr>
            <p:cNvPr id="42" name="Gruppieren 40"/>
            <p:cNvGrpSpPr/>
            <p:nvPr/>
          </p:nvGrpSpPr>
          <p:grpSpPr>
            <a:xfrm>
              <a:off x="9475813" y="5454665"/>
              <a:ext cx="2000264" cy="882634"/>
              <a:chOff x="2060569" y="0"/>
              <a:chExt cx="6680060" cy="2087960"/>
            </a:xfrm>
          </p:grpSpPr>
          <p:sp>
            <p:nvSpPr>
              <p:cNvPr id="64" name="Eingekerbter Richtungspfeil 63">
                <a:hlinkClick r:id="rId8" action="ppaction://hlinksldjump"/>
              </p:cNvPr>
              <p:cNvSpPr/>
              <p:nvPr/>
            </p:nvSpPr>
            <p:spPr>
              <a:xfrm>
                <a:off x="2060569" y="0"/>
                <a:ext cx="6680060" cy="2087960"/>
              </a:xfrm>
              <a:prstGeom prst="chevron">
                <a:avLst/>
              </a:prstGeom>
              <a:solidFill>
                <a:srgbClr val="00B0F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65"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Summary</a:t>
                </a:r>
                <a:endParaRPr lang="en-GB" sz="1800" b="1" kern="1200" dirty="0"/>
              </a:p>
            </p:txBody>
          </p:sp>
        </p:grpSp>
        <p:grpSp>
          <p:nvGrpSpPr>
            <p:cNvPr id="43" name="Gruppieren 36"/>
            <p:cNvGrpSpPr/>
            <p:nvPr/>
          </p:nvGrpSpPr>
          <p:grpSpPr>
            <a:xfrm>
              <a:off x="-96879" y="5454665"/>
              <a:ext cx="1424158" cy="882634"/>
              <a:chOff x="-96879" y="5454665"/>
              <a:chExt cx="1424158" cy="882634"/>
            </a:xfrm>
          </p:grpSpPr>
          <p:sp>
            <p:nvSpPr>
              <p:cNvPr id="47" name="Richtungspfeil 46">
                <a:hlinkClick r:id="rId9" action="ppaction://hlinksldjump"/>
              </p:cNvPr>
              <p:cNvSpPr/>
              <p:nvPr/>
            </p:nvSpPr>
            <p:spPr bwMode="auto">
              <a:xfrm>
                <a:off x="71438" y="5454665"/>
                <a:ext cx="1189005" cy="882000"/>
              </a:xfrm>
              <a:prstGeom prst="homePlate">
                <a:avLst/>
              </a:prstGeom>
              <a:solidFill>
                <a:schemeClr val="accent4">
                  <a:lumMod val="75000"/>
                  <a:lumOff val="25000"/>
                  <a:alpha val="42000"/>
                </a:schemeClr>
              </a:solidFill>
              <a:ln w="254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55" name="Eingekerbter Richtungspfeil 4"/>
              <p:cNvSpPr/>
              <p:nvPr/>
            </p:nvSpPr>
            <p:spPr>
              <a:xfrm>
                <a:off x="-96879" y="5454665"/>
                <a:ext cx="1424158" cy="882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Start</a:t>
                </a:r>
                <a:endParaRPr lang="en-GB" sz="1800" b="1" kern="1200" dirty="0"/>
              </a:p>
            </p:txBody>
          </p:sp>
        </p:gr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1519"/>
          <a:stretch/>
        </p:blipFill>
        <p:spPr bwMode="auto">
          <a:xfrm>
            <a:off x="-5802" y="-1"/>
            <a:ext cx="11527877" cy="6480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Text Box 10"/>
          <p:cNvSpPr txBox="1">
            <a:spLocks noChangeArrowheads="1"/>
          </p:cNvSpPr>
          <p:nvPr/>
        </p:nvSpPr>
        <p:spPr bwMode="auto">
          <a:xfrm>
            <a:off x="1" y="-3176"/>
            <a:ext cx="11523156" cy="1188000"/>
          </a:xfrm>
          <a:prstGeom prst="rect">
            <a:avLst/>
          </a:prstGeom>
          <a:solidFill>
            <a:schemeClr val="bg1">
              <a:alpha val="60001"/>
            </a:schemeClr>
          </a:solidFill>
          <a:ln w="9525">
            <a:noFill/>
            <a:miter lim="800000"/>
            <a:headEnd/>
            <a:tailEnd/>
          </a:ln>
          <a:effectLst/>
        </p:spPr>
        <p:txBody>
          <a:bodyPr wrap="square">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sp>
        <p:nvSpPr>
          <p:cNvPr id="16" name="Text Box 17"/>
          <p:cNvSpPr txBox="1">
            <a:spLocks noChangeArrowheads="1"/>
          </p:cNvSpPr>
          <p:nvPr/>
        </p:nvSpPr>
        <p:spPr bwMode="auto">
          <a:xfrm>
            <a:off x="688939" y="1168385"/>
            <a:ext cx="10072758" cy="4140000"/>
          </a:xfrm>
          <a:prstGeom prst="rect">
            <a:avLst/>
          </a:prstGeom>
          <a:solidFill>
            <a:schemeClr val="bg1">
              <a:alpha val="60000"/>
            </a:schemeClr>
          </a:solidFill>
          <a:ln w="9525">
            <a:noFill/>
            <a:miter lim="800000"/>
            <a:headEnd/>
            <a:tailEnd/>
          </a:ln>
          <a:effectLst/>
        </p:spPr>
        <p:txBody>
          <a:bodyPr anchor="t"/>
          <a:lstStyle/>
          <a:p>
            <a:r>
              <a:rPr lang="en-US" sz="2000" b="1" dirty="0">
                <a:solidFill>
                  <a:srgbClr val="0070C0"/>
                </a:solidFill>
                <a:latin typeface="Arial"/>
                <a:cs typeface="Arial"/>
              </a:rPr>
              <a:t>To aid in forensic analysis the OT SIEM should store all historical OT </a:t>
            </a:r>
            <a:r>
              <a:rPr lang="en-US" sz="2000" b="1" dirty="0" smtClean="0">
                <a:solidFill>
                  <a:srgbClr val="0070C0"/>
                </a:solidFill>
                <a:latin typeface="Arial"/>
                <a:cs typeface="Arial"/>
              </a:rPr>
              <a:t>processes in an authentic, integer and confidential way for a long time.</a:t>
            </a:r>
            <a:r>
              <a:rPr lang="en-US" sz="2000" b="1" dirty="0">
                <a:solidFill>
                  <a:srgbClr val="0070C0"/>
                </a:solidFill>
                <a:latin typeface="Arial"/>
                <a:cs typeface="Arial"/>
              </a:rPr>
              <a:t> </a:t>
            </a:r>
            <a:r>
              <a:rPr lang="en-US" sz="2000" b="1" dirty="0" smtClean="0">
                <a:solidFill>
                  <a:srgbClr val="0070C0"/>
                </a:solidFill>
                <a:latin typeface="Arial"/>
                <a:cs typeface="Arial"/>
              </a:rPr>
              <a:t>The retention length will vary by organizational policies and resources</a:t>
            </a:r>
            <a:r>
              <a:rPr lang="en-US" sz="2000" b="1" dirty="0" smtClean="0">
                <a:solidFill>
                  <a:srgbClr val="0070C0"/>
                </a:solidFill>
                <a:latin typeface="Arial"/>
                <a:cs typeface="Arial"/>
              </a:rPr>
              <a:t>.</a:t>
            </a:r>
            <a:endParaRPr lang="en-US" sz="2000" b="1" dirty="0">
              <a:solidFill>
                <a:srgbClr val="0070C0"/>
              </a:solidFill>
            </a:endParaRPr>
          </a:p>
          <a:p>
            <a:endParaRPr lang="en-US" sz="2000" b="1" dirty="0">
              <a:solidFill>
                <a:srgbClr val="0070C0"/>
              </a:solidFill>
              <a:cs typeface="Arial"/>
            </a:endParaRPr>
          </a:p>
          <a:p>
            <a:r>
              <a:rPr lang="en-US" sz="2000" b="1" dirty="0">
                <a:solidFill>
                  <a:srgbClr val="0070C0"/>
                </a:solidFill>
                <a:latin typeface="Arial"/>
                <a:cs typeface="Arial"/>
              </a:rPr>
              <a:t>A dedicated database can be used to store historical OT data. The database could be backed up at regular intervals</a:t>
            </a:r>
            <a:r>
              <a:rPr lang="en-US" sz="2000" b="1" dirty="0" smtClean="0">
                <a:solidFill>
                  <a:srgbClr val="0070C0"/>
                </a:solidFill>
                <a:latin typeface="Arial"/>
                <a:cs typeface="Arial"/>
              </a:rPr>
              <a:t>. Technological methods to ensure authenticity and integrity  (like Hash Message Authentication Codes and Hashes) shall be used. </a:t>
            </a:r>
            <a:r>
              <a:rPr lang="en-US" sz="2000" b="1" dirty="0" smtClean="0">
                <a:solidFill>
                  <a:srgbClr val="0070C0"/>
                </a:solidFill>
                <a:latin typeface="Arial"/>
                <a:cs typeface="Arial"/>
              </a:rPr>
              <a:t>As the information stored in such a database is critical, it should be encrypted in a way to ensure long-term confidentiality.</a:t>
            </a:r>
            <a:endParaRPr lang="en-US" sz="2000" b="1" dirty="0">
              <a:solidFill>
                <a:srgbClr val="0070C0"/>
              </a:solidFill>
              <a:latin typeface="Arial"/>
              <a:cs typeface="Arial"/>
            </a:endParaRPr>
          </a:p>
          <a:p>
            <a:endParaRPr lang="en-US" sz="2000" b="1" dirty="0">
              <a:solidFill>
                <a:srgbClr val="0070C0"/>
              </a:solidFill>
              <a:cs typeface="Arial"/>
            </a:endParaRPr>
          </a:p>
          <a:p>
            <a:r>
              <a:rPr lang="en-US" sz="2000" b="1" dirty="0">
                <a:solidFill>
                  <a:srgbClr val="0070C0"/>
                </a:solidFill>
                <a:latin typeface="Arial"/>
                <a:cs typeface="Arial"/>
              </a:rPr>
              <a:t>The OT SIEM database should be isolated from the IT SIEM database, however a seperate integrated IT/OT SIEM could be deployed.</a:t>
            </a:r>
            <a:endParaRPr lang="en-US" sz="2000" b="1" dirty="0">
              <a:solidFill>
                <a:srgbClr val="0070C0"/>
              </a:solidFill>
              <a:cs typeface="Arial"/>
            </a:endParaRPr>
          </a:p>
          <a:p>
            <a:endParaRPr lang="en-US" sz="2000" b="1" dirty="0">
              <a:solidFill>
                <a:srgbClr val="0070C0"/>
              </a:solidFill>
            </a:endParaRPr>
          </a:p>
          <a:p>
            <a:endParaRPr lang="en-US" sz="2000" b="1" dirty="0">
              <a:solidFill>
                <a:srgbClr val="0070C0"/>
              </a:solidFill>
            </a:endParaRPr>
          </a:p>
          <a:p>
            <a:endParaRPr lang="en-US" sz="2000" b="1" dirty="0">
              <a:solidFill>
                <a:srgbClr val="0070C0"/>
              </a:solidFill>
            </a:endParaRPr>
          </a:p>
          <a:p>
            <a:r>
              <a:rPr lang="en-GB" sz="2000" b="1" dirty="0">
                <a:solidFill>
                  <a:srgbClr val="0070C0"/>
                </a:solidFill>
              </a:rPr>
              <a:t>		</a:t>
            </a:r>
          </a:p>
          <a:p>
            <a:r>
              <a:rPr lang="en-GB" sz="2000" b="1" dirty="0">
                <a:solidFill>
                  <a:srgbClr val="0070C0"/>
                </a:solidFill>
              </a:rPr>
              <a:t>		</a:t>
            </a:r>
          </a:p>
          <a:p>
            <a:endParaRPr lang="en-GB" sz="2000" b="1" dirty="0">
              <a:solidFill>
                <a:srgbClr val="0070C0"/>
              </a:solidFill>
            </a:endParaRPr>
          </a:p>
          <a:p>
            <a:r>
              <a:rPr lang="en-GB" sz="2000" b="1" dirty="0">
                <a:solidFill>
                  <a:srgbClr val="0070C0"/>
                </a:solidFill>
              </a:rPr>
              <a:t>			</a:t>
            </a:r>
          </a:p>
          <a:p>
            <a:r>
              <a:rPr lang="en-GB" sz="2000" b="1" dirty="0">
                <a:solidFill>
                  <a:srgbClr val="0070C0"/>
                </a:solidFill>
              </a:rPr>
              <a:t>			</a:t>
            </a:r>
          </a:p>
          <a:p>
            <a:endParaRPr lang="en-GB" sz="2000" b="1" dirty="0">
              <a:solidFill>
                <a:srgbClr val="0070C0"/>
              </a:solidFill>
            </a:endParaRPr>
          </a:p>
        </p:txBody>
      </p:sp>
      <p:sp>
        <p:nvSpPr>
          <p:cNvPr id="24" name="Text Box 7"/>
          <p:cNvSpPr txBox="1">
            <a:spLocks noChangeArrowheads="1"/>
          </p:cNvSpPr>
          <p:nvPr/>
        </p:nvSpPr>
        <p:spPr bwMode="auto">
          <a:xfrm>
            <a:off x="1898515" y="114721"/>
            <a:ext cx="7416825" cy="400110"/>
          </a:xfrm>
          <a:prstGeom prst="rect">
            <a:avLst/>
          </a:prstGeom>
          <a:noFill/>
          <a:ln w="9525">
            <a:noFill/>
            <a:miter lim="800000"/>
            <a:headEnd/>
            <a:tailEnd/>
          </a:ln>
          <a:effectLst/>
        </p:spPr>
        <p:txBody>
          <a:bodyPr wrap="square">
            <a:spAutoFit/>
          </a:bodyPr>
          <a:lstStyle/>
          <a:p>
            <a:pPr lvl="0"/>
            <a:r>
              <a:rPr lang="de-DE" sz="2000" b="1" dirty="0">
                <a:solidFill>
                  <a:srgbClr val="0070C0"/>
                </a:solidFill>
              </a:rPr>
              <a:t>NPP OT SIEM – Data </a:t>
            </a:r>
            <a:r>
              <a:rPr lang="de-DE" sz="2000" b="1" dirty="0" err="1">
                <a:solidFill>
                  <a:srgbClr val="0070C0"/>
                </a:solidFill>
              </a:rPr>
              <a:t>storage</a:t>
            </a:r>
            <a:endParaRPr lang="en-US" sz="1100" b="1" dirty="0">
              <a:solidFill>
                <a:srgbClr val="0070C0"/>
              </a:solidFill>
            </a:endParaRPr>
          </a:p>
        </p:txBody>
      </p:sp>
      <p:grpSp>
        <p:nvGrpSpPr>
          <p:cNvPr id="8" name="Gruppieren 40"/>
          <p:cNvGrpSpPr/>
          <p:nvPr/>
        </p:nvGrpSpPr>
        <p:grpSpPr>
          <a:xfrm>
            <a:off x="9618689" y="4954599"/>
            <a:ext cx="1071570" cy="285752"/>
            <a:chOff x="2060569" y="0"/>
            <a:chExt cx="6680060" cy="2087960"/>
          </a:xfrm>
        </p:grpSpPr>
        <p:sp>
          <p:nvSpPr>
            <p:cNvPr id="31" name="Eingekerbter Richtungspfeil 30">
              <a:hlinkClick r:id="rId4" action="ppaction://hlinksldjump"/>
            </p:cNvPr>
            <p:cNvSpPr/>
            <p:nvPr/>
          </p:nvSpPr>
          <p:spPr>
            <a:xfrm>
              <a:off x="2060569" y="0"/>
              <a:ext cx="6680060" cy="2087960"/>
            </a:xfrm>
            <a:prstGeom prst="chevron">
              <a:avLst/>
            </a:prstGeom>
            <a:solidFill>
              <a:srgbClr val="00B0F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34" name="Eingekerbter Richtungspfeil 4"/>
            <p:cNvSpPr/>
            <p:nvPr/>
          </p:nvSpPr>
          <p:spPr>
            <a:xfrm>
              <a:off x="3104548" y="0"/>
              <a:ext cx="4592103"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000" b="1" kern="1200" dirty="0"/>
                <a:t>Next</a:t>
              </a:r>
              <a:endParaRPr lang="en-GB" sz="1000" b="1" kern="1200" dirty="0"/>
            </a:p>
          </p:txBody>
        </p:sp>
      </p:grpSp>
      <p:grpSp>
        <p:nvGrpSpPr>
          <p:cNvPr id="32" name="Gruppieren 31"/>
          <p:cNvGrpSpPr/>
          <p:nvPr/>
        </p:nvGrpSpPr>
        <p:grpSpPr>
          <a:xfrm>
            <a:off x="-96879" y="5454665"/>
            <a:ext cx="11572956" cy="882634"/>
            <a:chOff x="-96879" y="5454665"/>
            <a:chExt cx="11572956" cy="882634"/>
          </a:xfrm>
        </p:grpSpPr>
        <p:grpSp>
          <p:nvGrpSpPr>
            <p:cNvPr id="33" name="Gruppieren 13"/>
            <p:cNvGrpSpPr/>
            <p:nvPr/>
          </p:nvGrpSpPr>
          <p:grpSpPr>
            <a:xfrm>
              <a:off x="903253" y="5454665"/>
              <a:ext cx="2071702" cy="882634"/>
              <a:chOff x="2060569" y="0"/>
              <a:chExt cx="6680060" cy="2087960"/>
            </a:xfrm>
          </p:grpSpPr>
          <p:sp>
            <p:nvSpPr>
              <p:cNvPr id="74" name="Eingekerbter Richtungspfeil 73"/>
              <p:cNvSpPr/>
              <p:nvPr/>
            </p:nvSpPr>
            <p:spPr>
              <a:xfrm>
                <a:off x="2060569" y="0"/>
                <a:ext cx="6680060" cy="2087960"/>
              </a:xfrm>
              <a:prstGeom prst="chevron">
                <a:avLst/>
              </a:prstGeom>
              <a:solidFill>
                <a:srgbClr val="FF0909">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75"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IT in NPPs</a:t>
                </a:r>
                <a:endParaRPr lang="en-GB" sz="1800" b="1" kern="1200" dirty="0"/>
              </a:p>
            </p:txBody>
          </p:sp>
        </p:grpSp>
        <p:grpSp>
          <p:nvGrpSpPr>
            <p:cNvPr id="35" name="Gruppieren 25"/>
            <p:cNvGrpSpPr/>
            <p:nvPr/>
          </p:nvGrpSpPr>
          <p:grpSpPr>
            <a:xfrm>
              <a:off x="2617765" y="5454665"/>
              <a:ext cx="2071702" cy="882634"/>
              <a:chOff x="2060569" y="0"/>
              <a:chExt cx="6680060" cy="2087960"/>
            </a:xfrm>
          </p:grpSpPr>
          <p:sp>
            <p:nvSpPr>
              <p:cNvPr id="72" name="Eingekerbter Richtungspfeil 71">
                <a:hlinkClick r:id="rId5" action="ppaction://hlinksldjump"/>
              </p:cNvPr>
              <p:cNvSpPr/>
              <p:nvPr/>
            </p:nvSpPr>
            <p:spPr>
              <a:xfrm>
                <a:off x="2060569" y="0"/>
                <a:ext cx="6680060" cy="2087960"/>
              </a:xfrm>
              <a:prstGeom prst="chevron">
                <a:avLst/>
              </a:prstGeom>
              <a:solidFill>
                <a:schemeClr val="accent2">
                  <a:alpha val="42000"/>
                </a:scheme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73"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Security in NPP IT</a:t>
                </a:r>
                <a:endParaRPr lang="en-GB" sz="1800" b="1" kern="1200" dirty="0"/>
              </a:p>
            </p:txBody>
          </p:sp>
        </p:grpSp>
        <p:grpSp>
          <p:nvGrpSpPr>
            <p:cNvPr id="36" name="Gruppieren 30"/>
            <p:cNvGrpSpPr/>
            <p:nvPr/>
          </p:nvGrpSpPr>
          <p:grpSpPr>
            <a:xfrm>
              <a:off x="4332277" y="5454665"/>
              <a:ext cx="2071702" cy="882634"/>
              <a:chOff x="2060569" y="0"/>
              <a:chExt cx="6680060" cy="2087960"/>
            </a:xfrm>
          </p:grpSpPr>
          <p:sp>
            <p:nvSpPr>
              <p:cNvPr id="70" name="Eingekerbter Richtungspfeil 69">
                <a:hlinkClick r:id="rId6" action="ppaction://hlinksldjump"/>
              </p:cNvPr>
              <p:cNvSpPr/>
              <p:nvPr/>
            </p:nvSpPr>
            <p:spPr>
              <a:xfrm>
                <a:off x="2060569" y="0"/>
                <a:ext cx="6680060" cy="2087960"/>
              </a:xfrm>
              <a:prstGeom prst="chevron">
                <a:avLst/>
              </a:prstGeom>
              <a:solidFill>
                <a:srgbClr val="FFFF0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71"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SIEM</a:t>
                </a:r>
                <a:endParaRPr lang="en-GB" sz="1800" b="1" kern="1200" dirty="0"/>
              </a:p>
            </p:txBody>
          </p:sp>
        </p:grpSp>
        <p:grpSp>
          <p:nvGrpSpPr>
            <p:cNvPr id="38" name="Gruppieren 33"/>
            <p:cNvGrpSpPr/>
            <p:nvPr/>
          </p:nvGrpSpPr>
          <p:grpSpPr>
            <a:xfrm>
              <a:off x="6046789" y="5454665"/>
              <a:ext cx="2071702" cy="882634"/>
              <a:chOff x="2060569" y="0"/>
              <a:chExt cx="6680060" cy="2087960"/>
            </a:xfrm>
          </p:grpSpPr>
          <p:sp>
            <p:nvSpPr>
              <p:cNvPr id="68" name="Eingekerbter Richtungspfeil 67">
                <a:hlinkClick r:id="rId7" action="ppaction://hlinksldjump"/>
              </p:cNvPr>
              <p:cNvSpPr/>
              <p:nvPr/>
            </p:nvSpPr>
            <p:spPr>
              <a:xfrm>
                <a:off x="2060569" y="0"/>
                <a:ext cx="6680060" cy="2087960"/>
              </a:xfrm>
              <a:prstGeom prst="chevron">
                <a:avLst/>
              </a:prstGeom>
              <a:solidFill>
                <a:srgbClr val="92D05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69"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Concept for an OT SIEM</a:t>
                </a:r>
                <a:endParaRPr lang="en-GB" sz="1800" b="1" kern="1200" dirty="0"/>
              </a:p>
            </p:txBody>
          </p:sp>
        </p:grpSp>
        <p:grpSp>
          <p:nvGrpSpPr>
            <p:cNvPr id="39" name="Gruppieren 36"/>
            <p:cNvGrpSpPr/>
            <p:nvPr/>
          </p:nvGrpSpPr>
          <p:grpSpPr>
            <a:xfrm>
              <a:off x="7761301" y="5454665"/>
              <a:ext cx="2071702" cy="882634"/>
              <a:chOff x="2060569" y="0"/>
              <a:chExt cx="6680060" cy="2087960"/>
            </a:xfrm>
          </p:grpSpPr>
          <p:sp>
            <p:nvSpPr>
              <p:cNvPr id="66" name="Eingekerbter Richtungspfeil 65">
                <a:hlinkClick r:id="rId4" action="ppaction://hlinksldjump"/>
              </p:cNvPr>
              <p:cNvSpPr/>
              <p:nvPr/>
            </p:nvSpPr>
            <p:spPr>
              <a:xfrm>
                <a:off x="2060569" y="0"/>
                <a:ext cx="6680060" cy="2087960"/>
              </a:xfrm>
              <a:prstGeom prst="chevron">
                <a:avLst/>
              </a:prstGeom>
              <a:solidFill>
                <a:srgbClr val="92D05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67"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Example for an OT SIEM</a:t>
                </a:r>
                <a:endParaRPr lang="en-GB" sz="1800" b="1" kern="1200" dirty="0"/>
              </a:p>
            </p:txBody>
          </p:sp>
        </p:grpSp>
        <p:grpSp>
          <p:nvGrpSpPr>
            <p:cNvPr id="42" name="Gruppieren 40"/>
            <p:cNvGrpSpPr/>
            <p:nvPr/>
          </p:nvGrpSpPr>
          <p:grpSpPr>
            <a:xfrm>
              <a:off x="9475813" y="5454665"/>
              <a:ext cx="2000264" cy="882634"/>
              <a:chOff x="2060569" y="0"/>
              <a:chExt cx="6680060" cy="2087960"/>
            </a:xfrm>
          </p:grpSpPr>
          <p:sp>
            <p:nvSpPr>
              <p:cNvPr id="64" name="Eingekerbter Richtungspfeil 63">
                <a:hlinkClick r:id="rId8" action="ppaction://hlinksldjump"/>
              </p:cNvPr>
              <p:cNvSpPr/>
              <p:nvPr/>
            </p:nvSpPr>
            <p:spPr>
              <a:xfrm>
                <a:off x="2060569" y="0"/>
                <a:ext cx="6680060" cy="2087960"/>
              </a:xfrm>
              <a:prstGeom prst="chevron">
                <a:avLst/>
              </a:prstGeom>
              <a:solidFill>
                <a:srgbClr val="00B0F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65"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Summary</a:t>
                </a:r>
                <a:endParaRPr lang="en-GB" sz="1800" b="1" kern="1200" dirty="0"/>
              </a:p>
            </p:txBody>
          </p:sp>
        </p:grpSp>
        <p:grpSp>
          <p:nvGrpSpPr>
            <p:cNvPr id="43" name="Gruppieren 36"/>
            <p:cNvGrpSpPr/>
            <p:nvPr/>
          </p:nvGrpSpPr>
          <p:grpSpPr>
            <a:xfrm>
              <a:off x="-96879" y="5454665"/>
              <a:ext cx="1424158" cy="882634"/>
              <a:chOff x="-96879" y="5454665"/>
              <a:chExt cx="1424158" cy="882634"/>
            </a:xfrm>
          </p:grpSpPr>
          <p:sp>
            <p:nvSpPr>
              <p:cNvPr id="47" name="Richtungspfeil 46">
                <a:hlinkClick r:id="rId9" action="ppaction://hlinksldjump"/>
              </p:cNvPr>
              <p:cNvSpPr/>
              <p:nvPr/>
            </p:nvSpPr>
            <p:spPr bwMode="auto">
              <a:xfrm>
                <a:off x="71438" y="5454665"/>
                <a:ext cx="1189005" cy="882000"/>
              </a:xfrm>
              <a:prstGeom prst="homePlate">
                <a:avLst/>
              </a:prstGeom>
              <a:solidFill>
                <a:schemeClr val="accent4">
                  <a:lumMod val="75000"/>
                  <a:lumOff val="25000"/>
                  <a:alpha val="42000"/>
                </a:schemeClr>
              </a:solidFill>
              <a:ln w="254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55" name="Eingekerbter Richtungspfeil 4"/>
              <p:cNvSpPr/>
              <p:nvPr/>
            </p:nvSpPr>
            <p:spPr>
              <a:xfrm>
                <a:off x="-96879" y="5454665"/>
                <a:ext cx="1424158" cy="882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Start</a:t>
                </a:r>
                <a:endParaRPr lang="en-GB" sz="1800" b="1" kern="1200" dirty="0"/>
              </a:p>
            </p:txBody>
          </p:sp>
        </p:gr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1519"/>
          <a:stretch/>
        </p:blipFill>
        <p:spPr bwMode="auto">
          <a:xfrm>
            <a:off x="-5802" y="-1"/>
            <a:ext cx="11527877" cy="6480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Text Box 10"/>
          <p:cNvSpPr txBox="1">
            <a:spLocks noChangeArrowheads="1"/>
          </p:cNvSpPr>
          <p:nvPr/>
        </p:nvSpPr>
        <p:spPr bwMode="auto">
          <a:xfrm>
            <a:off x="1" y="-3176"/>
            <a:ext cx="11523156" cy="1188000"/>
          </a:xfrm>
          <a:prstGeom prst="rect">
            <a:avLst/>
          </a:prstGeom>
          <a:solidFill>
            <a:schemeClr val="bg1">
              <a:alpha val="60001"/>
            </a:schemeClr>
          </a:solidFill>
          <a:ln w="9525">
            <a:noFill/>
            <a:miter lim="800000"/>
            <a:headEnd/>
            <a:tailEnd/>
          </a:ln>
          <a:effectLst/>
        </p:spPr>
        <p:txBody>
          <a:bodyPr wrap="square">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sp>
        <p:nvSpPr>
          <p:cNvPr id="16" name="Text Box 17"/>
          <p:cNvSpPr txBox="1">
            <a:spLocks noChangeArrowheads="1"/>
          </p:cNvSpPr>
          <p:nvPr/>
        </p:nvSpPr>
        <p:spPr bwMode="auto">
          <a:xfrm>
            <a:off x="688939" y="1168385"/>
            <a:ext cx="10072758" cy="4140000"/>
          </a:xfrm>
          <a:prstGeom prst="rect">
            <a:avLst/>
          </a:prstGeom>
          <a:solidFill>
            <a:schemeClr val="bg1">
              <a:alpha val="60000"/>
            </a:schemeClr>
          </a:solidFill>
          <a:ln w="9525">
            <a:noFill/>
            <a:miter lim="800000"/>
            <a:headEnd/>
            <a:tailEnd/>
          </a:ln>
          <a:effectLst/>
        </p:spPr>
        <p:txBody>
          <a:bodyPr anchor="t"/>
          <a:lstStyle/>
          <a:p>
            <a:endParaRPr lang="en-US" sz="2000" b="1" dirty="0">
              <a:solidFill>
                <a:srgbClr val="0070C0"/>
              </a:solidFill>
            </a:endParaRPr>
          </a:p>
          <a:p>
            <a:endParaRPr lang="en-US" sz="2000" b="1" dirty="0">
              <a:solidFill>
                <a:srgbClr val="0070C0"/>
              </a:solidFill>
            </a:endParaRPr>
          </a:p>
          <a:p>
            <a:endParaRPr lang="en-US" sz="2000" b="1" dirty="0">
              <a:solidFill>
                <a:srgbClr val="0070C0"/>
              </a:solidFill>
            </a:endParaRPr>
          </a:p>
          <a:p>
            <a:r>
              <a:rPr lang="en-GB" sz="2000" b="1" dirty="0">
                <a:solidFill>
                  <a:srgbClr val="0070C0"/>
                </a:solidFill>
              </a:rPr>
              <a:t>		</a:t>
            </a:r>
          </a:p>
          <a:p>
            <a:r>
              <a:rPr lang="en-GB" sz="2000" b="1" dirty="0">
                <a:solidFill>
                  <a:srgbClr val="0070C0"/>
                </a:solidFill>
              </a:rPr>
              <a:t>		</a:t>
            </a:r>
          </a:p>
          <a:p>
            <a:endParaRPr lang="en-GB" sz="2000" b="1" dirty="0">
              <a:solidFill>
                <a:srgbClr val="0070C0"/>
              </a:solidFill>
            </a:endParaRPr>
          </a:p>
          <a:p>
            <a:r>
              <a:rPr lang="en-GB" sz="2000" b="1" dirty="0">
                <a:solidFill>
                  <a:srgbClr val="0070C0"/>
                </a:solidFill>
              </a:rPr>
              <a:t>			</a:t>
            </a:r>
          </a:p>
          <a:p>
            <a:r>
              <a:rPr lang="en-GB" sz="2000" b="1" dirty="0">
                <a:solidFill>
                  <a:srgbClr val="0070C0"/>
                </a:solidFill>
              </a:rPr>
              <a:t>			</a:t>
            </a:r>
          </a:p>
          <a:p>
            <a:endParaRPr lang="en-GB" sz="2000" b="1" dirty="0">
              <a:solidFill>
                <a:srgbClr val="0070C0"/>
              </a:solidFill>
            </a:endParaRPr>
          </a:p>
        </p:txBody>
      </p:sp>
      <p:sp>
        <p:nvSpPr>
          <p:cNvPr id="24" name="Text Box 7"/>
          <p:cNvSpPr txBox="1">
            <a:spLocks noChangeArrowheads="1"/>
          </p:cNvSpPr>
          <p:nvPr/>
        </p:nvSpPr>
        <p:spPr bwMode="auto">
          <a:xfrm>
            <a:off x="1898515" y="114721"/>
            <a:ext cx="7416825" cy="569387"/>
          </a:xfrm>
          <a:prstGeom prst="rect">
            <a:avLst/>
          </a:prstGeom>
          <a:noFill/>
          <a:ln w="9525">
            <a:noFill/>
            <a:miter lim="800000"/>
            <a:headEnd/>
            <a:tailEnd/>
          </a:ln>
          <a:effectLst/>
        </p:spPr>
        <p:txBody>
          <a:bodyPr wrap="square">
            <a:spAutoFit/>
          </a:bodyPr>
          <a:lstStyle/>
          <a:p>
            <a:pPr lvl="0"/>
            <a:r>
              <a:rPr lang="de-DE" sz="2000" b="1" dirty="0">
                <a:solidFill>
                  <a:srgbClr val="0070C0"/>
                </a:solidFill>
              </a:rPr>
              <a:t>NPP OT SIEM – An </a:t>
            </a:r>
            <a:r>
              <a:rPr lang="de-DE" sz="2000" b="1" dirty="0" err="1" smtClean="0">
                <a:solidFill>
                  <a:srgbClr val="0070C0"/>
                </a:solidFill>
              </a:rPr>
              <a:t>Example</a:t>
            </a:r>
            <a:r>
              <a:rPr lang="de-DE" sz="2000" b="1" dirty="0" smtClean="0">
                <a:solidFill>
                  <a:srgbClr val="0070C0"/>
                </a:solidFill>
              </a:rPr>
              <a:t> </a:t>
            </a:r>
            <a:r>
              <a:rPr lang="de-DE" sz="2000" b="1" dirty="0" err="1" smtClean="0">
                <a:solidFill>
                  <a:srgbClr val="0070C0"/>
                </a:solidFill>
              </a:rPr>
              <a:t>seen</a:t>
            </a:r>
            <a:r>
              <a:rPr lang="de-DE" sz="2000" b="1" dirty="0" smtClean="0">
                <a:solidFill>
                  <a:srgbClr val="0070C0"/>
                </a:solidFill>
              </a:rPr>
              <a:t> </a:t>
            </a:r>
            <a:r>
              <a:rPr lang="de-DE" sz="2000" b="1" dirty="0" err="1" smtClean="0">
                <a:solidFill>
                  <a:srgbClr val="0070C0"/>
                </a:solidFill>
              </a:rPr>
              <a:t>during</a:t>
            </a:r>
            <a:r>
              <a:rPr lang="de-DE" sz="2000" b="1" dirty="0" smtClean="0">
                <a:solidFill>
                  <a:srgbClr val="0070C0"/>
                </a:solidFill>
              </a:rPr>
              <a:t> CRP J02008</a:t>
            </a:r>
          </a:p>
          <a:p>
            <a:pPr lvl="0"/>
            <a:endParaRPr lang="en-US" sz="1100" b="1" dirty="0">
              <a:solidFill>
                <a:srgbClr val="0070C0"/>
              </a:solidFill>
            </a:endParaRPr>
          </a:p>
        </p:txBody>
      </p:sp>
      <p:grpSp>
        <p:nvGrpSpPr>
          <p:cNvPr id="8" name="Gruppieren 40"/>
          <p:cNvGrpSpPr/>
          <p:nvPr/>
        </p:nvGrpSpPr>
        <p:grpSpPr>
          <a:xfrm>
            <a:off x="9618689" y="4954599"/>
            <a:ext cx="1071570" cy="285752"/>
            <a:chOff x="2060569" y="0"/>
            <a:chExt cx="6680060" cy="2087960"/>
          </a:xfrm>
        </p:grpSpPr>
        <p:sp>
          <p:nvSpPr>
            <p:cNvPr id="31" name="Eingekerbter Richtungspfeil 30">
              <a:hlinkClick r:id="rId4" action="ppaction://hlinksldjump"/>
            </p:cNvPr>
            <p:cNvSpPr/>
            <p:nvPr/>
          </p:nvSpPr>
          <p:spPr>
            <a:xfrm>
              <a:off x="2060569" y="0"/>
              <a:ext cx="6680060" cy="2087960"/>
            </a:xfrm>
            <a:prstGeom prst="chevron">
              <a:avLst/>
            </a:prstGeom>
            <a:solidFill>
              <a:srgbClr val="00B0F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34" name="Eingekerbter Richtungspfeil 4"/>
            <p:cNvSpPr/>
            <p:nvPr/>
          </p:nvSpPr>
          <p:spPr>
            <a:xfrm>
              <a:off x="3104548" y="0"/>
              <a:ext cx="4592103"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000" b="1" kern="1200" dirty="0"/>
                <a:t>Next</a:t>
              </a:r>
              <a:endParaRPr lang="en-GB" sz="1000" b="1" kern="1200" dirty="0"/>
            </a:p>
          </p:txBody>
        </p:sp>
      </p:grpSp>
      <p:pic>
        <p:nvPicPr>
          <p:cNvPr id="6" name="Picture 6" descr="A close up of a logo&#10;&#10;Description generated with very high confidence">
            <a:extLst>
              <a:ext uri="{FF2B5EF4-FFF2-40B4-BE49-F238E27FC236}">
                <a16:creationId xmlns:a16="http://schemas.microsoft.com/office/drawing/2014/main" xmlns="" id="{3B3B639B-37EA-4627-8682-B3030926E2B4}"/>
              </a:ext>
            </a:extLst>
          </p:cNvPr>
          <p:cNvPicPr>
            <a:picLocks noChangeAspect="1"/>
          </p:cNvPicPr>
          <p:nvPr/>
        </p:nvPicPr>
        <p:blipFill>
          <a:blip r:embed="rId5"/>
          <a:stretch>
            <a:fillRect/>
          </a:stretch>
        </p:blipFill>
        <p:spPr>
          <a:xfrm>
            <a:off x="1796076" y="1171190"/>
            <a:ext cx="7627857" cy="3970288"/>
          </a:xfrm>
          <a:prstGeom prst="rect">
            <a:avLst/>
          </a:prstGeom>
        </p:spPr>
      </p:pic>
      <p:grpSp>
        <p:nvGrpSpPr>
          <p:cNvPr id="32" name="Gruppieren 31"/>
          <p:cNvGrpSpPr/>
          <p:nvPr/>
        </p:nvGrpSpPr>
        <p:grpSpPr>
          <a:xfrm>
            <a:off x="-96879" y="5454665"/>
            <a:ext cx="11572956" cy="882634"/>
            <a:chOff x="-96879" y="5454665"/>
            <a:chExt cx="11572956" cy="882634"/>
          </a:xfrm>
        </p:grpSpPr>
        <p:grpSp>
          <p:nvGrpSpPr>
            <p:cNvPr id="33" name="Gruppieren 13"/>
            <p:cNvGrpSpPr/>
            <p:nvPr/>
          </p:nvGrpSpPr>
          <p:grpSpPr>
            <a:xfrm>
              <a:off x="903253" y="5454665"/>
              <a:ext cx="2071702" cy="882634"/>
              <a:chOff x="2060569" y="0"/>
              <a:chExt cx="6680060" cy="2087960"/>
            </a:xfrm>
          </p:grpSpPr>
          <p:sp>
            <p:nvSpPr>
              <p:cNvPr id="53" name="Eingekerbter Richtungspfeil 52"/>
              <p:cNvSpPr/>
              <p:nvPr/>
            </p:nvSpPr>
            <p:spPr>
              <a:xfrm>
                <a:off x="2060569" y="0"/>
                <a:ext cx="6680060" cy="2087960"/>
              </a:xfrm>
              <a:prstGeom prst="chevron">
                <a:avLst/>
              </a:prstGeom>
              <a:solidFill>
                <a:srgbClr val="FF0909">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54"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IT in NPPs</a:t>
                </a:r>
                <a:endParaRPr lang="en-GB" sz="1800" b="1" kern="1200" dirty="0"/>
              </a:p>
            </p:txBody>
          </p:sp>
        </p:grpSp>
        <p:grpSp>
          <p:nvGrpSpPr>
            <p:cNvPr id="35" name="Gruppieren 25"/>
            <p:cNvGrpSpPr/>
            <p:nvPr/>
          </p:nvGrpSpPr>
          <p:grpSpPr>
            <a:xfrm>
              <a:off x="2617765" y="5454665"/>
              <a:ext cx="2071702" cy="882634"/>
              <a:chOff x="2060569" y="0"/>
              <a:chExt cx="6680060" cy="2087960"/>
            </a:xfrm>
          </p:grpSpPr>
          <p:sp>
            <p:nvSpPr>
              <p:cNvPr id="51" name="Eingekerbter Richtungspfeil 50">
                <a:hlinkClick r:id="rId6" action="ppaction://hlinksldjump"/>
              </p:cNvPr>
              <p:cNvSpPr/>
              <p:nvPr/>
            </p:nvSpPr>
            <p:spPr>
              <a:xfrm>
                <a:off x="2060569" y="0"/>
                <a:ext cx="6680060" cy="2087960"/>
              </a:xfrm>
              <a:prstGeom prst="chevron">
                <a:avLst/>
              </a:prstGeom>
              <a:solidFill>
                <a:schemeClr val="accent2">
                  <a:alpha val="42000"/>
                </a:scheme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52"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Security in NPP IT</a:t>
                </a:r>
                <a:endParaRPr lang="en-GB" sz="1800" b="1" kern="1200" dirty="0"/>
              </a:p>
            </p:txBody>
          </p:sp>
        </p:grpSp>
        <p:grpSp>
          <p:nvGrpSpPr>
            <p:cNvPr id="36" name="Gruppieren 30"/>
            <p:cNvGrpSpPr/>
            <p:nvPr/>
          </p:nvGrpSpPr>
          <p:grpSpPr>
            <a:xfrm>
              <a:off x="4332277" y="5454665"/>
              <a:ext cx="2071702" cy="882634"/>
              <a:chOff x="2060569" y="0"/>
              <a:chExt cx="6680060" cy="2087960"/>
            </a:xfrm>
          </p:grpSpPr>
          <p:sp>
            <p:nvSpPr>
              <p:cNvPr id="49" name="Eingekerbter Richtungspfeil 48">
                <a:hlinkClick r:id="rId7" action="ppaction://hlinksldjump"/>
              </p:cNvPr>
              <p:cNvSpPr/>
              <p:nvPr/>
            </p:nvSpPr>
            <p:spPr>
              <a:xfrm>
                <a:off x="2060569" y="0"/>
                <a:ext cx="6680060" cy="2087960"/>
              </a:xfrm>
              <a:prstGeom prst="chevron">
                <a:avLst/>
              </a:prstGeom>
              <a:solidFill>
                <a:srgbClr val="FFFF0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50"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SIEM</a:t>
                </a:r>
                <a:endParaRPr lang="en-GB" sz="1800" b="1" kern="1200" dirty="0"/>
              </a:p>
            </p:txBody>
          </p:sp>
        </p:grpSp>
        <p:grpSp>
          <p:nvGrpSpPr>
            <p:cNvPr id="37" name="Gruppieren 33"/>
            <p:cNvGrpSpPr/>
            <p:nvPr/>
          </p:nvGrpSpPr>
          <p:grpSpPr>
            <a:xfrm>
              <a:off x="6046789" y="5454665"/>
              <a:ext cx="2071702" cy="882634"/>
              <a:chOff x="2060569" y="0"/>
              <a:chExt cx="6680060" cy="2087960"/>
            </a:xfrm>
          </p:grpSpPr>
          <p:sp>
            <p:nvSpPr>
              <p:cNvPr id="47" name="Eingekerbter Richtungspfeil 46">
                <a:hlinkClick r:id="rId8" action="ppaction://hlinksldjump"/>
              </p:cNvPr>
              <p:cNvSpPr/>
              <p:nvPr/>
            </p:nvSpPr>
            <p:spPr>
              <a:xfrm>
                <a:off x="2060569" y="0"/>
                <a:ext cx="6680060" cy="2087960"/>
              </a:xfrm>
              <a:prstGeom prst="chevron">
                <a:avLst/>
              </a:prstGeom>
              <a:solidFill>
                <a:srgbClr val="92D05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48"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Concept for an OT SIEM</a:t>
                </a:r>
                <a:endParaRPr lang="en-GB" sz="1800" b="1" kern="1200" dirty="0"/>
              </a:p>
            </p:txBody>
          </p:sp>
        </p:grpSp>
        <p:grpSp>
          <p:nvGrpSpPr>
            <p:cNvPr id="38" name="Gruppieren 36"/>
            <p:cNvGrpSpPr/>
            <p:nvPr/>
          </p:nvGrpSpPr>
          <p:grpSpPr>
            <a:xfrm>
              <a:off x="7761301" y="5454665"/>
              <a:ext cx="2071702" cy="882634"/>
              <a:chOff x="2060569" y="0"/>
              <a:chExt cx="6680060" cy="2087960"/>
            </a:xfrm>
          </p:grpSpPr>
          <p:sp>
            <p:nvSpPr>
              <p:cNvPr id="45" name="Eingekerbter Richtungspfeil 44">
                <a:hlinkClick r:id="rId9" action="ppaction://hlinksldjump"/>
              </p:cNvPr>
              <p:cNvSpPr/>
              <p:nvPr/>
            </p:nvSpPr>
            <p:spPr>
              <a:xfrm>
                <a:off x="2060569" y="0"/>
                <a:ext cx="6680060" cy="2087960"/>
              </a:xfrm>
              <a:prstGeom prst="chevron">
                <a:avLst/>
              </a:prstGeom>
              <a:solidFill>
                <a:srgbClr val="92D05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46"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Example for an OT SIEM</a:t>
                </a:r>
                <a:endParaRPr lang="en-GB" sz="1800" b="1" kern="1200" dirty="0"/>
              </a:p>
            </p:txBody>
          </p:sp>
        </p:grpSp>
        <p:grpSp>
          <p:nvGrpSpPr>
            <p:cNvPr id="39" name="Gruppieren 40"/>
            <p:cNvGrpSpPr/>
            <p:nvPr/>
          </p:nvGrpSpPr>
          <p:grpSpPr>
            <a:xfrm>
              <a:off x="9475813" y="5454665"/>
              <a:ext cx="2000264" cy="882634"/>
              <a:chOff x="2060569" y="0"/>
              <a:chExt cx="6680060" cy="2087960"/>
            </a:xfrm>
          </p:grpSpPr>
          <p:sp>
            <p:nvSpPr>
              <p:cNvPr id="43" name="Eingekerbter Richtungspfeil 42">
                <a:hlinkClick r:id="rId4" action="ppaction://hlinksldjump"/>
              </p:cNvPr>
              <p:cNvSpPr/>
              <p:nvPr/>
            </p:nvSpPr>
            <p:spPr>
              <a:xfrm>
                <a:off x="2060569" y="0"/>
                <a:ext cx="6680060" cy="2087960"/>
              </a:xfrm>
              <a:prstGeom prst="chevron">
                <a:avLst/>
              </a:prstGeom>
              <a:solidFill>
                <a:srgbClr val="00B0F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44"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Summary</a:t>
                </a:r>
                <a:endParaRPr lang="en-GB" sz="1800" b="1" kern="1200" dirty="0"/>
              </a:p>
            </p:txBody>
          </p:sp>
        </p:grpSp>
        <p:grpSp>
          <p:nvGrpSpPr>
            <p:cNvPr id="40" name="Gruppieren 36"/>
            <p:cNvGrpSpPr/>
            <p:nvPr/>
          </p:nvGrpSpPr>
          <p:grpSpPr>
            <a:xfrm>
              <a:off x="-96879" y="5454665"/>
              <a:ext cx="1424158" cy="882634"/>
              <a:chOff x="-96879" y="5454665"/>
              <a:chExt cx="1424158" cy="882634"/>
            </a:xfrm>
          </p:grpSpPr>
          <p:sp>
            <p:nvSpPr>
              <p:cNvPr id="41" name="Richtungspfeil 40">
                <a:hlinkClick r:id="rId10" action="ppaction://hlinksldjump"/>
              </p:cNvPr>
              <p:cNvSpPr/>
              <p:nvPr/>
            </p:nvSpPr>
            <p:spPr bwMode="auto">
              <a:xfrm>
                <a:off x="71438" y="5454665"/>
                <a:ext cx="1189005" cy="882000"/>
              </a:xfrm>
              <a:prstGeom prst="homePlate">
                <a:avLst/>
              </a:prstGeom>
              <a:solidFill>
                <a:schemeClr val="accent4">
                  <a:lumMod val="75000"/>
                  <a:lumOff val="25000"/>
                  <a:alpha val="42000"/>
                </a:schemeClr>
              </a:solidFill>
              <a:ln w="254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42" name="Eingekerbter Richtungspfeil 4"/>
              <p:cNvSpPr/>
              <p:nvPr/>
            </p:nvSpPr>
            <p:spPr>
              <a:xfrm>
                <a:off x="-96879" y="5454665"/>
                <a:ext cx="1424158" cy="882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Start</a:t>
                </a:r>
                <a:endParaRPr lang="en-GB" sz="1800" b="1" kern="1200" dirty="0"/>
              </a:p>
            </p:txBody>
          </p:sp>
        </p:gr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1519"/>
          <a:stretch/>
        </p:blipFill>
        <p:spPr bwMode="auto">
          <a:xfrm>
            <a:off x="-5802" y="-1"/>
            <a:ext cx="11527877" cy="6480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Text Box 10"/>
          <p:cNvSpPr txBox="1">
            <a:spLocks noChangeArrowheads="1"/>
          </p:cNvSpPr>
          <p:nvPr/>
        </p:nvSpPr>
        <p:spPr bwMode="auto">
          <a:xfrm>
            <a:off x="1" y="-3176"/>
            <a:ext cx="11523156" cy="1188000"/>
          </a:xfrm>
          <a:prstGeom prst="rect">
            <a:avLst/>
          </a:prstGeom>
          <a:solidFill>
            <a:schemeClr val="bg1">
              <a:alpha val="60001"/>
            </a:schemeClr>
          </a:solidFill>
          <a:ln w="9525">
            <a:noFill/>
            <a:miter lim="800000"/>
            <a:headEnd/>
            <a:tailEnd/>
          </a:ln>
          <a:effectLst/>
        </p:spPr>
        <p:txBody>
          <a:bodyPr wrap="square">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sp>
        <p:nvSpPr>
          <p:cNvPr id="16" name="Text Box 17"/>
          <p:cNvSpPr txBox="1">
            <a:spLocks noChangeArrowheads="1"/>
          </p:cNvSpPr>
          <p:nvPr/>
        </p:nvSpPr>
        <p:spPr bwMode="auto">
          <a:xfrm>
            <a:off x="688939" y="1168385"/>
            <a:ext cx="10072758" cy="4140000"/>
          </a:xfrm>
          <a:prstGeom prst="rect">
            <a:avLst/>
          </a:prstGeom>
          <a:solidFill>
            <a:schemeClr val="bg1">
              <a:alpha val="60000"/>
            </a:schemeClr>
          </a:solidFill>
          <a:ln w="9525">
            <a:noFill/>
            <a:miter lim="800000"/>
            <a:headEnd/>
            <a:tailEnd/>
          </a:ln>
          <a:effectLst/>
        </p:spPr>
        <p:txBody>
          <a:bodyPr/>
          <a:lstStyle/>
          <a:p>
            <a:r>
              <a:rPr lang="en-US" sz="2000" b="1" dirty="0" smtClean="0">
                <a:solidFill>
                  <a:srgbClr val="0070C0"/>
                </a:solidFill>
              </a:rPr>
              <a:t>An OT SIEM can help to detect and investigate cyber-attacks by aggregating and storing information from the process network within an NPP.</a:t>
            </a:r>
          </a:p>
          <a:p>
            <a:endParaRPr lang="en-US" sz="2000" b="1" dirty="0" smtClean="0">
              <a:solidFill>
                <a:srgbClr val="0070C0"/>
              </a:solidFill>
            </a:endParaRPr>
          </a:p>
          <a:p>
            <a:r>
              <a:rPr lang="en-US" sz="2000" b="1" dirty="0" smtClean="0">
                <a:solidFill>
                  <a:srgbClr val="0070C0"/>
                </a:solidFill>
              </a:rPr>
              <a:t>An OT SIEM has to be constructed in a manner to not interfere with plant operations. Here, planning and dedicated communication lines and systems are required.</a:t>
            </a:r>
          </a:p>
          <a:p>
            <a:endParaRPr lang="en-US" sz="2000" b="1" dirty="0" smtClean="0">
              <a:solidFill>
                <a:srgbClr val="0070C0"/>
              </a:solidFill>
            </a:endParaRPr>
          </a:p>
          <a:p>
            <a:r>
              <a:rPr lang="en-US" sz="2000" b="1" dirty="0" smtClean="0">
                <a:solidFill>
                  <a:srgbClr val="0070C0"/>
                </a:solidFill>
              </a:rPr>
              <a:t>The SIEM should store the gathered data in a secure (authentic, integer and confidential) way.</a:t>
            </a:r>
          </a:p>
          <a:p>
            <a:endParaRPr lang="en-US" sz="2000" b="1" dirty="0" smtClean="0">
              <a:solidFill>
                <a:srgbClr val="0070C0"/>
              </a:solidFill>
            </a:endParaRPr>
          </a:p>
          <a:p>
            <a:r>
              <a:rPr lang="en-US" sz="2000" b="1" dirty="0" smtClean="0">
                <a:solidFill>
                  <a:srgbClr val="0070C0"/>
                </a:solidFill>
              </a:rPr>
              <a:t>A first example of an OT SIEM was successfully tested during CRP J02008.</a:t>
            </a:r>
            <a:endParaRPr lang="en-US" sz="2000" b="1" dirty="0">
              <a:solidFill>
                <a:srgbClr val="0070C0"/>
              </a:solidFill>
            </a:endParaRPr>
          </a:p>
          <a:p>
            <a:endParaRPr lang="en-US" sz="2000" b="1" dirty="0">
              <a:solidFill>
                <a:srgbClr val="0070C0"/>
              </a:solidFill>
            </a:endParaRPr>
          </a:p>
          <a:p>
            <a:endParaRPr lang="en-US" sz="2000" b="1" dirty="0">
              <a:solidFill>
                <a:srgbClr val="0070C0"/>
              </a:solidFill>
            </a:endParaRPr>
          </a:p>
          <a:p>
            <a:endParaRPr lang="en-US" sz="2000" b="1" dirty="0">
              <a:solidFill>
                <a:srgbClr val="0070C0"/>
              </a:solidFill>
            </a:endParaRPr>
          </a:p>
          <a:p>
            <a:r>
              <a:rPr lang="en-GB" sz="2000" b="1" dirty="0">
                <a:solidFill>
                  <a:srgbClr val="0070C0"/>
                </a:solidFill>
              </a:rPr>
              <a:t>		</a:t>
            </a:r>
          </a:p>
          <a:p>
            <a:r>
              <a:rPr lang="en-GB" sz="2000" b="1" dirty="0">
                <a:solidFill>
                  <a:srgbClr val="0070C0"/>
                </a:solidFill>
              </a:rPr>
              <a:t>		</a:t>
            </a:r>
          </a:p>
          <a:p>
            <a:endParaRPr lang="en-GB" sz="2000" b="1" dirty="0">
              <a:solidFill>
                <a:srgbClr val="0070C0"/>
              </a:solidFill>
            </a:endParaRPr>
          </a:p>
          <a:p>
            <a:r>
              <a:rPr lang="en-GB" sz="2000" b="1" dirty="0">
                <a:solidFill>
                  <a:srgbClr val="0070C0"/>
                </a:solidFill>
              </a:rPr>
              <a:t>			</a:t>
            </a:r>
          </a:p>
          <a:p>
            <a:r>
              <a:rPr lang="en-GB" sz="2000" b="1" dirty="0">
                <a:solidFill>
                  <a:srgbClr val="0070C0"/>
                </a:solidFill>
              </a:rPr>
              <a:t>			</a:t>
            </a:r>
          </a:p>
          <a:p>
            <a:endParaRPr lang="en-GB" sz="2000" b="1" dirty="0">
              <a:solidFill>
                <a:srgbClr val="0070C0"/>
              </a:solidFill>
            </a:endParaRPr>
          </a:p>
        </p:txBody>
      </p:sp>
      <p:sp>
        <p:nvSpPr>
          <p:cNvPr id="24" name="Text Box 7"/>
          <p:cNvSpPr txBox="1">
            <a:spLocks noChangeArrowheads="1"/>
          </p:cNvSpPr>
          <p:nvPr/>
        </p:nvSpPr>
        <p:spPr bwMode="auto">
          <a:xfrm>
            <a:off x="1898515" y="114721"/>
            <a:ext cx="7416825" cy="400110"/>
          </a:xfrm>
          <a:prstGeom prst="rect">
            <a:avLst/>
          </a:prstGeom>
          <a:noFill/>
          <a:ln w="9525">
            <a:noFill/>
            <a:miter lim="800000"/>
            <a:headEnd/>
            <a:tailEnd/>
          </a:ln>
          <a:effectLst/>
        </p:spPr>
        <p:txBody>
          <a:bodyPr wrap="square">
            <a:spAutoFit/>
          </a:bodyPr>
          <a:lstStyle/>
          <a:p>
            <a:pPr lvl="0"/>
            <a:r>
              <a:rPr lang="de-DE" sz="2000" b="1" dirty="0" err="1">
                <a:solidFill>
                  <a:srgbClr val="0070C0"/>
                </a:solidFill>
              </a:rPr>
              <a:t>Summary</a:t>
            </a:r>
            <a:r>
              <a:rPr lang="de-DE" sz="2000" b="1" dirty="0">
                <a:solidFill>
                  <a:srgbClr val="0070C0"/>
                </a:solidFill>
              </a:rPr>
              <a:t> </a:t>
            </a:r>
            <a:r>
              <a:rPr lang="de-DE" sz="2000" b="1" dirty="0" err="1">
                <a:solidFill>
                  <a:srgbClr val="0070C0"/>
                </a:solidFill>
              </a:rPr>
              <a:t>and</a:t>
            </a:r>
            <a:r>
              <a:rPr lang="de-DE" sz="2000" b="1" dirty="0">
                <a:solidFill>
                  <a:srgbClr val="0070C0"/>
                </a:solidFill>
              </a:rPr>
              <a:t> Outlook</a:t>
            </a:r>
            <a:endParaRPr lang="en-US" sz="1100" b="1" dirty="0">
              <a:solidFill>
                <a:srgbClr val="0070C0"/>
              </a:solidFill>
            </a:endParaRPr>
          </a:p>
        </p:txBody>
      </p:sp>
      <p:grpSp>
        <p:nvGrpSpPr>
          <p:cNvPr id="41" name="Gruppieren 40"/>
          <p:cNvGrpSpPr/>
          <p:nvPr/>
        </p:nvGrpSpPr>
        <p:grpSpPr>
          <a:xfrm>
            <a:off x="-96879" y="5454665"/>
            <a:ext cx="11572956" cy="882634"/>
            <a:chOff x="-96879" y="5454665"/>
            <a:chExt cx="11572956" cy="882634"/>
          </a:xfrm>
        </p:grpSpPr>
        <p:grpSp>
          <p:nvGrpSpPr>
            <p:cNvPr id="44" name="Gruppieren 13"/>
            <p:cNvGrpSpPr/>
            <p:nvPr/>
          </p:nvGrpSpPr>
          <p:grpSpPr>
            <a:xfrm>
              <a:off x="903253" y="5454665"/>
              <a:ext cx="2071702" cy="882634"/>
              <a:chOff x="2060569" y="0"/>
              <a:chExt cx="6680060" cy="2087960"/>
            </a:xfrm>
          </p:grpSpPr>
          <p:sp>
            <p:nvSpPr>
              <p:cNvPr id="65" name="Eingekerbter Richtungspfeil 64"/>
              <p:cNvSpPr/>
              <p:nvPr/>
            </p:nvSpPr>
            <p:spPr>
              <a:xfrm>
                <a:off x="2060569" y="0"/>
                <a:ext cx="6680060" cy="2087960"/>
              </a:xfrm>
              <a:prstGeom prst="chevron">
                <a:avLst/>
              </a:prstGeom>
              <a:solidFill>
                <a:srgbClr val="FF0909">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66"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IT in NPPs</a:t>
                </a:r>
                <a:endParaRPr lang="en-GB" sz="1800" b="1" kern="1200" dirty="0"/>
              </a:p>
            </p:txBody>
          </p:sp>
        </p:grpSp>
        <p:grpSp>
          <p:nvGrpSpPr>
            <p:cNvPr id="45" name="Gruppieren 25"/>
            <p:cNvGrpSpPr/>
            <p:nvPr/>
          </p:nvGrpSpPr>
          <p:grpSpPr>
            <a:xfrm>
              <a:off x="2617765" y="5454665"/>
              <a:ext cx="2071702" cy="882634"/>
              <a:chOff x="2060569" y="0"/>
              <a:chExt cx="6680060" cy="2087960"/>
            </a:xfrm>
          </p:grpSpPr>
          <p:sp>
            <p:nvSpPr>
              <p:cNvPr id="63" name="Eingekerbter Richtungspfeil 62">
                <a:hlinkClick r:id="rId4" action="ppaction://hlinksldjump"/>
              </p:cNvPr>
              <p:cNvSpPr/>
              <p:nvPr/>
            </p:nvSpPr>
            <p:spPr>
              <a:xfrm>
                <a:off x="2060569" y="0"/>
                <a:ext cx="6680060" cy="2087960"/>
              </a:xfrm>
              <a:prstGeom prst="chevron">
                <a:avLst/>
              </a:prstGeom>
              <a:solidFill>
                <a:schemeClr val="accent2">
                  <a:alpha val="42000"/>
                </a:scheme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64"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Security in NPP IT</a:t>
                </a:r>
                <a:endParaRPr lang="en-GB" sz="1800" b="1" kern="1200" dirty="0"/>
              </a:p>
            </p:txBody>
          </p:sp>
        </p:grpSp>
        <p:grpSp>
          <p:nvGrpSpPr>
            <p:cNvPr id="46" name="Gruppieren 30"/>
            <p:cNvGrpSpPr/>
            <p:nvPr/>
          </p:nvGrpSpPr>
          <p:grpSpPr>
            <a:xfrm>
              <a:off x="4332277" y="5454665"/>
              <a:ext cx="2071702" cy="882634"/>
              <a:chOff x="2060569" y="0"/>
              <a:chExt cx="6680060" cy="2087960"/>
            </a:xfrm>
          </p:grpSpPr>
          <p:sp>
            <p:nvSpPr>
              <p:cNvPr id="61" name="Eingekerbter Richtungspfeil 60">
                <a:hlinkClick r:id="rId5" action="ppaction://hlinksldjump"/>
              </p:cNvPr>
              <p:cNvSpPr/>
              <p:nvPr/>
            </p:nvSpPr>
            <p:spPr>
              <a:xfrm>
                <a:off x="2060569" y="0"/>
                <a:ext cx="6680060" cy="2087960"/>
              </a:xfrm>
              <a:prstGeom prst="chevron">
                <a:avLst/>
              </a:prstGeom>
              <a:solidFill>
                <a:srgbClr val="FFFF0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62"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SIEM</a:t>
                </a:r>
                <a:endParaRPr lang="en-GB" sz="1800" b="1" kern="1200" dirty="0"/>
              </a:p>
            </p:txBody>
          </p:sp>
        </p:grpSp>
        <p:grpSp>
          <p:nvGrpSpPr>
            <p:cNvPr id="48" name="Gruppieren 33"/>
            <p:cNvGrpSpPr/>
            <p:nvPr/>
          </p:nvGrpSpPr>
          <p:grpSpPr>
            <a:xfrm>
              <a:off x="6046789" y="5454665"/>
              <a:ext cx="2071702" cy="882634"/>
              <a:chOff x="2060569" y="0"/>
              <a:chExt cx="6680060" cy="2087960"/>
            </a:xfrm>
          </p:grpSpPr>
          <p:sp>
            <p:nvSpPr>
              <p:cNvPr id="59" name="Eingekerbter Richtungspfeil 58">
                <a:hlinkClick r:id="rId6" action="ppaction://hlinksldjump"/>
              </p:cNvPr>
              <p:cNvSpPr/>
              <p:nvPr/>
            </p:nvSpPr>
            <p:spPr>
              <a:xfrm>
                <a:off x="2060569" y="0"/>
                <a:ext cx="6680060" cy="2087960"/>
              </a:xfrm>
              <a:prstGeom prst="chevron">
                <a:avLst/>
              </a:prstGeom>
              <a:solidFill>
                <a:srgbClr val="92D05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60"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Concept for an OT SIEM</a:t>
                </a:r>
                <a:endParaRPr lang="en-GB" sz="1800" b="1" kern="1200" dirty="0"/>
              </a:p>
            </p:txBody>
          </p:sp>
        </p:grpSp>
        <p:grpSp>
          <p:nvGrpSpPr>
            <p:cNvPr id="49" name="Gruppieren 36"/>
            <p:cNvGrpSpPr/>
            <p:nvPr/>
          </p:nvGrpSpPr>
          <p:grpSpPr>
            <a:xfrm>
              <a:off x="7761301" y="5454665"/>
              <a:ext cx="2071702" cy="882634"/>
              <a:chOff x="2060569" y="0"/>
              <a:chExt cx="6680060" cy="2087960"/>
            </a:xfrm>
          </p:grpSpPr>
          <p:sp>
            <p:nvSpPr>
              <p:cNvPr id="57" name="Eingekerbter Richtungspfeil 56">
                <a:hlinkClick r:id="rId7" action="ppaction://hlinksldjump"/>
              </p:cNvPr>
              <p:cNvSpPr/>
              <p:nvPr/>
            </p:nvSpPr>
            <p:spPr>
              <a:xfrm>
                <a:off x="2060569" y="0"/>
                <a:ext cx="6680060" cy="2087960"/>
              </a:xfrm>
              <a:prstGeom prst="chevron">
                <a:avLst/>
              </a:prstGeom>
              <a:solidFill>
                <a:srgbClr val="92D05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58"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Example for an OT SIEM</a:t>
                </a:r>
                <a:endParaRPr lang="en-GB" sz="1800" b="1" kern="1200" dirty="0"/>
              </a:p>
            </p:txBody>
          </p:sp>
        </p:grpSp>
        <p:grpSp>
          <p:nvGrpSpPr>
            <p:cNvPr id="50" name="Gruppieren 40"/>
            <p:cNvGrpSpPr/>
            <p:nvPr/>
          </p:nvGrpSpPr>
          <p:grpSpPr>
            <a:xfrm>
              <a:off x="9475813" y="5454665"/>
              <a:ext cx="2000264" cy="882634"/>
              <a:chOff x="2060569" y="0"/>
              <a:chExt cx="6680060" cy="2087960"/>
            </a:xfrm>
          </p:grpSpPr>
          <p:sp>
            <p:nvSpPr>
              <p:cNvPr id="54" name="Eingekerbter Richtungspfeil 53">
                <a:hlinkClick r:id="rId8" action="ppaction://hlinksldjump"/>
              </p:cNvPr>
              <p:cNvSpPr/>
              <p:nvPr/>
            </p:nvSpPr>
            <p:spPr>
              <a:xfrm>
                <a:off x="2060569" y="0"/>
                <a:ext cx="6680060" cy="2087960"/>
              </a:xfrm>
              <a:prstGeom prst="chevron">
                <a:avLst/>
              </a:prstGeom>
              <a:solidFill>
                <a:srgbClr val="00B0F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56"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Summary</a:t>
                </a:r>
                <a:endParaRPr lang="en-GB" sz="1800" b="1" kern="1200" dirty="0"/>
              </a:p>
            </p:txBody>
          </p:sp>
        </p:grpSp>
        <p:grpSp>
          <p:nvGrpSpPr>
            <p:cNvPr id="51" name="Gruppieren 36"/>
            <p:cNvGrpSpPr/>
            <p:nvPr/>
          </p:nvGrpSpPr>
          <p:grpSpPr>
            <a:xfrm>
              <a:off x="-96879" y="5454665"/>
              <a:ext cx="1424158" cy="882634"/>
              <a:chOff x="-96879" y="5454665"/>
              <a:chExt cx="1424158" cy="882634"/>
            </a:xfrm>
          </p:grpSpPr>
          <p:sp>
            <p:nvSpPr>
              <p:cNvPr id="52" name="Richtungspfeil 51">
                <a:hlinkClick r:id="rId9" action="ppaction://hlinksldjump"/>
              </p:cNvPr>
              <p:cNvSpPr/>
              <p:nvPr/>
            </p:nvSpPr>
            <p:spPr bwMode="auto">
              <a:xfrm>
                <a:off x="71438" y="5454665"/>
                <a:ext cx="1189005" cy="882000"/>
              </a:xfrm>
              <a:prstGeom prst="homePlate">
                <a:avLst/>
              </a:prstGeom>
              <a:solidFill>
                <a:schemeClr val="accent4">
                  <a:lumMod val="75000"/>
                  <a:lumOff val="25000"/>
                  <a:alpha val="42000"/>
                </a:schemeClr>
              </a:solidFill>
              <a:ln w="254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53" name="Eingekerbter Richtungspfeil 4"/>
              <p:cNvSpPr/>
              <p:nvPr/>
            </p:nvSpPr>
            <p:spPr>
              <a:xfrm>
                <a:off x="-96879" y="5454665"/>
                <a:ext cx="1424158" cy="882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Start</a:t>
                </a:r>
                <a:endParaRPr lang="en-GB" sz="1800" b="1" kern="1200" dirty="0"/>
              </a:p>
            </p:txBody>
          </p:sp>
        </p:gr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1519"/>
          <a:stretch/>
        </p:blipFill>
        <p:spPr bwMode="auto">
          <a:xfrm>
            <a:off x="-5802" y="-1"/>
            <a:ext cx="11527877" cy="6480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Text Box 10"/>
          <p:cNvSpPr txBox="1">
            <a:spLocks noChangeArrowheads="1"/>
          </p:cNvSpPr>
          <p:nvPr/>
        </p:nvSpPr>
        <p:spPr bwMode="auto">
          <a:xfrm>
            <a:off x="1" y="-3176"/>
            <a:ext cx="11523156" cy="1188000"/>
          </a:xfrm>
          <a:prstGeom prst="rect">
            <a:avLst/>
          </a:prstGeom>
          <a:solidFill>
            <a:schemeClr val="bg1">
              <a:alpha val="60001"/>
            </a:schemeClr>
          </a:solidFill>
          <a:ln w="9525">
            <a:noFill/>
            <a:miter lim="800000"/>
            <a:headEnd/>
            <a:tailEnd/>
          </a:ln>
          <a:effectLst/>
        </p:spPr>
        <p:txBody>
          <a:bodyPr wrap="square">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sp>
        <p:nvSpPr>
          <p:cNvPr id="16" name="Text Box 17"/>
          <p:cNvSpPr txBox="1">
            <a:spLocks noChangeArrowheads="1"/>
          </p:cNvSpPr>
          <p:nvPr/>
        </p:nvSpPr>
        <p:spPr bwMode="auto">
          <a:xfrm>
            <a:off x="688939" y="1168385"/>
            <a:ext cx="10072758" cy="4140000"/>
          </a:xfrm>
          <a:prstGeom prst="rect">
            <a:avLst/>
          </a:prstGeom>
          <a:solidFill>
            <a:schemeClr val="bg1">
              <a:alpha val="60000"/>
            </a:schemeClr>
          </a:solidFill>
          <a:ln w="9525">
            <a:noFill/>
            <a:miter lim="800000"/>
            <a:headEnd/>
            <a:tailEnd/>
          </a:ln>
          <a:effectLst/>
        </p:spPr>
        <p:txBody>
          <a:bodyPr/>
          <a:lstStyle/>
          <a:p>
            <a:pPr algn="just"/>
            <a:endParaRPr lang="en-US" sz="600" b="1" dirty="0"/>
          </a:p>
          <a:p>
            <a:r>
              <a:rPr lang="en-US" sz="2000" b="1" dirty="0">
                <a:solidFill>
                  <a:srgbClr val="0070C0"/>
                </a:solidFill>
              </a:rPr>
              <a:t>Computational system are used in plant administration. This business systems are referred to as IT (Information Technology).</a:t>
            </a:r>
          </a:p>
          <a:p>
            <a:endParaRPr lang="en-US" sz="2000" b="1" dirty="0">
              <a:solidFill>
                <a:srgbClr val="0070C0"/>
              </a:solidFill>
            </a:endParaRPr>
          </a:p>
          <a:p>
            <a:r>
              <a:rPr lang="en-US" sz="2000" b="1" dirty="0">
                <a:solidFill>
                  <a:srgbClr val="0070C0"/>
                </a:solidFill>
              </a:rPr>
              <a:t>They contain office workstations with access to emails, office software or more plant-specific work management systems.</a:t>
            </a:r>
          </a:p>
          <a:p>
            <a:endParaRPr lang="en-US" sz="2000" b="1" dirty="0">
              <a:solidFill>
                <a:srgbClr val="0070C0"/>
              </a:solidFill>
            </a:endParaRPr>
          </a:p>
          <a:p>
            <a:endParaRPr lang="en-US" sz="2000" b="1" dirty="0">
              <a:solidFill>
                <a:srgbClr val="0070C0"/>
              </a:solidFill>
            </a:endParaRPr>
          </a:p>
          <a:p>
            <a:endParaRPr lang="en-US" sz="2000" b="1" dirty="0">
              <a:solidFill>
                <a:srgbClr val="0070C0"/>
              </a:solidFill>
            </a:endParaRPr>
          </a:p>
          <a:p>
            <a:r>
              <a:rPr lang="en-GB" sz="2000" b="1" dirty="0">
                <a:solidFill>
                  <a:srgbClr val="0070C0"/>
                </a:solidFill>
              </a:rPr>
              <a:t>		</a:t>
            </a:r>
          </a:p>
          <a:p>
            <a:r>
              <a:rPr lang="en-GB" sz="2000" b="1" dirty="0">
                <a:solidFill>
                  <a:srgbClr val="0070C0"/>
                </a:solidFill>
              </a:rPr>
              <a:t>		</a:t>
            </a:r>
          </a:p>
          <a:p>
            <a:endParaRPr lang="en-GB" sz="2000" b="1" dirty="0">
              <a:solidFill>
                <a:srgbClr val="0070C0"/>
              </a:solidFill>
            </a:endParaRPr>
          </a:p>
          <a:p>
            <a:r>
              <a:rPr lang="en-GB" sz="2000" b="1" dirty="0">
                <a:solidFill>
                  <a:srgbClr val="0070C0"/>
                </a:solidFill>
              </a:rPr>
              <a:t>			</a:t>
            </a:r>
          </a:p>
          <a:p>
            <a:r>
              <a:rPr lang="en-GB" sz="2000" b="1" dirty="0">
                <a:solidFill>
                  <a:srgbClr val="0070C0"/>
                </a:solidFill>
              </a:rPr>
              <a:t>			</a:t>
            </a:r>
          </a:p>
          <a:p>
            <a:endParaRPr lang="en-GB" sz="2000" b="1" dirty="0">
              <a:solidFill>
                <a:srgbClr val="0070C0"/>
              </a:solidFill>
            </a:endParaRPr>
          </a:p>
        </p:txBody>
      </p:sp>
      <p:sp>
        <p:nvSpPr>
          <p:cNvPr id="24" name="Text Box 7"/>
          <p:cNvSpPr txBox="1">
            <a:spLocks noChangeArrowheads="1"/>
          </p:cNvSpPr>
          <p:nvPr/>
        </p:nvSpPr>
        <p:spPr bwMode="auto">
          <a:xfrm>
            <a:off x="1898515" y="114721"/>
            <a:ext cx="7416825" cy="569387"/>
          </a:xfrm>
          <a:prstGeom prst="rect">
            <a:avLst/>
          </a:prstGeom>
          <a:noFill/>
          <a:ln w="9525">
            <a:noFill/>
            <a:miter lim="800000"/>
            <a:headEnd/>
            <a:tailEnd/>
          </a:ln>
          <a:effectLst/>
        </p:spPr>
        <p:txBody>
          <a:bodyPr wrap="square">
            <a:spAutoFit/>
          </a:bodyPr>
          <a:lstStyle/>
          <a:p>
            <a:pPr lvl="0"/>
            <a:r>
              <a:rPr lang="de-DE" sz="2000" b="1" dirty="0">
                <a:solidFill>
                  <a:srgbClr val="0070C0"/>
                </a:solidFill>
              </a:rPr>
              <a:t>NPP </a:t>
            </a:r>
            <a:r>
              <a:rPr lang="de-DE" sz="2000" b="1" dirty="0" err="1">
                <a:solidFill>
                  <a:srgbClr val="0070C0"/>
                </a:solidFill>
              </a:rPr>
              <a:t>Structure</a:t>
            </a:r>
            <a:r>
              <a:rPr lang="de-DE" sz="2000" b="1" dirty="0">
                <a:solidFill>
                  <a:srgbClr val="0070C0"/>
                </a:solidFill>
              </a:rPr>
              <a:t> - IT</a:t>
            </a:r>
            <a:endParaRPr lang="en-GB" sz="1000" b="1" baseline="30000" dirty="0">
              <a:solidFill>
                <a:srgbClr val="0070C0"/>
              </a:solidFill>
              <a:latin typeface="Verdana" pitchFamily="34" charset="0"/>
            </a:endParaRPr>
          </a:p>
          <a:p>
            <a:pPr lvl="0"/>
            <a:endParaRPr lang="en-US" sz="1100" b="1" dirty="0">
              <a:solidFill>
                <a:srgbClr val="0070C0"/>
              </a:solidFill>
            </a:endParaRPr>
          </a:p>
        </p:txBody>
      </p:sp>
      <p:grpSp>
        <p:nvGrpSpPr>
          <p:cNvPr id="8" name="Gruppieren 40"/>
          <p:cNvGrpSpPr/>
          <p:nvPr/>
        </p:nvGrpSpPr>
        <p:grpSpPr>
          <a:xfrm>
            <a:off x="9618689" y="4954599"/>
            <a:ext cx="1071570" cy="285752"/>
            <a:chOff x="2060569" y="0"/>
            <a:chExt cx="6680060" cy="2087960"/>
          </a:xfrm>
        </p:grpSpPr>
        <p:sp>
          <p:nvSpPr>
            <p:cNvPr id="31" name="Eingekerbter Richtungspfeil 30">
              <a:hlinkClick r:id="" action="ppaction://hlinkshowjump?jump=nextslide"/>
            </p:cNvPr>
            <p:cNvSpPr/>
            <p:nvPr/>
          </p:nvSpPr>
          <p:spPr>
            <a:xfrm>
              <a:off x="2060569" y="0"/>
              <a:ext cx="6680060" cy="2087960"/>
            </a:xfrm>
            <a:prstGeom prst="chevron">
              <a:avLst/>
            </a:prstGeom>
            <a:solidFill>
              <a:srgbClr val="00B0F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34" name="Eingekerbter Richtungspfeil 4">
              <a:hlinkClick r:id="rId4" action="ppaction://hlinksldjump"/>
            </p:cNvPr>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000" b="1" kern="1200" dirty="0"/>
                <a:t>Next</a:t>
              </a:r>
              <a:endParaRPr lang="en-GB" sz="1000" b="1" kern="1200" dirty="0"/>
            </a:p>
          </p:txBody>
        </p:sp>
      </p:grpSp>
      <p:pic>
        <p:nvPicPr>
          <p:cNvPr id="1027" name="Picture 3"/>
          <p:cNvPicPr>
            <a:picLocks noChangeAspect="1" noChangeArrowheads="1"/>
          </p:cNvPicPr>
          <p:nvPr/>
        </p:nvPicPr>
        <p:blipFill>
          <a:blip r:embed="rId5"/>
          <a:srcRect/>
          <a:stretch>
            <a:fillRect/>
          </a:stretch>
        </p:blipFill>
        <p:spPr bwMode="auto">
          <a:xfrm>
            <a:off x="1108081" y="4168781"/>
            <a:ext cx="5581650" cy="609600"/>
          </a:xfrm>
          <a:prstGeom prst="rect">
            <a:avLst/>
          </a:prstGeom>
          <a:noFill/>
          <a:ln w="9525">
            <a:noFill/>
            <a:miter lim="800000"/>
            <a:headEnd/>
            <a:tailEnd/>
          </a:ln>
          <a:effectLst/>
        </p:spPr>
      </p:pic>
      <p:sp>
        <p:nvSpPr>
          <p:cNvPr id="35" name="Textfeld 5"/>
          <p:cNvSpPr txBox="1">
            <a:spLocks noChangeArrowheads="1"/>
          </p:cNvSpPr>
          <p:nvPr/>
        </p:nvSpPr>
        <p:spPr bwMode="auto">
          <a:xfrm>
            <a:off x="1046129" y="4740285"/>
            <a:ext cx="5624513" cy="554038"/>
          </a:xfrm>
          <a:prstGeom prst="rect">
            <a:avLst/>
          </a:prstGeom>
          <a:noFill/>
          <a:ln w="9525">
            <a:noFill/>
            <a:miter lim="800000"/>
            <a:headEnd/>
            <a:tailEnd/>
          </a:ln>
        </p:spPr>
        <p:txBody>
          <a:bodyPr>
            <a:spAutoFit/>
          </a:bodyPr>
          <a:lstStyle/>
          <a:p>
            <a:pPr algn="ctr"/>
            <a:r>
              <a:rPr lang="en-GB" sz="1000" i="1" dirty="0"/>
              <a:t>Control Hierarchy of ICS according to </a:t>
            </a:r>
            <a:r>
              <a:rPr lang="en-US" sz="1000" dirty="0"/>
              <a:t>WILLIAMS, T. J., " The Purdue enterprise reference architecture: a technical guide for CIM planning and implementation", Research Triangle Park, NC: Instrument Society of America, 1992</a:t>
            </a:r>
            <a:endParaRPr lang="de-DE" sz="1000" dirty="0"/>
          </a:p>
        </p:txBody>
      </p:sp>
      <p:grpSp>
        <p:nvGrpSpPr>
          <p:cNvPr id="33" name="Gruppieren 32"/>
          <p:cNvGrpSpPr/>
          <p:nvPr/>
        </p:nvGrpSpPr>
        <p:grpSpPr>
          <a:xfrm>
            <a:off x="-96879" y="5454665"/>
            <a:ext cx="11572956" cy="882634"/>
            <a:chOff x="-96879" y="5454665"/>
            <a:chExt cx="11572956" cy="882634"/>
          </a:xfrm>
        </p:grpSpPr>
        <p:grpSp>
          <p:nvGrpSpPr>
            <p:cNvPr id="36" name="Gruppieren 13"/>
            <p:cNvGrpSpPr/>
            <p:nvPr/>
          </p:nvGrpSpPr>
          <p:grpSpPr>
            <a:xfrm>
              <a:off x="903253" y="5454665"/>
              <a:ext cx="2071702" cy="882634"/>
              <a:chOff x="2060569" y="0"/>
              <a:chExt cx="6680060" cy="2087960"/>
            </a:xfrm>
          </p:grpSpPr>
          <p:sp>
            <p:nvSpPr>
              <p:cNvPr id="76" name="Eingekerbter Richtungspfeil 75"/>
              <p:cNvSpPr/>
              <p:nvPr/>
            </p:nvSpPr>
            <p:spPr>
              <a:xfrm>
                <a:off x="2060569" y="0"/>
                <a:ext cx="6680060" cy="2087960"/>
              </a:xfrm>
              <a:prstGeom prst="chevron">
                <a:avLst/>
              </a:prstGeom>
              <a:solidFill>
                <a:srgbClr val="FF0909">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77"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IT in NPPs</a:t>
                </a:r>
                <a:endParaRPr lang="en-GB" sz="1800" b="1" kern="1200" dirty="0"/>
              </a:p>
            </p:txBody>
          </p:sp>
        </p:grpSp>
        <p:grpSp>
          <p:nvGrpSpPr>
            <p:cNvPr id="38" name="Gruppieren 25"/>
            <p:cNvGrpSpPr/>
            <p:nvPr/>
          </p:nvGrpSpPr>
          <p:grpSpPr>
            <a:xfrm>
              <a:off x="2617765" y="5454665"/>
              <a:ext cx="2071702" cy="882634"/>
              <a:chOff x="2060569" y="0"/>
              <a:chExt cx="6680060" cy="2087960"/>
            </a:xfrm>
          </p:grpSpPr>
          <p:sp>
            <p:nvSpPr>
              <p:cNvPr id="74" name="Eingekerbter Richtungspfeil 73">
                <a:hlinkClick r:id="rId6" action="ppaction://hlinksldjump"/>
              </p:cNvPr>
              <p:cNvSpPr/>
              <p:nvPr/>
            </p:nvSpPr>
            <p:spPr>
              <a:xfrm>
                <a:off x="2060569" y="0"/>
                <a:ext cx="6680060" cy="2087960"/>
              </a:xfrm>
              <a:prstGeom prst="chevron">
                <a:avLst/>
              </a:prstGeom>
              <a:solidFill>
                <a:schemeClr val="accent2">
                  <a:alpha val="42000"/>
                </a:scheme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75"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Security in NPP IT</a:t>
                </a:r>
                <a:endParaRPr lang="en-GB" sz="1800" b="1" kern="1200" dirty="0"/>
              </a:p>
            </p:txBody>
          </p:sp>
        </p:grpSp>
        <p:grpSp>
          <p:nvGrpSpPr>
            <p:cNvPr id="39" name="Gruppieren 30"/>
            <p:cNvGrpSpPr/>
            <p:nvPr/>
          </p:nvGrpSpPr>
          <p:grpSpPr>
            <a:xfrm>
              <a:off x="4332277" y="5454665"/>
              <a:ext cx="2071702" cy="882634"/>
              <a:chOff x="2060569" y="0"/>
              <a:chExt cx="6680060" cy="2087960"/>
            </a:xfrm>
          </p:grpSpPr>
          <p:sp>
            <p:nvSpPr>
              <p:cNvPr id="72" name="Eingekerbter Richtungspfeil 71">
                <a:hlinkClick r:id="rId7" action="ppaction://hlinksldjump"/>
              </p:cNvPr>
              <p:cNvSpPr/>
              <p:nvPr/>
            </p:nvSpPr>
            <p:spPr>
              <a:xfrm>
                <a:off x="2060569" y="0"/>
                <a:ext cx="6680060" cy="2087960"/>
              </a:xfrm>
              <a:prstGeom prst="chevron">
                <a:avLst/>
              </a:prstGeom>
              <a:solidFill>
                <a:srgbClr val="FFFF0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73"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SIEM</a:t>
                </a:r>
                <a:endParaRPr lang="en-GB" sz="1800" b="1" kern="1200" dirty="0"/>
              </a:p>
            </p:txBody>
          </p:sp>
        </p:grpSp>
        <p:grpSp>
          <p:nvGrpSpPr>
            <p:cNvPr id="42" name="Gruppieren 33"/>
            <p:cNvGrpSpPr/>
            <p:nvPr/>
          </p:nvGrpSpPr>
          <p:grpSpPr>
            <a:xfrm>
              <a:off x="6046789" y="5454665"/>
              <a:ext cx="2071702" cy="882634"/>
              <a:chOff x="2060569" y="0"/>
              <a:chExt cx="6680060" cy="2087960"/>
            </a:xfrm>
          </p:grpSpPr>
          <p:sp>
            <p:nvSpPr>
              <p:cNvPr id="70" name="Eingekerbter Richtungspfeil 69">
                <a:hlinkClick r:id="rId8" action="ppaction://hlinksldjump"/>
              </p:cNvPr>
              <p:cNvSpPr/>
              <p:nvPr/>
            </p:nvSpPr>
            <p:spPr>
              <a:xfrm>
                <a:off x="2060569" y="0"/>
                <a:ext cx="6680060" cy="2087960"/>
              </a:xfrm>
              <a:prstGeom prst="chevron">
                <a:avLst/>
              </a:prstGeom>
              <a:solidFill>
                <a:srgbClr val="92D05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71"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Concept for an OT SIEM</a:t>
                </a:r>
                <a:endParaRPr lang="en-GB" sz="1800" b="1" kern="1200" dirty="0"/>
              </a:p>
            </p:txBody>
          </p:sp>
        </p:grpSp>
        <p:grpSp>
          <p:nvGrpSpPr>
            <p:cNvPr id="43" name="Gruppieren 36"/>
            <p:cNvGrpSpPr/>
            <p:nvPr/>
          </p:nvGrpSpPr>
          <p:grpSpPr>
            <a:xfrm>
              <a:off x="7761301" y="5454665"/>
              <a:ext cx="2071702" cy="882634"/>
              <a:chOff x="2060569" y="0"/>
              <a:chExt cx="6680060" cy="2087960"/>
            </a:xfrm>
          </p:grpSpPr>
          <p:sp>
            <p:nvSpPr>
              <p:cNvPr id="68" name="Eingekerbter Richtungspfeil 67">
                <a:hlinkClick r:id="rId9" action="ppaction://hlinksldjump"/>
              </p:cNvPr>
              <p:cNvSpPr/>
              <p:nvPr/>
            </p:nvSpPr>
            <p:spPr>
              <a:xfrm>
                <a:off x="2060569" y="0"/>
                <a:ext cx="6680060" cy="2087960"/>
              </a:xfrm>
              <a:prstGeom prst="chevron">
                <a:avLst/>
              </a:prstGeom>
              <a:solidFill>
                <a:srgbClr val="92D05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69"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Example for an OT SIEM</a:t>
                </a:r>
                <a:endParaRPr lang="en-GB" sz="1800" b="1" kern="1200" dirty="0"/>
              </a:p>
            </p:txBody>
          </p:sp>
        </p:grpSp>
        <p:grpSp>
          <p:nvGrpSpPr>
            <p:cNvPr id="47" name="Gruppieren 40"/>
            <p:cNvGrpSpPr/>
            <p:nvPr/>
          </p:nvGrpSpPr>
          <p:grpSpPr>
            <a:xfrm>
              <a:off x="9475813" y="5454665"/>
              <a:ext cx="2000264" cy="882634"/>
              <a:chOff x="2060569" y="0"/>
              <a:chExt cx="6680060" cy="2087960"/>
            </a:xfrm>
          </p:grpSpPr>
          <p:sp>
            <p:nvSpPr>
              <p:cNvPr id="66" name="Eingekerbter Richtungspfeil 65">
                <a:hlinkClick r:id="rId10" action="ppaction://hlinksldjump"/>
              </p:cNvPr>
              <p:cNvSpPr/>
              <p:nvPr/>
            </p:nvSpPr>
            <p:spPr>
              <a:xfrm>
                <a:off x="2060569" y="0"/>
                <a:ext cx="6680060" cy="2087960"/>
              </a:xfrm>
              <a:prstGeom prst="chevron">
                <a:avLst/>
              </a:prstGeom>
              <a:solidFill>
                <a:srgbClr val="00B0F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67"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Summary</a:t>
                </a:r>
                <a:endParaRPr lang="en-GB" sz="1800" b="1" kern="1200" dirty="0"/>
              </a:p>
            </p:txBody>
          </p:sp>
        </p:grpSp>
        <p:grpSp>
          <p:nvGrpSpPr>
            <p:cNvPr id="55" name="Gruppieren 36"/>
            <p:cNvGrpSpPr/>
            <p:nvPr/>
          </p:nvGrpSpPr>
          <p:grpSpPr>
            <a:xfrm>
              <a:off x="-96879" y="5454665"/>
              <a:ext cx="1424158" cy="882634"/>
              <a:chOff x="-96879" y="5454665"/>
              <a:chExt cx="1424158" cy="882634"/>
            </a:xfrm>
          </p:grpSpPr>
          <p:sp>
            <p:nvSpPr>
              <p:cNvPr id="64" name="Richtungspfeil 63">
                <a:hlinkClick r:id="rId11" action="ppaction://hlinksldjump"/>
              </p:cNvPr>
              <p:cNvSpPr/>
              <p:nvPr/>
            </p:nvSpPr>
            <p:spPr bwMode="auto">
              <a:xfrm>
                <a:off x="71438" y="5454665"/>
                <a:ext cx="1189005" cy="882000"/>
              </a:xfrm>
              <a:prstGeom prst="homePlate">
                <a:avLst/>
              </a:prstGeom>
              <a:solidFill>
                <a:schemeClr val="accent4">
                  <a:lumMod val="75000"/>
                  <a:lumOff val="25000"/>
                  <a:alpha val="42000"/>
                </a:schemeClr>
              </a:solidFill>
              <a:ln w="254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65" name="Eingekerbter Richtungspfeil 4"/>
              <p:cNvSpPr/>
              <p:nvPr/>
            </p:nvSpPr>
            <p:spPr>
              <a:xfrm>
                <a:off x="-96879" y="5454665"/>
                <a:ext cx="1424158" cy="882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Start</a:t>
                </a:r>
                <a:endParaRPr lang="en-GB" sz="1800" b="1" kern="1200" dirty="0"/>
              </a:p>
            </p:txBody>
          </p:sp>
        </p:gr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1519"/>
          <a:stretch/>
        </p:blipFill>
        <p:spPr bwMode="auto">
          <a:xfrm>
            <a:off x="-5802" y="-1"/>
            <a:ext cx="11527877" cy="6480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Text Box 10"/>
          <p:cNvSpPr txBox="1">
            <a:spLocks noChangeArrowheads="1"/>
          </p:cNvSpPr>
          <p:nvPr/>
        </p:nvSpPr>
        <p:spPr bwMode="auto">
          <a:xfrm>
            <a:off x="1" y="-3176"/>
            <a:ext cx="11523156" cy="1188000"/>
          </a:xfrm>
          <a:prstGeom prst="rect">
            <a:avLst/>
          </a:prstGeom>
          <a:solidFill>
            <a:schemeClr val="bg1">
              <a:alpha val="60001"/>
            </a:schemeClr>
          </a:solidFill>
          <a:ln w="9525">
            <a:noFill/>
            <a:miter lim="800000"/>
            <a:headEnd/>
            <a:tailEnd/>
          </a:ln>
          <a:effectLst/>
        </p:spPr>
        <p:txBody>
          <a:bodyPr wrap="square">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sp>
        <p:nvSpPr>
          <p:cNvPr id="16" name="Text Box 17"/>
          <p:cNvSpPr txBox="1">
            <a:spLocks noChangeArrowheads="1"/>
          </p:cNvSpPr>
          <p:nvPr/>
        </p:nvSpPr>
        <p:spPr bwMode="auto">
          <a:xfrm>
            <a:off x="688939" y="1168385"/>
            <a:ext cx="10072758" cy="4140000"/>
          </a:xfrm>
          <a:prstGeom prst="rect">
            <a:avLst/>
          </a:prstGeom>
          <a:solidFill>
            <a:schemeClr val="bg1">
              <a:alpha val="60000"/>
            </a:schemeClr>
          </a:solidFill>
          <a:ln w="9525">
            <a:noFill/>
            <a:miter lim="800000"/>
            <a:headEnd/>
            <a:tailEnd/>
          </a:ln>
          <a:effectLst/>
        </p:spPr>
        <p:txBody>
          <a:bodyPr/>
          <a:lstStyle/>
          <a:p>
            <a:endParaRPr lang="en-US" sz="600" b="1" dirty="0"/>
          </a:p>
          <a:p>
            <a:r>
              <a:rPr lang="en-US" sz="2000" b="1" dirty="0">
                <a:solidFill>
                  <a:srgbClr val="0070C0"/>
                </a:solidFill>
              </a:rPr>
              <a:t>Computational system are also used to control physical processes in the plant. These Instrumentation and Control (I&amp;C) systems are referred to as OT (Operational Technology).</a:t>
            </a:r>
          </a:p>
          <a:p>
            <a:endParaRPr lang="en-US" sz="2000" b="1" dirty="0">
              <a:solidFill>
                <a:srgbClr val="0070C0"/>
              </a:solidFill>
            </a:endParaRPr>
          </a:p>
          <a:p>
            <a:endParaRPr lang="en-US" sz="2000" b="1" dirty="0">
              <a:solidFill>
                <a:srgbClr val="0070C0"/>
              </a:solidFill>
            </a:endParaRPr>
          </a:p>
          <a:p>
            <a:endParaRPr lang="en-US" sz="2000" b="1" dirty="0">
              <a:solidFill>
                <a:srgbClr val="0070C0"/>
              </a:solidFill>
            </a:endParaRPr>
          </a:p>
          <a:p>
            <a:r>
              <a:rPr lang="en-GB" sz="2000" b="1" dirty="0">
                <a:solidFill>
                  <a:srgbClr val="0070C0"/>
                </a:solidFill>
              </a:rPr>
              <a:t>		</a:t>
            </a:r>
          </a:p>
          <a:p>
            <a:r>
              <a:rPr lang="en-GB" sz="2000" b="1" dirty="0">
                <a:solidFill>
                  <a:srgbClr val="0070C0"/>
                </a:solidFill>
              </a:rPr>
              <a:t>		</a:t>
            </a:r>
          </a:p>
          <a:p>
            <a:endParaRPr lang="en-GB" sz="2000" b="1" dirty="0">
              <a:solidFill>
                <a:srgbClr val="0070C0"/>
              </a:solidFill>
            </a:endParaRPr>
          </a:p>
          <a:p>
            <a:r>
              <a:rPr lang="en-GB" sz="2000" b="1" dirty="0">
                <a:solidFill>
                  <a:srgbClr val="0070C0"/>
                </a:solidFill>
              </a:rPr>
              <a:t>			</a:t>
            </a:r>
          </a:p>
          <a:p>
            <a:r>
              <a:rPr lang="en-GB" sz="2000" b="1" dirty="0">
                <a:solidFill>
                  <a:srgbClr val="0070C0"/>
                </a:solidFill>
              </a:rPr>
              <a:t>			</a:t>
            </a:r>
          </a:p>
          <a:p>
            <a:endParaRPr lang="en-GB" sz="2000" b="1" dirty="0">
              <a:solidFill>
                <a:srgbClr val="0070C0"/>
              </a:solidFill>
            </a:endParaRPr>
          </a:p>
        </p:txBody>
      </p:sp>
      <p:sp>
        <p:nvSpPr>
          <p:cNvPr id="24" name="Text Box 7"/>
          <p:cNvSpPr txBox="1">
            <a:spLocks noChangeArrowheads="1"/>
          </p:cNvSpPr>
          <p:nvPr/>
        </p:nvSpPr>
        <p:spPr bwMode="auto">
          <a:xfrm>
            <a:off x="1898515" y="114721"/>
            <a:ext cx="7416825" cy="569387"/>
          </a:xfrm>
          <a:prstGeom prst="rect">
            <a:avLst/>
          </a:prstGeom>
          <a:noFill/>
          <a:ln w="9525">
            <a:noFill/>
            <a:miter lim="800000"/>
            <a:headEnd/>
            <a:tailEnd/>
          </a:ln>
          <a:effectLst/>
        </p:spPr>
        <p:txBody>
          <a:bodyPr wrap="square">
            <a:spAutoFit/>
          </a:bodyPr>
          <a:lstStyle/>
          <a:p>
            <a:pPr lvl="0"/>
            <a:r>
              <a:rPr lang="de-DE" sz="2000" b="1" dirty="0">
                <a:solidFill>
                  <a:srgbClr val="0070C0"/>
                </a:solidFill>
              </a:rPr>
              <a:t>NPP </a:t>
            </a:r>
            <a:r>
              <a:rPr lang="de-DE" sz="2000" b="1" dirty="0" err="1">
                <a:solidFill>
                  <a:srgbClr val="0070C0"/>
                </a:solidFill>
              </a:rPr>
              <a:t>Structure</a:t>
            </a:r>
            <a:r>
              <a:rPr lang="de-DE" sz="2000" b="1" dirty="0">
                <a:solidFill>
                  <a:srgbClr val="0070C0"/>
                </a:solidFill>
              </a:rPr>
              <a:t> - OT</a:t>
            </a:r>
            <a:endParaRPr lang="en-GB" sz="1000" b="1" baseline="30000" dirty="0">
              <a:solidFill>
                <a:srgbClr val="0070C0"/>
              </a:solidFill>
              <a:latin typeface="Verdana" pitchFamily="34" charset="0"/>
            </a:endParaRPr>
          </a:p>
          <a:p>
            <a:pPr lvl="0"/>
            <a:endParaRPr lang="en-US" sz="1100" b="1" dirty="0">
              <a:solidFill>
                <a:srgbClr val="0070C0"/>
              </a:solidFill>
            </a:endParaRPr>
          </a:p>
        </p:txBody>
      </p:sp>
      <p:grpSp>
        <p:nvGrpSpPr>
          <p:cNvPr id="8" name="Gruppieren 40"/>
          <p:cNvGrpSpPr/>
          <p:nvPr/>
        </p:nvGrpSpPr>
        <p:grpSpPr>
          <a:xfrm>
            <a:off x="9618689" y="4954599"/>
            <a:ext cx="1071570" cy="285752"/>
            <a:chOff x="2060569" y="0"/>
            <a:chExt cx="6680060" cy="2087960"/>
          </a:xfrm>
        </p:grpSpPr>
        <p:sp>
          <p:nvSpPr>
            <p:cNvPr id="31" name="Eingekerbter Richtungspfeil 30">
              <a:hlinkClick r:id="" action="ppaction://hlinkshowjump?jump=nextslide"/>
            </p:cNvPr>
            <p:cNvSpPr/>
            <p:nvPr/>
          </p:nvSpPr>
          <p:spPr>
            <a:xfrm>
              <a:off x="2060569" y="0"/>
              <a:ext cx="6680060" cy="2087960"/>
            </a:xfrm>
            <a:prstGeom prst="chevron">
              <a:avLst/>
            </a:prstGeom>
            <a:solidFill>
              <a:srgbClr val="00B0F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34" name="Eingekerbter Richtungspfeil 4">
              <a:hlinkClick r:id="rId4" action="ppaction://hlinksldjump"/>
            </p:cNvPr>
            <p:cNvSpPr/>
            <p:nvPr/>
          </p:nvSpPr>
          <p:spPr>
            <a:xfrm>
              <a:off x="3104548" y="0"/>
              <a:ext cx="4592103"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000" b="1" kern="1200" dirty="0"/>
                <a:t>Next</a:t>
              </a:r>
              <a:endParaRPr lang="en-GB" sz="1000" b="1" kern="1200" dirty="0"/>
            </a:p>
          </p:txBody>
        </p:sp>
      </p:grpSp>
      <p:pic>
        <p:nvPicPr>
          <p:cNvPr id="2050" name="Picture 2"/>
          <p:cNvPicPr>
            <a:picLocks noChangeAspect="1" noChangeArrowheads="1"/>
          </p:cNvPicPr>
          <p:nvPr/>
        </p:nvPicPr>
        <p:blipFill>
          <a:blip r:embed="rId5"/>
          <a:srcRect/>
          <a:stretch>
            <a:fillRect/>
          </a:stretch>
        </p:blipFill>
        <p:spPr bwMode="auto">
          <a:xfrm>
            <a:off x="1179519" y="3616335"/>
            <a:ext cx="5581650" cy="1123950"/>
          </a:xfrm>
          <a:prstGeom prst="rect">
            <a:avLst/>
          </a:prstGeom>
          <a:noFill/>
          <a:ln w="9525">
            <a:noFill/>
            <a:miter lim="800000"/>
            <a:headEnd/>
            <a:tailEnd/>
          </a:ln>
          <a:effectLst/>
        </p:spPr>
      </p:pic>
      <p:sp>
        <p:nvSpPr>
          <p:cNvPr id="32" name="Textfeld 5"/>
          <p:cNvSpPr txBox="1">
            <a:spLocks noChangeArrowheads="1"/>
          </p:cNvSpPr>
          <p:nvPr/>
        </p:nvSpPr>
        <p:spPr bwMode="auto">
          <a:xfrm>
            <a:off x="1117567" y="4740285"/>
            <a:ext cx="5624513" cy="554038"/>
          </a:xfrm>
          <a:prstGeom prst="rect">
            <a:avLst/>
          </a:prstGeom>
          <a:noFill/>
          <a:ln w="9525">
            <a:noFill/>
            <a:miter lim="800000"/>
            <a:headEnd/>
            <a:tailEnd/>
          </a:ln>
        </p:spPr>
        <p:txBody>
          <a:bodyPr>
            <a:spAutoFit/>
          </a:bodyPr>
          <a:lstStyle/>
          <a:p>
            <a:pPr algn="ctr"/>
            <a:r>
              <a:rPr lang="en-GB" sz="1000" i="1" dirty="0"/>
              <a:t>Control Hierarchy of ICS according to </a:t>
            </a:r>
            <a:r>
              <a:rPr lang="en-US" sz="1000" dirty="0"/>
              <a:t>WILLIAMS, T. J., " The Purdue enterprise reference architecture: a technical guide for CIM planning and implementation", Research Triangle Park, NC: Instrument Society of America, 1992</a:t>
            </a:r>
            <a:endParaRPr lang="de-DE" sz="1000" dirty="0"/>
          </a:p>
        </p:txBody>
      </p:sp>
      <p:grpSp>
        <p:nvGrpSpPr>
          <p:cNvPr id="33" name="Gruppieren 32"/>
          <p:cNvGrpSpPr/>
          <p:nvPr/>
        </p:nvGrpSpPr>
        <p:grpSpPr>
          <a:xfrm>
            <a:off x="-96879" y="5454665"/>
            <a:ext cx="11572956" cy="882634"/>
            <a:chOff x="-96879" y="5454665"/>
            <a:chExt cx="11572956" cy="882634"/>
          </a:xfrm>
        </p:grpSpPr>
        <p:grpSp>
          <p:nvGrpSpPr>
            <p:cNvPr id="35" name="Gruppieren 13"/>
            <p:cNvGrpSpPr/>
            <p:nvPr/>
          </p:nvGrpSpPr>
          <p:grpSpPr>
            <a:xfrm>
              <a:off x="903253" y="5454665"/>
              <a:ext cx="2071702" cy="882634"/>
              <a:chOff x="2060569" y="0"/>
              <a:chExt cx="6680060" cy="2087960"/>
            </a:xfrm>
          </p:grpSpPr>
          <p:sp>
            <p:nvSpPr>
              <p:cNvPr id="76" name="Eingekerbter Richtungspfeil 75"/>
              <p:cNvSpPr/>
              <p:nvPr/>
            </p:nvSpPr>
            <p:spPr>
              <a:xfrm>
                <a:off x="2060569" y="0"/>
                <a:ext cx="6680060" cy="2087960"/>
              </a:xfrm>
              <a:prstGeom prst="chevron">
                <a:avLst/>
              </a:prstGeom>
              <a:solidFill>
                <a:srgbClr val="FF0909">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77"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IT in NPPs</a:t>
                </a:r>
                <a:endParaRPr lang="en-GB" sz="1800" b="1" kern="1200" dirty="0"/>
              </a:p>
            </p:txBody>
          </p:sp>
        </p:grpSp>
        <p:grpSp>
          <p:nvGrpSpPr>
            <p:cNvPr id="36" name="Gruppieren 25"/>
            <p:cNvGrpSpPr/>
            <p:nvPr/>
          </p:nvGrpSpPr>
          <p:grpSpPr>
            <a:xfrm>
              <a:off x="2617765" y="5454665"/>
              <a:ext cx="2071702" cy="882634"/>
              <a:chOff x="2060569" y="0"/>
              <a:chExt cx="6680060" cy="2087960"/>
            </a:xfrm>
          </p:grpSpPr>
          <p:sp>
            <p:nvSpPr>
              <p:cNvPr id="74" name="Eingekerbter Richtungspfeil 73">
                <a:hlinkClick r:id="rId6" action="ppaction://hlinksldjump"/>
              </p:cNvPr>
              <p:cNvSpPr/>
              <p:nvPr/>
            </p:nvSpPr>
            <p:spPr>
              <a:xfrm>
                <a:off x="2060569" y="0"/>
                <a:ext cx="6680060" cy="2087960"/>
              </a:xfrm>
              <a:prstGeom prst="chevron">
                <a:avLst/>
              </a:prstGeom>
              <a:solidFill>
                <a:schemeClr val="accent2">
                  <a:alpha val="42000"/>
                </a:scheme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75"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Security in NPP IT</a:t>
                </a:r>
                <a:endParaRPr lang="en-GB" sz="1800" b="1" kern="1200" dirty="0"/>
              </a:p>
            </p:txBody>
          </p:sp>
        </p:grpSp>
        <p:grpSp>
          <p:nvGrpSpPr>
            <p:cNvPr id="37" name="Gruppieren 30"/>
            <p:cNvGrpSpPr/>
            <p:nvPr/>
          </p:nvGrpSpPr>
          <p:grpSpPr>
            <a:xfrm>
              <a:off x="4332277" y="5454665"/>
              <a:ext cx="2071702" cy="882634"/>
              <a:chOff x="2060569" y="0"/>
              <a:chExt cx="6680060" cy="2087960"/>
            </a:xfrm>
          </p:grpSpPr>
          <p:sp>
            <p:nvSpPr>
              <p:cNvPr id="72" name="Eingekerbter Richtungspfeil 71">
                <a:hlinkClick r:id="rId7" action="ppaction://hlinksldjump"/>
              </p:cNvPr>
              <p:cNvSpPr/>
              <p:nvPr/>
            </p:nvSpPr>
            <p:spPr>
              <a:xfrm>
                <a:off x="2060569" y="0"/>
                <a:ext cx="6680060" cy="2087960"/>
              </a:xfrm>
              <a:prstGeom prst="chevron">
                <a:avLst/>
              </a:prstGeom>
              <a:solidFill>
                <a:srgbClr val="FFFF0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73"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SIEM</a:t>
                </a:r>
                <a:endParaRPr lang="en-GB" sz="1800" b="1" kern="1200" dirty="0"/>
              </a:p>
            </p:txBody>
          </p:sp>
        </p:grpSp>
        <p:grpSp>
          <p:nvGrpSpPr>
            <p:cNvPr id="38" name="Gruppieren 33"/>
            <p:cNvGrpSpPr/>
            <p:nvPr/>
          </p:nvGrpSpPr>
          <p:grpSpPr>
            <a:xfrm>
              <a:off x="6046789" y="5454665"/>
              <a:ext cx="2071702" cy="882634"/>
              <a:chOff x="2060569" y="0"/>
              <a:chExt cx="6680060" cy="2087960"/>
            </a:xfrm>
          </p:grpSpPr>
          <p:sp>
            <p:nvSpPr>
              <p:cNvPr id="70" name="Eingekerbter Richtungspfeil 69">
                <a:hlinkClick r:id="rId8" action="ppaction://hlinksldjump"/>
              </p:cNvPr>
              <p:cNvSpPr/>
              <p:nvPr/>
            </p:nvSpPr>
            <p:spPr>
              <a:xfrm>
                <a:off x="2060569" y="0"/>
                <a:ext cx="6680060" cy="2087960"/>
              </a:xfrm>
              <a:prstGeom prst="chevron">
                <a:avLst/>
              </a:prstGeom>
              <a:solidFill>
                <a:srgbClr val="92D05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71"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Concept for an OT SIEM</a:t>
                </a:r>
                <a:endParaRPr lang="en-GB" sz="1800" b="1" kern="1200" dirty="0"/>
              </a:p>
            </p:txBody>
          </p:sp>
        </p:grpSp>
        <p:grpSp>
          <p:nvGrpSpPr>
            <p:cNvPr id="39" name="Gruppieren 36"/>
            <p:cNvGrpSpPr/>
            <p:nvPr/>
          </p:nvGrpSpPr>
          <p:grpSpPr>
            <a:xfrm>
              <a:off x="7761301" y="5454665"/>
              <a:ext cx="2071702" cy="882634"/>
              <a:chOff x="2060569" y="0"/>
              <a:chExt cx="6680060" cy="2087960"/>
            </a:xfrm>
          </p:grpSpPr>
          <p:sp>
            <p:nvSpPr>
              <p:cNvPr id="55" name="Eingekerbter Richtungspfeil 54">
                <a:hlinkClick r:id="rId9" action="ppaction://hlinksldjump"/>
              </p:cNvPr>
              <p:cNvSpPr/>
              <p:nvPr/>
            </p:nvSpPr>
            <p:spPr>
              <a:xfrm>
                <a:off x="2060569" y="0"/>
                <a:ext cx="6680060" cy="2087960"/>
              </a:xfrm>
              <a:prstGeom prst="chevron">
                <a:avLst/>
              </a:prstGeom>
              <a:solidFill>
                <a:srgbClr val="92D05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69"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Example for an OT SIEM</a:t>
                </a:r>
                <a:endParaRPr lang="en-GB" sz="1800" b="1" kern="1200" dirty="0"/>
              </a:p>
            </p:txBody>
          </p:sp>
        </p:grpSp>
        <p:grpSp>
          <p:nvGrpSpPr>
            <p:cNvPr id="40" name="Gruppieren 40"/>
            <p:cNvGrpSpPr/>
            <p:nvPr/>
          </p:nvGrpSpPr>
          <p:grpSpPr>
            <a:xfrm>
              <a:off x="9475813" y="5454665"/>
              <a:ext cx="2000264" cy="882634"/>
              <a:chOff x="2060569" y="0"/>
              <a:chExt cx="6680060" cy="2087960"/>
            </a:xfrm>
          </p:grpSpPr>
          <p:sp>
            <p:nvSpPr>
              <p:cNvPr id="44" name="Eingekerbter Richtungspfeil 43">
                <a:hlinkClick r:id="rId10" action="ppaction://hlinksldjump"/>
              </p:cNvPr>
              <p:cNvSpPr/>
              <p:nvPr/>
            </p:nvSpPr>
            <p:spPr>
              <a:xfrm>
                <a:off x="2060569" y="0"/>
                <a:ext cx="6680060" cy="2087960"/>
              </a:xfrm>
              <a:prstGeom prst="chevron">
                <a:avLst/>
              </a:prstGeom>
              <a:solidFill>
                <a:srgbClr val="00B0F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47"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Summary</a:t>
                </a:r>
                <a:endParaRPr lang="en-GB" sz="1800" b="1" kern="1200" dirty="0"/>
              </a:p>
            </p:txBody>
          </p:sp>
        </p:grpSp>
        <p:grpSp>
          <p:nvGrpSpPr>
            <p:cNvPr id="41" name="Gruppieren 36"/>
            <p:cNvGrpSpPr/>
            <p:nvPr/>
          </p:nvGrpSpPr>
          <p:grpSpPr>
            <a:xfrm>
              <a:off x="-96879" y="5454665"/>
              <a:ext cx="1424158" cy="882634"/>
              <a:chOff x="-96879" y="5454665"/>
              <a:chExt cx="1424158" cy="882634"/>
            </a:xfrm>
          </p:grpSpPr>
          <p:sp>
            <p:nvSpPr>
              <p:cNvPr id="42" name="Richtungspfeil 41">
                <a:hlinkClick r:id="rId11" action="ppaction://hlinksldjump"/>
              </p:cNvPr>
              <p:cNvSpPr/>
              <p:nvPr/>
            </p:nvSpPr>
            <p:spPr bwMode="auto">
              <a:xfrm>
                <a:off x="71438" y="5454665"/>
                <a:ext cx="1189005" cy="882000"/>
              </a:xfrm>
              <a:prstGeom prst="homePlate">
                <a:avLst/>
              </a:prstGeom>
              <a:solidFill>
                <a:schemeClr val="accent4">
                  <a:lumMod val="75000"/>
                  <a:lumOff val="25000"/>
                  <a:alpha val="42000"/>
                </a:schemeClr>
              </a:solidFill>
              <a:ln w="254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43" name="Eingekerbter Richtungspfeil 4"/>
              <p:cNvSpPr/>
              <p:nvPr/>
            </p:nvSpPr>
            <p:spPr>
              <a:xfrm>
                <a:off x="-96879" y="5454665"/>
                <a:ext cx="1424158" cy="882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Start</a:t>
                </a:r>
                <a:endParaRPr lang="en-GB" sz="1800" b="1" kern="1200" dirty="0"/>
              </a:p>
            </p:txBody>
          </p:sp>
        </p:gr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1519"/>
          <a:stretch/>
        </p:blipFill>
        <p:spPr bwMode="auto">
          <a:xfrm>
            <a:off x="-5802" y="-1"/>
            <a:ext cx="11527877" cy="6480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Text Box 10"/>
          <p:cNvSpPr txBox="1">
            <a:spLocks noChangeArrowheads="1"/>
          </p:cNvSpPr>
          <p:nvPr/>
        </p:nvSpPr>
        <p:spPr bwMode="auto">
          <a:xfrm>
            <a:off x="1" y="0"/>
            <a:ext cx="11522074" cy="1188000"/>
          </a:xfrm>
          <a:prstGeom prst="rect">
            <a:avLst/>
          </a:prstGeom>
          <a:solidFill>
            <a:schemeClr val="bg1">
              <a:alpha val="60001"/>
            </a:schemeClr>
          </a:solidFill>
          <a:ln w="9525">
            <a:noFill/>
            <a:miter lim="800000"/>
            <a:headEnd/>
            <a:tailEnd/>
          </a:ln>
          <a:effectLst/>
        </p:spPr>
        <p:txBody>
          <a:bodyPr wrap="square">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sp>
        <p:nvSpPr>
          <p:cNvPr id="16" name="Text Box 17"/>
          <p:cNvSpPr txBox="1">
            <a:spLocks noChangeArrowheads="1"/>
          </p:cNvSpPr>
          <p:nvPr/>
        </p:nvSpPr>
        <p:spPr bwMode="auto">
          <a:xfrm>
            <a:off x="688939" y="1168385"/>
            <a:ext cx="10072758" cy="4140000"/>
          </a:xfrm>
          <a:prstGeom prst="rect">
            <a:avLst/>
          </a:prstGeom>
          <a:solidFill>
            <a:schemeClr val="bg1">
              <a:alpha val="60000"/>
            </a:schemeClr>
          </a:solidFill>
          <a:ln w="9525">
            <a:noFill/>
            <a:miter lim="800000"/>
            <a:headEnd/>
            <a:tailEnd/>
          </a:ln>
          <a:effectLst/>
        </p:spPr>
        <p:txBody>
          <a:bodyPr/>
          <a:lstStyle/>
          <a:p>
            <a:endParaRPr lang="en-US" sz="2000" b="1" dirty="0">
              <a:solidFill>
                <a:srgbClr val="0070C0"/>
              </a:solidFill>
            </a:endParaRPr>
          </a:p>
          <a:p>
            <a:endParaRPr lang="en-US" sz="2000" b="1" dirty="0">
              <a:solidFill>
                <a:srgbClr val="0070C0"/>
              </a:solidFill>
            </a:endParaRPr>
          </a:p>
          <a:p>
            <a:endParaRPr lang="en-US" sz="2000" b="1" dirty="0">
              <a:solidFill>
                <a:srgbClr val="0070C0"/>
              </a:solidFill>
            </a:endParaRPr>
          </a:p>
          <a:p>
            <a:r>
              <a:rPr lang="en-GB" sz="2000" b="1" dirty="0">
                <a:solidFill>
                  <a:srgbClr val="0070C0"/>
                </a:solidFill>
              </a:rPr>
              <a:t>		</a:t>
            </a:r>
          </a:p>
          <a:p>
            <a:r>
              <a:rPr lang="en-GB" sz="2000" b="1" dirty="0">
                <a:solidFill>
                  <a:srgbClr val="0070C0"/>
                </a:solidFill>
              </a:rPr>
              <a:t>		</a:t>
            </a:r>
          </a:p>
          <a:p>
            <a:endParaRPr lang="en-GB" sz="2000" b="1" dirty="0">
              <a:solidFill>
                <a:srgbClr val="0070C0"/>
              </a:solidFill>
            </a:endParaRPr>
          </a:p>
          <a:p>
            <a:r>
              <a:rPr lang="en-GB" sz="2000" b="1" dirty="0">
                <a:solidFill>
                  <a:srgbClr val="0070C0"/>
                </a:solidFill>
              </a:rPr>
              <a:t>			</a:t>
            </a:r>
          </a:p>
          <a:p>
            <a:r>
              <a:rPr lang="en-GB" sz="2000" b="1" dirty="0">
                <a:solidFill>
                  <a:srgbClr val="0070C0"/>
                </a:solidFill>
              </a:rPr>
              <a:t>			</a:t>
            </a:r>
          </a:p>
          <a:p>
            <a:endParaRPr lang="en-GB" sz="2000" b="1" dirty="0">
              <a:solidFill>
                <a:srgbClr val="0070C0"/>
              </a:solidFill>
            </a:endParaRPr>
          </a:p>
        </p:txBody>
      </p:sp>
      <p:sp>
        <p:nvSpPr>
          <p:cNvPr id="24" name="Text Box 7"/>
          <p:cNvSpPr txBox="1">
            <a:spLocks noChangeArrowheads="1"/>
          </p:cNvSpPr>
          <p:nvPr/>
        </p:nvSpPr>
        <p:spPr bwMode="auto">
          <a:xfrm>
            <a:off x="1898515" y="114721"/>
            <a:ext cx="7416825" cy="569387"/>
          </a:xfrm>
          <a:prstGeom prst="rect">
            <a:avLst/>
          </a:prstGeom>
          <a:noFill/>
          <a:ln w="9525">
            <a:noFill/>
            <a:miter lim="800000"/>
            <a:headEnd/>
            <a:tailEnd/>
          </a:ln>
          <a:effectLst/>
        </p:spPr>
        <p:txBody>
          <a:bodyPr wrap="square">
            <a:spAutoFit/>
          </a:bodyPr>
          <a:lstStyle/>
          <a:p>
            <a:pPr lvl="0"/>
            <a:r>
              <a:rPr lang="de-DE" sz="2000" b="1" dirty="0">
                <a:solidFill>
                  <a:srgbClr val="0070C0"/>
                </a:solidFill>
              </a:rPr>
              <a:t>NPP </a:t>
            </a:r>
            <a:r>
              <a:rPr lang="de-DE" sz="2000" b="1" dirty="0" err="1">
                <a:solidFill>
                  <a:srgbClr val="0070C0"/>
                </a:solidFill>
              </a:rPr>
              <a:t>Structure</a:t>
            </a:r>
            <a:r>
              <a:rPr lang="de-DE" sz="2000" b="1" dirty="0">
                <a:solidFill>
                  <a:srgbClr val="0070C0"/>
                </a:solidFill>
              </a:rPr>
              <a:t> – OT </a:t>
            </a:r>
            <a:r>
              <a:rPr lang="de-DE" sz="2000" b="1" dirty="0" err="1">
                <a:solidFill>
                  <a:srgbClr val="0070C0"/>
                </a:solidFill>
              </a:rPr>
              <a:t>Example</a:t>
            </a:r>
            <a:endParaRPr lang="en-GB" sz="1000" b="1" baseline="30000" dirty="0">
              <a:solidFill>
                <a:srgbClr val="0070C0"/>
              </a:solidFill>
              <a:latin typeface="Verdana" pitchFamily="34" charset="0"/>
            </a:endParaRPr>
          </a:p>
          <a:p>
            <a:pPr lvl="0"/>
            <a:endParaRPr lang="en-US" sz="1100" b="1" dirty="0">
              <a:solidFill>
                <a:srgbClr val="0070C0"/>
              </a:solidFill>
            </a:endParaRPr>
          </a:p>
        </p:txBody>
      </p:sp>
      <p:grpSp>
        <p:nvGrpSpPr>
          <p:cNvPr id="8" name="Gruppieren 40"/>
          <p:cNvGrpSpPr/>
          <p:nvPr/>
        </p:nvGrpSpPr>
        <p:grpSpPr>
          <a:xfrm>
            <a:off x="9618689" y="4954599"/>
            <a:ext cx="1071570" cy="285752"/>
            <a:chOff x="2060569" y="0"/>
            <a:chExt cx="6680060" cy="2087960"/>
          </a:xfrm>
        </p:grpSpPr>
        <p:sp>
          <p:nvSpPr>
            <p:cNvPr id="31" name="Eingekerbter Richtungspfeil 30">
              <a:hlinkClick r:id="rId4" action="ppaction://hlinksldjump"/>
            </p:cNvPr>
            <p:cNvSpPr/>
            <p:nvPr/>
          </p:nvSpPr>
          <p:spPr>
            <a:xfrm>
              <a:off x="2060569" y="0"/>
              <a:ext cx="6680060" cy="2087960"/>
            </a:xfrm>
            <a:prstGeom prst="chevron">
              <a:avLst/>
            </a:prstGeom>
            <a:solidFill>
              <a:srgbClr val="00B0F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34"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000" b="1" kern="1200" dirty="0"/>
                <a:t>Next</a:t>
              </a:r>
              <a:endParaRPr lang="en-GB" sz="1000" b="1" kern="1200" dirty="0"/>
            </a:p>
          </p:txBody>
        </p:sp>
      </p:grpSp>
      <p:sp>
        <p:nvSpPr>
          <p:cNvPr id="30" name="Textfeld 29"/>
          <p:cNvSpPr txBox="1"/>
          <p:nvPr/>
        </p:nvSpPr>
        <p:spPr>
          <a:xfrm>
            <a:off x="6332541" y="1311261"/>
            <a:ext cx="4214842" cy="3631763"/>
          </a:xfrm>
          <a:prstGeom prst="rect">
            <a:avLst/>
          </a:prstGeom>
          <a:noFill/>
        </p:spPr>
        <p:txBody>
          <a:bodyPr wrap="square" rtlCol="0">
            <a:spAutoFit/>
          </a:bodyPr>
          <a:lstStyle/>
          <a:p>
            <a:endParaRPr lang="en-US" sz="500" b="1" dirty="0"/>
          </a:p>
          <a:p>
            <a:endParaRPr lang="en-US" sz="500" b="1" dirty="0"/>
          </a:p>
          <a:p>
            <a:r>
              <a:rPr lang="en-US" b="1" dirty="0">
                <a:solidFill>
                  <a:srgbClr val="0070C0"/>
                </a:solidFill>
              </a:rPr>
              <a:t>For example, computation systems control the valves inside the Steam Turbine Generator. </a:t>
            </a:r>
          </a:p>
          <a:p>
            <a:endParaRPr lang="en-US" b="1" dirty="0">
              <a:solidFill>
                <a:srgbClr val="0070C0"/>
              </a:solidFill>
            </a:endParaRPr>
          </a:p>
          <a:p>
            <a:r>
              <a:rPr lang="en-US" b="1" dirty="0">
                <a:solidFill>
                  <a:srgbClr val="0070C0"/>
                </a:solidFill>
              </a:rPr>
              <a:t>They consist of:</a:t>
            </a:r>
            <a:endParaRPr lang="de-DE" b="1" dirty="0">
              <a:solidFill>
                <a:srgbClr val="0070C0"/>
              </a:solidFill>
            </a:endParaRPr>
          </a:p>
          <a:p>
            <a:endParaRPr lang="de-DE" b="1" dirty="0">
              <a:solidFill>
                <a:srgbClr val="0070C0"/>
              </a:solidFill>
            </a:endParaRPr>
          </a:p>
          <a:p>
            <a:r>
              <a:rPr lang="de-DE" sz="1400" b="1" u="sng" dirty="0">
                <a:solidFill>
                  <a:srgbClr val="0070C0"/>
                </a:solidFill>
                <a:hlinkClick r:id="rId5" action="ppaction://hlinksldjump"/>
              </a:rPr>
              <a:t>Sensors</a:t>
            </a:r>
            <a:r>
              <a:rPr lang="de-DE" sz="1400" b="1" dirty="0">
                <a:solidFill>
                  <a:srgbClr val="0070C0"/>
                </a:solidFill>
              </a:rPr>
              <a:t> </a:t>
            </a:r>
            <a:r>
              <a:rPr lang="de-DE" sz="1400" b="1" dirty="0" err="1">
                <a:solidFill>
                  <a:srgbClr val="0070C0"/>
                </a:solidFill>
              </a:rPr>
              <a:t>gather</a:t>
            </a:r>
            <a:r>
              <a:rPr lang="de-DE" sz="1400" b="1" dirty="0">
                <a:solidFill>
                  <a:srgbClr val="0070C0"/>
                </a:solidFill>
              </a:rPr>
              <a:t> </a:t>
            </a:r>
            <a:r>
              <a:rPr lang="de-DE" sz="1400" b="1" dirty="0" err="1">
                <a:solidFill>
                  <a:srgbClr val="0070C0"/>
                </a:solidFill>
              </a:rPr>
              <a:t>information</a:t>
            </a:r>
            <a:r>
              <a:rPr lang="de-DE" sz="1400" b="1" dirty="0">
                <a:solidFill>
                  <a:srgbClr val="0070C0"/>
                </a:solidFill>
              </a:rPr>
              <a:t> </a:t>
            </a:r>
            <a:r>
              <a:rPr lang="de-DE" sz="1400" b="1" dirty="0" err="1">
                <a:solidFill>
                  <a:srgbClr val="0070C0"/>
                </a:solidFill>
              </a:rPr>
              <a:t>about</a:t>
            </a:r>
            <a:r>
              <a:rPr lang="de-DE" sz="1400" b="1" dirty="0">
                <a:solidFill>
                  <a:srgbClr val="0070C0"/>
                </a:solidFill>
              </a:rPr>
              <a:t> </a:t>
            </a:r>
            <a:r>
              <a:rPr lang="de-DE" sz="1400" b="1" dirty="0" err="1">
                <a:solidFill>
                  <a:srgbClr val="0070C0"/>
                </a:solidFill>
              </a:rPr>
              <a:t>the</a:t>
            </a:r>
            <a:r>
              <a:rPr lang="de-DE" sz="1400" b="1" dirty="0">
                <a:solidFill>
                  <a:srgbClr val="0070C0"/>
                </a:solidFill>
              </a:rPr>
              <a:t> </a:t>
            </a:r>
            <a:r>
              <a:rPr lang="de-DE" sz="1400" b="1" dirty="0" err="1">
                <a:solidFill>
                  <a:srgbClr val="0070C0"/>
                </a:solidFill>
              </a:rPr>
              <a:t>physical</a:t>
            </a:r>
            <a:r>
              <a:rPr lang="de-DE" sz="1400" b="1" dirty="0">
                <a:solidFill>
                  <a:srgbClr val="0070C0"/>
                </a:solidFill>
              </a:rPr>
              <a:t> </a:t>
            </a:r>
            <a:r>
              <a:rPr lang="de-DE" sz="1400" b="1" dirty="0" err="1">
                <a:solidFill>
                  <a:srgbClr val="0070C0"/>
                </a:solidFill>
              </a:rPr>
              <a:t>process</a:t>
            </a:r>
            <a:r>
              <a:rPr lang="de-DE" sz="1400" b="1" dirty="0">
                <a:solidFill>
                  <a:srgbClr val="0070C0"/>
                </a:solidFill>
              </a:rPr>
              <a:t>.</a:t>
            </a:r>
          </a:p>
          <a:p>
            <a:endParaRPr lang="de-DE" sz="1400" b="1" dirty="0">
              <a:solidFill>
                <a:srgbClr val="0070C0"/>
              </a:solidFill>
            </a:endParaRPr>
          </a:p>
          <a:p>
            <a:r>
              <a:rPr lang="de-DE" sz="1400" b="1" u="sng" dirty="0" err="1">
                <a:solidFill>
                  <a:srgbClr val="0070C0"/>
                </a:solidFill>
                <a:hlinkClick r:id="rId6" action="ppaction://hlinksldjump"/>
              </a:rPr>
              <a:t>Computational</a:t>
            </a:r>
            <a:r>
              <a:rPr lang="de-DE" sz="1400" b="1" u="sng" dirty="0">
                <a:solidFill>
                  <a:srgbClr val="0070C0"/>
                </a:solidFill>
                <a:hlinkClick r:id="rId6" action="ppaction://hlinksldjump"/>
              </a:rPr>
              <a:t> </a:t>
            </a:r>
            <a:r>
              <a:rPr lang="de-DE" sz="1400" b="1" u="sng" dirty="0" err="1">
                <a:solidFill>
                  <a:srgbClr val="0070C0"/>
                </a:solidFill>
                <a:hlinkClick r:id="rId6" action="ppaction://hlinksldjump"/>
              </a:rPr>
              <a:t>units</a:t>
            </a:r>
            <a:r>
              <a:rPr lang="de-DE" sz="1400" b="1" u="sng" dirty="0">
                <a:solidFill>
                  <a:srgbClr val="0070C0"/>
                </a:solidFill>
                <a:hlinkClick r:id="rId6" action="ppaction://hlinksldjump"/>
              </a:rPr>
              <a:t> </a:t>
            </a:r>
            <a:r>
              <a:rPr lang="de-DE" sz="1400" b="1" dirty="0" err="1">
                <a:solidFill>
                  <a:srgbClr val="0070C0"/>
                </a:solidFill>
              </a:rPr>
              <a:t>process</a:t>
            </a:r>
            <a:r>
              <a:rPr lang="de-DE" sz="1400" b="1" dirty="0">
                <a:solidFill>
                  <a:srgbClr val="0070C0"/>
                </a:solidFill>
              </a:rPr>
              <a:t> </a:t>
            </a:r>
            <a:r>
              <a:rPr lang="de-DE" sz="1400" b="1" dirty="0" err="1">
                <a:solidFill>
                  <a:srgbClr val="0070C0"/>
                </a:solidFill>
              </a:rPr>
              <a:t>this</a:t>
            </a:r>
            <a:r>
              <a:rPr lang="de-DE" sz="1400" b="1" dirty="0">
                <a:solidFill>
                  <a:srgbClr val="0070C0"/>
                </a:solidFill>
              </a:rPr>
              <a:t> </a:t>
            </a:r>
            <a:r>
              <a:rPr lang="de-DE" sz="1400" b="1" dirty="0" err="1">
                <a:solidFill>
                  <a:srgbClr val="0070C0"/>
                </a:solidFill>
              </a:rPr>
              <a:t>information</a:t>
            </a:r>
            <a:r>
              <a:rPr lang="de-DE" sz="1400" b="1" dirty="0">
                <a:solidFill>
                  <a:srgbClr val="0070C0"/>
                </a:solidFill>
              </a:rPr>
              <a:t>.</a:t>
            </a:r>
          </a:p>
          <a:p>
            <a:endParaRPr lang="de-DE" sz="1400" b="1" dirty="0">
              <a:solidFill>
                <a:srgbClr val="0070C0"/>
              </a:solidFill>
            </a:endParaRPr>
          </a:p>
          <a:p>
            <a:r>
              <a:rPr lang="de-DE" sz="1400" b="1" u="sng" dirty="0" err="1">
                <a:solidFill>
                  <a:srgbClr val="0070C0"/>
                </a:solidFill>
                <a:hlinkClick r:id="rId7" action="ppaction://hlinksldjump"/>
              </a:rPr>
              <a:t>Actors</a:t>
            </a:r>
            <a:r>
              <a:rPr lang="de-DE" sz="1400" b="1" dirty="0">
                <a:solidFill>
                  <a:srgbClr val="0070C0"/>
                </a:solidFill>
              </a:rPr>
              <a:t> </a:t>
            </a:r>
            <a:r>
              <a:rPr lang="de-DE" sz="1400" b="1" dirty="0" err="1">
                <a:solidFill>
                  <a:srgbClr val="0070C0"/>
                </a:solidFill>
              </a:rPr>
              <a:t>influence</a:t>
            </a:r>
            <a:r>
              <a:rPr lang="de-DE" sz="1400" b="1" dirty="0">
                <a:solidFill>
                  <a:srgbClr val="0070C0"/>
                </a:solidFill>
              </a:rPr>
              <a:t> </a:t>
            </a:r>
            <a:r>
              <a:rPr lang="de-DE" sz="1400" b="1" dirty="0" err="1">
                <a:solidFill>
                  <a:srgbClr val="0070C0"/>
                </a:solidFill>
              </a:rPr>
              <a:t>the</a:t>
            </a:r>
            <a:r>
              <a:rPr lang="de-DE" sz="1400" b="1" dirty="0">
                <a:solidFill>
                  <a:srgbClr val="0070C0"/>
                </a:solidFill>
              </a:rPr>
              <a:t> </a:t>
            </a:r>
            <a:r>
              <a:rPr lang="de-DE" sz="1400" b="1" dirty="0" err="1">
                <a:solidFill>
                  <a:srgbClr val="0070C0"/>
                </a:solidFill>
              </a:rPr>
              <a:t>physical</a:t>
            </a:r>
            <a:r>
              <a:rPr lang="de-DE" sz="1400" b="1" dirty="0">
                <a:solidFill>
                  <a:srgbClr val="0070C0"/>
                </a:solidFill>
              </a:rPr>
              <a:t> </a:t>
            </a:r>
            <a:r>
              <a:rPr lang="de-DE" sz="1400" b="1" dirty="0" err="1">
                <a:solidFill>
                  <a:srgbClr val="0070C0"/>
                </a:solidFill>
              </a:rPr>
              <a:t>process</a:t>
            </a:r>
            <a:r>
              <a:rPr lang="de-DE" sz="1400" b="1" dirty="0">
                <a:solidFill>
                  <a:srgbClr val="0070C0"/>
                </a:solidFill>
              </a:rPr>
              <a:t> </a:t>
            </a:r>
            <a:r>
              <a:rPr lang="de-DE" sz="1400" b="1" dirty="0" err="1">
                <a:solidFill>
                  <a:srgbClr val="0070C0"/>
                </a:solidFill>
              </a:rPr>
              <a:t>by</a:t>
            </a:r>
            <a:r>
              <a:rPr lang="de-DE" sz="1400" b="1" dirty="0">
                <a:solidFill>
                  <a:srgbClr val="0070C0"/>
                </a:solidFill>
              </a:rPr>
              <a:t> </a:t>
            </a:r>
            <a:r>
              <a:rPr lang="de-DE" sz="1400" b="1" dirty="0" err="1">
                <a:solidFill>
                  <a:srgbClr val="0070C0"/>
                </a:solidFill>
              </a:rPr>
              <a:t>implementing</a:t>
            </a:r>
            <a:r>
              <a:rPr lang="de-DE" sz="1400" b="1" dirty="0">
                <a:solidFill>
                  <a:srgbClr val="0070C0"/>
                </a:solidFill>
              </a:rPr>
              <a:t> </a:t>
            </a:r>
            <a:r>
              <a:rPr lang="de-DE" sz="1400" b="1" dirty="0" err="1">
                <a:solidFill>
                  <a:srgbClr val="0070C0"/>
                </a:solidFill>
              </a:rPr>
              <a:t>signals</a:t>
            </a:r>
            <a:r>
              <a:rPr lang="de-DE" sz="1400" b="1" dirty="0">
                <a:solidFill>
                  <a:srgbClr val="0070C0"/>
                </a:solidFill>
              </a:rPr>
              <a:t> </a:t>
            </a:r>
            <a:r>
              <a:rPr lang="de-DE" sz="1400" b="1" dirty="0" err="1">
                <a:solidFill>
                  <a:srgbClr val="0070C0"/>
                </a:solidFill>
              </a:rPr>
              <a:t>from</a:t>
            </a:r>
            <a:r>
              <a:rPr lang="de-DE" sz="1400" b="1" dirty="0">
                <a:solidFill>
                  <a:srgbClr val="0070C0"/>
                </a:solidFill>
              </a:rPr>
              <a:t> </a:t>
            </a:r>
            <a:r>
              <a:rPr lang="de-DE" sz="1400" b="1" dirty="0" err="1">
                <a:solidFill>
                  <a:srgbClr val="0070C0"/>
                </a:solidFill>
              </a:rPr>
              <a:t>the</a:t>
            </a:r>
            <a:r>
              <a:rPr lang="de-DE" sz="1400" b="1" dirty="0">
                <a:solidFill>
                  <a:srgbClr val="0070C0"/>
                </a:solidFill>
              </a:rPr>
              <a:t> </a:t>
            </a:r>
            <a:r>
              <a:rPr lang="de-DE" sz="1400" b="1" dirty="0" err="1">
                <a:solidFill>
                  <a:srgbClr val="0070C0"/>
                </a:solidFill>
              </a:rPr>
              <a:t>computation</a:t>
            </a:r>
            <a:r>
              <a:rPr lang="de-DE" sz="1400" b="1" dirty="0">
                <a:solidFill>
                  <a:srgbClr val="0070C0"/>
                </a:solidFill>
              </a:rPr>
              <a:t> </a:t>
            </a:r>
            <a:r>
              <a:rPr lang="de-DE" sz="1400" b="1" dirty="0" err="1">
                <a:solidFill>
                  <a:srgbClr val="0070C0"/>
                </a:solidFill>
              </a:rPr>
              <a:t>units</a:t>
            </a:r>
            <a:endParaRPr lang="en-US" sz="1400" b="1" dirty="0">
              <a:solidFill>
                <a:srgbClr val="0070C0"/>
              </a:solidFill>
            </a:endParaRPr>
          </a:p>
        </p:txBody>
      </p:sp>
      <p:pic>
        <p:nvPicPr>
          <p:cNvPr id="3074" name="Picture 2"/>
          <p:cNvPicPr>
            <a:picLocks noChangeAspect="1" noChangeArrowheads="1"/>
          </p:cNvPicPr>
          <p:nvPr/>
        </p:nvPicPr>
        <p:blipFill>
          <a:blip r:embed="rId8"/>
          <a:srcRect/>
          <a:stretch>
            <a:fillRect/>
          </a:stretch>
        </p:blipFill>
        <p:spPr bwMode="auto">
          <a:xfrm>
            <a:off x="688939" y="1717051"/>
            <a:ext cx="5636895" cy="3237548"/>
          </a:xfrm>
          <a:prstGeom prst="rect">
            <a:avLst/>
          </a:prstGeom>
          <a:noFill/>
          <a:ln w="9525">
            <a:noFill/>
            <a:miter lim="800000"/>
            <a:headEnd/>
            <a:tailEnd/>
          </a:ln>
          <a:effectLst/>
        </p:spPr>
      </p:pic>
      <p:grpSp>
        <p:nvGrpSpPr>
          <p:cNvPr id="33" name="Gruppieren 32"/>
          <p:cNvGrpSpPr/>
          <p:nvPr/>
        </p:nvGrpSpPr>
        <p:grpSpPr>
          <a:xfrm>
            <a:off x="-96879" y="5454665"/>
            <a:ext cx="11572956" cy="882634"/>
            <a:chOff x="-96879" y="5454665"/>
            <a:chExt cx="11572956" cy="882634"/>
          </a:xfrm>
        </p:grpSpPr>
        <p:grpSp>
          <p:nvGrpSpPr>
            <p:cNvPr id="35" name="Gruppieren 13"/>
            <p:cNvGrpSpPr/>
            <p:nvPr/>
          </p:nvGrpSpPr>
          <p:grpSpPr>
            <a:xfrm>
              <a:off x="903253" y="5454665"/>
              <a:ext cx="2071702" cy="882634"/>
              <a:chOff x="2060569" y="0"/>
              <a:chExt cx="6680060" cy="2087960"/>
            </a:xfrm>
          </p:grpSpPr>
          <p:sp>
            <p:nvSpPr>
              <p:cNvPr id="76" name="Eingekerbter Richtungspfeil 75"/>
              <p:cNvSpPr/>
              <p:nvPr/>
            </p:nvSpPr>
            <p:spPr>
              <a:xfrm>
                <a:off x="2060569" y="0"/>
                <a:ext cx="6680060" cy="2087960"/>
              </a:xfrm>
              <a:prstGeom prst="chevron">
                <a:avLst/>
              </a:prstGeom>
              <a:solidFill>
                <a:srgbClr val="FF0909">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77"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IT in NPPs</a:t>
                </a:r>
                <a:endParaRPr lang="en-GB" sz="1800" b="1" kern="1200" dirty="0"/>
              </a:p>
            </p:txBody>
          </p:sp>
        </p:grpSp>
        <p:grpSp>
          <p:nvGrpSpPr>
            <p:cNvPr id="36" name="Gruppieren 25"/>
            <p:cNvGrpSpPr/>
            <p:nvPr/>
          </p:nvGrpSpPr>
          <p:grpSpPr>
            <a:xfrm>
              <a:off x="2617765" y="5454665"/>
              <a:ext cx="2071702" cy="882634"/>
              <a:chOff x="2060569" y="0"/>
              <a:chExt cx="6680060" cy="2087960"/>
            </a:xfrm>
          </p:grpSpPr>
          <p:sp>
            <p:nvSpPr>
              <p:cNvPr id="74" name="Eingekerbter Richtungspfeil 73">
                <a:hlinkClick r:id="rId4" action="ppaction://hlinksldjump"/>
              </p:cNvPr>
              <p:cNvSpPr/>
              <p:nvPr/>
            </p:nvSpPr>
            <p:spPr>
              <a:xfrm>
                <a:off x="2060569" y="0"/>
                <a:ext cx="6680060" cy="2087960"/>
              </a:xfrm>
              <a:prstGeom prst="chevron">
                <a:avLst/>
              </a:prstGeom>
              <a:solidFill>
                <a:schemeClr val="accent2">
                  <a:alpha val="42000"/>
                </a:scheme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75"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Security in NPP IT</a:t>
                </a:r>
                <a:endParaRPr lang="en-GB" sz="1800" b="1" kern="1200" dirty="0"/>
              </a:p>
            </p:txBody>
          </p:sp>
        </p:grpSp>
        <p:grpSp>
          <p:nvGrpSpPr>
            <p:cNvPr id="38" name="Gruppieren 30"/>
            <p:cNvGrpSpPr/>
            <p:nvPr/>
          </p:nvGrpSpPr>
          <p:grpSpPr>
            <a:xfrm>
              <a:off x="4332277" y="5454665"/>
              <a:ext cx="2071702" cy="882634"/>
              <a:chOff x="2060569" y="0"/>
              <a:chExt cx="6680060" cy="2087960"/>
            </a:xfrm>
          </p:grpSpPr>
          <p:sp>
            <p:nvSpPr>
              <p:cNvPr id="72" name="Eingekerbter Richtungspfeil 71">
                <a:hlinkClick r:id="rId9" action="ppaction://hlinksldjump"/>
              </p:cNvPr>
              <p:cNvSpPr/>
              <p:nvPr/>
            </p:nvSpPr>
            <p:spPr>
              <a:xfrm>
                <a:off x="2060569" y="0"/>
                <a:ext cx="6680060" cy="2087960"/>
              </a:xfrm>
              <a:prstGeom prst="chevron">
                <a:avLst/>
              </a:prstGeom>
              <a:solidFill>
                <a:srgbClr val="FFFF0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73"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SIEM</a:t>
                </a:r>
                <a:endParaRPr lang="en-GB" sz="1800" b="1" kern="1200" dirty="0"/>
              </a:p>
            </p:txBody>
          </p:sp>
        </p:grpSp>
        <p:grpSp>
          <p:nvGrpSpPr>
            <p:cNvPr id="39" name="Gruppieren 33"/>
            <p:cNvGrpSpPr/>
            <p:nvPr/>
          </p:nvGrpSpPr>
          <p:grpSpPr>
            <a:xfrm>
              <a:off x="6046789" y="5454665"/>
              <a:ext cx="2071702" cy="882634"/>
              <a:chOff x="2060569" y="0"/>
              <a:chExt cx="6680060" cy="2087960"/>
            </a:xfrm>
          </p:grpSpPr>
          <p:sp>
            <p:nvSpPr>
              <p:cNvPr id="70" name="Eingekerbter Richtungspfeil 69">
                <a:hlinkClick r:id="rId10" action="ppaction://hlinksldjump"/>
              </p:cNvPr>
              <p:cNvSpPr/>
              <p:nvPr/>
            </p:nvSpPr>
            <p:spPr>
              <a:xfrm>
                <a:off x="2060569" y="0"/>
                <a:ext cx="6680060" cy="2087960"/>
              </a:xfrm>
              <a:prstGeom prst="chevron">
                <a:avLst/>
              </a:prstGeom>
              <a:solidFill>
                <a:srgbClr val="92D05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71"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Concept for an OT SIEM</a:t>
                </a:r>
                <a:endParaRPr lang="en-GB" sz="1800" b="1" kern="1200" dirty="0"/>
              </a:p>
            </p:txBody>
          </p:sp>
        </p:grpSp>
        <p:grpSp>
          <p:nvGrpSpPr>
            <p:cNvPr id="42" name="Gruppieren 36"/>
            <p:cNvGrpSpPr/>
            <p:nvPr/>
          </p:nvGrpSpPr>
          <p:grpSpPr>
            <a:xfrm>
              <a:off x="7761301" y="5454665"/>
              <a:ext cx="2071702" cy="882634"/>
              <a:chOff x="2060569" y="0"/>
              <a:chExt cx="6680060" cy="2087960"/>
            </a:xfrm>
          </p:grpSpPr>
          <p:sp>
            <p:nvSpPr>
              <p:cNvPr id="68" name="Eingekerbter Richtungspfeil 67">
                <a:hlinkClick r:id="rId11" action="ppaction://hlinksldjump"/>
              </p:cNvPr>
              <p:cNvSpPr/>
              <p:nvPr/>
            </p:nvSpPr>
            <p:spPr>
              <a:xfrm>
                <a:off x="2060569" y="0"/>
                <a:ext cx="6680060" cy="2087960"/>
              </a:xfrm>
              <a:prstGeom prst="chevron">
                <a:avLst/>
              </a:prstGeom>
              <a:solidFill>
                <a:srgbClr val="92D05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69"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Example for an OT SIEM</a:t>
                </a:r>
                <a:endParaRPr lang="en-GB" sz="1800" b="1" kern="1200" dirty="0"/>
              </a:p>
            </p:txBody>
          </p:sp>
        </p:grpSp>
        <p:grpSp>
          <p:nvGrpSpPr>
            <p:cNvPr id="43" name="Gruppieren 40"/>
            <p:cNvGrpSpPr/>
            <p:nvPr/>
          </p:nvGrpSpPr>
          <p:grpSpPr>
            <a:xfrm>
              <a:off x="9475813" y="5454665"/>
              <a:ext cx="2000264" cy="882634"/>
              <a:chOff x="2060569" y="0"/>
              <a:chExt cx="6680060" cy="2087960"/>
            </a:xfrm>
          </p:grpSpPr>
          <p:sp>
            <p:nvSpPr>
              <p:cNvPr id="66" name="Eingekerbter Richtungspfeil 65">
                <a:hlinkClick r:id="rId12" action="ppaction://hlinksldjump"/>
              </p:cNvPr>
              <p:cNvSpPr/>
              <p:nvPr/>
            </p:nvSpPr>
            <p:spPr>
              <a:xfrm>
                <a:off x="2060569" y="0"/>
                <a:ext cx="6680060" cy="2087960"/>
              </a:xfrm>
              <a:prstGeom prst="chevron">
                <a:avLst/>
              </a:prstGeom>
              <a:solidFill>
                <a:srgbClr val="00B0F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67"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Summary</a:t>
                </a:r>
                <a:endParaRPr lang="en-GB" sz="1800" b="1" kern="1200" dirty="0"/>
              </a:p>
            </p:txBody>
          </p:sp>
        </p:grpSp>
        <p:grpSp>
          <p:nvGrpSpPr>
            <p:cNvPr id="47" name="Gruppieren 36"/>
            <p:cNvGrpSpPr/>
            <p:nvPr/>
          </p:nvGrpSpPr>
          <p:grpSpPr>
            <a:xfrm>
              <a:off x="-96879" y="5454665"/>
              <a:ext cx="1424158" cy="882634"/>
              <a:chOff x="-96879" y="5454665"/>
              <a:chExt cx="1424158" cy="882634"/>
            </a:xfrm>
          </p:grpSpPr>
          <p:sp>
            <p:nvSpPr>
              <p:cNvPr id="55" name="Richtungspfeil 54">
                <a:hlinkClick r:id="rId13" action="ppaction://hlinksldjump"/>
              </p:cNvPr>
              <p:cNvSpPr/>
              <p:nvPr/>
            </p:nvSpPr>
            <p:spPr bwMode="auto">
              <a:xfrm>
                <a:off x="71438" y="5454665"/>
                <a:ext cx="1189005" cy="882000"/>
              </a:xfrm>
              <a:prstGeom prst="homePlate">
                <a:avLst/>
              </a:prstGeom>
              <a:solidFill>
                <a:schemeClr val="accent4">
                  <a:lumMod val="75000"/>
                  <a:lumOff val="25000"/>
                  <a:alpha val="42000"/>
                </a:schemeClr>
              </a:solidFill>
              <a:ln w="254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65" name="Eingekerbter Richtungspfeil 4"/>
              <p:cNvSpPr/>
              <p:nvPr/>
            </p:nvSpPr>
            <p:spPr>
              <a:xfrm>
                <a:off x="-96879" y="5454665"/>
                <a:ext cx="1424158" cy="882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Start</a:t>
                </a:r>
                <a:endParaRPr lang="en-GB" sz="1800" b="1" kern="1200" dirty="0"/>
              </a:p>
            </p:txBody>
          </p:sp>
        </p:gr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1519"/>
          <a:stretch/>
        </p:blipFill>
        <p:spPr bwMode="auto">
          <a:xfrm>
            <a:off x="-5802" y="-1"/>
            <a:ext cx="11527877" cy="6480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Text Box 10"/>
          <p:cNvSpPr txBox="1">
            <a:spLocks noChangeArrowheads="1"/>
          </p:cNvSpPr>
          <p:nvPr/>
        </p:nvSpPr>
        <p:spPr bwMode="auto">
          <a:xfrm>
            <a:off x="1" y="0"/>
            <a:ext cx="11522074" cy="1188000"/>
          </a:xfrm>
          <a:prstGeom prst="rect">
            <a:avLst/>
          </a:prstGeom>
          <a:solidFill>
            <a:schemeClr val="bg1">
              <a:alpha val="60001"/>
            </a:schemeClr>
          </a:solidFill>
          <a:ln w="9525">
            <a:noFill/>
            <a:miter lim="800000"/>
            <a:headEnd/>
            <a:tailEnd/>
          </a:ln>
          <a:effectLst/>
        </p:spPr>
        <p:txBody>
          <a:bodyPr wrap="square">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sp>
        <p:nvSpPr>
          <p:cNvPr id="16" name="Text Box 17"/>
          <p:cNvSpPr txBox="1">
            <a:spLocks noChangeArrowheads="1"/>
          </p:cNvSpPr>
          <p:nvPr/>
        </p:nvSpPr>
        <p:spPr bwMode="auto">
          <a:xfrm>
            <a:off x="688939" y="1168385"/>
            <a:ext cx="10072758" cy="4140000"/>
          </a:xfrm>
          <a:prstGeom prst="rect">
            <a:avLst/>
          </a:prstGeom>
          <a:solidFill>
            <a:schemeClr val="bg1">
              <a:alpha val="60000"/>
            </a:schemeClr>
          </a:solidFill>
          <a:ln w="9525">
            <a:noFill/>
            <a:miter lim="800000"/>
            <a:headEnd/>
            <a:tailEnd/>
          </a:ln>
          <a:effectLst/>
        </p:spPr>
        <p:txBody>
          <a:bodyPr/>
          <a:lstStyle/>
          <a:p>
            <a:endParaRPr lang="en-US" sz="2000" b="1" dirty="0">
              <a:solidFill>
                <a:srgbClr val="0070C0"/>
              </a:solidFill>
            </a:endParaRPr>
          </a:p>
          <a:p>
            <a:endParaRPr lang="en-US" sz="2000" b="1" dirty="0">
              <a:solidFill>
                <a:srgbClr val="0070C0"/>
              </a:solidFill>
            </a:endParaRPr>
          </a:p>
          <a:p>
            <a:endParaRPr lang="en-US" sz="2000" b="1" dirty="0">
              <a:solidFill>
                <a:srgbClr val="0070C0"/>
              </a:solidFill>
            </a:endParaRPr>
          </a:p>
          <a:p>
            <a:r>
              <a:rPr lang="en-GB" sz="2000" b="1" dirty="0">
                <a:solidFill>
                  <a:srgbClr val="0070C0"/>
                </a:solidFill>
              </a:rPr>
              <a:t>		</a:t>
            </a:r>
          </a:p>
          <a:p>
            <a:r>
              <a:rPr lang="en-GB" sz="2000" b="1" dirty="0">
                <a:solidFill>
                  <a:srgbClr val="0070C0"/>
                </a:solidFill>
              </a:rPr>
              <a:t>		</a:t>
            </a:r>
          </a:p>
          <a:p>
            <a:endParaRPr lang="en-GB" sz="2000" b="1" dirty="0">
              <a:solidFill>
                <a:srgbClr val="0070C0"/>
              </a:solidFill>
            </a:endParaRPr>
          </a:p>
          <a:p>
            <a:r>
              <a:rPr lang="en-GB" sz="2000" b="1" dirty="0">
                <a:solidFill>
                  <a:srgbClr val="0070C0"/>
                </a:solidFill>
              </a:rPr>
              <a:t>			</a:t>
            </a:r>
          </a:p>
          <a:p>
            <a:r>
              <a:rPr lang="en-GB" sz="2000" b="1" dirty="0">
                <a:solidFill>
                  <a:srgbClr val="0070C0"/>
                </a:solidFill>
              </a:rPr>
              <a:t>			</a:t>
            </a:r>
          </a:p>
          <a:p>
            <a:endParaRPr lang="en-GB" sz="2000" b="1" dirty="0">
              <a:solidFill>
                <a:srgbClr val="0070C0"/>
              </a:solidFill>
            </a:endParaRPr>
          </a:p>
        </p:txBody>
      </p:sp>
      <p:sp>
        <p:nvSpPr>
          <p:cNvPr id="24" name="Text Box 7"/>
          <p:cNvSpPr txBox="1">
            <a:spLocks noChangeArrowheads="1"/>
          </p:cNvSpPr>
          <p:nvPr/>
        </p:nvSpPr>
        <p:spPr bwMode="auto">
          <a:xfrm>
            <a:off x="1898515" y="114721"/>
            <a:ext cx="7416825" cy="569387"/>
          </a:xfrm>
          <a:prstGeom prst="rect">
            <a:avLst/>
          </a:prstGeom>
          <a:noFill/>
          <a:ln w="9525">
            <a:noFill/>
            <a:miter lim="800000"/>
            <a:headEnd/>
            <a:tailEnd/>
          </a:ln>
          <a:effectLst/>
        </p:spPr>
        <p:txBody>
          <a:bodyPr wrap="square">
            <a:spAutoFit/>
          </a:bodyPr>
          <a:lstStyle/>
          <a:p>
            <a:pPr lvl="0"/>
            <a:r>
              <a:rPr lang="de-DE" sz="2000" b="1" dirty="0">
                <a:solidFill>
                  <a:srgbClr val="0070C0"/>
                </a:solidFill>
              </a:rPr>
              <a:t>NPP </a:t>
            </a:r>
            <a:r>
              <a:rPr lang="de-DE" sz="2000" b="1" dirty="0" err="1">
                <a:solidFill>
                  <a:srgbClr val="0070C0"/>
                </a:solidFill>
              </a:rPr>
              <a:t>Structure</a:t>
            </a:r>
            <a:r>
              <a:rPr lang="de-DE" sz="2000" b="1" dirty="0">
                <a:solidFill>
                  <a:srgbClr val="0070C0"/>
                </a:solidFill>
              </a:rPr>
              <a:t> – OT </a:t>
            </a:r>
            <a:r>
              <a:rPr lang="de-DE" sz="2000" b="1" dirty="0" err="1">
                <a:solidFill>
                  <a:srgbClr val="0070C0"/>
                </a:solidFill>
              </a:rPr>
              <a:t>Example</a:t>
            </a:r>
            <a:endParaRPr lang="en-GB" sz="1000" b="1" baseline="30000" dirty="0">
              <a:solidFill>
                <a:srgbClr val="0070C0"/>
              </a:solidFill>
              <a:latin typeface="Verdana" pitchFamily="34" charset="0"/>
            </a:endParaRPr>
          </a:p>
          <a:p>
            <a:pPr lvl="0"/>
            <a:endParaRPr lang="en-US" sz="1100" b="1" dirty="0">
              <a:solidFill>
                <a:srgbClr val="0070C0"/>
              </a:solidFill>
            </a:endParaRPr>
          </a:p>
        </p:txBody>
      </p:sp>
      <p:grpSp>
        <p:nvGrpSpPr>
          <p:cNvPr id="8" name="Gruppieren 40"/>
          <p:cNvGrpSpPr/>
          <p:nvPr/>
        </p:nvGrpSpPr>
        <p:grpSpPr>
          <a:xfrm>
            <a:off x="9618689" y="4954599"/>
            <a:ext cx="1071570" cy="285752"/>
            <a:chOff x="2060569" y="0"/>
            <a:chExt cx="6680060" cy="2087960"/>
          </a:xfrm>
        </p:grpSpPr>
        <p:sp>
          <p:nvSpPr>
            <p:cNvPr id="31" name="Eingekerbter Richtungspfeil 30"/>
            <p:cNvSpPr/>
            <p:nvPr/>
          </p:nvSpPr>
          <p:spPr>
            <a:xfrm>
              <a:off x="2060569" y="0"/>
              <a:ext cx="6680060" cy="2087960"/>
            </a:xfrm>
            <a:prstGeom prst="chevron">
              <a:avLst/>
            </a:prstGeom>
            <a:solidFill>
              <a:srgbClr val="00B0F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34"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000" b="1" kern="1200" dirty="0"/>
                <a:t>Next</a:t>
              </a:r>
              <a:endParaRPr lang="en-GB" sz="1000" b="1" kern="1200" dirty="0"/>
            </a:p>
          </p:txBody>
        </p:sp>
      </p:grpSp>
      <p:sp>
        <p:nvSpPr>
          <p:cNvPr id="40" name="Rectangular Callout 2"/>
          <p:cNvSpPr/>
          <p:nvPr/>
        </p:nvSpPr>
        <p:spPr bwMode="auto">
          <a:xfrm>
            <a:off x="831815" y="1311261"/>
            <a:ext cx="9644130" cy="3857652"/>
          </a:xfrm>
          <a:prstGeom prst="wedgeRectCallout">
            <a:avLst>
              <a:gd name="adj1" fmla="val -39079"/>
              <a:gd name="adj2" fmla="val 56835"/>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charset="0"/>
            </a:endParaRPr>
          </a:p>
        </p:txBody>
      </p:sp>
      <p:sp>
        <p:nvSpPr>
          <p:cNvPr id="41" name="Multiply 20">
            <a:hlinkClick r:id="rId4" action="ppaction://hlinksldjump"/>
          </p:cNvPr>
          <p:cNvSpPr/>
          <p:nvPr/>
        </p:nvSpPr>
        <p:spPr bwMode="auto">
          <a:xfrm>
            <a:off x="9975879" y="1311261"/>
            <a:ext cx="453927" cy="436563"/>
          </a:xfrm>
          <a:prstGeom prst="mathMultiply">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
        <p:nvSpPr>
          <p:cNvPr id="35" name="Textfeld 34"/>
          <p:cNvSpPr txBox="1"/>
          <p:nvPr/>
        </p:nvSpPr>
        <p:spPr>
          <a:xfrm>
            <a:off x="974691" y="1454137"/>
            <a:ext cx="4572032" cy="3139321"/>
          </a:xfrm>
          <a:prstGeom prst="rect">
            <a:avLst/>
          </a:prstGeom>
          <a:noFill/>
        </p:spPr>
        <p:txBody>
          <a:bodyPr wrap="square" rtlCol="0">
            <a:spAutoFit/>
          </a:bodyPr>
          <a:lstStyle/>
          <a:p>
            <a:pPr algn="l"/>
            <a:r>
              <a:rPr lang="en-US" dirty="0"/>
              <a:t>Sensors measure physical properties</a:t>
            </a:r>
          </a:p>
          <a:p>
            <a:pPr algn="l"/>
            <a:endParaRPr lang="en-US" dirty="0"/>
          </a:p>
          <a:p>
            <a:pPr algn="l"/>
            <a:r>
              <a:rPr lang="en-US" dirty="0"/>
              <a:t>For example:</a:t>
            </a:r>
          </a:p>
          <a:p>
            <a:pPr algn="l"/>
            <a:r>
              <a:rPr lang="en-US" dirty="0"/>
              <a:t>	- temperature</a:t>
            </a:r>
          </a:p>
          <a:p>
            <a:pPr algn="l"/>
            <a:r>
              <a:rPr lang="en-US" dirty="0"/>
              <a:t>	- pressure</a:t>
            </a:r>
          </a:p>
          <a:p>
            <a:pPr algn="l"/>
            <a:r>
              <a:rPr lang="en-US" dirty="0"/>
              <a:t>	- water level</a:t>
            </a:r>
          </a:p>
          <a:p>
            <a:pPr algn="l"/>
            <a:endParaRPr lang="en-US" dirty="0"/>
          </a:p>
          <a:p>
            <a:pPr algn="l"/>
            <a:r>
              <a:rPr lang="en-US" dirty="0"/>
              <a:t>Sensors generate a signal from the measurement which is then send to a computing unit.</a:t>
            </a:r>
          </a:p>
          <a:p>
            <a:pPr algn="l"/>
            <a:r>
              <a:rPr lang="en-US" dirty="0"/>
              <a:t>The signal might be analog or digital.</a:t>
            </a:r>
          </a:p>
        </p:txBody>
      </p:sp>
      <p:pic>
        <p:nvPicPr>
          <p:cNvPr id="3" name="Grafik 2">
            <a:extLst>
              <a:ext uri="{FF2B5EF4-FFF2-40B4-BE49-F238E27FC236}">
                <a16:creationId xmlns:a16="http://schemas.microsoft.com/office/drawing/2014/main" xmlns="" id="{9D8705D7-87EF-48F1-9E54-5F02D90E050E}"/>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207195" y="1921543"/>
            <a:ext cx="1080000" cy="2544237"/>
          </a:xfrm>
          <a:prstGeom prst="rect">
            <a:avLst/>
          </a:prstGeom>
        </p:spPr>
      </p:pic>
      <p:grpSp>
        <p:nvGrpSpPr>
          <p:cNvPr id="36" name="Gruppieren 35"/>
          <p:cNvGrpSpPr/>
          <p:nvPr/>
        </p:nvGrpSpPr>
        <p:grpSpPr>
          <a:xfrm>
            <a:off x="-96879" y="5454665"/>
            <a:ext cx="11572956" cy="882634"/>
            <a:chOff x="-96879" y="5454665"/>
            <a:chExt cx="11572956" cy="882634"/>
          </a:xfrm>
        </p:grpSpPr>
        <p:grpSp>
          <p:nvGrpSpPr>
            <p:cNvPr id="37" name="Gruppieren 13"/>
            <p:cNvGrpSpPr/>
            <p:nvPr/>
          </p:nvGrpSpPr>
          <p:grpSpPr>
            <a:xfrm>
              <a:off x="903253" y="5454665"/>
              <a:ext cx="2071702" cy="882634"/>
              <a:chOff x="2060569" y="0"/>
              <a:chExt cx="6680060" cy="2087960"/>
            </a:xfrm>
          </p:grpSpPr>
          <p:sp>
            <p:nvSpPr>
              <p:cNvPr id="80" name="Eingekerbter Richtungspfeil 79"/>
              <p:cNvSpPr/>
              <p:nvPr/>
            </p:nvSpPr>
            <p:spPr>
              <a:xfrm>
                <a:off x="2060569" y="0"/>
                <a:ext cx="6680060" cy="2087960"/>
              </a:xfrm>
              <a:prstGeom prst="chevron">
                <a:avLst/>
              </a:prstGeom>
              <a:solidFill>
                <a:srgbClr val="FF0909">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81"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IT in NPPs</a:t>
                </a:r>
                <a:endParaRPr lang="en-GB" sz="1800" b="1" kern="1200" dirty="0"/>
              </a:p>
            </p:txBody>
          </p:sp>
        </p:grpSp>
        <p:grpSp>
          <p:nvGrpSpPr>
            <p:cNvPr id="38" name="Gruppieren 25"/>
            <p:cNvGrpSpPr/>
            <p:nvPr/>
          </p:nvGrpSpPr>
          <p:grpSpPr>
            <a:xfrm>
              <a:off x="2617765" y="5454665"/>
              <a:ext cx="2071702" cy="882634"/>
              <a:chOff x="2060569" y="0"/>
              <a:chExt cx="6680060" cy="2087960"/>
            </a:xfrm>
          </p:grpSpPr>
          <p:sp>
            <p:nvSpPr>
              <p:cNvPr id="78" name="Eingekerbter Richtungspfeil 77">
                <a:hlinkClick r:id="rId6" action="ppaction://hlinksldjump"/>
              </p:cNvPr>
              <p:cNvSpPr/>
              <p:nvPr/>
            </p:nvSpPr>
            <p:spPr>
              <a:xfrm>
                <a:off x="2060569" y="0"/>
                <a:ext cx="6680060" cy="2087960"/>
              </a:xfrm>
              <a:prstGeom prst="chevron">
                <a:avLst/>
              </a:prstGeom>
              <a:solidFill>
                <a:schemeClr val="accent2">
                  <a:alpha val="42000"/>
                </a:scheme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79"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Security in NPP IT</a:t>
                </a:r>
                <a:endParaRPr lang="en-GB" sz="1800" b="1" kern="1200" dirty="0"/>
              </a:p>
            </p:txBody>
          </p:sp>
        </p:grpSp>
        <p:grpSp>
          <p:nvGrpSpPr>
            <p:cNvPr id="39" name="Gruppieren 30"/>
            <p:cNvGrpSpPr/>
            <p:nvPr/>
          </p:nvGrpSpPr>
          <p:grpSpPr>
            <a:xfrm>
              <a:off x="4332277" y="5454665"/>
              <a:ext cx="2071702" cy="882634"/>
              <a:chOff x="2060569" y="0"/>
              <a:chExt cx="6680060" cy="2087960"/>
            </a:xfrm>
          </p:grpSpPr>
          <p:sp>
            <p:nvSpPr>
              <p:cNvPr id="76" name="Eingekerbter Richtungspfeil 75">
                <a:hlinkClick r:id="rId7" action="ppaction://hlinksldjump"/>
              </p:cNvPr>
              <p:cNvSpPr/>
              <p:nvPr/>
            </p:nvSpPr>
            <p:spPr>
              <a:xfrm>
                <a:off x="2060569" y="0"/>
                <a:ext cx="6680060" cy="2087960"/>
              </a:xfrm>
              <a:prstGeom prst="chevron">
                <a:avLst/>
              </a:prstGeom>
              <a:solidFill>
                <a:srgbClr val="FFFF0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77"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SIEM</a:t>
                </a:r>
                <a:endParaRPr lang="en-GB" sz="1800" b="1" kern="1200" dirty="0"/>
              </a:p>
            </p:txBody>
          </p:sp>
        </p:grpSp>
        <p:grpSp>
          <p:nvGrpSpPr>
            <p:cNvPr id="42" name="Gruppieren 33"/>
            <p:cNvGrpSpPr/>
            <p:nvPr/>
          </p:nvGrpSpPr>
          <p:grpSpPr>
            <a:xfrm>
              <a:off x="6046789" y="5454665"/>
              <a:ext cx="2071702" cy="882634"/>
              <a:chOff x="2060569" y="0"/>
              <a:chExt cx="6680060" cy="2087960"/>
            </a:xfrm>
          </p:grpSpPr>
          <p:sp>
            <p:nvSpPr>
              <p:cNvPr id="74" name="Eingekerbter Richtungspfeil 73">
                <a:hlinkClick r:id="rId8" action="ppaction://hlinksldjump"/>
              </p:cNvPr>
              <p:cNvSpPr/>
              <p:nvPr/>
            </p:nvSpPr>
            <p:spPr>
              <a:xfrm>
                <a:off x="2060569" y="0"/>
                <a:ext cx="6680060" cy="2087960"/>
              </a:xfrm>
              <a:prstGeom prst="chevron">
                <a:avLst/>
              </a:prstGeom>
              <a:solidFill>
                <a:srgbClr val="92D05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75"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Concept for an OT SIEM</a:t>
                </a:r>
                <a:endParaRPr lang="en-GB" sz="1800" b="1" kern="1200" dirty="0"/>
              </a:p>
            </p:txBody>
          </p:sp>
        </p:grpSp>
        <p:grpSp>
          <p:nvGrpSpPr>
            <p:cNvPr id="43" name="Gruppieren 36"/>
            <p:cNvGrpSpPr/>
            <p:nvPr/>
          </p:nvGrpSpPr>
          <p:grpSpPr>
            <a:xfrm>
              <a:off x="7761301" y="5454665"/>
              <a:ext cx="2071702" cy="882634"/>
              <a:chOff x="2060569" y="0"/>
              <a:chExt cx="6680060" cy="2087960"/>
            </a:xfrm>
          </p:grpSpPr>
          <p:sp>
            <p:nvSpPr>
              <p:cNvPr id="72" name="Eingekerbter Richtungspfeil 71">
                <a:hlinkClick r:id="rId9" action="ppaction://hlinksldjump"/>
              </p:cNvPr>
              <p:cNvSpPr/>
              <p:nvPr/>
            </p:nvSpPr>
            <p:spPr>
              <a:xfrm>
                <a:off x="2060569" y="0"/>
                <a:ext cx="6680060" cy="2087960"/>
              </a:xfrm>
              <a:prstGeom prst="chevron">
                <a:avLst/>
              </a:prstGeom>
              <a:solidFill>
                <a:srgbClr val="92D05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73"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Example for an OT SIEM</a:t>
                </a:r>
                <a:endParaRPr lang="en-GB" sz="1800" b="1" kern="1200" dirty="0"/>
              </a:p>
            </p:txBody>
          </p:sp>
        </p:grpSp>
        <p:grpSp>
          <p:nvGrpSpPr>
            <p:cNvPr id="47" name="Gruppieren 40"/>
            <p:cNvGrpSpPr/>
            <p:nvPr/>
          </p:nvGrpSpPr>
          <p:grpSpPr>
            <a:xfrm>
              <a:off x="9475813" y="5454665"/>
              <a:ext cx="2000264" cy="882634"/>
              <a:chOff x="2060569" y="0"/>
              <a:chExt cx="6680060" cy="2087960"/>
            </a:xfrm>
          </p:grpSpPr>
          <p:sp>
            <p:nvSpPr>
              <p:cNvPr id="70" name="Eingekerbter Richtungspfeil 69">
                <a:hlinkClick r:id="rId10" action="ppaction://hlinksldjump"/>
              </p:cNvPr>
              <p:cNvSpPr/>
              <p:nvPr/>
            </p:nvSpPr>
            <p:spPr>
              <a:xfrm>
                <a:off x="2060569" y="0"/>
                <a:ext cx="6680060" cy="2087960"/>
              </a:xfrm>
              <a:prstGeom prst="chevron">
                <a:avLst/>
              </a:prstGeom>
              <a:solidFill>
                <a:srgbClr val="00B0F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71"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Summary</a:t>
                </a:r>
                <a:endParaRPr lang="en-GB" sz="1800" b="1" kern="1200" dirty="0"/>
              </a:p>
            </p:txBody>
          </p:sp>
        </p:grpSp>
        <p:grpSp>
          <p:nvGrpSpPr>
            <p:cNvPr id="55" name="Gruppieren 36"/>
            <p:cNvGrpSpPr/>
            <p:nvPr/>
          </p:nvGrpSpPr>
          <p:grpSpPr>
            <a:xfrm>
              <a:off x="-96879" y="5454665"/>
              <a:ext cx="1424158" cy="882634"/>
              <a:chOff x="-96879" y="5454665"/>
              <a:chExt cx="1424158" cy="882634"/>
            </a:xfrm>
          </p:grpSpPr>
          <p:sp>
            <p:nvSpPr>
              <p:cNvPr id="68" name="Richtungspfeil 67">
                <a:hlinkClick r:id="rId11" action="ppaction://hlinksldjump"/>
              </p:cNvPr>
              <p:cNvSpPr/>
              <p:nvPr/>
            </p:nvSpPr>
            <p:spPr bwMode="auto">
              <a:xfrm>
                <a:off x="71438" y="5454665"/>
                <a:ext cx="1189005" cy="882000"/>
              </a:xfrm>
              <a:prstGeom prst="homePlate">
                <a:avLst/>
              </a:prstGeom>
              <a:solidFill>
                <a:schemeClr val="accent4">
                  <a:lumMod val="75000"/>
                  <a:lumOff val="25000"/>
                  <a:alpha val="42000"/>
                </a:schemeClr>
              </a:solidFill>
              <a:ln w="254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69" name="Eingekerbter Richtungspfeil 4"/>
              <p:cNvSpPr/>
              <p:nvPr/>
            </p:nvSpPr>
            <p:spPr>
              <a:xfrm>
                <a:off x="-96879" y="5454665"/>
                <a:ext cx="1424158" cy="882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Start</a:t>
                </a:r>
                <a:endParaRPr lang="en-GB" sz="1800" b="1" kern="1200" dirty="0"/>
              </a:p>
            </p:txBody>
          </p:sp>
        </p:gr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1519"/>
          <a:stretch/>
        </p:blipFill>
        <p:spPr bwMode="auto">
          <a:xfrm>
            <a:off x="-5802" y="-1"/>
            <a:ext cx="11527877" cy="6480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Text Box 10"/>
          <p:cNvSpPr txBox="1">
            <a:spLocks noChangeArrowheads="1"/>
          </p:cNvSpPr>
          <p:nvPr/>
        </p:nvSpPr>
        <p:spPr bwMode="auto">
          <a:xfrm>
            <a:off x="1" y="0"/>
            <a:ext cx="11522074" cy="1188000"/>
          </a:xfrm>
          <a:prstGeom prst="rect">
            <a:avLst/>
          </a:prstGeom>
          <a:solidFill>
            <a:schemeClr val="bg1">
              <a:alpha val="60001"/>
            </a:schemeClr>
          </a:solidFill>
          <a:ln w="9525">
            <a:noFill/>
            <a:miter lim="800000"/>
            <a:headEnd/>
            <a:tailEnd/>
          </a:ln>
          <a:effectLst/>
        </p:spPr>
        <p:txBody>
          <a:bodyPr wrap="square">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sp>
        <p:nvSpPr>
          <p:cNvPr id="16" name="Text Box 17"/>
          <p:cNvSpPr txBox="1">
            <a:spLocks noChangeArrowheads="1"/>
          </p:cNvSpPr>
          <p:nvPr/>
        </p:nvSpPr>
        <p:spPr bwMode="auto">
          <a:xfrm>
            <a:off x="688939" y="1168385"/>
            <a:ext cx="10072758" cy="4140000"/>
          </a:xfrm>
          <a:prstGeom prst="rect">
            <a:avLst/>
          </a:prstGeom>
          <a:solidFill>
            <a:schemeClr val="bg1">
              <a:alpha val="60000"/>
            </a:schemeClr>
          </a:solidFill>
          <a:ln w="9525">
            <a:noFill/>
            <a:miter lim="800000"/>
            <a:headEnd/>
            <a:tailEnd/>
          </a:ln>
          <a:effectLst/>
        </p:spPr>
        <p:txBody>
          <a:bodyPr/>
          <a:lstStyle/>
          <a:p>
            <a:endParaRPr lang="en-US" sz="2000" b="1" dirty="0">
              <a:solidFill>
                <a:srgbClr val="0070C0"/>
              </a:solidFill>
            </a:endParaRPr>
          </a:p>
          <a:p>
            <a:endParaRPr lang="en-US" sz="2000" b="1" dirty="0">
              <a:solidFill>
                <a:srgbClr val="0070C0"/>
              </a:solidFill>
            </a:endParaRPr>
          </a:p>
          <a:p>
            <a:endParaRPr lang="en-US" sz="2000" b="1" dirty="0">
              <a:solidFill>
                <a:srgbClr val="0070C0"/>
              </a:solidFill>
            </a:endParaRPr>
          </a:p>
          <a:p>
            <a:r>
              <a:rPr lang="en-GB" sz="2000" b="1" dirty="0">
                <a:solidFill>
                  <a:srgbClr val="0070C0"/>
                </a:solidFill>
              </a:rPr>
              <a:t>		</a:t>
            </a:r>
          </a:p>
          <a:p>
            <a:r>
              <a:rPr lang="en-GB" sz="2000" b="1" dirty="0">
                <a:solidFill>
                  <a:srgbClr val="0070C0"/>
                </a:solidFill>
              </a:rPr>
              <a:t>		</a:t>
            </a:r>
          </a:p>
          <a:p>
            <a:endParaRPr lang="en-GB" sz="2000" b="1" dirty="0">
              <a:solidFill>
                <a:srgbClr val="0070C0"/>
              </a:solidFill>
            </a:endParaRPr>
          </a:p>
          <a:p>
            <a:r>
              <a:rPr lang="en-GB" sz="2000" b="1" dirty="0">
                <a:solidFill>
                  <a:srgbClr val="0070C0"/>
                </a:solidFill>
              </a:rPr>
              <a:t>			</a:t>
            </a:r>
          </a:p>
          <a:p>
            <a:r>
              <a:rPr lang="en-GB" sz="2000" b="1" dirty="0">
                <a:solidFill>
                  <a:srgbClr val="0070C0"/>
                </a:solidFill>
              </a:rPr>
              <a:t>			</a:t>
            </a:r>
          </a:p>
          <a:p>
            <a:endParaRPr lang="en-GB" sz="2000" b="1" dirty="0">
              <a:solidFill>
                <a:srgbClr val="0070C0"/>
              </a:solidFill>
            </a:endParaRPr>
          </a:p>
        </p:txBody>
      </p:sp>
      <p:sp>
        <p:nvSpPr>
          <p:cNvPr id="24" name="Text Box 7"/>
          <p:cNvSpPr txBox="1">
            <a:spLocks noChangeArrowheads="1"/>
          </p:cNvSpPr>
          <p:nvPr/>
        </p:nvSpPr>
        <p:spPr bwMode="auto">
          <a:xfrm>
            <a:off x="1898515" y="114721"/>
            <a:ext cx="7416825" cy="569387"/>
          </a:xfrm>
          <a:prstGeom prst="rect">
            <a:avLst/>
          </a:prstGeom>
          <a:noFill/>
          <a:ln w="9525">
            <a:noFill/>
            <a:miter lim="800000"/>
            <a:headEnd/>
            <a:tailEnd/>
          </a:ln>
          <a:effectLst/>
        </p:spPr>
        <p:txBody>
          <a:bodyPr wrap="square">
            <a:spAutoFit/>
          </a:bodyPr>
          <a:lstStyle/>
          <a:p>
            <a:pPr lvl="0"/>
            <a:r>
              <a:rPr lang="de-DE" sz="2000" b="1" dirty="0">
                <a:solidFill>
                  <a:srgbClr val="0070C0"/>
                </a:solidFill>
              </a:rPr>
              <a:t>NPP </a:t>
            </a:r>
            <a:r>
              <a:rPr lang="de-DE" sz="2000" b="1" dirty="0" err="1">
                <a:solidFill>
                  <a:srgbClr val="0070C0"/>
                </a:solidFill>
              </a:rPr>
              <a:t>Structure</a:t>
            </a:r>
            <a:r>
              <a:rPr lang="de-DE" sz="2000" b="1" dirty="0">
                <a:solidFill>
                  <a:srgbClr val="0070C0"/>
                </a:solidFill>
              </a:rPr>
              <a:t> – OT </a:t>
            </a:r>
            <a:r>
              <a:rPr lang="de-DE" sz="2000" b="1" dirty="0" err="1">
                <a:solidFill>
                  <a:srgbClr val="0070C0"/>
                </a:solidFill>
              </a:rPr>
              <a:t>Example</a:t>
            </a:r>
            <a:endParaRPr lang="en-GB" sz="1000" b="1" baseline="30000" dirty="0">
              <a:solidFill>
                <a:srgbClr val="0070C0"/>
              </a:solidFill>
              <a:latin typeface="Verdana" pitchFamily="34" charset="0"/>
            </a:endParaRPr>
          </a:p>
          <a:p>
            <a:pPr lvl="0"/>
            <a:endParaRPr lang="en-US" sz="1100" b="1" dirty="0">
              <a:solidFill>
                <a:srgbClr val="0070C0"/>
              </a:solidFill>
            </a:endParaRPr>
          </a:p>
        </p:txBody>
      </p:sp>
      <p:grpSp>
        <p:nvGrpSpPr>
          <p:cNvPr id="2" name="Gruppieren 40"/>
          <p:cNvGrpSpPr/>
          <p:nvPr/>
        </p:nvGrpSpPr>
        <p:grpSpPr>
          <a:xfrm>
            <a:off x="9618689" y="4954599"/>
            <a:ext cx="1071570" cy="285752"/>
            <a:chOff x="2060569" y="0"/>
            <a:chExt cx="6680060" cy="2087960"/>
          </a:xfrm>
        </p:grpSpPr>
        <p:sp>
          <p:nvSpPr>
            <p:cNvPr id="31" name="Eingekerbter Richtungspfeil 30"/>
            <p:cNvSpPr/>
            <p:nvPr/>
          </p:nvSpPr>
          <p:spPr>
            <a:xfrm>
              <a:off x="2060569" y="0"/>
              <a:ext cx="6680060" cy="2087960"/>
            </a:xfrm>
            <a:prstGeom prst="chevron">
              <a:avLst/>
            </a:prstGeom>
            <a:solidFill>
              <a:srgbClr val="00B0F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34"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000" b="1" kern="1200" dirty="0"/>
                <a:t>Next</a:t>
              </a:r>
              <a:endParaRPr lang="en-GB" sz="1000" b="1" kern="1200" dirty="0"/>
            </a:p>
          </p:txBody>
        </p:sp>
      </p:grpSp>
      <p:sp>
        <p:nvSpPr>
          <p:cNvPr id="40" name="Rectangular Callout 2"/>
          <p:cNvSpPr/>
          <p:nvPr/>
        </p:nvSpPr>
        <p:spPr bwMode="auto">
          <a:xfrm>
            <a:off x="831815" y="1311261"/>
            <a:ext cx="9644130" cy="3857652"/>
          </a:xfrm>
          <a:prstGeom prst="wedgeRectCallout">
            <a:avLst>
              <a:gd name="adj1" fmla="val -39079"/>
              <a:gd name="adj2" fmla="val 56835"/>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charset="0"/>
            </a:endParaRPr>
          </a:p>
        </p:txBody>
      </p:sp>
      <p:sp>
        <p:nvSpPr>
          <p:cNvPr id="41" name="Multiply 20">
            <a:hlinkClick r:id="rId4" action="ppaction://hlinksldjump"/>
          </p:cNvPr>
          <p:cNvSpPr/>
          <p:nvPr/>
        </p:nvSpPr>
        <p:spPr bwMode="auto">
          <a:xfrm>
            <a:off x="9975879" y="1311261"/>
            <a:ext cx="453927" cy="436563"/>
          </a:xfrm>
          <a:prstGeom prst="mathMultiply">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
        <p:nvSpPr>
          <p:cNvPr id="35" name="Textfeld 34"/>
          <p:cNvSpPr txBox="1"/>
          <p:nvPr/>
        </p:nvSpPr>
        <p:spPr>
          <a:xfrm>
            <a:off x="974691" y="1454137"/>
            <a:ext cx="4572032" cy="3139321"/>
          </a:xfrm>
          <a:prstGeom prst="rect">
            <a:avLst/>
          </a:prstGeom>
          <a:noFill/>
        </p:spPr>
        <p:txBody>
          <a:bodyPr wrap="square" rtlCol="0">
            <a:spAutoFit/>
          </a:bodyPr>
          <a:lstStyle/>
          <a:p>
            <a:pPr algn="l"/>
            <a:r>
              <a:rPr lang="en-US" dirty="0"/>
              <a:t>Computing Units process the data gathered by sensors and order actors to implement changes</a:t>
            </a:r>
          </a:p>
          <a:p>
            <a:pPr algn="l"/>
            <a:endParaRPr lang="en-US" dirty="0"/>
          </a:p>
          <a:p>
            <a:pPr algn="l"/>
            <a:r>
              <a:rPr lang="en-US" dirty="0"/>
              <a:t>Computing Units are called PLCs (programmable logic controllers) or SPS (</a:t>
            </a:r>
            <a:r>
              <a:rPr lang="en-US" dirty="0" err="1"/>
              <a:t>speicherprogrammierbare</a:t>
            </a:r>
            <a:r>
              <a:rPr lang="en-US" dirty="0"/>
              <a:t> </a:t>
            </a:r>
            <a:r>
              <a:rPr lang="en-US" dirty="0" err="1"/>
              <a:t>Steuerung</a:t>
            </a:r>
            <a:r>
              <a:rPr lang="en-US" dirty="0"/>
              <a:t>)</a:t>
            </a:r>
          </a:p>
          <a:p>
            <a:pPr algn="l"/>
            <a:endParaRPr lang="en-US" dirty="0"/>
          </a:p>
          <a:p>
            <a:pPr algn="l"/>
            <a:r>
              <a:rPr lang="en-US" dirty="0"/>
              <a:t>These are small computers with specialized input and output interfaces to communicate with sensors and actors</a:t>
            </a:r>
          </a:p>
        </p:txBody>
      </p:sp>
      <p:pic>
        <p:nvPicPr>
          <p:cNvPr id="14" name="Grafik 13">
            <a:extLst>
              <a:ext uri="{FF2B5EF4-FFF2-40B4-BE49-F238E27FC236}">
                <a16:creationId xmlns:a16="http://schemas.microsoft.com/office/drawing/2014/main" xmlns="" id="{BB18CD69-84C3-440A-91FA-BA6B7020380F}"/>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265858" y="2087193"/>
            <a:ext cx="3492000" cy="2283214"/>
          </a:xfrm>
          <a:prstGeom prst="rect">
            <a:avLst/>
          </a:prstGeom>
        </p:spPr>
      </p:pic>
      <p:grpSp>
        <p:nvGrpSpPr>
          <p:cNvPr id="36" name="Gruppieren 35"/>
          <p:cNvGrpSpPr/>
          <p:nvPr/>
        </p:nvGrpSpPr>
        <p:grpSpPr>
          <a:xfrm>
            <a:off x="-96879" y="5454665"/>
            <a:ext cx="11572956" cy="882634"/>
            <a:chOff x="-96879" y="5454665"/>
            <a:chExt cx="11572956" cy="882634"/>
          </a:xfrm>
        </p:grpSpPr>
        <p:grpSp>
          <p:nvGrpSpPr>
            <p:cNvPr id="37" name="Gruppieren 13"/>
            <p:cNvGrpSpPr/>
            <p:nvPr/>
          </p:nvGrpSpPr>
          <p:grpSpPr>
            <a:xfrm>
              <a:off x="903253" y="5454665"/>
              <a:ext cx="2071702" cy="882634"/>
              <a:chOff x="2060569" y="0"/>
              <a:chExt cx="6680060" cy="2087960"/>
            </a:xfrm>
          </p:grpSpPr>
          <p:sp>
            <p:nvSpPr>
              <p:cNvPr id="72" name="Eingekerbter Richtungspfeil 71"/>
              <p:cNvSpPr/>
              <p:nvPr/>
            </p:nvSpPr>
            <p:spPr>
              <a:xfrm>
                <a:off x="2060569" y="0"/>
                <a:ext cx="6680060" cy="2087960"/>
              </a:xfrm>
              <a:prstGeom prst="chevron">
                <a:avLst/>
              </a:prstGeom>
              <a:solidFill>
                <a:srgbClr val="FF0909">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73"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IT in NPPs</a:t>
                </a:r>
                <a:endParaRPr lang="en-GB" sz="1800" b="1" kern="1200" dirty="0"/>
              </a:p>
            </p:txBody>
          </p:sp>
        </p:grpSp>
        <p:grpSp>
          <p:nvGrpSpPr>
            <p:cNvPr id="38" name="Gruppieren 25"/>
            <p:cNvGrpSpPr/>
            <p:nvPr/>
          </p:nvGrpSpPr>
          <p:grpSpPr>
            <a:xfrm>
              <a:off x="2617765" y="5454665"/>
              <a:ext cx="2071702" cy="882634"/>
              <a:chOff x="2060569" y="0"/>
              <a:chExt cx="6680060" cy="2087960"/>
            </a:xfrm>
          </p:grpSpPr>
          <p:sp>
            <p:nvSpPr>
              <p:cNvPr id="70" name="Eingekerbter Richtungspfeil 69">
                <a:hlinkClick r:id="rId6" action="ppaction://hlinksldjump"/>
              </p:cNvPr>
              <p:cNvSpPr/>
              <p:nvPr/>
            </p:nvSpPr>
            <p:spPr>
              <a:xfrm>
                <a:off x="2060569" y="0"/>
                <a:ext cx="6680060" cy="2087960"/>
              </a:xfrm>
              <a:prstGeom prst="chevron">
                <a:avLst/>
              </a:prstGeom>
              <a:solidFill>
                <a:schemeClr val="accent2">
                  <a:alpha val="42000"/>
                </a:scheme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71"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Security in NPP IT</a:t>
                </a:r>
                <a:endParaRPr lang="en-GB" sz="1800" b="1" kern="1200" dirty="0"/>
              </a:p>
            </p:txBody>
          </p:sp>
        </p:grpSp>
        <p:grpSp>
          <p:nvGrpSpPr>
            <p:cNvPr id="39" name="Gruppieren 30"/>
            <p:cNvGrpSpPr/>
            <p:nvPr/>
          </p:nvGrpSpPr>
          <p:grpSpPr>
            <a:xfrm>
              <a:off x="4332277" y="5454665"/>
              <a:ext cx="2071702" cy="882634"/>
              <a:chOff x="2060569" y="0"/>
              <a:chExt cx="6680060" cy="2087960"/>
            </a:xfrm>
          </p:grpSpPr>
          <p:sp>
            <p:nvSpPr>
              <p:cNvPr id="68" name="Eingekerbter Richtungspfeil 67">
                <a:hlinkClick r:id="rId7" action="ppaction://hlinksldjump"/>
              </p:cNvPr>
              <p:cNvSpPr/>
              <p:nvPr/>
            </p:nvSpPr>
            <p:spPr>
              <a:xfrm>
                <a:off x="2060569" y="0"/>
                <a:ext cx="6680060" cy="2087960"/>
              </a:xfrm>
              <a:prstGeom prst="chevron">
                <a:avLst/>
              </a:prstGeom>
              <a:solidFill>
                <a:srgbClr val="FFFF0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69"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SIEM</a:t>
                </a:r>
                <a:endParaRPr lang="en-GB" sz="1800" b="1" kern="1200" dirty="0"/>
              </a:p>
            </p:txBody>
          </p:sp>
        </p:grpSp>
        <p:grpSp>
          <p:nvGrpSpPr>
            <p:cNvPr id="42" name="Gruppieren 33"/>
            <p:cNvGrpSpPr/>
            <p:nvPr/>
          </p:nvGrpSpPr>
          <p:grpSpPr>
            <a:xfrm>
              <a:off x="6046789" y="5454665"/>
              <a:ext cx="2071702" cy="882634"/>
              <a:chOff x="2060569" y="0"/>
              <a:chExt cx="6680060" cy="2087960"/>
            </a:xfrm>
          </p:grpSpPr>
          <p:sp>
            <p:nvSpPr>
              <p:cNvPr id="52" name="Eingekerbter Richtungspfeil 51">
                <a:hlinkClick r:id="rId8" action="ppaction://hlinksldjump"/>
              </p:cNvPr>
              <p:cNvSpPr/>
              <p:nvPr/>
            </p:nvSpPr>
            <p:spPr>
              <a:xfrm>
                <a:off x="2060569" y="0"/>
                <a:ext cx="6680060" cy="2087960"/>
              </a:xfrm>
              <a:prstGeom prst="chevron">
                <a:avLst/>
              </a:prstGeom>
              <a:solidFill>
                <a:srgbClr val="92D05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55"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Concept for an OT SIEM</a:t>
                </a:r>
                <a:endParaRPr lang="en-GB" sz="1800" b="1" kern="1200" dirty="0"/>
              </a:p>
            </p:txBody>
          </p:sp>
        </p:grpSp>
        <p:grpSp>
          <p:nvGrpSpPr>
            <p:cNvPr id="43" name="Gruppieren 36"/>
            <p:cNvGrpSpPr/>
            <p:nvPr/>
          </p:nvGrpSpPr>
          <p:grpSpPr>
            <a:xfrm>
              <a:off x="7761301" y="5454665"/>
              <a:ext cx="2071702" cy="882634"/>
              <a:chOff x="2060569" y="0"/>
              <a:chExt cx="6680060" cy="2087960"/>
            </a:xfrm>
          </p:grpSpPr>
          <p:sp>
            <p:nvSpPr>
              <p:cNvPr id="50" name="Eingekerbter Richtungspfeil 49">
                <a:hlinkClick r:id="rId9" action="ppaction://hlinksldjump"/>
              </p:cNvPr>
              <p:cNvSpPr/>
              <p:nvPr/>
            </p:nvSpPr>
            <p:spPr>
              <a:xfrm>
                <a:off x="2060569" y="0"/>
                <a:ext cx="6680060" cy="2087960"/>
              </a:xfrm>
              <a:prstGeom prst="chevron">
                <a:avLst/>
              </a:prstGeom>
              <a:solidFill>
                <a:srgbClr val="92D05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51"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Example for an OT SIEM</a:t>
                </a:r>
                <a:endParaRPr lang="en-GB" sz="1800" b="1" kern="1200" dirty="0"/>
              </a:p>
            </p:txBody>
          </p:sp>
        </p:grpSp>
        <p:grpSp>
          <p:nvGrpSpPr>
            <p:cNvPr id="44" name="Gruppieren 40"/>
            <p:cNvGrpSpPr/>
            <p:nvPr/>
          </p:nvGrpSpPr>
          <p:grpSpPr>
            <a:xfrm>
              <a:off x="9475813" y="5454665"/>
              <a:ext cx="2000264" cy="882634"/>
              <a:chOff x="2060569" y="0"/>
              <a:chExt cx="6680060" cy="2087960"/>
            </a:xfrm>
          </p:grpSpPr>
          <p:sp>
            <p:nvSpPr>
              <p:cNvPr id="48" name="Eingekerbter Richtungspfeil 47">
                <a:hlinkClick r:id="rId10" action="ppaction://hlinksldjump"/>
              </p:cNvPr>
              <p:cNvSpPr/>
              <p:nvPr/>
            </p:nvSpPr>
            <p:spPr>
              <a:xfrm>
                <a:off x="2060569" y="0"/>
                <a:ext cx="6680060" cy="2087960"/>
              </a:xfrm>
              <a:prstGeom prst="chevron">
                <a:avLst/>
              </a:prstGeom>
              <a:solidFill>
                <a:srgbClr val="00B0F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49"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Summary</a:t>
                </a:r>
                <a:endParaRPr lang="en-GB" sz="1800" b="1" kern="1200" dirty="0"/>
              </a:p>
            </p:txBody>
          </p:sp>
        </p:grpSp>
        <p:grpSp>
          <p:nvGrpSpPr>
            <p:cNvPr id="45" name="Gruppieren 36"/>
            <p:cNvGrpSpPr/>
            <p:nvPr/>
          </p:nvGrpSpPr>
          <p:grpSpPr>
            <a:xfrm>
              <a:off x="-96879" y="5454665"/>
              <a:ext cx="1424158" cy="882634"/>
              <a:chOff x="-96879" y="5454665"/>
              <a:chExt cx="1424158" cy="882634"/>
            </a:xfrm>
          </p:grpSpPr>
          <p:sp>
            <p:nvSpPr>
              <p:cNvPr id="46" name="Richtungspfeil 45">
                <a:hlinkClick r:id="rId11" action="ppaction://hlinksldjump"/>
              </p:cNvPr>
              <p:cNvSpPr/>
              <p:nvPr/>
            </p:nvSpPr>
            <p:spPr bwMode="auto">
              <a:xfrm>
                <a:off x="71438" y="5454665"/>
                <a:ext cx="1189005" cy="882000"/>
              </a:xfrm>
              <a:prstGeom prst="homePlate">
                <a:avLst/>
              </a:prstGeom>
              <a:solidFill>
                <a:schemeClr val="accent4">
                  <a:lumMod val="75000"/>
                  <a:lumOff val="25000"/>
                  <a:alpha val="42000"/>
                </a:schemeClr>
              </a:solidFill>
              <a:ln w="254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47" name="Eingekerbter Richtungspfeil 4"/>
              <p:cNvSpPr/>
              <p:nvPr/>
            </p:nvSpPr>
            <p:spPr>
              <a:xfrm>
                <a:off x="-96879" y="5454665"/>
                <a:ext cx="1424158" cy="882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Start</a:t>
                </a:r>
                <a:endParaRPr lang="en-GB" sz="1800" b="1" kern="1200" dirty="0"/>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1519"/>
          <a:stretch/>
        </p:blipFill>
        <p:spPr bwMode="auto">
          <a:xfrm>
            <a:off x="-5802" y="-1"/>
            <a:ext cx="11527877" cy="6480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Text Box 10"/>
          <p:cNvSpPr txBox="1">
            <a:spLocks noChangeArrowheads="1"/>
          </p:cNvSpPr>
          <p:nvPr/>
        </p:nvSpPr>
        <p:spPr bwMode="auto">
          <a:xfrm>
            <a:off x="1" y="0"/>
            <a:ext cx="11522074" cy="1188000"/>
          </a:xfrm>
          <a:prstGeom prst="rect">
            <a:avLst/>
          </a:prstGeom>
          <a:solidFill>
            <a:schemeClr val="bg1">
              <a:alpha val="60001"/>
            </a:schemeClr>
          </a:solidFill>
          <a:ln w="9525">
            <a:noFill/>
            <a:miter lim="800000"/>
            <a:headEnd/>
            <a:tailEnd/>
          </a:ln>
          <a:effectLst/>
        </p:spPr>
        <p:txBody>
          <a:bodyPr wrap="square">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sp>
        <p:nvSpPr>
          <p:cNvPr id="16" name="Text Box 17"/>
          <p:cNvSpPr txBox="1">
            <a:spLocks noChangeArrowheads="1"/>
          </p:cNvSpPr>
          <p:nvPr/>
        </p:nvSpPr>
        <p:spPr bwMode="auto">
          <a:xfrm>
            <a:off x="688939" y="1168385"/>
            <a:ext cx="10072758" cy="4140000"/>
          </a:xfrm>
          <a:prstGeom prst="rect">
            <a:avLst/>
          </a:prstGeom>
          <a:solidFill>
            <a:schemeClr val="bg1">
              <a:alpha val="60000"/>
            </a:schemeClr>
          </a:solidFill>
          <a:ln w="9525">
            <a:noFill/>
            <a:miter lim="800000"/>
            <a:headEnd/>
            <a:tailEnd/>
          </a:ln>
          <a:effectLst/>
        </p:spPr>
        <p:txBody>
          <a:bodyPr/>
          <a:lstStyle/>
          <a:p>
            <a:endParaRPr lang="en-US" sz="2000" b="1" dirty="0">
              <a:solidFill>
                <a:srgbClr val="0070C0"/>
              </a:solidFill>
            </a:endParaRPr>
          </a:p>
          <a:p>
            <a:endParaRPr lang="en-US" sz="2000" b="1" dirty="0">
              <a:solidFill>
                <a:srgbClr val="0070C0"/>
              </a:solidFill>
            </a:endParaRPr>
          </a:p>
          <a:p>
            <a:endParaRPr lang="en-US" sz="2000" b="1" dirty="0">
              <a:solidFill>
                <a:srgbClr val="0070C0"/>
              </a:solidFill>
            </a:endParaRPr>
          </a:p>
          <a:p>
            <a:r>
              <a:rPr lang="en-GB" sz="2000" b="1" dirty="0">
                <a:solidFill>
                  <a:srgbClr val="0070C0"/>
                </a:solidFill>
              </a:rPr>
              <a:t>		</a:t>
            </a:r>
          </a:p>
          <a:p>
            <a:r>
              <a:rPr lang="en-GB" sz="2000" b="1" dirty="0">
                <a:solidFill>
                  <a:srgbClr val="0070C0"/>
                </a:solidFill>
              </a:rPr>
              <a:t>		</a:t>
            </a:r>
          </a:p>
          <a:p>
            <a:endParaRPr lang="en-GB" sz="2000" b="1" dirty="0">
              <a:solidFill>
                <a:srgbClr val="0070C0"/>
              </a:solidFill>
            </a:endParaRPr>
          </a:p>
          <a:p>
            <a:r>
              <a:rPr lang="en-GB" sz="2000" b="1" dirty="0">
                <a:solidFill>
                  <a:srgbClr val="0070C0"/>
                </a:solidFill>
              </a:rPr>
              <a:t>			</a:t>
            </a:r>
          </a:p>
          <a:p>
            <a:r>
              <a:rPr lang="en-GB" sz="2000" b="1" dirty="0">
                <a:solidFill>
                  <a:srgbClr val="0070C0"/>
                </a:solidFill>
              </a:rPr>
              <a:t>			</a:t>
            </a:r>
          </a:p>
          <a:p>
            <a:endParaRPr lang="en-GB" sz="2000" b="1" dirty="0">
              <a:solidFill>
                <a:srgbClr val="0070C0"/>
              </a:solidFill>
            </a:endParaRPr>
          </a:p>
        </p:txBody>
      </p:sp>
      <p:sp>
        <p:nvSpPr>
          <p:cNvPr id="24" name="Text Box 7"/>
          <p:cNvSpPr txBox="1">
            <a:spLocks noChangeArrowheads="1"/>
          </p:cNvSpPr>
          <p:nvPr/>
        </p:nvSpPr>
        <p:spPr bwMode="auto">
          <a:xfrm>
            <a:off x="1898515" y="114721"/>
            <a:ext cx="7416825" cy="569387"/>
          </a:xfrm>
          <a:prstGeom prst="rect">
            <a:avLst/>
          </a:prstGeom>
          <a:noFill/>
          <a:ln w="9525">
            <a:noFill/>
            <a:miter lim="800000"/>
            <a:headEnd/>
            <a:tailEnd/>
          </a:ln>
          <a:effectLst/>
        </p:spPr>
        <p:txBody>
          <a:bodyPr wrap="square">
            <a:spAutoFit/>
          </a:bodyPr>
          <a:lstStyle/>
          <a:p>
            <a:pPr lvl="0"/>
            <a:r>
              <a:rPr lang="de-DE" sz="2000" b="1" dirty="0">
                <a:solidFill>
                  <a:srgbClr val="0070C0"/>
                </a:solidFill>
              </a:rPr>
              <a:t>NPP </a:t>
            </a:r>
            <a:r>
              <a:rPr lang="de-DE" sz="2000" b="1" dirty="0" err="1">
                <a:solidFill>
                  <a:srgbClr val="0070C0"/>
                </a:solidFill>
              </a:rPr>
              <a:t>Structure</a:t>
            </a:r>
            <a:r>
              <a:rPr lang="de-DE" sz="2000" b="1" dirty="0">
                <a:solidFill>
                  <a:srgbClr val="0070C0"/>
                </a:solidFill>
              </a:rPr>
              <a:t> – OT </a:t>
            </a:r>
            <a:r>
              <a:rPr lang="de-DE" sz="2000" b="1" dirty="0" err="1">
                <a:solidFill>
                  <a:srgbClr val="0070C0"/>
                </a:solidFill>
              </a:rPr>
              <a:t>Example</a:t>
            </a:r>
            <a:endParaRPr lang="en-GB" sz="1000" b="1" baseline="30000" dirty="0">
              <a:solidFill>
                <a:srgbClr val="0070C0"/>
              </a:solidFill>
              <a:latin typeface="Verdana" pitchFamily="34" charset="0"/>
            </a:endParaRPr>
          </a:p>
          <a:p>
            <a:pPr lvl="0"/>
            <a:endParaRPr lang="en-US" sz="1100" b="1" dirty="0">
              <a:solidFill>
                <a:srgbClr val="0070C0"/>
              </a:solidFill>
            </a:endParaRPr>
          </a:p>
        </p:txBody>
      </p:sp>
      <p:grpSp>
        <p:nvGrpSpPr>
          <p:cNvPr id="2" name="Gruppieren 40"/>
          <p:cNvGrpSpPr/>
          <p:nvPr/>
        </p:nvGrpSpPr>
        <p:grpSpPr>
          <a:xfrm>
            <a:off x="9618689" y="4954599"/>
            <a:ext cx="1071570" cy="285752"/>
            <a:chOff x="2060569" y="0"/>
            <a:chExt cx="6680060" cy="2087960"/>
          </a:xfrm>
        </p:grpSpPr>
        <p:sp>
          <p:nvSpPr>
            <p:cNvPr id="31" name="Eingekerbter Richtungspfeil 30"/>
            <p:cNvSpPr/>
            <p:nvPr/>
          </p:nvSpPr>
          <p:spPr>
            <a:xfrm>
              <a:off x="2060569" y="0"/>
              <a:ext cx="6680060" cy="2087960"/>
            </a:xfrm>
            <a:prstGeom prst="chevron">
              <a:avLst/>
            </a:prstGeom>
            <a:solidFill>
              <a:srgbClr val="00B0F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34"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000" b="1" kern="1200" dirty="0"/>
                <a:t>Next</a:t>
              </a:r>
              <a:endParaRPr lang="en-GB" sz="1000" b="1" kern="1200" dirty="0"/>
            </a:p>
          </p:txBody>
        </p:sp>
      </p:grpSp>
      <p:sp>
        <p:nvSpPr>
          <p:cNvPr id="40" name="Rectangular Callout 2"/>
          <p:cNvSpPr/>
          <p:nvPr/>
        </p:nvSpPr>
        <p:spPr bwMode="auto">
          <a:xfrm>
            <a:off x="831815" y="1311261"/>
            <a:ext cx="9644130" cy="3857652"/>
          </a:xfrm>
          <a:prstGeom prst="wedgeRectCallout">
            <a:avLst>
              <a:gd name="adj1" fmla="val -39079"/>
              <a:gd name="adj2" fmla="val 56835"/>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charset="0"/>
            </a:endParaRPr>
          </a:p>
        </p:txBody>
      </p:sp>
      <p:sp>
        <p:nvSpPr>
          <p:cNvPr id="41" name="Multiply 20">
            <a:hlinkClick r:id="rId4" action="ppaction://hlinksldjump"/>
          </p:cNvPr>
          <p:cNvSpPr/>
          <p:nvPr/>
        </p:nvSpPr>
        <p:spPr bwMode="auto">
          <a:xfrm>
            <a:off x="9975879" y="1311261"/>
            <a:ext cx="453927" cy="436563"/>
          </a:xfrm>
          <a:prstGeom prst="mathMultiply">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
        <p:nvSpPr>
          <p:cNvPr id="35" name="Textfeld 34"/>
          <p:cNvSpPr txBox="1"/>
          <p:nvPr/>
        </p:nvSpPr>
        <p:spPr>
          <a:xfrm>
            <a:off x="974691" y="1454137"/>
            <a:ext cx="4572032" cy="2585323"/>
          </a:xfrm>
          <a:prstGeom prst="rect">
            <a:avLst/>
          </a:prstGeom>
          <a:noFill/>
        </p:spPr>
        <p:txBody>
          <a:bodyPr wrap="square" rtlCol="0">
            <a:spAutoFit/>
          </a:bodyPr>
          <a:lstStyle/>
          <a:p>
            <a:pPr algn="l"/>
            <a:r>
              <a:rPr lang="en-US" dirty="0"/>
              <a:t>Actors manipulate the physical process</a:t>
            </a:r>
          </a:p>
          <a:p>
            <a:pPr algn="l"/>
            <a:endParaRPr lang="en-US" dirty="0"/>
          </a:p>
          <a:p>
            <a:pPr algn="l"/>
            <a:r>
              <a:rPr lang="en-US" dirty="0"/>
              <a:t>For example:</a:t>
            </a:r>
          </a:p>
          <a:p>
            <a:pPr algn="l"/>
            <a:r>
              <a:rPr lang="en-US" dirty="0"/>
              <a:t>	- heaters</a:t>
            </a:r>
          </a:p>
          <a:p>
            <a:pPr algn="l"/>
            <a:r>
              <a:rPr lang="en-US" dirty="0"/>
              <a:t>	- pumps</a:t>
            </a:r>
          </a:p>
          <a:p>
            <a:pPr algn="l"/>
            <a:r>
              <a:rPr lang="en-US" dirty="0"/>
              <a:t>	- valves</a:t>
            </a:r>
          </a:p>
          <a:p>
            <a:pPr algn="l"/>
            <a:endParaRPr lang="en-US" dirty="0"/>
          </a:p>
          <a:p>
            <a:pPr algn="l"/>
            <a:r>
              <a:rPr lang="en-US" dirty="0"/>
              <a:t>They receive signals from the computing units to implement these actions.</a:t>
            </a:r>
          </a:p>
        </p:txBody>
      </p:sp>
      <p:pic>
        <p:nvPicPr>
          <p:cNvPr id="12" name="Grafik 11">
            <a:extLst>
              <a:ext uri="{FF2B5EF4-FFF2-40B4-BE49-F238E27FC236}">
                <a16:creationId xmlns:a16="http://schemas.microsoft.com/office/drawing/2014/main" xmlns="" id="{9AC5B87F-70DD-4F71-B60E-049BAB079284}"/>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603145" y="1993257"/>
            <a:ext cx="4514850" cy="2457450"/>
          </a:xfrm>
          <a:prstGeom prst="rect">
            <a:avLst/>
          </a:prstGeom>
        </p:spPr>
      </p:pic>
      <p:grpSp>
        <p:nvGrpSpPr>
          <p:cNvPr id="36" name="Gruppieren 35"/>
          <p:cNvGrpSpPr/>
          <p:nvPr/>
        </p:nvGrpSpPr>
        <p:grpSpPr>
          <a:xfrm>
            <a:off x="-96879" y="5454665"/>
            <a:ext cx="11572956" cy="882634"/>
            <a:chOff x="-96879" y="5454665"/>
            <a:chExt cx="11572956" cy="882634"/>
          </a:xfrm>
        </p:grpSpPr>
        <p:grpSp>
          <p:nvGrpSpPr>
            <p:cNvPr id="37" name="Gruppieren 13"/>
            <p:cNvGrpSpPr/>
            <p:nvPr/>
          </p:nvGrpSpPr>
          <p:grpSpPr>
            <a:xfrm>
              <a:off x="903253" y="5454665"/>
              <a:ext cx="2071702" cy="882634"/>
              <a:chOff x="2060569" y="0"/>
              <a:chExt cx="6680060" cy="2087960"/>
            </a:xfrm>
          </p:grpSpPr>
          <p:sp>
            <p:nvSpPr>
              <p:cNvPr id="72" name="Eingekerbter Richtungspfeil 71"/>
              <p:cNvSpPr/>
              <p:nvPr/>
            </p:nvSpPr>
            <p:spPr>
              <a:xfrm>
                <a:off x="2060569" y="0"/>
                <a:ext cx="6680060" cy="2087960"/>
              </a:xfrm>
              <a:prstGeom prst="chevron">
                <a:avLst/>
              </a:prstGeom>
              <a:solidFill>
                <a:srgbClr val="FF0909">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73"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IT in NPPs</a:t>
                </a:r>
                <a:endParaRPr lang="en-GB" sz="1800" b="1" kern="1200" dirty="0"/>
              </a:p>
            </p:txBody>
          </p:sp>
        </p:grpSp>
        <p:grpSp>
          <p:nvGrpSpPr>
            <p:cNvPr id="38" name="Gruppieren 25"/>
            <p:cNvGrpSpPr/>
            <p:nvPr/>
          </p:nvGrpSpPr>
          <p:grpSpPr>
            <a:xfrm>
              <a:off x="2617765" y="5454665"/>
              <a:ext cx="2071702" cy="882634"/>
              <a:chOff x="2060569" y="0"/>
              <a:chExt cx="6680060" cy="2087960"/>
            </a:xfrm>
          </p:grpSpPr>
          <p:sp>
            <p:nvSpPr>
              <p:cNvPr id="70" name="Eingekerbter Richtungspfeil 69">
                <a:hlinkClick r:id="rId6" action="ppaction://hlinksldjump"/>
              </p:cNvPr>
              <p:cNvSpPr/>
              <p:nvPr/>
            </p:nvSpPr>
            <p:spPr>
              <a:xfrm>
                <a:off x="2060569" y="0"/>
                <a:ext cx="6680060" cy="2087960"/>
              </a:xfrm>
              <a:prstGeom prst="chevron">
                <a:avLst/>
              </a:prstGeom>
              <a:solidFill>
                <a:schemeClr val="accent2">
                  <a:alpha val="42000"/>
                </a:scheme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71"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Security in NPP IT</a:t>
                </a:r>
                <a:endParaRPr lang="en-GB" sz="1800" b="1" kern="1200" dirty="0"/>
              </a:p>
            </p:txBody>
          </p:sp>
        </p:grpSp>
        <p:grpSp>
          <p:nvGrpSpPr>
            <p:cNvPr id="39" name="Gruppieren 30"/>
            <p:cNvGrpSpPr/>
            <p:nvPr/>
          </p:nvGrpSpPr>
          <p:grpSpPr>
            <a:xfrm>
              <a:off x="4332277" y="5454665"/>
              <a:ext cx="2071702" cy="882634"/>
              <a:chOff x="2060569" y="0"/>
              <a:chExt cx="6680060" cy="2087960"/>
            </a:xfrm>
          </p:grpSpPr>
          <p:sp>
            <p:nvSpPr>
              <p:cNvPr id="68" name="Eingekerbter Richtungspfeil 67">
                <a:hlinkClick r:id="rId7" action="ppaction://hlinksldjump"/>
              </p:cNvPr>
              <p:cNvSpPr/>
              <p:nvPr/>
            </p:nvSpPr>
            <p:spPr>
              <a:xfrm>
                <a:off x="2060569" y="0"/>
                <a:ext cx="6680060" cy="2087960"/>
              </a:xfrm>
              <a:prstGeom prst="chevron">
                <a:avLst/>
              </a:prstGeom>
              <a:solidFill>
                <a:srgbClr val="FFFF0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69"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SIEM</a:t>
                </a:r>
                <a:endParaRPr lang="en-GB" sz="1800" b="1" kern="1200" dirty="0"/>
              </a:p>
            </p:txBody>
          </p:sp>
        </p:grpSp>
        <p:grpSp>
          <p:nvGrpSpPr>
            <p:cNvPr id="42" name="Gruppieren 33"/>
            <p:cNvGrpSpPr/>
            <p:nvPr/>
          </p:nvGrpSpPr>
          <p:grpSpPr>
            <a:xfrm>
              <a:off x="6046789" y="5454665"/>
              <a:ext cx="2071702" cy="882634"/>
              <a:chOff x="2060569" y="0"/>
              <a:chExt cx="6680060" cy="2087960"/>
            </a:xfrm>
          </p:grpSpPr>
          <p:sp>
            <p:nvSpPr>
              <p:cNvPr id="52" name="Eingekerbter Richtungspfeil 51">
                <a:hlinkClick r:id="rId8" action="ppaction://hlinksldjump"/>
              </p:cNvPr>
              <p:cNvSpPr/>
              <p:nvPr/>
            </p:nvSpPr>
            <p:spPr>
              <a:xfrm>
                <a:off x="2060569" y="0"/>
                <a:ext cx="6680060" cy="2087960"/>
              </a:xfrm>
              <a:prstGeom prst="chevron">
                <a:avLst/>
              </a:prstGeom>
              <a:solidFill>
                <a:srgbClr val="92D05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55"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Concept for an OT SIEM</a:t>
                </a:r>
                <a:endParaRPr lang="en-GB" sz="1800" b="1" kern="1200" dirty="0"/>
              </a:p>
            </p:txBody>
          </p:sp>
        </p:grpSp>
        <p:grpSp>
          <p:nvGrpSpPr>
            <p:cNvPr id="43" name="Gruppieren 36"/>
            <p:cNvGrpSpPr/>
            <p:nvPr/>
          </p:nvGrpSpPr>
          <p:grpSpPr>
            <a:xfrm>
              <a:off x="7761301" y="5454665"/>
              <a:ext cx="2071702" cy="882634"/>
              <a:chOff x="2060569" y="0"/>
              <a:chExt cx="6680060" cy="2087960"/>
            </a:xfrm>
          </p:grpSpPr>
          <p:sp>
            <p:nvSpPr>
              <p:cNvPr id="50" name="Eingekerbter Richtungspfeil 49">
                <a:hlinkClick r:id="rId9" action="ppaction://hlinksldjump"/>
              </p:cNvPr>
              <p:cNvSpPr/>
              <p:nvPr/>
            </p:nvSpPr>
            <p:spPr>
              <a:xfrm>
                <a:off x="2060569" y="0"/>
                <a:ext cx="6680060" cy="2087960"/>
              </a:xfrm>
              <a:prstGeom prst="chevron">
                <a:avLst/>
              </a:prstGeom>
              <a:solidFill>
                <a:srgbClr val="92D05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51"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Example for an OT SIEM</a:t>
                </a:r>
                <a:endParaRPr lang="en-GB" sz="1800" b="1" kern="1200" dirty="0"/>
              </a:p>
            </p:txBody>
          </p:sp>
        </p:grpSp>
        <p:grpSp>
          <p:nvGrpSpPr>
            <p:cNvPr id="44" name="Gruppieren 40"/>
            <p:cNvGrpSpPr/>
            <p:nvPr/>
          </p:nvGrpSpPr>
          <p:grpSpPr>
            <a:xfrm>
              <a:off x="9475813" y="5454665"/>
              <a:ext cx="2000264" cy="882634"/>
              <a:chOff x="2060569" y="0"/>
              <a:chExt cx="6680060" cy="2087960"/>
            </a:xfrm>
          </p:grpSpPr>
          <p:sp>
            <p:nvSpPr>
              <p:cNvPr id="48" name="Eingekerbter Richtungspfeil 47">
                <a:hlinkClick r:id="rId10" action="ppaction://hlinksldjump"/>
              </p:cNvPr>
              <p:cNvSpPr/>
              <p:nvPr/>
            </p:nvSpPr>
            <p:spPr>
              <a:xfrm>
                <a:off x="2060569" y="0"/>
                <a:ext cx="6680060" cy="2087960"/>
              </a:xfrm>
              <a:prstGeom prst="chevron">
                <a:avLst/>
              </a:prstGeom>
              <a:solidFill>
                <a:srgbClr val="00B0F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49"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Summary</a:t>
                </a:r>
                <a:endParaRPr lang="en-GB" sz="1800" b="1" kern="1200" dirty="0"/>
              </a:p>
            </p:txBody>
          </p:sp>
        </p:grpSp>
        <p:grpSp>
          <p:nvGrpSpPr>
            <p:cNvPr id="45" name="Gruppieren 36"/>
            <p:cNvGrpSpPr/>
            <p:nvPr/>
          </p:nvGrpSpPr>
          <p:grpSpPr>
            <a:xfrm>
              <a:off x="-96879" y="5454665"/>
              <a:ext cx="1424158" cy="882634"/>
              <a:chOff x="-96879" y="5454665"/>
              <a:chExt cx="1424158" cy="882634"/>
            </a:xfrm>
          </p:grpSpPr>
          <p:sp>
            <p:nvSpPr>
              <p:cNvPr id="46" name="Richtungspfeil 45">
                <a:hlinkClick r:id="rId11" action="ppaction://hlinksldjump"/>
              </p:cNvPr>
              <p:cNvSpPr/>
              <p:nvPr/>
            </p:nvSpPr>
            <p:spPr bwMode="auto">
              <a:xfrm>
                <a:off x="71438" y="5454665"/>
                <a:ext cx="1189005" cy="882000"/>
              </a:xfrm>
              <a:prstGeom prst="homePlate">
                <a:avLst/>
              </a:prstGeom>
              <a:solidFill>
                <a:schemeClr val="accent4">
                  <a:lumMod val="75000"/>
                  <a:lumOff val="25000"/>
                  <a:alpha val="42000"/>
                </a:schemeClr>
              </a:solidFill>
              <a:ln w="254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47" name="Eingekerbter Richtungspfeil 4"/>
              <p:cNvSpPr/>
              <p:nvPr/>
            </p:nvSpPr>
            <p:spPr>
              <a:xfrm>
                <a:off x="-96879" y="5454665"/>
                <a:ext cx="1424158" cy="882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Start</a:t>
                </a:r>
                <a:endParaRPr lang="en-GB" sz="1800" b="1" kern="1200" dirty="0"/>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1519"/>
          <a:stretch/>
        </p:blipFill>
        <p:spPr bwMode="auto">
          <a:xfrm>
            <a:off x="-5802" y="-1"/>
            <a:ext cx="11527877" cy="6480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Text Box 10"/>
          <p:cNvSpPr txBox="1">
            <a:spLocks noChangeArrowheads="1"/>
          </p:cNvSpPr>
          <p:nvPr/>
        </p:nvSpPr>
        <p:spPr bwMode="auto">
          <a:xfrm>
            <a:off x="1" y="-3176"/>
            <a:ext cx="11523156" cy="1188000"/>
          </a:xfrm>
          <a:prstGeom prst="rect">
            <a:avLst/>
          </a:prstGeom>
          <a:solidFill>
            <a:schemeClr val="bg1">
              <a:alpha val="60001"/>
            </a:schemeClr>
          </a:solidFill>
          <a:ln w="9525">
            <a:noFill/>
            <a:miter lim="800000"/>
            <a:headEnd/>
            <a:tailEnd/>
          </a:ln>
          <a:effectLst/>
        </p:spPr>
        <p:txBody>
          <a:bodyPr wrap="square">
            <a:spAutoFit/>
          </a:bodyPr>
          <a:lstStyle/>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nl-NL" sz="2000">
              <a:solidFill>
                <a:schemeClr val="accent2"/>
              </a:solidFill>
              <a:latin typeface="Verdana" pitchFamily="34" charset="0"/>
            </a:endParaRPr>
          </a:p>
          <a:p>
            <a:endParaRPr lang="en-GB" sz="2000">
              <a:solidFill>
                <a:schemeClr val="accent2"/>
              </a:solidFill>
              <a:latin typeface="Verdana" pitchFamily="34" charset="0"/>
            </a:endParaRPr>
          </a:p>
        </p:txBody>
      </p:sp>
      <p:sp>
        <p:nvSpPr>
          <p:cNvPr id="16" name="Text Box 17"/>
          <p:cNvSpPr txBox="1">
            <a:spLocks noChangeArrowheads="1"/>
          </p:cNvSpPr>
          <p:nvPr/>
        </p:nvSpPr>
        <p:spPr bwMode="auto">
          <a:xfrm>
            <a:off x="688939" y="1168385"/>
            <a:ext cx="10072758" cy="4140000"/>
          </a:xfrm>
          <a:prstGeom prst="rect">
            <a:avLst/>
          </a:prstGeom>
          <a:solidFill>
            <a:schemeClr val="bg1">
              <a:alpha val="60000"/>
            </a:schemeClr>
          </a:solidFill>
          <a:ln w="9525">
            <a:noFill/>
            <a:miter lim="800000"/>
            <a:headEnd/>
            <a:tailEnd/>
          </a:ln>
          <a:effectLst/>
        </p:spPr>
        <p:txBody>
          <a:bodyPr/>
          <a:lstStyle/>
          <a:p>
            <a:endParaRPr lang="en-US" sz="600" b="1" dirty="0"/>
          </a:p>
          <a:p>
            <a:r>
              <a:rPr lang="en-US" sz="2000" b="1" dirty="0">
                <a:solidFill>
                  <a:srgbClr val="0070C0"/>
                </a:solidFill>
              </a:rPr>
              <a:t>Nuclear facilities have been the target of cyber-attacks. Cyber-attacks focus on Information Technology as well as Operational Technology. This section gives a brief overview on security mechanics implemented in NPP environments in order to protect from cyber-attacks.</a:t>
            </a:r>
          </a:p>
          <a:p>
            <a:endParaRPr lang="en-US" sz="2000" b="1" dirty="0">
              <a:solidFill>
                <a:srgbClr val="0070C0"/>
              </a:solidFill>
            </a:endParaRPr>
          </a:p>
          <a:p>
            <a:endParaRPr lang="en-US" sz="2000" b="1" dirty="0">
              <a:solidFill>
                <a:srgbClr val="0070C0"/>
              </a:solidFill>
            </a:endParaRPr>
          </a:p>
          <a:p>
            <a:endParaRPr lang="en-US" sz="2000" b="1" dirty="0">
              <a:solidFill>
                <a:srgbClr val="0070C0"/>
              </a:solidFill>
            </a:endParaRPr>
          </a:p>
          <a:p>
            <a:r>
              <a:rPr lang="en-GB" sz="2000" b="1" dirty="0">
                <a:solidFill>
                  <a:srgbClr val="0070C0"/>
                </a:solidFill>
              </a:rPr>
              <a:t>		</a:t>
            </a:r>
          </a:p>
          <a:p>
            <a:r>
              <a:rPr lang="en-GB" sz="2000" b="1" dirty="0">
                <a:solidFill>
                  <a:srgbClr val="0070C0"/>
                </a:solidFill>
              </a:rPr>
              <a:t>		</a:t>
            </a:r>
          </a:p>
          <a:p>
            <a:endParaRPr lang="en-GB" sz="2000" b="1" dirty="0">
              <a:solidFill>
                <a:srgbClr val="0070C0"/>
              </a:solidFill>
            </a:endParaRPr>
          </a:p>
          <a:p>
            <a:r>
              <a:rPr lang="en-GB" sz="2000" b="1" dirty="0">
                <a:solidFill>
                  <a:srgbClr val="0070C0"/>
                </a:solidFill>
              </a:rPr>
              <a:t>			</a:t>
            </a:r>
          </a:p>
          <a:p>
            <a:r>
              <a:rPr lang="en-GB" sz="2000" b="1" dirty="0">
                <a:solidFill>
                  <a:srgbClr val="0070C0"/>
                </a:solidFill>
              </a:rPr>
              <a:t>			</a:t>
            </a:r>
          </a:p>
          <a:p>
            <a:endParaRPr lang="en-GB" sz="2000" b="1" dirty="0">
              <a:solidFill>
                <a:srgbClr val="0070C0"/>
              </a:solidFill>
            </a:endParaRPr>
          </a:p>
        </p:txBody>
      </p:sp>
      <p:sp>
        <p:nvSpPr>
          <p:cNvPr id="24" name="Text Box 7"/>
          <p:cNvSpPr txBox="1">
            <a:spLocks noChangeArrowheads="1"/>
          </p:cNvSpPr>
          <p:nvPr/>
        </p:nvSpPr>
        <p:spPr bwMode="auto">
          <a:xfrm>
            <a:off x="1898515" y="114721"/>
            <a:ext cx="7416825" cy="400110"/>
          </a:xfrm>
          <a:prstGeom prst="rect">
            <a:avLst/>
          </a:prstGeom>
          <a:noFill/>
          <a:ln w="9525">
            <a:noFill/>
            <a:miter lim="800000"/>
            <a:headEnd/>
            <a:tailEnd/>
          </a:ln>
          <a:effectLst/>
        </p:spPr>
        <p:txBody>
          <a:bodyPr wrap="square">
            <a:spAutoFit/>
          </a:bodyPr>
          <a:lstStyle/>
          <a:p>
            <a:pPr lvl="0"/>
            <a:r>
              <a:rPr lang="de-DE" sz="2000" b="1" dirty="0">
                <a:solidFill>
                  <a:srgbClr val="0070C0"/>
                </a:solidFill>
              </a:rPr>
              <a:t>NPP Computer Security</a:t>
            </a:r>
            <a:endParaRPr lang="en-US" sz="1100" b="1" dirty="0">
              <a:solidFill>
                <a:srgbClr val="0070C0"/>
              </a:solidFill>
            </a:endParaRPr>
          </a:p>
        </p:txBody>
      </p:sp>
      <p:grpSp>
        <p:nvGrpSpPr>
          <p:cNvPr id="8" name="Gruppieren 40"/>
          <p:cNvGrpSpPr/>
          <p:nvPr/>
        </p:nvGrpSpPr>
        <p:grpSpPr>
          <a:xfrm>
            <a:off x="9618689" y="4954599"/>
            <a:ext cx="1071570" cy="285752"/>
            <a:chOff x="2060569" y="0"/>
            <a:chExt cx="6680060" cy="2087960"/>
          </a:xfrm>
        </p:grpSpPr>
        <p:sp>
          <p:nvSpPr>
            <p:cNvPr id="31" name="Eingekerbter Richtungspfeil 30">
              <a:hlinkClick r:id="rId4" action="ppaction://hlinksldjump"/>
            </p:cNvPr>
            <p:cNvSpPr/>
            <p:nvPr/>
          </p:nvSpPr>
          <p:spPr>
            <a:xfrm>
              <a:off x="2060569" y="0"/>
              <a:ext cx="6680060" cy="2087960"/>
            </a:xfrm>
            <a:prstGeom prst="chevron">
              <a:avLst/>
            </a:prstGeom>
            <a:solidFill>
              <a:srgbClr val="00B0F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34" name="Eingekerbter Richtungspfeil 4">
              <a:hlinkClick r:id="rId4" action="ppaction://hlinksldjump"/>
            </p:cNvPr>
            <p:cNvSpPr/>
            <p:nvPr/>
          </p:nvSpPr>
          <p:spPr>
            <a:xfrm>
              <a:off x="3104548" y="0"/>
              <a:ext cx="4592103"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000" b="1" kern="1200" dirty="0"/>
                <a:t>Next</a:t>
              </a:r>
              <a:endParaRPr lang="en-GB" sz="1000" b="1" kern="1200" dirty="0"/>
            </a:p>
          </p:txBody>
        </p:sp>
      </p:grpSp>
      <p:grpSp>
        <p:nvGrpSpPr>
          <p:cNvPr id="32" name="Gruppieren 31"/>
          <p:cNvGrpSpPr/>
          <p:nvPr/>
        </p:nvGrpSpPr>
        <p:grpSpPr>
          <a:xfrm>
            <a:off x="-96879" y="5454665"/>
            <a:ext cx="11572956" cy="882634"/>
            <a:chOff x="-96879" y="5454665"/>
            <a:chExt cx="11572956" cy="882634"/>
          </a:xfrm>
        </p:grpSpPr>
        <p:grpSp>
          <p:nvGrpSpPr>
            <p:cNvPr id="33" name="Gruppieren 13"/>
            <p:cNvGrpSpPr/>
            <p:nvPr/>
          </p:nvGrpSpPr>
          <p:grpSpPr>
            <a:xfrm>
              <a:off x="903253" y="5454665"/>
              <a:ext cx="2071702" cy="882634"/>
              <a:chOff x="2060569" y="0"/>
              <a:chExt cx="6680060" cy="2087960"/>
            </a:xfrm>
          </p:grpSpPr>
          <p:sp>
            <p:nvSpPr>
              <p:cNvPr id="74" name="Eingekerbter Richtungspfeil 73"/>
              <p:cNvSpPr/>
              <p:nvPr/>
            </p:nvSpPr>
            <p:spPr>
              <a:xfrm>
                <a:off x="2060569" y="0"/>
                <a:ext cx="6680060" cy="2087960"/>
              </a:xfrm>
              <a:prstGeom prst="chevron">
                <a:avLst/>
              </a:prstGeom>
              <a:solidFill>
                <a:srgbClr val="FF0909">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75"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IT in NPPs</a:t>
                </a:r>
                <a:endParaRPr lang="en-GB" sz="1800" b="1" kern="1200" dirty="0"/>
              </a:p>
            </p:txBody>
          </p:sp>
        </p:grpSp>
        <p:grpSp>
          <p:nvGrpSpPr>
            <p:cNvPr id="35" name="Gruppieren 25"/>
            <p:cNvGrpSpPr/>
            <p:nvPr/>
          </p:nvGrpSpPr>
          <p:grpSpPr>
            <a:xfrm>
              <a:off x="2617765" y="5454665"/>
              <a:ext cx="2071702" cy="882634"/>
              <a:chOff x="2060569" y="0"/>
              <a:chExt cx="6680060" cy="2087960"/>
            </a:xfrm>
          </p:grpSpPr>
          <p:sp>
            <p:nvSpPr>
              <p:cNvPr id="72" name="Eingekerbter Richtungspfeil 71">
                <a:hlinkClick r:id="rId5" action="ppaction://hlinksldjump"/>
              </p:cNvPr>
              <p:cNvSpPr/>
              <p:nvPr/>
            </p:nvSpPr>
            <p:spPr>
              <a:xfrm>
                <a:off x="2060569" y="0"/>
                <a:ext cx="6680060" cy="2087960"/>
              </a:xfrm>
              <a:prstGeom prst="chevron">
                <a:avLst/>
              </a:prstGeom>
              <a:solidFill>
                <a:schemeClr val="accent2">
                  <a:alpha val="42000"/>
                </a:scheme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73"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Security in NPP IT</a:t>
                </a:r>
                <a:endParaRPr lang="en-GB" sz="1800" b="1" kern="1200" dirty="0"/>
              </a:p>
            </p:txBody>
          </p:sp>
        </p:grpSp>
        <p:grpSp>
          <p:nvGrpSpPr>
            <p:cNvPr id="36" name="Gruppieren 30"/>
            <p:cNvGrpSpPr/>
            <p:nvPr/>
          </p:nvGrpSpPr>
          <p:grpSpPr>
            <a:xfrm>
              <a:off x="4332277" y="5454665"/>
              <a:ext cx="2071702" cy="882634"/>
              <a:chOff x="2060569" y="0"/>
              <a:chExt cx="6680060" cy="2087960"/>
            </a:xfrm>
          </p:grpSpPr>
          <p:sp>
            <p:nvSpPr>
              <p:cNvPr id="70" name="Eingekerbter Richtungspfeil 69">
                <a:hlinkClick r:id="rId6" action="ppaction://hlinksldjump"/>
              </p:cNvPr>
              <p:cNvSpPr/>
              <p:nvPr/>
            </p:nvSpPr>
            <p:spPr>
              <a:xfrm>
                <a:off x="2060569" y="0"/>
                <a:ext cx="6680060" cy="2087960"/>
              </a:xfrm>
              <a:prstGeom prst="chevron">
                <a:avLst/>
              </a:prstGeom>
              <a:solidFill>
                <a:srgbClr val="FFFF0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71"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SIEM</a:t>
                </a:r>
                <a:endParaRPr lang="en-GB" sz="1800" b="1" kern="1200" dirty="0"/>
              </a:p>
            </p:txBody>
          </p:sp>
        </p:grpSp>
        <p:grpSp>
          <p:nvGrpSpPr>
            <p:cNvPr id="38" name="Gruppieren 33"/>
            <p:cNvGrpSpPr/>
            <p:nvPr/>
          </p:nvGrpSpPr>
          <p:grpSpPr>
            <a:xfrm>
              <a:off x="6046789" y="5454665"/>
              <a:ext cx="2071702" cy="882634"/>
              <a:chOff x="2060569" y="0"/>
              <a:chExt cx="6680060" cy="2087960"/>
            </a:xfrm>
          </p:grpSpPr>
          <p:sp>
            <p:nvSpPr>
              <p:cNvPr id="68" name="Eingekerbter Richtungspfeil 67">
                <a:hlinkClick r:id="rId7" action="ppaction://hlinksldjump"/>
              </p:cNvPr>
              <p:cNvSpPr/>
              <p:nvPr/>
            </p:nvSpPr>
            <p:spPr>
              <a:xfrm>
                <a:off x="2060569" y="0"/>
                <a:ext cx="6680060" cy="2087960"/>
              </a:xfrm>
              <a:prstGeom prst="chevron">
                <a:avLst/>
              </a:prstGeom>
              <a:solidFill>
                <a:srgbClr val="92D05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69"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Concept for an OT SIEM</a:t>
                </a:r>
                <a:endParaRPr lang="en-GB" sz="1800" b="1" kern="1200" dirty="0"/>
              </a:p>
            </p:txBody>
          </p:sp>
        </p:grpSp>
        <p:grpSp>
          <p:nvGrpSpPr>
            <p:cNvPr id="39" name="Gruppieren 36"/>
            <p:cNvGrpSpPr/>
            <p:nvPr/>
          </p:nvGrpSpPr>
          <p:grpSpPr>
            <a:xfrm>
              <a:off x="7761301" y="5454665"/>
              <a:ext cx="2071702" cy="882634"/>
              <a:chOff x="2060569" y="0"/>
              <a:chExt cx="6680060" cy="2087960"/>
            </a:xfrm>
          </p:grpSpPr>
          <p:sp>
            <p:nvSpPr>
              <p:cNvPr id="66" name="Eingekerbter Richtungspfeil 65">
                <a:hlinkClick r:id="rId8" action="ppaction://hlinksldjump"/>
              </p:cNvPr>
              <p:cNvSpPr/>
              <p:nvPr/>
            </p:nvSpPr>
            <p:spPr>
              <a:xfrm>
                <a:off x="2060569" y="0"/>
                <a:ext cx="6680060" cy="2087960"/>
              </a:xfrm>
              <a:prstGeom prst="chevron">
                <a:avLst/>
              </a:prstGeom>
              <a:solidFill>
                <a:srgbClr val="92D05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67"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Example for an OT SIEM</a:t>
                </a:r>
                <a:endParaRPr lang="en-GB" sz="1800" b="1" kern="1200" dirty="0"/>
              </a:p>
            </p:txBody>
          </p:sp>
        </p:grpSp>
        <p:grpSp>
          <p:nvGrpSpPr>
            <p:cNvPr id="42" name="Gruppieren 40"/>
            <p:cNvGrpSpPr/>
            <p:nvPr/>
          </p:nvGrpSpPr>
          <p:grpSpPr>
            <a:xfrm>
              <a:off x="9475813" y="5454665"/>
              <a:ext cx="2000264" cy="882634"/>
              <a:chOff x="2060569" y="0"/>
              <a:chExt cx="6680060" cy="2087960"/>
            </a:xfrm>
          </p:grpSpPr>
          <p:sp>
            <p:nvSpPr>
              <p:cNvPr id="64" name="Eingekerbter Richtungspfeil 63">
                <a:hlinkClick r:id="rId9" action="ppaction://hlinksldjump"/>
              </p:cNvPr>
              <p:cNvSpPr/>
              <p:nvPr/>
            </p:nvSpPr>
            <p:spPr>
              <a:xfrm>
                <a:off x="2060569" y="0"/>
                <a:ext cx="6680060" cy="2087960"/>
              </a:xfrm>
              <a:prstGeom prst="chevron">
                <a:avLst/>
              </a:prstGeom>
              <a:solidFill>
                <a:srgbClr val="00B0F0">
                  <a:alpha val="42000"/>
                </a:srgb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65" name="Eingekerbter Richtungspfeil 4"/>
              <p:cNvSpPr/>
              <p:nvPr/>
            </p:nvSpPr>
            <p:spPr>
              <a:xfrm>
                <a:off x="3104549" y="0"/>
                <a:ext cx="4592100" cy="2087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Summary</a:t>
                </a:r>
                <a:endParaRPr lang="en-GB" sz="1800" b="1" kern="1200" dirty="0"/>
              </a:p>
            </p:txBody>
          </p:sp>
        </p:grpSp>
        <p:grpSp>
          <p:nvGrpSpPr>
            <p:cNvPr id="43" name="Gruppieren 36"/>
            <p:cNvGrpSpPr/>
            <p:nvPr/>
          </p:nvGrpSpPr>
          <p:grpSpPr>
            <a:xfrm>
              <a:off x="-96879" y="5454665"/>
              <a:ext cx="1424158" cy="882634"/>
              <a:chOff x="-96879" y="5454665"/>
              <a:chExt cx="1424158" cy="882634"/>
            </a:xfrm>
          </p:grpSpPr>
          <p:sp>
            <p:nvSpPr>
              <p:cNvPr id="47" name="Richtungspfeil 46">
                <a:hlinkClick r:id="rId10" action="ppaction://hlinksldjump"/>
              </p:cNvPr>
              <p:cNvSpPr/>
              <p:nvPr/>
            </p:nvSpPr>
            <p:spPr bwMode="auto">
              <a:xfrm>
                <a:off x="71438" y="5454665"/>
                <a:ext cx="1189005" cy="882000"/>
              </a:xfrm>
              <a:prstGeom prst="homePlate">
                <a:avLst/>
              </a:prstGeom>
              <a:solidFill>
                <a:schemeClr val="accent4">
                  <a:lumMod val="75000"/>
                  <a:lumOff val="25000"/>
                  <a:alpha val="42000"/>
                </a:schemeClr>
              </a:solidFill>
              <a:ln w="254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55" name="Eingekerbter Richtungspfeil 4"/>
              <p:cNvSpPr/>
              <p:nvPr/>
            </p:nvSpPr>
            <p:spPr>
              <a:xfrm>
                <a:off x="-96879" y="5454665"/>
                <a:ext cx="1424158" cy="882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a:t>Start</a:t>
                </a:r>
                <a:endParaRPr lang="en-GB" sz="1800" b="1" kern="1200" dirty="0"/>
              </a:p>
            </p:txBody>
          </p:sp>
        </p:gr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DCDateCreated xmlns="http://schemas.microsoft.com/sharepoint/v3/fields" xsi:nil="true"/>
    <_dlc_DocId xmlns="9a0cca68-9885-4579-a121-0ff71e341cd0">4HWPYYT6XAN2-2121337104-16043</_dlc_DocId>
    <_dlc_DocIdUrl xmlns="9a0cca68-9885-4579-a121-0ff71e341cd0">
      <Url>https://nsns-new.sg.iaea.org/meetings/_layouts/15/DocIdRedir.aspx?ID=4HWPYYT6XAN2-2121337104-16043</Url>
      <Description>4HWPYYT6XAN2-2121337104-16043</Description>
    </_dlc_DocIdUrl>
    <_dlc_DocIdPersistId xmlns="9a0cca68-9885-4579-a121-0ff71e341cd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0D72D8323497419D0B0D490876AA9F" ma:contentTypeVersion="15" ma:contentTypeDescription="Create a new document." ma:contentTypeScope="" ma:versionID="3a24465035cb8b25a2285c02f74eba9b">
  <xsd:schema xmlns:xsd="http://www.w3.org/2001/XMLSchema" xmlns:xs="http://www.w3.org/2001/XMLSchema" xmlns:p="http://schemas.microsoft.com/office/2006/metadata/properties" xmlns:ns2="http://schemas.microsoft.com/sharepoint/v3/fields" xmlns:ns3="9a0cca68-9885-4579-a121-0ff71e341cd0" targetNamespace="http://schemas.microsoft.com/office/2006/metadata/properties" ma:root="true" ma:fieldsID="6df0075af1bdf4a1181bb0cd339a45ba" ns2:_="" ns3:_="">
    <xsd:import namespace="http://schemas.microsoft.com/sharepoint/v3/fields"/>
    <xsd:import namespace="9a0cca68-9885-4579-a121-0ff71e341cd0"/>
    <xsd:element name="properties">
      <xsd:complexType>
        <xsd:sequence>
          <xsd:element name="documentManagement">
            <xsd:complexType>
              <xsd:all>
                <xsd:element ref="ns2:_DCDateCreated" minOccurs="0"/>
                <xsd:element ref="ns2:_Version" minOccurs="0"/>
                <xsd:element ref="ns3:_dlc_DocId" minOccurs="0"/>
                <xsd:element ref="ns3:_dlc_DocIdUrl" minOccurs="0"/>
                <xsd:element ref="ns3: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2" nillable="true" ma:displayName="Date Created" ma:description="The date on which this resource was created" ma:format="DateTime" ma:internalName="_DCDateCreated" ma:readOnly="false">
      <xsd:simpleType>
        <xsd:restriction base="dms:DateTime"/>
      </xsd:simpleType>
    </xsd:element>
    <xsd:element name="_Version" ma:index="3" nillable="true" ma:displayName="Version" ma:internalName="_Vers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0cca68-9885-4579-a121-0ff71e341cd0" elementFormDefault="qualified">
    <xsd:import namespace="http://schemas.microsoft.com/office/2006/documentManagement/types"/>
    <xsd:import namespace="http://schemas.microsoft.com/office/infopath/2007/PartnerControls"/>
    <xsd:element name="_dlc_DocId" ma:index="7" nillable="true" ma:displayName="Document ID Value" ma:description="The value of the document ID assigned to this item." ma:internalName="_dlc_DocId" ma:readOnly="true">
      <xsd:simpleType>
        <xsd:restriction base="dms:Text"/>
      </xsd:simpleType>
    </xsd:element>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false">
      <xsd:simpleType>
        <xsd:restriction base="dms:Boolean"/>
      </xsd:simpleType>
    </xsd:element>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ma:index="4"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F3B12C1-DFEA-48DE-8888-A466E0277137}">
  <ds:schemaRefs>
    <ds:schemaRef ds:uri="http://schemas.microsoft.com/sharepoint/v3/contenttype/forms"/>
  </ds:schemaRefs>
</ds:datastoreItem>
</file>

<file path=customXml/itemProps2.xml><?xml version="1.0" encoding="utf-8"?>
<ds:datastoreItem xmlns:ds="http://schemas.openxmlformats.org/officeDocument/2006/customXml" ds:itemID="{8E962014-9079-4E60-A34D-512684448F59}">
  <ds:schemaRefs>
    <ds:schemaRef ds:uri="http://schemas.microsoft.com/office/2006/metadata/properties"/>
    <ds:schemaRef ds:uri="http://schemas.microsoft.com/office/infopath/2007/PartnerControls"/>
    <ds:schemaRef ds:uri="http://schemas.microsoft.com/sharepoint/v3/fields"/>
    <ds:schemaRef ds:uri="9a0cca68-9885-4579-a121-0ff71e341cd0"/>
  </ds:schemaRefs>
</ds:datastoreItem>
</file>

<file path=customXml/itemProps3.xml><?xml version="1.0" encoding="utf-8"?>
<ds:datastoreItem xmlns:ds="http://schemas.openxmlformats.org/officeDocument/2006/customXml" ds:itemID="{B37332D1-A297-4D71-ADCE-3E6505EE50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9a0cca68-9885-4579-a121-0ff71e341c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5818B1C-ED37-4AE6-BE57-4E3E7D4DC5E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0</TotalTime>
  <Words>1784</Words>
  <Application>Microsoft Office PowerPoint</Application>
  <PresentationFormat>Benutzerdefiniert</PresentationFormat>
  <Paragraphs>657</Paragraphs>
  <Slides>23</Slides>
  <Notes>23</Notes>
  <HiddenSlides>0</HiddenSlides>
  <MMClips>0</MMClips>
  <ScaleCrop>false</ScaleCrop>
  <HeadingPairs>
    <vt:vector size="4" baseType="variant">
      <vt:variant>
        <vt:lpstr>Design</vt:lpstr>
      </vt:variant>
      <vt:variant>
        <vt:i4>1</vt:i4>
      </vt:variant>
      <vt:variant>
        <vt:lpstr>Folientitel</vt:lpstr>
      </vt:variant>
      <vt:variant>
        <vt:i4>23</vt:i4>
      </vt:variant>
    </vt:vector>
  </HeadingPairs>
  <TitlesOfParts>
    <vt:vector size="24" baseType="lpstr">
      <vt:lpstr>Default Design</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vector>
  </TitlesOfParts>
  <Company>Vrije Universiteit Amsterdam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CN269 ICP Sample Template</dc:title>
  <dc:creator>testuser</dc:creator>
  <cp:lastModifiedBy>ra</cp:lastModifiedBy>
  <cp:revision>545</cp:revision>
  <dcterms:created xsi:type="dcterms:W3CDTF">2013-03-14T14:26:55Z</dcterms:created>
  <dcterms:modified xsi:type="dcterms:W3CDTF">2019-12-20T13:10:48Z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0x010100D90D72D8323497419D0B0D490876AA9F</vt:lpwstr>
  </property>
  <property fmtid="{D5CDD505-2E9C-101B-9397-08002B2CF9AE}" pid="3" name="_dlc_DocIdItemGuid">
    <vt:lpwstr>f0ac8dc0-e59e-4ceb-9861-4b4673e63ab4</vt:lpwstr>
  </property>
</Properties>
</file>