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10" r:id="rId2"/>
    <p:sldMasterId id="2147483923" r:id="rId3"/>
    <p:sldMasterId id="2147483935" r:id="rId4"/>
    <p:sldMasterId id="2147483947" r:id="rId5"/>
    <p:sldMasterId id="2147483961" r:id="rId6"/>
    <p:sldMasterId id="2147483973" r:id="rId7"/>
    <p:sldMasterId id="2147483985" r:id="rId8"/>
    <p:sldMasterId id="2147483997" r:id="rId9"/>
    <p:sldMasterId id="2147484010" r:id="rId10"/>
  </p:sldMasterIdLst>
  <p:notesMasterIdLst>
    <p:notesMasterId r:id="rId16"/>
  </p:notesMasterIdLst>
  <p:sldIdLst>
    <p:sldId id="305" r:id="rId11"/>
    <p:sldId id="358" r:id="rId12"/>
    <p:sldId id="360" r:id="rId13"/>
    <p:sldId id="357" r:id="rId14"/>
    <p:sldId id="3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308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 autoAdjust="0"/>
    <p:restoredTop sz="96620" autoAdjust="0"/>
  </p:normalViewPr>
  <p:slideViewPr>
    <p:cSldViewPr>
      <p:cViewPr varScale="1">
        <p:scale>
          <a:sx n="70" d="100"/>
          <a:sy n="70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30F2-AC43-4039-9017-B4415DABEBAE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ED052-359E-455F-9C13-75643B0C52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9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D052-359E-455F-9C13-75643B0C52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5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4E87-7D03-4AEF-90A7-2A6444AC22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3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785DE-B061-474D-BC77-BCB1E16E805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9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06F7C-DD78-4D95-8189-26BE5E80E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1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7B93-C43B-49B6-ACCF-37BB0B266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53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3674D-2ED2-4DA9-88AA-77D423F53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898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5AA93-84EC-4C1D-BD7C-229E3B443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47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2519D-BA79-4EF3-BA55-9D2B2567F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732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F61CF-680B-4C07-956C-426B49845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360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BBF5F-D1BE-456B-9089-7C0B8F085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426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2604-F602-4680-AD9B-413729A91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875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5469-7518-4B62-9F88-09EA16FD55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227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C746-5712-4C32-B39B-70A74A8A3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015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9EE1A-21E5-4CCF-A7E6-10FD4860D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826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8E6F-532C-4F7F-B240-C48501CE9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EFB2-421E-4F1C-A866-7AB1B67C1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632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1E4A-44B7-4E4D-8E95-12592A94D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015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2ADF-66D0-4BC8-9633-3549597F2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906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1542-6C35-4D18-AC33-FF10453B7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31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096E-C729-471B-99FD-1A04D4E30A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15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379BE-61CA-44A7-85EF-B83CE8D16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914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B5AF8-4C2D-4BBD-8F68-755F01212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2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7A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007A"/>
              </a:buClr>
              <a:buFont typeface="Arial" pitchFamily="34" charset="0"/>
              <a:buChar char="•"/>
              <a:defRPr sz="2000"/>
            </a:lvl2pPr>
            <a:lvl3pPr marL="1143000" indent="-228600">
              <a:buClr>
                <a:srgbClr val="00007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007A"/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rgbClr val="00007A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89542" y="6487128"/>
            <a:ext cx="369398" cy="285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F77CC3E-C9B6-4317-A341-D93DF5A59E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5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02FC8-9A4F-4194-A69A-B57801045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1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BD27-5A95-46C6-AFE1-B925863F7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3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54452-159D-45CB-AC7F-9B50B32A3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39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20C91-6D12-4D6B-BB59-0423B0F1F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08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E227-EFA0-4007-A12C-4866E6F512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621C6-B7F4-486B-8F2F-B0956ED54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23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6A5F2-1AA4-4764-B291-1E339A10B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5E7E-7260-4B1B-A151-00683CE88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9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C466-D4FA-4819-B923-1833F235D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0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7CD02-D47A-4F61-B290-DD3BA4AD7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57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AAE3-4C10-429B-8158-A3B0986DA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21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778D-B320-4D4B-A0FC-FADA33684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92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C1FA8-DE26-43CD-B711-FF78FFB87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44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ED83F-EF84-46BE-953A-56E54C373F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17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337F-68E9-4BE2-A196-792FDB236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28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84954-B1BB-46AE-862B-7D74964D4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53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1FC26-3B6B-4F0E-8AE2-5E03DD992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80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FA437-ECA3-4BF7-9327-C30688C69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2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6076-9AE4-40AF-AB6E-D48675824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0270-2902-4C7A-BC45-9E075CF04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7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8A6D-FB1D-41B9-A711-0A35BD7F9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03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5D6A-4DA1-45EC-8276-8DE3F0495B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80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7ABFF-54EC-4F0A-9A9A-2DFD91C03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53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1852-6237-4951-AA4A-ABF6EAC06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40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C292-5517-4779-A904-0089D4947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34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4C65E-B815-4A3E-A647-A2D9E4291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08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49A4D-F57A-44E2-8679-C4AF7F1EE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1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C6DA-4F63-4657-808A-CC5364DA0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37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C245C-360A-49AD-9F3C-D6D832A0C8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4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87C1-A1D3-4552-9546-75DAB0DDB7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98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F394-75A4-4DDC-A7BD-CE2ED4639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20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1210-B108-41ED-86FB-B78022B47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09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740E-D586-4FB2-99F2-067362150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34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8CA4-C5E1-4062-81AB-C173EFEAB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22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D289A-078F-48FB-9B97-5D0C7DB98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50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AC2F3-BB3B-4CC6-AABA-53FCB9BF7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41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7B2F6-482F-498D-A687-F09EF404B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35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AAA29-2A69-4E66-8AE1-C83DF9165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02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846A-DBC4-44B3-AC74-90C4B23F4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28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1627-1B95-4597-89A2-BF66215EF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6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D777-E596-447F-B5FE-DE69B7597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83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9A68-25A4-46F1-8C47-4D2E59E866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50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97249-6DE2-4951-8117-74F69D802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01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5580-7083-453F-9872-94E40CC81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7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F8DF2-F8E8-48AB-901F-D72C723538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78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4188-C94A-40E6-9EBA-091368D86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02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122EA-D8F1-4C06-B08E-781C73786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81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FB3B8-5BF2-40FD-A32E-56EB745AD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097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71030-E697-47CA-A574-CC6782B01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73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7891-0908-4A92-B491-7C14479D7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72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A4083-4419-4E25-BF74-B5E5A5728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FB6B-1231-441D-82AF-289571D3D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517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AED1-35C3-4AE4-9306-9D89FDF57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17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CB57-DF4B-45D0-B937-8F9FAE2009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25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AAD32-4BBA-4AD3-8857-D45A1046D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5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0759-8BF2-4752-B22A-784081C99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65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27BB-0863-4235-81F1-78CA95ED1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11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D7A9-2F4F-499E-B2D7-88EC41C78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69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2AB5-22A3-430E-B791-8EB03C6FF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56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3D77F-F05F-4E88-B976-8DBA797E5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923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6C1D-834B-42A8-B052-C8AA1BDEB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3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98093-B806-4236-84AC-3D908F771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5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8136D-B0D3-432B-B44B-BC04FD1EA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37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B0EC-2C3D-48DB-9763-FA2976714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721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8E6A4-E13F-4F02-8E69-66F062AAE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92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FFF8-48B5-437D-8D92-8C014465B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21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5298-1D94-4FE9-8C6F-B66A164A7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595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977A-4705-4E3E-A9A5-795ACFC2E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664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9021-39F6-4302-914D-50BF6BD47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20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13E0-9F62-4988-9F48-128AFEC747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15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D8120-E8B1-4B28-8C3E-0A459F529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744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08C40-2A13-401C-B90B-E7C7B23AA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368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E86F4-70F1-4881-A308-6F2949F4C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9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11C02-5FFD-4A69-A02F-93CEFFAED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337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1835-9203-4F06-839D-589BB2209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195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95899-485D-4368-B065-A2C2BB90B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027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5F46-A043-4660-BA10-00B7C21AC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365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C34F-3939-4653-9C0F-550E97011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140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D02F-C900-4A10-ACAF-CFF84A527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631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C45-AA5F-48E0-925C-D58416E60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22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B25F-5846-4DD3-8620-DB57DB2496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146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BA128-2B9F-4490-B044-D12D2F96C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601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F99BC-93DA-40D4-80E6-AD27626BB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35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91981-9842-45AC-8777-A45739491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A5E5-1110-4B0B-8A14-42072F91C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66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DAE4-A855-44B2-8B35-5AA6BD212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210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F060-BCEC-47CF-9B7D-90B74D87E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086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CBA8-32C7-4814-AA7A-EFC864977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633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0029-F6F1-4210-84B7-3337A5D4A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009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723E4-DED5-4133-95C6-5606FA676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405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A6AA1-E220-4554-A99F-909B6E1D7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750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EFE8-8461-46C9-8865-8C9C94331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727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82645-B23D-4E4F-912E-F9B881F6A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677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6B543-0FA1-4895-AE7B-2D2BA8112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674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9F3D-00D5-4AB6-AE1A-7DCC4DF64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D5A157-1E06-4991-8C0B-A1D23121E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9" name="Picture 7" descr="PPT LA Background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99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404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6F16FA-3B90-4779-847C-5C1077E1D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415" name="Picture 7" descr="PPT HS Background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99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65125" y="214313"/>
            <a:ext cx="2632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solidFill>
                  <a:srgbClr val="D60093"/>
                </a:solidFill>
              </a:rPr>
              <a:t>Consequence Management/FRMAC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1C3D99-2DA0-4617-BC3F-40197DBD21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7" descr="PPT MD Background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99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65125" y="214313"/>
            <a:ext cx="2632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solidFill>
                  <a:srgbClr val="990000"/>
                </a:solidFill>
              </a:rPr>
              <a:t>Consequence Management/FRMAC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PT MD Background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99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4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4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FD9BD0-E4DF-4AB7-A65D-8B1C69E50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5D991E-12F5-4F25-93A8-DE667D1B8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71" name="Picture 7" descr="PPT HS Background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99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65125" y="214313"/>
            <a:ext cx="2632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solidFill>
                  <a:srgbClr val="D60093"/>
                </a:solidFill>
              </a:rPr>
              <a:t>Consequence Management/FRMAC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CCA460-B3A5-4357-973D-61B6C23D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5" name="Picture 7" descr="PPT OPS Background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65125" y="214313"/>
            <a:ext cx="2632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solidFill>
                  <a:srgbClr val="006600"/>
                </a:solidFill>
              </a:rPr>
              <a:t>Consequence Management/FRMAC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ABF531-EE29-480F-BA4D-64F9EB8A5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319" name="Picture 7" descr="PPT LA 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99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65125" y="214313"/>
            <a:ext cx="2632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solidFill>
                  <a:srgbClr val="777777"/>
                </a:solidFill>
              </a:rPr>
              <a:t>Consequence Management/FRMAC</a:t>
            </a:r>
            <a:endParaRPr lang="en-US" sz="1400" i="1" dirty="0" smtClean="0">
              <a:solidFill>
                <a:srgbClr val="77777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023B99-2A59-46A4-AE35-9C573AA4F9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343" name="Picture 7" descr="PPT LM Background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99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PPT LM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99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65125" y="214313"/>
            <a:ext cx="2632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solidFill>
                  <a:srgbClr val="996600"/>
                </a:solidFill>
              </a:rPr>
              <a:t>Consequence Management/FRMAC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F76903-2E55-4C54-80F9-0AC449DB8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367" name="Picture 7" descr="PPT OPS 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0"/>
            <a:ext cx="929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5125" y="214313"/>
            <a:ext cx="2632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solidFill>
                  <a:srgbClr val="006600"/>
                </a:solidFill>
              </a:rPr>
              <a:t>Consequence Management/FRMAC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724B46-AB39-41D6-9430-75308F84E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391" name="Picture 7" descr="PPT MD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99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65125" y="214313"/>
            <a:ext cx="2632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solidFill>
                  <a:srgbClr val="990000"/>
                </a:solidFill>
              </a:rPr>
              <a:t>Consequence Management/FRMAC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08328" y="3429000"/>
            <a:ext cx="9352327" cy="2819400"/>
          </a:xfrm>
        </p:spPr>
        <p:txBody>
          <a:bodyPr/>
          <a:lstStyle/>
          <a:p>
            <a:r>
              <a:rPr lang="en-US" sz="2400" dirty="0" smtClean="0"/>
              <a:t>N. Benson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S. Buntman</a:t>
            </a:r>
            <a:r>
              <a:rPr lang="en-US" sz="2400" baseline="30000" dirty="0"/>
              <a:t>2</a:t>
            </a:r>
            <a:r>
              <a:rPr lang="en-US" sz="2400" dirty="0" smtClean="0"/>
              <a:t>, S.White</a:t>
            </a:r>
            <a:r>
              <a:rPr lang="en-US" sz="2400" baseline="30000" dirty="0"/>
              <a:t>3</a:t>
            </a:r>
            <a:r>
              <a:rPr lang="en-US" sz="2400" baseline="30000" dirty="0" smtClean="0"/>
              <a:t>.</a:t>
            </a:r>
            <a:r>
              <a:rPr lang="en-US" sz="2400" dirty="0" smtClean="0"/>
              <a:t> and R. Maurer</a:t>
            </a:r>
            <a:r>
              <a:rPr lang="en-US" sz="2400" baseline="30000" dirty="0" smtClean="0"/>
              <a:t>4</a:t>
            </a:r>
            <a:endParaRPr lang="en-US" sz="2800" dirty="0"/>
          </a:p>
          <a:p>
            <a:endParaRPr lang="en-US" sz="1600" baseline="30000" dirty="0" smtClean="0"/>
          </a:p>
          <a:p>
            <a:endParaRPr lang="en-US" sz="1600" baseline="30000" dirty="0" smtClean="0"/>
          </a:p>
          <a:p>
            <a:r>
              <a:rPr lang="en-US" sz="1600" baseline="30000" dirty="0" smtClean="0"/>
              <a:t>1 </a:t>
            </a:r>
            <a:r>
              <a:rPr lang="en-GB" sz="1600" dirty="0"/>
              <a:t>Panama Ministry of </a:t>
            </a:r>
            <a:r>
              <a:rPr lang="en-GB" sz="1600" dirty="0" smtClean="0"/>
              <a:t>Health, Department </a:t>
            </a:r>
            <a:r>
              <a:rPr lang="en-GB" sz="1600" dirty="0"/>
              <a:t>of Radiation </a:t>
            </a:r>
            <a:r>
              <a:rPr lang="en-GB" sz="1600" dirty="0" smtClean="0"/>
              <a:t>Health</a:t>
            </a:r>
            <a:endParaRPr lang="en-US" sz="1600" dirty="0" smtClean="0"/>
          </a:p>
          <a:p>
            <a:r>
              <a:rPr lang="en-US" sz="1600" baseline="30000" dirty="0" smtClean="0"/>
              <a:t>2 </a:t>
            </a:r>
            <a:r>
              <a:rPr lang="en-US" sz="1600" dirty="0" smtClean="0"/>
              <a:t>DOE/NNSA Office of Nuclear </a:t>
            </a:r>
            <a:r>
              <a:rPr lang="en-US" sz="1600" dirty="0"/>
              <a:t>Incident Policy and </a:t>
            </a:r>
            <a:r>
              <a:rPr lang="en-US" sz="1600" dirty="0" smtClean="0"/>
              <a:t>Cooperation</a:t>
            </a:r>
          </a:p>
          <a:p>
            <a:r>
              <a:rPr lang="en-US" sz="1600" baseline="30000" dirty="0" smtClean="0"/>
              <a:t>3</a:t>
            </a:r>
            <a:r>
              <a:rPr lang="en-US" sz="1600" dirty="0" smtClean="0"/>
              <a:t> </a:t>
            </a:r>
            <a:r>
              <a:rPr lang="en-GB" sz="1600" dirty="0" smtClean="0"/>
              <a:t>Department </a:t>
            </a:r>
            <a:r>
              <a:rPr lang="en-GB" sz="1600" dirty="0"/>
              <a:t>of State, Embassy Panama City (</a:t>
            </a:r>
            <a:r>
              <a:rPr lang="en-GB" sz="1600" dirty="0" smtClean="0"/>
              <a:t>DOS)</a:t>
            </a:r>
            <a:endParaRPr lang="en-US" sz="1600" dirty="0"/>
          </a:p>
          <a:p>
            <a:r>
              <a:rPr lang="en-US" sz="1600" baseline="30000" dirty="0" smtClean="0"/>
              <a:t>4</a:t>
            </a:r>
            <a:r>
              <a:rPr lang="en-US" sz="1600" dirty="0" smtClean="0"/>
              <a:t>DOE/NNSA </a:t>
            </a:r>
            <a:r>
              <a:rPr lang="en-US" sz="1600" dirty="0"/>
              <a:t>Remote Sensing Laboratory, National Security Technologies</a:t>
            </a:r>
          </a:p>
          <a:p>
            <a:endParaRPr lang="en-US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NUCLEAR SECURITY MEASURES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BEST PRACTICES ASSOCIATED WITH NUCLEAR / RADIOLOGICAL THREATS</a:t>
            </a:r>
          </a:p>
          <a:p>
            <a:pPr algn="ctr"/>
            <a:r>
              <a:rPr lang="en-US" sz="2400" b="1" dirty="0"/>
              <a:t>MAJOR PUBLIC EVENTS</a:t>
            </a:r>
          </a:p>
          <a:p>
            <a:pPr algn="ctr"/>
            <a:r>
              <a:rPr lang="en-US" sz="2400" b="1" dirty="0"/>
              <a:t>Unified Approac</a:t>
            </a:r>
            <a:r>
              <a:rPr lang="en-US" b="1" dirty="0" smtClean="0"/>
              <a:t>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10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marL="342900" indent="-342900" eaLnBrk="1" hangingPunct="1"/>
            <a:r>
              <a:rPr lang="en-US" sz="2400" b="1" dirty="0" smtClean="0">
                <a:latin typeface="Tahoma" pitchFamily="34" charset="0"/>
              </a:rPr>
              <a:t>Nuclear </a:t>
            </a:r>
            <a:r>
              <a:rPr lang="en-US" sz="2400" b="1" dirty="0">
                <a:latin typeface="Tahoma" pitchFamily="34" charset="0"/>
              </a:rPr>
              <a:t>Security</a:t>
            </a:r>
            <a:r>
              <a:rPr lang="en-US" sz="2400" b="1" dirty="0" smtClean="0">
                <a:latin typeface="Tahoma" pitchFamily="34" charset="0"/>
              </a:rPr>
              <a:t> Systems and Measures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49" y="2757499"/>
            <a:ext cx="2528745" cy="3411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66617" y="2721179"/>
            <a:ext cx="6034183" cy="3802977"/>
          </a:xfrm>
        </p:spPr>
        <p:txBody>
          <a:bodyPr/>
          <a:lstStyle/>
          <a:p>
            <a:pPr marL="800100" lvl="1" indent="-342900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1200" dirty="0" smtClean="0">
                <a:ea typeface="+mn-ea"/>
              </a:rPr>
              <a:t>The intent is to not only protect the public from an incident or attack, but also to deter terrorists by displaying a strong readiness capability</a:t>
            </a:r>
          </a:p>
          <a:p>
            <a:pPr marL="800100" lvl="1" indent="-342900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800" dirty="0" smtClean="0"/>
          </a:p>
          <a:p>
            <a:pPr marL="800100" lvl="1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1200" dirty="0" smtClean="0">
                <a:ea typeface="+mn-ea"/>
              </a:rPr>
              <a:t>A Nuclear Security Plan is developed to prevent, detect, interdict and respond to nuclear and radiological incidents and accidents</a:t>
            </a:r>
          </a:p>
          <a:p>
            <a:pPr marL="800100" lvl="1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800" dirty="0" smtClean="0"/>
          </a:p>
          <a:p>
            <a:pPr marL="800100" lvl="1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1200" dirty="0" smtClean="0">
                <a:ea typeface="+mn-ea"/>
              </a:rPr>
              <a:t>First Responders are trained and have proper instruments</a:t>
            </a:r>
          </a:p>
          <a:p>
            <a:pPr marL="800100" lvl="1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800" dirty="0" smtClean="0"/>
          </a:p>
          <a:p>
            <a:pPr marL="800100" lvl="1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Emergency Management Systems</a:t>
            </a:r>
          </a:p>
          <a:p>
            <a:pPr marL="514350" lvl="1" indent="0" eaLnBrk="0" hangingPunct="0">
              <a:buClr>
                <a:srgbClr val="000000"/>
              </a:buClr>
              <a:buNone/>
              <a:defRPr/>
            </a:pPr>
            <a:endParaRPr lang="en-US" sz="800" dirty="0"/>
          </a:p>
          <a:p>
            <a:pPr marL="800100" lvl="1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Challenges with integration of Minsters, security forces and technical subject matter experts, security measures and command and control  </a:t>
            </a:r>
            <a:endParaRPr lang="en-US" sz="800" dirty="0" smtClean="0"/>
          </a:p>
          <a:p>
            <a:endParaRPr lang="en-US" sz="1200" dirty="0" smtClean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830" y="874520"/>
            <a:ext cx="84107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The threat of nuclear terrorism is of great concern to countries hosting MPEs.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Major Public Events (MPEs) are challenging environments in which to conduct nuclear security </a:t>
            </a:r>
            <a:r>
              <a:rPr lang="en-US" sz="1600" dirty="0" smtClean="0"/>
              <a:t>measures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Many </a:t>
            </a:r>
            <a:r>
              <a:rPr lang="en-US" sz="1600" dirty="0"/>
              <a:t>of these events are conducted at the national level and involve long lead time planning efforts and cooperation among a large number of local, state, and federal </a:t>
            </a:r>
            <a:r>
              <a:rPr lang="en-US" sz="1600" dirty="0" smtClean="0"/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37949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5484303"/>
          </a:xfrm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/>
              <a:t>Panamanian response teams are derived on the basis </a:t>
            </a:r>
            <a:r>
              <a:rPr lang="en-US" sz="1800" dirty="0" smtClean="0"/>
              <a:t>on the April 2018, Decree </a:t>
            </a:r>
            <a:r>
              <a:rPr lang="en-US" sz="1800" dirty="0"/>
              <a:t>81 </a:t>
            </a:r>
            <a:endParaRPr lang="en-US" sz="1800" dirty="0" smtClean="0"/>
          </a:p>
          <a:p>
            <a:endParaRPr lang="en-US" sz="800" dirty="0"/>
          </a:p>
          <a:p>
            <a:r>
              <a:rPr lang="en-US" sz="1800" dirty="0"/>
              <a:t>National Security Council of Panama, under orders from the Presidency, brings together an interagency team to manage CBRNE prevention and response. 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1600" dirty="0" smtClean="0"/>
              <a:t>CBRNE Unit: Task </a:t>
            </a:r>
            <a:r>
              <a:rPr lang="en-US" sz="1600" dirty="0"/>
              <a:t>Force San Miguel </a:t>
            </a:r>
            <a:r>
              <a:rPr lang="en-US" sz="1600" dirty="0" err="1"/>
              <a:t>Arcángel</a:t>
            </a:r>
            <a:r>
              <a:rPr lang="en-US" sz="1600" dirty="0"/>
              <a:t> (FTC-SMA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 </a:t>
            </a:r>
            <a:r>
              <a:rPr lang="en-US" sz="1600" dirty="0"/>
              <a:t>Included all of the security </a:t>
            </a:r>
            <a:r>
              <a:rPr lang="en-US" sz="1600" dirty="0" smtClean="0"/>
              <a:t>sections</a:t>
            </a:r>
          </a:p>
          <a:p>
            <a:pPr lvl="2"/>
            <a:r>
              <a:rPr lang="en-US" sz="1600" dirty="0" smtClean="0"/>
              <a:t>Ministries are joined under one CNRNE Command</a:t>
            </a:r>
            <a:endParaRPr lang="en-US" sz="1600" dirty="0"/>
          </a:p>
          <a:p>
            <a:pPr lvl="2"/>
            <a:endParaRPr lang="en-US" sz="800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1800" dirty="0">
                <a:ea typeface="+mn-ea"/>
              </a:rPr>
              <a:t>CBRNE </a:t>
            </a:r>
            <a:r>
              <a:rPr lang="en-US" sz="1800" dirty="0" smtClean="0">
                <a:ea typeface="+mn-ea"/>
              </a:rPr>
              <a:t>Team</a:t>
            </a:r>
          </a:p>
          <a:p>
            <a:pPr marL="800100" lvl="2" indent="-342900"/>
            <a:r>
              <a:rPr lang="en-US" sz="1600" dirty="0" smtClean="0">
                <a:ea typeface="+mn-ea"/>
              </a:rPr>
              <a:t>National </a:t>
            </a:r>
            <a:r>
              <a:rPr lang="en-US" sz="1600" dirty="0">
                <a:ea typeface="+mn-ea"/>
              </a:rPr>
              <a:t>Border Police, National Air and Naval Service, National Police Explosive Unit, National Customs Authority, Palace Guard, and Directorate of Public Health. </a:t>
            </a:r>
          </a:p>
          <a:p>
            <a:pPr lvl="2"/>
            <a:r>
              <a:rPr lang="en-GB" sz="1400" dirty="0" smtClean="0"/>
              <a:t>Enhanced </a:t>
            </a:r>
            <a:r>
              <a:rPr lang="en-GB" sz="1400" dirty="0"/>
              <a:t>coordination between civilian and military organizations</a:t>
            </a:r>
          </a:p>
          <a:p>
            <a:pPr lvl="2"/>
            <a:r>
              <a:rPr lang="en-US" sz="1400" dirty="0" smtClean="0"/>
              <a:t>Sharing </a:t>
            </a:r>
            <a:r>
              <a:rPr lang="en-US" sz="1400" dirty="0"/>
              <a:t>of knowledge and expertise, exchange of technological </a:t>
            </a:r>
            <a:r>
              <a:rPr lang="en-US" sz="1400" dirty="0" smtClean="0"/>
              <a:t>resources</a:t>
            </a:r>
          </a:p>
          <a:p>
            <a:pPr lvl="2"/>
            <a:r>
              <a:rPr lang="en-US" sz="1400" dirty="0" smtClean="0"/>
              <a:t>Addressed Lesson Learned associated </a:t>
            </a:r>
            <a:r>
              <a:rPr lang="en-US" sz="1400" dirty="0"/>
              <a:t>with:</a:t>
            </a:r>
          </a:p>
          <a:p>
            <a:pPr lvl="3"/>
            <a:r>
              <a:rPr lang="en-US" sz="1400" dirty="0"/>
              <a:t>Implementation of IAEA NSS-18, National </a:t>
            </a:r>
            <a:r>
              <a:rPr lang="en-US" sz="1400" dirty="0" smtClean="0"/>
              <a:t>Response Framework, </a:t>
            </a:r>
            <a:r>
              <a:rPr lang="en-US" sz="1400" dirty="0"/>
              <a:t>coordination and information sharing, </a:t>
            </a:r>
            <a:r>
              <a:rPr lang="en-US" sz="1400" dirty="0" smtClean="0"/>
              <a:t>integration of mission requirements, </a:t>
            </a:r>
            <a:r>
              <a:rPr lang="en-US" sz="1400" dirty="0"/>
              <a:t>clear chain of command and control</a:t>
            </a:r>
            <a:r>
              <a:rPr lang="en-US" sz="1400" dirty="0" smtClean="0"/>
              <a:t>.</a:t>
            </a:r>
          </a:p>
          <a:p>
            <a:pPr marL="1371600" lvl="3" indent="0">
              <a:buNone/>
            </a:pPr>
            <a:endParaRPr lang="en-US" sz="600" dirty="0"/>
          </a:p>
          <a:p>
            <a:r>
              <a:rPr lang="en-US" sz="1800" dirty="0"/>
              <a:t>Validated during </a:t>
            </a:r>
            <a:r>
              <a:rPr lang="en-US" sz="1800" dirty="0" smtClean="0"/>
              <a:t>the MPE </a:t>
            </a:r>
            <a:r>
              <a:rPr lang="en-US" sz="1800" dirty="0"/>
              <a:t>associated with the 2019 </a:t>
            </a:r>
            <a:r>
              <a:rPr lang="en-US" sz="1800" dirty="0" smtClean="0"/>
              <a:t>World Youth </a:t>
            </a:r>
            <a:r>
              <a:rPr lang="en-US" sz="1800" dirty="0"/>
              <a:t>Day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78297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/>
            <a:r>
              <a:rPr lang="en-US" sz="2400" b="1" kern="0" dirty="0" smtClean="0">
                <a:latin typeface="Tahoma" pitchFamily="34" charset="0"/>
              </a:rPr>
              <a:t>Nuclear Security Systems and Measures</a:t>
            </a:r>
          </a:p>
          <a:p>
            <a:pPr marL="342900" indent="-342900"/>
            <a:r>
              <a:rPr lang="en-US" sz="2400" b="1" kern="0" dirty="0" smtClean="0">
                <a:latin typeface="Tahoma" pitchFamily="34" charset="0"/>
              </a:rPr>
              <a:t>Panama – Unified Approach to CBRNE</a:t>
            </a:r>
          </a:p>
        </p:txBody>
      </p:sp>
    </p:spTree>
    <p:extLst>
      <p:ext uri="{BB962C8B-B14F-4D97-AF65-F5344CB8AC3E}">
        <p14:creationId xmlns:p14="http://schemas.microsoft.com/office/powerpoint/2010/main" val="354812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91414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16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DOE/NNSA - Nuclear Incident Policy and Cooperation</a:t>
            </a:r>
          </a:p>
          <a:p>
            <a:pPr marL="0" indent="0" algn="ctr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16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IAEA, Nuclear Security, Materials Out of Regulatory Control</a:t>
            </a:r>
          </a:p>
          <a:p>
            <a:pPr marL="0" indent="0" algn="ctr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16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DOS , Export Control and Related Border Security Program (EXBS)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716" y="381000"/>
            <a:ext cx="89075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clear Incidents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93" y="3546370"/>
            <a:ext cx="3180827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U.S. DOE </a:t>
            </a:r>
            <a:r>
              <a:rPr lang="en-US" sz="1600" b="1" dirty="0"/>
              <a:t>i</a:t>
            </a:r>
            <a:r>
              <a:rPr lang="en-US" sz="1600" b="1" dirty="0" smtClean="0"/>
              <a:t>n cooperation with IAEA, conducted </a:t>
            </a:r>
            <a:r>
              <a:rPr lang="en-US" sz="1600" b="1" dirty="0"/>
              <a:t>a variety of </a:t>
            </a:r>
            <a:r>
              <a:rPr lang="en-US" sz="1600" b="1" dirty="0" smtClean="0"/>
              <a:t>courses, exercises </a:t>
            </a:r>
            <a:r>
              <a:rPr lang="en-US" sz="1600" b="1" dirty="0"/>
              <a:t>and support </a:t>
            </a:r>
            <a:r>
              <a:rPr lang="en-US" sz="1600" b="1" dirty="0" smtClean="0"/>
              <a:t>to </a:t>
            </a:r>
            <a:r>
              <a:rPr lang="en-US" sz="1600" b="1" dirty="0"/>
              <a:t>address </a:t>
            </a:r>
            <a:r>
              <a:rPr lang="en-US" sz="1600" b="1" dirty="0" smtClean="0"/>
              <a:t>nuclear security measures for Panama’s MPEs</a:t>
            </a:r>
            <a:r>
              <a:rPr lang="en-US" sz="1600" dirty="0" smtClean="0"/>
              <a:t>.  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lvl="2" indent="-285750"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Major public event training</a:t>
            </a:r>
          </a:p>
          <a:p>
            <a:pPr marL="285750" lvl="2" indent="-285750"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Training and </a:t>
            </a:r>
            <a:r>
              <a:rPr lang="en-US" sz="1600" dirty="0" smtClean="0"/>
              <a:t>exercises</a:t>
            </a:r>
          </a:p>
          <a:p>
            <a:pPr marL="285750" lvl="2" indent="-285750"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Advisory support,</a:t>
            </a:r>
          </a:p>
          <a:p>
            <a:pPr marL="285750" lvl="2" indent="-285750"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adiological </a:t>
            </a:r>
            <a:r>
              <a:rPr lang="en-US" sz="1600" dirty="0"/>
              <a:t>reach back </a:t>
            </a:r>
            <a:r>
              <a:rPr lang="en-US" sz="1600" dirty="0" smtClean="0"/>
              <a:t>support</a:t>
            </a:r>
          </a:p>
          <a:p>
            <a:pPr marL="285750" lvl="2" indent="-285750"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echnical </a:t>
            </a:r>
            <a:r>
              <a:rPr lang="en-US" sz="1600" dirty="0"/>
              <a:t>assistance </a:t>
            </a:r>
          </a:p>
          <a:p>
            <a:pPr marL="285750" lvl="2" indent="-285750"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Operational support</a:t>
            </a:r>
          </a:p>
        </p:txBody>
      </p:sp>
      <p:pic>
        <p:nvPicPr>
          <p:cNvPr id="1027" name="Picture 3" descr="vii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0" y="1733558"/>
            <a:ext cx="2541086" cy="1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47" y="2464971"/>
            <a:ext cx="2913872" cy="1632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0" y="2008402"/>
            <a:ext cx="2494696" cy="1448057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29418" y="107547"/>
            <a:ext cx="80852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MPE Preparedness </a:t>
            </a:r>
            <a:r>
              <a:rPr lang="en-US" sz="2000" b="1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for Preventing a Terrorist </a:t>
            </a: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Event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Panama Assistance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3901" y="1999387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Decree 81 Implemented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Supporting 12 venues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66002" y="6105819"/>
            <a:ext cx="3074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120 </a:t>
            </a:r>
            <a:r>
              <a:rPr lang="en-US" sz="1600" b="1" dirty="0" smtClean="0">
                <a:solidFill>
                  <a:srgbClr val="FFFF00"/>
                </a:solidFill>
              </a:rPr>
              <a:t>CBRN Responders R/N Trained - 6 Ministries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20" y="4039396"/>
            <a:ext cx="2891503" cy="2074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60" y="4056873"/>
            <a:ext cx="2504440" cy="20388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497112" y="6125933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R/N Equipment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5384" y="2950783"/>
            <a:ext cx="212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25 R/N Responders-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Trained - 2 Ministries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53865" y="3452060"/>
            <a:ext cx="1758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20 R/N Responders-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Trained - 2 Ministries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Panama New National Concept for </a:t>
            </a:r>
          </a:p>
          <a:p>
            <a:pPr marL="0" indent="0" algn="ctr">
              <a:buNone/>
            </a:pPr>
            <a:r>
              <a:rPr lang="en-US" sz="2800" b="1" dirty="0" smtClean="0"/>
              <a:t>Emergency Preparedness and Response </a:t>
            </a:r>
          </a:p>
          <a:p>
            <a:pPr marL="0" indent="0" algn="ctr">
              <a:buNone/>
            </a:pPr>
            <a:r>
              <a:rPr lang="en-US" sz="2000" b="1" dirty="0" smtClean="0"/>
              <a:t>Response Team’s </a:t>
            </a:r>
          </a:p>
          <a:p>
            <a:pPr marL="0" indent="0" algn="ctr">
              <a:buNone/>
            </a:pPr>
            <a:r>
              <a:rPr lang="en-US" sz="2000" b="1" dirty="0" smtClean="0"/>
              <a:t>Ready To Respond To Chemical, Biological, and Nuclear/Radiological Incidents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33552"/>
      </p:ext>
    </p:extLst>
  </p:cSld>
  <p:clrMapOvr>
    <a:masterClrMapping/>
  </p:clrMapOvr>
</p:sld>
</file>

<file path=ppt/theme/theme1.xml><?xml version="1.0" encoding="utf-8"?>
<a:theme xmlns:a="http://schemas.openxmlformats.org/drawingml/2006/main" name="lab analysis3">
  <a:themeElements>
    <a:clrScheme name="lab analysis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b analysis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b analysis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 analysis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 analysis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 analysis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 analysis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 analysis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health &amp; safety">
  <a:themeElements>
    <a:clrScheme name="health &amp; safe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alth &amp; safet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ealth &amp; safe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 &amp; safe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 &amp; safe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 &amp; safe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 &amp; safe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 &amp; safe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nitoring division2">
  <a:themeElements>
    <a:clrScheme name="monitoring divi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nitoring division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nitoring divi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nitoring division3">
  <a:themeElements>
    <a:clrScheme name="monitoring divisi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nitoring division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nitoring divisi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ealth &amp; safety2">
  <a:themeElements>
    <a:clrScheme name="health &amp; safety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alth &amp; safety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ealth &amp; safety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 &amp; safety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 &amp; safety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 &amp; safety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 &amp; safety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 &amp; safety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 &amp; safety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ps manual2">
  <a:themeElements>
    <a:clrScheme name="ops manua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s manual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s manua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s manua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s manua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s manua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s manua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s manua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b analysis">
  <a:themeElements>
    <a:clrScheme name="lab analy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b analys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b analy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 analy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 analy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 analy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 analy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 analy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 analy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ogistics2">
  <a:themeElements>
    <a:clrScheme name="logistics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istics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ogistics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istics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istics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istics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istics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istics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istics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istics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istics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istics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istics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istics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ps manual">
  <a:themeElements>
    <a:clrScheme name="ops manu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s manu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s manu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s manu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s manu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s manu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s manu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s manu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s manu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nitoring division">
  <a:themeElements>
    <a:clrScheme name="monitoring divis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nitoring divis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nitoring divi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ing divi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ing divi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RSL Andrews Briefing Oct 2010 International Version</Template>
  <TotalTime>13618</TotalTime>
  <Words>519</Words>
  <Application>Microsoft Office PowerPoint</Application>
  <PresentationFormat>On-screen Show (4:3)</PresentationFormat>
  <Paragraphs>73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lab analysis3</vt:lpstr>
      <vt:lpstr>monitoring division2</vt:lpstr>
      <vt:lpstr>monitoring division3</vt:lpstr>
      <vt:lpstr>health &amp; safety2</vt:lpstr>
      <vt:lpstr>ops manual2</vt:lpstr>
      <vt:lpstr>lab analysis</vt:lpstr>
      <vt:lpstr>logistics2</vt:lpstr>
      <vt:lpstr>ops manual</vt:lpstr>
      <vt:lpstr>monitoring division</vt:lpstr>
      <vt:lpstr>health &amp; safety</vt:lpstr>
      <vt:lpstr>PowerPoint Presentation</vt:lpstr>
      <vt:lpstr>Nuclear Security Systems and Measures</vt:lpstr>
      <vt:lpstr>PowerPoint Presentation</vt:lpstr>
      <vt:lpstr>PowerPoint Presentation</vt:lpstr>
      <vt:lpstr>Questions ?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Steven.Buntman@nnsa.doe.gov</dc:creator>
  <cp:lastModifiedBy>Buntman, Steven</cp:lastModifiedBy>
  <cp:revision>351</cp:revision>
  <dcterms:created xsi:type="dcterms:W3CDTF">2016-10-26T03:40:02Z</dcterms:created>
  <dcterms:modified xsi:type="dcterms:W3CDTF">2019-12-13T17:40:56Z</dcterms:modified>
</cp:coreProperties>
</file>