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9" r:id="rId7"/>
    <p:sldId id="258" r:id="rId8"/>
    <p:sldId id="260" r:id="rId9"/>
    <p:sldId id="265" r:id="rId10"/>
    <p:sldId id="298" r:id="rId11"/>
    <p:sldId id="261" r:id="rId12"/>
    <p:sldId id="400" r:id="rId13"/>
    <p:sldId id="403" r:id="rId14"/>
    <p:sldId id="401" r:id="rId15"/>
    <p:sldId id="297" r:id="rId16"/>
    <p:sldId id="404" r:id="rId17"/>
    <p:sldId id="40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E745E1-2B9C-4CCF-B892-C9A132A2DCBD}" v="138" dt="2019-12-18T06:18:25.8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/>
    <p:restoredTop sz="94674"/>
  </p:normalViewPr>
  <p:slideViewPr>
    <p:cSldViewPr snapToGrid="0" snapToObjects="1">
      <p:cViewPr varScale="1">
        <p:scale>
          <a:sx n="123" d="100"/>
          <a:sy n="123" d="100"/>
        </p:scale>
        <p:origin x="2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68E16-5A94-9C4F-AEE6-88F31E26DA2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60F8A-DC82-1A49-928C-7D531106B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60F8A-DC82-1A49-928C-7D531106B5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43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8A938B-3EE1-469A-A972-6B6A59841718}" type="slidenum">
              <a:rPr lang="de-CH" smtClean="0"/>
              <a:pPr/>
              <a:t>13</a:t>
            </a:fld>
            <a:endParaRPr lang="de-CH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3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rry image of a screen&#10;&#10;Description automatically generated">
            <a:extLst>
              <a:ext uri="{FF2B5EF4-FFF2-40B4-BE49-F238E27FC236}">
                <a16:creationId xmlns:a16="http://schemas.microsoft.com/office/drawing/2014/main" id="{394B2ED8-EEDF-CB40-87C8-FF188C5A15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728" r="4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22CF6F-CAFC-9749-99AB-F3C5903F1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194" y="2722562"/>
            <a:ext cx="10401612" cy="2387600"/>
          </a:xfrm>
        </p:spPr>
        <p:txBody>
          <a:bodyPr anchor="b">
            <a:normAutofit/>
          </a:bodyPr>
          <a:lstStyle>
            <a:lvl1pPr algn="r"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04EBD-9F6D-A245-96B7-696955363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194" y="5202237"/>
            <a:ext cx="10401612" cy="1655762"/>
          </a:xfrm>
        </p:spPr>
        <p:txBody>
          <a:bodyPr/>
          <a:lstStyle>
            <a:lvl1pPr marL="0" indent="0" algn="r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4E92B9-AD67-3645-9813-DC35F9CF31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265072" y="1193803"/>
            <a:ext cx="3531589" cy="984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08BD78-3FBF-804E-8A2C-56ED0A7A64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458793" y="5154611"/>
            <a:ext cx="1235062" cy="1233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B6FCD0-6495-AF40-B3A2-EC06ED2A20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4959344" y="1193803"/>
            <a:ext cx="4700544" cy="30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CDBB4-8D6E-9844-88C5-C2432C279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0FA7E8-8397-9943-9191-BB127E3C7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96F7A-3F09-1B4D-A2A3-A83B37BEF3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BF70B-DB81-BD4F-B96C-F64F39818AD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9605D-2A3C-3D41-BA60-CBD800BC3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B16FB-0B3A-E54E-B08C-3E226BD2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1C3A9F-08B7-6642-A0F2-1CA9217F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7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C9DE3-0270-3A48-8C2C-BDA89BDEF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C54338-99C0-1E4F-BA54-7C80348F8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19365-4F0C-2642-A89A-82F49019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BF70B-DB81-BD4F-B96C-F64F39818AD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825F7-DDCB-EA44-8C38-6820298BC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03D77-7082-8448-BCE6-8A24ADC08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1C3A9F-08B7-6642-A0F2-1CA9217F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0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4C12C-7803-9144-B790-38718657C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440A8-B475-A946-90D2-87CCE4FAF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70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2E4CB-B245-6447-AB8C-63F9543DC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DAF7E-56AB-B94D-B3D6-EE88D08AE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3C0D5-B966-6B42-A870-00A195656F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BF70B-DB81-BD4F-B96C-F64F39818AD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92C6B-44E4-3544-9C46-9C9943ECC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D9A7B-ACFE-9C49-A78E-503F87224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1C3A9F-08B7-6642-A0F2-1CA9217F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7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DFDD0-EA50-524B-AFDA-EDE4FDD31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80B23-EA8F-554E-BBCA-D10DE5D54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E70AA-01E6-1444-9036-1561CD350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FADA2-2392-C64C-A976-8192AF750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BF70B-DB81-BD4F-B96C-F64F39818AD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CBF93-4E7A-E24B-9348-487274BB7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5849A-3B9E-2148-A648-BE2F74F4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1C3A9F-08B7-6642-A0F2-1CA9217F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7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A9EB-06E6-D843-AFDA-46388934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0E4DB-730A-5541-9B8F-6F3599767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DE8E51-E44A-1843-9E6E-B8E17D121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D570AF-A8EF-8346-A95D-0CDE87C0A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EEF157-E239-CE4C-9001-B7B7077FB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1C00FC-701A-A241-A23E-E4AEBE47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1C3A9F-08B7-6642-A0F2-1CA9217F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CA74E-E1F4-0245-8AD2-9EFBBFB79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338F4C-209F-BD4A-BE12-C8425ADC3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BF70B-DB81-BD4F-B96C-F64F39818AD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67874-82C4-8947-ADDE-415A03136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11AA6-A1EE-9242-9814-F23849D4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1C3A9F-08B7-6642-A0F2-1CA9217F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DB8AB4-203E-774A-8CA0-FF7C170AC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BF70B-DB81-BD4F-B96C-F64F39818AD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FAE495-2914-2F49-A374-870686CF1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89D59-9B89-074F-BA97-4F996704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1C3A9F-08B7-6642-A0F2-1CA9217F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6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C8EDA-FEF3-DE4F-9BF2-D14015270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63FFD-C801-A443-8390-75A2B536A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C9A3E-F443-CF47-8B60-53CD41398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37811-3555-E24A-A81D-A7FF645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BF70B-DB81-BD4F-B96C-F64F39818AD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61106-68E6-ED4F-AEDF-BA144EC68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DED97-D2B5-204D-ADAE-67F8AA75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1C3A9F-08B7-6642-A0F2-1CA9217F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6493E-4C31-3745-9C2B-3CEB3021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64379C-B6DE-5841-A275-3A3C30BCE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D08FC-CD10-D84A-8244-0788E61B6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2A970-AE34-454A-A6DD-569C1562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BF70B-DB81-BD4F-B96C-F64F39818AD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A8ADB-8392-BD49-BF51-65B444F65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5E70F-E374-FE4F-8AAA-AC9E3B70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1C3A9F-08B7-6642-A0F2-1CA9217F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rry image of a screen&#10;&#10;Description automatically generated">
            <a:extLst>
              <a:ext uri="{FF2B5EF4-FFF2-40B4-BE49-F238E27FC236}">
                <a16:creationId xmlns:a16="http://schemas.microsoft.com/office/drawing/2014/main" id="{5E4BE9AE-2DF9-7548-8AEF-9A862F9FE7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3096" t="28791" r="7826" b="35328"/>
          <a:stretch/>
        </p:blipFill>
        <p:spPr>
          <a:xfrm>
            <a:off x="4414839" y="0"/>
            <a:ext cx="7777161" cy="16906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45DA4A-D5E0-C84E-9BA8-9298CB27735D}"/>
              </a:ext>
            </a:extLst>
          </p:cNvPr>
          <p:cNvSpPr/>
          <p:nvPr userDrawn="1"/>
        </p:nvSpPr>
        <p:spPr>
          <a:xfrm>
            <a:off x="-1" y="0"/>
            <a:ext cx="11058525" cy="169068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3000">
                <a:schemeClr val="tx2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287522-4037-EE4D-859D-CFF9DA08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862CD-0012-A34B-8B40-8CE8C87CF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A7189DB-B9F4-1146-8795-CBE309B403B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4831" y="6035318"/>
            <a:ext cx="1647513" cy="476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B1214E-720B-C94D-8D64-1003435D1FA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138903" y="6266701"/>
            <a:ext cx="2412123" cy="1554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9FAF64-8592-3C4E-B907-38939AE492B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932017" y="5770721"/>
            <a:ext cx="843565" cy="84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1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CC34-2D72-544B-BF40-13AED3D03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372" y="2982205"/>
            <a:ext cx="10401612" cy="3350861"/>
          </a:xfrm>
        </p:spPr>
        <p:txBody>
          <a:bodyPr>
            <a:normAutofit/>
          </a:bodyPr>
          <a:lstStyle/>
          <a:p>
            <a:r>
              <a:rPr lang="en-US" dirty="0"/>
              <a:t>Radiological Risk Reduction through the Utilization of Low Energy Electron Beam </a:t>
            </a:r>
            <a:br>
              <a:rPr lang="en-US" dirty="0"/>
            </a:br>
            <a:br>
              <a:rPr lang="en-US" dirty="0"/>
            </a:br>
            <a:r>
              <a:rPr lang="en-US" sz="2400" b="0" i="1" baseline="30000" dirty="0"/>
              <a:t>1</a:t>
            </a:r>
            <a:r>
              <a:rPr lang="en-US" sz="2400" b="0" i="1" dirty="0"/>
              <a:t>Jennifer </a:t>
            </a:r>
            <a:r>
              <a:rPr lang="en-US" sz="2400" b="0" i="1" dirty="0" err="1"/>
              <a:t>Elster</a:t>
            </a:r>
            <a:r>
              <a:rPr lang="en-US" sz="2400" b="0" i="1" dirty="0"/>
              <a:t>, Ph.D.  &amp;  </a:t>
            </a:r>
            <a:r>
              <a:rPr lang="en-US" sz="2400" b="0" i="1" baseline="30000" dirty="0"/>
              <a:t>2</a:t>
            </a:r>
            <a:r>
              <a:rPr lang="en-US" sz="2400" b="0" i="1" dirty="0"/>
              <a:t>Suresh D. Pillai, </a:t>
            </a:r>
            <a:r>
              <a:rPr lang="en-US" sz="2400" b="0" i="1" dirty="0" err="1"/>
              <a:t>Ph.D</a:t>
            </a:r>
            <a:br>
              <a:rPr lang="en-US" sz="2400" b="0" i="1" dirty="0"/>
            </a:br>
            <a:br>
              <a:rPr lang="en-US" sz="2400" b="0" i="1" dirty="0"/>
            </a:br>
            <a:r>
              <a:rPr lang="en-US" sz="2400" b="0" i="1" baseline="30000" dirty="0"/>
              <a:t>1</a:t>
            </a:r>
            <a:r>
              <a:rPr lang="en-US" sz="1600" b="0" i="1" dirty="0"/>
              <a:t>Pacific Northwest National Laboratory , Richland, WA</a:t>
            </a:r>
            <a:br>
              <a:rPr lang="en-US" sz="1600" b="0" i="1" dirty="0"/>
            </a:br>
            <a:r>
              <a:rPr lang="en-US" sz="1600" b="0" i="1" baseline="30000" dirty="0"/>
              <a:t>2</a:t>
            </a:r>
            <a:r>
              <a:rPr lang="en-US" sz="1600" b="0" i="1" dirty="0"/>
              <a:t>Texas A&amp;M University, College Station, Texas</a:t>
            </a:r>
            <a:br>
              <a:rPr lang="en-US" sz="2400" b="0" i="1" dirty="0"/>
            </a:br>
            <a:br>
              <a:rPr lang="en-US" sz="2400" b="0" i="1" dirty="0"/>
            </a:br>
            <a:r>
              <a:rPr lang="en-US" sz="2400" b="0" i="1" dirty="0"/>
              <a:t>. 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2316318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AFBB-A50A-42DA-B26E-B459B8156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Panoramic Irradiation using High Energy E-Beam</a:t>
            </a:r>
          </a:p>
        </p:txBody>
      </p:sp>
      <p:pic>
        <p:nvPicPr>
          <p:cNvPr id="4" name="Electron Beam Animation L">
            <a:hlinkClick r:id="" action="ppaction://media"/>
            <a:extLst>
              <a:ext uri="{FF2B5EF4-FFF2-40B4-BE49-F238E27FC236}">
                <a16:creationId xmlns:a16="http://schemas.microsoft.com/office/drawing/2014/main" id="{CB327A40-2D02-48ED-B456-24CEB8E1CAB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5638" y="1825625"/>
            <a:ext cx="5802312" cy="4351338"/>
          </a:xfrm>
        </p:spPr>
      </p:pic>
    </p:spTree>
    <p:extLst>
      <p:ext uri="{BB962C8B-B14F-4D97-AF65-F5344CB8AC3E}">
        <p14:creationId xmlns:p14="http://schemas.microsoft.com/office/powerpoint/2010/main" val="364766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ABCB-4058-43F9-B1B6-665617C61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All E-Beam Technologies are the same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DFF868-95DB-4919-B3B6-E4C3FC99D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3824"/>
            <a:ext cx="11125498" cy="414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51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15" y="272076"/>
            <a:ext cx="10363200" cy="750381"/>
          </a:xfrm>
        </p:spPr>
        <p:txBody>
          <a:bodyPr>
            <a:normAutofit fontScale="90000"/>
          </a:bodyPr>
          <a:lstStyle/>
          <a:p>
            <a:r>
              <a:rPr lang="en-US" dirty="0"/>
              <a:t>Low Energy E-Beam for aseptic packaging</a:t>
            </a:r>
            <a:br>
              <a:rPr lang="en-US" dirty="0"/>
            </a:br>
            <a:r>
              <a:rPr lang="en-US" dirty="0"/>
              <a:t> </a:t>
            </a:r>
            <a:r>
              <a:rPr lang="en-US" i="1" dirty="0"/>
              <a:t>a Green Solution – Tetra Pak in-line eBeam application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65760" y="1916855"/>
            <a:ext cx="3378364" cy="38438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  <a:tabLst>
                <a:tab pos="1257300" algn="l"/>
                <a:tab pos="1971675" algn="l"/>
                <a:tab pos="2695575" algn="l"/>
                <a:tab pos="3409950" algn="l"/>
              </a:tabLst>
            </a:pPr>
            <a:r>
              <a:rPr lang="en-GB" sz="400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Substitutes H</a:t>
            </a:r>
            <a:r>
              <a:rPr lang="en-GB" sz="4000" baseline="-2500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2</a:t>
            </a:r>
            <a:r>
              <a:rPr lang="en-GB" sz="400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O</a:t>
            </a:r>
            <a:r>
              <a:rPr lang="en-GB" sz="4000" baseline="-2500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2</a:t>
            </a:r>
            <a:r>
              <a:rPr lang="en-GB" sz="400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, the gold standard for &gt; 30 years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1257300" algn="l"/>
                <a:tab pos="1971675" algn="l"/>
                <a:tab pos="2695575" algn="l"/>
                <a:tab pos="3409950" algn="l"/>
              </a:tabLst>
            </a:pPr>
            <a:endParaRPr lang="en-US" sz="4000" dirty="0">
              <a:solidFill>
                <a:srgbClr val="002060"/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1257300" algn="l"/>
                <a:tab pos="1971675" algn="l"/>
                <a:tab pos="2695575" algn="l"/>
                <a:tab pos="3409950" algn="l"/>
              </a:tabLst>
            </a:pPr>
            <a:r>
              <a:rPr lang="en-US" sz="400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75% less energy than H</a:t>
            </a:r>
            <a:r>
              <a:rPr lang="en-US" sz="4000" baseline="-2500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O</a:t>
            </a:r>
            <a:r>
              <a:rPr lang="en-US" sz="4000" baseline="-2500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 for the sterilization process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1257300" algn="l"/>
                <a:tab pos="1971675" algn="l"/>
                <a:tab pos="2695575" algn="l"/>
                <a:tab pos="3409950" algn="l"/>
              </a:tabLst>
            </a:pPr>
            <a:endParaRPr lang="en-US" sz="4000" dirty="0">
              <a:solidFill>
                <a:srgbClr val="002060"/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1257300" algn="l"/>
                <a:tab pos="1971675" algn="l"/>
                <a:tab pos="2695575" algn="l"/>
                <a:tab pos="3409950" algn="l"/>
              </a:tabLst>
            </a:pPr>
            <a:r>
              <a:rPr lang="en-US" sz="400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40% lower CO</a:t>
            </a:r>
            <a:r>
              <a:rPr lang="en-US" sz="4000" baseline="-2500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 footprint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1257300" algn="l"/>
                <a:tab pos="1971675" algn="l"/>
                <a:tab pos="2695575" algn="l"/>
                <a:tab pos="3409950" algn="l"/>
              </a:tabLst>
            </a:pPr>
            <a:endParaRPr lang="en-US" sz="4000" dirty="0">
              <a:solidFill>
                <a:srgbClr val="002060"/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1257300" algn="l"/>
                <a:tab pos="1971675" algn="l"/>
                <a:tab pos="2695575" algn="l"/>
                <a:tab pos="3409950" algn="l"/>
              </a:tabLst>
            </a:pPr>
            <a:r>
              <a:rPr lang="en-US" sz="400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33% less power draw from the mains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1257300" algn="l"/>
                <a:tab pos="1971675" algn="l"/>
                <a:tab pos="2695575" algn="l"/>
                <a:tab pos="3409950" algn="l"/>
              </a:tabLst>
            </a:pPr>
            <a:endParaRPr lang="en-US" sz="4000" dirty="0">
              <a:solidFill>
                <a:srgbClr val="002060"/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1257300" algn="l"/>
                <a:tab pos="1971675" algn="l"/>
                <a:tab pos="2695575" algn="l"/>
                <a:tab pos="3409950" algn="l"/>
              </a:tabLst>
            </a:pPr>
            <a:r>
              <a:rPr lang="en-US" sz="400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&gt; 1 billion aseptic packages produced and sold around the world</a:t>
            </a:r>
          </a:p>
        </p:txBody>
      </p:sp>
      <p:pic>
        <p:nvPicPr>
          <p:cNvPr id="5" name="Picture 4" descr="IMG_04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288" y="2038418"/>
            <a:ext cx="2962778" cy="25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63593" y="6074229"/>
            <a:ext cx="30284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Courtesy : </a:t>
            </a:r>
            <a:r>
              <a:rPr lang="en-US" i="1" dirty="0" err="1"/>
              <a:t>Tetra-Pak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713" y="3561745"/>
            <a:ext cx="4478287" cy="269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ANWENDUNG eBeam 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126" y="1639467"/>
            <a:ext cx="3328114" cy="1895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60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" y="450840"/>
            <a:ext cx="11547566" cy="75038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Commercial seed disinfection by low energy e-beam  technology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393" y="1883305"/>
            <a:ext cx="4332815" cy="497469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1257300" algn="l"/>
                <a:tab pos="1971675" algn="l"/>
                <a:tab pos="2695575" algn="l"/>
                <a:tab pos="3409950" algn="l"/>
              </a:tabLst>
            </a:pPr>
            <a:r>
              <a:rPr lang="en-US" dirty="0"/>
              <a:t>Chemical-free treatment of seeds: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1257300" algn="l"/>
                <a:tab pos="1971675" algn="l"/>
                <a:tab pos="2695575" algn="l"/>
                <a:tab pos="3409950" algn="l"/>
              </a:tabLst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1257300" algn="l"/>
                <a:tab pos="1971675" algn="l"/>
                <a:tab pos="2695575" algn="l"/>
                <a:tab pos="3409950" algn="l"/>
              </a:tabLst>
            </a:pPr>
            <a:r>
              <a:rPr lang="en-US" dirty="0"/>
              <a:t>30 tons / hour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1257300" algn="l"/>
                <a:tab pos="1971675" algn="l"/>
                <a:tab pos="2695575" algn="l"/>
                <a:tab pos="3409950" algn="l"/>
              </a:tabLst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1257300" algn="l"/>
                <a:tab pos="1971675" algn="l"/>
                <a:tab pos="2695575" algn="l"/>
                <a:tab pos="3409950" algn="l"/>
              </a:tabLst>
            </a:pPr>
            <a:r>
              <a:rPr lang="en-US" dirty="0"/>
              <a:t>90 – 100% efficiency</a:t>
            </a:r>
          </a:p>
          <a:p>
            <a:pPr marL="355600" indent="-3556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Tx/>
              <a:buAutoNum type="arabicPeriod"/>
              <a:tabLst>
                <a:tab pos="1257300" algn="l"/>
                <a:tab pos="1971675" algn="l"/>
                <a:tab pos="2695575" algn="l"/>
                <a:tab pos="3409950" algn="l"/>
              </a:tabLst>
            </a:pPr>
            <a:endParaRPr lang="en-US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tabLst>
                <a:tab pos="1257300" algn="l"/>
                <a:tab pos="1971675" algn="l"/>
                <a:tab pos="2695575" algn="l"/>
                <a:tab pos="3409950" algn="l"/>
              </a:tabLst>
            </a:pP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73172"/>
            <a:ext cx="419100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15647" y="5029200"/>
            <a:ext cx="45763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Courtesy : Ian Bland, </a:t>
            </a:r>
          </a:p>
        </p:txBody>
      </p:sp>
    </p:spTree>
    <p:extLst>
      <p:ext uri="{BB962C8B-B14F-4D97-AF65-F5344CB8AC3E}">
        <p14:creationId xmlns:p14="http://schemas.microsoft.com/office/powerpoint/2010/main" val="1655702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AD0DB-8331-4688-ABEB-8757F8E5E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04" y="144938"/>
            <a:ext cx="10515600" cy="1325563"/>
          </a:xfrm>
        </p:spPr>
        <p:txBody>
          <a:bodyPr/>
          <a:lstStyle/>
          <a:p>
            <a:r>
              <a:rPr lang="en-US" dirty="0"/>
              <a:t>Buhler’s -</a:t>
            </a:r>
            <a:r>
              <a:rPr lang="en-US" dirty="0" err="1"/>
              <a:t>Laatu</a:t>
            </a:r>
            <a:r>
              <a:rPr lang="en-US" dirty="0"/>
              <a:t>™ Low Energy E-Beam for Spice Surface Sterilization</a:t>
            </a:r>
          </a:p>
        </p:txBody>
      </p:sp>
      <p:pic>
        <p:nvPicPr>
          <p:cNvPr id="1026" name="Picture 2" descr="Image result for buhler Laatu&quot;">
            <a:extLst>
              <a:ext uri="{FF2B5EF4-FFF2-40B4-BE49-F238E27FC236}">
                <a16:creationId xmlns:a16="http://schemas.microsoft.com/office/drawing/2014/main" id="{C1A3F1EA-5C14-443C-8802-D778CE862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60" y="2589656"/>
            <a:ext cx="7108284" cy="235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uhler Laatu&quot;">
            <a:extLst>
              <a:ext uri="{FF2B5EF4-FFF2-40B4-BE49-F238E27FC236}">
                <a16:creationId xmlns:a16="http://schemas.microsoft.com/office/drawing/2014/main" id="{8F1385F5-347F-4C74-A085-AB5013433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5" t="5676" r="22698"/>
          <a:stretch/>
        </p:blipFill>
        <p:spPr bwMode="auto">
          <a:xfrm>
            <a:off x="1010013" y="2117216"/>
            <a:ext cx="4119342" cy="364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C9B576-FD8A-48DE-B0E6-61D5FBACF144}"/>
              </a:ext>
            </a:extLst>
          </p:cNvPr>
          <p:cNvSpPr txBox="1"/>
          <p:nvPr/>
        </p:nvSpPr>
        <p:spPr>
          <a:xfrm>
            <a:off x="4556760" y="5255062"/>
            <a:ext cx="2163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badi Extra Light" panose="020B0604020202020204" pitchFamily="34" charset="0"/>
              </a:rPr>
              <a:t>Figures courtesy: Buhler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467EBC-6DA3-4DBD-9950-22A629951AB2}"/>
              </a:ext>
            </a:extLst>
          </p:cNvPr>
          <p:cNvSpPr txBox="1"/>
          <p:nvPr/>
        </p:nvSpPr>
        <p:spPr>
          <a:xfrm>
            <a:off x="5196362" y="6363368"/>
            <a:ext cx="1799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PNNL-SA-150254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4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9B5E-F5CE-FA49-A9B7-688401730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883683-E1A9-B441-AF41-E44A0FFA7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Current activities</a:t>
            </a:r>
          </a:p>
          <a:p>
            <a:pPr lvl="1"/>
            <a:r>
              <a:rPr lang="en-US" dirty="0"/>
              <a:t>Blood Irradiators</a:t>
            </a:r>
          </a:p>
          <a:p>
            <a:r>
              <a:rPr lang="en-US" dirty="0"/>
              <a:t>New opportunities and strategy</a:t>
            </a:r>
          </a:p>
          <a:p>
            <a:pPr lvl="1"/>
            <a:r>
              <a:rPr lang="en-US" dirty="0"/>
              <a:t>Research irradiators &amp; industrial sterilization</a:t>
            </a:r>
          </a:p>
          <a:p>
            <a:r>
              <a:rPr lang="en-US" dirty="0"/>
              <a:t>Low Energy electron Beam technology &amp; applications</a:t>
            </a:r>
          </a:p>
          <a:p>
            <a:pPr lvl="1"/>
            <a:r>
              <a:rPr lang="en-US" dirty="0"/>
              <a:t>Current commercial state of technology</a:t>
            </a:r>
          </a:p>
          <a:p>
            <a:pPr lvl="1"/>
            <a:r>
              <a:rPr lang="en-US" dirty="0"/>
              <a:t>Current technology gaps</a:t>
            </a:r>
          </a:p>
          <a:p>
            <a:r>
              <a:rPr lang="en-US" dirty="0"/>
              <a:t> Future roadmap</a:t>
            </a:r>
          </a:p>
        </p:txBody>
      </p:sp>
    </p:spTree>
    <p:extLst>
      <p:ext uri="{BB962C8B-B14F-4D97-AF65-F5344CB8AC3E}">
        <p14:creationId xmlns:p14="http://schemas.microsoft.com/office/powerpoint/2010/main" val="911665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0727D-C5D3-4875-B2CB-DC09E7E5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992B9-7EA8-4048-9BDC-A978CA33A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Cesium-137 based blood irradiators are high risk for a variety of factors</a:t>
            </a:r>
          </a:p>
          <a:p>
            <a:r>
              <a:rPr lang="en-US" dirty="0"/>
              <a:t>Cesium-137 –high on the NNSA ORS priorities for enhanced security and replacement</a:t>
            </a:r>
          </a:p>
          <a:p>
            <a:r>
              <a:rPr lang="en-US" dirty="0"/>
              <a:t>There is a need to replace these sources with machine-based (X-ray or electron beam) sources to prevent accidental or deliberate incidents</a:t>
            </a:r>
          </a:p>
          <a:p>
            <a:r>
              <a:rPr lang="en-US" dirty="0"/>
              <a:t>Many research irradiators and industrial panoramic irradiators in US and overseas rely on cobalt-60</a:t>
            </a:r>
          </a:p>
          <a:p>
            <a:pPr lvl="1"/>
            <a:r>
              <a:rPr lang="en-US" dirty="0"/>
              <a:t>Many industrial cobalt-60 irradiators are high activity (&gt; 2 million Curies)</a:t>
            </a:r>
          </a:p>
          <a:p>
            <a:r>
              <a:rPr lang="en-US" dirty="0"/>
              <a:t>Risks can be significantly reduced if research and panoramic industrial irradiators are replaced with machine sources </a:t>
            </a:r>
          </a:p>
        </p:txBody>
      </p:sp>
    </p:spTree>
    <p:extLst>
      <p:ext uri="{BB962C8B-B14F-4D97-AF65-F5344CB8AC3E}">
        <p14:creationId xmlns:p14="http://schemas.microsoft.com/office/powerpoint/2010/main" val="3080354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E5AAC-C3EB-4114-955C-ADEFF94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Replacing Blood Irradiators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04215-9339-4EBC-80F1-EC8EADCF6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National Nuclear Security Administration (NNSA) is keen on replacing high-activity radioactive sources</a:t>
            </a:r>
          </a:p>
          <a:p>
            <a:r>
              <a:rPr lang="en-US" dirty="0"/>
              <a:t>CIRP program (</a:t>
            </a:r>
            <a:r>
              <a:rPr lang="en-US" u="sng" dirty="0"/>
              <a:t>C</a:t>
            </a:r>
            <a:r>
              <a:rPr lang="en-US" dirty="0"/>
              <a:t>esium </a:t>
            </a:r>
            <a:r>
              <a:rPr lang="en-US" u="sng" dirty="0"/>
              <a:t>I</a:t>
            </a:r>
            <a:r>
              <a:rPr lang="en-US" dirty="0"/>
              <a:t>rradiator </a:t>
            </a:r>
            <a:r>
              <a:rPr lang="en-US" u="sng" dirty="0"/>
              <a:t>R</a:t>
            </a:r>
            <a:r>
              <a:rPr lang="en-US" dirty="0"/>
              <a:t>eplacement </a:t>
            </a:r>
            <a:r>
              <a:rPr lang="en-US" u="sng" dirty="0"/>
              <a:t>P</a:t>
            </a:r>
            <a:r>
              <a:rPr lang="en-US" dirty="0"/>
              <a:t>rogram)</a:t>
            </a:r>
          </a:p>
          <a:p>
            <a:pPr lvl="1"/>
            <a:r>
              <a:rPr lang="en-US" dirty="0"/>
              <a:t>NNSA currently focused on replacing Cs-137-based blood irradiators with x-ray technologies </a:t>
            </a:r>
          </a:p>
          <a:p>
            <a:pPr lvl="1"/>
            <a:r>
              <a:rPr lang="en-US" dirty="0"/>
              <a:t>Site partners procure the X-ray equipment, NNSA funds Cs-137 removal and disposal (Offsite Source Recovery Project –OSRP)</a:t>
            </a:r>
          </a:p>
          <a:p>
            <a:r>
              <a:rPr lang="en-US" dirty="0"/>
              <a:t>Program has been very successful in the both the US and overseas</a:t>
            </a:r>
          </a:p>
          <a:p>
            <a:pPr lvl="1"/>
            <a:r>
              <a:rPr lang="en-US" dirty="0"/>
              <a:t>As of Oct 1, 2019, 43,000 sources have been removed through OSRP</a:t>
            </a:r>
          </a:p>
        </p:txBody>
      </p:sp>
    </p:spTree>
    <p:extLst>
      <p:ext uri="{BB962C8B-B14F-4D97-AF65-F5344CB8AC3E}">
        <p14:creationId xmlns:p14="http://schemas.microsoft.com/office/powerpoint/2010/main" val="151359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0B0E-C79B-4DD0-8479-BD341033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that still remain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7E52E-270A-440D-A975-35C7D03EC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resources to remove all Cs-137 blood irradiators</a:t>
            </a:r>
          </a:p>
          <a:p>
            <a:r>
              <a:rPr lang="en-US" dirty="0"/>
              <a:t>Majority of panoramic irradiators around the world utilize cobalt-60</a:t>
            </a:r>
          </a:p>
          <a:p>
            <a:r>
              <a:rPr lang="en-US" dirty="0"/>
              <a:t>Lack of understanding of e-beam and x-ray technologies</a:t>
            </a:r>
          </a:p>
          <a:p>
            <a:r>
              <a:rPr lang="en-US" dirty="0"/>
              <a:t>Lack of publicly available comparative data between cobalt-60/e-beam/x-ray</a:t>
            </a:r>
          </a:p>
          <a:p>
            <a:r>
              <a:rPr lang="en-US" dirty="0"/>
              <a:t> Capital and operating costs associated with e-beam and x-ray technologies</a:t>
            </a:r>
          </a:p>
          <a:p>
            <a:r>
              <a:rPr lang="en-US" dirty="0"/>
              <a:t>Workforce shortages in personnel trained in e-beam and x-ray</a:t>
            </a:r>
          </a:p>
          <a:p>
            <a:r>
              <a:rPr lang="en-US" dirty="0"/>
              <a:t>Institutional lethargy to move away from traditionally utilized technologies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2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Ionizing Irradiation Technologies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78301" y="1758553"/>
            <a:ext cx="3900708" cy="4226720"/>
          </a:xfrm>
        </p:spPr>
        <p:txBody>
          <a:bodyPr>
            <a:normAutofit/>
          </a:bodyPr>
          <a:lstStyle/>
          <a:p>
            <a:r>
              <a:rPr lang="en-US" dirty="0"/>
              <a:t>Isotope based radiation</a:t>
            </a:r>
          </a:p>
          <a:p>
            <a:pPr lvl="1"/>
            <a:r>
              <a:rPr lang="en-US" dirty="0"/>
              <a:t>Gamma radiation (cobalt-60 and cesium-137)</a:t>
            </a:r>
          </a:p>
          <a:p>
            <a:pPr lvl="1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70915" y="3970351"/>
            <a:ext cx="90281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chemeClr val="bg1"/>
                </a:solidFill>
                <a:latin typeface="Tw Cen MT" panose="020B0602020104020603" pitchFamily="34" charset="0"/>
              </a:rPr>
              <a:t>Cobalt-60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925468" y="1928813"/>
            <a:ext cx="3193704" cy="3600450"/>
            <a:chOff x="4510675" y="1600200"/>
            <a:chExt cx="4258272" cy="4800600"/>
          </a:xfrm>
        </p:grpSpPr>
        <p:grpSp>
          <p:nvGrpSpPr>
            <p:cNvPr id="26" name="Group 25"/>
            <p:cNvGrpSpPr/>
            <p:nvPr/>
          </p:nvGrpSpPr>
          <p:grpSpPr>
            <a:xfrm>
              <a:off x="4510675" y="1600200"/>
              <a:ext cx="4258272" cy="3276600"/>
              <a:chOff x="1902617" y="2580068"/>
              <a:chExt cx="5677695" cy="3276600"/>
            </a:xfrm>
          </p:grpSpPr>
          <p:sp>
            <p:nvSpPr>
              <p:cNvPr id="30" name="Rounded Rectangle 29"/>
              <p:cNvSpPr/>
              <p:nvPr/>
            </p:nvSpPr>
            <p:spPr bwMode="auto">
              <a:xfrm>
                <a:off x="2094706" y="2580068"/>
                <a:ext cx="5334000" cy="914400"/>
              </a:xfrm>
              <a:prstGeom prst="roundRect">
                <a:avLst/>
              </a:prstGeom>
              <a:solidFill>
                <a:srgbClr val="760000"/>
              </a:solidFill>
              <a:ln>
                <a:headEnd type="none" w="sm" len="sm"/>
                <a:tailEnd type="none" w="sm" len="sm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chemeClr val="bg1"/>
                    </a:solidFill>
                    <a:latin typeface="Tw Cen MT" panose="020B0602020104020603" pitchFamily="34" charset="0"/>
                  </a:rPr>
                  <a:t>Ionizing Irradiation</a:t>
                </a:r>
              </a:p>
            </p:txBody>
          </p:sp>
          <p:cxnSp>
            <p:nvCxnSpPr>
              <p:cNvPr id="31" name="Straight Connector 30"/>
              <p:cNvCxnSpPr/>
              <p:nvPr/>
            </p:nvCxnSpPr>
            <p:spPr bwMode="auto">
              <a:xfrm>
                <a:off x="2779712" y="4027074"/>
                <a:ext cx="3886200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 bwMode="auto">
              <a:xfrm rot="5400000">
                <a:off x="2551112" y="4255674"/>
                <a:ext cx="457200" cy="1588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 bwMode="auto">
              <a:xfrm rot="5400000">
                <a:off x="6436518" y="4254880"/>
                <a:ext cx="457200" cy="1588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 bwMode="auto">
              <a:xfrm rot="5400000">
                <a:off x="4494212" y="3760374"/>
                <a:ext cx="533400" cy="1588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Rounded Rectangle 34"/>
              <p:cNvSpPr/>
              <p:nvPr/>
            </p:nvSpPr>
            <p:spPr bwMode="auto">
              <a:xfrm>
                <a:off x="1902617" y="4484274"/>
                <a:ext cx="1752600" cy="540588"/>
              </a:xfrm>
              <a:prstGeom prst="roundRect">
                <a:avLst/>
              </a:prstGeom>
              <a:solidFill>
                <a:srgbClr val="002060"/>
              </a:solidFill>
              <a:ln>
                <a:headEnd type="none" w="sm" len="sm"/>
                <a:tailEnd type="none" w="sm" len="sm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5751512" y="4485068"/>
                <a:ext cx="1828800" cy="1371600"/>
              </a:xfrm>
              <a:prstGeom prst="ellipse">
                <a:avLst/>
              </a:prstGeom>
              <a:solidFill>
                <a:srgbClr val="005000"/>
              </a:solidFill>
              <a:ln>
                <a:headEnd type="none" w="sm" len="sm"/>
                <a:tailEnd type="none" w="sm" len="sm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50" dirty="0">
                  <a:solidFill>
                    <a:schemeClr val="bg1"/>
                  </a:solidFill>
                  <a:latin typeface="Tw Cen MT" panose="020B0602020104020603" pitchFamily="34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chemeClr val="bg1"/>
                    </a:solidFill>
                    <a:latin typeface="Tw Cen MT" panose="020B0602020104020603" pitchFamily="34" charset="0"/>
                  </a:rPr>
                  <a:t>eBeam</a:t>
                </a: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4538551" y="3590035"/>
              <a:ext cx="120374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50" dirty="0">
                  <a:solidFill>
                    <a:schemeClr val="bg1"/>
                  </a:solidFill>
                  <a:latin typeface="Tw Cen MT" panose="020B0602020104020603" pitchFamily="34" charset="0"/>
                </a:rPr>
                <a:t>Cobalt-60</a:t>
              </a: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7394963" y="5029200"/>
              <a:ext cx="1371600" cy="1371600"/>
            </a:xfrm>
            <a:prstGeom prst="ellipse">
              <a:avLst/>
            </a:prstGeom>
            <a:solidFill>
              <a:srgbClr val="00B0F0"/>
            </a:solidFill>
            <a:ln>
              <a:headEnd type="none" w="sm" len="sm"/>
              <a:tailEnd type="none" w="sm" len="sm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5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bg1"/>
                  </a:solidFill>
                  <a:latin typeface="Tw Cen MT" panose="020B0602020104020603" pitchFamily="34" charset="0"/>
                </a:rPr>
                <a:t>X-ray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7852759" y="5028605"/>
              <a:ext cx="457200" cy="1191"/>
            </a:xfrm>
            <a:prstGeom prst="straightConnector1">
              <a:avLst/>
            </a:prstGeom>
            <a:ln>
              <a:headEnd type="none" w="sm" len="sm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8152892" y="3356789"/>
            <a:ext cx="5086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Machine generated (linear accelerators)</a:t>
            </a:r>
          </a:p>
          <a:p>
            <a:pPr lvl="1"/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Electron Beam (eBeam): electrons</a:t>
            </a:r>
          </a:p>
          <a:p>
            <a:pPr lvl="1"/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X-ray: photons</a:t>
            </a:r>
          </a:p>
        </p:txBody>
      </p:sp>
      <p:pic>
        <p:nvPicPr>
          <p:cNvPr id="20" name="Picture 6" descr="https://www.researchgate.net/profile/Fabio_Costa17/publication/222665728/figure/fig1/AS:304769366282250@1449674087857/Fig-1-Schematic-design-of-the-cobalt-60-compact-type-multipurpose-irradia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09" y="3421189"/>
            <a:ext cx="3050381" cy="217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227" y="1643063"/>
            <a:ext cx="2845002" cy="177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002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Technologies to Generate Ionizing Radiation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-81630" y="1992423"/>
            <a:ext cx="4269399" cy="3308216"/>
          </a:xfrm>
        </p:spPr>
        <p:txBody>
          <a:bodyPr>
            <a:normAutofit/>
          </a:bodyPr>
          <a:lstStyle/>
          <a:p>
            <a:r>
              <a:rPr lang="en-US" sz="1800" dirty="0"/>
              <a:t>Isotope based radiation</a:t>
            </a:r>
          </a:p>
          <a:p>
            <a:pPr lvl="1"/>
            <a:r>
              <a:rPr lang="en-US" sz="1800" dirty="0"/>
              <a:t>Gamma radiation </a:t>
            </a:r>
          </a:p>
          <a:p>
            <a:pPr marL="457200" lvl="1" indent="0">
              <a:buNone/>
            </a:pPr>
            <a:r>
              <a:rPr lang="en-US" sz="1800" dirty="0"/>
              <a:t>(cobalt-60 and cesium-137)</a:t>
            </a:r>
          </a:p>
          <a:p>
            <a:pPr lvl="1"/>
            <a:endParaRPr lang="en-US" sz="1800" dirty="0"/>
          </a:p>
          <a:p>
            <a:r>
              <a:rPr lang="en-US" sz="1800" dirty="0"/>
              <a:t>Machine generated (linear accelerators)</a:t>
            </a:r>
          </a:p>
          <a:p>
            <a:pPr lvl="1"/>
            <a:r>
              <a:rPr lang="en-US" sz="1800" dirty="0"/>
              <a:t>Electron Beam (eBeam): electrons</a:t>
            </a:r>
          </a:p>
          <a:p>
            <a:pPr lvl="1"/>
            <a:r>
              <a:rPr lang="en-US" sz="1800" dirty="0"/>
              <a:t>X-ray: photons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70300" y="2564268"/>
            <a:ext cx="2374711" cy="2286000"/>
            <a:chOff x="5563021" y="3352006"/>
            <a:chExt cx="2374711" cy="2286000"/>
          </a:xfrm>
        </p:grpSpPr>
        <p:sp>
          <p:nvSpPr>
            <p:cNvPr id="14" name="Rectangle 13"/>
            <p:cNvSpPr/>
            <p:nvPr/>
          </p:nvSpPr>
          <p:spPr>
            <a:xfrm>
              <a:off x="6096000" y="4150801"/>
              <a:ext cx="1136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bg1"/>
                  </a:solidFill>
                  <a:latin typeface="Tw Cen MT" panose="020B0602020104020603" pitchFamily="34" charset="0"/>
                </a:rPr>
                <a:t>Cobalt-60</a:t>
              </a: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5563021" y="4809234"/>
              <a:ext cx="2374711" cy="828772"/>
            </a:xfrm>
            <a:prstGeom prst="roundRect">
              <a:avLst/>
            </a:prstGeom>
            <a:solidFill>
              <a:srgbClr val="760000"/>
            </a:solidFill>
            <a:ln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Ionizing Irradiation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>
              <a:off x="6740852" y="3892594"/>
              <a:ext cx="12373" cy="916640"/>
            </a:xfrm>
            <a:prstGeom prst="straightConnector1">
              <a:avLst/>
            </a:prstGeom>
            <a:ln>
              <a:headEnd type="none" w="sm" len="sm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ounded Rectangle 34"/>
            <p:cNvSpPr/>
            <p:nvPr/>
          </p:nvSpPr>
          <p:spPr bwMode="auto">
            <a:xfrm>
              <a:off x="6096000" y="3352006"/>
              <a:ext cx="1314450" cy="540588"/>
            </a:xfrm>
            <a:prstGeom prst="roundRect">
              <a:avLst/>
            </a:prstGeom>
            <a:solidFill>
              <a:srgbClr val="002060"/>
            </a:solidFill>
            <a:ln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72427" y="3437634"/>
              <a:ext cx="1136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bg1"/>
                  </a:solidFill>
                  <a:latin typeface="Tw Cen MT" panose="020B0602020104020603" pitchFamily="34" charset="0"/>
                </a:rPr>
                <a:t>Cobalt-60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008214" y="1860443"/>
            <a:ext cx="2400469" cy="3005240"/>
            <a:chOff x="7870889" y="1808357"/>
            <a:chExt cx="2374711" cy="3157586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9184539" y="3179957"/>
              <a:ext cx="0" cy="904485"/>
            </a:xfrm>
            <a:prstGeom prst="straightConnector1">
              <a:avLst/>
            </a:prstGeom>
            <a:ln>
              <a:headEnd type="none" w="sm" len="sm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 bwMode="auto">
            <a:xfrm>
              <a:off x="8420265" y="1808357"/>
              <a:ext cx="1371600" cy="1371600"/>
            </a:xfrm>
            <a:prstGeom prst="ellipse">
              <a:avLst/>
            </a:prstGeom>
            <a:solidFill>
              <a:srgbClr val="005000"/>
            </a:solidFill>
            <a:ln>
              <a:headEnd type="none" w="sm" len="sm"/>
              <a:tailEnd type="none" w="sm" len="sm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eBeam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7870889" y="4137171"/>
              <a:ext cx="2374711" cy="828772"/>
            </a:xfrm>
            <a:prstGeom prst="roundRect">
              <a:avLst/>
            </a:prstGeom>
            <a:solidFill>
              <a:srgbClr val="760000"/>
            </a:solidFill>
            <a:ln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Ionizing Irradiation</a:t>
              </a:r>
            </a:p>
          </p:txBody>
        </p:sp>
      </p:grpSp>
      <p:cxnSp>
        <p:nvCxnSpPr>
          <p:cNvPr id="38" name="Straight Arrow Connector 37"/>
          <p:cNvCxnSpPr>
            <a:cxnSpLocks/>
          </p:cNvCxnSpPr>
          <p:nvPr/>
        </p:nvCxnSpPr>
        <p:spPr bwMode="auto">
          <a:xfrm>
            <a:off x="10417323" y="2822776"/>
            <a:ext cx="0" cy="1203937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361138" y="1756198"/>
            <a:ext cx="3330054" cy="3666340"/>
          </a:xfrm>
          <a:prstGeom prst="roundRect">
            <a:avLst/>
          </a:prstGeom>
          <a:solidFill>
            <a:srgbClr val="FF0000">
              <a:alpha val="3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ed Rectangle 39"/>
          <p:cNvSpPr/>
          <p:nvPr/>
        </p:nvSpPr>
        <p:spPr bwMode="auto">
          <a:xfrm>
            <a:off x="9485193" y="4076897"/>
            <a:ext cx="2374711" cy="828772"/>
          </a:xfrm>
          <a:prstGeom prst="roundRect">
            <a:avLst/>
          </a:prstGeom>
          <a:solidFill>
            <a:srgbClr val="7600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Ionizing Irradiation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906702" y="1756198"/>
            <a:ext cx="5196392" cy="3721244"/>
          </a:xfrm>
          <a:prstGeom prst="roundRect">
            <a:avLst/>
          </a:prstGeom>
          <a:solidFill>
            <a:srgbClr val="92D050">
              <a:alpha val="3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 bwMode="auto">
          <a:xfrm>
            <a:off x="9619312" y="1861543"/>
            <a:ext cx="1371600" cy="1371600"/>
          </a:xfrm>
          <a:prstGeom prst="ellipse">
            <a:avLst/>
          </a:prstGeom>
          <a:solidFill>
            <a:srgbClr val="00B0F0"/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X-ray</a:t>
            </a:r>
          </a:p>
        </p:txBody>
      </p:sp>
    </p:spTree>
    <p:extLst>
      <p:ext uri="{BB962C8B-B14F-4D97-AF65-F5344CB8AC3E}">
        <p14:creationId xmlns:p14="http://schemas.microsoft.com/office/powerpoint/2010/main" val="187119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6774D-8174-41D7-9951-0E8E4068F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of Cobalt-60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09858-5373-4060-A59F-91FB101CE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028"/>
            <a:ext cx="10515600" cy="4351338"/>
          </a:xfrm>
        </p:spPr>
        <p:txBody>
          <a:bodyPr/>
          <a:lstStyle/>
          <a:p>
            <a:r>
              <a:rPr lang="en-US" dirty="0"/>
              <a:t>Today, it is </a:t>
            </a:r>
            <a:r>
              <a:rPr lang="en-US" u="sng" dirty="0"/>
              <a:t>more expensive </a:t>
            </a:r>
            <a:r>
              <a:rPr lang="en-US" dirty="0"/>
              <a:t>to build, maintain and replenish a cobalt-60 facility compared to an eBeam facility of similar production capability</a:t>
            </a:r>
          </a:p>
          <a:p>
            <a:r>
              <a:rPr lang="en-US" dirty="0"/>
              <a:t>Cobalt-60 is not available easily</a:t>
            </a:r>
          </a:p>
          <a:p>
            <a:r>
              <a:rPr lang="en-US" dirty="0"/>
              <a:t>Cobalt-60 cannot be transported easily</a:t>
            </a:r>
          </a:p>
          <a:p>
            <a:r>
              <a:rPr lang="en-US" dirty="0"/>
              <a:t>Cobalt-60 has major environmental and security issues </a:t>
            </a:r>
          </a:p>
          <a:p>
            <a:r>
              <a:rPr lang="en-US" dirty="0"/>
              <a:t>Cobalt-60 facilities will be economically unsustainable </a:t>
            </a:r>
          </a:p>
          <a:p>
            <a:r>
              <a:rPr lang="en-US" dirty="0"/>
              <a:t>Therefore,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E73621-E370-4EB8-9861-75841D67EEEB}"/>
              </a:ext>
            </a:extLst>
          </p:cNvPr>
          <p:cNvSpPr txBox="1"/>
          <p:nvPr/>
        </p:nvSpPr>
        <p:spPr>
          <a:xfrm>
            <a:off x="3437331" y="-234208"/>
            <a:ext cx="3486852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E5A04E-FFA4-4008-B5D7-1257E9CBA7C2}"/>
              </a:ext>
            </a:extLst>
          </p:cNvPr>
          <p:cNvSpPr txBox="1"/>
          <p:nvPr/>
        </p:nvSpPr>
        <p:spPr>
          <a:xfrm>
            <a:off x="1956123" y="5017625"/>
            <a:ext cx="8785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Cobalt -60 technology is on its last legs</a:t>
            </a:r>
          </a:p>
        </p:txBody>
      </p:sp>
    </p:spTree>
    <p:extLst>
      <p:ext uri="{BB962C8B-B14F-4D97-AF65-F5344CB8AC3E}">
        <p14:creationId xmlns:p14="http://schemas.microsoft.com/office/powerpoint/2010/main" val="164878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eBeam and X-ray Technologies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73259D-B6D9-4F33-9AF7-D4191741DE1C}" type="slidenum">
              <a:rPr lang="en-US" smtClean="0"/>
              <a:pPr/>
              <a:t>9</a:t>
            </a:fld>
            <a:endParaRPr kumimoji="0" lang="en-US"/>
          </a:p>
        </p:txBody>
      </p:sp>
      <p:grpSp>
        <p:nvGrpSpPr>
          <p:cNvPr id="6" name="Group 5"/>
          <p:cNvGrpSpPr/>
          <p:nvPr/>
        </p:nvGrpSpPr>
        <p:grpSpPr>
          <a:xfrm>
            <a:off x="2109658" y="1704568"/>
            <a:ext cx="8177343" cy="2083806"/>
            <a:chOff x="76200" y="2450068"/>
            <a:chExt cx="8177343" cy="2691382"/>
          </a:xfrm>
        </p:grpSpPr>
        <p:sp>
          <p:nvSpPr>
            <p:cNvPr id="7" name="Rectangle 6"/>
            <p:cNvSpPr/>
            <p:nvPr/>
          </p:nvSpPr>
          <p:spPr>
            <a:xfrm>
              <a:off x="5867400" y="3011269"/>
              <a:ext cx="2362200" cy="1524000"/>
            </a:xfrm>
            <a:prstGeom prst="rect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867400" y="3087469"/>
              <a:ext cx="23622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867400" y="3163669"/>
              <a:ext cx="23622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867400" y="3239869"/>
              <a:ext cx="23622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867400" y="3316069"/>
              <a:ext cx="23622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67400" y="3392269"/>
              <a:ext cx="23622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867400" y="3468469"/>
              <a:ext cx="23622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867400" y="3544669"/>
              <a:ext cx="23622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867400" y="3620869"/>
              <a:ext cx="23622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867400" y="3697069"/>
              <a:ext cx="23622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867400" y="3773269"/>
              <a:ext cx="23622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867400" y="3849469"/>
              <a:ext cx="23622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867400" y="3925669"/>
              <a:ext cx="23622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867400" y="4001869"/>
              <a:ext cx="23622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867400" y="4078069"/>
              <a:ext cx="23622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867400" y="4154269"/>
              <a:ext cx="23622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867400" y="4230469"/>
              <a:ext cx="23622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867400" y="4306669"/>
              <a:ext cx="23622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867400" y="4382869"/>
              <a:ext cx="23622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867400" y="4459069"/>
              <a:ext cx="23622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867400" y="4535269"/>
              <a:ext cx="23622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67400" y="3011269"/>
              <a:ext cx="23622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33400" y="4230470"/>
              <a:ext cx="851515" cy="477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E-Gun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36030" y="4583668"/>
              <a:ext cx="1917513" cy="477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E-beam particles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34131" y="4242817"/>
              <a:ext cx="1691489" cy="3577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Accelerating structure</a:t>
              </a:r>
            </a:p>
          </p:txBody>
        </p:sp>
        <p:cxnSp>
          <p:nvCxnSpPr>
            <p:cNvPr id="32" name="Elbow Connector 31"/>
            <p:cNvCxnSpPr>
              <a:endCxn id="37" idx="3"/>
            </p:cNvCxnSpPr>
            <p:nvPr/>
          </p:nvCxnSpPr>
          <p:spPr>
            <a:xfrm rot="16200000" flipH="1">
              <a:off x="514350" y="3106519"/>
              <a:ext cx="876300" cy="533400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1219200" y="3063041"/>
              <a:ext cx="4529624" cy="1472227"/>
              <a:chOff x="1219200" y="3063041"/>
              <a:chExt cx="4529624" cy="1472227"/>
            </a:xfrm>
          </p:grpSpPr>
          <p:sp>
            <p:nvSpPr>
              <p:cNvPr id="36" name="Flowchart: Extract 35"/>
              <p:cNvSpPr/>
              <p:nvPr/>
            </p:nvSpPr>
            <p:spPr>
              <a:xfrm rot="16200000">
                <a:off x="4435548" y="3221993"/>
                <a:ext cx="1472227" cy="1154324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Can 36"/>
              <p:cNvSpPr/>
              <p:nvPr/>
            </p:nvSpPr>
            <p:spPr>
              <a:xfrm rot="5400000">
                <a:off x="1143000" y="3544669"/>
                <a:ext cx="685800" cy="533400"/>
              </a:xfrm>
              <a:prstGeom prst="can">
                <a:avLst/>
              </a:prstGeom>
              <a:scene3d>
                <a:camera prst="obliqueBottom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Can 37"/>
              <p:cNvSpPr/>
              <p:nvPr/>
            </p:nvSpPr>
            <p:spPr>
              <a:xfrm rot="5400000">
                <a:off x="3048000" y="2173068"/>
                <a:ext cx="381000" cy="3276600"/>
              </a:xfrm>
              <a:prstGeom prst="can">
                <a:avLst/>
              </a:prstGeom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 rot="5400000" flipH="1" flipV="1">
                <a:off x="1524000" y="4230469"/>
                <a:ext cx="152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31" idx="0"/>
              </p:cNvCxnSpPr>
              <p:nvPr/>
            </p:nvCxnSpPr>
            <p:spPr>
              <a:xfrm flipH="1" flipV="1">
                <a:off x="2743744" y="4002549"/>
                <a:ext cx="236132" cy="2402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Can 40"/>
              <p:cNvSpPr/>
              <p:nvPr/>
            </p:nvSpPr>
            <p:spPr>
              <a:xfrm rot="5400000">
                <a:off x="4305300" y="3582769"/>
                <a:ext cx="914400" cy="533400"/>
              </a:xfrm>
              <a:prstGeom prst="can">
                <a:avLst>
                  <a:gd name="adj" fmla="val 2880"/>
                </a:avLst>
              </a:prstGeom>
              <a:scene3d>
                <a:camera prst="obliqueBottom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4292202" y="4306668"/>
              <a:ext cx="1204176" cy="8347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Magnetic </a:t>
              </a:r>
            </a:p>
            <a:p>
              <a:r>
                <a:rPr lang="en-US" b="1" i="1" dirty="0"/>
                <a:t>scanner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200" y="2450068"/>
              <a:ext cx="1511952" cy="477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High voltage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368190" y="3931824"/>
            <a:ext cx="8262167" cy="2337417"/>
            <a:chOff x="424633" y="2209800"/>
            <a:chExt cx="8262167" cy="2898290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6019800" y="2514600"/>
              <a:ext cx="2667000" cy="9906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943600" y="3810000"/>
              <a:ext cx="27432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943600" y="3962400"/>
              <a:ext cx="2743200" cy="3048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943600" y="4495800"/>
              <a:ext cx="27432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5943600" y="3581400"/>
              <a:ext cx="2743200" cy="76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6096000" y="4343400"/>
              <a:ext cx="2590800" cy="76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Flowchart: Extract 48"/>
            <p:cNvSpPr/>
            <p:nvPr/>
          </p:nvSpPr>
          <p:spPr>
            <a:xfrm rot="16200000">
              <a:off x="4206948" y="3221993"/>
              <a:ext cx="1472227" cy="1154324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an 49"/>
            <p:cNvSpPr/>
            <p:nvPr/>
          </p:nvSpPr>
          <p:spPr>
            <a:xfrm rot="5400000">
              <a:off x="914400" y="3544669"/>
              <a:ext cx="685800" cy="533400"/>
            </a:xfrm>
            <a:prstGeom prst="can">
              <a:avLst/>
            </a:prstGeom>
            <a:scene3d>
              <a:camera prst="obliqueBottom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an 50"/>
            <p:cNvSpPr/>
            <p:nvPr/>
          </p:nvSpPr>
          <p:spPr>
            <a:xfrm rot="5400000">
              <a:off x="2819400" y="2173068"/>
              <a:ext cx="381000" cy="3276600"/>
            </a:xfrm>
            <a:prstGeom prst="can">
              <a:avLst/>
            </a:prstGeom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96525" y="4306669"/>
              <a:ext cx="851515" cy="457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E-Gun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rot="5400000" flipH="1" flipV="1">
              <a:off x="1295400" y="4230469"/>
              <a:ext cx="152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807466" y="4191413"/>
              <a:ext cx="1949573" cy="381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/>
                <a:t>Accelerating structure</a:t>
              </a:r>
            </a:p>
          </p:txBody>
        </p:sp>
        <p:cxnSp>
          <p:nvCxnSpPr>
            <p:cNvPr id="55" name="Straight Arrow Connector 54"/>
            <p:cNvCxnSpPr>
              <a:stCxn id="54" idx="0"/>
            </p:cNvCxnSpPr>
            <p:nvPr/>
          </p:nvCxnSpPr>
          <p:spPr>
            <a:xfrm flipH="1" flipV="1">
              <a:off x="2417077" y="3951144"/>
              <a:ext cx="365176" cy="2402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Elbow Connector 42"/>
            <p:cNvCxnSpPr>
              <a:endCxn id="50" idx="3"/>
            </p:cNvCxnSpPr>
            <p:nvPr/>
          </p:nvCxnSpPr>
          <p:spPr>
            <a:xfrm rot="16200000" flipH="1">
              <a:off x="285750" y="3106519"/>
              <a:ext cx="876300" cy="533400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Can 56"/>
            <p:cNvSpPr/>
            <p:nvPr/>
          </p:nvSpPr>
          <p:spPr>
            <a:xfrm rot="5400000">
              <a:off x="4076700" y="3582769"/>
              <a:ext cx="914400" cy="533400"/>
            </a:xfrm>
            <a:prstGeom prst="can">
              <a:avLst>
                <a:gd name="adj" fmla="val 2880"/>
              </a:avLst>
            </a:prstGeom>
            <a:scene3d>
              <a:camera prst="obliqueBottom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63602" y="4306669"/>
              <a:ext cx="1204176" cy="801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Magnetic </a:t>
              </a:r>
            </a:p>
            <a:p>
              <a:r>
                <a:rPr lang="en-US" b="1" i="1" dirty="0"/>
                <a:t>scanner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4633" y="2602467"/>
              <a:ext cx="1511952" cy="457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High voltage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15000" y="2667000"/>
              <a:ext cx="152400" cy="22098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962400" y="2667000"/>
              <a:ext cx="1932196" cy="457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/>
                <a:t>Tantallum</a:t>
              </a:r>
              <a:r>
                <a:rPr lang="en-US" b="1" i="1" dirty="0"/>
                <a:t> shield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5943600" y="2209800"/>
              <a:ext cx="2286000" cy="5334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6019800" y="2590800"/>
              <a:ext cx="2667000" cy="3048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43600" y="3048000"/>
              <a:ext cx="25146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019800" y="3200400"/>
              <a:ext cx="2362200" cy="457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43600" y="3352800"/>
              <a:ext cx="24384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43600" y="3581400"/>
              <a:ext cx="2286000" cy="457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43600" y="3962400"/>
              <a:ext cx="2514600" cy="2286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019800" y="4114800"/>
              <a:ext cx="2362200" cy="3048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43600" y="4648200"/>
              <a:ext cx="2438400" cy="2286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6400800" y="3733800"/>
              <a:ext cx="1755609" cy="457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X-Ray photons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562600" y="3048000"/>
              <a:ext cx="152400" cy="1524000"/>
              <a:chOff x="5791200" y="5029200"/>
              <a:chExt cx="2362200" cy="1524000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5791200" y="5029200"/>
                <a:ext cx="2362200" cy="1524000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5791200" y="5105400"/>
                <a:ext cx="2362200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5791200" y="5181600"/>
                <a:ext cx="2362200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5791200" y="5257800"/>
                <a:ext cx="2362200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791200" y="5334000"/>
                <a:ext cx="2362200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791200" y="5410200"/>
                <a:ext cx="2362200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5791200" y="5486400"/>
                <a:ext cx="2362200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5791200" y="5562600"/>
                <a:ext cx="2362200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5791200" y="5638800"/>
                <a:ext cx="2362200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5791200" y="5715000"/>
                <a:ext cx="2362200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5791200" y="5791200"/>
                <a:ext cx="2362200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791200" y="5867400"/>
                <a:ext cx="2362200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5791200" y="5943600"/>
                <a:ext cx="2362200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5791200" y="6019800"/>
                <a:ext cx="2362200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5791200" y="6096000"/>
                <a:ext cx="2362200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5791200" y="6172200"/>
                <a:ext cx="2362200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5791200" y="6248400"/>
                <a:ext cx="2362200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791200" y="6324600"/>
                <a:ext cx="2362200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5791200" y="6400800"/>
                <a:ext cx="2362200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5791200" y="6477000"/>
                <a:ext cx="2362200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5791200" y="6553200"/>
                <a:ext cx="2362200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5791200" y="5029200"/>
                <a:ext cx="2362200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6" name="Straight Connector 95"/>
          <p:cNvCxnSpPr/>
          <p:nvPr/>
        </p:nvCxnSpPr>
        <p:spPr>
          <a:xfrm flipV="1">
            <a:off x="1571714" y="3718431"/>
            <a:ext cx="91440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21790" y="1838348"/>
            <a:ext cx="1258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40000"/>
                </a:solidFill>
              </a:rPr>
              <a:t>E-Beam</a:t>
            </a:r>
            <a:endParaRPr lang="en-US" b="1" dirty="0">
              <a:solidFill>
                <a:srgbClr val="54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565237" y="4069714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40000"/>
                </a:solidFill>
              </a:rPr>
              <a:t>X-Ray</a:t>
            </a:r>
            <a:endParaRPr lang="en-US" b="1" dirty="0">
              <a:solidFill>
                <a:srgbClr val="5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62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DBC64228B3764D9DDE37DAD0104121" ma:contentTypeVersion="8" ma:contentTypeDescription="Create a new document." ma:contentTypeScope="" ma:versionID="c19d4e76566cde4b822defe969db5843">
  <xsd:schema xmlns:xsd="http://www.w3.org/2001/XMLSchema" xmlns:xs="http://www.w3.org/2001/XMLSchema" xmlns:p="http://schemas.microsoft.com/office/2006/metadata/properties" xmlns:ns3="ecbb03b0-5d5f-4b1f-85b5-e757d288cdcb" targetNamespace="http://schemas.microsoft.com/office/2006/metadata/properties" ma:root="true" ma:fieldsID="958da9bed034054095b3dbacd0c55fcf" ns3:_="">
    <xsd:import namespace="ecbb03b0-5d5f-4b1f-85b5-e757d288cd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03b0-5d5f-4b1f-85b5-e757d288cd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7E0504-F78E-4B9C-AE7A-80BF7CFE80DB}">
  <ds:schemaRefs>
    <ds:schemaRef ds:uri="http://schemas.microsoft.com/office/infopath/2007/PartnerControls"/>
    <ds:schemaRef ds:uri="http://purl.org/dc/dcmitype/"/>
    <ds:schemaRef ds:uri="ecbb03b0-5d5f-4b1f-85b5-e757d288cdcb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4CA2390-0A1C-40E6-BE49-AB9F00275A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6AE8E0-9CB6-4FF6-84AE-88FE9A263F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03b0-5d5f-4b1f-85b5-e757d288cd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565</Words>
  <Application>Microsoft Office PowerPoint</Application>
  <PresentationFormat>Widescreen</PresentationFormat>
  <Paragraphs>114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Abadi Extra Light</vt:lpstr>
      <vt:lpstr>Arial</vt:lpstr>
      <vt:lpstr>Arial Rounded MT Bold</vt:lpstr>
      <vt:lpstr>Arial Unicode MS</vt:lpstr>
      <vt:lpstr>Calibri</vt:lpstr>
      <vt:lpstr>Tw Cen MT</vt:lpstr>
      <vt:lpstr>Office Theme</vt:lpstr>
      <vt:lpstr>Radiological Risk Reduction through the Utilization of Low Energy Electron Beam   1Jennifer Elster, Ph.D.  &amp;  2Suresh D. Pillai, Ph.D  1Pacific Northwest National Laboratory , Richland, WA 2Texas A&amp;M University, College Station, Texas  . </vt:lpstr>
      <vt:lpstr>Presentation Outline</vt:lpstr>
      <vt:lpstr>Motivation</vt:lpstr>
      <vt:lpstr>Replacing Blood Irradiators</vt:lpstr>
      <vt:lpstr>Challenges that still remain</vt:lpstr>
      <vt:lpstr>Ionizing Irradiation Technologies </vt:lpstr>
      <vt:lpstr>Technologies to Generate Ionizing Radiation </vt:lpstr>
      <vt:lpstr>Reality of Cobalt-60 today</vt:lpstr>
      <vt:lpstr>eBeam and X-ray Technologies </vt:lpstr>
      <vt:lpstr>Panoramic Irradiation using High Energy E-Beam</vt:lpstr>
      <vt:lpstr>Not All E-Beam Technologies are the same</vt:lpstr>
      <vt:lpstr>Low Energy E-Beam for aseptic packaging  a Green Solution – Tetra Pak in-line eBeam application</vt:lpstr>
      <vt:lpstr>Commercial seed disinfection by low energy e-beam  technology</vt:lpstr>
      <vt:lpstr>Buhler’s -Laatu™ Low Energy E-Beam for Spice Surface Sterilization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Alejandra Herron</dc:creator>
  <cp:lastModifiedBy>Hazel, Michael J</cp:lastModifiedBy>
  <cp:revision>21</cp:revision>
  <dcterms:created xsi:type="dcterms:W3CDTF">2019-03-26T12:33:55Z</dcterms:created>
  <dcterms:modified xsi:type="dcterms:W3CDTF">2020-01-03T20:31:33Z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0x01010057DBC64228B3764D9DDE37DAD0104121</vt:lpwstr>
  </property>
</Properties>
</file>