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329" r:id="rId7"/>
    <p:sldId id="330" r:id="rId8"/>
    <p:sldId id="331" r:id="rId9"/>
    <p:sldId id="335" r:id="rId10"/>
    <p:sldId id="336" r:id="rId11"/>
    <p:sldId id="337" r:id="rId12"/>
    <p:sldId id="3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9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68E16-5A94-9C4F-AEE6-88F31E26DA2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60F8A-DC82-1A49-928C-7D531106B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0F8A-DC82-1A49-928C-7D531106B5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4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D77E-172B-4E67-8B5D-9E4D70CB7C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2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D77E-172B-4E67-8B5D-9E4D70CB7C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7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D77E-172B-4E67-8B5D-9E4D70CB7C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D77E-172B-4E67-8B5D-9E4D70CB7C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64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D77E-172B-4E67-8B5D-9E4D70CB7C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5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D77E-172B-4E67-8B5D-9E4D70CB7C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rry image of a screen&#10;&#10;Description automatically generated">
            <a:extLst>
              <a:ext uri="{FF2B5EF4-FFF2-40B4-BE49-F238E27FC236}">
                <a16:creationId xmlns:a16="http://schemas.microsoft.com/office/drawing/2014/main" id="{394B2ED8-EEDF-CB40-87C8-FF188C5A1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728" r="4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2CF6F-CAFC-9749-99AB-F3C5903F1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194" y="2722562"/>
            <a:ext cx="10401612" cy="2387600"/>
          </a:xfrm>
        </p:spPr>
        <p:txBody>
          <a:bodyPr anchor="b">
            <a:normAutofit/>
          </a:bodyPr>
          <a:lstStyle>
            <a:lvl1pPr algn="r"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04EBD-9F6D-A245-96B7-696955363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194" y="5202237"/>
            <a:ext cx="10401612" cy="1655762"/>
          </a:xfrm>
        </p:spPr>
        <p:txBody>
          <a:bodyPr/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4E92B9-AD67-3645-9813-DC35F9CF31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265072" y="1193803"/>
            <a:ext cx="3531589" cy="984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08BD78-3FBF-804E-8A2C-56ED0A7A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458793" y="5154611"/>
            <a:ext cx="1235062" cy="1233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6FCD0-6495-AF40-B3A2-EC06ED2A20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4959344" y="1193803"/>
            <a:ext cx="4700544" cy="3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CDBB4-8D6E-9844-88C5-C2432C27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FA7E8-8397-9943-9191-BB127E3C7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96F7A-3F09-1B4D-A2A3-A83B37BE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9605D-2A3C-3D41-BA60-CBD800BC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B16FB-0B3A-E54E-B08C-3E226BD2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7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C9DE3-0270-3A48-8C2C-BDA89BDEF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54338-99C0-1E4F-BA54-7C80348F8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19365-4F0C-2642-A89A-82F49019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825F7-DDCB-EA44-8C38-6820298B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3D77-7082-8448-BCE6-8A24ADC0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0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C12C-7803-9144-B790-38718657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440A8-B475-A946-90D2-87CCE4FAF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0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E4CB-B245-6447-AB8C-63F9543D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DAF7E-56AB-B94D-B3D6-EE88D08AE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3C0D5-B966-6B42-A870-00A19565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92C6B-44E4-3544-9C46-9C9943EC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D9A7B-ACFE-9C49-A78E-503F8722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7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FDD0-EA50-524B-AFDA-EDE4FDD3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80B23-EA8F-554E-BBCA-D10DE5D54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E70AA-01E6-1444-9036-1561CD350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FADA2-2392-C64C-A976-8192AF75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CBF93-4E7A-E24B-9348-487274BB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5849A-3B9E-2148-A648-BE2F74F4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7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A9EB-06E6-D843-AFDA-46388934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0E4DB-730A-5541-9B8F-6F3599767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E8E51-E44A-1843-9E6E-B8E17D121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570AF-A8EF-8346-A95D-0CDE87C0A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EF157-E239-CE4C-9001-B7B7077FB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1C00FC-701A-A241-A23E-E4AEBE47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A74E-E1F4-0245-8AD2-9EFBBFB7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38F4C-209F-BD4A-BE12-C8425ADC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67874-82C4-8947-ADDE-415A0313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11AA6-A1EE-9242-9814-F23849D4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B8AB4-203E-774A-8CA0-FF7C170A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AE495-2914-2F49-A374-870686CF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89D59-9B89-074F-BA97-4F996704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6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8EDA-FEF3-DE4F-9BF2-D140152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63FFD-C801-A443-8390-75A2B536A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C9A3E-F443-CF47-8B60-53CD41398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37811-3555-E24A-A81D-A7FF645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61106-68E6-ED4F-AEDF-BA144EC6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DED97-D2B5-204D-ADAE-67F8AA75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493E-4C31-3745-9C2B-3CEB3021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4379C-B6DE-5841-A275-3A3C30BCE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D08FC-CD10-D84A-8244-0788E61B6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2A970-AE34-454A-A6DD-569C1562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A8ADB-8392-BD49-BF51-65B444F6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5E70F-E374-FE4F-8AAA-AC9E3B70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1C3A9F-08B7-6642-A0F2-1CA9217F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rry image of a screen&#10;&#10;Description automatically generated">
            <a:extLst>
              <a:ext uri="{FF2B5EF4-FFF2-40B4-BE49-F238E27FC236}">
                <a16:creationId xmlns:a16="http://schemas.microsoft.com/office/drawing/2014/main" id="{5E4BE9AE-2DF9-7548-8AEF-9A862F9FE7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3096" t="28791" r="7826" b="35328"/>
          <a:stretch/>
        </p:blipFill>
        <p:spPr>
          <a:xfrm>
            <a:off x="4414839" y="0"/>
            <a:ext cx="7777161" cy="16906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45DA4A-D5E0-C84E-9BA8-9298CB27735D}"/>
              </a:ext>
            </a:extLst>
          </p:cNvPr>
          <p:cNvSpPr/>
          <p:nvPr userDrawn="1"/>
        </p:nvSpPr>
        <p:spPr>
          <a:xfrm>
            <a:off x="-1" y="0"/>
            <a:ext cx="11058525" cy="169068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3000">
                <a:schemeClr val="tx2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287522-4037-EE4D-859D-CFF9DA0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862CD-0012-A34B-8B40-8CE8C87CF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A7189DB-B9F4-1146-8795-CBE309B403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4831" y="6035318"/>
            <a:ext cx="1647513" cy="476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B1214E-720B-C94D-8D64-1003435D1FA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138903" y="6266701"/>
            <a:ext cx="2412123" cy="155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FAF64-8592-3C4E-B907-38939AE492B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932017" y="5770721"/>
            <a:ext cx="843565" cy="8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C34-2D72-544B-BF40-13AED3D03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801" y="2990576"/>
            <a:ext cx="10401612" cy="23876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APPLICATION OF MATURITY MODELS FOR EVALUATING CYBERSECURITY PROGRAMS AT NUCLEAR AND RADIOLOGICAL FACILITIES </a:t>
            </a:r>
            <a:br>
              <a:rPr lang="en-US" sz="2400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Cliff Glantz</a:t>
            </a:r>
            <a:br>
              <a:rPr lang="en-US" sz="2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Pacific Northwest National Laboratory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31C37E4-0825-884D-B2BB-45BEF4697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801" y="5754414"/>
            <a:ext cx="10401612" cy="677916"/>
          </a:xfrm>
        </p:spPr>
        <p:txBody>
          <a:bodyPr/>
          <a:lstStyle/>
          <a:p>
            <a:r>
              <a:rPr lang="en-US" dirty="0"/>
              <a:t>         IAEA International Conference on Nuclear Security, February 2020</a:t>
            </a:r>
          </a:p>
        </p:txBody>
      </p:sp>
      <p:pic>
        <p:nvPicPr>
          <p:cNvPr id="1026" name="Picture 2" descr="https://collaborate.pnl.gov/projects/reputation/Lists/Reports/Attachments/117/PNNL_Stacked_Logo_White_RGB.gif">
            <a:extLst>
              <a:ext uri="{FF2B5EF4-FFF2-40B4-BE49-F238E27FC236}">
                <a16:creationId xmlns:a16="http://schemas.microsoft.com/office/drawing/2014/main" id="{7EBED996-88FE-47B8-8544-A48ECCBB4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59" y="4997847"/>
            <a:ext cx="1544996" cy="15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69C9A5C-5126-4B9A-8962-9BB03EC7AA92}"/>
              </a:ext>
            </a:extLst>
          </p:cNvPr>
          <p:cNvSpPr txBox="1">
            <a:spLocks/>
          </p:cNvSpPr>
          <p:nvPr/>
        </p:nvSpPr>
        <p:spPr>
          <a:xfrm>
            <a:off x="3857661" y="63050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PNNL-SA-150172 / INDICO 537</a:t>
            </a:r>
          </a:p>
        </p:txBody>
      </p:sp>
    </p:spTree>
    <p:extLst>
      <p:ext uri="{BB962C8B-B14F-4D97-AF65-F5344CB8AC3E}">
        <p14:creationId xmlns:p14="http://schemas.microsoft.com/office/powerpoint/2010/main" val="231631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9B5E-F5CE-FA49-A9B7-68840173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Approach: Maturity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83683-E1A9-B441-AF41-E44A0FFA7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89" y="2124132"/>
            <a:ext cx="8677275" cy="4277544"/>
          </a:xfrm>
        </p:spPr>
        <p:txBody>
          <a:bodyPr/>
          <a:lstStyle/>
          <a:p>
            <a:pPr marL="0" indent="0">
              <a:buFont typeface="Arial"/>
              <a:buNone/>
            </a:pPr>
            <a:r>
              <a:rPr lang="en-US" sz="3000" b="1" dirty="0"/>
              <a:t>Maturity Model</a:t>
            </a:r>
          </a:p>
          <a:p>
            <a:r>
              <a:rPr lang="en-US" sz="3000" dirty="0"/>
              <a:t>An organized way to convey a path of experience, wisdom, perfection, or acculturation.</a:t>
            </a:r>
          </a:p>
          <a:p>
            <a:r>
              <a:rPr lang="en-US" sz="3000" dirty="0"/>
              <a:t>The subject of a maturity model can be an object or things, ways of doing something, characteristics of </a:t>
            </a:r>
            <a:br>
              <a:rPr lang="en-US" sz="3000" dirty="0"/>
            </a:br>
            <a:r>
              <a:rPr lang="en-US" sz="3000" dirty="0"/>
              <a:t>practices or processes.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BC5170-44E7-422B-9E3A-4B1A4A37A906}"/>
              </a:ext>
            </a:extLst>
          </p:cNvPr>
          <p:cNvGrpSpPr/>
          <p:nvPr/>
        </p:nvGrpSpPr>
        <p:grpSpPr>
          <a:xfrm>
            <a:off x="5837820" y="1600472"/>
            <a:ext cx="5925548" cy="4975007"/>
            <a:chOff x="4148226" y="490614"/>
            <a:chExt cx="7748155" cy="62493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BE6B65-7394-42CB-A67A-3F201765A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8344" y="3970312"/>
              <a:ext cx="2020935" cy="164017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84BF6B-16F2-4CCE-AA19-64BCDC062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0034" y="4674945"/>
              <a:ext cx="1865803" cy="14845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22A01A-144C-477C-A152-74CB0E657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8226" y="4964397"/>
              <a:ext cx="1726653" cy="17755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FEDC26-FC13-484E-A0DE-A75014520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9912" y="490614"/>
              <a:ext cx="2116469" cy="1655293"/>
            </a:xfrm>
            <a:prstGeom prst="rect">
              <a:avLst/>
            </a:prstGeom>
          </p:spPr>
        </p:pic>
        <p:pic>
          <p:nvPicPr>
            <p:cNvPr id="10" name="Picture 9" descr="http://web.tradekorea.com/upload_file2/sell/17/S00008517/LEGO_Technic_8275__Motorized_Bulldozer.jpg">
              <a:extLst>
                <a:ext uri="{FF2B5EF4-FFF2-40B4-BE49-F238E27FC236}">
                  <a16:creationId xmlns:a16="http://schemas.microsoft.com/office/drawing/2014/main" id="{0307D8D5-FADE-47C4-B22C-D082DFAE11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043" t="11394" r="5043" b="15110"/>
            <a:stretch/>
          </p:blipFill>
          <p:spPr bwMode="auto">
            <a:xfrm>
              <a:off x="8967024" y="2343461"/>
              <a:ext cx="2104511" cy="154669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Bent Arrow 2">
              <a:extLst>
                <a:ext uri="{FF2B5EF4-FFF2-40B4-BE49-F238E27FC236}">
                  <a16:creationId xmlns:a16="http://schemas.microsoft.com/office/drawing/2014/main" id="{7FFC8841-D5FC-43CB-B1D4-4BE182D524D7}"/>
                </a:ext>
              </a:extLst>
            </p:cNvPr>
            <p:cNvSpPr/>
            <p:nvPr/>
          </p:nvSpPr>
          <p:spPr>
            <a:xfrm rot="16200000" flipV="1">
              <a:off x="9868159" y="4695946"/>
              <a:ext cx="1224377" cy="1182374"/>
            </a:xfrm>
            <a:prstGeom prst="bentArrow">
              <a:avLst>
                <a:gd name="adj1" fmla="val 25000"/>
                <a:gd name="adj2" fmla="val 24996"/>
                <a:gd name="adj3" fmla="val 25000"/>
                <a:gd name="adj4" fmla="val 4375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A6CBFA2-EF93-41FD-94C1-F16C50C03232}"/>
              </a:ext>
            </a:extLst>
          </p:cNvPr>
          <p:cNvSpPr txBox="1">
            <a:spLocks/>
          </p:cNvSpPr>
          <p:nvPr/>
        </p:nvSpPr>
        <p:spPr>
          <a:xfrm>
            <a:off x="3227347" y="63929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PNNL-SA-150172 / INDICO 537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8BAE325-CD9D-44F9-83CC-AED0D186199F}"/>
              </a:ext>
            </a:extLst>
          </p:cNvPr>
          <p:cNvSpPr txBox="1">
            <a:spLocks/>
          </p:cNvSpPr>
          <p:nvPr/>
        </p:nvSpPr>
        <p:spPr>
          <a:xfrm>
            <a:off x="9277172" y="6353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AA5D0B-63C4-F446-BE4F-0A8074ABBE50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6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41CBCB-A782-4A4E-B4E2-DDA0A0D68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08"/>
          <a:stretch/>
        </p:blipFill>
        <p:spPr>
          <a:xfrm>
            <a:off x="1272619" y="414813"/>
            <a:ext cx="9535877" cy="53832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870A3-DAEC-4A69-870E-B23CFEAE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AA5D0B-63C4-F446-BE4F-0A8074ABBE50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B3E85B4-2EB9-4EA6-A8FB-75B719ACE641}"/>
              </a:ext>
            </a:extLst>
          </p:cNvPr>
          <p:cNvSpPr txBox="1">
            <a:spLocks/>
          </p:cNvSpPr>
          <p:nvPr/>
        </p:nvSpPr>
        <p:spPr>
          <a:xfrm>
            <a:off x="398315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PNNL-SA-150172 / INDICO 537</a:t>
            </a:r>
          </a:p>
        </p:txBody>
      </p:sp>
    </p:spTree>
    <p:extLst>
      <p:ext uri="{BB962C8B-B14F-4D97-AF65-F5344CB8AC3E}">
        <p14:creationId xmlns:p14="http://schemas.microsoft.com/office/powerpoint/2010/main" val="161631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F5B5E7-7AFB-44EA-A6EE-54C2554F3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05" y="474193"/>
            <a:ext cx="10578475" cy="5128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2ACAF-0F98-437D-85FE-7BBFFF6D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AA5D0B-63C4-F446-BE4F-0A8074ABBE50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AF34057-44FB-4585-9BA2-7D96916DB400}"/>
              </a:ext>
            </a:extLst>
          </p:cNvPr>
          <p:cNvSpPr txBox="1">
            <a:spLocks/>
          </p:cNvSpPr>
          <p:nvPr/>
        </p:nvSpPr>
        <p:spPr>
          <a:xfrm>
            <a:off x="398315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PNNL-SA-150172 / INDICO 537</a:t>
            </a:r>
          </a:p>
        </p:txBody>
      </p:sp>
    </p:spTree>
    <p:extLst>
      <p:ext uri="{BB962C8B-B14F-4D97-AF65-F5344CB8AC3E}">
        <p14:creationId xmlns:p14="http://schemas.microsoft.com/office/powerpoint/2010/main" val="187052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534576-FD6B-49D3-A109-58885CC3F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33" y="192982"/>
            <a:ext cx="7183224" cy="582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3DCAB-1219-4D8E-BF50-E8A9640F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50" y="6350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AA5D0B-63C4-F446-BE4F-0A8074ABBE50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F2AF781-465B-442B-B56D-2D870A4F9E6B}"/>
              </a:ext>
            </a:extLst>
          </p:cNvPr>
          <p:cNvSpPr txBox="1">
            <a:spLocks/>
          </p:cNvSpPr>
          <p:nvPr/>
        </p:nvSpPr>
        <p:spPr>
          <a:xfrm>
            <a:off x="398315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PNNL-SA-150172 / INDICO 537</a:t>
            </a:r>
          </a:p>
        </p:txBody>
      </p:sp>
    </p:spTree>
    <p:extLst>
      <p:ext uri="{BB962C8B-B14F-4D97-AF65-F5344CB8AC3E}">
        <p14:creationId xmlns:p14="http://schemas.microsoft.com/office/powerpoint/2010/main" val="201958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EC4658-0ECD-45AE-B26B-697F1D9646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0"/>
          <a:stretch/>
        </p:blipFill>
        <p:spPr>
          <a:xfrm>
            <a:off x="2686640" y="315634"/>
            <a:ext cx="6372517" cy="5756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AF952-D042-47CB-9BAF-3313DCC1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AA5D0B-63C4-F446-BE4F-0A8074ABBE50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DA39462-550B-4FB8-A63B-49D009F998B5}"/>
              </a:ext>
            </a:extLst>
          </p:cNvPr>
          <p:cNvSpPr txBox="1">
            <a:spLocks/>
          </p:cNvSpPr>
          <p:nvPr/>
        </p:nvSpPr>
        <p:spPr>
          <a:xfrm>
            <a:off x="417846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PNNL-SA-150172 / INDICO 537</a:t>
            </a:r>
          </a:p>
        </p:txBody>
      </p:sp>
    </p:spTree>
    <p:extLst>
      <p:ext uri="{BB962C8B-B14F-4D97-AF65-F5344CB8AC3E}">
        <p14:creationId xmlns:p14="http://schemas.microsoft.com/office/powerpoint/2010/main" val="20282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4B9CB26-F0AC-4611-9A3B-1FC2EBDFFE9C}"/>
              </a:ext>
            </a:extLst>
          </p:cNvPr>
          <p:cNvSpPr txBox="1"/>
          <p:nvPr/>
        </p:nvSpPr>
        <p:spPr>
          <a:xfrm>
            <a:off x="8380980" y="1187356"/>
            <a:ext cx="2122941" cy="325534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defTabSz="457182">
              <a:spcBef>
                <a:spcPct val="20000"/>
              </a:spcBef>
            </a:pPr>
            <a:endParaRPr lang="en-US" sz="2323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071175-A7CA-4758-831D-BC56A1336B52}"/>
              </a:ext>
            </a:extLst>
          </p:cNvPr>
          <p:cNvGrpSpPr/>
          <p:nvPr/>
        </p:nvGrpSpPr>
        <p:grpSpPr>
          <a:xfrm>
            <a:off x="463917" y="1656641"/>
            <a:ext cx="10889884" cy="4128303"/>
            <a:chOff x="1054421" y="1028101"/>
            <a:chExt cx="11318828" cy="53904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F138AE-FFBC-422D-9DC3-8877F5BFF17A}"/>
                </a:ext>
              </a:extLst>
            </p:cNvPr>
            <p:cNvSpPr/>
            <p:nvPr/>
          </p:nvSpPr>
          <p:spPr>
            <a:xfrm>
              <a:off x="3542151" y="1939662"/>
              <a:ext cx="638369" cy="4780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9440722-CF35-4546-AC2E-2C8282E2C4DF}"/>
                </a:ext>
              </a:extLst>
            </p:cNvPr>
            <p:cNvGrpSpPr/>
            <p:nvPr/>
          </p:nvGrpSpPr>
          <p:grpSpPr>
            <a:xfrm>
              <a:off x="1054421" y="1028101"/>
              <a:ext cx="11318828" cy="5390471"/>
              <a:chOff x="1054421" y="1028101"/>
              <a:chExt cx="11318828" cy="539047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BA8E95-BAE8-48CA-A72E-C365A3575DB8}"/>
                  </a:ext>
                </a:extLst>
              </p:cNvPr>
              <p:cNvSpPr/>
              <p:nvPr/>
            </p:nvSpPr>
            <p:spPr>
              <a:xfrm>
                <a:off x="1054421" y="5383166"/>
                <a:ext cx="11318828" cy="1035406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marL="238115" indent="-238115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itchFamily="-108" charset="0"/>
                    <a:cs typeface="Arial" panose="020B0604020202020204" pitchFamily="34" charset="0"/>
                  </a:rPr>
                  <a:t>The example shows </a:t>
                </a:r>
                <a:r>
                  <a:rPr lang="en-US" sz="15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itchFamily="-108" charset="0"/>
                    <a:cs typeface="Arial" panose="020B0604020202020204" pitchFamily="34" charset="0"/>
                  </a:rPr>
                  <a:t>high maturity level for “Info Sharing” and low for “Supply Chain Management.” </a:t>
                </a:r>
                <a:r>
                  <a:rPr lang="en-US" sz="15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itchFamily="-108" charset="0"/>
                    <a:cs typeface="Arial" panose="020B0604020202020204" pitchFamily="34" charset="0"/>
                  </a:rPr>
                  <a:t>May indicate more attention should be paid to this.</a:t>
                </a:r>
              </a:p>
              <a:p>
                <a:pPr marL="238115" indent="-238115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itchFamily="-108" charset="0"/>
                    <a:cs typeface="Arial" panose="020B0604020202020204" pitchFamily="34" charset="0"/>
                  </a:rPr>
                  <a:t>Alternatively</a:t>
                </a:r>
                <a:r>
                  <a:rPr lang="en-US" sz="15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itchFamily="-108" charset="0"/>
                    <a:cs typeface="Arial" panose="020B0604020202020204" pitchFamily="34" charset="0"/>
                  </a:rPr>
                  <a:t>, if cybersecurity risk small, low maturity level may be perfectly acceptable </a:t>
                </a:r>
                <a:r>
                  <a:rPr lang="en-US" sz="15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itchFamily="-108" charset="0"/>
                    <a:cs typeface="Arial" panose="020B0604020202020204" pitchFamily="34" charset="0"/>
                  </a:rPr>
                  <a:t>from cost-benefit perspective.</a:t>
                </a:r>
                <a:endParaRPr lang="en-US" sz="1500" dirty="0">
                  <a:solidFill>
                    <a:srgbClr val="000000"/>
                  </a:solidFill>
                  <a:latin typeface="Calibri" pitchFamily="-108" charset="0"/>
                  <a:ea typeface="Arial" pitchFamily="-108" charset="0"/>
                  <a:cs typeface="Arial" pitchFamily="-108" charset="0"/>
                </a:endParaRPr>
              </a:p>
            </p:txBody>
          </p:sp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C1D30F69-7F94-4074-8CCD-A03224D396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858" y="1849480"/>
                <a:ext cx="7951362" cy="3414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8258C-A1DD-46AD-A8BC-603964EEB57C}"/>
                  </a:ext>
                </a:extLst>
              </p:cNvPr>
              <p:cNvSpPr txBox="1"/>
              <p:nvPr/>
            </p:nvSpPr>
            <p:spPr>
              <a:xfrm rot="16200000">
                <a:off x="237530" y="3344469"/>
                <a:ext cx="3051925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60" b="1" dirty="0"/>
                  <a:t>Maturity Indicator Levels</a:t>
                </a:r>
              </a:p>
            </p:txBody>
          </p:sp>
          <p:sp>
            <p:nvSpPr>
              <p:cNvPr id="13" name="Rectangular Callout 10">
                <a:extLst>
                  <a:ext uri="{FF2B5EF4-FFF2-40B4-BE49-F238E27FC236}">
                    <a16:creationId xmlns:a16="http://schemas.microsoft.com/office/drawing/2014/main" id="{0C50EEAB-D4F8-46BA-99BF-8DF8109CF774}"/>
                  </a:ext>
                </a:extLst>
              </p:cNvPr>
              <p:cNvSpPr/>
              <p:nvPr/>
            </p:nvSpPr>
            <p:spPr bwMode="auto">
              <a:xfrm>
                <a:off x="4180520" y="1028101"/>
                <a:ext cx="6933922" cy="663168"/>
              </a:xfrm>
              <a:prstGeom prst="wedgeRectCallout">
                <a:avLst>
                  <a:gd name="adj1" fmla="val -59572"/>
                  <a:gd name="adj2" fmla="val 57194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3175">
                  <a:lnSpc>
                    <a:spcPct val="90000"/>
                  </a:lnSpc>
                  <a:buClr>
                    <a:srgbClr val="E17623"/>
                  </a:buClr>
                </a:pPr>
                <a:r>
                  <a:rPr lang="en-US" sz="1600" dirty="0">
                    <a:solidFill>
                      <a:srgbClr val="000000"/>
                    </a:solidFill>
                    <a:latin typeface="Calibri" pitchFamily="-108" charset="0"/>
                    <a:ea typeface="Arial" pitchFamily="-108" charset="0"/>
                    <a:cs typeface="Arial" pitchFamily="-108" charset="0"/>
                  </a:rPr>
                  <a:t>Each cell contains the defining practices by goal for domain for that maturity indicator level. If performing those practices, you earn this maturity level.</a:t>
                </a:r>
              </a:p>
            </p:txBody>
          </p:sp>
        </p:grpSp>
        <p:sp>
          <p:nvSpPr>
            <p:cNvPr id="14" name="Rectangular Callout 11">
              <a:extLst>
                <a:ext uri="{FF2B5EF4-FFF2-40B4-BE49-F238E27FC236}">
                  <a16:creationId xmlns:a16="http://schemas.microsoft.com/office/drawing/2014/main" id="{C8693936-310D-4701-86F0-6A308C0ECBD0}"/>
                </a:ext>
              </a:extLst>
            </p:cNvPr>
            <p:cNvSpPr/>
            <p:nvPr/>
          </p:nvSpPr>
          <p:spPr bwMode="auto">
            <a:xfrm>
              <a:off x="2143598" y="1691269"/>
              <a:ext cx="305725" cy="2290619"/>
            </a:xfrm>
            <a:prstGeom prst="wedgeRectCallout">
              <a:avLst>
                <a:gd name="adj1" fmla="val -48317"/>
                <a:gd name="adj2" fmla="val 30582"/>
              </a:avLst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indent="3175">
                <a:lnSpc>
                  <a:spcPct val="90000"/>
                </a:lnSpc>
                <a:buClr>
                  <a:srgbClr val="E17623"/>
                </a:buClr>
              </a:pPr>
              <a:endParaRPr lang="en-US" sz="2160" dirty="0">
                <a:solidFill>
                  <a:srgbClr val="000000"/>
                </a:solidFill>
                <a:latin typeface="Calibri" pitchFamily="-108" charset="0"/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15" name="Rectangular Callout 14">
              <a:extLst>
                <a:ext uri="{FF2B5EF4-FFF2-40B4-BE49-F238E27FC236}">
                  <a16:creationId xmlns:a16="http://schemas.microsoft.com/office/drawing/2014/main" id="{B35965A3-338F-435D-B798-10AA4B654879}"/>
                </a:ext>
              </a:extLst>
            </p:cNvPr>
            <p:cNvSpPr/>
            <p:nvPr/>
          </p:nvSpPr>
          <p:spPr bwMode="auto">
            <a:xfrm>
              <a:off x="2895246" y="2456190"/>
              <a:ext cx="2819754" cy="402235"/>
            </a:xfrm>
            <a:prstGeom prst="wedgeRectCallout">
              <a:avLst>
                <a:gd name="adj1" fmla="val -64344"/>
                <a:gd name="adj2" fmla="val 903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indent="3175">
                <a:lnSpc>
                  <a:spcPct val="90000"/>
                </a:lnSpc>
                <a:buClr>
                  <a:srgbClr val="E17623"/>
                </a:buClr>
              </a:pPr>
              <a:r>
                <a:rPr lang="en-US" sz="1600" dirty="0">
                  <a:solidFill>
                    <a:schemeClr val="tx1"/>
                  </a:solidFill>
                  <a:latin typeface="Calibri" pitchFamily="-108" charset="0"/>
                  <a:ea typeface="Arial" pitchFamily="-108" charset="0"/>
                  <a:cs typeface="Arial" pitchFamily="-108" charset="0"/>
                </a:rPr>
                <a:t>Defined progression of goals</a:t>
              </a:r>
            </a:p>
          </p:txBody>
        </p:sp>
        <p:sp>
          <p:nvSpPr>
            <p:cNvPr id="16" name="Up Arrow 4">
              <a:extLst>
                <a:ext uri="{FF2B5EF4-FFF2-40B4-BE49-F238E27FC236}">
                  <a16:creationId xmlns:a16="http://schemas.microsoft.com/office/drawing/2014/main" id="{E73D9278-4DE4-4AAB-924D-28516C5484C7}"/>
                </a:ext>
              </a:extLst>
            </p:cNvPr>
            <p:cNvSpPr/>
            <p:nvPr/>
          </p:nvSpPr>
          <p:spPr>
            <a:xfrm>
              <a:off x="6348072" y="5264193"/>
              <a:ext cx="304800" cy="18474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7" name="Up Arrow 12">
              <a:extLst>
                <a:ext uri="{FF2B5EF4-FFF2-40B4-BE49-F238E27FC236}">
                  <a16:creationId xmlns:a16="http://schemas.microsoft.com/office/drawing/2014/main" id="{D820FAAB-7D99-4BF7-BCA9-DDC1B550B8EC}"/>
                </a:ext>
              </a:extLst>
            </p:cNvPr>
            <p:cNvSpPr/>
            <p:nvPr/>
          </p:nvSpPr>
          <p:spPr>
            <a:xfrm>
              <a:off x="7911963" y="5255144"/>
              <a:ext cx="304800" cy="20284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D047295-B5D0-47F7-80F0-380DBB00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12" y="312107"/>
            <a:ext cx="7630787" cy="65803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Evaluating Cybersecurity Maturity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F4355-3927-4953-A044-5C597C78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3342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AA5D0B-63C4-F446-BE4F-0A8074ABBE50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EEFBCC28-DBF5-4C26-81E1-092B04C45749}"/>
              </a:ext>
            </a:extLst>
          </p:cNvPr>
          <p:cNvSpPr txBox="1">
            <a:spLocks/>
          </p:cNvSpPr>
          <p:nvPr/>
        </p:nvSpPr>
        <p:spPr>
          <a:xfrm>
            <a:off x="4169588" y="63633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PNNL-SA-150172 / INDICO 537</a:t>
            </a:r>
          </a:p>
        </p:txBody>
      </p:sp>
    </p:spTree>
    <p:extLst>
      <p:ext uri="{BB962C8B-B14F-4D97-AF65-F5344CB8AC3E}">
        <p14:creationId xmlns:p14="http://schemas.microsoft.com/office/powerpoint/2010/main" val="305310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5" y="169464"/>
            <a:ext cx="2197379" cy="725844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D14DC3F7-D92E-4F8E-B680-8801403FF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3633" y="139637"/>
            <a:ext cx="1596739" cy="46237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68C1DD-4021-4CC3-98F3-7DADD5374447}"/>
              </a:ext>
            </a:extLst>
          </p:cNvPr>
          <p:cNvGrpSpPr/>
          <p:nvPr/>
        </p:nvGrpSpPr>
        <p:grpSpPr>
          <a:xfrm>
            <a:off x="1399705" y="1136816"/>
            <a:ext cx="9140318" cy="5402096"/>
            <a:chOff x="944771" y="683031"/>
            <a:chExt cx="9627293" cy="5842988"/>
          </a:xfrm>
        </p:grpSpPr>
        <p:sp>
          <p:nvSpPr>
            <p:cNvPr id="7" name="Bent Arrow 5">
              <a:extLst>
                <a:ext uri="{FF2B5EF4-FFF2-40B4-BE49-F238E27FC236}">
                  <a16:creationId xmlns:a16="http://schemas.microsoft.com/office/drawing/2014/main" id="{8CC08CBF-6F21-4817-8E25-08EFBFABCDAD}"/>
                </a:ext>
              </a:extLst>
            </p:cNvPr>
            <p:cNvSpPr/>
            <p:nvPr/>
          </p:nvSpPr>
          <p:spPr>
            <a:xfrm flipV="1">
              <a:off x="4387553" y="4716620"/>
              <a:ext cx="1149585" cy="924931"/>
            </a:xfrm>
            <a:prstGeom prst="bentArrow">
              <a:avLst/>
            </a:prstGeom>
            <a:gradFill>
              <a:gsLst>
                <a:gs pos="60000">
                  <a:srgbClr val="7030A0"/>
                </a:gs>
                <a:gs pos="3000">
                  <a:srgbClr val="0070C0"/>
                </a:gs>
                <a:gs pos="7000">
                  <a:srgbClr val="0070C0"/>
                </a:gs>
                <a:gs pos="0">
                  <a:srgbClr val="0070C0"/>
                </a:gs>
                <a:gs pos="100000">
                  <a:srgbClr val="DC0FE1"/>
                </a:gs>
              </a:gsLst>
            </a:gradFill>
            <a:ln>
              <a:solidFill>
                <a:srgbClr val="005B8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EE7896C8-F529-4CA9-9327-7A79CE85D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71" y="683031"/>
              <a:ext cx="9627293" cy="3891226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2DB5F4F-FF35-47F2-8703-C21E929A2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1251" y="4251757"/>
              <a:ext cx="4121313" cy="2274262"/>
            </a:xfrm>
            <a:prstGeom prst="rect">
              <a:avLst/>
            </a:prstGeom>
            <a:noFill/>
            <a:ln w="25400">
              <a:solidFill>
                <a:srgbClr val="DC0FE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5828B-93B1-4CF4-A257-7B40E9AD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172" y="6353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AA5D0B-63C4-F446-BE4F-0A8074ABBE50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D1FE370-5BDC-4E46-B945-65FD317FC5D4}"/>
              </a:ext>
            </a:extLst>
          </p:cNvPr>
          <p:cNvSpPr txBox="1">
            <a:spLocks/>
          </p:cNvSpPr>
          <p:nvPr/>
        </p:nvSpPr>
        <p:spPr>
          <a:xfrm>
            <a:off x="3481490" y="6455839"/>
            <a:ext cx="2373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PNNL-SA-150172 / INDICO 537</a:t>
            </a:r>
          </a:p>
        </p:txBody>
      </p:sp>
    </p:spTree>
    <p:extLst>
      <p:ext uri="{BB962C8B-B14F-4D97-AF65-F5344CB8AC3E}">
        <p14:creationId xmlns:p14="http://schemas.microsoft.com/office/powerpoint/2010/main" val="262577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45A4D-1A73-4A99-A376-94955720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442" y="3009529"/>
            <a:ext cx="9854213" cy="3167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Thank You!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87BD0167-3067-47C1-8D9D-547C28F9B5ED}"/>
              </a:ext>
            </a:extLst>
          </p:cNvPr>
          <p:cNvSpPr txBox="1">
            <a:spLocks/>
          </p:cNvSpPr>
          <p:nvPr/>
        </p:nvSpPr>
        <p:spPr>
          <a:xfrm>
            <a:off x="9277172" y="6353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AA5D0B-63C4-F446-BE4F-0A8074ABBE50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E68A71C-ADBF-4428-B4BD-924929614420}"/>
              </a:ext>
            </a:extLst>
          </p:cNvPr>
          <p:cNvSpPr txBox="1">
            <a:spLocks/>
          </p:cNvSpPr>
          <p:nvPr/>
        </p:nvSpPr>
        <p:spPr>
          <a:xfrm>
            <a:off x="398315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PNNL-SA-150172 / INDICO 537</a:t>
            </a:r>
          </a:p>
        </p:txBody>
      </p:sp>
    </p:spTree>
    <p:extLst>
      <p:ext uri="{BB962C8B-B14F-4D97-AF65-F5344CB8AC3E}">
        <p14:creationId xmlns:p14="http://schemas.microsoft.com/office/powerpoint/2010/main" val="302342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70F9C63ED1B4585A2295DEDD5B8A9" ma:contentTypeVersion="1" ma:contentTypeDescription="Create a new document." ma:contentTypeScope="" ma:versionID="d3c953fd9d3bd399563c3c83a6c711a6">
  <xsd:schema xmlns:xsd="http://www.w3.org/2001/XMLSchema" xmlns:xs="http://www.w3.org/2001/XMLSchema" xmlns:p="http://schemas.microsoft.com/office/2006/metadata/properties" xmlns:ns2="b5bc437e-692e-428f-b0cb-9819e994c0e3" targetNamespace="http://schemas.microsoft.com/office/2006/metadata/properties" ma:root="true" ma:fieldsID="7ecc17b2f9386bd1210643928bccd690" ns2:_="">
    <xsd:import namespace="b5bc437e-692e-428f-b0cb-9819e994c0e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c437e-692e-428f-b0cb-9819e994c0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7E0504-F78E-4B9C-AE7A-80BF7CFE80DB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b5bc437e-692e-428f-b0cb-9819e994c0e3"/>
  </ds:schemaRefs>
</ds:datastoreItem>
</file>

<file path=customXml/itemProps2.xml><?xml version="1.0" encoding="utf-8"?>
<ds:datastoreItem xmlns:ds="http://schemas.openxmlformats.org/officeDocument/2006/customXml" ds:itemID="{24CA2390-0A1C-40E6-BE49-AB9F00275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B9978E-A401-4BC9-91D3-52D8A954B1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bc437e-692e-428f-b0cb-9819e994c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206</Words>
  <Application>Microsoft Office PowerPoint</Application>
  <PresentationFormat>Widescreen</PresentationFormat>
  <Paragraphs>37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Helvetica</vt:lpstr>
      <vt:lpstr>Office Theme</vt:lpstr>
      <vt:lpstr>APPLICATION OF MATURITY MODELS FOR EVALUATING CYBERSECURITY PROGRAMS AT NUCLEAR AND RADIOLOGICAL FACILITIES   Cliff Glantz Pacific Northwest National Laboratory</vt:lpstr>
      <vt:lpstr>The Approach: Maturity Model</vt:lpstr>
      <vt:lpstr>PowerPoint Presentation</vt:lpstr>
      <vt:lpstr>PowerPoint Presentation</vt:lpstr>
      <vt:lpstr>PowerPoint Presentation</vt:lpstr>
      <vt:lpstr>PowerPoint Presentation</vt:lpstr>
      <vt:lpstr> Evaluating Cybersecurity Maturity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Herron</dc:creator>
  <cp:lastModifiedBy>Gambino, Rosalyn M</cp:lastModifiedBy>
  <cp:revision>28</cp:revision>
  <dcterms:created xsi:type="dcterms:W3CDTF">2019-03-26T12:33:55Z</dcterms:created>
  <dcterms:modified xsi:type="dcterms:W3CDTF">2019-12-20T17:28:17Z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0x010100E8B70F9C63ED1B4585A2295DEDD5B8A9</vt:lpwstr>
  </property>
</Properties>
</file>