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406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5" r:id="rId6"/>
    <p:sldId id="258" r:id="rId7"/>
    <p:sldId id="260" r:id="rId8"/>
    <p:sldId id="276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0CF"/>
    <a:srgbClr val="C673F1"/>
    <a:srgbClr val="A84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85" autoAdjust="0"/>
    <p:restoredTop sz="94915" autoAdjust="0"/>
  </p:normalViewPr>
  <p:slideViewPr>
    <p:cSldViewPr snapToGrid="0" snapToObjects="1">
      <p:cViewPr varScale="1">
        <p:scale>
          <a:sx n="100" d="100"/>
          <a:sy n="100" d="100"/>
        </p:scale>
        <p:origin x="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66039115-797B-304C-9FC0-EFABB1F212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Literature review</a:t>
          </a:r>
        </a:p>
      </dgm:t>
    </dgm:pt>
    <dgm:pt modelId="{C8EABE8F-1E84-494E-AD8A-32BA419A36E9}" type="parTrans" cxnId="{31C3237C-2299-B649-8C93-587C97AC9999}">
      <dgm:prSet/>
      <dgm:spPr/>
      <dgm:t>
        <a:bodyPr/>
        <a:lstStyle/>
        <a:p>
          <a:endParaRPr lang="en-US" sz="3200"/>
        </a:p>
      </dgm:t>
    </dgm:pt>
    <dgm:pt modelId="{D044F6BA-1D90-EC47-8A78-B9796198ECF5}" type="sibTrans" cxnId="{31C3237C-2299-B649-8C93-587C97AC9999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  <dgm:extLst/>
    </dgm:pt>
    <dgm:pt modelId="{E39563C5-C199-4F5B-A899-8CC0710341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IAEA’s self-assessment tools</a:t>
          </a:r>
        </a:p>
      </dgm:t>
    </dgm:pt>
    <dgm:pt modelId="{6531EA77-44C5-4E3D-BA04-70C1E49BCD39}" type="parTrans" cxnId="{BBAD9FDB-1013-4B11-A9AE-2815527D1B78}">
      <dgm:prSet/>
      <dgm:spPr/>
      <dgm:t>
        <a:bodyPr/>
        <a:lstStyle/>
        <a:p>
          <a:endParaRPr lang="en-US" sz="3200"/>
        </a:p>
      </dgm:t>
    </dgm:pt>
    <dgm:pt modelId="{BC971DAC-9BE2-44B2-ABE4-8099C777E9C4}" type="sibTrans" cxnId="{BBAD9FDB-1013-4B11-A9AE-2815527D1B78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  <dgm:extLst/>
    </dgm:pt>
    <dgm:pt modelId="{15B1A768-2666-4AB4-BDA7-F0E3C4160D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dirty="0"/>
            <a:t>interviews with the key persons</a:t>
          </a:r>
          <a:endParaRPr lang="en-US" sz="2400" b="1" dirty="0"/>
        </a:p>
      </dgm:t>
    </dgm:pt>
    <dgm:pt modelId="{D47033D3-4E41-485A-B515-A02A8C3B404A}" type="parTrans" cxnId="{08DEC938-538C-403B-80C3-828B96DAFF82}">
      <dgm:prSet/>
      <dgm:spPr/>
      <dgm:t>
        <a:bodyPr/>
        <a:lstStyle/>
        <a:p>
          <a:endParaRPr lang="en-US" sz="3200"/>
        </a:p>
      </dgm:t>
    </dgm:pt>
    <dgm:pt modelId="{72FFCBD4-DD9D-4E06-81E4-54307F97A3F0}" type="sibTrans" cxnId="{08DEC938-538C-403B-80C3-828B96DAFF82}">
      <dgm:prSet/>
      <dgm:spPr/>
      <dgm:t>
        <a:bodyPr/>
        <a:lstStyle/>
        <a:p>
          <a:pPr>
            <a:lnSpc>
              <a:spcPct val="100000"/>
            </a:lnSpc>
          </a:pPr>
          <a:endParaRPr lang="en-US" sz="3200"/>
        </a:p>
      </dgm:t>
      <dgm:extLst/>
    </dgm:pt>
    <dgm:pt modelId="{3AA5586A-C40E-4DDA-98A5-6545F36F46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dirty="0"/>
            <a:t>Action plans</a:t>
          </a:r>
          <a:endParaRPr lang="en-US" sz="2400" b="1" dirty="0"/>
        </a:p>
      </dgm:t>
    </dgm:pt>
    <dgm:pt modelId="{ABF44FB7-9255-4D99-BC69-3BE74FDF8E87}" type="parTrans" cxnId="{119FEAF1-383D-4740-9124-CC9EEA7E35F9}">
      <dgm:prSet/>
      <dgm:spPr/>
      <dgm:t>
        <a:bodyPr/>
        <a:lstStyle/>
        <a:p>
          <a:endParaRPr lang="en-US" sz="3200"/>
        </a:p>
      </dgm:t>
    </dgm:pt>
    <dgm:pt modelId="{19FB306E-81B4-4F3F-99EE-765120CBB6B3}" type="sibTrans" cxnId="{119FEAF1-383D-4740-9124-CC9EEA7E35F9}">
      <dgm:prSet/>
      <dgm:spPr/>
      <dgm:t>
        <a:bodyPr/>
        <a:lstStyle/>
        <a:p>
          <a:endParaRPr lang="en-US" sz="3200"/>
        </a:p>
      </dgm:t>
      <dgm:extLst/>
    </dgm:pt>
    <dgm:pt modelId="{B80C9CF3-C6BB-48D7-8AE1-5002D62D3761}" type="pres">
      <dgm:prSet presAssocID="{489A589A-46DE-0F49-B460-E7914F3E440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6FDCF2-F375-4C3F-9814-C84BA9388F92}" type="pres">
      <dgm:prSet presAssocID="{489A589A-46DE-0F49-B460-E7914F3E440D}" presName="container" presStyleCnt="0">
        <dgm:presLayoutVars>
          <dgm:dir/>
          <dgm:resizeHandles val="exact"/>
        </dgm:presLayoutVars>
      </dgm:prSet>
      <dgm:spPr/>
    </dgm:pt>
    <dgm:pt modelId="{174069BD-8FE1-41A2-8250-6A5514FE224C}" type="pres">
      <dgm:prSet presAssocID="{66039115-797B-304C-9FC0-EFABB1F21232}" presName="compNode" presStyleCnt="0"/>
      <dgm:spPr/>
    </dgm:pt>
    <dgm:pt modelId="{5E340066-1B2E-4C4E-80A2-97E86ABFA479}" type="pres">
      <dgm:prSet presAssocID="{66039115-797B-304C-9FC0-EFABB1F21232}" presName="iconBgRect" presStyleLbl="bgShp" presStyleIdx="0" presStyleCnt="4"/>
      <dgm:spPr>
        <a:solidFill>
          <a:srgbClr val="00B0F0"/>
        </a:solidFill>
      </dgm:spPr>
    </dgm:pt>
    <dgm:pt modelId="{F55B2F71-E638-412C-8147-FC7081E08B04}" type="pres">
      <dgm:prSet presAssocID="{66039115-797B-304C-9FC0-EFABB1F21232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5CDA7D5A-F452-463F-998B-177A76E8C08F}" type="pres">
      <dgm:prSet presAssocID="{66039115-797B-304C-9FC0-EFABB1F21232}" presName="spaceRect" presStyleCnt="0"/>
      <dgm:spPr/>
    </dgm:pt>
    <dgm:pt modelId="{E05AF25A-E676-44EA-BB66-F2100ACAD1CB}" type="pres">
      <dgm:prSet presAssocID="{66039115-797B-304C-9FC0-EFABB1F2123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B1D33AA-C75A-465A-93F0-2B3A7346088F}" type="pres">
      <dgm:prSet presAssocID="{D044F6BA-1D90-EC47-8A78-B9796198ECF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41F504-B527-445D-81F6-4B59E813C4A0}" type="pres">
      <dgm:prSet presAssocID="{E39563C5-C199-4F5B-A899-8CC0710341A0}" presName="compNode" presStyleCnt="0"/>
      <dgm:spPr/>
    </dgm:pt>
    <dgm:pt modelId="{75512A68-FA50-4392-A441-C6EC352FE606}" type="pres">
      <dgm:prSet presAssocID="{E39563C5-C199-4F5B-A899-8CC0710341A0}" presName="iconBgRect" presStyleLbl="bgShp" presStyleIdx="1" presStyleCnt="4"/>
      <dgm:spPr>
        <a:solidFill>
          <a:srgbClr val="00B0F0"/>
        </a:solidFill>
      </dgm:spPr>
    </dgm:pt>
    <dgm:pt modelId="{C425A8E1-258A-4D4B-9D55-24376C0AB360}" type="pres">
      <dgm:prSet presAssocID="{E39563C5-C199-4F5B-A899-8CC0710341A0}" presName="icon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9E9B2F2E-EF94-42A4-A2BE-0DEE20425DEE}" type="pres">
      <dgm:prSet presAssocID="{E39563C5-C199-4F5B-A899-8CC0710341A0}" presName="spaceRect" presStyleCnt="0"/>
      <dgm:spPr/>
    </dgm:pt>
    <dgm:pt modelId="{523C7F31-A7C1-43C9-AE27-AAE9100EE1FE}" type="pres">
      <dgm:prSet presAssocID="{E39563C5-C199-4F5B-A899-8CC0710341A0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EB8DC13-2561-455C-A0BE-EE905F81836F}" type="pres">
      <dgm:prSet presAssocID="{BC971DAC-9BE2-44B2-ABE4-8099C777E9C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5B68A9-1523-4F46-9B02-682098319643}" type="pres">
      <dgm:prSet presAssocID="{15B1A768-2666-4AB4-BDA7-F0E3C4160D59}" presName="compNode" presStyleCnt="0"/>
      <dgm:spPr/>
    </dgm:pt>
    <dgm:pt modelId="{2CA4BD4C-87EF-4944-9E57-97154B3B633C}" type="pres">
      <dgm:prSet presAssocID="{15B1A768-2666-4AB4-BDA7-F0E3C4160D59}" presName="iconBgRect" presStyleLbl="bgShp" presStyleIdx="2" presStyleCnt="4"/>
      <dgm:spPr>
        <a:solidFill>
          <a:srgbClr val="00B0F0"/>
        </a:solidFill>
      </dgm:spPr>
    </dgm:pt>
    <dgm:pt modelId="{D99F53AC-3AF2-437B-A5AB-1239ADEC0676}" type="pres">
      <dgm:prSet presAssocID="{15B1A768-2666-4AB4-BDA7-F0E3C4160D59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EB4519A6-2EF6-4A3F-90AD-24C511B10908}" type="pres">
      <dgm:prSet presAssocID="{15B1A768-2666-4AB4-BDA7-F0E3C4160D59}" presName="spaceRect" presStyleCnt="0"/>
      <dgm:spPr/>
    </dgm:pt>
    <dgm:pt modelId="{D203E058-79E0-456E-A0FD-258E317D3D6A}" type="pres">
      <dgm:prSet presAssocID="{15B1A768-2666-4AB4-BDA7-F0E3C4160D59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F14F3AD-A362-45DF-80F5-2B8D1F566D80}" type="pres">
      <dgm:prSet presAssocID="{72FFCBD4-DD9D-4E06-81E4-54307F97A3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D20EE1-5DFF-4E16-802C-2448893CCB5A}" type="pres">
      <dgm:prSet presAssocID="{3AA5586A-C40E-4DDA-98A5-6545F36F46AB}" presName="compNode" presStyleCnt="0"/>
      <dgm:spPr/>
    </dgm:pt>
    <dgm:pt modelId="{7089FE6B-57E5-4306-8097-E758E000C828}" type="pres">
      <dgm:prSet presAssocID="{3AA5586A-C40E-4DDA-98A5-6545F36F46AB}" presName="iconBgRect" presStyleLbl="bgShp" presStyleIdx="3" presStyleCnt="4"/>
      <dgm:spPr>
        <a:solidFill>
          <a:srgbClr val="00B0F0"/>
        </a:solidFill>
      </dgm:spPr>
    </dgm:pt>
    <dgm:pt modelId="{41C0BC0F-FFD5-42B5-B952-9316B9364F6F}" type="pres">
      <dgm:prSet presAssocID="{3AA5586A-C40E-4DDA-98A5-6545F36F46AB}" presName="iconRect" presStyleLbl="node1" presStyleIdx="3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392FDDC2-BC7A-49BF-88A1-7B4956AD8377}" type="pres">
      <dgm:prSet presAssocID="{3AA5586A-C40E-4DDA-98A5-6545F36F46AB}" presName="spaceRect" presStyleCnt="0"/>
      <dgm:spPr/>
    </dgm:pt>
    <dgm:pt modelId="{7703AFE5-FAA2-4D8A-AEFA-D3C5CB41E5BC}" type="pres">
      <dgm:prSet presAssocID="{3AA5586A-C40E-4DDA-98A5-6545F36F46AB}" presName="textRect" presStyleLbl="revTx" presStyleIdx="3" presStyleCnt="4" custScaleY="15697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6CA71B7B-0F0A-4F9A-A0EC-CFB6FFD8DA98}" type="presOf" srcId="{15B1A768-2666-4AB4-BDA7-F0E3C4160D59}" destId="{D203E058-79E0-456E-A0FD-258E317D3D6A}" srcOrd="0" destOrd="0" presId="urn:microsoft.com/office/officeart/2018/2/layout/IconCircleList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65F7D3A9-7360-41F2-9288-DC394F90F4EC}" type="presOf" srcId="{3AA5586A-C40E-4DDA-98A5-6545F36F46AB}" destId="{7703AFE5-FAA2-4D8A-AEFA-D3C5CB41E5BC}" srcOrd="0" destOrd="0" presId="urn:microsoft.com/office/officeart/2018/2/layout/IconCircleList"/>
    <dgm:cxn modelId="{119FEAF1-383D-4740-9124-CC9EEA7E35F9}" srcId="{489A589A-46DE-0F49-B460-E7914F3E440D}" destId="{3AA5586A-C40E-4DDA-98A5-6545F36F46AB}" srcOrd="3" destOrd="0" parTransId="{ABF44FB7-9255-4D99-BC69-3BE74FDF8E87}" sibTransId="{19FB306E-81B4-4F3F-99EE-765120CBB6B3}"/>
    <dgm:cxn modelId="{3682502D-BD4B-4C8B-B999-4FE14243DA2F}" type="presOf" srcId="{E39563C5-C199-4F5B-A899-8CC0710341A0}" destId="{523C7F31-A7C1-43C9-AE27-AAE9100EE1FE}" srcOrd="0" destOrd="0" presId="urn:microsoft.com/office/officeart/2018/2/layout/IconCircleList"/>
    <dgm:cxn modelId="{C2028414-4E44-4009-9619-A3329463EBE6}" type="presOf" srcId="{66039115-797B-304C-9FC0-EFABB1F21232}" destId="{E05AF25A-E676-44EA-BB66-F2100ACAD1CB}" srcOrd="0" destOrd="0" presId="urn:microsoft.com/office/officeart/2018/2/layout/IconCircleList"/>
    <dgm:cxn modelId="{F500F212-B1E8-4177-88EB-379FE553E567}" type="presOf" srcId="{BC971DAC-9BE2-44B2-ABE4-8099C777E9C4}" destId="{CEB8DC13-2561-455C-A0BE-EE905F81836F}" srcOrd="0" destOrd="0" presId="urn:microsoft.com/office/officeart/2018/2/layout/IconCircleList"/>
    <dgm:cxn modelId="{9AA16E9C-4C36-43A5-A786-66256F4B87CC}" type="presOf" srcId="{D044F6BA-1D90-EC47-8A78-B9796198ECF5}" destId="{BB1D33AA-C75A-465A-93F0-2B3A7346088F}" srcOrd="0" destOrd="0" presId="urn:microsoft.com/office/officeart/2018/2/layout/IconCircleList"/>
    <dgm:cxn modelId="{0D34FCB2-3F4C-42A6-BB2D-60FA9564F405}" type="presOf" srcId="{489A589A-46DE-0F49-B460-E7914F3E440D}" destId="{B80C9CF3-C6BB-48D7-8AE1-5002D62D3761}" srcOrd="0" destOrd="0" presId="urn:microsoft.com/office/officeart/2018/2/layout/IconCircleList"/>
    <dgm:cxn modelId="{72DB18FF-BDCF-4526-AB7E-380701B71043}" type="presOf" srcId="{72FFCBD4-DD9D-4E06-81E4-54307F97A3F0}" destId="{8F14F3AD-A362-45DF-80F5-2B8D1F566D80}" srcOrd="0" destOrd="0" presId="urn:microsoft.com/office/officeart/2018/2/layout/IconCircleList"/>
    <dgm:cxn modelId="{BF36CAD1-B688-447E-A701-12D1A5EB1C61}" type="presParOf" srcId="{B80C9CF3-C6BB-48D7-8AE1-5002D62D3761}" destId="{326FDCF2-F375-4C3F-9814-C84BA9388F92}" srcOrd="0" destOrd="0" presId="urn:microsoft.com/office/officeart/2018/2/layout/IconCircleList"/>
    <dgm:cxn modelId="{FBFDC197-07BE-4C6F-83B2-02194176B69E}" type="presParOf" srcId="{326FDCF2-F375-4C3F-9814-C84BA9388F92}" destId="{174069BD-8FE1-41A2-8250-6A5514FE224C}" srcOrd="0" destOrd="0" presId="urn:microsoft.com/office/officeart/2018/2/layout/IconCircleList"/>
    <dgm:cxn modelId="{C5F01509-F7BC-425F-B296-A98C860A07F3}" type="presParOf" srcId="{174069BD-8FE1-41A2-8250-6A5514FE224C}" destId="{5E340066-1B2E-4C4E-80A2-97E86ABFA479}" srcOrd="0" destOrd="0" presId="urn:microsoft.com/office/officeart/2018/2/layout/IconCircleList"/>
    <dgm:cxn modelId="{6798BD59-DB22-44F4-9499-B795ECC6FB92}" type="presParOf" srcId="{174069BD-8FE1-41A2-8250-6A5514FE224C}" destId="{F55B2F71-E638-412C-8147-FC7081E08B04}" srcOrd="1" destOrd="0" presId="urn:microsoft.com/office/officeart/2018/2/layout/IconCircleList"/>
    <dgm:cxn modelId="{8ED6BB7E-069D-4BD0-874A-A765097C6426}" type="presParOf" srcId="{174069BD-8FE1-41A2-8250-6A5514FE224C}" destId="{5CDA7D5A-F452-463F-998B-177A76E8C08F}" srcOrd="2" destOrd="0" presId="urn:microsoft.com/office/officeart/2018/2/layout/IconCircleList"/>
    <dgm:cxn modelId="{6FA12472-3D68-4E1C-81AF-02DC5B01E334}" type="presParOf" srcId="{174069BD-8FE1-41A2-8250-6A5514FE224C}" destId="{E05AF25A-E676-44EA-BB66-F2100ACAD1CB}" srcOrd="3" destOrd="0" presId="urn:microsoft.com/office/officeart/2018/2/layout/IconCircleList"/>
    <dgm:cxn modelId="{2E917479-9046-4584-8A6D-BEC73C11FC76}" type="presParOf" srcId="{326FDCF2-F375-4C3F-9814-C84BA9388F92}" destId="{BB1D33AA-C75A-465A-93F0-2B3A7346088F}" srcOrd="1" destOrd="0" presId="urn:microsoft.com/office/officeart/2018/2/layout/IconCircleList"/>
    <dgm:cxn modelId="{A0B340C2-CAB3-4AD7-B651-672DD667AAD7}" type="presParOf" srcId="{326FDCF2-F375-4C3F-9814-C84BA9388F92}" destId="{D641F504-B527-445D-81F6-4B59E813C4A0}" srcOrd="2" destOrd="0" presId="urn:microsoft.com/office/officeart/2018/2/layout/IconCircleList"/>
    <dgm:cxn modelId="{FBFE3BE7-5577-4A5D-85CC-215287D3D6AD}" type="presParOf" srcId="{D641F504-B527-445D-81F6-4B59E813C4A0}" destId="{75512A68-FA50-4392-A441-C6EC352FE606}" srcOrd="0" destOrd="0" presId="urn:microsoft.com/office/officeart/2018/2/layout/IconCircleList"/>
    <dgm:cxn modelId="{E2CE3B82-49EF-49C5-869E-0F82B174F9E9}" type="presParOf" srcId="{D641F504-B527-445D-81F6-4B59E813C4A0}" destId="{C425A8E1-258A-4D4B-9D55-24376C0AB360}" srcOrd="1" destOrd="0" presId="urn:microsoft.com/office/officeart/2018/2/layout/IconCircleList"/>
    <dgm:cxn modelId="{FE67C476-DCF9-4F8A-ACDB-300B11852414}" type="presParOf" srcId="{D641F504-B527-445D-81F6-4B59E813C4A0}" destId="{9E9B2F2E-EF94-42A4-A2BE-0DEE20425DEE}" srcOrd="2" destOrd="0" presId="urn:microsoft.com/office/officeart/2018/2/layout/IconCircleList"/>
    <dgm:cxn modelId="{4CA023EA-A382-4DD9-9FA1-18E0D66061BD}" type="presParOf" srcId="{D641F504-B527-445D-81F6-4B59E813C4A0}" destId="{523C7F31-A7C1-43C9-AE27-AAE9100EE1FE}" srcOrd="3" destOrd="0" presId="urn:microsoft.com/office/officeart/2018/2/layout/IconCircleList"/>
    <dgm:cxn modelId="{26A45859-BDA1-42A1-B72D-E642F4519323}" type="presParOf" srcId="{326FDCF2-F375-4C3F-9814-C84BA9388F92}" destId="{CEB8DC13-2561-455C-A0BE-EE905F81836F}" srcOrd="3" destOrd="0" presId="urn:microsoft.com/office/officeart/2018/2/layout/IconCircleList"/>
    <dgm:cxn modelId="{9A1A1CE7-53B9-4F66-85DD-738EBE878B5F}" type="presParOf" srcId="{326FDCF2-F375-4C3F-9814-C84BA9388F92}" destId="{495B68A9-1523-4F46-9B02-682098319643}" srcOrd="4" destOrd="0" presId="urn:microsoft.com/office/officeart/2018/2/layout/IconCircleList"/>
    <dgm:cxn modelId="{51E1DD61-7673-4090-B8AB-CF4901AEC858}" type="presParOf" srcId="{495B68A9-1523-4F46-9B02-682098319643}" destId="{2CA4BD4C-87EF-4944-9E57-97154B3B633C}" srcOrd="0" destOrd="0" presId="urn:microsoft.com/office/officeart/2018/2/layout/IconCircleList"/>
    <dgm:cxn modelId="{747A4180-A006-422E-B421-0130C380E284}" type="presParOf" srcId="{495B68A9-1523-4F46-9B02-682098319643}" destId="{D99F53AC-3AF2-437B-A5AB-1239ADEC0676}" srcOrd="1" destOrd="0" presId="urn:microsoft.com/office/officeart/2018/2/layout/IconCircleList"/>
    <dgm:cxn modelId="{2B3206DF-6911-4471-9CE4-6E444117F923}" type="presParOf" srcId="{495B68A9-1523-4F46-9B02-682098319643}" destId="{EB4519A6-2EF6-4A3F-90AD-24C511B10908}" srcOrd="2" destOrd="0" presId="urn:microsoft.com/office/officeart/2018/2/layout/IconCircleList"/>
    <dgm:cxn modelId="{BFF8DE16-9137-451C-BFC4-D4EE82781F8E}" type="presParOf" srcId="{495B68A9-1523-4F46-9B02-682098319643}" destId="{D203E058-79E0-456E-A0FD-258E317D3D6A}" srcOrd="3" destOrd="0" presId="urn:microsoft.com/office/officeart/2018/2/layout/IconCircleList"/>
    <dgm:cxn modelId="{F6DE935E-6528-4A29-9FE2-2236A11FA3B5}" type="presParOf" srcId="{326FDCF2-F375-4C3F-9814-C84BA9388F92}" destId="{8F14F3AD-A362-45DF-80F5-2B8D1F566D80}" srcOrd="5" destOrd="0" presId="urn:microsoft.com/office/officeart/2018/2/layout/IconCircleList"/>
    <dgm:cxn modelId="{1E564FA9-F723-4479-8013-22D1426128B6}" type="presParOf" srcId="{326FDCF2-F375-4C3F-9814-C84BA9388F92}" destId="{BDD20EE1-5DFF-4E16-802C-2448893CCB5A}" srcOrd="6" destOrd="0" presId="urn:microsoft.com/office/officeart/2018/2/layout/IconCircleList"/>
    <dgm:cxn modelId="{794FF77C-CF66-43A6-AFF0-913CEF2D0C2A}" type="presParOf" srcId="{BDD20EE1-5DFF-4E16-802C-2448893CCB5A}" destId="{7089FE6B-57E5-4306-8097-E758E000C828}" srcOrd="0" destOrd="0" presId="urn:microsoft.com/office/officeart/2018/2/layout/IconCircleList"/>
    <dgm:cxn modelId="{091EE8DB-F92B-4CB3-ABD6-FFEB56B07A8B}" type="presParOf" srcId="{BDD20EE1-5DFF-4E16-802C-2448893CCB5A}" destId="{41C0BC0F-FFD5-42B5-B952-9316B9364F6F}" srcOrd="1" destOrd="0" presId="urn:microsoft.com/office/officeart/2018/2/layout/IconCircleList"/>
    <dgm:cxn modelId="{DAE7DE5D-0787-4DCA-83CB-B15B42A3D0EC}" type="presParOf" srcId="{BDD20EE1-5DFF-4E16-802C-2448893CCB5A}" destId="{392FDDC2-BC7A-49BF-88A1-7B4956AD8377}" srcOrd="2" destOrd="0" presId="urn:microsoft.com/office/officeart/2018/2/layout/IconCircleList"/>
    <dgm:cxn modelId="{03A77C2B-16FB-486D-9C1B-3FF393F2E432}" type="presParOf" srcId="{BDD20EE1-5DFF-4E16-802C-2448893CCB5A}" destId="{7703AFE5-FAA2-4D8A-AEFA-D3C5CB41E5B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40066-1B2E-4C4E-80A2-97E86ABFA479}">
      <dsp:nvSpPr>
        <dsp:cNvPr id="0" name=""/>
        <dsp:cNvSpPr/>
      </dsp:nvSpPr>
      <dsp:spPr>
        <a:xfrm>
          <a:off x="152929" y="913308"/>
          <a:ext cx="1007979" cy="1007979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B2F71-E638-412C-8147-FC7081E08B04}">
      <dsp:nvSpPr>
        <dsp:cNvPr id="0" name=""/>
        <dsp:cNvSpPr/>
      </dsp:nvSpPr>
      <dsp:spPr>
        <a:xfrm>
          <a:off x="364605" y="1124983"/>
          <a:ext cx="584627" cy="58462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AF25A-E676-44EA-BB66-F2100ACAD1CB}">
      <dsp:nvSpPr>
        <dsp:cNvPr id="0" name=""/>
        <dsp:cNvSpPr/>
      </dsp:nvSpPr>
      <dsp:spPr>
        <a:xfrm>
          <a:off x="1376904" y="913308"/>
          <a:ext cx="2375950" cy="1007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Literature review</a:t>
          </a:r>
        </a:p>
      </dsp:txBody>
      <dsp:txXfrm>
        <a:off x="1376904" y="913308"/>
        <a:ext cx="2375950" cy="1007979"/>
      </dsp:txXfrm>
    </dsp:sp>
    <dsp:sp modelId="{75512A68-FA50-4392-A441-C6EC352FE606}">
      <dsp:nvSpPr>
        <dsp:cNvPr id="0" name=""/>
        <dsp:cNvSpPr/>
      </dsp:nvSpPr>
      <dsp:spPr>
        <a:xfrm>
          <a:off x="4166846" y="913308"/>
          <a:ext cx="1007979" cy="1007979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5A8E1-258A-4D4B-9D55-24376C0AB360}">
      <dsp:nvSpPr>
        <dsp:cNvPr id="0" name=""/>
        <dsp:cNvSpPr/>
      </dsp:nvSpPr>
      <dsp:spPr>
        <a:xfrm>
          <a:off x="4378521" y="1124983"/>
          <a:ext cx="584627" cy="58462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C7F31-A7C1-43C9-AE27-AAE9100EE1FE}">
      <dsp:nvSpPr>
        <dsp:cNvPr id="0" name=""/>
        <dsp:cNvSpPr/>
      </dsp:nvSpPr>
      <dsp:spPr>
        <a:xfrm>
          <a:off x="5390820" y="913308"/>
          <a:ext cx="2375950" cy="1007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IAEA’s self-assessment tools</a:t>
          </a:r>
        </a:p>
      </dsp:txBody>
      <dsp:txXfrm>
        <a:off x="5390820" y="913308"/>
        <a:ext cx="2375950" cy="1007979"/>
      </dsp:txXfrm>
    </dsp:sp>
    <dsp:sp modelId="{2CA4BD4C-87EF-4944-9E57-97154B3B633C}">
      <dsp:nvSpPr>
        <dsp:cNvPr id="0" name=""/>
        <dsp:cNvSpPr/>
      </dsp:nvSpPr>
      <dsp:spPr>
        <a:xfrm>
          <a:off x="152929" y="3113081"/>
          <a:ext cx="1007979" cy="1007979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F53AC-3AF2-437B-A5AB-1239ADEC0676}">
      <dsp:nvSpPr>
        <dsp:cNvPr id="0" name=""/>
        <dsp:cNvSpPr/>
      </dsp:nvSpPr>
      <dsp:spPr>
        <a:xfrm>
          <a:off x="364605" y="3324757"/>
          <a:ext cx="584627" cy="584627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3E058-79E0-456E-A0FD-258E317D3D6A}">
      <dsp:nvSpPr>
        <dsp:cNvPr id="0" name=""/>
        <dsp:cNvSpPr/>
      </dsp:nvSpPr>
      <dsp:spPr>
        <a:xfrm>
          <a:off x="1376904" y="3113081"/>
          <a:ext cx="2375950" cy="1007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interviews with the key persons</a:t>
          </a:r>
          <a:endParaRPr lang="en-US" sz="2400" b="1" kern="1200" dirty="0"/>
        </a:p>
      </dsp:txBody>
      <dsp:txXfrm>
        <a:off x="1376904" y="3113081"/>
        <a:ext cx="2375950" cy="1007979"/>
      </dsp:txXfrm>
    </dsp:sp>
    <dsp:sp modelId="{7089FE6B-57E5-4306-8097-E758E000C828}">
      <dsp:nvSpPr>
        <dsp:cNvPr id="0" name=""/>
        <dsp:cNvSpPr/>
      </dsp:nvSpPr>
      <dsp:spPr>
        <a:xfrm>
          <a:off x="4166846" y="3113081"/>
          <a:ext cx="1007979" cy="1007979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BC0F-FFD5-42B5-B952-9316B9364F6F}">
      <dsp:nvSpPr>
        <dsp:cNvPr id="0" name=""/>
        <dsp:cNvSpPr/>
      </dsp:nvSpPr>
      <dsp:spPr>
        <a:xfrm>
          <a:off x="4378521" y="3324757"/>
          <a:ext cx="584627" cy="584627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3AFE5-FAA2-4D8A-AEFA-D3C5CB41E5BC}">
      <dsp:nvSpPr>
        <dsp:cNvPr id="0" name=""/>
        <dsp:cNvSpPr/>
      </dsp:nvSpPr>
      <dsp:spPr>
        <a:xfrm>
          <a:off x="5390820" y="2825943"/>
          <a:ext cx="2375950" cy="1582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Action plans</a:t>
          </a:r>
          <a:endParaRPr lang="en-US" sz="2400" b="1" kern="1200" dirty="0"/>
        </a:p>
      </dsp:txBody>
      <dsp:txXfrm>
        <a:off x="5390820" y="2825943"/>
        <a:ext cx="2375950" cy="1582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1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8B87EC4A-2042-6F40-BBEA-BD90AE5C6813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4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F446-58C1-D346-96A4-33CBD523BDDD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1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7471-E369-C042-A8F6-BADA9237232B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5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79A4-EBAD-0F40-A671-3BACA7909DD6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2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5EA-0A52-704E-A240-7BA2AECD8627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4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120A-3D3C-B445-A09B-BC3CC729CD4A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90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7E40-4E97-C04F-A029-C8058617B4DC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5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9521-CF2B-7C4F-9A27-87860D193F4B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91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CDCB-3D35-5644-8EC7-47583F0FD82A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053-802C-E041-813B-EE11B595452B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6427B-D60C-F44A-89CC-3977F2EE638B}"/>
              </a:ext>
            </a:extLst>
          </p:cNvPr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blipFill dpi="0" rotWithShape="1">
            <a:blip r:embed="rId3" cstate="print">
              <a:alphaModFix amt="3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0" name="รูปภาพ 6" descr="OAP.png">
            <a:extLst>
              <a:ext uri="{FF2B5EF4-FFF2-40B4-BE49-F238E27FC236}">
                <a16:creationId xmlns:a16="http://schemas.microsoft.com/office/drawing/2014/main" id="{528A3FC5-8E61-1F49-8E6A-511A1E77E4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r="3687"/>
          <a:stretch>
            <a:fillRect/>
          </a:stretch>
        </p:blipFill>
        <p:spPr bwMode="auto">
          <a:xfrm>
            <a:off x="8118656" y="136322"/>
            <a:ext cx="717255" cy="71725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8C905C-E44F-2747-AA5C-68F93A1F075D}"/>
              </a:ext>
            </a:extLst>
          </p:cNvPr>
          <p:cNvSpPr txBox="1"/>
          <p:nvPr userDrawn="1"/>
        </p:nvSpPr>
        <p:spPr>
          <a:xfrm>
            <a:off x="7536426" y="853577"/>
            <a:ext cx="16728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OFFICE OF ATOMS FOR PEACE</a:t>
            </a:r>
          </a:p>
        </p:txBody>
      </p:sp>
    </p:spTree>
    <p:extLst>
      <p:ext uri="{BB962C8B-B14F-4D97-AF65-F5344CB8AC3E}">
        <p14:creationId xmlns:p14="http://schemas.microsoft.com/office/powerpoint/2010/main" val="273766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0F3E-0CA0-2D4D-9697-893806F3B19A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8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0DBA-63B2-934B-9A9C-B3FF7DE8F07A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1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2644-F381-FE45-A533-4F58F9078CA0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5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7759-C4F7-0E49-96EA-CF00959E91CF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7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661E-EC65-8241-A144-A455A28E575F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4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1A8D-B75F-9E48-AD00-F248B66A1666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C46C-7B6C-7141-AABC-FB863325D717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1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485D55-C358-0E40-9485-6E494C5C7ACE}" type="datetime1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9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" y="-1"/>
            <a:ext cx="9143985" cy="61633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229" y="1914998"/>
            <a:ext cx="8319541" cy="151400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A Policy Study Using Self-Assessment Tools to Assess Thailand’s Readiness and to Strengthen National Nuclear Security Regime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357" y="3719638"/>
            <a:ext cx="7935381" cy="10541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n w="3175" cmpd="sng">
                  <a:noFill/>
                </a:ln>
                <a:ea typeface="+mj-ea"/>
                <a:cs typeface="+mj-cs"/>
              </a:rPr>
              <a:t>Haruetai KASIWATTANAWUT (Ph.D.)</a:t>
            </a:r>
          </a:p>
          <a:p>
            <a:pPr algn="ctr"/>
            <a:r>
              <a:rPr lang="en-US" sz="2400" dirty="0">
                <a:ln w="3175" cmpd="sng">
                  <a:noFill/>
                </a:ln>
                <a:ea typeface="+mj-ea"/>
                <a:cs typeface="+mj-cs"/>
              </a:rPr>
              <a:t>T. TULARAK, A. RUEANNGOEN, V. TANJOY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2FBF02-4F54-2049-937E-33889098D917}"/>
              </a:ext>
            </a:extLst>
          </p:cNvPr>
          <p:cNvSpPr txBox="1">
            <a:spLocks/>
          </p:cNvSpPr>
          <p:nvPr/>
        </p:nvSpPr>
        <p:spPr>
          <a:xfrm>
            <a:off x="0" y="6208365"/>
            <a:ext cx="9144000" cy="601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International Conference on Nuclear Security: Sustaining and Strengthening Efforts (ICONS 2020)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10 - 14 February 2019, Vienna, Austria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59FFE-3806-684F-BF67-DF843B483990}"/>
              </a:ext>
            </a:extLst>
          </p:cNvPr>
          <p:cNvSpPr/>
          <p:nvPr/>
        </p:nvSpPr>
        <p:spPr>
          <a:xfrm>
            <a:off x="269823" y="5064371"/>
            <a:ext cx="8679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SzPct val="100000"/>
            </a:pPr>
            <a:r>
              <a:rPr lang="en-US" sz="2000" cap="all" dirty="0">
                <a:ln w="3175" cmpd="sng">
                  <a:noFill/>
                </a:ln>
                <a:ea typeface="+mj-ea"/>
                <a:cs typeface="+mj-cs"/>
              </a:rPr>
              <a:t>OFFICE OF ATOMS FOR PEACE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en-US" sz="2000" cap="all" dirty="0">
                <a:ln w="3175" cmpd="sng">
                  <a:noFill/>
                </a:ln>
                <a:ea typeface="+mj-ea"/>
                <a:cs typeface="+mj-cs"/>
              </a:rPr>
              <a:t>MINISTRY OF HIGHER EDUCATION, SCIENCE, RESEARCH AND INNOVATION</a:t>
            </a:r>
          </a:p>
          <a:p>
            <a:pPr algn="ctr">
              <a:buClr>
                <a:schemeClr val="tx1"/>
              </a:buClr>
              <a:buSzPct val="100000"/>
            </a:pPr>
            <a:r>
              <a:rPr lang="en-US" sz="2000" cap="all" dirty="0">
                <a:ln w="3175" cmpd="sng">
                  <a:noFill/>
                </a:ln>
                <a:ea typeface="+mj-ea"/>
                <a:cs typeface="+mj-cs"/>
              </a:rPr>
              <a:t>THAILAND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81D27-0731-684D-AE5B-8A7FC054E2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1597"/>
          <a:stretch/>
        </p:blipFill>
        <p:spPr>
          <a:xfrm>
            <a:off x="439428" y="114506"/>
            <a:ext cx="1944010" cy="17054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4DB98B-74C0-214D-8663-6CA7E4B9A474}"/>
              </a:ext>
            </a:extLst>
          </p:cNvPr>
          <p:cNvSpPr txBox="1"/>
          <p:nvPr/>
        </p:nvSpPr>
        <p:spPr>
          <a:xfrm>
            <a:off x="1058454" y="1492116"/>
            <a:ext cx="724777" cy="422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270CF"/>
                </a:solidFill>
              </a:rPr>
              <a:t>IAEA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58A210-DBC0-C847-8FA0-1085ECAFE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6" b="97708" l="625" r="98542">
                        <a14:foregroundMark x1="23542" y1="20104" x2="23542" y2="20104"/>
                        <a14:foregroundMark x1="20938" y1="14375" x2="20938" y2="14375"/>
                        <a14:foregroundMark x1="18125" y1="12917" x2="29167" y2="9896"/>
                        <a14:foregroundMark x1="29167" y1="9896" x2="66667" y2="14375"/>
                        <a14:foregroundMark x1="66667" y1="14375" x2="67083" y2="14896"/>
                        <a14:foregroundMark x1="9583" y1="32604" x2="8125" y2="65104"/>
                        <a14:foregroundMark x1="8125" y1="65104" x2="8229" y2="65104"/>
                        <a14:foregroundMark x1="4063" y1="42396" x2="4063" y2="58125"/>
                        <a14:foregroundMark x1="625" y1="57500" x2="625" y2="57500"/>
                        <a14:foregroundMark x1="51563" y1="5417" x2="51563" y2="5417"/>
                        <a14:foregroundMark x1="40833" y1="2396" x2="40833" y2="2396"/>
                        <a14:foregroundMark x1="93229" y1="38021" x2="93229" y2="38021"/>
                        <a14:foregroundMark x1="91563" y1="48958" x2="91563" y2="48958"/>
                        <a14:foregroundMark x1="93958" y1="52917" x2="93958" y2="52917"/>
                        <a14:foregroundMark x1="95729" y1="52917" x2="95729" y2="52917"/>
                        <a14:foregroundMark x1="98542" y1="51354" x2="98542" y2="51354"/>
                        <a14:foregroundMark x1="71667" y1="89375" x2="71667" y2="89375"/>
                        <a14:foregroundMark x1="59375" y1="93750" x2="59375" y2="93750"/>
                        <a14:foregroundMark x1="53542" y1="97708" x2="53542" y2="9770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0394" y="210636"/>
            <a:ext cx="1609344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48F5-0DD7-644D-8DCE-29CFAC50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98935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8ADE9-259B-BC45-95B9-96F66B0BC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87" y="1424066"/>
            <a:ext cx="7884826" cy="5069176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This policy study was conducted in 2018 </a:t>
            </a:r>
            <a:r>
              <a:rPr lang="en-US" sz="2400" dirty="0" smtClean="0">
                <a:cs typeface="Times New Roman" panose="02020603050405020304" pitchFamily="18" charset="0"/>
              </a:rPr>
              <a:t>led </a:t>
            </a:r>
            <a:r>
              <a:rPr lang="en-US" sz="2400" dirty="0">
                <a:cs typeface="Times New Roman" panose="02020603050405020304" pitchFamily="18" charset="0"/>
              </a:rPr>
              <a:t>by the then Deputy Secretary-General of the Office of Atoms for Peace (OAP)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OAP is the nuclear regulatory body in Thailand.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This study </a:t>
            </a:r>
            <a:r>
              <a:rPr lang="en-US" sz="2400" dirty="0" smtClean="0">
                <a:cs typeface="Times New Roman" panose="02020603050405020304" pitchFamily="18" charset="0"/>
              </a:rPr>
              <a:t>objectives:</a:t>
            </a:r>
            <a:endParaRPr lang="en-US" sz="2400" dirty="0"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400" dirty="0">
                <a:cs typeface="Times New Roman" panose="02020603050405020304" pitchFamily="18" charset="0"/>
              </a:rPr>
              <a:t>To consider approaches and measures appropriate for Thailand’s current situation on nuclear security </a:t>
            </a:r>
            <a:r>
              <a:rPr lang="en-US" sz="2400" dirty="0" smtClean="0">
                <a:cs typeface="Times New Roman" panose="02020603050405020304" pitchFamily="18" charset="0"/>
              </a:rPr>
              <a:t>and;</a:t>
            </a:r>
            <a:endParaRPr lang="en-US" sz="2400" dirty="0"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400" dirty="0">
                <a:cs typeface="Times New Roman" panose="02020603050405020304" pitchFamily="18" charset="0"/>
              </a:rPr>
              <a:t>To improve and implement the OAP nuclear security action plan. </a:t>
            </a:r>
            <a:endParaRPr lang="en-US" sz="20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FF953-9F55-204F-9AA1-12A4A7AB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2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SmartArt graphic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419185"/>
              </p:ext>
            </p:extLst>
          </p:nvPr>
        </p:nvGraphicFramePr>
        <p:xfrm>
          <a:off x="734518" y="1100489"/>
          <a:ext cx="7919701" cy="5321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11" r="16027" b="1"/>
          <a:stretch/>
        </p:blipFill>
        <p:spPr>
          <a:xfrm>
            <a:off x="6820525" y="4947068"/>
            <a:ext cx="2322801" cy="1910932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sp>
        <p:nvSpPr>
          <p:cNvPr id="169" name="Title 1">
            <a:extLst>
              <a:ext uri="{FF2B5EF4-FFF2-40B4-BE49-F238E27FC236}">
                <a16:creationId xmlns:a16="http://schemas.microsoft.com/office/drawing/2014/main" id="{5CC24C7B-A0A4-134D-A2EA-0E06B7E62DDC}"/>
              </a:ext>
            </a:extLst>
          </p:cNvPr>
          <p:cNvSpPr txBox="1">
            <a:spLocks/>
          </p:cNvSpPr>
          <p:nvPr/>
        </p:nvSpPr>
        <p:spPr>
          <a:xfrm>
            <a:off x="514353" y="88776"/>
            <a:ext cx="7010709" cy="898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latin typeface="+mn-lt"/>
              </a:rPr>
              <a:t>Qualitative methodology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DF7DD5-A60D-3045-8716-35B793170D85}"/>
              </a:ext>
            </a:extLst>
          </p:cNvPr>
          <p:cNvSpPr txBox="1"/>
          <p:nvPr/>
        </p:nvSpPr>
        <p:spPr>
          <a:xfrm>
            <a:off x="1993691" y="2746052"/>
            <a:ext cx="2728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UNSCR (s), NPT, CPPNM, </a:t>
            </a:r>
          </a:p>
          <a:p>
            <a:r>
              <a:rPr lang="en-US" sz="2000" dirty="0"/>
              <a:t>IAEA NSS 20, Public Policy Theory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5F1F417-402C-2041-BAD7-7C95646ABEDE}"/>
              </a:ext>
            </a:extLst>
          </p:cNvPr>
          <p:cNvSpPr txBox="1"/>
          <p:nvPr/>
        </p:nvSpPr>
        <p:spPr>
          <a:xfrm>
            <a:off x="6075911" y="2930246"/>
            <a:ext cx="2548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INSSP and NUSIMS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0574C1CB-A6B8-2E4D-B077-B088062C98FA}"/>
              </a:ext>
            </a:extLst>
          </p:cNvPr>
          <p:cNvSpPr txBox="1"/>
          <p:nvPr/>
        </p:nvSpPr>
        <p:spPr>
          <a:xfrm>
            <a:off x="2023671" y="5213068"/>
            <a:ext cx="3043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Experts and Policymakers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D87D224-22D4-4641-9F4C-DDD79FE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1965" y="5981074"/>
            <a:ext cx="417516" cy="387247"/>
          </a:xfrm>
        </p:spPr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D59639-C0E6-3F4B-95B4-A6B040C819E6}"/>
              </a:ext>
            </a:extLst>
          </p:cNvPr>
          <p:cNvSpPr txBox="1">
            <a:spLocks/>
          </p:cNvSpPr>
          <p:nvPr/>
        </p:nvSpPr>
        <p:spPr>
          <a:xfrm>
            <a:off x="514353" y="88776"/>
            <a:ext cx="7010709" cy="10504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latin typeface="+mn-lt"/>
              </a:rPr>
              <a:t>IAEA’s self-assessment tools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83DD07-17CC-7749-8A4F-FEC394610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2068641"/>
            <a:ext cx="4206240" cy="4482059"/>
          </a:xfrm>
          <a:noFill/>
          <a:ln>
            <a:solidFill>
              <a:schemeClr val="tx1"/>
            </a:solidFill>
          </a:ln>
        </p:spPr>
        <p:txBody>
          <a:bodyPr anchor="t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GB" sz="2000" dirty="0"/>
              <a:t>Upon request to the IAEA with a set of questions;</a:t>
            </a:r>
          </a:p>
          <a:p>
            <a:pPr marL="342900" lvl="0" indent="-342900">
              <a:spcAft>
                <a:spcPts val="400"/>
              </a:spcAft>
              <a:buFont typeface="+mj-lt"/>
              <a:buAutoNum type="arabicParenR"/>
            </a:pPr>
            <a:r>
              <a:rPr lang="en-GB" sz="2000" dirty="0"/>
              <a:t>Legislative and Regulatory Framework;</a:t>
            </a:r>
            <a:endParaRPr lang="en-US" sz="2000" dirty="0"/>
          </a:p>
          <a:p>
            <a:pPr marL="342900" lvl="0" indent="-342900">
              <a:spcAft>
                <a:spcPts val="400"/>
              </a:spcAft>
              <a:buFont typeface="+mj-lt"/>
              <a:buAutoNum type="arabicParenR"/>
            </a:pPr>
            <a:r>
              <a:rPr lang="en-GB" sz="2000" dirty="0"/>
              <a:t>Threat and risk assessment;</a:t>
            </a:r>
            <a:endParaRPr lang="en-US" sz="2000" dirty="0"/>
          </a:p>
          <a:p>
            <a:pPr marL="342900" lvl="0" indent="-342900">
              <a:spcAft>
                <a:spcPts val="400"/>
              </a:spcAft>
              <a:buFont typeface="+mj-lt"/>
              <a:buAutoNum type="arabicParenR"/>
            </a:pPr>
            <a:r>
              <a:rPr lang="en-GB" sz="2000" dirty="0"/>
              <a:t>Physical protection regime;</a:t>
            </a:r>
            <a:endParaRPr lang="en-US" sz="2000" dirty="0"/>
          </a:p>
          <a:p>
            <a:pPr marL="342900" lvl="0" indent="-342900">
              <a:spcAft>
                <a:spcPts val="400"/>
              </a:spcAft>
              <a:buFont typeface="+mj-lt"/>
              <a:buAutoNum type="arabicParenR"/>
            </a:pPr>
            <a:r>
              <a:rPr lang="en-GB" sz="2000" dirty="0"/>
              <a:t>Detection of criminal and unauthorized acts involving material out of regulatory control;</a:t>
            </a:r>
            <a:endParaRPr lang="en-US" sz="2000" dirty="0"/>
          </a:p>
          <a:p>
            <a:pPr marL="342900" lvl="0" indent="-342900">
              <a:spcAft>
                <a:spcPts val="400"/>
              </a:spcAft>
              <a:buFont typeface="+mj-lt"/>
              <a:buAutoNum type="arabicParenR"/>
            </a:pPr>
            <a:r>
              <a:rPr lang="en-GB" sz="2000" dirty="0"/>
              <a:t>Response to criminal and unauthorized acts including MORC;</a:t>
            </a:r>
            <a:endParaRPr lang="en-US" sz="2000" dirty="0"/>
          </a:p>
          <a:p>
            <a:pPr marL="342900" lvl="0" indent="-342900">
              <a:spcAft>
                <a:spcPts val="400"/>
              </a:spcAft>
              <a:buFont typeface="+mj-lt"/>
              <a:buAutoNum type="arabicParenR"/>
            </a:pPr>
            <a:r>
              <a:rPr lang="en-GB" sz="2000" dirty="0"/>
              <a:t>Sustaining a nuclear security regime</a:t>
            </a:r>
            <a:endParaRPr lang="en-US" sz="2000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A9621C5-1052-6648-AABF-D2F118CDC83D}"/>
              </a:ext>
            </a:extLst>
          </p:cNvPr>
          <p:cNvSpPr txBox="1">
            <a:spLocks/>
          </p:cNvSpPr>
          <p:nvPr/>
        </p:nvSpPr>
        <p:spPr>
          <a:xfrm>
            <a:off x="4661941" y="2068642"/>
            <a:ext cx="4206240" cy="44820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Aft>
                <a:spcPts val="400"/>
              </a:spcAft>
              <a:buNone/>
            </a:pPr>
            <a:r>
              <a:rPr lang="en-US" sz="2000" dirty="0"/>
              <a:t>web-based platform with Yes/No questions;</a:t>
            </a:r>
          </a:p>
          <a:p>
            <a:pPr marL="342900" lvl="0" indent="-342900">
              <a:spcAft>
                <a:spcPts val="400"/>
              </a:spcAft>
              <a:buFont typeface="+mj-lt"/>
              <a:buAutoNum type="arabicParenR"/>
            </a:pPr>
            <a:r>
              <a:rPr lang="en-GB" sz="2000" dirty="0"/>
              <a:t>Nuclear fuel cycle facilities and nuclear material;</a:t>
            </a:r>
            <a:endParaRPr lang="en-US" sz="2000" dirty="0"/>
          </a:p>
          <a:p>
            <a:pPr marL="342900" lvl="0" indent="-342900">
              <a:spcAft>
                <a:spcPts val="400"/>
              </a:spcAft>
              <a:buFont typeface="+mj-lt"/>
              <a:buAutoNum type="arabicParenR"/>
            </a:pPr>
            <a:r>
              <a:rPr lang="en-GB" sz="2000" dirty="0"/>
              <a:t>Radioactive material and associated facilities and activities;</a:t>
            </a:r>
            <a:endParaRPr lang="en-US" sz="2000" dirty="0"/>
          </a:p>
          <a:p>
            <a:pPr marL="342900" lvl="0" indent="-342900">
              <a:spcAft>
                <a:spcPts val="400"/>
              </a:spcAft>
              <a:buFont typeface="+mj-lt"/>
              <a:buAutoNum type="arabicParenR"/>
            </a:pPr>
            <a:r>
              <a:rPr lang="en-GB" sz="2000" dirty="0"/>
              <a:t>Transport security;</a:t>
            </a:r>
            <a:endParaRPr lang="en-US" sz="2000" dirty="0"/>
          </a:p>
          <a:p>
            <a:pPr marL="342900" lvl="0" indent="-342900">
              <a:spcAft>
                <a:spcPts val="400"/>
              </a:spcAft>
              <a:buFont typeface="+mj-lt"/>
              <a:buAutoNum type="arabicParenR"/>
            </a:pPr>
            <a:r>
              <a:rPr lang="en-GB" sz="2000" dirty="0"/>
              <a:t>Nuclear security detection architecture;</a:t>
            </a:r>
            <a:endParaRPr lang="en-US" sz="2000" dirty="0"/>
          </a:p>
          <a:p>
            <a:pPr marL="342900" lvl="0" indent="-342900">
              <a:spcAft>
                <a:spcPts val="400"/>
              </a:spcAft>
              <a:buFont typeface="+mj-lt"/>
              <a:buAutoNum type="arabicParenR"/>
            </a:pPr>
            <a:r>
              <a:rPr lang="en-GB" sz="2000" dirty="0"/>
              <a:t>Response to nuclear security events;</a:t>
            </a:r>
            <a:endParaRPr lang="en-US" sz="2000" dirty="0"/>
          </a:p>
          <a:p>
            <a:pPr marL="342900" indent="-342900">
              <a:spcAft>
                <a:spcPts val="400"/>
              </a:spcAft>
              <a:buFont typeface="+mj-lt"/>
              <a:buAutoNum type="arabicParenR"/>
            </a:pPr>
            <a:r>
              <a:rPr lang="en-GB" sz="2000" dirty="0"/>
              <a:t>Information and computer security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17137-9778-1A49-9835-9B666EEAE3DB}"/>
              </a:ext>
            </a:extLst>
          </p:cNvPr>
          <p:cNvSpPr/>
          <p:nvPr/>
        </p:nvSpPr>
        <p:spPr>
          <a:xfrm>
            <a:off x="344774" y="1346563"/>
            <a:ext cx="4206240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Integrated Nuclear Security Support </a:t>
            </a:r>
          </a:p>
          <a:p>
            <a:pPr algn="ctr"/>
            <a:r>
              <a:rPr lang="en-GB" sz="2000" b="1" dirty="0"/>
              <a:t>Plan (INSSP)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20CCDD-1A7B-5649-BCEC-6C38ABC1883C}"/>
              </a:ext>
            </a:extLst>
          </p:cNvPr>
          <p:cNvSpPr/>
          <p:nvPr/>
        </p:nvSpPr>
        <p:spPr>
          <a:xfrm>
            <a:off x="4661941" y="1344012"/>
            <a:ext cx="4206240" cy="707886"/>
          </a:xfrm>
          <a:prstGeom prst="rect">
            <a:avLst/>
          </a:prstGeom>
          <a:solidFill>
            <a:srgbClr val="C673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Nuclear Security Information Management System (NUSIMS)</a:t>
            </a:r>
            <a:endParaRPr lang="en-US" sz="20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999872-A67F-C74A-B42F-89B2332F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6795" y="6215348"/>
            <a:ext cx="417516" cy="377825"/>
          </a:xfrm>
        </p:spPr>
        <p:txBody>
          <a:bodyPr/>
          <a:lstStyle/>
          <a:p>
            <a:pPr algn="ctr"/>
            <a:fld id="{69E57DC2-970A-4B3E-BB1C-7A09969E49DF}" type="slidenum">
              <a:rPr lang="en-US" sz="1200" smtClean="0"/>
              <a:pPr algn="ctr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D59639-C0E6-3F4B-95B4-A6B040C819E6}"/>
              </a:ext>
            </a:extLst>
          </p:cNvPr>
          <p:cNvSpPr txBox="1">
            <a:spLocks/>
          </p:cNvSpPr>
          <p:nvPr/>
        </p:nvSpPr>
        <p:spPr>
          <a:xfrm>
            <a:off x="514353" y="88776"/>
            <a:ext cx="7010709" cy="898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latin typeface="+mn-lt"/>
              </a:rPr>
              <a:t>CONCLUSIONs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52D48CC-4153-1840-8A8D-0A95AE42C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87" y="1424066"/>
            <a:ext cx="7884826" cy="5069176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The results showed many strengths as well as several downsides of Thailand’s nuclear security regime.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Specific policies were drawn from the results through six functional areas of the INSSP.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OAP nuclear security roadmap (action plans) was created to enhance the regulation strategy and will be reflected in the national security policy.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The results provided insightful and reliable information to support a project grant proposal related to national nuclear security. </a:t>
            </a:r>
          </a:p>
          <a:p>
            <a:pPr>
              <a:buFont typeface="Wingdings" pitchFamily="2" charset="2"/>
              <a:buChar char="ü"/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1EDDD1-08B3-9444-995E-B1DEEE7C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3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" y="1"/>
            <a:ext cx="9143985" cy="60007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715" y="3627099"/>
            <a:ext cx="8370095" cy="18160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33952-871A-184A-A297-DBC7B5E1B15C}"/>
              </a:ext>
            </a:extLst>
          </p:cNvPr>
          <p:cNvSpPr/>
          <p:nvPr/>
        </p:nvSpPr>
        <p:spPr>
          <a:xfrm>
            <a:off x="134919" y="6147314"/>
            <a:ext cx="8844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Acknowledgement: IAEA and OAP for the financial support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E0D3DE-6D8F-D84F-AEF5-B373E4666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6" b="97708" l="625" r="98542">
                        <a14:foregroundMark x1="23542" y1="20104" x2="23542" y2="20104"/>
                        <a14:foregroundMark x1="20938" y1="14375" x2="20938" y2="14375"/>
                        <a14:foregroundMark x1="18125" y1="12917" x2="29167" y2="9896"/>
                        <a14:foregroundMark x1="29167" y1="9896" x2="66667" y2="14375"/>
                        <a14:foregroundMark x1="66667" y1="14375" x2="67083" y2="14896"/>
                        <a14:foregroundMark x1="9583" y1="32604" x2="8125" y2="65104"/>
                        <a14:foregroundMark x1="8125" y1="65104" x2="8229" y2="65104"/>
                        <a14:foregroundMark x1="4063" y1="42396" x2="4063" y2="58125"/>
                        <a14:foregroundMark x1="625" y1="57500" x2="625" y2="57500"/>
                        <a14:foregroundMark x1="51563" y1="5417" x2="51563" y2="5417"/>
                        <a14:foregroundMark x1="40833" y1="2396" x2="40833" y2="2396"/>
                        <a14:foregroundMark x1="93229" y1="38021" x2="93229" y2="38021"/>
                        <a14:foregroundMark x1="91563" y1="48958" x2="91563" y2="48958"/>
                        <a14:foregroundMark x1="93958" y1="52917" x2="93958" y2="52917"/>
                        <a14:foregroundMark x1="95729" y1="52917" x2="95729" y2="52917"/>
                        <a14:foregroundMark x1="98542" y1="51354" x2="98542" y2="51354"/>
                        <a14:foregroundMark x1="71667" y1="89375" x2="71667" y2="89375"/>
                        <a14:foregroundMark x1="59375" y1="93750" x2="59375" y2="93750"/>
                        <a14:foregroundMark x1="53542" y1="97708" x2="53542" y2="9770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7787" y="446581"/>
            <a:ext cx="3607965" cy="36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12C2FA-3740-4055-BA8A-74A1458F4A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15B3C4-7FB6-414C-8C24-8862C0E6C9F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257C101-46E1-4CAE-AE60-1AB79022B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378</Words>
  <Application>Microsoft Office PowerPoint</Application>
  <PresentationFormat>On-screen Show (4:3)</PresentationFormat>
  <Paragraphs>64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Times New Roman</vt:lpstr>
      <vt:lpstr>Wingdings</vt:lpstr>
      <vt:lpstr>Celestial</vt:lpstr>
      <vt:lpstr>A Policy Study Using Self-Assessment Tools to Assess Thailand’s Readiness and to Strengthen National Nuclear Security Regime</vt:lpstr>
      <vt:lpstr>INTRODUCTION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2019-12-20T14:38:22Z</dcterms:created>
  <dcterms:modified xsi:type="dcterms:W3CDTF">2020-02-04T09:38:06Z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