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59" r:id="rId3"/>
    <p:sldId id="277" r:id="rId4"/>
    <p:sldId id="278" r:id="rId5"/>
    <p:sldId id="279" r:id="rId6"/>
    <p:sldId id="280" r:id="rId7"/>
    <p:sldId id="281" r:id="rId8"/>
    <p:sldId id="282" r:id="rId9"/>
    <p:sldId id="271" r:id="rId10"/>
    <p:sldId id="272" r:id="rId11"/>
    <p:sldId id="273" r:id="rId12"/>
    <p:sldId id="269" r:id="rId13"/>
    <p:sldId id="274" r:id="rId14"/>
    <p:sldId id="275" r:id="rId15"/>
    <p:sldId id="276" r:id="rId16"/>
    <p:sldId id="283" r:id="rId17"/>
    <p:sldId id="284" r:id="rId18"/>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112B"/>
    <a:srgbClr val="1E4E9D"/>
    <a:srgbClr val="DEDED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93" d="100"/>
          <a:sy n="93" d="100"/>
        </p:scale>
        <p:origin x="163"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353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C0D47C-3EB7-4589-9DB6-4FA0183A4A1C}" type="datetimeFigureOut">
              <a:rPr lang="sk-SK" smtClean="0"/>
              <a:t>27.1.2020</a:t>
            </a:fld>
            <a:endParaRPr lang="sk-SK" dirty="0"/>
          </a:p>
        </p:txBody>
      </p:sp>
      <p:sp>
        <p:nvSpPr>
          <p:cNvPr id="4" name="Zástupný objekt pre pät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dirty="0"/>
          </a:p>
        </p:txBody>
      </p:sp>
      <p:sp>
        <p:nvSpPr>
          <p:cNvPr id="5" name="Zástupný objekt pre číslo snímk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EE6AD2-F177-4A8F-B5D0-E3487383EE25}" type="slidenum">
              <a:rPr lang="sk-SK" smtClean="0"/>
              <a:t>‹#›</a:t>
            </a:fld>
            <a:endParaRPr lang="sk-SK" dirty="0"/>
          </a:p>
        </p:txBody>
      </p:sp>
    </p:spTree>
    <p:extLst>
      <p:ext uri="{BB962C8B-B14F-4D97-AF65-F5344CB8AC3E}">
        <p14:creationId xmlns:p14="http://schemas.microsoft.com/office/powerpoint/2010/main" val="3075789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dirty="0"/>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45EB94-592E-4A4D-A410-2058A68A2734}" type="datetimeFigureOut">
              <a:rPr lang="sk-SK" smtClean="0"/>
              <a:t>27.1.2020</a:t>
            </a:fld>
            <a:endParaRPr lang="sk-SK" dirty="0"/>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dirty="0" smtClean="0"/>
              <a:t>Upraviť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2EAD2F-CABC-4574-B3D0-5BF13BD5923D}" type="slidenum">
              <a:rPr lang="sk-SK" smtClean="0"/>
              <a:t>‹#›</a:t>
            </a:fld>
            <a:endParaRPr lang="sk-SK"/>
          </a:p>
        </p:txBody>
      </p:sp>
    </p:spTree>
    <p:extLst>
      <p:ext uri="{BB962C8B-B14F-4D97-AF65-F5344CB8AC3E}">
        <p14:creationId xmlns:p14="http://schemas.microsoft.com/office/powerpoint/2010/main" val="2334012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1D2EAD2F-CABC-4574-B3D0-5BF13BD5923D}" type="slidenum">
              <a:rPr lang="sk-SK" smtClean="0"/>
              <a:t>1</a:t>
            </a:fld>
            <a:endParaRPr lang="sk-SK"/>
          </a:p>
        </p:txBody>
      </p:sp>
    </p:spTree>
    <p:extLst>
      <p:ext uri="{BB962C8B-B14F-4D97-AF65-F5344CB8AC3E}">
        <p14:creationId xmlns:p14="http://schemas.microsoft.com/office/powerpoint/2010/main" val="2740847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dirty="0" smtClean="0"/>
              <a:t>Upravte štýly predlohy textu</a:t>
            </a:r>
            <a:endParaRPr lang="sk-SK" dirty="0"/>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dirty="0" smtClean="0"/>
              <a:t>Kliknutím upravte štýl predlohy podnadpisov</a:t>
            </a:r>
            <a:endParaRPr lang="sk-SK" dirty="0"/>
          </a:p>
        </p:txBody>
      </p:sp>
      <p:sp>
        <p:nvSpPr>
          <p:cNvPr id="4" name="Zástupný objekt pre dátum 3"/>
          <p:cNvSpPr>
            <a:spLocks noGrp="1"/>
          </p:cNvSpPr>
          <p:nvPr>
            <p:ph type="dt" sz="half" idx="10"/>
          </p:nvPr>
        </p:nvSpPr>
        <p:spPr/>
        <p:txBody>
          <a:bodyPr/>
          <a:lstStyle/>
          <a:p>
            <a:fld id="{31562C69-6F15-4D7C-82DD-A94952D9C1B3}"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45325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zvislý text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2372FA8C-CD56-4E12-912A-892AA3ADD0B3}"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376563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8109E18C-F93E-470E-B403-43B684BAAD53}"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290581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Upravte štýly predlohy textu</a:t>
            </a:r>
            <a:endParaRPr lang="sk-SK" dirty="0"/>
          </a:p>
        </p:txBody>
      </p:sp>
      <p:sp>
        <p:nvSpPr>
          <p:cNvPr id="3" name="Zástupný objekt pre obsah 2"/>
          <p:cNvSpPr>
            <a:spLocks noGrp="1"/>
          </p:cNvSpPr>
          <p:nvPr>
            <p:ph idx="1"/>
          </p:nvPr>
        </p:nvSpPr>
        <p:spPr/>
        <p:txBody>
          <a:bodyPr/>
          <a:lstStyle/>
          <a:p>
            <a:pPr lvl="0"/>
            <a:r>
              <a:rPr lang="sk-SK" dirty="0" smtClean="0"/>
              <a:t>Upraviť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144439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Zástupný objekt pre dátum 3"/>
          <p:cNvSpPr>
            <a:spLocks noGrp="1"/>
          </p:cNvSpPr>
          <p:nvPr>
            <p:ph type="dt" sz="half" idx="10"/>
          </p:nvPr>
        </p:nvSpPr>
        <p:spPr/>
        <p:txBody>
          <a:bodyPr/>
          <a:lstStyle/>
          <a:p>
            <a:fld id="{1C781905-43FC-4138-AA11-B66251CACF39}"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162371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Upravte štýly predlohy textu</a:t>
            </a:r>
            <a:endParaRPr lang="sk-SK" dirty="0"/>
          </a:p>
        </p:txBody>
      </p:sp>
      <p:sp>
        <p:nvSpPr>
          <p:cNvPr id="3" name="Zástupný objekt pre obsah 2"/>
          <p:cNvSpPr>
            <a:spLocks noGrp="1"/>
          </p:cNvSpPr>
          <p:nvPr>
            <p:ph sz="half" idx="1"/>
          </p:nvPr>
        </p:nvSpPr>
        <p:spPr>
          <a:xfrm>
            <a:off x="838200" y="1825625"/>
            <a:ext cx="5181600" cy="4351338"/>
          </a:xfrm>
        </p:spPr>
        <p:txBody>
          <a:bodyPr/>
          <a:lstStyle/>
          <a:p>
            <a:pPr lvl="0"/>
            <a:r>
              <a:rPr lang="sk-SK" dirty="0" smtClean="0"/>
              <a:t>Upraviť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objekt pre obsah 3"/>
          <p:cNvSpPr>
            <a:spLocks noGrp="1"/>
          </p:cNvSpPr>
          <p:nvPr>
            <p:ph sz="half" idx="2"/>
          </p:nvPr>
        </p:nvSpPr>
        <p:spPr>
          <a:xfrm>
            <a:off x="6172200" y="1825625"/>
            <a:ext cx="5181600" cy="435133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objekt pre dátum 4"/>
          <p:cNvSpPr>
            <a:spLocks noGrp="1"/>
          </p:cNvSpPr>
          <p:nvPr>
            <p:ph type="dt" sz="half" idx="10"/>
          </p:nvPr>
        </p:nvSpPr>
        <p:spPr/>
        <p:txBody>
          <a:bodyPr/>
          <a:lstStyle/>
          <a:p>
            <a:fld id="{7C32AFCE-839F-4B60-BB70-29393EC120D8}" type="datetime1">
              <a:rPr lang="sk-SK" smtClean="0"/>
              <a:t>27.1.2020</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307468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objekt pre dátum 6"/>
          <p:cNvSpPr>
            <a:spLocks noGrp="1"/>
          </p:cNvSpPr>
          <p:nvPr>
            <p:ph type="dt" sz="half" idx="10"/>
          </p:nvPr>
        </p:nvSpPr>
        <p:spPr/>
        <p:txBody>
          <a:bodyPr/>
          <a:lstStyle/>
          <a:p>
            <a:fld id="{C0E94C8E-C048-42E3-9261-6E0DC4BB78C5}" type="datetime1">
              <a:rPr lang="sk-SK" smtClean="0"/>
              <a:t>27.1.2020</a:t>
            </a:fld>
            <a:endParaRPr lang="sk-SK"/>
          </a:p>
        </p:txBody>
      </p:sp>
      <p:sp>
        <p:nvSpPr>
          <p:cNvPr id="8" name="Zástupný objekt pre pätu 7"/>
          <p:cNvSpPr>
            <a:spLocks noGrp="1"/>
          </p:cNvSpPr>
          <p:nvPr>
            <p:ph type="ftr" sz="quarter" idx="11"/>
          </p:nvPr>
        </p:nvSpPr>
        <p:spPr/>
        <p:txBody>
          <a:bodyPr/>
          <a:lstStyle/>
          <a:p>
            <a:endParaRPr lang="sk-SK"/>
          </a:p>
        </p:txBody>
      </p:sp>
      <p:sp>
        <p:nvSpPr>
          <p:cNvPr id="9" name="Zástupný objekt pre číslo snímky 8"/>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122027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dátum 2"/>
          <p:cNvSpPr>
            <a:spLocks noGrp="1"/>
          </p:cNvSpPr>
          <p:nvPr>
            <p:ph type="dt" sz="half" idx="10"/>
          </p:nvPr>
        </p:nvSpPr>
        <p:spPr/>
        <p:txBody>
          <a:bodyPr/>
          <a:lstStyle/>
          <a:p>
            <a:fld id="{C1D13CB6-9C7E-40F4-8F45-D8EF9335CF95}" type="datetime1">
              <a:rPr lang="sk-SK" smtClean="0"/>
              <a:t>27.1.2020</a:t>
            </a:fld>
            <a:endParaRPr lang="sk-SK"/>
          </a:p>
        </p:txBody>
      </p:sp>
      <p:sp>
        <p:nvSpPr>
          <p:cNvPr id="4" name="Zástupný objekt pre pätu 3"/>
          <p:cNvSpPr>
            <a:spLocks noGrp="1"/>
          </p:cNvSpPr>
          <p:nvPr>
            <p:ph type="ftr" sz="quarter" idx="11"/>
          </p:nvPr>
        </p:nvSpPr>
        <p:spPr/>
        <p:txBody>
          <a:bodyPr/>
          <a:lstStyle/>
          <a:p>
            <a:endParaRPr lang="sk-SK"/>
          </a:p>
        </p:txBody>
      </p:sp>
      <p:sp>
        <p:nvSpPr>
          <p:cNvPr id="5" name="Zástupný objekt pre číslo snímky 4"/>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1719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CA462C7B-EC60-4AAF-8E80-3C7020F32D04}" type="datetime1">
              <a:rPr lang="sk-SK" smtClean="0"/>
              <a:t>27.1.2020</a:t>
            </a:fld>
            <a:endParaRPr lang="sk-SK"/>
          </a:p>
        </p:txBody>
      </p:sp>
      <p:sp>
        <p:nvSpPr>
          <p:cNvPr id="3" name="Zástupný objekt pre pätu 2"/>
          <p:cNvSpPr>
            <a:spLocks noGrp="1"/>
          </p:cNvSpPr>
          <p:nvPr>
            <p:ph type="ftr" sz="quarter" idx="11"/>
          </p:nvPr>
        </p:nvSpPr>
        <p:spPr/>
        <p:txBody>
          <a:bodyPr/>
          <a:lstStyle/>
          <a:p>
            <a:endParaRPr lang="sk-SK"/>
          </a:p>
        </p:txBody>
      </p:sp>
      <p:sp>
        <p:nvSpPr>
          <p:cNvPr id="4" name="Zástupný objekt pre číslo snímky 3"/>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261213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Zástupný objekt pre dátum 4"/>
          <p:cNvSpPr>
            <a:spLocks noGrp="1"/>
          </p:cNvSpPr>
          <p:nvPr>
            <p:ph type="dt" sz="half" idx="10"/>
          </p:nvPr>
        </p:nvSpPr>
        <p:spPr/>
        <p:txBody>
          <a:bodyPr/>
          <a:lstStyle/>
          <a:p>
            <a:fld id="{5C908529-2C24-4848-82E3-E1C87321FF4B}" type="datetime1">
              <a:rPr lang="sk-SK" smtClean="0"/>
              <a:t>27.1.2020</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295996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Zástupný objekt pre dátum 4"/>
          <p:cNvSpPr>
            <a:spLocks noGrp="1"/>
          </p:cNvSpPr>
          <p:nvPr>
            <p:ph type="dt" sz="half" idx="10"/>
          </p:nvPr>
        </p:nvSpPr>
        <p:spPr/>
        <p:txBody>
          <a:bodyPr/>
          <a:lstStyle/>
          <a:p>
            <a:fld id="{261A38C5-579F-47BC-A0C8-46497DA7F1CD}" type="datetime1">
              <a:rPr lang="sk-SK" smtClean="0"/>
              <a:t>27.1.2020</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F0CE6FC7-4C9A-4970-8102-F96326699DDD}" type="slidenum">
              <a:rPr lang="sk-SK" smtClean="0"/>
              <a:t>‹#›</a:t>
            </a:fld>
            <a:endParaRPr lang="sk-SK"/>
          </a:p>
        </p:txBody>
      </p:sp>
    </p:spTree>
    <p:extLst>
      <p:ext uri="{BB962C8B-B14F-4D97-AF65-F5344CB8AC3E}">
        <p14:creationId xmlns:p14="http://schemas.microsoft.com/office/powerpoint/2010/main" val="201341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dirty="0" smtClean="0"/>
              <a:t>Upraviť štýly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12517-1756-46F2-B046-D8F3EBFF11A7}" type="datetime1">
              <a:rPr lang="sk-SK" smtClean="0"/>
              <a:t>27.1.2020</a:t>
            </a:fld>
            <a:endParaRPr lang="sk-SK" dirty="0"/>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Zástupný objekt pre číslo snímky 5"/>
          <p:cNvSpPr>
            <a:spLocks noGrp="1"/>
          </p:cNvSpPr>
          <p:nvPr>
            <p:ph type="sldNum" sz="quarter" idx="4"/>
          </p:nvPr>
        </p:nvSpPr>
        <p:spPr>
          <a:xfrm>
            <a:off x="197710" y="300810"/>
            <a:ext cx="502507" cy="259363"/>
          </a:xfrm>
          <a:prstGeom prst="rect">
            <a:avLst/>
          </a:prstGeom>
        </p:spPr>
        <p:txBody>
          <a:bodyPr vert="horz" lIns="91440" tIns="45720" rIns="91440" bIns="45720" rtlCol="0" anchor="ctr"/>
          <a:lstStyle>
            <a:lvl1pPr algn="r">
              <a:defRPr sz="1200">
                <a:solidFill>
                  <a:schemeClr val="tx1">
                    <a:tint val="75000"/>
                  </a:schemeClr>
                </a:solidFill>
              </a:defRPr>
            </a:lvl1pPr>
          </a:lstStyle>
          <a:p>
            <a:fld id="{F0CE6FC7-4C9A-4970-8102-F96326699DDD}" type="slidenum">
              <a:rPr lang="sk-SK" smtClean="0"/>
              <a:t>‹#›</a:t>
            </a:fld>
            <a:endParaRPr lang="sk-SK"/>
          </a:p>
        </p:txBody>
      </p:sp>
    </p:spTree>
    <p:extLst>
      <p:ext uri="{BB962C8B-B14F-4D97-AF65-F5344CB8AC3E}">
        <p14:creationId xmlns:p14="http://schemas.microsoft.com/office/powerpoint/2010/main" val="1399700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5393932" y="544531"/>
            <a:ext cx="5743255" cy="3585680"/>
          </a:xfrm>
        </p:spPr>
        <p:txBody>
          <a:bodyPr anchor="ctr">
            <a:normAutofit/>
          </a:bodyPr>
          <a:lstStyle/>
          <a:p>
            <a:r>
              <a:rPr lang="sk-SK" sz="2800" b="1" dirty="0" err="1" smtClean="0"/>
              <a:t>Nuclear</a:t>
            </a:r>
            <a:r>
              <a:rPr lang="sk-SK" sz="2800" b="1" dirty="0" smtClean="0"/>
              <a:t> Security in </a:t>
            </a:r>
            <a:r>
              <a:rPr lang="sk-SK" sz="2800" b="1" dirty="0" err="1" smtClean="0"/>
              <a:t>the</a:t>
            </a:r>
            <a:r>
              <a:rPr lang="sk-SK" sz="2800" b="1" dirty="0" smtClean="0"/>
              <a:t> Slovak </a:t>
            </a:r>
            <a:r>
              <a:rPr lang="sk-SK" sz="2800" b="1" dirty="0" err="1" smtClean="0"/>
              <a:t>Republic</a:t>
            </a:r>
            <a:endParaRPr lang="sk-SK" sz="2800" b="1" dirty="0"/>
          </a:p>
        </p:txBody>
      </p:sp>
      <p:sp>
        <p:nvSpPr>
          <p:cNvPr id="3" name="Podnadpis 2"/>
          <p:cNvSpPr>
            <a:spLocks noGrp="1"/>
          </p:cNvSpPr>
          <p:nvPr>
            <p:ph type="subTitle" idx="1"/>
          </p:nvPr>
        </p:nvSpPr>
        <p:spPr>
          <a:xfrm>
            <a:off x="5393931" y="4859676"/>
            <a:ext cx="5743255" cy="1458930"/>
          </a:xfrm>
        </p:spPr>
        <p:txBody>
          <a:bodyPr>
            <a:noAutofit/>
          </a:bodyPr>
          <a:lstStyle/>
          <a:p>
            <a:r>
              <a:rPr lang="sk-SK" sz="1800" dirty="0" smtClean="0">
                <a:latin typeface="Calibri Light (Nadpisy)"/>
              </a:rPr>
              <a:t>Juraj Václav, PhD.</a:t>
            </a:r>
          </a:p>
          <a:p>
            <a:r>
              <a:rPr lang="sk-SK" sz="1800" dirty="0" smtClean="0">
                <a:latin typeface="Calibri Light (Nadpisy)"/>
              </a:rPr>
              <a:t>International </a:t>
            </a:r>
            <a:r>
              <a:rPr lang="sk-SK" sz="1800" dirty="0" err="1" smtClean="0">
                <a:latin typeface="Calibri Light (Nadpisy)"/>
              </a:rPr>
              <a:t>Conference</a:t>
            </a:r>
            <a:r>
              <a:rPr lang="sk-SK" sz="1800" dirty="0" smtClean="0">
                <a:latin typeface="Calibri Light (Nadpisy)"/>
              </a:rPr>
              <a:t> on </a:t>
            </a:r>
            <a:r>
              <a:rPr lang="sk-SK" sz="1800" dirty="0" err="1" smtClean="0">
                <a:latin typeface="Calibri Light (Nadpisy)"/>
              </a:rPr>
              <a:t>Nuclear</a:t>
            </a:r>
            <a:r>
              <a:rPr lang="sk-SK" sz="1800" dirty="0" smtClean="0">
                <a:latin typeface="Calibri Light (Nadpisy)"/>
              </a:rPr>
              <a:t> Security 2020</a:t>
            </a:r>
          </a:p>
          <a:p>
            <a:r>
              <a:rPr lang="sk-SK" sz="1800" dirty="0" smtClean="0">
                <a:latin typeface="Calibri Light (Nadpisy)"/>
              </a:rPr>
              <a:t>10 – 14 </a:t>
            </a:r>
            <a:r>
              <a:rPr lang="sk-SK" sz="1800" dirty="0" err="1" smtClean="0">
                <a:latin typeface="Calibri Light (Nadpisy)"/>
              </a:rPr>
              <a:t>February</a:t>
            </a:r>
            <a:r>
              <a:rPr lang="sk-SK" sz="1800" dirty="0" smtClean="0">
                <a:latin typeface="Calibri Light (Nadpisy)"/>
              </a:rPr>
              <a:t> 2020</a:t>
            </a:r>
          </a:p>
          <a:p>
            <a:r>
              <a:rPr lang="sk-SK" sz="1800" dirty="0" smtClean="0">
                <a:latin typeface="Calibri Light (Nadpisy)"/>
              </a:rPr>
              <a:t>IAEA, </a:t>
            </a:r>
            <a:r>
              <a:rPr lang="sk-SK" sz="1800" dirty="0" err="1" smtClean="0">
                <a:latin typeface="Calibri Light (Nadpisy)"/>
              </a:rPr>
              <a:t>Vienna</a:t>
            </a:r>
            <a:endParaRPr lang="sk-SK" sz="1800" dirty="0">
              <a:latin typeface="Calibri Light (Nadpisy)"/>
            </a:endParaRPr>
          </a:p>
        </p:txBody>
      </p:sp>
    </p:spTree>
    <p:extLst>
      <p:ext uri="{BB962C8B-B14F-4D97-AF65-F5344CB8AC3E}">
        <p14:creationId xmlns:p14="http://schemas.microsoft.com/office/powerpoint/2010/main" val="1984657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Regulatory oversight for nuclear security: practices and challenges</a:t>
            </a:r>
            <a:endParaRPr lang="sk-SK" dirty="0"/>
          </a:p>
        </p:txBody>
      </p:sp>
      <p:sp>
        <p:nvSpPr>
          <p:cNvPr id="3" name="Zástupný objekt pre obsah 2"/>
          <p:cNvSpPr>
            <a:spLocks noGrp="1"/>
          </p:cNvSpPr>
          <p:nvPr>
            <p:ph idx="1"/>
          </p:nvPr>
        </p:nvSpPr>
        <p:spPr/>
        <p:txBody>
          <a:bodyPr/>
          <a:lstStyle/>
          <a:p>
            <a:pPr algn="just"/>
            <a:r>
              <a:rPr lang="en-US" dirty="0"/>
              <a:t>From the beginning of the completion, </a:t>
            </a:r>
            <a:r>
              <a:rPr lang="sk-SK" dirty="0" err="1" smtClean="0"/>
              <a:t>environmental</a:t>
            </a:r>
            <a:r>
              <a:rPr lang="sk-SK" dirty="0" smtClean="0"/>
              <a:t> </a:t>
            </a:r>
            <a:r>
              <a:rPr lang="en-US" dirty="0" smtClean="0"/>
              <a:t>organizations </a:t>
            </a:r>
            <a:r>
              <a:rPr lang="en-US" dirty="0"/>
              <a:t>(Greenpeace, Global 2000, private individuals) began to question UJD's decisions in order to delay or stop the completion of both units and their commissioning</a:t>
            </a:r>
            <a:r>
              <a:rPr lang="en-US" dirty="0" smtClean="0"/>
              <a:t>.</a:t>
            </a:r>
            <a:endParaRPr lang="sk-SK" dirty="0" smtClean="0"/>
          </a:p>
          <a:p>
            <a:pPr algn="just"/>
            <a:r>
              <a:rPr lang="en-US" dirty="0"/>
              <a:t>Several legal actions have been brought against UJD and several court hearings with different results have taken place.</a:t>
            </a:r>
          </a:p>
          <a:p>
            <a:pPr algn="just"/>
            <a:r>
              <a:rPr lang="en-US" dirty="0"/>
              <a:t>A common element of most claims was the requirement that UJD should grant applicants access to the </a:t>
            </a:r>
            <a:r>
              <a:rPr lang="sk-SK" dirty="0" err="1" smtClean="0"/>
              <a:t>safety</a:t>
            </a:r>
            <a:r>
              <a:rPr lang="en-US" dirty="0" smtClean="0"/>
              <a:t> report</a:t>
            </a:r>
            <a:r>
              <a:rPr lang="sk-SK" dirty="0" smtClean="0"/>
              <a:t>.</a:t>
            </a:r>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10</a:t>
            </a:fld>
            <a:endParaRPr lang="sk-SK"/>
          </a:p>
        </p:txBody>
      </p:sp>
    </p:spTree>
    <p:extLst>
      <p:ext uri="{BB962C8B-B14F-4D97-AF65-F5344CB8AC3E}">
        <p14:creationId xmlns:p14="http://schemas.microsoft.com/office/powerpoint/2010/main" val="3552174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Regulatory oversight for nuclear security: practices and challenges</a:t>
            </a:r>
            <a:endParaRPr lang="sk-SK" dirty="0"/>
          </a:p>
        </p:txBody>
      </p:sp>
      <p:sp>
        <p:nvSpPr>
          <p:cNvPr id="3" name="Zástupný objekt pre obsah 2"/>
          <p:cNvSpPr>
            <a:spLocks noGrp="1"/>
          </p:cNvSpPr>
          <p:nvPr>
            <p:ph idx="1"/>
          </p:nvPr>
        </p:nvSpPr>
        <p:spPr/>
        <p:txBody>
          <a:bodyPr/>
          <a:lstStyle/>
          <a:p>
            <a:pPr algn="just"/>
            <a:r>
              <a:rPr lang="en-US" dirty="0"/>
              <a:t>However, as is well known, the safety report contains a detailed description of the nuclear installation, the design, layouts, the location of nuclear materials and radioactive waste, the location and functions of the control and safety systems, and </a:t>
            </a:r>
            <a:r>
              <a:rPr lang="sk-SK" dirty="0" err="1" smtClean="0"/>
              <a:t>safety</a:t>
            </a:r>
            <a:r>
              <a:rPr lang="sk-SK" dirty="0" smtClean="0"/>
              <a:t> </a:t>
            </a:r>
            <a:r>
              <a:rPr lang="en-US" dirty="0" smtClean="0"/>
              <a:t>analyzes </a:t>
            </a:r>
            <a:r>
              <a:rPr lang="en-US" dirty="0"/>
              <a:t>of operational events and emergency situations. </a:t>
            </a:r>
            <a:endParaRPr lang="sk-SK" dirty="0" smtClean="0"/>
          </a:p>
          <a:p>
            <a:pPr algn="just"/>
            <a:r>
              <a:rPr lang="en-US" dirty="0" smtClean="0"/>
              <a:t>From </a:t>
            </a:r>
            <a:r>
              <a:rPr lang="en-US" dirty="0"/>
              <a:t>the nuclear security point of view, a safety report can serve as a guide to </a:t>
            </a:r>
            <a:r>
              <a:rPr lang="sk-SK" dirty="0" err="1" smtClean="0"/>
              <a:t>preparation</a:t>
            </a:r>
            <a:r>
              <a:rPr lang="sk-SK" dirty="0" smtClean="0"/>
              <a:t> of </a:t>
            </a:r>
            <a:r>
              <a:rPr lang="en-US" dirty="0" smtClean="0"/>
              <a:t>theft </a:t>
            </a:r>
            <a:r>
              <a:rPr lang="en-US" dirty="0"/>
              <a:t>or sabotage</a:t>
            </a:r>
            <a:r>
              <a:rPr lang="en-US" dirty="0" smtClean="0"/>
              <a:t>.</a:t>
            </a:r>
            <a:endParaRPr lang="sk-SK" dirty="0" smtClean="0"/>
          </a:p>
          <a:p>
            <a:pPr algn="just"/>
            <a:r>
              <a:rPr lang="en-US" dirty="0"/>
              <a:t>UJD did not agree with the disclosure of this information and therefore prepared an amendment to the Atomic Act.</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11</a:t>
            </a:fld>
            <a:endParaRPr lang="sk-SK"/>
          </a:p>
        </p:txBody>
      </p:sp>
    </p:spTree>
    <p:extLst>
      <p:ext uri="{BB962C8B-B14F-4D97-AF65-F5344CB8AC3E}">
        <p14:creationId xmlns:p14="http://schemas.microsoft.com/office/powerpoint/2010/main" val="679480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Regulatory oversight for nuclear security: practices and challenges</a:t>
            </a:r>
            <a:endParaRPr lang="sk-SK" dirty="0"/>
          </a:p>
        </p:txBody>
      </p:sp>
      <p:sp>
        <p:nvSpPr>
          <p:cNvPr id="3" name="Zástupný objekt pre obsah 2"/>
          <p:cNvSpPr>
            <a:spLocks noGrp="1"/>
          </p:cNvSpPr>
          <p:nvPr>
            <p:ph idx="1"/>
          </p:nvPr>
        </p:nvSpPr>
        <p:spPr/>
        <p:txBody>
          <a:bodyPr>
            <a:normAutofit/>
          </a:bodyPr>
          <a:lstStyle/>
          <a:p>
            <a:r>
              <a:rPr lang="sk-SK" dirty="0" err="1" smtClean="0"/>
              <a:t>The</a:t>
            </a:r>
            <a:r>
              <a:rPr lang="sk-SK" dirty="0" smtClean="0"/>
              <a:t> </a:t>
            </a:r>
            <a:r>
              <a:rPr lang="sk-SK" dirty="0" err="1" smtClean="0"/>
              <a:t>Act</a:t>
            </a:r>
            <a:r>
              <a:rPr lang="sk-SK" dirty="0" smtClean="0"/>
              <a:t> No. </a:t>
            </a:r>
            <a:r>
              <a:rPr lang="en-US" dirty="0"/>
              <a:t>541/2004 Coll. </a:t>
            </a:r>
            <a:r>
              <a:rPr lang="sk-SK" dirty="0" err="1" smtClean="0"/>
              <a:t>defines</a:t>
            </a:r>
            <a:r>
              <a:rPr lang="sk-SK" dirty="0" smtClean="0"/>
              <a:t> „</a:t>
            </a:r>
            <a:r>
              <a:rPr lang="sk-SK" dirty="0" err="1" smtClean="0"/>
              <a:t>sensitive</a:t>
            </a:r>
            <a:r>
              <a:rPr lang="sk-SK" dirty="0" smtClean="0"/>
              <a:t> </a:t>
            </a:r>
            <a:r>
              <a:rPr lang="sk-SK" dirty="0" err="1" smtClean="0"/>
              <a:t>information</a:t>
            </a:r>
            <a:r>
              <a:rPr lang="sk-SK" smtClean="0"/>
              <a:t>“ </a:t>
            </a:r>
            <a:r>
              <a:rPr lang="sk-SK" dirty="0" smtClean="0"/>
              <a:t>in § 3:</a:t>
            </a:r>
          </a:p>
          <a:p>
            <a:pPr lvl="1" algn="just"/>
            <a:endParaRPr lang="sk-SK" dirty="0" smtClean="0"/>
          </a:p>
          <a:p>
            <a:pPr lvl="1" algn="just"/>
            <a:r>
              <a:rPr lang="en-US" dirty="0" smtClean="0"/>
              <a:t>(</a:t>
            </a:r>
            <a:r>
              <a:rPr lang="en-US" dirty="0"/>
              <a:t>16) Documentation containing also sensitive information is considered to be </a:t>
            </a:r>
            <a:r>
              <a:rPr lang="en-US" dirty="0" smtClean="0"/>
              <a:t>a</a:t>
            </a:r>
            <a:r>
              <a:rPr lang="sk-SK" dirty="0" smtClean="0"/>
              <a:t> </a:t>
            </a:r>
            <a:r>
              <a:rPr lang="en-US" dirty="0" smtClean="0"/>
              <a:t>documentation</a:t>
            </a:r>
            <a:r>
              <a:rPr lang="en-US" dirty="0"/>
              <a:t>, the disclosure of which could be used to plan or perform activities aimed </a:t>
            </a:r>
            <a:r>
              <a:rPr lang="en-US" dirty="0" smtClean="0"/>
              <a:t>at</a:t>
            </a:r>
            <a:r>
              <a:rPr lang="sk-SK" dirty="0" smtClean="0"/>
              <a:t> </a:t>
            </a:r>
            <a:r>
              <a:rPr lang="en-US" dirty="0" smtClean="0"/>
              <a:t>causing </a:t>
            </a:r>
            <a:r>
              <a:rPr lang="en-US" dirty="0"/>
              <a:t>disruption or destruction of a nuclear installation, and thereby adversely affect </a:t>
            </a:r>
            <a:r>
              <a:rPr lang="en-US" dirty="0" smtClean="0"/>
              <a:t>the</a:t>
            </a:r>
            <a:r>
              <a:rPr lang="sk-SK" dirty="0" smtClean="0"/>
              <a:t> </a:t>
            </a:r>
            <a:r>
              <a:rPr lang="en-US" dirty="0" smtClean="0"/>
              <a:t>public safety</a:t>
            </a:r>
            <a:r>
              <a:rPr lang="sk-SK" dirty="0" smtClean="0"/>
              <a:t> </a:t>
            </a:r>
            <a:r>
              <a:rPr lang="en-US" dirty="0" smtClean="0"/>
              <a:t>and </a:t>
            </a:r>
            <a:r>
              <a:rPr lang="en-US" dirty="0"/>
              <a:t>cause environmental or economic damage. This documentation can </a:t>
            </a:r>
            <a:r>
              <a:rPr lang="en-US" dirty="0" smtClean="0"/>
              <a:t>be</a:t>
            </a:r>
            <a:r>
              <a:rPr lang="sk-SK" dirty="0" smtClean="0"/>
              <a:t> </a:t>
            </a:r>
            <a:r>
              <a:rPr lang="en-US" dirty="0" smtClean="0"/>
              <a:t>made </a:t>
            </a:r>
            <a:r>
              <a:rPr lang="en-US" dirty="0"/>
              <a:t>available </a:t>
            </a:r>
            <a:r>
              <a:rPr lang="sk-SK" dirty="0" smtClean="0"/>
              <a:t>to </a:t>
            </a:r>
            <a:r>
              <a:rPr lang="sk-SK" dirty="0" err="1" smtClean="0"/>
              <a:t>public</a:t>
            </a:r>
            <a:r>
              <a:rPr lang="sk-SK" dirty="0" smtClean="0"/>
              <a:t> </a:t>
            </a:r>
            <a:r>
              <a:rPr lang="en-US" dirty="0" smtClean="0">
                <a:solidFill>
                  <a:srgbClr val="FF0000"/>
                </a:solidFill>
              </a:rPr>
              <a:t>after </a:t>
            </a:r>
            <a:r>
              <a:rPr lang="en-US" dirty="0">
                <a:solidFill>
                  <a:srgbClr val="FF0000"/>
                </a:solidFill>
              </a:rPr>
              <a:t>removal of sensitive information</a:t>
            </a:r>
            <a:r>
              <a:rPr lang="en-US" dirty="0" smtClean="0"/>
              <a:t>.</a:t>
            </a:r>
            <a:endParaRPr lang="sk-SK" dirty="0" smtClean="0"/>
          </a:p>
          <a:p>
            <a:pPr lvl="1" algn="just"/>
            <a:r>
              <a:rPr lang="en-US" dirty="0"/>
              <a:t>(17) Documentation containing also sensitive information means the documentation stated</a:t>
            </a:r>
            <a:r>
              <a:rPr lang="sk-SK" dirty="0"/>
              <a:t> </a:t>
            </a:r>
            <a:r>
              <a:rPr lang="en-US" dirty="0"/>
              <a:t>in Annex 1 part A subpar. c), part B subpar. a), b), </a:t>
            </a:r>
            <a:r>
              <a:rPr lang="en-US" dirty="0" err="1"/>
              <a:t>i</a:t>
            </a:r>
            <a:r>
              <a:rPr lang="en-US" dirty="0"/>
              <a:t>), m), part C subpar. a), d), </a:t>
            </a:r>
            <a:r>
              <a:rPr lang="en-US" dirty="0" err="1"/>
              <a:t>i</a:t>
            </a:r>
            <a:r>
              <a:rPr lang="en-US" dirty="0"/>
              <a:t>), j), s), w) and in</a:t>
            </a:r>
            <a:r>
              <a:rPr lang="sk-SK" dirty="0"/>
              <a:t> </a:t>
            </a:r>
            <a:r>
              <a:rPr lang="en-US" dirty="0"/>
              <a:t>Annex 2 part A subpar. b), part B subpar. b).</a:t>
            </a:r>
            <a:endParaRPr lang="sk-SK" dirty="0"/>
          </a:p>
          <a:p>
            <a:pPr lvl="1" algn="just"/>
            <a:endParaRPr lang="en-US" dirty="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12</a:t>
            </a:fld>
            <a:endParaRPr lang="sk-SK"/>
          </a:p>
        </p:txBody>
      </p:sp>
    </p:spTree>
    <p:extLst>
      <p:ext uri="{BB962C8B-B14F-4D97-AF65-F5344CB8AC3E}">
        <p14:creationId xmlns:p14="http://schemas.microsoft.com/office/powerpoint/2010/main" val="794545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Regulatory oversight for nuclear security: practices and challenges</a:t>
            </a:r>
            <a:endParaRPr lang="sk-SK" dirty="0"/>
          </a:p>
        </p:txBody>
      </p:sp>
      <p:sp>
        <p:nvSpPr>
          <p:cNvPr id="3" name="Zástupný objekt pre obsah 2"/>
          <p:cNvSpPr>
            <a:spLocks noGrp="1"/>
          </p:cNvSpPr>
          <p:nvPr>
            <p:ph idx="1"/>
          </p:nvPr>
        </p:nvSpPr>
        <p:spPr/>
        <p:txBody>
          <a:bodyPr/>
          <a:lstStyle/>
          <a:p>
            <a:pPr algn="just"/>
            <a:r>
              <a:rPr lang="en-US" dirty="0"/>
              <a:t>Subsequently, UJD prepared a methodology that describes in detail the types of sensitive information, their detailed description and, in particular, how this information can be misused for the preparation of malicious acts against nuclear materials and nuclear facilities</a:t>
            </a:r>
            <a:r>
              <a:rPr lang="en-US" dirty="0" smtClean="0"/>
              <a:t>.</a:t>
            </a:r>
            <a:endParaRPr lang="sk-SK" dirty="0" smtClean="0"/>
          </a:p>
          <a:p>
            <a:pPr algn="just"/>
            <a:r>
              <a:rPr lang="en-US" dirty="0"/>
              <a:t>This methodology was used to remove sensitive information in the safety report and such a safety report was provided by the applicant</a:t>
            </a:r>
            <a:r>
              <a:rPr lang="en-US" dirty="0" smtClean="0"/>
              <a:t>.</a:t>
            </a:r>
            <a:endParaRPr lang="sk-SK" dirty="0" smtClean="0"/>
          </a:p>
          <a:p>
            <a:pPr algn="just"/>
            <a:r>
              <a:rPr lang="en-US" dirty="0"/>
              <a:t>This demanding activity involving several </a:t>
            </a:r>
            <a:r>
              <a:rPr lang="en-US" dirty="0" smtClean="0"/>
              <a:t>dozen</a:t>
            </a:r>
            <a:r>
              <a:rPr lang="sk-SK" dirty="0" smtClean="0"/>
              <a:t>s</a:t>
            </a:r>
            <a:r>
              <a:rPr lang="en-US" dirty="0" smtClean="0"/>
              <a:t> </a:t>
            </a:r>
            <a:r>
              <a:rPr lang="en-US" dirty="0"/>
              <a:t>people for several months (the security report has 130,000 pages in addition to the drawing documentation) resulted in another lawsuit against UJD.</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13</a:t>
            </a:fld>
            <a:endParaRPr lang="sk-SK"/>
          </a:p>
        </p:txBody>
      </p:sp>
    </p:spTree>
    <p:extLst>
      <p:ext uri="{BB962C8B-B14F-4D97-AF65-F5344CB8AC3E}">
        <p14:creationId xmlns:p14="http://schemas.microsoft.com/office/powerpoint/2010/main" val="1403117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Regulatory oversight for nuclear security: practices and challenges</a:t>
            </a:r>
            <a:endParaRPr lang="sk-SK" dirty="0"/>
          </a:p>
        </p:txBody>
      </p:sp>
      <p:sp>
        <p:nvSpPr>
          <p:cNvPr id="3" name="Zástupný objekt pre obsah 2"/>
          <p:cNvSpPr>
            <a:spLocks noGrp="1"/>
          </p:cNvSpPr>
          <p:nvPr>
            <p:ph idx="1"/>
          </p:nvPr>
        </p:nvSpPr>
        <p:spPr/>
        <p:txBody>
          <a:bodyPr/>
          <a:lstStyle/>
          <a:p>
            <a:pPr algn="just"/>
            <a:r>
              <a:rPr lang="en-US" dirty="0"/>
              <a:t>UJD disagrees with the disclosure of the safety report because it is aware that the information contained in the safety report could significantly jeopardize nuclear </a:t>
            </a:r>
            <a:r>
              <a:rPr lang="sk-SK" dirty="0" smtClean="0"/>
              <a:t>security </a:t>
            </a:r>
            <a:r>
              <a:rPr lang="en-US" dirty="0" smtClean="0"/>
              <a:t>in </a:t>
            </a:r>
            <a:r>
              <a:rPr lang="en-US" dirty="0"/>
              <a:t>the </a:t>
            </a:r>
            <a:r>
              <a:rPr lang="sk-SK" dirty="0" err="1" smtClean="0"/>
              <a:t>case</a:t>
            </a:r>
            <a:r>
              <a:rPr lang="en-US" dirty="0" smtClean="0"/>
              <a:t> </a:t>
            </a:r>
            <a:r>
              <a:rPr lang="en-US" dirty="0"/>
              <a:t>of misuse</a:t>
            </a:r>
            <a:r>
              <a:rPr lang="en-US" dirty="0" smtClean="0"/>
              <a:t>.</a:t>
            </a:r>
            <a:endParaRPr lang="sk-SK" dirty="0" smtClean="0"/>
          </a:p>
          <a:p>
            <a:pPr algn="just"/>
            <a:r>
              <a:rPr lang="en-US" dirty="0"/>
              <a:t>One of the main tasks of UJD is state supervision of compliance with national legislation and international obligations </a:t>
            </a:r>
            <a:r>
              <a:rPr lang="sk-SK" dirty="0" smtClean="0"/>
              <a:t>and</a:t>
            </a:r>
            <a:r>
              <a:rPr lang="en-US" dirty="0" smtClean="0"/>
              <a:t> </a:t>
            </a:r>
            <a:r>
              <a:rPr lang="en-US" dirty="0"/>
              <a:t>requirements for ensuring adequate physical protection of nuclear materials and nuclear facilities</a:t>
            </a:r>
            <a:r>
              <a:rPr lang="en-US" dirty="0" smtClean="0"/>
              <a:t>.</a:t>
            </a:r>
            <a:endParaRPr lang="sk-SK" dirty="0" smtClean="0"/>
          </a:p>
          <a:p>
            <a:pPr algn="just"/>
            <a:r>
              <a:rPr lang="en-US" dirty="0"/>
              <a:t>Unfortunately, the current legislation, both domestic and international (Aarhus Convention, Espoo Convention), makes this task very difficult.</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14</a:t>
            </a:fld>
            <a:endParaRPr lang="sk-SK"/>
          </a:p>
        </p:txBody>
      </p:sp>
    </p:spTree>
    <p:extLst>
      <p:ext uri="{BB962C8B-B14F-4D97-AF65-F5344CB8AC3E}">
        <p14:creationId xmlns:p14="http://schemas.microsoft.com/office/powerpoint/2010/main" val="2013805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Regulatory oversight for nuclear security: practices and challenges</a:t>
            </a:r>
            <a:endParaRPr lang="sk-SK" dirty="0"/>
          </a:p>
        </p:txBody>
      </p:sp>
      <p:sp>
        <p:nvSpPr>
          <p:cNvPr id="3" name="Zástupný objekt pre obsah 2"/>
          <p:cNvSpPr>
            <a:spLocks noGrp="1"/>
          </p:cNvSpPr>
          <p:nvPr>
            <p:ph idx="1"/>
          </p:nvPr>
        </p:nvSpPr>
        <p:spPr/>
        <p:txBody>
          <a:bodyPr/>
          <a:lstStyle/>
          <a:p>
            <a:pPr algn="just"/>
            <a:r>
              <a:rPr lang="en-US" dirty="0"/>
              <a:t>UJD strives to ensure, as far as possible, the highest level of physical protection of nuclear materials and nuclear facilities within the framework of the applicable legislative </a:t>
            </a:r>
            <a:r>
              <a:rPr lang="en-US" dirty="0" smtClean="0"/>
              <a:t>framework. </a:t>
            </a:r>
            <a:endParaRPr lang="sk-SK" dirty="0" smtClean="0"/>
          </a:p>
          <a:p>
            <a:pPr algn="just"/>
            <a:r>
              <a:rPr lang="en-US" dirty="0" smtClean="0"/>
              <a:t>However</a:t>
            </a:r>
            <a:r>
              <a:rPr lang="en-US" dirty="0"/>
              <a:t>, based on </a:t>
            </a:r>
            <a:r>
              <a:rPr lang="en-US" dirty="0" smtClean="0"/>
              <a:t>many </a:t>
            </a:r>
            <a:r>
              <a:rPr lang="en-US" dirty="0"/>
              <a:t>years of experience, we can see that some international legally binding acts are directly contradictory in some areas</a:t>
            </a:r>
            <a:r>
              <a:rPr lang="en-US" dirty="0" smtClean="0"/>
              <a:t>.</a:t>
            </a:r>
            <a:endParaRPr lang="sk-SK" dirty="0" smtClean="0"/>
          </a:p>
          <a:p>
            <a:pPr marL="0" indent="0" algn="just">
              <a:buNone/>
            </a:pP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15</a:t>
            </a:fld>
            <a:endParaRPr lang="sk-SK"/>
          </a:p>
        </p:txBody>
      </p:sp>
    </p:spTree>
    <p:extLst>
      <p:ext uri="{BB962C8B-B14F-4D97-AF65-F5344CB8AC3E}">
        <p14:creationId xmlns:p14="http://schemas.microsoft.com/office/powerpoint/2010/main" val="2730372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err="1" smtClean="0"/>
              <a:t>Conclusions</a:t>
            </a:r>
            <a:endParaRPr lang="sk-SK" dirty="0"/>
          </a:p>
        </p:txBody>
      </p:sp>
      <p:sp>
        <p:nvSpPr>
          <p:cNvPr id="3" name="Zástupný objekt pre obsah 2"/>
          <p:cNvSpPr>
            <a:spLocks noGrp="1"/>
          </p:cNvSpPr>
          <p:nvPr>
            <p:ph idx="1"/>
          </p:nvPr>
        </p:nvSpPr>
        <p:spPr/>
        <p:txBody>
          <a:bodyPr>
            <a:normAutofit fontScale="92500" lnSpcReduction="10000"/>
          </a:bodyPr>
          <a:lstStyle/>
          <a:p>
            <a:pPr algn="just"/>
            <a:r>
              <a:rPr lang="en-US" dirty="0"/>
              <a:t>New threats and new challenges in nuclear security area request also new approaches from regulatory bodies. It is imperative that the regulator responds in a timely manner to the new realities, and it is also necessary to modify the legislation accordingly. </a:t>
            </a:r>
            <a:endParaRPr lang="sk-SK" dirty="0" smtClean="0"/>
          </a:p>
          <a:p>
            <a:pPr algn="just"/>
            <a:r>
              <a:rPr lang="en-US" dirty="0" smtClean="0"/>
              <a:t>All </a:t>
            </a:r>
            <a:r>
              <a:rPr lang="en-US" dirty="0"/>
              <a:t>these areas represent challenges for the UJD not only in the area of acquiring new knowledge, but also in the area of working with supervised entities. </a:t>
            </a:r>
            <a:endParaRPr lang="sk-SK" dirty="0" smtClean="0"/>
          </a:p>
          <a:p>
            <a:pPr algn="just"/>
            <a:r>
              <a:rPr lang="en-US" dirty="0" smtClean="0"/>
              <a:t>Often </a:t>
            </a:r>
            <a:r>
              <a:rPr lang="en-US" dirty="0"/>
              <a:t>the latter is the biggest challenge for the regulator as well as the operator. The enforcement of changes encounters mainly financial barriers, but the UJD is still able to enforce the necessary changes aimed at increasing the level of physical protection and nuclear security and eliminating emerging threats.</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16</a:t>
            </a:fld>
            <a:endParaRPr lang="sk-SK"/>
          </a:p>
        </p:txBody>
      </p:sp>
    </p:spTree>
    <p:extLst>
      <p:ext uri="{BB962C8B-B14F-4D97-AF65-F5344CB8AC3E}">
        <p14:creationId xmlns:p14="http://schemas.microsoft.com/office/powerpoint/2010/main" val="1058043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17</a:t>
            </a:fld>
            <a:endParaRPr lang="sk-SK"/>
          </a:p>
        </p:txBody>
      </p:sp>
      <p:sp>
        <p:nvSpPr>
          <p:cNvPr id="7" name="Nadpis 6"/>
          <p:cNvSpPr>
            <a:spLocks noGrp="1"/>
          </p:cNvSpPr>
          <p:nvPr>
            <p:ph type="title"/>
          </p:nvPr>
        </p:nvSpPr>
        <p:spPr>
          <a:xfrm>
            <a:off x="6153664" y="365125"/>
            <a:ext cx="5200135" cy="5549643"/>
          </a:xfrm>
        </p:spPr>
        <p:txBody>
          <a:bodyPr/>
          <a:lstStyle/>
          <a:p>
            <a:pPr algn="ctr"/>
            <a:r>
              <a:rPr lang="sk-SK" b="1" dirty="0" err="1" smtClean="0"/>
              <a:t>Thank</a:t>
            </a:r>
            <a:r>
              <a:rPr lang="sk-SK" b="1" dirty="0"/>
              <a:t/>
            </a:r>
            <a:br>
              <a:rPr lang="sk-SK" b="1" dirty="0"/>
            </a:br>
            <a:r>
              <a:rPr lang="sk-SK" b="1" dirty="0" err="1" smtClean="0"/>
              <a:t>you</a:t>
            </a:r>
            <a:r>
              <a:rPr lang="sk-SK" b="1" dirty="0" smtClean="0"/>
              <a:t/>
            </a:r>
            <a:br>
              <a:rPr lang="sk-SK" b="1" dirty="0" smtClean="0"/>
            </a:br>
            <a:r>
              <a:rPr lang="sk-SK" b="1" dirty="0" err="1" smtClean="0"/>
              <a:t>for</a:t>
            </a:r>
            <a:r>
              <a:rPr lang="sk-SK" b="1" dirty="0" smtClean="0"/>
              <a:t/>
            </a:r>
            <a:br>
              <a:rPr lang="sk-SK" b="1" dirty="0" smtClean="0"/>
            </a:br>
            <a:r>
              <a:rPr lang="sk-SK" b="1" dirty="0" err="1" smtClean="0"/>
              <a:t>your</a:t>
            </a:r>
            <a:r>
              <a:rPr lang="sk-SK" b="1" dirty="0" smtClean="0"/>
              <a:t/>
            </a:r>
            <a:br>
              <a:rPr lang="sk-SK" b="1" dirty="0" smtClean="0"/>
            </a:br>
            <a:r>
              <a:rPr lang="sk-SK" b="1" dirty="0" err="1" smtClean="0"/>
              <a:t>attention</a:t>
            </a:r>
            <a:r>
              <a:rPr lang="sk-SK" b="1" dirty="0" smtClean="0"/>
              <a:t>!</a:t>
            </a:r>
            <a:endParaRPr lang="en-US" b="1" dirty="0"/>
          </a:p>
        </p:txBody>
      </p:sp>
      <p:pic>
        <p:nvPicPr>
          <p:cNvPr id="9" name="Zástupný objekt pre obsah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0092" y="649892"/>
            <a:ext cx="4222601" cy="5378790"/>
          </a:xfrm>
        </p:spPr>
      </p:pic>
    </p:spTree>
    <p:extLst>
      <p:ext uri="{BB962C8B-B14F-4D97-AF65-F5344CB8AC3E}">
        <p14:creationId xmlns:p14="http://schemas.microsoft.com/office/powerpoint/2010/main" val="213762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err="1" smtClean="0"/>
              <a:t>Nuclear</a:t>
            </a:r>
            <a:r>
              <a:rPr lang="sk-SK" dirty="0" smtClean="0"/>
              <a:t> </a:t>
            </a:r>
            <a:r>
              <a:rPr lang="sk-SK" dirty="0" err="1" smtClean="0"/>
              <a:t>Facilities</a:t>
            </a:r>
            <a:r>
              <a:rPr lang="sk-SK" dirty="0" smtClean="0"/>
              <a:t> in Slovakia</a:t>
            </a:r>
            <a:endParaRPr lang="sk-SK" dirty="0"/>
          </a:p>
        </p:txBody>
      </p:sp>
      <p:pic>
        <p:nvPicPr>
          <p:cNvPr id="7" name="Zástupný objekt pre obsah 6"/>
          <p:cNvPicPr>
            <a:picLocks noGrp="1" noChangeAspect="1"/>
          </p:cNvPicPr>
          <p:nvPr>
            <p:ph idx="1"/>
          </p:nvPr>
        </p:nvPicPr>
        <p:blipFill>
          <a:blip r:embed="rId2"/>
          <a:stretch>
            <a:fillRect/>
          </a:stretch>
        </p:blipFill>
        <p:spPr>
          <a:xfrm>
            <a:off x="1962808" y="1688537"/>
            <a:ext cx="8266384" cy="4237109"/>
          </a:xfrm>
          <a:prstGeom prst="rect">
            <a:avLst/>
          </a:prstGeom>
        </p:spPr>
      </p:pic>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2</a:t>
            </a:fld>
            <a:endParaRPr lang="sk-SK"/>
          </a:p>
        </p:txBody>
      </p:sp>
      <p:pic>
        <p:nvPicPr>
          <p:cNvPr id="8" name="Obrázok 7"/>
          <p:cNvPicPr>
            <a:picLocks noChangeAspect="1"/>
          </p:cNvPicPr>
          <p:nvPr/>
        </p:nvPicPr>
        <p:blipFill>
          <a:blip r:embed="rId3"/>
          <a:stretch>
            <a:fillRect/>
          </a:stretch>
        </p:blipFill>
        <p:spPr>
          <a:xfrm>
            <a:off x="2602907" y="3643260"/>
            <a:ext cx="1956986" cy="432854"/>
          </a:xfrm>
          <a:prstGeom prst="rect">
            <a:avLst/>
          </a:prstGeom>
        </p:spPr>
      </p:pic>
      <p:pic>
        <p:nvPicPr>
          <p:cNvPr id="9" name="Obrázok 8"/>
          <p:cNvPicPr>
            <a:picLocks noChangeAspect="1"/>
          </p:cNvPicPr>
          <p:nvPr/>
        </p:nvPicPr>
        <p:blipFill>
          <a:blip r:embed="rId4"/>
          <a:stretch>
            <a:fillRect/>
          </a:stretch>
        </p:blipFill>
        <p:spPr>
          <a:xfrm>
            <a:off x="4273319" y="3859687"/>
            <a:ext cx="1853345" cy="432854"/>
          </a:xfrm>
          <a:prstGeom prst="rect">
            <a:avLst/>
          </a:prstGeom>
        </p:spPr>
      </p:pic>
    </p:spTree>
    <p:extLst>
      <p:ext uri="{BB962C8B-B14F-4D97-AF65-F5344CB8AC3E}">
        <p14:creationId xmlns:p14="http://schemas.microsoft.com/office/powerpoint/2010/main" val="27251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dirty="0" smtClean="0"/>
              <a:t>Regulatory </a:t>
            </a:r>
            <a:r>
              <a:rPr lang="en-US" dirty="0"/>
              <a:t>oversight for nuclear security: practices and </a:t>
            </a:r>
            <a:r>
              <a:rPr lang="en-US" dirty="0" smtClean="0"/>
              <a:t>challenges</a:t>
            </a:r>
            <a:endParaRPr lang="sk-SK" dirty="0"/>
          </a:p>
        </p:txBody>
      </p:sp>
      <p:sp>
        <p:nvSpPr>
          <p:cNvPr id="3" name="Zástupný objekt pre obsah 2"/>
          <p:cNvSpPr>
            <a:spLocks noGrp="1"/>
          </p:cNvSpPr>
          <p:nvPr>
            <p:ph idx="1"/>
          </p:nvPr>
        </p:nvSpPr>
        <p:spPr/>
        <p:txBody>
          <a:bodyPr>
            <a:normAutofit fontScale="92500"/>
          </a:bodyPr>
          <a:lstStyle/>
          <a:p>
            <a:pPr algn="just"/>
            <a:r>
              <a:rPr lang="en-US" dirty="0"/>
              <a:t>The Nuclear Regulatory Authority of the Slovak Republic (UJD) is responsible, inter alia, for state supervision upon nuclear safety and physical protection. In recent years we have been facing new challenges and practices, changes in threat environment and new threats have to be taken into consideration, when carrying out our obligations / duties. </a:t>
            </a:r>
            <a:endParaRPr lang="sk-SK" dirty="0" smtClean="0"/>
          </a:p>
          <a:p>
            <a:pPr algn="just"/>
            <a:r>
              <a:rPr lang="en-US" dirty="0" smtClean="0"/>
              <a:t>The </a:t>
            </a:r>
            <a:r>
              <a:rPr lang="en-US" dirty="0"/>
              <a:t>nuclear security legislation lags behind the requirements on nuclear security in two to three years. The main reason for this lag lies on one hand in a long and complicated legislative process, on the other hand in rapid changes in requirements for nuclear security. The UJD is at present drafting new legislation which reflects the requirements from the Amendment to CPPNM and also in some new areas.</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3</a:t>
            </a:fld>
            <a:endParaRPr lang="sk-SK"/>
          </a:p>
        </p:txBody>
      </p:sp>
    </p:spTree>
    <p:extLst>
      <p:ext uri="{BB962C8B-B14F-4D97-AF65-F5344CB8AC3E}">
        <p14:creationId xmlns:p14="http://schemas.microsoft.com/office/powerpoint/2010/main" val="1623402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dirty="0" smtClean="0"/>
              <a:t>Regulatory </a:t>
            </a:r>
            <a:r>
              <a:rPr lang="en-US" dirty="0"/>
              <a:t>oversight for nuclear security: practices and </a:t>
            </a:r>
            <a:r>
              <a:rPr lang="en-US" dirty="0" smtClean="0"/>
              <a:t>challenges</a:t>
            </a:r>
            <a:endParaRPr lang="sk-SK" dirty="0"/>
          </a:p>
        </p:txBody>
      </p:sp>
      <p:sp>
        <p:nvSpPr>
          <p:cNvPr id="3" name="Zástupný objekt pre obsah 2"/>
          <p:cNvSpPr>
            <a:spLocks noGrp="1"/>
          </p:cNvSpPr>
          <p:nvPr>
            <p:ph idx="1"/>
          </p:nvPr>
        </p:nvSpPr>
        <p:spPr/>
        <p:txBody>
          <a:bodyPr>
            <a:normAutofit fontScale="92500" lnSpcReduction="10000"/>
          </a:bodyPr>
          <a:lstStyle/>
          <a:p>
            <a:pPr algn="just"/>
            <a:r>
              <a:rPr lang="en-US" dirty="0"/>
              <a:t>Based on the fundamental principle G the UJD prepares annually state’s Threat Assessment and Design Basis Threat. These document reflect besides “classic” threats also newly arisen threats. The UJD also deals with new views on nuclear security and its interactions mainly with nuclear safety and emergency response and preparedness. </a:t>
            </a:r>
            <a:endParaRPr lang="sk-SK" dirty="0" smtClean="0"/>
          </a:p>
          <a:p>
            <a:pPr algn="just"/>
            <a:r>
              <a:rPr lang="en-US" dirty="0" smtClean="0"/>
              <a:t>One </a:t>
            </a:r>
            <a:r>
              <a:rPr lang="en-US" dirty="0"/>
              <a:t>of the most rapidly growing threats is misuse of unmanned aerial vehicles (drones). </a:t>
            </a:r>
            <a:r>
              <a:rPr lang="en-US" dirty="0" smtClean="0"/>
              <a:t>Drone</a:t>
            </a:r>
            <a:r>
              <a:rPr lang="sk-SK" smtClean="0"/>
              <a:t>s</a:t>
            </a:r>
            <a:r>
              <a:rPr lang="en-US" smtClean="0"/>
              <a:t> </a:t>
            </a:r>
            <a:r>
              <a:rPr lang="en-US" dirty="0"/>
              <a:t>may be used for several types of malicious acts, for theft, sabotage and also for monitoring of physical protection system and helping the adversaries when performing their tasks. Slovak government established and founded a working group which is responsible for the preparation of countermeasures against the use of drones in critical infrastructure objects and nuclear installations. At present the process of the selection of effective anti-drone systems is underway.</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4</a:t>
            </a:fld>
            <a:endParaRPr lang="sk-SK"/>
          </a:p>
        </p:txBody>
      </p:sp>
    </p:spTree>
    <p:extLst>
      <p:ext uri="{BB962C8B-B14F-4D97-AF65-F5344CB8AC3E}">
        <p14:creationId xmlns:p14="http://schemas.microsoft.com/office/powerpoint/2010/main" val="2378155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dirty="0" smtClean="0"/>
              <a:t>Regulatory </a:t>
            </a:r>
            <a:r>
              <a:rPr lang="en-US" dirty="0"/>
              <a:t>oversight for nuclear security: practices and </a:t>
            </a:r>
            <a:r>
              <a:rPr lang="en-US" dirty="0" smtClean="0"/>
              <a:t>challenges</a:t>
            </a:r>
            <a:endParaRPr lang="sk-SK" dirty="0"/>
          </a:p>
        </p:txBody>
      </p:sp>
      <p:sp>
        <p:nvSpPr>
          <p:cNvPr id="3" name="Zástupný objekt pre obsah 2"/>
          <p:cNvSpPr>
            <a:spLocks noGrp="1"/>
          </p:cNvSpPr>
          <p:nvPr>
            <p:ph idx="1"/>
          </p:nvPr>
        </p:nvSpPr>
        <p:spPr/>
        <p:txBody>
          <a:bodyPr>
            <a:normAutofit/>
          </a:bodyPr>
          <a:lstStyle/>
          <a:p>
            <a:pPr algn="just"/>
            <a:r>
              <a:rPr lang="en-US" dirty="0"/>
              <a:t>Cyber threat represents for nuclear/cyber security one of the most difficult challenges and a dangerous topic. Classic cyber security (administrative systems cyber security, internet security, …) is not sufficient enough to eliminate all the threats faced by nuclear installations today. </a:t>
            </a:r>
            <a:endParaRPr lang="sk-SK" dirty="0" smtClean="0"/>
          </a:p>
          <a:p>
            <a:pPr algn="just"/>
            <a:r>
              <a:rPr lang="en-US" dirty="0" smtClean="0"/>
              <a:t>When </a:t>
            </a:r>
            <a:r>
              <a:rPr lang="en-US" dirty="0"/>
              <a:t>planning the cyber threat countermeasures, the operators of nuclear installation in Slovakia focus on three main tasks. The first task is cyber security of physical protection systems itself, the second task is protection of operational and emergency control systems and protection of sensitive information.</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5</a:t>
            </a:fld>
            <a:endParaRPr lang="sk-SK"/>
          </a:p>
        </p:txBody>
      </p:sp>
    </p:spTree>
    <p:extLst>
      <p:ext uri="{BB962C8B-B14F-4D97-AF65-F5344CB8AC3E}">
        <p14:creationId xmlns:p14="http://schemas.microsoft.com/office/powerpoint/2010/main" val="3998481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dirty="0" smtClean="0"/>
              <a:t>Regulatory </a:t>
            </a:r>
            <a:r>
              <a:rPr lang="en-US" dirty="0"/>
              <a:t>oversight for nuclear security: practices and </a:t>
            </a:r>
            <a:r>
              <a:rPr lang="en-US" dirty="0" smtClean="0"/>
              <a:t>challenges</a:t>
            </a:r>
            <a:endParaRPr lang="sk-SK" dirty="0"/>
          </a:p>
        </p:txBody>
      </p:sp>
      <p:sp>
        <p:nvSpPr>
          <p:cNvPr id="3" name="Zástupný objekt pre obsah 2"/>
          <p:cNvSpPr>
            <a:spLocks noGrp="1"/>
          </p:cNvSpPr>
          <p:nvPr>
            <p:ph idx="1"/>
          </p:nvPr>
        </p:nvSpPr>
        <p:spPr/>
        <p:txBody>
          <a:bodyPr>
            <a:normAutofit/>
          </a:bodyPr>
          <a:lstStyle/>
          <a:p>
            <a:pPr algn="just"/>
            <a:r>
              <a:rPr lang="en-US" dirty="0"/>
              <a:t>Protection against plane crash became relevant some years ago. It represents a difficult task for the physical protection system and could be defined as a threat beyond the design basis threat. Two units of the nuclear power </a:t>
            </a:r>
            <a:r>
              <a:rPr lang="en-US" dirty="0" smtClean="0"/>
              <a:t>plant</a:t>
            </a:r>
            <a:r>
              <a:rPr lang="sk-SK" dirty="0" smtClean="0"/>
              <a:t>,</a:t>
            </a:r>
            <a:r>
              <a:rPr lang="en-US" dirty="0" smtClean="0"/>
              <a:t> </a:t>
            </a:r>
            <a:r>
              <a:rPr lang="en-US" dirty="0"/>
              <a:t>under </a:t>
            </a:r>
            <a:r>
              <a:rPr lang="en-US" dirty="0" smtClean="0"/>
              <a:t>construction </a:t>
            </a:r>
            <a:r>
              <a:rPr lang="sk-SK" dirty="0" smtClean="0"/>
              <a:t>at</a:t>
            </a:r>
            <a:r>
              <a:rPr lang="en-US" dirty="0" smtClean="0"/>
              <a:t> Mochovce</a:t>
            </a:r>
            <a:r>
              <a:rPr lang="sk-SK" dirty="0" smtClean="0"/>
              <a:t> site,</a:t>
            </a:r>
            <a:r>
              <a:rPr lang="en-US" dirty="0" smtClean="0"/>
              <a:t> </a:t>
            </a:r>
            <a:r>
              <a:rPr lang="en-US" dirty="0"/>
              <a:t>are equipped with protection of some important systems against intentional attack by small aircraft. </a:t>
            </a:r>
            <a:endParaRPr lang="sk-SK" dirty="0" smtClean="0"/>
          </a:p>
          <a:p>
            <a:pPr algn="just"/>
            <a:r>
              <a:rPr lang="en-US" dirty="0" smtClean="0"/>
              <a:t>The </a:t>
            </a:r>
            <a:r>
              <a:rPr lang="en-US" dirty="0"/>
              <a:t>UJD also requires that the planning and design of the project of interim spent fuel storage facility capacity extension is designed against an accidental crash of an airliner, or deliberate attack with an airliner.</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6</a:t>
            </a:fld>
            <a:endParaRPr lang="sk-SK"/>
          </a:p>
        </p:txBody>
      </p:sp>
    </p:spTree>
    <p:extLst>
      <p:ext uri="{BB962C8B-B14F-4D97-AF65-F5344CB8AC3E}">
        <p14:creationId xmlns:p14="http://schemas.microsoft.com/office/powerpoint/2010/main" val="3728856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dirty="0" smtClean="0"/>
              <a:t>Regulatory </a:t>
            </a:r>
            <a:r>
              <a:rPr lang="en-US" dirty="0"/>
              <a:t>oversight for nuclear security: practices and </a:t>
            </a:r>
            <a:r>
              <a:rPr lang="en-US" dirty="0" smtClean="0"/>
              <a:t>challenges</a:t>
            </a:r>
            <a:endParaRPr lang="sk-SK" dirty="0"/>
          </a:p>
        </p:txBody>
      </p:sp>
      <p:sp>
        <p:nvSpPr>
          <p:cNvPr id="3" name="Zástupný objekt pre obsah 2"/>
          <p:cNvSpPr>
            <a:spLocks noGrp="1"/>
          </p:cNvSpPr>
          <p:nvPr>
            <p:ph idx="1"/>
          </p:nvPr>
        </p:nvSpPr>
        <p:spPr/>
        <p:txBody>
          <a:bodyPr>
            <a:normAutofit/>
          </a:bodyPr>
          <a:lstStyle/>
          <a:p>
            <a:pPr algn="just"/>
            <a:r>
              <a:rPr lang="en-US" dirty="0"/>
              <a:t>New threats in nuclear security area have highlighted the issue of the effectiveness of physical protection systems. For the evaluation of physical protection systems, we use SAVI and EASI software. However, this software does not calculate the probability of neutralization of attackers. </a:t>
            </a:r>
            <a:endParaRPr lang="sk-SK" dirty="0" smtClean="0"/>
          </a:p>
          <a:p>
            <a:pPr algn="just"/>
            <a:r>
              <a:rPr lang="en-US" dirty="0" smtClean="0"/>
              <a:t>The </a:t>
            </a:r>
            <a:r>
              <a:rPr lang="en-US" dirty="0"/>
              <a:t>UJD has developed a new calculation tool which can perform a calculation of probability of detection as well as probability of neutralization. </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7</a:t>
            </a:fld>
            <a:endParaRPr lang="sk-SK"/>
          </a:p>
        </p:txBody>
      </p:sp>
    </p:spTree>
    <p:extLst>
      <p:ext uri="{BB962C8B-B14F-4D97-AF65-F5344CB8AC3E}">
        <p14:creationId xmlns:p14="http://schemas.microsoft.com/office/powerpoint/2010/main" val="908158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US" dirty="0" smtClean="0"/>
              <a:t>Regulatory </a:t>
            </a:r>
            <a:r>
              <a:rPr lang="en-US" dirty="0"/>
              <a:t>oversight for nuclear security: practices and </a:t>
            </a:r>
            <a:r>
              <a:rPr lang="en-US" dirty="0" smtClean="0"/>
              <a:t>challenges</a:t>
            </a:r>
            <a:endParaRPr lang="sk-SK" dirty="0"/>
          </a:p>
        </p:txBody>
      </p:sp>
      <p:sp>
        <p:nvSpPr>
          <p:cNvPr id="3" name="Zástupný objekt pre obsah 2"/>
          <p:cNvSpPr>
            <a:spLocks noGrp="1"/>
          </p:cNvSpPr>
          <p:nvPr>
            <p:ph idx="1"/>
          </p:nvPr>
        </p:nvSpPr>
        <p:spPr/>
        <p:txBody>
          <a:bodyPr>
            <a:normAutofit/>
          </a:bodyPr>
          <a:lstStyle/>
          <a:p>
            <a:pPr algn="just"/>
            <a:r>
              <a:rPr lang="en-US" dirty="0"/>
              <a:t>Physical protection system effectiveness represents technical part of an effective physical protection system. Equally important for the effectiveness of physical protection system is nuclear security culture as a part of organizational culture. </a:t>
            </a:r>
            <a:endParaRPr lang="sk-SK" dirty="0" smtClean="0"/>
          </a:p>
          <a:p>
            <a:pPr algn="just"/>
            <a:r>
              <a:rPr lang="en-US" dirty="0" smtClean="0"/>
              <a:t>The </a:t>
            </a:r>
            <a:r>
              <a:rPr lang="en-US" dirty="0"/>
              <a:t>UJD in co-operation with the operators evaluate the level of nuclear security using self-assessment described in IAEA’s document NSS No. 28 – T, Self-assessment of Nuclear Security Culture in Facilities and Activities.</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8</a:t>
            </a:fld>
            <a:endParaRPr lang="sk-SK"/>
          </a:p>
        </p:txBody>
      </p:sp>
    </p:spTree>
    <p:extLst>
      <p:ext uri="{BB962C8B-B14F-4D97-AF65-F5344CB8AC3E}">
        <p14:creationId xmlns:p14="http://schemas.microsoft.com/office/powerpoint/2010/main" val="128021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Regulatory oversight for nuclear security: practices and challenges</a:t>
            </a:r>
            <a:endParaRPr lang="sk-SK" dirty="0"/>
          </a:p>
        </p:txBody>
      </p:sp>
      <p:sp>
        <p:nvSpPr>
          <p:cNvPr id="3" name="Zástupný objekt pre obsah 2"/>
          <p:cNvSpPr>
            <a:spLocks noGrp="1"/>
          </p:cNvSpPr>
          <p:nvPr>
            <p:ph idx="1"/>
          </p:nvPr>
        </p:nvSpPr>
        <p:spPr/>
        <p:txBody>
          <a:bodyPr/>
          <a:lstStyle/>
          <a:p>
            <a:pPr algn="just"/>
            <a:r>
              <a:rPr lang="en-US" dirty="0"/>
              <a:t>In 2008 it was decided to continue construction of two VVER 440 units </a:t>
            </a:r>
            <a:r>
              <a:rPr lang="sk-SK" dirty="0" smtClean="0"/>
              <a:t>at</a:t>
            </a:r>
            <a:r>
              <a:rPr lang="en-US" dirty="0" smtClean="0"/>
              <a:t> </a:t>
            </a:r>
            <a:r>
              <a:rPr lang="en-US" dirty="0" err="1" smtClean="0"/>
              <a:t>Mochovce</a:t>
            </a:r>
            <a:r>
              <a:rPr lang="en-US" dirty="0" smtClean="0"/>
              <a:t> </a:t>
            </a:r>
            <a:r>
              <a:rPr lang="sk-SK" dirty="0" smtClean="0"/>
              <a:t>site</a:t>
            </a:r>
            <a:r>
              <a:rPr lang="en-US" dirty="0" smtClean="0"/>
              <a:t>.</a:t>
            </a:r>
            <a:r>
              <a:rPr lang="sk-SK" dirty="0" smtClean="0"/>
              <a:t> </a:t>
            </a:r>
          </a:p>
          <a:p>
            <a:pPr algn="just"/>
            <a:r>
              <a:rPr lang="en-US" dirty="0" smtClean="0"/>
              <a:t>Construction </a:t>
            </a:r>
            <a:r>
              <a:rPr lang="en-US" dirty="0"/>
              <a:t>was interrupted in 2000 due to lack of financial resources</a:t>
            </a:r>
            <a:r>
              <a:rPr lang="en-US" dirty="0" smtClean="0"/>
              <a:t>.</a:t>
            </a:r>
            <a:endParaRPr lang="sk-SK" dirty="0" smtClean="0"/>
          </a:p>
          <a:p>
            <a:pPr algn="just"/>
            <a:r>
              <a:rPr lang="en-US" dirty="0"/>
              <a:t>Following the privatization of </a:t>
            </a:r>
            <a:r>
              <a:rPr lang="sk-SK" dirty="0" smtClean="0"/>
              <a:t>Slovak Electric </a:t>
            </a:r>
            <a:r>
              <a:rPr lang="sk-SK" dirty="0" err="1" smtClean="0"/>
              <a:t>Company</a:t>
            </a:r>
            <a:r>
              <a:rPr lang="en-US" dirty="0" smtClean="0"/>
              <a:t>, </a:t>
            </a:r>
            <a:r>
              <a:rPr lang="en-US" dirty="0"/>
              <a:t>the new majority </a:t>
            </a:r>
            <a:r>
              <a:rPr lang="en-US" dirty="0" smtClean="0"/>
              <a:t>owner</a:t>
            </a:r>
            <a:r>
              <a:rPr lang="sk-SK" dirty="0" smtClean="0"/>
              <a:t>, ENEL </a:t>
            </a:r>
            <a:r>
              <a:rPr lang="sk-SK" dirty="0" err="1" smtClean="0"/>
              <a:t>Company</a:t>
            </a:r>
            <a:r>
              <a:rPr lang="sk-SK" dirty="0"/>
              <a:t>,</a:t>
            </a:r>
            <a:r>
              <a:rPr lang="en-US" dirty="0" smtClean="0"/>
              <a:t> </a:t>
            </a:r>
            <a:r>
              <a:rPr lang="en-US" dirty="0"/>
              <a:t>proceeded to resume construction work with the aim of putting the units into operation in 2012 and 2013.</a:t>
            </a:r>
            <a:endParaRPr lang="sk-SK" dirty="0" smtClean="0"/>
          </a:p>
        </p:txBody>
      </p:sp>
      <p:sp>
        <p:nvSpPr>
          <p:cNvPr id="4" name="Zástupný objekt pre dátum 3"/>
          <p:cNvSpPr>
            <a:spLocks noGrp="1"/>
          </p:cNvSpPr>
          <p:nvPr>
            <p:ph type="dt" sz="half" idx="10"/>
          </p:nvPr>
        </p:nvSpPr>
        <p:spPr/>
        <p:txBody>
          <a:bodyPr/>
          <a:lstStyle/>
          <a:p>
            <a:fld id="{78E8A784-478C-4456-9F20-DC3F06E10C01}" type="datetime1">
              <a:rPr lang="sk-SK" smtClean="0"/>
              <a:t>27.1.2020</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F0CE6FC7-4C9A-4970-8102-F96326699DDD}" type="slidenum">
              <a:rPr lang="sk-SK" smtClean="0"/>
              <a:t>9</a:t>
            </a:fld>
            <a:endParaRPr lang="sk-SK"/>
          </a:p>
        </p:txBody>
      </p:sp>
    </p:spTree>
    <p:extLst>
      <p:ext uri="{BB962C8B-B14F-4D97-AF65-F5344CB8AC3E}">
        <p14:creationId xmlns:p14="http://schemas.microsoft.com/office/powerpoint/2010/main" val="1361799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1545</Words>
  <Application>Microsoft Office PowerPoint</Application>
  <PresentationFormat>Širokouhlá</PresentationFormat>
  <Paragraphs>90</Paragraphs>
  <Slides>17</Slides>
  <Notes>1</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17</vt:i4>
      </vt:variant>
    </vt:vector>
  </HeadingPairs>
  <TitlesOfParts>
    <vt:vector size="23" baseType="lpstr">
      <vt:lpstr>Arial</vt:lpstr>
      <vt:lpstr>Calibri</vt:lpstr>
      <vt:lpstr>Calibri Light</vt:lpstr>
      <vt:lpstr>Calibri Light (Nadpisy)</vt:lpstr>
      <vt:lpstr>Cambria</vt:lpstr>
      <vt:lpstr>Motív balíka Office</vt:lpstr>
      <vt:lpstr>Nuclear Security in the Slovak Republic</vt:lpstr>
      <vt:lpstr>Nuclear Facilities in Slovakia</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Regulatory oversight for nuclear security: practices and challenges</vt:lpstr>
      <vt:lpstr>Conclusions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Ja</dc:creator>
  <cp:lastModifiedBy>Tykva Bukvatyr</cp:lastModifiedBy>
  <cp:revision>34</cp:revision>
  <dcterms:created xsi:type="dcterms:W3CDTF">2017-10-19T10:00:14Z</dcterms:created>
  <dcterms:modified xsi:type="dcterms:W3CDTF">2020-01-27T15:28:56Z</dcterms:modified>
</cp:coreProperties>
</file>