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909" r:id="rId1"/>
  </p:sldMasterIdLst>
  <p:notesMasterIdLst>
    <p:notesMasterId r:id="rId17"/>
  </p:notesMasterIdLst>
  <p:sldIdLst>
    <p:sldId id="300" r:id="rId2"/>
    <p:sldId id="447" r:id="rId3"/>
    <p:sldId id="439" r:id="rId4"/>
    <p:sldId id="328" r:id="rId5"/>
    <p:sldId id="296" r:id="rId6"/>
    <p:sldId id="437" r:id="rId7"/>
    <p:sldId id="448" r:id="rId8"/>
    <p:sldId id="433" r:id="rId9"/>
    <p:sldId id="451" r:id="rId10"/>
    <p:sldId id="417" r:id="rId11"/>
    <p:sldId id="419" r:id="rId12"/>
    <p:sldId id="421" r:id="rId13"/>
    <p:sldId id="423" r:id="rId14"/>
    <p:sldId id="435" r:id="rId15"/>
    <p:sldId id="450" r:id="rId16"/>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D71C95E-5999-4E37-A44E-98E85F5F2988}">
  <a:tblStyle styleId="{7D71C95E-5999-4E37-A44E-98E85F5F2988}"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566"/>
    <p:restoredTop sz="78621"/>
  </p:normalViewPr>
  <p:slideViewPr>
    <p:cSldViewPr snapToGrid="0" snapToObjects="1">
      <p:cViewPr varScale="1">
        <p:scale>
          <a:sx n="54" d="100"/>
          <a:sy n="54" d="100"/>
        </p:scale>
        <p:origin x="1320" y="2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60680529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313" y="628650"/>
            <a:ext cx="6886575" cy="5165725"/>
          </a:xfrm>
        </p:spPr>
      </p:sp>
      <p:sp>
        <p:nvSpPr>
          <p:cNvPr id="5" name="Rectangle 4">
            <a:extLst>
              <a:ext uri="{FF2B5EF4-FFF2-40B4-BE49-F238E27FC236}">
                <a16:creationId xmlns:a16="http://schemas.microsoft.com/office/drawing/2014/main" id="{2C60C2BA-11CD-4E40-AE1A-9ABF22EC1D42}"/>
              </a:ext>
            </a:extLst>
          </p:cNvPr>
          <p:cNvSpPr/>
          <p:nvPr/>
        </p:nvSpPr>
        <p:spPr>
          <a:xfrm>
            <a:off x="31805" y="425166"/>
            <a:ext cx="7251590" cy="8763849"/>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851" tIns="47425" rIns="94851" bIns="47425" spcCol="0" rtlCol="0" anchor="ctr"/>
          <a:lstStyle/>
          <a:p>
            <a:pPr algn="ctr"/>
            <a:endParaRPr lang="en-GB"/>
          </a:p>
        </p:txBody>
      </p:sp>
      <p:sp>
        <p:nvSpPr>
          <p:cNvPr id="6" name="Rectangle 5">
            <a:extLst>
              <a:ext uri="{FF2B5EF4-FFF2-40B4-BE49-F238E27FC236}">
                <a16:creationId xmlns:a16="http://schemas.microsoft.com/office/drawing/2014/main" id="{B31E7F2E-7097-4C12-96C8-3890603E2CC4}"/>
              </a:ext>
            </a:extLst>
          </p:cNvPr>
          <p:cNvSpPr/>
          <p:nvPr/>
        </p:nvSpPr>
        <p:spPr>
          <a:xfrm>
            <a:off x="0" y="9303724"/>
            <a:ext cx="7315200" cy="297476"/>
          </a:xfrm>
          <a:prstGeom prst="rect">
            <a:avLst/>
          </a:prstGeom>
          <a:solidFill>
            <a:srgbClr val="001B43"/>
          </a:solidFill>
          <a:ln>
            <a:noFill/>
          </a:ln>
        </p:spPr>
        <p:style>
          <a:lnRef idx="2">
            <a:schemeClr val="accent1">
              <a:shade val="50000"/>
            </a:schemeClr>
          </a:lnRef>
          <a:fillRef idx="1">
            <a:schemeClr val="accent1"/>
          </a:fillRef>
          <a:effectRef idx="0">
            <a:schemeClr val="accent1"/>
          </a:effectRef>
          <a:fontRef idx="minor">
            <a:schemeClr val="lt1"/>
          </a:fontRef>
        </p:style>
        <p:txBody>
          <a:bodyPr lIns="94851" tIns="47425" rIns="94851" bIns="47425" spcCol="0" rtlCol="0" anchor="ctr"/>
          <a:lstStyle/>
          <a:p>
            <a:pPr algn="ctr"/>
            <a:endParaRPr lang="en-GB"/>
          </a:p>
        </p:txBody>
      </p:sp>
      <p:sp>
        <p:nvSpPr>
          <p:cNvPr id="7" name="Slide Number Placeholder 3">
            <a:extLst>
              <a:ext uri="{FF2B5EF4-FFF2-40B4-BE49-F238E27FC236}">
                <a16:creationId xmlns:a16="http://schemas.microsoft.com/office/drawing/2014/main" id="{7DBDA25F-6561-4726-AAF6-D7E46FF18248}"/>
              </a:ext>
            </a:extLst>
          </p:cNvPr>
          <p:cNvSpPr>
            <a:spLocks noGrp="1"/>
          </p:cNvSpPr>
          <p:nvPr>
            <p:ph type="sldNum" sz="quarter" idx="5"/>
          </p:nvPr>
        </p:nvSpPr>
        <p:spPr>
          <a:xfrm>
            <a:off x="4144639" y="9321183"/>
            <a:ext cx="3170561" cy="262559"/>
          </a:xfrm>
        </p:spPr>
        <p:txBody>
          <a:bodyPr/>
          <a:lstStyle/>
          <a:p>
            <a:r>
              <a:rPr lang="en-GB" dirty="0">
                <a:solidFill>
                  <a:schemeClr val="bg1"/>
                </a:solidFill>
                <a:latin typeface="Arial" panose="020B0604020202020204" pitchFamily="34" charset="0"/>
                <a:cs typeface="Arial" panose="020B0604020202020204" pitchFamily="34" charset="0"/>
              </a:rPr>
              <a:t>Page </a:t>
            </a:r>
            <a:fld id="{088CDD26-58B5-429B-B7AC-154817AE2506}" type="slidenum">
              <a:rPr lang="en-GB" smtClean="0">
                <a:solidFill>
                  <a:schemeClr val="bg1"/>
                </a:solidFill>
                <a:latin typeface="Arial" panose="020B0604020202020204" pitchFamily="34" charset="0"/>
                <a:cs typeface="Arial" panose="020B0604020202020204" pitchFamily="34" charset="0"/>
              </a:rPr>
              <a:t>2</a:t>
            </a:fld>
            <a:endParaRPr lang="en-GB" dirty="0">
              <a:solidFill>
                <a:schemeClr val="bg1"/>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155E3406-440E-4C5B-BE3A-42C9A2815C14}"/>
              </a:ext>
            </a:extLst>
          </p:cNvPr>
          <p:cNvSpPr/>
          <p:nvPr/>
        </p:nvSpPr>
        <p:spPr>
          <a:xfrm>
            <a:off x="2193" y="0"/>
            <a:ext cx="7315200" cy="297476"/>
          </a:xfrm>
          <a:prstGeom prst="rect">
            <a:avLst/>
          </a:prstGeom>
          <a:solidFill>
            <a:srgbClr val="001B43"/>
          </a:solidFill>
          <a:ln>
            <a:noFill/>
          </a:ln>
        </p:spPr>
        <p:style>
          <a:lnRef idx="2">
            <a:schemeClr val="accent1">
              <a:shade val="50000"/>
            </a:schemeClr>
          </a:lnRef>
          <a:fillRef idx="1">
            <a:schemeClr val="accent1"/>
          </a:fillRef>
          <a:effectRef idx="0">
            <a:schemeClr val="accent1"/>
          </a:effectRef>
          <a:fontRef idx="minor">
            <a:schemeClr val="lt1"/>
          </a:fontRef>
        </p:style>
        <p:txBody>
          <a:bodyPr lIns="94851" tIns="47425" rIns="94851" bIns="47425" spcCol="0" rtlCol="0" anchor="ctr"/>
          <a:lstStyle/>
          <a:p>
            <a:pPr algn="r"/>
            <a:r>
              <a:rPr lang="en-GB" sz="1200" dirty="0">
                <a:latin typeface="Arial" panose="020B0604020202020204" pitchFamily="34" charset="0"/>
                <a:cs typeface="Arial" panose="020B0604020202020204" pitchFamily="34" charset="0"/>
              </a:rPr>
              <a:t>Nuclear Security Solutions: Introduction to the IAEA</a:t>
            </a:r>
          </a:p>
        </p:txBody>
      </p:sp>
      <p:sp>
        <p:nvSpPr>
          <p:cNvPr id="14" name="Text Box 2">
            <a:extLst>
              <a:ext uri="{FF2B5EF4-FFF2-40B4-BE49-F238E27FC236}">
                <a16:creationId xmlns:a16="http://schemas.microsoft.com/office/drawing/2014/main" id="{6457A347-0E4B-40C9-B4DE-0DB377246B15}"/>
              </a:ext>
            </a:extLst>
          </p:cNvPr>
          <p:cNvSpPr txBox="1">
            <a:spLocks noChangeArrowheads="1"/>
          </p:cNvSpPr>
          <p:nvPr/>
        </p:nvSpPr>
        <p:spPr bwMode="auto">
          <a:xfrm>
            <a:off x="214312" y="5996045"/>
            <a:ext cx="6886575" cy="3017520"/>
          </a:xfrm>
          <a:prstGeom prst="rect">
            <a:avLst/>
          </a:prstGeom>
          <a:solidFill>
            <a:srgbClr val="EAEAEA"/>
          </a:solidFill>
          <a:ln w="9525">
            <a:noFill/>
            <a:miter lim="800000"/>
            <a:headEnd/>
            <a:tailEnd/>
          </a:ln>
        </p:spPr>
        <p:txBody>
          <a:bodyPr rot="0" vert="horz" wrap="square" lIns="94851" tIns="47425" rIns="94851" bIns="47425" anchor="t" anchorCtr="0">
            <a:noAutofit/>
          </a:bodyPr>
          <a:lstStyle/>
          <a:p>
            <a:pPr>
              <a:lnSpc>
                <a:spcPct val="107000"/>
              </a:lnSpc>
              <a:spcBef>
                <a:spcPts val="0"/>
              </a:spcBef>
              <a:spcAft>
                <a:spcPts val="830"/>
              </a:spcAft>
            </a:pPr>
            <a:r>
              <a:rPr lang="en-GB" sz="1200" dirty="0">
                <a:latin typeface="Arial" panose="020B0604020202020204" pitchFamily="34" charset="0"/>
                <a:ea typeface="Times New Roman" panose="02020603050405020304" pitchFamily="18" charset="0"/>
                <a:cs typeface="Times New Roman" panose="02020603050405020304" pitchFamily="18" charset="0"/>
              </a:rPr>
              <a:t>Notes:</a:t>
            </a:r>
            <a:endParaRPr lang="en-US" sz="1100" dirty="0">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208597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aseline="0" dirty="0"/>
          </a:p>
        </p:txBody>
      </p:sp>
    </p:spTree>
    <p:extLst>
      <p:ext uri="{BB962C8B-B14F-4D97-AF65-F5344CB8AC3E}">
        <p14:creationId xmlns:p14="http://schemas.microsoft.com/office/powerpoint/2010/main" val="18788809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Asa a </a:t>
            </a:r>
            <a:r>
              <a:rPr lang="en-US" dirty="0" err="1"/>
              <a:t>inceput</a:t>
            </a:r>
            <a:r>
              <a:rPr lang="en-US" baseline="0" dirty="0"/>
              <a:t> </a:t>
            </a:r>
            <a:r>
              <a:rPr lang="en-US" baseline="0" dirty="0" err="1"/>
              <a:t>sa</a:t>
            </a:r>
            <a:r>
              <a:rPr lang="en-US" baseline="0" dirty="0"/>
              <a:t> </a:t>
            </a:r>
            <a:r>
              <a:rPr lang="en-US" baseline="0" dirty="0" err="1"/>
              <a:t>arate</a:t>
            </a:r>
            <a:r>
              <a:rPr lang="en-US" baseline="0" dirty="0"/>
              <a:t> </a:t>
            </a:r>
            <a:r>
              <a:rPr lang="en-US" baseline="0" dirty="0" err="1"/>
              <a:t>sistemul</a:t>
            </a:r>
            <a:r>
              <a:rPr lang="en-US" baseline="0" dirty="0"/>
              <a:t> </a:t>
            </a:r>
            <a:r>
              <a:rPr lang="en-US" baseline="0" dirty="0" err="1"/>
              <a:t>nostru</a:t>
            </a:r>
            <a:r>
              <a:rPr lang="en-US" baseline="0" dirty="0"/>
              <a:t> </a:t>
            </a:r>
            <a:r>
              <a:rPr lang="en-US" baseline="0" dirty="0" err="1"/>
              <a:t>dupa</a:t>
            </a:r>
            <a:r>
              <a:rPr lang="en-US" baseline="0" dirty="0"/>
              <a:t> </a:t>
            </a:r>
            <a:r>
              <a:rPr lang="en-US" baseline="0" dirty="0" err="1"/>
              <a:t>testarea</a:t>
            </a:r>
            <a:r>
              <a:rPr lang="en-US" baseline="0" dirty="0"/>
              <a:t> SAT</a:t>
            </a:r>
            <a:endParaRPr lang="en-US" dirty="0"/>
          </a:p>
        </p:txBody>
      </p:sp>
    </p:spTree>
    <p:extLst>
      <p:ext uri="{BB962C8B-B14F-4D97-AF65-F5344CB8AC3E}">
        <p14:creationId xmlns:p14="http://schemas.microsoft.com/office/powerpoint/2010/main" val="19109913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Putina</a:t>
            </a:r>
            <a:r>
              <a:rPr lang="en-US" dirty="0"/>
              <a:t> </a:t>
            </a:r>
            <a:r>
              <a:rPr lang="en-US" dirty="0" err="1"/>
              <a:t>statistica</a:t>
            </a:r>
            <a:endParaRPr lang="en-US" dirty="0"/>
          </a:p>
        </p:txBody>
      </p:sp>
    </p:spTree>
    <p:extLst>
      <p:ext uri="{BB962C8B-B14F-4D97-AF65-F5344CB8AC3E}">
        <p14:creationId xmlns:p14="http://schemas.microsoft.com/office/powerpoint/2010/main" val="18145912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GB" sz="1100" dirty="0">
                <a:latin typeface="Times New Roman" panose="02020603050405020304" pitchFamily="18" charset="0"/>
                <a:ea typeface="Times New Roman" panose="02020603050405020304" pitchFamily="18" charset="0"/>
              </a:rPr>
              <a:t>In practice, many states and international organizations, primarily associate the response to illicit activities involving nuclear or other radioactive materials with main national authorities competent to regulate, control or authorize activities in the nuclear  field like Regulatory Bodies, Emergency Services, Intelligence or in some cases even Environmental agencies. This confusion leads to lack of awareness on nuclear security related </a:t>
            </a:r>
            <a:r>
              <a:rPr lang="en-GB" sz="1100" i="1" dirty="0">
                <a:latin typeface="Times New Roman" panose="02020603050405020304" pitchFamily="18" charset="0"/>
                <a:ea typeface="Times New Roman" panose="02020603050405020304" pitchFamily="18" charset="0"/>
              </a:rPr>
              <a:t>issues</a:t>
            </a:r>
            <a:r>
              <a:rPr lang="en-GB" sz="1100" dirty="0">
                <a:latin typeface="Times New Roman" panose="02020603050405020304" pitchFamily="18" charset="0"/>
                <a:ea typeface="Times New Roman" panose="02020603050405020304" pitchFamily="18" charset="0"/>
              </a:rPr>
              <a:t> among judicial entities like prosecutors, judges and judicial police which results in failure of opening criminal cases when appropriate and impedes conducting proper investigations. </a:t>
            </a:r>
            <a:endParaRPr lang="ro-RO" sz="11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510472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endParaRPr lang="ro-RO" sz="1600" b="0" i="0" u="none" strike="noStrike" cap="none" dirty="0">
              <a:solidFill>
                <a:srgbClr val="000000"/>
              </a:solidFill>
              <a:effectLst/>
              <a:latin typeface="Arial"/>
              <a:ea typeface="Arial"/>
              <a:cs typeface="Arial"/>
              <a:sym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7AA1AB9-33D6-482C-AF34-C75BDB092359}" type="slidenum">
              <a:rPr kumimoji="0" lang="en-GB" altLang="en-US" sz="1200" b="0" i="0" u="none" strike="noStrike" kern="1200" cap="none" spc="0" normalizeH="0" baseline="0" noProof="0" smtClean="0">
                <a:ln>
                  <a:noFill/>
                </a:ln>
                <a:solidFill>
                  <a:srgbClr val="000000"/>
                </a:solidFill>
                <a:effectLst/>
                <a:uLnTx/>
                <a:uFillTx/>
                <a:latin typeface="Times New Roman"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GB" altLang="en-US" sz="1200" b="0" i="0" u="none" strike="noStrike" kern="1200" cap="none" spc="0" normalizeH="0" baseline="0" noProof="0">
              <a:ln>
                <a:noFill/>
              </a:ln>
              <a:solidFill>
                <a:srgbClr val="000000"/>
              </a:solidFill>
              <a:effectLst/>
              <a:uLnTx/>
              <a:uFillTx/>
              <a:latin typeface="Times New Roman" charset="0"/>
              <a:ea typeface="+mn-ea"/>
              <a:cs typeface="+mn-cs"/>
            </a:endParaRPr>
          </a:p>
        </p:txBody>
      </p:sp>
    </p:spTree>
    <p:extLst>
      <p:ext uri="{BB962C8B-B14F-4D97-AF65-F5344CB8AC3E}">
        <p14:creationId xmlns:p14="http://schemas.microsoft.com/office/powerpoint/2010/main" val="38245819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b="0" i="0" u="none" strike="noStrike" cap="none" dirty="0">
                <a:solidFill>
                  <a:srgbClr val="000000"/>
                </a:solidFill>
                <a:effectLst/>
                <a:latin typeface="Arial"/>
                <a:ea typeface="Arial"/>
                <a:cs typeface="Arial"/>
                <a:sym typeface="Arial"/>
              </a:rPr>
              <a:t>Most law systems in the world belong to either Civil Law or Common Law category, or are a mixture of the two/three (+any other). The Common Law system is prevalent in the UK and the Commonwealth, as well as the USA, while </a:t>
            </a:r>
            <a:r>
              <a:rPr lang="en-GB" sz="1100" b="1" i="0" u="none" strike="noStrike" cap="none" dirty="0">
                <a:solidFill>
                  <a:srgbClr val="000000"/>
                </a:solidFill>
                <a:effectLst/>
                <a:latin typeface="Arial"/>
                <a:ea typeface="Arial"/>
                <a:cs typeface="Arial"/>
                <a:sym typeface="Arial"/>
              </a:rPr>
              <a:t>Civil Law System (Roman system) is represented in the vast majority of countries </a:t>
            </a:r>
            <a:r>
              <a:rPr lang="en-GB" sz="1100" b="0" i="0" u="none" strike="noStrike" cap="none" dirty="0">
                <a:solidFill>
                  <a:srgbClr val="000000"/>
                </a:solidFill>
                <a:effectLst/>
                <a:latin typeface="Arial"/>
                <a:ea typeface="Arial"/>
                <a:cs typeface="Arial"/>
                <a:sym typeface="Arial"/>
              </a:rPr>
              <a:t>including the European Union , Russian Federation, South America (except Guyana). In some countries in Africa and Asia a mixture of the two systems, or Islamic Law exists. Therefore, when implementing new scientific tools like those offered by Nuclear Forensics within the scope of the criminal investigation, the peculiarities of various legal systems have to be taken into consideration. </a:t>
            </a:r>
            <a:endParaRPr lang="ro-RO" sz="1100" b="0" i="0" u="none" strike="noStrike" cap="none" dirty="0">
              <a:solidFill>
                <a:srgbClr val="000000"/>
              </a:solidFill>
              <a:effectLst/>
              <a:latin typeface="Arial"/>
              <a:ea typeface="Arial"/>
              <a:cs typeface="Arial"/>
              <a:sym typeface="Arial"/>
            </a:endParaRPr>
          </a:p>
          <a:p>
            <a:endParaRPr lang="ro-RO" sz="1100" b="0" i="0" u="none" strike="noStrike" cap="none" dirty="0">
              <a:solidFill>
                <a:srgbClr val="000000"/>
              </a:solidFill>
              <a:effectLst/>
              <a:latin typeface="Arial"/>
              <a:ea typeface="Arial"/>
              <a:cs typeface="Arial"/>
              <a:sym typeface="Arial"/>
            </a:endParaRPr>
          </a:p>
          <a:p>
            <a:r>
              <a:rPr lang="en-GB" sz="1100" b="0" i="0" u="none" strike="noStrike" cap="none" dirty="0">
                <a:solidFill>
                  <a:srgbClr val="000000"/>
                </a:solidFill>
                <a:effectLst/>
                <a:latin typeface="Arial"/>
                <a:ea typeface="Arial"/>
                <a:cs typeface="Arial"/>
                <a:sym typeface="Arial"/>
              </a:rPr>
              <a:t>While many of the same fundamental principles stemming from Roman Law are at the basis of both Civil and Common Law, they evolved separately and have their own legal structures and rules of procedure, even though throughout history the two systems obviously influenced one another. Convergence drivers are for example the modern European integration supported by free movement of people and goods, as well as the globalization and the international cooperation instruments promoted by international bodies. However, divergence factors include historical traditions, political and economic specificities, the Western focus on decentralization and cultural differentiation</a:t>
            </a:r>
            <a:r>
              <a:rPr lang="ro-RO" dirty="0">
                <a:effectLst/>
              </a:rPr>
              <a:t> </a:t>
            </a:r>
            <a:endParaRPr lang="ro-RO" sz="11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9399148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100" b="0" i="0" u="none" strike="noStrike" cap="none" dirty="0">
                <a:solidFill>
                  <a:srgbClr val="000000"/>
                </a:solidFill>
                <a:effectLst/>
                <a:latin typeface="Arial"/>
                <a:ea typeface="Arial"/>
                <a:cs typeface="Arial"/>
                <a:sym typeface="Arial"/>
              </a:rPr>
              <a:t>In what concerns the decision to prosecute in a criminal case, that generally pertains to the prosecutor in Civil law systems</a:t>
            </a:r>
            <a:r>
              <a:rPr lang="en-US" sz="1100" b="0" i="0" u="none" strike="noStrike" cap="all" dirty="0">
                <a:solidFill>
                  <a:srgbClr val="000000"/>
                </a:solidFill>
                <a:effectLst/>
                <a:latin typeface="Arial"/>
                <a:ea typeface="Arial"/>
                <a:cs typeface="Arial"/>
                <a:sym typeface="Arial"/>
              </a:rPr>
              <a:t>. </a:t>
            </a:r>
            <a:r>
              <a:rPr lang="en-US" sz="1100" b="0" i="0" u="none" strike="noStrike" cap="none" dirty="0">
                <a:solidFill>
                  <a:srgbClr val="000000"/>
                </a:solidFill>
                <a:effectLst/>
                <a:latin typeface="Arial"/>
                <a:ea typeface="Arial"/>
                <a:cs typeface="Arial"/>
                <a:sym typeface="Arial"/>
              </a:rPr>
              <a:t>In some continental law systems i.e. France, unlike the Common law ones, both judges and prosecutors are magistrates and are subordinated at institutional level to the Justice minister. In many other European legal systems the two professional categories receive the same training, are subject to the same professional examinations and their careers are interchangeable. the prosecutorial function varies widely within common law systems and sometimes can be exerted by certain agencies or even by an interested party. for example, in England and Wales, while the Crown Prosecution Service has an independent position from both the executive and the judiciary, it has no power to direct the investigation or to be involved in the hearing of witnesses. The Police is entitled to charge with an offence and the role of </a:t>
            </a:r>
            <a:r>
              <a:rPr lang="en-US" sz="1100" b="1" i="0" u="none" strike="noStrike" cap="none" dirty="0">
                <a:solidFill>
                  <a:srgbClr val="FF0000"/>
                </a:solidFill>
                <a:effectLst/>
                <a:latin typeface="Arial"/>
                <a:ea typeface="Arial"/>
                <a:cs typeface="Arial"/>
                <a:sym typeface="Arial"/>
              </a:rPr>
              <a:t>CPS only starts after the police investigation is </a:t>
            </a:r>
            <a:r>
              <a:rPr lang="en-US" sz="1100" b="1" i="0" u="none" strike="noStrike" cap="none" dirty="0" err="1">
                <a:solidFill>
                  <a:srgbClr val="FF0000"/>
                </a:solidFill>
                <a:effectLst/>
                <a:latin typeface="Arial"/>
                <a:ea typeface="Arial"/>
                <a:cs typeface="Arial"/>
                <a:sym typeface="Arial"/>
              </a:rPr>
              <a:t>finalised</a:t>
            </a:r>
            <a:r>
              <a:rPr lang="en-US" sz="1100" b="1" i="0" u="none" strike="noStrike" cap="none" dirty="0">
                <a:solidFill>
                  <a:srgbClr val="FF0000"/>
                </a:solidFill>
                <a:effectLst/>
                <a:latin typeface="Arial"/>
                <a:ea typeface="Arial"/>
                <a:cs typeface="Arial"/>
                <a:sym typeface="Arial"/>
              </a:rPr>
              <a:t> </a:t>
            </a:r>
            <a:r>
              <a:rPr lang="en-US" sz="1100" b="0" i="0" u="none" strike="noStrike" cap="none" dirty="0">
                <a:solidFill>
                  <a:srgbClr val="000000"/>
                </a:solidFill>
                <a:effectLst/>
                <a:latin typeface="Arial"/>
                <a:ea typeface="Arial"/>
                <a:cs typeface="Arial"/>
                <a:sym typeface="Arial"/>
              </a:rPr>
              <a:t>and a decision on the prosecution has been made [4] (Ashworth A., 2000). At the same time, in common law, in principle, the prosecutor has much more discretion in deciding to initiate criminal proceedings (the opportunity principle as opposed to the legality principle in civil law), after assessing the evidence and establishing that the case falls within the scope of the law. </a:t>
            </a:r>
            <a:endParaRPr lang="ro-RO" sz="1100" b="0" i="0" u="none" strike="noStrike" cap="none" dirty="0">
              <a:solidFill>
                <a:srgbClr val="000000"/>
              </a:solidFill>
              <a:effectLst/>
              <a:latin typeface="Arial"/>
              <a:ea typeface="Arial"/>
              <a:cs typeface="Arial"/>
              <a:sym typeface="Arial"/>
            </a:endParaRPr>
          </a:p>
          <a:p>
            <a:pPr fontAlgn="base"/>
            <a:endParaRPr lang="ro-RO" sz="1100" b="0" i="0" u="none" strike="noStrike" cap="none" dirty="0">
              <a:solidFill>
                <a:srgbClr val="000000"/>
              </a:solidFill>
              <a:effectLst/>
              <a:latin typeface="Arial"/>
              <a:ea typeface="Arial"/>
              <a:cs typeface="Arial"/>
              <a:sym typeface="Arial"/>
            </a:endParaRPr>
          </a:p>
          <a:p>
            <a:r>
              <a:rPr lang="en-US" sz="1100" b="0" i="0" u="none" strike="noStrike" cap="none" dirty="0">
                <a:solidFill>
                  <a:srgbClr val="000000"/>
                </a:solidFill>
                <a:effectLst/>
                <a:latin typeface="Arial"/>
                <a:ea typeface="Arial"/>
                <a:cs typeface="Arial"/>
                <a:sym typeface="Arial"/>
              </a:rPr>
              <a:t>In the USA, where the prosecutor’s office was traditionally linked to the local community which in some states elects the head of the office, the trend has been for more serious crimes to empower the General Attorneys to take up prosecutions concerning higher profile cases with statewide implications [5] (Walther S., 2000). Law enforcement agencies are part of the Executive. They enjoy investigative powers and are independent from the Prosecutor’s Office. The Police decide at what stage the investigation gets referred for prosecution or legal advice. Unlike the UK however, the public prosecutor is invested with the power to bring charges for more serious offences.</a:t>
            </a:r>
            <a:endParaRPr lang="ro-RO" sz="1100" b="0" i="0" u="none" strike="noStrike" cap="none" dirty="0">
              <a:solidFill>
                <a:srgbClr val="000000"/>
              </a:solidFill>
              <a:effectLst/>
              <a:latin typeface="Arial"/>
              <a:ea typeface="Arial"/>
              <a:cs typeface="Arial"/>
              <a:sym typeface="Arial"/>
            </a:endParaRPr>
          </a:p>
          <a:p>
            <a:endParaRPr lang="ro-RO" sz="1100" b="0" i="0" u="none" strike="noStrike" cap="none" dirty="0">
              <a:solidFill>
                <a:srgbClr val="000000"/>
              </a:solidFill>
              <a:effectLst/>
              <a:latin typeface="Arial"/>
              <a:ea typeface="Arial"/>
              <a:cs typeface="Arial"/>
              <a:sym typeface="Arial"/>
            </a:endParaRPr>
          </a:p>
          <a:p>
            <a:endParaRPr lang="ro-RO" sz="11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19157440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RO" dirty="0"/>
              <a:t>Penalty</a:t>
            </a:r>
          </a:p>
        </p:txBody>
      </p:sp>
    </p:spTree>
    <p:extLst>
      <p:ext uri="{BB962C8B-B14F-4D97-AF65-F5344CB8AC3E}">
        <p14:creationId xmlns:p14="http://schemas.microsoft.com/office/powerpoint/2010/main" val="28794281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100" dirty="0">
                <a:latin typeface="Times New Roman" panose="02020603050405020304" pitchFamily="18" charset="0"/>
                <a:ea typeface="Times New Roman" panose="02020603050405020304" pitchFamily="18" charset="0"/>
              </a:rPr>
              <a:t>For the purpose of this report it shall be noted that in Civil Law systems, while the experts can also be proposed by the parties (subject to availability), they are usually selected from a list approved by the court or are certified or authorized by an entity i.e. the Ministry of Justice following a prescribed procedure, to ensure they are impartial and not biased by the interests of the party they represent, and to verify their professional training. In such cases the experts provide written reports though they could also be heard as witnesses if the judicial authority deems appropriate. Scientific expert opinion enjoys a certain extent of discretion in Civil Law, especially in regard to findings which cannot be checked by the judicial actors, though experts are sometimes asked to supplement their reports or reports could be assessed by counterparts when any doubt about the findings remain.</a:t>
            </a:r>
            <a:endParaRPr lang="ro-RO" sz="1100" dirty="0">
              <a:latin typeface="Times New Roman" panose="02020603050405020304" pitchFamily="18" charset="0"/>
              <a:ea typeface="Times New Roman" panose="02020603050405020304" pitchFamily="18" charset="0"/>
            </a:endParaRPr>
          </a:p>
          <a:p>
            <a:endParaRPr lang="ro-RO" dirty="0"/>
          </a:p>
        </p:txBody>
      </p:sp>
    </p:spTree>
    <p:extLst>
      <p:ext uri="{BB962C8B-B14F-4D97-AF65-F5344CB8AC3E}">
        <p14:creationId xmlns:p14="http://schemas.microsoft.com/office/powerpoint/2010/main" val="13357747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o-RO"/>
          </a:p>
        </p:txBody>
      </p:sp>
    </p:spTree>
    <p:extLst>
      <p:ext uri="{BB962C8B-B14F-4D97-AF65-F5344CB8AC3E}">
        <p14:creationId xmlns:p14="http://schemas.microsoft.com/office/powerpoint/2010/main" val="37691865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u="none" strike="noStrike" cap="none" dirty="0">
                <a:solidFill>
                  <a:srgbClr val="000000"/>
                </a:solidFill>
                <a:effectLst/>
                <a:latin typeface="Arial"/>
                <a:ea typeface="Arial"/>
                <a:cs typeface="Arial"/>
                <a:sym typeface="Arial"/>
              </a:rPr>
              <a:t>This despite legal provisions into force that require various non-judicial, executive agencies that gain knowledge about suspicious activities amounting to a criminal offence to report such incidents to the appropriate criminal investigation or prosecution bodies. </a:t>
            </a:r>
          </a:p>
          <a:p>
            <a:r>
              <a:rPr lang="en-US" sz="1100" b="0" i="0" u="none" strike="noStrike" cap="none" dirty="0">
                <a:solidFill>
                  <a:srgbClr val="000000"/>
                </a:solidFill>
                <a:effectLst/>
                <a:latin typeface="Arial"/>
                <a:ea typeface="Arial"/>
                <a:cs typeface="Arial"/>
                <a:sym typeface="Arial"/>
              </a:rPr>
              <a:t>Many factors could be behind this situation. The most important of which was “the unsureness about the entity entitled to make a decision on opening proceedings” (opening a criminal case). </a:t>
            </a:r>
          </a:p>
          <a:p>
            <a:r>
              <a:rPr lang="en-US" sz="1100" b="0" i="0" u="none" strike="noStrike" cap="none" dirty="0">
                <a:solidFill>
                  <a:srgbClr val="000000"/>
                </a:solidFill>
                <a:effectLst/>
                <a:latin typeface="Arial"/>
                <a:ea typeface="Arial"/>
                <a:cs typeface="Arial"/>
                <a:sym typeface="Arial"/>
              </a:rPr>
              <a:t>Another common confusion was related to the evidence itself, which is regarded by some agencies with competencies i.e. in control or emergency interventions as mere samples of material, overlooking the fact that evidence is de facto and de jure any factual element which serves to establish the existence of an offence, identifying the perpetrators, finding the truth and establishing the facts of the case as to achieve a just resolution of the proceeding (art.97 of the Criminal Procedure Code). </a:t>
            </a:r>
          </a:p>
          <a:p>
            <a:endParaRPr lang="en-US" sz="11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882282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Droplets-S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1313259" y="1300786"/>
            <a:ext cx="6517482"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313259" y="3886201"/>
            <a:ext cx="6517482"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774E2B1-ECFF-AB4E-B56D-75B20D8FA99C}" type="datetimeFigureOut">
              <a:rPr lang="en-US" smtClean="0"/>
              <a:t>2/8/20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CBA8C0-6762-DA4D-AF97-73A343C56E89}" type="slidenum">
              <a:rPr lang="en-US" smtClean="0"/>
              <a:t>‹#›</a:t>
            </a:fld>
            <a:endParaRPr lang="en-US"/>
          </a:p>
        </p:txBody>
      </p:sp>
    </p:spTree>
    <p:extLst>
      <p:ext uri="{BB962C8B-B14F-4D97-AF65-F5344CB8AC3E}">
        <p14:creationId xmlns:p14="http://schemas.microsoft.com/office/powerpoint/2010/main" val="370773666"/>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46" y="4289374"/>
            <a:ext cx="7773324"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88558" y="698261"/>
            <a:ext cx="7366899"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85331" y="5108728"/>
            <a:ext cx="7773339"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774E2B1-ECFF-AB4E-B56D-75B20D8FA99C}" type="datetimeFigureOut">
              <a:rPr lang="en-US" smtClean="0"/>
              <a:t>2/8/20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CBA8C0-6762-DA4D-AF97-73A343C56E89}" type="slidenum">
              <a:rPr lang="en-US" smtClean="0"/>
              <a:t>‹#›</a:t>
            </a:fld>
            <a:endParaRPr lang="en-US"/>
          </a:p>
        </p:txBody>
      </p:sp>
    </p:spTree>
    <p:extLst>
      <p:ext uri="{BB962C8B-B14F-4D97-AF65-F5344CB8AC3E}">
        <p14:creationId xmlns:p14="http://schemas.microsoft.com/office/powerpoint/2010/main" val="1487485672"/>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7773339"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5331" y="4204821"/>
            <a:ext cx="7773339"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774E2B1-ECFF-AB4E-B56D-75B20D8FA99C}" type="datetimeFigureOut">
              <a:rPr lang="en-US" smtClean="0"/>
              <a:t>2/8/20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CBA8C0-6762-DA4D-AF97-73A343C56E89}" type="slidenum">
              <a:rPr lang="en-US" smtClean="0"/>
              <a:t>‹#›</a:t>
            </a:fld>
            <a:endParaRPr lang="en-US"/>
          </a:p>
        </p:txBody>
      </p:sp>
    </p:spTree>
    <p:extLst>
      <p:ext uri="{BB962C8B-B14F-4D97-AF65-F5344CB8AC3E}">
        <p14:creationId xmlns:p14="http://schemas.microsoft.com/office/powerpoint/2010/main" val="1314554577"/>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3" name="Picture 12"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084659" y="872588"/>
            <a:ext cx="6977064" cy="2729915"/>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290484" y="3610032"/>
            <a:ext cx="6564224"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5331" y="4372797"/>
            <a:ext cx="7773339"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774E2B1-ECFF-AB4E-B56D-75B20D8FA99C}" type="datetimeFigureOut">
              <a:rPr lang="en-US" smtClean="0"/>
              <a:t>2/8/20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CBA8C0-6762-DA4D-AF97-73A343C56E89}" type="slidenum">
              <a:rPr lang="en-US" smtClean="0"/>
              <a:t>‹#›</a:t>
            </a:fld>
            <a:endParaRPr lang="en-US"/>
          </a:p>
        </p:txBody>
      </p:sp>
      <p:sp>
        <p:nvSpPr>
          <p:cNvPr id="11" name="TextBox 10"/>
          <p:cNvSpPr txBox="1"/>
          <p:nvPr/>
        </p:nvSpPr>
        <p:spPr>
          <a:xfrm>
            <a:off x="737626" y="887859"/>
            <a:ext cx="546888"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7850130" y="3120015"/>
            <a:ext cx="553641"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407015303"/>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2138722"/>
            <a:ext cx="7773339"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5331" y="4662335"/>
            <a:ext cx="777333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774E2B1-ECFF-AB4E-B56D-75B20D8FA99C}" type="datetimeFigureOut">
              <a:rPr lang="en-US" smtClean="0"/>
              <a:t>2/8/20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CBA8C0-6762-DA4D-AF97-73A343C56E89}" type="slidenum">
              <a:rPr lang="en-US" smtClean="0"/>
              <a:t>‹#›</a:t>
            </a:fld>
            <a:endParaRPr lang="en-US"/>
          </a:p>
        </p:txBody>
      </p:sp>
    </p:spTree>
    <p:extLst>
      <p:ext uri="{BB962C8B-B14F-4D97-AF65-F5344CB8AC3E}">
        <p14:creationId xmlns:p14="http://schemas.microsoft.com/office/powerpoint/2010/main" val="970781826"/>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4" name="Picture 13"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5" name="Title 1"/>
          <p:cNvSpPr>
            <a:spLocks noGrp="1"/>
          </p:cNvSpPr>
          <p:nvPr>
            <p:ph type="title"/>
          </p:nvPr>
        </p:nvSpPr>
        <p:spPr>
          <a:xfrm>
            <a:off x="685331" y="609600"/>
            <a:ext cx="7773339"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331" y="2367093"/>
            <a:ext cx="2474232"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331" y="2943356"/>
            <a:ext cx="2474232"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339292" y="2367093"/>
            <a:ext cx="2468641"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331012" y="2943356"/>
            <a:ext cx="2477513"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5979974" y="2367093"/>
            <a:ext cx="2478696"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5979974" y="2943356"/>
            <a:ext cx="247869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9774E2B1-ECFF-AB4E-B56D-75B20D8FA99C}" type="datetimeFigureOut">
              <a:rPr lang="en-US" smtClean="0"/>
              <a:t>2/8/20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2CBA8C0-6762-DA4D-AF97-73A343C56E89}" type="slidenum">
              <a:rPr lang="en-US" smtClean="0"/>
              <a:t>‹#›</a:t>
            </a:fld>
            <a:endParaRPr lang="en-US"/>
          </a:p>
        </p:txBody>
      </p:sp>
    </p:spTree>
    <p:extLst>
      <p:ext uri="{BB962C8B-B14F-4D97-AF65-F5344CB8AC3E}">
        <p14:creationId xmlns:p14="http://schemas.microsoft.com/office/powerpoint/2010/main" val="1496883323"/>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7" name="Picture 1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 name="Title 1"/>
          <p:cNvSpPr>
            <a:spLocks noGrp="1"/>
          </p:cNvSpPr>
          <p:nvPr>
            <p:ph type="title"/>
          </p:nvPr>
        </p:nvSpPr>
        <p:spPr>
          <a:xfrm>
            <a:off x="685331" y="610772"/>
            <a:ext cx="7773339"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5331" y="4204820"/>
            <a:ext cx="2472307"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5331" y="2367093"/>
            <a:ext cx="2472307"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endParaRPr lang="en-US" dirty="0"/>
          </a:p>
        </p:txBody>
      </p:sp>
      <p:sp>
        <p:nvSpPr>
          <p:cNvPr id="21" name="Text Placeholder 3"/>
          <p:cNvSpPr>
            <a:spLocks noGrp="1"/>
          </p:cNvSpPr>
          <p:nvPr>
            <p:ph type="body" sz="half" idx="18"/>
          </p:nvPr>
        </p:nvSpPr>
        <p:spPr>
          <a:xfrm>
            <a:off x="685331" y="4781082"/>
            <a:ext cx="2472307"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332069" y="4204820"/>
            <a:ext cx="2476371"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331011" y="2367093"/>
            <a:ext cx="2477514"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endParaRPr lang="en-US" dirty="0"/>
          </a:p>
        </p:txBody>
      </p:sp>
      <p:sp>
        <p:nvSpPr>
          <p:cNvPr id="24" name="Text Placeholder 3"/>
          <p:cNvSpPr>
            <a:spLocks noGrp="1"/>
          </p:cNvSpPr>
          <p:nvPr>
            <p:ph type="body" sz="half" idx="19"/>
          </p:nvPr>
        </p:nvSpPr>
        <p:spPr>
          <a:xfrm>
            <a:off x="3331011" y="4781081"/>
            <a:ext cx="2477514"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5979974" y="4204820"/>
            <a:ext cx="2475511"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5979974" y="2367093"/>
            <a:ext cx="2478696"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endParaRPr lang="en-US" dirty="0"/>
          </a:p>
        </p:txBody>
      </p:sp>
      <p:sp>
        <p:nvSpPr>
          <p:cNvPr id="27" name="Text Placeholder 3"/>
          <p:cNvSpPr>
            <a:spLocks noGrp="1"/>
          </p:cNvSpPr>
          <p:nvPr>
            <p:ph type="body" sz="half" idx="20"/>
          </p:nvPr>
        </p:nvSpPr>
        <p:spPr>
          <a:xfrm>
            <a:off x="5979880" y="4781079"/>
            <a:ext cx="2478790"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9774E2B1-ECFF-AB4E-B56D-75B20D8FA99C}" type="datetimeFigureOut">
              <a:rPr lang="en-US" smtClean="0"/>
              <a:t>2/8/20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2CBA8C0-6762-DA4D-AF97-73A343C56E89}" type="slidenum">
              <a:rPr lang="en-US" smtClean="0"/>
              <a:t>‹#›</a:t>
            </a:fld>
            <a:endParaRPr lang="en-US"/>
          </a:p>
        </p:txBody>
      </p:sp>
    </p:spTree>
    <p:extLst>
      <p:ext uri="{BB962C8B-B14F-4D97-AF65-F5344CB8AC3E}">
        <p14:creationId xmlns:p14="http://schemas.microsoft.com/office/powerpoint/2010/main" val="347085056"/>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685331" y="2367094"/>
            <a:ext cx="7773339" cy="34241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74E2B1-ECFF-AB4E-B56D-75B20D8FA99C}" type="datetimeFigureOut">
              <a:rPr lang="en-US" smtClean="0"/>
              <a:t>2/8/20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CBA8C0-6762-DA4D-AF97-73A343C56E89}" type="slidenum">
              <a:rPr lang="en-US" smtClean="0"/>
              <a:t>‹#›</a:t>
            </a:fld>
            <a:endParaRPr lang="en-US"/>
          </a:p>
        </p:txBody>
      </p:sp>
    </p:spTree>
    <p:extLst>
      <p:ext uri="{BB962C8B-B14F-4D97-AF65-F5344CB8AC3E}">
        <p14:creationId xmlns:p14="http://schemas.microsoft.com/office/powerpoint/2010/main" val="892950940"/>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10" name="Picture 9"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Vertical Title 1"/>
          <p:cNvSpPr>
            <a:spLocks noGrp="1"/>
          </p:cNvSpPr>
          <p:nvPr>
            <p:ph type="title" orient="vert"/>
          </p:nvPr>
        </p:nvSpPr>
        <p:spPr>
          <a:xfrm>
            <a:off x="6543675" y="609602"/>
            <a:ext cx="1914995"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685331" y="609602"/>
            <a:ext cx="5744043" cy="51815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74E2B1-ECFF-AB4E-B56D-75B20D8FA99C}" type="datetimeFigureOut">
              <a:rPr lang="en-US" smtClean="0"/>
              <a:t>2/8/20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CBA8C0-6762-DA4D-AF97-73A343C56E89}" type="slidenum">
              <a:rPr lang="en-US" smtClean="0"/>
              <a:t>‹#›</a:t>
            </a:fld>
            <a:endParaRPr lang="en-US"/>
          </a:p>
        </p:txBody>
      </p:sp>
    </p:spTree>
    <p:extLst>
      <p:ext uri="{BB962C8B-B14F-4D97-AF65-F5344CB8AC3E}">
        <p14:creationId xmlns:p14="http://schemas.microsoft.com/office/powerpoint/2010/main" val="1210723344"/>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28"/>
        <p:cNvGrpSpPr/>
        <p:nvPr/>
      </p:nvGrpSpPr>
      <p:grpSpPr>
        <a:xfrm>
          <a:off x="0" y="0"/>
          <a:ext cx="0" cy="0"/>
          <a:chOff x="0" y="0"/>
          <a:chExt cx="0" cy="0"/>
        </a:xfrm>
      </p:grpSpPr>
      <p:sp>
        <p:nvSpPr>
          <p:cNvPr id="29" name="Shape 29"/>
          <p:cNvSpPr txBox="1">
            <a:spLocks noGrp="1"/>
          </p:cNvSpPr>
          <p:nvPr>
            <p:ph type="body" idx="1"/>
          </p:nvPr>
        </p:nvSpPr>
        <p:spPr>
          <a:xfrm>
            <a:off x="457200" y="1863150"/>
            <a:ext cx="3994500" cy="4704600"/>
          </a:xfrm>
          <a:prstGeom prst="rect">
            <a:avLst/>
          </a:prstGeom>
        </p:spPr>
        <p:txBody>
          <a:bodyPr spcFirstLastPara="1" wrap="square" lIns="91425" tIns="91425" rIns="91425" bIns="91425" anchor="t" anchorCtr="0"/>
          <a:lstStyle>
            <a:lvl1pPr marL="457200" lvl="0" indent="-381000">
              <a:spcBef>
                <a:spcPts val="600"/>
              </a:spcBef>
              <a:spcAft>
                <a:spcPts val="0"/>
              </a:spcAft>
              <a:buSzPts val="2400"/>
              <a:buChar char="◉"/>
              <a:defRPr sz="2400"/>
            </a:lvl1pPr>
            <a:lvl2pPr marL="914400" lvl="1" indent="-381000">
              <a:spcBef>
                <a:spcPts val="0"/>
              </a:spcBef>
              <a:spcAft>
                <a:spcPts val="0"/>
              </a:spcAft>
              <a:buSzPts val="2400"/>
              <a:buChar char="○"/>
              <a:defRPr sz="2400"/>
            </a:lvl2pPr>
            <a:lvl3pPr marL="1371600" lvl="2" indent="-381000">
              <a:spcBef>
                <a:spcPts val="0"/>
              </a:spcBef>
              <a:spcAft>
                <a:spcPts val="0"/>
              </a:spcAft>
              <a:buSzPts val="2400"/>
              <a:buChar char="■"/>
              <a:defRPr sz="2400"/>
            </a:lvl3pPr>
            <a:lvl4pPr marL="1828800" lvl="3" indent="-381000">
              <a:spcBef>
                <a:spcPts val="0"/>
              </a:spcBef>
              <a:spcAft>
                <a:spcPts val="0"/>
              </a:spcAft>
              <a:buSzPts val="2400"/>
              <a:buChar char="●"/>
              <a:defRPr sz="2400"/>
            </a:lvl4pPr>
            <a:lvl5pPr marL="2286000" lvl="4" indent="-381000">
              <a:spcBef>
                <a:spcPts val="0"/>
              </a:spcBef>
              <a:spcAft>
                <a:spcPts val="0"/>
              </a:spcAft>
              <a:buSzPts val="2400"/>
              <a:buChar char="○"/>
              <a:defRPr sz="2400"/>
            </a:lvl5pPr>
            <a:lvl6pPr marL="2743200" lvl="5" indent="-381000">
              <a:spcBef>
                <a:spcPts val="0"/>
              </a:spcBef>
              <a:spcAft>
                <a:spcPts val="0"/>
              </a:spcAft>
              <a:buSzPts val="2400"/>
              <a:buChar char="■"/>
              <a:defRPr sz="2400"/>
            </a:lvl6pPr>
            <a:lvl7pPr marL="3200400" lvl="6" indent="-381000">
              <a:spcBef>
                <a:spcPts val="0"/>
              </a:spcBef>
              <a:spcAft>
                <a:spcPts val="0"/>
              </a:spcAft>
              <a:buSzPts val="2400"/>
              <a:buChar char="●"/>
              <a:defRPr sz="2400"/>
            </a:lvl7pPr>
            <a:lvl8pPr marL="3657600" lvl="7" indent="-381000">
              <a:spcBef>
                <a:spcPts val="0"/>
              </a:spcBef>
              <a:spcAft>
                <a:spcPts val="0"/>
              </a:spcAft>
              <a:buSzPts val="2400"/>
              <a:buChar char="○"/>
              <a:defRPr sz="2400"/>
            </a:lvl8pPr>
            <a:lvl9pPr marL="4114800" lvl="8" indent="-381000">
              <a:spcBef>
                <a:spcPts val="0"/>
              </a:spcBef>
              <a:spcAft>
                <a:spcPts val="0"/>
              </a:spcAft>
              <a:buSzPts val="2400"/>
              <a:buChar char="■"/>
              <a:defRPr sz="2400"/>
            </a:lvl9pPr>
          </a:lstStyle>
          <a:p>
            <a:endParaRPr/>
          </a:p>
        </p:txBody>
      </p:sp>
      <p:sp>
        <p:nvSpPr>
          <p:cNvPr id="30" name="Shape 30"/>
          <p:cNvSpPr txBox="1">
            <a:spLocks noGrp="1"/>
          </p:cNvSpPr>
          <p:nvPr>
            <p:ph type="body" idx="2"/>
          </p:nvPr>
        </p:nvSpPr>
        <p:spPr>
          <a:xfrm>
            <a:off x="4692274" y="1863150"/>
            <a:ext cx="3994500" cy="4704600"/>
          </a:xfrm>
          <a:prstGeom prst="rect">
            <a:avLst/>
          </a:prstGeom>
        </p:spPr>
        <p:txBody>
          <a:bodyPr spcFirstLastPara="1" wrap="square" lIns="91425" tIns="91425" rIns="91425" bIns="91425" anchor="t" anchorCtr="0"/>
          <a:lstStyle>
            <a:lvl1pPr marL="457200" lvl="0" indent="-381000">
              <a:spcBef>
                <a:spcPts val="600"/>
              </a:spcBef>
              <a:spcAft>
                <a:spcPts val="0"/>
              </a:spcAft>
              <a:buSzPts val="2400"/>
              <a:buChar char="◉"/>
              <a:defRPr sz="2400"/>
            </a:lvl1pPr>
            <a:lvl2pPr marL="914400" lvl="1" indent="-381000">
              <a:spcBef>
                <a:spcPts val="0"/>
              </a:spcBef>
              <a:spcAft>
                <a:spcPts val="0"/>
              </a:spcAft>
              <a:buSzPts val="2400"/>
              <a:buChar char="○"/>
              <a:defRPr sz="2400"/>
            </a:lvl2pPr>
            <a:lvl3pPr marL="1371600" lvl="2" indent="-381000">
              <a:spcBef>
                <a:spcPts val="0"/>
              </a:spcBef>
              <a:spcAft>
                <a:spcPts val="0"/>
              </a:spcAft>
              <a:buSzPts val="2400"/>
              <a:buChar char="■"/>
              <a:defRPr sz="2400"/>
            </a:lvl3pPr>
            <a:lvl4pPr marL="1828800" lvl="3" indent="-381000">
              <a:spcBef>
                <a:spcPts val="0"/>
              </a:spcBef>
              <a:spcAft>
                <a:spcPts val="0"/>
              </a:spcAft>
              <a:buSzPts val="2400"/>
              <a:buChar char="●"/>
              <a:defRPr sz="2400"/>
            </a:lvl4pPr>
            <a:lvl5pPr marL="2286000" lvl="4" indent="-381000">
              <a:spcBef>
                <a:spcPts val="0"/>
              </a:spcBef>
              <a:spcAft>
                <a:spcPts val="0"/>
              </a:spcAft>
              <a:buSzPts val="2400"/>
              <a:buChar char="○"/>
              <a:defRPr sz="2400"/>
            </a:lvl5pPr>
            <a:lvl6pPr marL="2743200" lvl="5" indent="-381000">
              <a:spcBef>
                <a:spcPts val="0"/>
              </a:spcBef>
              <a:spcAft>
                <a:spcPts val="0"/>
              </a:spcAft>
              <a:buSzPts val="2400"/>
              <a:buChar char="■"/>
              <a:defRPr sz="2400"/>
            </a:lvl6pPr>
            <a:lvl7pPr marL="3200400" lvl="6" indent="-381000">
              <a:spcBef>
                <a:spcPts val="0"/>
              </a:spcBef>
              <a:spcAft>
                <a:spcPts val="0"/>
              </a:spcAft>
              <a:buSzPts val="2400"/>
              <a:buChar char="●"/>
              <a:defRPr sz="2400"/>
            </a:lvl7pPr>
            <a:lvl8pPr marL="3657600" lvl="7" indent="-381000">
              <a:spcBef>
                <a:spcPts val="0"/>
              </a:spcBef>
              <a:spcAft>
                <a:spcPts val="0"/>
              </a:spcAft>
              <a:buSzPts val="2400"/>
              <a:buChar char="○"/>
              <a:defRPr sz="2400"/>
            </a:lvl8pPr>
            <a:lvl9pPr marL="4114800" lvl="8" indent="-381000">
              <a:spcBef>
                <a:spcPts val="0"/>
              </a:spcBef>
              <a:spcAft>
                <a:spcPts val="0"/>
              </a:spcAft>
              <a:buSzPts val="2400"/>
              <a:buChar char="■"/>
              <a:defRPr sz="2400"/>
            </a:lvl9pPr>
          </a:lstStyle>
          <a:p>
            <a:endParaRPr/>
          </a:p>
        </p:txBody>
      </p:sp>
      <p:sp>
        <p:nvSpPr>
          <p:cNvPr id="33" name="Shape 33"/>
          <p:cNvSpPr txBox="1">
            <a:spLocks noGrp="1"/>
          </p:cNvSpPr>
          <p:nvPr>
            <p:ph type="title"/>
          </p:nvPr>
        </p:nvSpPr>
        <p:spPr>
          <a:xfrm>
            <a:off x="1810200" y="743350"/>
            <a:ext cx="5523600" cy="637200"/>
          </a:xfrm>
          <a:prstGeom prst="rect">
            <a:avLst/>
          </a:prstGeom>
        </p:spPr>
        <p:txBody>
          <a:bodyPr spcFirstLastPara="1" wrap="square" lIns="91425" tIns="91425" rIns="91425" bIns="91425" anchor="ctr" anchorCtr="0"/>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15527547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1520" y="116632"/>
            <a:ext cx="8039040" cy="864096"/>
          </a:xfrm>
        </p:spPr>
        <p:txBody>
          <a:bodyPr/>
          <a:lstStyle>
            <a:lvl1pPr>
              <a:defRPr>
                <a:solidFill>
                  <a:schemeClr val="tx1"/>
                </a:solidFill>
              </a:defRPr>
            </a:lvl1pPr>
          </a:lstStyle>
          <a:p>
            <a:r>
              <a:rPr lang="en-US"/>
              <a:t>Click to edit Master title style</a:t>
            </a:r>
            <a:endParaRPr lang="en-GB"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Date Placeholder 12"/>
          <p:cNvSpPr>
            <a:spLocks noGrp="1"/>
          </p:cNvSpPr>
          <p:nvPr>
            <p:ph type="dt" sz="half" idx="10"/>
          </p:nvPr>
        </p:nvSpPr>
        <p:spPr/>
        <p:txBody>
          <a:bodyPr/>
          <a:lstStyle/>
          <a:p>
            <a:endParaRPr lang="en-US" dirty="0">
              <a:solidFill>
                <a:srgbClr val="3366CC"/>
              </a:solidFill>
            </a:endParaRPr>
          </a:p>
        </p:txBody>
      </p:sp>
      <p:sp>
        <p:nvSpPr>
          <p:cNvPr id="14" name="Footer Placeholder 13"/>
          <p:cNvSpPr>
            <a:spLocks noGrp="1"/>
          </p:cNvSpPr>
          <p:nvPr>
            <p:ph type="ftr" sz="quarter" idx="11"/>
          </p:nvPr>
        </p:nvSpPr>
        <p:spPr/>
        <p:txBody>
          <a:bodyPr/>
          <a:lstStyle/>
          <a:p>
            <a:endParaRPr lang="en-US" dirty="0">
              <a:solidFill>
                <a:srgbClr val="3366CC"/>
              </a:solidFill>
            </a:endParaRPr>
          </a:p>
        </p:txBody>
      </p:sp>
      <p:sp>
        <p:nvSpPr>
          <p:cNvPr id="15" name="Slide Number Placeholder 14"/>
          <p:cNvSpPr>
            <a:spLocks noGrp="1"/>
          </p:cNvSpPr>
          <p:nvPr>
            <p:ph type="sldNum" sz="quarter" idx="12"/>
          </p:nvPr>
        </p:nvSpPr>
        <p:spPr/>
        <p:txBody>
          <a:bodyPr/>
          <a:lstStyle/>
          <a:p>
            <a:fld id="{23A0628E-C12F-4F8C-9895-BCD5E30100D3}" type="slidenum">
              <a:rPr lang="en-US" smtClean="0">
                <a:solidFill>
                  <a:srgbClr val="3366CC"/>
                </a:solidFill>
              </a:rPr>
              <a:pPr/>
              <a:t>‹#›</a:t>
            </a:fld>
            <a:endParaRPr lang="en-US" dirty="0">
              <a:solidFill>
                <a:srgbClr val="3366CC"/>
              </a:solidFill>
            </a:endParaRPr>
          </a:p>
        </p:txBody>
      </p:sp>
    </p:spTree>
    <p:extLst>
      <p:ext uri="{BB962C8B-B14F-4D97-AF65-F5344CB8AC3E}">
        <p14:creationId xmlns:p14="http://schemas.microsoft.com/office/powerpoint/2010/main" val="33772345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330" y="2367093"/>
            <a:ext cx="777287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74E2B1-ECFF-AB4E-B56D-75B20D8FA99C}" type="datetimeFigureOut">
              <a:rPr lang="en-US" smtClean="0"/>
              <a:t>2/8/20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CBA8C0-6762-DA4D-AF97-73A343C56E89}" type="slidenum">
              <a:rPr lang="en-US" smtClean="0"/>
              <a:t>‹#›</a:t>
            </a:fld>
            <a:endParaRPr lang="en-US"/>
          </a:p>
        </p:txBody>
      </p:sp>
    </p:spTree>
    <p:extLst>
      <p:ext uri="{BB962C8B-B14F-4D97-AF65-F5344CB8AC3E}">
        <p14:creationId xmlns:p14="http://schemas.microsoft.com/office/powerpoint/2010/main" val="1742944515"/>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2"/>
        <p:cNvGrpSpPr/>
        <p:nvPr/>
      </p:nvGrpSpPr>
      <p:grpSpPr>
        <a:xfrm>
          <a:off x="0" y="0"/>
          <a:ext cx="0" cy="0"/>
          <a:chOff x="0" y="0"/>
          <a:chExt cx="0" cy="0"/>
        </a:xfrm>
      </p:grpSpPr>
      <p:sp>
        <p:nvSpPr>
          <p:cNvPr id="15" name="Shape 15"/>
          <p:cNvSpPr txBox="1">
            <a:spLocks noGrp="1"/>
          </p:cNvSpPr>
          <p:nvPr>
            <p:ph type="ctrTitle"/>
          </p:nvPr>
        </p:nvSpPr>
        <p:spPr>
          <a:xfrm>
            <a:off x="685800" y="2862150"/>
            <a:ext cx="7772400" cy="1133700"/>
          </a:xfrm>
          <a:prstGeom prst="rect">
            <a:avLst/>
          </a:prstGeom>
        </p:spPr>
        <p:txBody>
          <a:bodyPr spcFirstLastPara="1" wrap="square" lIns="91425" tIns="91425" rIns="91425" bIns="91425" anchor="ctr" anchorCtr="0"/>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6" name="Shape 16"/>
          <p:cNvSpPr txBox="1">
            <a:spLocks noGrp="1"/>
          </p:cNvSpPr>
          <p:nvPr>
            <p:ph type="subTitle" idx="1"/>
          </p:nvPr>
        </p:nvSpPr>
        <p:spPr>
          <a:xfrm>
            <a:off x="685800" y="4196813"/>
            <a:ext cx="7772400" cy="1046400"/>
          </a:xfrm>
          <a:prstGeom prst="rect">
            <a:avLst/>
          </a:prstGeom>
        </p:spPr>
        <p:txBody>
          <a:bodyPr spcFirstLastPara="1" wrap="square" lIns="91425" tIns="91425" rIns="91425" bIns="91425" anchor="t" anchorCtr="0"/>
          <a:lstStyle>
            <a:lvl1pPr lvl="0" algn="ctr" rtl="0">
              <a:spcBef>
                <a:spcPts val="0"/>
              </a:spcBef>
              <a:spcAft>
                <a:spcPts val="0"/>
              </a:spcAft>
              <a:buClr>
                <a:srgbClr val="A8122A"/>
              </a:buClr>
              <a:buSzPts val="1800"/>
              <a:buFont typeface="Merriweather"/>
              <a:buNone/>
              <a:defRPr sz="1800" i="1">
                <a:solidFill>
                  <a:srgbClr val="A8122A"/>
                </a:solidFill>
                <a:latin typeface="Merriweather"/>
                <a:ea typeface="Merriweather"/>
                <a:cs typeface="Merriweather"/>
                <a:sym typeface="Merriweather"/>
              </a:defRPr>
            </a:lvl1pPr>
            <a:lvl2pPr lvl="1" algn="ctr" rtl="0">
              <a:spcBef>
                <a:spcPts val="0"/>
              </a:spcBef>
              <a:spcAft>
                <a:spcPts val="0"/>
              </a:spcAft>
              <a:buClr>
                <a:srgbClr val="A8122A"/>
              </a:buClr>
              <a:buSzPts val="1800"/>
              <a:buFont typeface="Merriweather"/>
              <a:buNone/>
              <a:defRPr sz="1800" i="1">
                <a:solidFill>
                  <a:srgbClr val="A8122A"/>
                </a:solidFill>
                <a:latin typeface="Merriweather"/>
                <a:ea typeface="Merriweather"/>
                <a:cs typeface="Merriweather"/>
                <a:sym typeface="Merriweather"/>
              </a:defRPr>
            </a:lvl2pPr>
            <a:lvl3pPr lvl="2" algn="ctr" rtl="0">
              <a:spcBef>
                <a:spcPts val="0"/>
              </a:spcBef>
              <a:spcAft>
                <a:spcPts val="0"/>
              </a:spcAft>
              <a:buClr>
                <a:srgbClr val="A8122A"/>
              </a:buClr>
              <a:buSzPts val="1800"/>
              <a:buFont typeface="Merriweather"/>
              <a:buNone/>
              <a:defRPr sz="1800" i="1">
                <a:solidFill>
                  <a:srgbClr val="A8122A"/>
                </a:solidFill>
                <a:latin typeface="Merriweather"/>
                <a:ea typeface="Merriweather"/>
                <a:cs typeface="Merriweather"/>
                <a:sym typeface="Merriweather"/>
              </a:defRPr>
            </a:lvl3pPr>
            <a:lvl4pPr lvl="3" algn="ctr" rtl="0">
              <a:spcBef>
                <a:spcPts val="0"/>
              </a:spcBef>
              <a:spcAft>
                <a:spcPts val="0"/>
              </a:spcAft>
              <a:buClr>
                <a:srgbClr val="A8122A"/>
              </a:buClr>
              <a:buSzPts val="1600"/>
              <a:buFont typeface="Merriweather"/>
              <a:buNone/>
              <a:defRPr i="1">
                <a:solidFill>
                  <a:srgbClr val="A8122A"/>
                </a:solidFill>
                <a:latin typeface="Merriweather"/>
                <a:ea typeface="Merriweather"/>
                <a:cs typeface="Merriweather"/>
                <a:sym typeface="Merriweather"/>
              </a:defRPr>
            </a:lvl4pPr>
            <a:lvl5pPr lvl="4" algn="ctr" rtl="0">
              <a:spcBef>
                <a:spcPts val="0"/>
              </a:spcBef>
              <a:spcAft>
                <a:spcPts val="0"/>
              </a:spcAft>
              <a:buClr>
                <a:srgbClr val="A8122A"/>
              </a:buClr>
              <a:buSzPts val="1600"/>
              <a:buFont typeface="Merriweather"/>
              <a:buNone/>
              <a:defRPr i="1">
                <a:solidFill>
                  <a:srgbClr val="A8122A"/>
                </a:solidFill>
                <a:latin typeface="Merriweather"/>
                <a:ea typeface="Merriweather"/>
                <a:cs typeface="Merriweather"/>
                <a:sym typeface="Merriweather"/>
              </a:defRPr>
            </a:lvl5pPr>
            <a:lvl6pPr lvl="5" algn="ctr" rtl="0">
              <a:spcBef>
                <a:spcPts val="0"/>
              </a:spcBef>
              <a:spcAft>
                <a:spcPts val="0"/>
              </a:spcAft>
              <a:buClr>
                <a:srgbClr val="A8122A"/>
              </a:buClr>
              <a:buSzPts val="1600"/>
              <a:buFont typeface="Merriweather"/>
              <a:buNone/>
              <a:defRPr i="1">
                <a:solidFill>
                  <a:srgbClr val="A8122A"/>
                </a:solidFill>
                <a:latin typeface="Merriweather"/>
                <a:ea typeface="Merriweather"/>
                <a:cs typeface="Merriweather"/>
                <a:sym typeface="Merriweather"/>
              </a:defRPr>
            </a:lvl6pPr>
            <a:lvl7pPr lvl="6" algn="ctr" rtl="0">
              <a:spcBef>
                <a:spcPts val="0"/>
              </a:spcBef>
              <a:spcAft>
                <a:spcPts val="0"/>
              </a:spcAft>
              <a:buClr>
                <a:srgbClr val="A8122A"/>
              </a:buClr>
              <a:buSzPts val="1600"/>
              <a:buFont typeface="Merriweather"/>
              <a:buNone/>
              <a:defRPr i="1">
                <a:solidFill>
                  <a:srgbClr val="A8122A"/>
                </a:solidFill>
                <a:latin typeface="Merriweather"/>
                <a:ea typeface="Merriweather"/>
                <a:cs typeface="Merriweather"/>
                <a:sym typeface="Merriweather"/>
              </a:defRPr>
            </a:lvl7pPr>
            <a:lvl8pPr lvl="7" algn="ctr" rtl="0">
              <a:spcBef>
                <a:spcPts val="0"/>
              </a:spcBef>
              <a:spcAft>
                <a:spcPts val="0"/>
              </a:spcAft>
              <a:buClr>
                <a:srgbClr val="A8122A"/>
              </a:buClr>
              <a:buSzPts val="1600"/>
              <a:buFont typeface="Merriweather"/>
              <a:buNone/>
              <a:defRPr i="1">
                <a:solidFill>
                  <a:srgbClr val="A8122A"/>
                </a:solidFill>
                <a:latin typeface="Merriweather"/>
                <a:ea typeface="Merriweather"/>
                <a:cs typeface="Merriweather"/>
                <a:sym typeface="Merriweather"/>
              </a:defRPr>
            </a:lvl8pPr>
            <a:lvl9pPr lvl="8" algn="ctr" rtl="0">
              <a:spcBef>
                <a:spcPts val="0"/>
              </a:spcBef>
              <a:spcAft>
                <a:spcPts val="0"/>
              </a:spcAft>
              <a:buClr>
                <a:srgbClr val="A8122A"/>
              </a:buClr>
              <a:buSzPts val="1600"/>
              <a:buFont typeface="Merriweather"/>
              <a:buNone/>
              <a:defRPr i="1">
                <a:solidFill>
                  <a:srgbClr val="A8122A"/>
                </a:solidFill>
                <a:latin typeface="Merriweather"/>
                <a:ea typeface="Merriweather"/>
                <a:cs typeface="Merriweather"/>
                <a:sym typeface="Merriweather"/>
              </a:defRPr>
            </a:lvl9pPr>
          </a:lstStyle>
          <a:p>
            <a:endParaRPr/>
          </a:p>
        </p:txBody>
      </p:sp>
    </p:spTree>
    <p:extLst>
      <p:ext uri="{BB962C8B-B14F-4D97-AF65-F5344CB8AC3E}">
        <p14:creationId xmlns:p14="http://schemas.microsoft.com/office/powerpoint/2010/main" val="8783356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828564"/>
            <a:ext cx="7763814"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685331" y="3657458"/>
            <a:ext cx="7763814"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74E2B1-ECFF-AB4E-B56D-75B20D8FA99C}" type="datetimeFigureOut">
              <a:rPr lang="en-US" smtClean="0"/>
              <a:t>2/8/20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CBA8C0-6762-DA4D-AF97-73A343C56E89}" type="slidenum">
              <a:rPr lang="en-US" smtClean="0"/>
              <a:t>‹#›</a:t>
            </a:fld>
            <a:endParaRPr lang="en-US"/>
          </a:p>
        </p:txBody>
      </p:sp>
    </p:spTree>
    <p:extLst>
      <p:ext uri="{BB962C8B-B14F-4D97-AF65-F5344CB8AC3E}">
        <p14:creationId xmlns:p14="http://schemas.microsoft.com/office/powerpoint/2010/main" val="1991518525"/>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330" y="2367093"/>
            <a:ext cx="382952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4629150" y="2367093"/>
            <a:ext cx="382905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774E2B1-ECFF-AB4E-B56D-75B20D8FA99C}" type="datetimeFigureOut">
              <a:rPr lang="en-US" smtClean="0"/>
              <a:t>2/8/20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CBA8C0-6762-DA4D-AF97-73A343C56E89}" type="slidenum">
              <a:rPr lang="en-US" smtClean="0"/>
              <a:t>‹#›</a:t>
            </a:fld>
            <a:endParaRPr lang="en-US"/>
          </a:p>
        </p:txBody>
      </p:sp>
    </p:spTree>
    <p:extLst>
      <p:ext uri="{BB962C8B-B14F-4D97-AF65-F5344CB8AC3E}">
        <p14:creationId xmlns:p14="http://schemas.microsoft.com/office/powerpoint/2010/main" val="771727533"/>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1" name="Picture 10"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59746" y="2371018"/>
            <a:ext cx="3655106" cy="679994"/>
          </a:xfrm>
        </p:spPr>
        <p:txBody>
          <a:bodyPr anchor="b">
            <a:noAutofit/>
          </a:bodyPr>
          <a:lstStyle>
            <a:lvl1pPr marL="0" indent="0">
              <a:lnSpc>
                <a:spcPct val="7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685331" y="3051013"/>
            <a:ext cx="3829520"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97317" y="2371018"/>
            <a:ext cx="3661353" cy="679994"/>
          </a:xfrm>
        </p:spPr>
        <p:txBody>
          <a:bodyPr anchor="b">
            <a:noAutofit/>
          </a:bodyPr>
          <a:lstStyle>
            <a:lvl1pPr marL="0" indent="0">
              <a:lnSpc>
                <a:spcPct val="7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4629150" y="3051013"/>
            <a:ext cx="3829051"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774E2B1-ECFF-AB4E-B56D-75B20D8FA99C}" type="datetimeFigureOut">
              <a:rPr lang="en-US" smtClean="0"/>
              <a:t>2/8/20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2CBA8C0-6762-DA4D-AF97-73A343C56E89}" type="slidenum">
              <a:rPr lang="en-US" smtClean="0"/>
              <a:t>‹#›</a:t>
            </a:fld>
            <a:endParaRPr lang="en-US"/>
          </a:p>
        </p:txBody>
      </p:sp>
    </p:spTree>
    <p:extLst>
      <p:ext uri="{BB962C8B-B14F-4D97-AF65-F5344CB8AC3E}">
        <p14:creationId xmlns:p14="http://schemas.microsoft.com/office/powerpoint/2010/main" val="1770902898"/>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7" name="Picture 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774E2B1-ECFF-AB4E-B56D-75B20D8FA99C}" type="datetimeFigureOut">
              <a:rPr lang="en-US" smtClean="0"/>
              <a:t>2/8/20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2CBA8C0-6762-DA4D-AF97-73A343C56E89}" type="slidenum">
              <a:rPr lang="en-US" smtClean="0"/>
              <a:t>‹#›</a:t>
            </a:fld>
            <a:endParaRPr lang="en-US"/>
          </a:p>
        </p:txBody>
      </p:sp>
    </p:spTree>
    <p:extLst>
      <p:ext uri="{BB962C8B-B14F-4D97-AF65-F5344CB8AC3E}">
        <p14:creationId xmlns:p14="http://schemas.microsoft.com/office/powerpoint/2010/main" val="1589142913"/>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Date Placeholder 1"/>
          <p:cNvSpPr>
            <a:spLocks noGrp="1"/>
          </p:cNvSpPr>
          <p:nvPr>
            <p:ph type="dt" sz="half" idx="10"/>
          </p:nvPr>
        </p:nvSpPr>
        <p:spPr/>
        <p:txBody>
          <a:bodyPr/>
          <a:lstStyle/>
          <a:p>
            <a:fld id="{9774E2B1-ECFF-AB4E-B56D-75B20D8FA99C}" type="datetimeFigureOut">
              <a:rPr lang="en-US" smtClean="0"/>
              <a:t>2/8/20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2CBA8C0-6762-DA4D-AF97-73A343C56E89}" type="slidenum">
              <a:rPr lang="en-US" smtClean="0"/>
              <a:t>‹#›</a:t>
            </a:fld>
            <a:endParaRPr lang="en-US"/>
          </a:p>
        </p:txBody>
      </p:sp>
    </p:spTree>
    <p:extLst>
      <p:ext uri="{BB962C8B-B14F-4D97-AF65-F5344CB8AC3E}">
        <p14:creationId xmlns:p14="http://schemas.microsoft.com/office/powerpoint/2010/main" val="470821052"/>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2951766"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3808547" y="609601"/>
            <a:ext cx="4650122" cy="5181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331" y="2632852"/>
            <a:ext cx="2951767"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774E2B1-ECFF-AB4E-B56D-75B20D8FA99C}" type="datetimeFigureOut">
              <a:rPr lang="en-US" smtClean="0"/>
              <a:t>2/8/20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CBA8C0-6762-DA4D-AF97-73A343C56E89}" type="slidenum">
              <a:rPr lang="en-US" smtClean="0"/>
              <a:t>‹#›</a:t>
            </a:fld>
            <a:endParaRPr lang="en-US"/>
          </a:p>
        </p:txBody>
      </p:sp>
    </p:spTree>
    <p:extLst>
      <p:ext uri="{BB962C8B-B14F-4D97-AF65-F5344CB8AC3E}">
        <p14:creationId xmlns:p14="http://schemas.microsoft.com/office/powerpoint/2010/main" val="1759665416"/>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2" y="609600"/>
            <a:ext cx="4129618"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004270" y="609601"/>
            <a:ext cx="3005851"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85346" y="2632853"/>
            <a:ext cx="4129604"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774E2B1-ECFF-AB4E-B56D-75B20D8FA99C}" type="datetimeFigureOut">
              <a:rPr lang="en-US" smtClean="0"/>
              <a:t>2/8/20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CBA8C0-6762-DA4D-AF97-73A343C56E89}" type="slidenum">
              <a:rPr lang="en-US" smtClean="0"/>
              <a:t>‹#›</a:t>
            </a:fld>
            <a:endParaRPr lang="en-US"/>
          </a:p>
        </p:txBody>
      </p:sp>
    </p:spTree>
    <p:extLst>
      <p:ext uri="{BB962C8B-B14F-4D97-AF65-F5344CB8AC3E}">
        <p14:creationId xmlns:p14="http://schemas.microsoft.com/office/powerpoint/2010/main" val="1699343875"/>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2">
            <a:alphaModFix/>
            <a:extLst>
              <a:ext uri="{28A0092B-C50C-407E-A947-70E740481C1C}">
                <a14:useLocalDpi xmlns:a14="http://schemas.microsoft.com/office/drawing/2010/main" val="0"/>
              </a:ext>
            </a:extLst>
          </a:blip>
          <a:srcRect/>
          <a:stretch>
            <a:fillRect/>
          </a:stretch>
        </p:blipFill>
        <p:spPr bwMode="auto">
          <a:xfrm>
            <a:off x="1" y="-1"/>
            <a:ext cx="9144002"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685332" y="618518"/>
            <a:ext cx="7773338"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331" y="2367094"/>
            <a:ext cx="7773339" cy="34241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759053" y="5883276"/>
            <a:ext cx="2057400" cy="365125"/>
          </a:xfrm>
          <a:prstGeom prst="rect">
            <a:avLst/>
          </a:prstGeom>
        </p:spPr>
        <p:txBody>
          <a:bodyPr vert="horz" lIns="91440" tIns="45720" rIns="91440" bIns="45720" rtlCol="0" anchor="ctr"/>
          <a:lstStyle>
            <a:lvl1pPr algn="r">
              <a:defRPr sz="1000">
                <a:solidFill>
                  <a:schemeClr val="tx1"/>
                </a:solidFill>
              </a:defRPr>
            </a:lvl1pPr>
          </a:lstStyle>
          <a:p>
            <a:fld id="{9774E2B1-ECFF-AB4E-B56D-75B20D8FA99C}" type="datetimeFigureOut">
              <a:rPr lang="en-US" smtClean="0"/>
              <a:t>2/8/20</a:t>
            </a:fld>
            <a:endParaRPr lang="en-US"/>
          </a:p>
        </p:txBody>
      </p:sp>
      <p:sp>
        <p:nvSpPr>
          <p:cNvPr id="5" name="Footer Placeholder 4"/>
          <p:cNvSpPr>
            <a:spLocks noGrp="1"/>
          </p:cNvSpPr>
          <p:nvPr>
            <p:ph type="ftr" sz="quarter" idx="3"/>
          </p:nvPr>
        </p:nvSpPr>
        <p:spPr>
          <a:xfrm>
            <a:off x="685331" y="5883276"/>
            <a:ext cx="5004665" cy="365125"/>
          </a:xfrm>
          <a:prstGeom prst="rect">
            <a:avLst/>
          </a:prstGeom>
        </p:spPr>
        <p:txBody>
          <a:bodyPr vert="horz" lIns="91440" tIns="45720" rIns="91440" bIns="45720" rtlCol="0" anchor="ctr"/>
          <a:lstStyle>
            <a:lvl1pPr algn="l">
              <a:defRPr sz="1000">
                <a:solidFill>
                  <a:schemeClr val="tx1"/>
                </a:solidFill>
              </a:defRPr>
            </a:lvl1pPr>
          </a:lstStyle>
          <a:p>
            <a:endParaRPr lang="en-US"/>
          </a:p>
        </p:txBody>
      </p:sp>
      <p:sp>
        <p:nvSpPr>
          <p:cNvPr id="6" name="Slide Number Placeholder 5"/>
          <p:cNvSpPr>
            <a:spLocks noGrp="1"/>
          </p:cNvSpPr>
          <p:nvPr>
            <p:ph type="sldNum" sz="quarter" idx="4"/>
          </p:nvPr>
        </p:nvSpPr>
        <p:spPr>
          <a:xfrm>
            <a:off x="7885509" y="5883276"/>
            <a:ext cx="573161" cy="365125"/>
          </a:xfrm>
          <a:prstGeom prst="rect">
            <a:avLst/>
          </a:prstGeom>
        </p:spPr>
        <p:txBody>
          <a:bodyPr vert="horz" lIns="91440" tIns="45720" rIns="91440" bIns="45720" rtlCol="0" anchor="ctr"/>
          <a:lstStyle>
            <a:lvl1pPr algn="r">
              <a:defRPr sz="1000">
                <a:solidFill>
                  <a:schemeClr val="tx1"/>
                </a:solidFill>
              </a:defRPr>
            </a:lvl1pPr>
          </a:lstStyle>
          <a:p>
            <a:fld id="{32CBA8C0-6762-DA4D-AF97-73A343C56E89}" type="slidenum">
              <a:rPr lang="en-US" smtClean="0"/>
              <a:t>‹#›</a:t>
            </a:fld>
            <a:endParaRPr lang="en-US"/>
          </a:p>
        </p:txBody>
      </p:sp>
    </p:spTree>
    <p:extLst>
      <p:ext uri="{BB962C8B-B14F-4D97-AF65-F5344CB8AC3E}">
        <p14:creationId xmlns:p14="http://schemas.microsoft.com/office/powerpoint/2010/main" val="1633602023"/>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 id="2147483921" r:id="rId12"/>
    <p:sldLayoutId id="2147483922" r:id="rId13"/>
    <p:sldLayoutId id="2147483923" r:id="rId14"/>
    <p:sldLayoutId id="2147483924" r:id="rId15"/>
    <p:sldLayoutId id="2147483925" r:id="rId16"/>
    <p:sldLayoutId id="2147483926" r:id="rId17"/>
    <p:sldLayoutId id="2147483928" r:id="rId18"/>
    <p:sldLayoutId id="2147483929" r:id="rId19"/>
    <p:sldLayoutId id="2147483930" r:id="rId20"/>
  </p:sldLayoutIdLst>
  <p:transition>
    <p:fade thruBlk="1"/>
  </p:transition>
  <p:hf sldNum="0" hdr="0" ftr="0" dt="0"/>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emf"/><Relationship Id="rId1" Type="http://schemas.openxmlformats.org/officeDocument/2006/relationships/slideLayout" Target="../slideLayouts/slideLayout18.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0.xml"/><Relationship Id="rId5" Type="http://schemas.openxmlformats.org/officeDocument/2006/relationships/image" Target="../media/image31.tiff"/><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11.xml"/><Relationship Id="rId1" Type="http://schemas.openxmlformats.org/officeDocument/2006/relationships/slideLayout" Target="../slideLayouts/slideLayout20.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8" Type="http://schemas.openxmlformats.org/officeDocument/2006/relationships/hyperlink" Target="https://www.dreamstime.com/stock-illustration-detective-spying-newspaper-clipart-picture-cartoon-character-image77576548" TargetMode="External"/><Relationship Id="rId3" Type="http://schemas.openxmlformats.org/officeDocument/2006/relationships/image" Target="../media/image7.jpg"/><Relationship Id="rId7"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20.xml"/><Relationship Id="rId6" Type="http://schemas.openxmlformats.org/officeDocument/2006/relationships/hyperlink" Target="http://nemopompilius.ucoz.net/index/karikatury_na_mchs/0-14" TargetMode="External"/><Relationship Id="rId5" Type="http://schemas.openxmlformats.org/officeDocument/2006/relationships/image" Target="../media/image8.jpg"/><Relationship Id="rId10" Type="http://schemas.openxmlformats.org/officeDocument/2006/relationships/hyperlink" Target="http://www.toonpool.com/cartoons/beaver%20biting%20tree%20environmental_65918" TargetMode="External"/><Relationship Id="rId4" Type="http://schemas.openxmlformats.org/officeDocument/2006/relationships/hyperlink" Target="https://www.freepik.com/free-vector/cartoon-office-desktops_778703.htm" TargetMode="External"/><Relationship Id="rId9" Type="http://schemas.openxmlformats.org/officeDocument/2006/relationships/image" Target="../media/image10.jp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9.xml"/><Relationship Id="rId5" Type="http://schemas.openxmlformats.org/officeDocument/2006/relationships/hyperlink" Target="https://study.com/articles/Nuclear_Engineer_Job_Description_and_Requirements_for_a_Career_in_Nuclear_Engineering.html" TargetMode="External"/><Relationship Id="rId4" Type="http://schemas.openxmlformats.org/officeDocument/2006/relationships/image" Target="../media/image12.jp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8" Type="http://schemas.openxmlformats.org/officeDocument/2006/relationships/hyperlink" Target="https://pngtree.com/freepng/male-prosecutor-cartoon_2905217.html" TargetMode="External"/><Relationship Id="rId13" Type="http://schemas.openxmlformats.org/officeDocument/2006/relationships/hyperlink" Target="https://www.colourbox.com/image/case-closed-grunge-blue-stamp-image-8229259" TargetMode="External"/><Relationship Id="rId18" Type="http://schemas.openxmlformats.org/officeDocument/2006/relationships/hyperlink" Target="http://www.clipartpanda.com/categories/uranium-clipart" TargetMode="External"/><Relationship Id="rId3" Type="http://schemas.openxmlformats.org/officeDocument/2006/relationships/image" Target="../media/image14.png"/><Relationship Id="rId7" Type="http://schemas.microsoft.com/office/2007/relationships/hdphoto" Target="../media/hdphoto2.wdp"/><Relationship Id="rId12" Type="http://schemas.openxmlformats.org/officeDocument/2006/relationships/image" Target="../media/image17.jpeg"/><Relationship Id="rId17" Type="http://schemas.openxmlformats.org/officeDocument/2006/relationships/image" Target="../media/image19.png"/><Relationship Id="rId2" Type="http://schemas.openxmlformats.org/officeDocument/2006/relationships/notesSlide" Target="../notesSlides/notesSlide5.xml"/><Relationship Id="rId16" Type="http://schemas.openxmlformats.org/officeDocument/2006/relationships/hyperlink" Target="http://succeedasyourownboss.com/avoid-thief-small-business/" TargetMode="External"/><Relationship Id="rId20" Type="http://schemas.openxmlformats.org/officeDocument/2006/relationships/hyperlink" Target="https://www.freevector.com/courtroom-illustration-vector--25672" TargetMode="External"/><Relationship Id="rId1" Type="http://schemas.openxmlformats.org/officeDocument/2006/relationships/slideLayout" Target="../slideLayouts/slideLayout20.xml"/><Relationship Id="rId6" Type="http://schemas.openxmlformats.org/officeDocument/2006/relationships/image" Target="../media/image15.png"/><Relationship Id="rId11" Type="http://schemas.microsoft.com/office/2007/relationships/hdphoto" Target="../media/hdphoto3.wdp"/><Relationship Id="rId5" Type="http://schemas.openxmlformats.org/officeDocument/2006/relationships/hyperlink" Target="https://pngtree.com/freepng/female-police-png-elements_3097533.html" TargetMode="External"/><Relationship Id="rId15" Type="http://schemas.microsoft.com/office/2007/relationships/hdphoto" Target="../media/hdphoto4.wdp"/><Relationship Id="rId10" Type="http://schemas.openxmlformats.org/officeDocument/2006/relationships/hyperlink" Target="http://www.clker.com/clipart-2191.html" TargetMode="External"/><Relationship Id="rId19" Type="http://schemas.openxmlformats.org/officeDocument/2006/relationships/image" Target="../media/image20.jpg"/><Relationship Id="rId4" Type="http://schemas.microsoft.com/office/2007/relationships/hdphoto" Target="../media/hdphoto1.wdp"/><Relationship Id="rId9" Type="http://schemas.openxmlformats.org/officeDocument/2006/relationships/image" Target="../media/image16.png"/><Relationship Id="rId1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0.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hyperlink" Target="https://www.how-to-draw-funny-cartoons.com/cartoon-list.html" TargetMode="External"/><Relationship Id="rId3" Type="http://schemas.openxmlformats.org/officeDocument/2006/relationships/image" Target="../media/image23.jpg"/><Relationship Id="rId7" Type="http://schemas.openxmlformats.org/officeDocument/2006/relationships/image" Target="../media/image25.jpg"/><Relationship Id="rId12" Type="http://schemas.openxmlformats.org/officeDocument/2006/relationships/hyperlink" Target="http://moziru.com/biohazard-clipart.html" TargetMode="External"/><Relationship Id="rId2" Type="http://schemas.openxmlformats.org/officeDocument/2006/relationships/notesSlide" Target="../notesSlides/notesSlide7.xml"/><Relationship Id="rId1" Type="http://schemas.openxmlformats.org/officeDocument/2006/relationships/slideLayout" Target="../slideLayouts/slideLayout20.xml"/><Relationship Id="rId6" Type="http://schemas.openxmlformats.org/officeDocument/2006/relationships/hyperlink" Target="https://www.zehrarisale.com/category/manifestation-of-gods-names/" TargetMode="External"/><Relationship Id="rId11" Type="http://schemas.openxmlformats.org/officeDocument/2006/relationships/image" Target="../media/image27.jpg"/><Relationship Id="rId5" Type="http://schemas.openxmlformats.org/officeDocument/2006/relationships/image" Target="../media/image24.png"/><Relationship Id="rId10" Type="http://schemas.openxmlformats.org/officeDocument/2006/relationships/hyperlink" Target="http://brainylads.in/2017/09/09/train-derailment-report/" TargetMode="External"/><Relationship Id="rId4" Type="http://schemas.openxmlformats.org/officeDocument/2006/relationships/hyperlink" Target="https://pngtree.com/freepng/male-prosecutor-cartoon_2905217.html" TargetMode="External"/><Relationship Id="rId9" Type="http://schemas.openxmlformats.org/officeDocument/2006/relationships/image" Target="../media/image26.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14">
            <a:extLst/>
          </p:cNvPr>
          <p:cNvSpPr/>
          <p:nvPr/>
        </p:nvSpPr>
        <p:spPr>
          <a:xfrm>
            <a:off x="1" y="2384854"/>
            <a:ext cx="9143999" cy="2402954"/>
          </a:xfrm>
          <a:prstGeom prst="rect">
            <a:avLst/>
          </a:prstGeom>
          <a:solidFill>
            <a:srgbClr val="F26940"/>
          </a:solidFill>
          <a:ln>
            <a:solidFill>
              <a:srgbClr val="F26940"/>
            </a:solidFill>
          </a:ln>
        </p:spPr>
        <p:style>
          <a:lnRef idx="2">
            <a:schemeClr val="dk1">
              <a:shade val="50000"/>
            </a:schemeClr>
          </a:lnRef>
          <a:fillRef idx="1">
            <a:schemeClr val="dk1"/>
          </a:fillRef>
          <a:effectRef idx="0">
            <a:schemeClr val="dk1"/>
          </a:effectRef>
          <a:fontRef idx="minor">
            <a:schemeClr val="lt1"/>
          </a:fontRef>
        </p:style>
        <p:txBody>
          <a:bodyPr anchor="ct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a:endParaRPr lang="es-AR" altLang="en-US" sz="1197" dirty="0">
              <a:solidFill>
                <a:srgbClr val="FFFFFF"/>
              </a:solidFill>
            </a:endParaRPr>
          </a:p>
        </p:txBody>
      </p:sp>
      <p:sp>
        <p:nvSpPr>
          <p:cNvPr id="9" name="Rectangle 2"/>
          <p:cNvSpPr>
            <a:spLocks noChangeArrowheads="1"/>
          </p:cNvSpPr>
          <p:nvPr/>
        </p:nvSpPr>
        <p:spPr bwMode="auto">
          <a:xfrm>
            <a:off x="521353" y="262926"/>
            <a:ext cx="18473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2526" y="243794"/>
            <a:ext cx="2102097" cy="175618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6"/>
          <p:cNvSpPr>
            <a:spLocks noChangeArrowheads="1"/>
          </p:cNvSpPr>
          <p:nvPr/>
        </p:nvSpPr>
        <p:spPr bwMode="auto">
          <a:xfrm>
            <a:off x="3321066" y="260406"/>
            <a:ext cx="18473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3" name="Picture 12" descr="C:\Users\Gateway\Pictures\111.jpg"/>
          <p:cNvPicPr/>
          <p:nvPr/>
        </p:nvPicPr>
        <p:blipFill>
          <a:blip r:embed="rId3" cstate="print"/>
          <a:srcRect/>
          <a:stretch>
            <a:fillRect/>
          </a:stretch>
        </p:blipFill>
        <p:spPr bwMode="auto">
          <a:xfrm>
            <a:off x="5565410" y="205834"/>
            <a:ext cx="2905828" cy="1957786"/>
          </a:xfrm>
          <a:prstGeom prst="rect">
            <a:avLst/>
          </a:prstGeom>
          <a:noFill/>
          <a:ln w="9525">
            <a:noFill/>
            <a:miter lim="800000"/>
            <a:headEnd/>
            <a:tailEnd/>
          </a:ln>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 y="4796832"/>
            <a:ext cx="9144001" cy="2061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0532FC64-69F9-1D4F-8469-8C3D505D9CEE}"/>
              </a:ext>
            </a:extLst>
          </p:cNvPr>
          <p:cNvSpPr/>
          <p:nvPr/>
        </p:nvSpPr>
        <p:spPr>
          <a:xfrm>
            <a:off x="2285999" y="3799740"/>
            <a:ext cx="4572000" cy="661720"/>
          </a:xfrm>
          <a:prstGeom prst="rect">
            <a:avLst/>
          </a:prstGeom>
        </p:spPr>
        <p:txBody>
          <a:bodyPr>
            <a:spAutoFit/>
          </a:bodyPr>
          <a:lstStyle/>
          <a:p>
            <a:pPr algn="ctr" eaLnBrk="1" hangingPunct="1">
              <a:spcBef>
                <a:spcPct val="0"/>
              </a:spcBef>
              <a:spcAft>
                <a:spcPts val="600"/>
              </a:spcAft>
              <a:buFontTx/>
              <a:buNone/>
            </a:pPr>
            <a:r>
              <a:rPr lang="en-US" altLang="en-US" sz="1600" b="1" dirty="0">
                <a:solidFill>
                  <a:schemeClr val="bg1"/>
                </a:solidFill>
              </a:rPr>
              <a:t>Dr. Andrei I. Apostol,</a:t>
            </a:r>
          </a:p>
          <a:p>
            <a:pPr algn="ctr" eaLnBrk="1" hangingPunct="1">
              <a:spcBef>
                <a:spcPct val="0"/>
              </a:spcBef>
              <a:buFontTx/>
              <a:buNone/>
            </a:pPr>
            <a:r>
              <a:rPr lang="en-US" altLang="en-US" sz="1600" b="1" dirty="0">
                <a:solidFill>
                  <a:schemeClr val="bg1"/>
                </a:solidFill>
              </a:rPr>
              <a:t> Head Prosecutor Elena Dinu</a:t>
            </a:r>
          </a:p>
        </p:txBody>
      </p:sp>
      <p:sp>
        <p:nvSpPr>
          <p:cNvPr id="14" name="Rectangle 13">
            <a:extLst>
              <a:ext uri="{FF2B5EF4-FFF2-40B4-BE49-F238E27FC236}">
                <a16:creationId xmlns:a16="http://schemas.microsoft.com/office/drawing/2014/main" id="{A9354A47-35DB-B743-A00A-5BA3A1A51CB8}"/>
              </a:ext>
            </a:extLst>
          </p:cNvPr>
          <p:cNvSpPr/>
          <p:nvPr/>
        </p:nvSpPr>
        <p:spPr>
          <a:xfrm>
            <a:off x="253639" y="2693779"/>
            <a:ext cx="8636720" cy="892552"/>
          </a:xfrm>
          <a:prstGeom prst="rect">
            <a:avLst/>
          </a:prstGeom>
        </p:spPr>
        <p:txBody>
          <a:bodyPr wrap="square">
            <a:spAutoFit/>
          </a:bodyPr>
          <a:lstStyle/>
          <a:p>
            <a:pPr algn="ctr"/>
            <a:r>
              <a:rPr lang="en-US" sz="2600" b="1" cap="all" dirty="0">
                <a:solidFill>
                  <a:schemeClr val="bg1"/>
                </a:solidFill>
                <a:latin typeface="Bookman Old Style" panose="02050604050505020204" pitchFamily="18" charset="0"/>
              </a:rPr>
              <a:t>Study on the Implementation of nuclear forensics in various legal systems</a:t>
            </a:r>
            <a:endParaRPr lang="ro-RO" sz="2600" b="1" cap="all" dirty="0">
              <a:solidFill>
                <a:schemeClr val="bg1"/>
              </a:solidFill>
              <a:latin typeface="Bookman Old Style" panose="02050604050505020204" pitchFamily="18" charset="0"/>
            </a:endParaRPr>
          </a:p>
        </p:txBody>
      </p:sp>
    </p:spTree>
    <p:extLst>
      <p:ext uri="{BB962C8B-B14F-4D97-AF65-F5344CB8AC3E}">
        <p14:creationId xmlns:p14="http://schemas.microsoft.com/office/powerpoint/2010/main" val="16339946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291237" y="0"/>
            <a:ext cx="6910635" cy="3791566"/>
          </a:xfrm>
          <a:prstGeom prst="rect">
            <a:avLst/>
          </a:prstGeom>
        </p:spPr>
      </p:pic>
      <p:sp>
        <p:nvSpPr>
          <p:cNvPr id="2" name="TextBox 1"/>
          <p:cNvSpPr txBox="1"/>
          <p:nvPr/>
        </p:nvSpPr>
        <p:spPr>
          <a:xfrm>
            <a:off x="123421" y="3791566"/>
            <a:ext cx="9020579" cy="523220"/>
          </a:xfrm>
          <a:prstGeom prst="rect">
            <a:avLst/>
          </a:prstGeom>
          <a:noFill/>
        </p:spPr>
        <p:txBody>
          <a:bodyPr wrap="square" rtlCol="0">
            <a:spAutoFit/>
          </a:bodyPr>
          <a:lstStyle/>
          <a:p>
            <a:r>
              <a:rPr lang="en-US" sz="2800" b="1" dirty="0"/>
              <a:t>Since 1993 around 40 cases reported to the ITDB</a:t>
            </a:r>
          </a:p>
        </p:txBody>
      </p:sp>
      <p:sp>
        <p:nvSpPr>
          <p:cNvPr id="6" name="Down Arrow 5"/>
          <p:cNvSpPr/>
          <p:nvPr/>
        </p:nvSpPr>
        <p:spPr>
          <a:xfrm>
            <a:off x="4326138" y="4507764"/>
            <a:ext cx="615142" cy="96427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386667" y="5665019"/>
            <a:ext cx="6494085" cy="646331"/>
          </a:xfrm>
          <a:prstGeom prst="rect">
            <a:avLst/>
          </a:prstGeom>
          <a:noFill/>
        </p:spPr>
        <p:txBody>
          <a:bodyPr wrap="none" rtlCol="0">
            <a:spAutoFit/>
          </a:bodyPr>
          <a:lstStyle/>
          <a:p>
            <a:r>
              <a:rPr lang="en-US" sz="3600" b="1" dirty="0">
                <a:solidFill>
                  <a:srgbClr val="FF0000"/>
                </a:solidFill>
              </a:rPr>
              <a:t>Zero</a:t>
            </a:r>
            <a:r>
              <a:rPr lang="en-US" sz="3600" b="1" dirty="0"/>
              <a:t> Criminal Cases Opened</a:t>
            </a:r>
          </a:p>
        </p:txBody>
      </p:sp>
      <p:sp>
        <p:nvSpPr>
          <p:cNvPr id="3" name="TextBox 2"/>
          <p:cNvSpPr txBox="1"/>
          <p:nvPr/>
        </p:nvSpPr>
        <p:spPr>
          <a:xfrm>
            <a:off x="113897" y="95290"/>
            <a:ext cx="593432" cy="1200329"/>
          </a:xfrm>
          <a:prstGeom prst="rect">
            <a:avLst/>
          </a:prstGeom>
          <a:noFill/>
        </p:spPr>
        <p:txBody>
          <a:bodyPr wrap="none" rtlCol="0">
            <a:spAutoFit/>
          </a:bodyPr>
          <a:lstStyle/>
          <a:p>
            <a:r>
              <a:rPr lang="en-US" sz="7200">
                <a:solidFill>
                  <a:schemeClr val="accent1"/>
                </a:solidFill>
                <a:latin typeface="Chalkboard" charset="0"/>
                <a:ea typeface="Chalkboard" charset="0"/>
                <a:cs typeface="Chalkboard" charset="0"/>
              </a:rPr>
              <a:t>I</a:t>
            </a:r>
          </a:p>
        </p:txBody>
      </p:sp>
    </p:spTree>
    <p:extLst>
      <p:ext uri="{BB962C8B-B14F-4D97-AF65-F5344CB8AC3E}">
        <p14:creationId xmlns:p14="http://schemas.microsoft.com/office/powerpoint/2010/main" val="3169034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p:cNvPicPr>
          <p:nvPr/>
        </p:nvPicPr>
        <p:blipFill>
          <a:blip r:embed="rId3" cstate="print">
            <a:extLst>
              <a:ext uri="{28A0092B-C50C-407E-A947-70E740481C1C}">
                <a14:useLocalDpi xmlns:a14="http://schemas.microsoft.com/office/drawing/2010/main" val="0"/>
              </a:ext>
            </a:extLst>
          </a:blip>
          <a:stretch>
            <a:fillRect/>
          </a:stretch>
        </p:blipFill>
        <p:spPr bwMode="auto">
          <a:xfrm>
            <a:off x="938367" y="930734"/>
            <a:ext cx="2004913" cy="2634336"/>
          </a:xfrm>
          <a:prstGeom prst="rect">
            <a:avLst/>
          </a:prstGeom>
          <a:noFill/>
        </p:spPr>
      </p:pic>
      <p:pic>
        <p:nvPicPr>
          <p:cNvPr id="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669714"/>
            <a:ext cx="4063071" cy="10157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4063071" y="1761552"/>
            <a:ext cx="4836680" cy="4832092"/>
          </a:xfrm>
          <a:prstGeom prst="rect">
            <a:avLst/>
          </a:prstGeom>
          <a:noFill/>
        </p:spPr>
        <p:txBody>
          <a:bodyPr wrap="square" rtlCol="0">
            <a:spAutoFit/>
          </a:bodyPr>
          <a:lstStyle/>
          <a:p>
            <a:pPr marL="342900" indent="-342900" algn="just">
              <a:buFont typeface="Wingdings" charset="2"/>
              <a:buChar char="Ø"/>
            </a:pPr>
            <a:r>
              <a:rPr lang="en-US" sz="2200" b="1" dirty="0"/>
              <a:t>Olympus – for testing National Response System to Nuclear Security Events</a:t>
            </a:r>
          </a:p>
          <a:p>
            <a:pPr marL="342900" indent="-342900" algn="just">
              <a:buFont typeface="Wingdings" charset="2"/>
              <a:buChar char="Ø"/>
            </a:pPr>
            <a:endParaRPr lang="en-US" sz="2200" b="1" dirty="0"/>
          </a:p>
          <a:p>
            <a:pPr marL="342900" indent="-342900" algn="just">
              <a:buFont typeface="Wingdings" charset="2"/>
              <a:buChar char="Ø"/>
            </a:pPr>
            <a:r>
              <a:rPr lang="en-US" sz="2200" b="1" dirty="0"/>
              <a:t>Olympus Reloaded  – to address the </a:t>
            </a:r>
            <a:r>
              <a:rPr lang="en-US" sz="2200" b="1" dirty="0">
                <a:solidFill>
                  <a:srgbClr val="FF0000"/>
                </a:solidFill>
              </a:rPr>
              <a:t>missing </a:t>
            </a:r>
            <a:r>
              <a:rPr lang="en-US" sz="2200" b="1" dirty="0"/>
              <a:t>component (Judicial Investigations and Nuclear Forensics)</a:t>
            </a:r>
          </a:p>
          <a:p>
            <a:pPr marL="342900" indent="-342900" algn="just">
              <a:buFont typeface="Wingdings" charset="2"/>
              <a:buChar char="Ø"/>
            </a:pPr>
            <a:endParaRPr lang="en-US" sz="2200" b="1" dirty="0"/>
          </a:p>
          <a:p>
            <a:pPr marL="342900" indent="-342900" algn="just">
              <a:buFont typeface="Wingdings" charset="2"/>
              <a:buChar char="Ø"/>
            </a:pPr>
            <a:r>
              <a:rPr lang="en-US" sz="2200" b="1" dirty="0"/>
              <a:t>Self Assessment Tool – to address the national need and finding solutions to the identified gaps</a:t>
            </a:r>
          </a:p>
          <a:p>
            <a:pPr marL="342900" indent="-342900" algn="just">
              <a:buFont typeface="Wingdings" charset="2"/>
              <a:buChar char="Ø"/>
            </a:pPr>
            <a:endParaRPr lang="en-US" sz="2200" b="1" dirty="0"/>
          </a:p>
        </p:txBody>
      </p:sp>
      <p:pic>
        <p:nvPicPr>
          <p:cNvPr id="9" name="Picture 8"/>
          <p:cNvPicPr>
            <a:picLocks noChangeAspect="1"/>
          </p:cNvPicPr>
          <p:nvPr/>
        </p:nvPicPr>
        <p:blipFill>
          <a:blip r:embed="rId5"/>
          <a:stretch>
            <a:fillRect/>
          </a:stretch>
        </p:blipFill>
        <p:spPr>
          <a:xfrm>
            <a:off x="726431" y="4790126"/>
            <a:ext cx="2428786" cy="2067874"/>
          </a:xfrm>
          <a:prstGeom prst="rect">
            <a:avLst/>
          </a:prstGeom>
        </p:spPr>
      </p:pic>
      <p:sp>
        <p:nvSpPr>
          <p:cNvPr id="2" name="Rectangle 1">
            <a:extLst>
              <a:ext uri="{FF2B5EF4-FFF2-40B4-BE49-F238E27FC236}">
                <a16:creationId xmlns:a16="http://schemas.microsoft.com/office/drawing/2014/main" id="{B4C60CBF-1860-E241-A243-4920AC2B5047}"/>
              </a:ext>
            </a:extLst>
          </p:cNvPr>
          <p:cNvSpPr/>
          <p:nvPr/>
        </p:nvSpPr>
        <p:spPr>
          <a:xfrm>
            <a:off x="1417652" y="0"/>
            <a:ext cx="6574237" cy="756617"/>
          </a:xfrm>
          <a:prstGeom prst="rect">
            <a:avLst/>
          </a:prstGeom>
        </p:spPr>
        <p:txBody>
          <a:bodyPr wrap="none">
            <a:spAutoFit/>
          </a:bodyPr>
          <a:lstStyle/>
          <a:p>
            <a:pPr algn="ctr">
              <a:lnSpc>
                <a:spcPct val="150000"/>
              </a:lnSpc>
            </a:pPr>
            <a:r>
              <a:rPr lang="en-US" sz="2800" b="1" dirty="0">
                <a:latin typeface="Chalkboard" charset="0"/>
                <a:ea typeface="Chalkboard" charset="0"/>
                <a:cs typeface="Chalkboard" charset="0"/>
              </a:rPr>
              <a:t>GICNT Activities </a:t>
            </a:r>
            <a:r>
              <a:rPr lang="en-US" sz="3200" b="1" dirty="0">
                <a:latin typeface="Chalkboard" charset="0"/>
                <a:ea typeface="Chalkboard" charset="0"/>
                <a:cs typeface="Chalkboard" charset="0"/>
              </a:rPr>
              <a:t>Hosted</a:t>
            </a:r>
            <a:r>
              <a:rPr lang="en-US" sz="2800" b="1" dirty="0">
                <a:latin typeface="Chalkboard" charset="0"/>
                <a:ea typeface="Chalkboard" charset="0"/>
                <a:cs typeface="Chalkboard" charset="0"/>
              </a:rPr>
              <a:t> by Romania</a:t>
            </a:r>
            <a:endParaRPr lang="en-US" sz="2800" b="1" dirty="0">
              <a:solidFill>
                <a:srgbClr val="FF0000"/>
              </a:solidFill>
              <a:latin typeface="Chalkboard" charset="0"/>
              <a:ea typeface="Chalkboard" charset="0"/>
              <a:cs typeface="Chalkboard" charset="0"/>
            </a:endParaRPr>
          </a:p>
        </p:txBody>
      </p:sp>
    </p:spTree>
    <p:extLst>
      <p:ext uri="{BB962C8B-B14F-4D97-AF65-F5344CB8AC3E}">
        <p14:creationId xmlns:p14="http://schemas.microsoft.com/office/powerpoint/2010/main" val="37844816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50878" y="105695"/>
            <a:ext cx="5434345" cy="461665"/>
          </a:xfrm>
          <a:prstGeom prst="rect">
            <a:avLst/>
          </a:prstGeom>
          <a:noFill/>
        </p:spPr>
        <p:txBody>
          <a:bodyPr wrap="square" rtlCol="0">
            <a:spAutoFit/>
          </a:bodyPr>
          <a:lstStyle/>
          <a:p>
            <a:pPr algn="ctr"/>
            <a:r>
              <a:rPr lang="en-US" sz="2400" b="1" dirty="0">
                <a:latin typeface="Chalkboard" charset="0"/>
                <a:ea typeface="Chalkboard" charset="0"/>
                <a:cs typeface="Chalkboard" charset="0"/>
              </a:rPr>
              <a:t>Response to Nuclear Security Event </a:t>
            </a:r>
          </a:p>
        </p:txBody>
      </p:sp>
      <p:sp>
        <p:nvSpPr>
          <p:cNvPr id="3" name="Equal 2"/>
          <p:cNvSpPr/>
          <p:nvPr/>
        </p:nvSpPr>
        <p:spPr>
          <a:xfrm rot="5400000">
            <a:off x="4335406" y="598160"/>
            <a:ext cx="533145" cy="509667"/>
          </a:xfrm>
          <a:prstGeom prst="mathEqual">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sz="2200">
              <a:solidFill>
                <a:schemeClr val="tx1"/>
              </a:solidFill>
            </a:endParaRPr>
          </a:p>
        </p:txBody>
      </p:sp>
      <p:sp>
        <p:nvSpPr>
          <p:cNvPr id="4" name="TextBox 3"/>
          <p:cNvSpPr txBox="1"/>
          <p:nvPr/>
        </p:nvSpPr>
        <p:spPr>
          <a:xfrm>
            <a:off x="2639626" y="2080618"/>
            <a:ext cx="3999885" cy="461665"/>
          </a:xfrm>
          <a:prstGeom prst="rect">
            <a:avLst/>
          </a:prstGeom>
          <a:noFill/>
        </p:spPr>
        <p:txBody>
          <a:bodyPr wrap="square" rtlCol="0">
            <a:spAutoFit/>
          </a:bodyPr>
          <a:lstStyle/>
          <a:p>
            <a:r>
              <a:rPr lang="en-US" sz="2400" b="1">
                <a:latin typeface="Chalkboard" charset="0"/>
                <a:ea typeface="Chalkboard" charset="0"/>
                <a:cs typeface="Chalkboard" charset="0"/>
              </a:rPr>
              <a:t>Radiological Crime </a:t>
            </a:r>
            <a:r>
              <a:rPr lang="en-US" sz="2400" b="1" dirty="0">
                <a:latin typeface="Chalkboard" charset="0"/>
                <a:ea typeface="Chalkboard" charset="0"/>
                <a:cs typeface="Chalkboard" charset="0"/>
              </a:rPr>
              <a:t>Scene</a:t>
            </a:r>
          </a:p>
        </p:txBody>
      </p:sp>
      <p:sp>
        <p:nvSpPr>
          <p:cNvPr id="5" name="TextBox 4"/>
          <p:cNvSpPr txBox="1"/>
          <p:nvPr/>
        </p:nvSpPr>
        <p:spPr>
          <a:xfrm>
            <a:off x="3694066" y="3123797"/>
            <a:ext cx="2184708" cy="830997"/>
          </a:xfrm>
          <a:prstGeom prst="rect">
            <a:avLst/>
          </a:prstGeom>
          <a:noFill/>
        </p:spPr>
        <p:txBody>
          <a:bodyPr wrap="square" rtlCol="0">
            <a:spAutoFit/>
          </a:bodyPr>
          <a:lstStyle/>
          <a:p>
            <a:r>
              <a:rPr lang="en-US" sz="2400" dirty="0">
                <a:latin typeface="Chalkboard" charset="0"/>
                <a:ea typeface="Chalkboard" charset="0"/>
                <a:cs typeface="Chalkboard" charset="0"/>
              </a:rPr>
              <a:t>Crime Scene Investigation</a:t>
            </a:r>
          </a:p>
        </p:txBody>
      </p:sp>
      <p:sp>
        <p:nvSpPr>
          <p:cNvPr id="6" name="TextBox 5"/>
          <p:cNvSpPr txBox="1"/>
          <p:nvPr/>
        </p:nvSpPr>
        <p:spPr>
          <a:xfrm>
            <a:off x="3552505" y="1095789"/>
            <a:ext cx="2482596" cy="461665"/>
          </a:xfrm>
          <a:prstGeom prst="rect">
            <a:avLst/>
          </a:prstGeom>
          <a:noFill/>
        </p:spPr>
        <p:txBody>
          <a:bodyPr wrap="square" rtlCol="0">
            <a:spAutoFit/>
          </a:bodyPr>
          <a:lstStyle/>
          <a:p>
            <a:r>
              <a:rPr lang="en-US" sz="2400" b="1" dirty="0">
                <a:latin typeface="Chalkboard" charset="0"/>
                <a:ea typeface="Chalkboard" charset="0"/>
                <a:cs typeface="Chalkboard" charset="0"/>
              </a:rPr>
              <a:t>Criminal Case</a:t>
            </a:r>
          </a:p>
        </p:txBody>
      </p:sp>
      <p:sp>
        <p:nvSpPr>
          <p:cNvPr id="7" name="TextBox 6"/>
          <p:cNvSpPr txBox="1"/>
          <p:nvPr/>
        </p:nvSpPr>
        <p:spPr>
          <a:xfrm>
            <a:off x="7017961" y="3806838"/>
            <a:ext cx="1424568" cy="769441"/>
          </a:xfrm>
          <a:prstGeom prst="rect">
            <a:avLst/>
          </a:prstGeom>
          <a:noFill/>
        </p:spPr>
        <p:txBody>
          <a:bodyPr wrap="square" rtlCol="0">
            <a:spAutoFit/>
          </a:bodyPr>
          <a:lstStyle/>
          <a:p>
            <a:r>
              <a:rPr lang="en-US" sz="2200" dirty="0">
                <a:latin typeface="Chalkboard" charset="0"/>
                <a:ea typeface="Chalkboard" charset="0"/>
                <a:cs typeface="Chalkboard" charset="0"/>
              </a:rPr>
              <a:t>Chain </a:t>
            </a:r>
            <a:r>
              <a:rPr lang="en-US" sz="2200">
                <a:latin typeface="Chalkboard" charset="0"/>
                <a:ea typeface="Chalkboard" charset="0"/>
                <a:cs typeface="Chalkboard" charset="0"/>
              </a:rPr>
              <a:t>of Custody</a:t>
            </a:r>
          </a:p>
        </p:txBody>
      </p:sp>
      <p:sp>
        <p:nvSpPr>
          <p:cNvPr id="8" name="TextBox 7"/>
          <p:cNvSpPr txBox="1"/>
          <p:nvPr/>
        </p:nvSpPr>
        <p:spPr>
          <a:xfrm>
            <a:off x="947367" y="3806838"/>
            <a:ext cx="1807021" cy="769441"/>
          </a:xfrm>
          <a:prstGeom prst="rect">
            <a:avLst/>
          </a:prstGeom>
          <a:noFill/>
        </p:spPr>
        <p:txBody>
          <a:bodyPr wrap="square" rtlCol="0">
            <a:spAutoFit/>
          </a:bodyPr>
          <a:lstStyle/>
          <a:p>
            <a:r>
              <a:rPr lang="en-US" sz="2200" dirty="0">
                <a:latin typeface="Chalkboard" charset="0"/>
                <a:ea typeface="Chalkboard" charset="0"/>
                <a:cs typeface="Chalkboard" charset="0"/>
              </a:rPr>
              <a:t>Evidence Collection</a:t>
            </a:r>
          </a:p>
        </p:txBody>
      </p:sp>
      <p:sp>
        <p:nvSpPr>
          <p:cNvPr id="9" name="Down Arrow 8"/>
          <p:cNvSpPr/>
          <p:nvPr/>
        </p:nvSpPr>
        <p:spPr>
          <a:xfrm>
            <a:off x="4412245" y="1627451"/>
            <a:ext cx="379465" cy="479234"/>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sz="2200"/>
          </a:p>
        </p:txBody>
      </p:sp>
      <p:sp>
        <p:nvSpPr>
          <p:cNvPr id="10" name="TextBox 9"/>
          <p:cNvSpPr txBox="1"/>
          <p:nvPr/>
        </p:nvSpPr>
        <p:spPr>
          <a:xfrm>
            <a:off x="2156013" y="4905958"/>
            <a:ext cx="4861948" cy="830997"/>
          </a:xfrm>
          <a:prstGeom prst="rect">
            <a:avLst/>
          </a:prstGeom>
          <a:noFill/>
        </p:spPr>
        <p:txBody>
          <a:bodyPr wrap="square" rtlCol="0">
            <a:spAutoFit/>
          </a:bodyPr>
          <a:lstStyle/>
          <a:p>
            <a:pPr algn="ctr"/>
            <a:r>
              <a:rPr lang="en-US" sz="2400" dirty="0">
                <a:latin typeface="Chalkboard" charset="0"/>
                <a:ea typeface="Chalkboard" charset="0"/>
                <a:cs typeface="Chalkboard" charset="0"/>
              </a:rPr>
              <a:t>Nuclear Forensics Analysis/Interpretation/Findings</a:t>
            </a:r>
          </a:p>
        </p:txBody>
      </p:sp>
      <p:sp>
        <p:nvSpPr>
          <p:cNvPr id="13" name="Down Arrow 12"/>
          <p:cNvSpPr/>
          <p:nvPr/>
        </p:nvSpPr>
        <p:spPr>
          <a:xfrm>
            <a:off x="4412245" y="2595368"/>
            <a:ext cx="379465" cy="550439"/>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sz="2200"/>
          </a:p>
        </p:txBody>
      </p:sp>
      <p:sp>
        <p:nvSpPr>
          <p:cNvPr id="17" name="TextBox 16"/>
          <p:cNvSpPr txBox="1"/>
          <p:nvPr/>
        </p:nvSpPr>
        <p:spPr>
          <a:xfrm>
            <a:off x="-157648" y="5789348"/>
            <a:ext cx="3556068" cy="1077218"/>
          </a:xfrm>
          <a:prstGeom prst="rect">
            <a:avLst/>
          </a:prstGeom>
          <a:noFill/>
        </p:spPr>
        <p:txBody>
          <a:bodyPr wrap="square" rtlCol="0">
            <a:spAutoFit/>
          </a:bodyPr>
          <a:lstStyle/>
          <a:p>
            <a:pPr algn="ctr"/>
            <a:r>
              <a:rPr lang="en-US" sz="3200" dirty="0">
                <a:latin typeface="Chalkboard" charset="0"/>
                <a:ea typeface="Chalkboard" charset="0"/>
                <a:cs typeface="Chalkboard" charset="0"/>
              </a:rPr>
              <a:t>Advancing the Investigation</a:t>
            </a:r>
          </a:p>
        </p:txBody>
      </p:sp>
      <p:sp>
        <p:nvSpPr>
          <p:cNvPr id="19" name="Down Arrow 18"/>
          <p:cNvSpPr/>
          <p:nvPr/>
        </p:nvSpPr>
        <p:spPr>
          <a:xfrm>
            <a:off x="4383403" y="4040325"/>
            <a:ext cx="379465" cy="550439"/>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sz="2200"/>
          </a:p>
        </p:txBody>
      </p:sp>
      <p:sp>
        <p:nvSpPr>
          <p:cNvPr id="25" name="Right Arrow 24"/>
          <p:cNvSpPr/>
          <p:nvPr/>
        </p:nvSpPr>
        <p:spPr>
          <a:xfrm>
            <a:off x="3371010" y="6052149"/>
            <a:ext cx="1254680" cy="484103"/>
          </a:xfrm>
          <a:prstGeom prst="right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6" name="TextBox 25"/>
          <p:cNvSpPr txBox="1"/>
          <p:nvPr/>
        </p:nvSpPr>
        <p:spPr>
          <a:xfrm>
            <a:off x="4653427" y="5850904"/>
            <a:ext cx="4352290" cy="954107"/>
          </a:xfrm>
          <a:prstGeom prst="rect">
            <a:avLst/>
          </a:prstGeom>
          <a:noFill/>
        </p:spPr>
        <p:txBody>
          <a:bodyPr wrap="square" rtlCol="0">
            <a:spAutoFit/>
          </a:bodyPr>
          <a:lstStyle/>
          <a:p>
            <a:pPr marL="457200" indent="-457200" algn="ctr">
              <a:buFont typeface="Wingdings" charset="2"/>
              <a:buChar char="ü"/>
            </a:pPr>
            <a:r>
              <a:rPr lang="en-US" sz="2800" b="1" i="1" dirty="0">
                <a:solidFill>
                  <a:srgbClr val="FF0000"/>
                </a:solidFill>
                <a:latin typeface="Chalkboard" charset="0"/>
                <a:ea typeface="Chalkboard" charset="0"/>
                <a:cs typeface="Chalkboard" charset="0"/>
              </a:rPr>
              <a:t>Prosecution and Trial</a:t>
            </a:r>
          </a:p>
          <a:p>
            <a:pPr marL="457200" indent="-457200" algn="ctr">
              <a:buFont typeface="Wingdings" charset="2"/>
              <a:buChar char="ü"/>
            </a:pPr>
            <a:r>
              <a:rPr lang="en-US" sz="2800" b="1" i="1" dirty="0">
                <a:solidFill>
                  <a:srgbClr val="FF0000"/>
                </a:solidFill>
                <a:latin typeface="Chalkboard" charset="0"/>
                <a:ea typeface="Chalkboard" charset="0"/>
                <a:cs typeface="Chalkboard" charset="0"/>
              </a:rPr>
              <a:t>PREVENTION</a:t>
            </a:r>
          </a:p>
        </p:txBody>
      </p:sp>
      <p:cxnSp>
        <p:nvCxnSpPr>
          <p:cNvPr id="28" name="Straight Arrow Connector 27"/>
          <p:cNvCxnSpPr>
            <a:stCxn id="5" idx="1"/>
            <a:endCxn id="8" idx="0"/>
          </p:cNvCxnSpPr>
          <p:nvPr/>
        </p:nvCxnSpPr>
        <p:spPr>
          <a:xfrm flipH="1">
            <a:off x="1850878" y="3539296"/>
            <a:ext cx="1843188" cy="26754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0" name="Straight Arrow Connector 29"/>
          <p:cNvCxnSpPr>
            <a:stCxn id="5" idx="3"/>
            <a:endCxn id="7" idx="0"/>
          </p:cNvCxnSpPr>
          <p:nvPr/>
        </p:nvCxnSpPr>
        <p:spPr>
          <a:xfrm>
            <a:off x="5878774" y="3539296"/>
            <a:ext cx="1851471" cy="26754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2" name="Straight Arrow Connector 31"/>
          <p:cNvCxnSpPr>
            <a:stCxn id="8" idx="2"/>
          </p:cNvCxnSpPr>
          <p:nvPr/>
        </p:nvCxnSpPr>
        <p:spPr>
          <a:xfrm>
            <a:off x="1850878" y="4576279"/>
            <a:ext cx="2123759" cy="314689"/>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8" name="Straight Arrow Connector 37"/>
          <p:cNvCxnSpPr>
            <a:endCxn id="7" idx="2"/>
          </p:cNvCxnSpPr>
          <p:nvPr/>
        </p:nvCxnSpPr>
        <p:spPr>
          <a:xfrm flipV="1">
            <a:off x="5229317" y="4576279"/>
            <a:ext cx="2500928" cy="314689"/>
          </a:xfrm>
          <a:prstGeom prst="straightConnector1">
            <a:avLst/>
          </a:prstGeom>
          <a:ln>
            <a:headEnd type="triangle"/>
            <a:tailEnd type="triangle"/>
          </a:ln>
        </p:spPr>
        <p:style>
          <a:lnRef idx="3">
            <a:schemeClr val="accent1"/>
          </a:lnRef>
          <a:fillRef idx="0">
            <a:schemeClr val="accent1"/>
          </a:fillRef>
          <a:effectRef idx="2">
            <a:schemeClr val="accent1"/>
          </a:effectRef>
          <a:fontRef idx="minor">
            <a:schemeClr val="tx1"/>
          </a:fontRef>
        </p:style>
      </p:cxnSp>
      <p:pic>
        <p:nvPicPr>
          <p:cNvPr id="40" name="Picture 5" descr="http://www.gifss.com/profesiones/detectives/detective-04.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07503" y="401344"/>
            <a:ext cx="1675306" cy="3145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4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22165" y="205291"/>
            <a:ext cx="1696026" cy="3241294"/>
          </a:xfrm>
          <a:prstGeom prst="rect">
            <a:avLst/>
          </a:prstGeom>
        </p:spPr>
      </p:pic>
      <p:sp>
        <p:nvSpPr>
          <p:cNvPr id="22" name="TextBox 21"/>
          <p:cNvSpPr txBox="1"/>
          <p:nvPr/>
        </p:nvSpPr>
        <p:spPr>
          <a:xfrm>
            <a:off x="22450" y="-7117"/>
            <a:ext cx="1002197" cy="1200329"/>
          </a:xfrm>
          <a:prstGeom prst="rect">
            <a:avLst/>
          </a:prstGeom>
          <a:noFill/>
        </p:spPr>
        <p:txBody>
          <a:bodyPr wrap="none" rtlCol="0">
            <a:spAutoFit/>
          </a:bodyPr>
          <a:lstStyle/>
          <a:p>
            <a:r>
              <a:rPr lang="en-US" sz="7200">
                <a:solidFill>
                  <a:schemeClr val="accent1"/>
                </a:solidFill>
                <a:latin typeface="Chalkboard" charset="0"/>
                <a:ea typeface="Chalkboard" charset="0"/>
                <a:cs typeface="Chalkboard" charset="0"/>
              </a:rPr>
              <a:t>II</a:t>
            </a:r>
          </a:p>
        </p:txBody>
      </p:sp>
    </p:spTree>
    <p:extLst>
      <p:ext uri="{BB962C8B-B14F-4D97-AF65-F5344CB8AC3E}">
        <p14:creationId xmlns:p14="http://schemas.microsoft.com/office/powerpoint/2010/main" val="33275124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15">
            <a:extLst/>
          </p:cNvPr>
          <p:cNvSpPr/>
          <p:nvPr/>
        </p:nvSpPr>
        <p:spPr>
          <a:xfrm>
            <a:off x="-7937" y="-9806"/>
            <a:ext cx="9144000" cy="1300615"/>
          </a:xfrm>
          <a:prstGeom prst="rect">
            <a:avLst/>
          </a:prstGeom>
          <a:solidFill>
            <a:srgbClr val="F26940"/>
          </a:solidFill>
          <a:ln>
            <a:solidFill>
              <a:srgbClr val="F26940"/>
            </a:solidFill>
          </a:ln>
        </p:spPr>
        <p:style>
          <a:lnRef idx="2">
            <a:schemeClr val="dk1">
              <a:shade val="50000"/>
            </a:schemeClr>
          </a:lnRef>
          <a:fillRef idx="1">
            <a:schemeClr val="dk1"/>
          </a:fillRef>
          <a:effectRef idx="0">
            <a:schemeClr val="dk1"/>
          </a:effectRef>
          <a:fontRef idx="minor">
            <a:schemeClr val="lt1"/>
          </a:fontRef>
        </p:style>
        <p:txBody>
          <a:bodyPr anchor="ct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a:endParaRPr lang="es-AR" altLang="en-US">
              <a:solidFill>
                <a:srgbClr val="FFFFFF"/>
              </a:solidFill>
            </a:endParaRPr>
          </a:p>
        </p:txBody>
      </p:sp>
      <p:sp>
        <p:nvSpPr>
          <p:cNvPr id="6" name="Rectangle 5"/>
          <p:cNvSpPr/>
          <p:nvPr/>
        </p:nvSpPr>
        <p:spPr>
          <a:xfrm>
            <a:off x="60273" y="220674"/>
            <a:ext cx="9007594" cy="839653"/>
          </a:xfrm>
          <a:prstGeom prst="rect">
            <a:avLst/>
          </a:prstGeom>
        </p:spPr>
        <p:txBody>
          <a:bodyPr wrap="none">
            <a:spAutoFit/>
          </a:bodyPr>
          <a:lstStyle/>
          <a:p>
            <a:pPr algn="ctr">
              <a:lnSpc>
                <a:spcPct val="150000"/>
              </a:lnSpc>
            </a:pPr>
            <a:r>
              <a:rPr lang="en-US" sz="3600" b="1" dirty="0">
                <a:solidFill>
                  <a:schemeClr val="bg1"/>
                </a:solidFill>
                <a:latin typeface="Chalkboard" charset="0"/>
                <a:ea typeface="Chalkboard" charset="0"/>
                <a:cs typeface="Chalkboard" charset="0"/>
              </a:rPr>
              <a:t>Results of National Efforts (2018-2019)</a:t>
            </a:r>
          </a:p>
        </p:txBody>
      </p:sp>
      <p:sp>
        <p:nvSpPr>
          <p:cNvPr id="8" name="TextBox 7"/>
          <p:cNvSpPr txBox="1"/>
          <p:nvPr/>
        </p:nvSpPr>
        <p:spPr>
          <a:xfrm>
            <a:off x="216132" y="1745672"/>
            <a:ext cx="8919931" cy="4247317"/>
          </a:xfrm>
          <a:prstGeom prst="rect">
            <a:avLst/>
          </a:prstGeom>
          <a:noFill/>
        </p:spPr>
        <p:txBody>
          <a:bodyPr wrap="square" rtlCol="0">
            <a:spAutoFit/>
          </a:bodyPr>
          <a:lstStyle/>
          <a:p>
            <a:pPr marL="457200" indent="-457200">
              <a:buFont typeface="Wingdings" charset="2"/>
              <a:buChar char="ü"/>
            </a:pPr>
            <a:r>
              <a:rPr lang="en-US" sz="3000" b="1" dirty="0">
                <a:solidFill>
                  <a:srgbClr val="FF0000"/>
                </a:solidFill>
                <a:latin typeface="Calibri" charset="0"/>
                <a:ea typeface="Calibri" charset="0"/>
                <a:cs typeface="Calibri" charset="0"/>
              </a:rPr>
              <a:t>Five</a:t>
            </a:r>
            <a:r>
              <a:rPr lang="en-US" sz="3000" dirty="0">
                <a:latin typeface="Calibri" charset="0"/>
                <a:ea typeface="Calibri" charset="0"/>
                <a:cs typeface="Calibri" charset="0"/>
              </a:rPr>
              <a:t> Criminal cases were opened by Judicial Authorities</a:t>
            </a:r>
          </a:p>
          <a:p>
            <a:pPr marL="457200" indent="-457200">
              <a:buFont typeface="Wingdings" charset="2"/>
              <a:buChar char="ü"/>
            </a:pPr>
            <a:endParaRPr lang="en-US" sz="3000" dirty="0">
              <a:latin typeface="Calibri" charset="0"/>
              <a:ea typeface="Calibri" charset="0"/>
              <a:cs typeface="Calibri" charset="0"/>
            </a:endParaRPr>
          </a:p>
          <a:p>
            <a:pPr marL="457200" indent="-457200">
              <a:buFont typeface="Wingdings" charset="2"/>
              <a:buChar char="ü"/>
            </a:pPr>
            <a:r>
              <a:rPr lang="en-US" sz="3000" b="1" dirty="0">
                <a:solidFill>
                  <a:srgbClr val="FF0000"/>
                </a:solidFill>
                <a:latin typeface="Calibri" charset="0"/>
                <a:ea typeface="Calibri" charset="0"/>
                <a:cs typeface="Calibri" charset="0"/>
              </a:rPr>
              <a:t>Five</a:t>
            </a:r>
            <a:r>
              <a:rPr lang="en-US" sz="3000" dirty="0">
                <a:latin typeface="Calibri" charset="0"/>
                <a:ea typeface="Calibri" charset="0"/>
                <a:cs typeface="Calibri" charset="0"/>
              </a:rPr>
              <a:t> Nuclear Forensics Reports were provided for the Judicial Authorities (lead investigators) by IFIN-HH’s Nuclear Forensics Lab.</a:t>
            </a:r>
          </a:p>
          <a:p>
            <a:pPr marL="457200" indent="-457200">
              <a:buFont typeface="Wingdings" charset="2"/>
              <a:buChar char="ü"/>
            </a:pPr>
            <a:endParaRPr lang="en-US" sz="3000" dirty="0">
              <a:latin typeface="Calibri" charset="0"/>
              <a:ea typeface="Calibri" charset="0"/>
              <a:cs typeface="Calibri" charset="0"/>
            </a:endParaRPr>
          </a:p>
          <a:p>
            <a:pPr marL="457200" indent="-457200">
              <a:buFont typeface="Wingdings" charset="2"/>
              <a:buChar char="ü"/>
            </a:pPr>
            <a:r>
              <a:rPr lang="en-US" sz="3000" dirty="0">
                <a:latin typeface="Calibri" charset="0"/>
                <a:ea typeface="Calibri" charset="0"/>
                <a:cs typeface="Calibri" charset="0"/>
              </a:rPr>
              <a:t>Investigations contributed to the </a:t>
            </a:r>
            <a:r>
              <a:rPr lang="en-US" sz="3000" b="1" dirty="0">
                <a:solidFill>
                  <a:srgbClr val="FF0000"/>
                </a:solidFill>
                <a:latin typeface="Calibri" charset="0"/>
                <a:ea typeface="Calibri" charset="0"/>
                <a:cs typeface="Calibri" charset="0"/>
              </a:rPr>
              <a:t>prevention</a:t>
            </a:r>
            <a:r>
              <a:rPr lang="en-US" sz="3000" dirty="0">
                <a:solidFill>
                  <a:srgbClr val="FF0000"/>
                </a:solidFill>
                <a:latin typeface="Calibri" charset="0"/>
                <a:ea typeface="Calibri" charset="0"/>
                <a:cs typeface="Calibri" charset="0"/>
              </a:rPr>
              <a:t> </a:t>
            </a:r>
            <a:r>
              <a:rPr lang="en-US" sz="3000" dirty="0">
                <a:latin typeface="Calibri" charset="0"/>
                <a:ea typeface="Calibri" charset="0"/>
                <a:cs typeface="Calibri" charset="0"/>
              </a:rPr>
              <a:t>of future Nuclear Security Events</a:t>
            </a:r>
          </a:p>
        </p:txBody>
      </p:sp>
    </p:spTree>
    <p:extLst>
      <p:ext uri="{BB962C8B-B14F-4D97-AF65-F5344CB8AC3E}">
        <p14:creationId xmlns:p14="http://schemas.microsoft.com/office/powerpoint/2010/main" val="2335772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 calcmode="lin" valueType="num">
                                      <p:cBhvr additive="base">
                                        <p:cTn id="13"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anim calcmode="lin" valueType="num">
                                      <p:cBhvr additive="base">
                                        <p:cTn id="19"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4CF54AF-3B53-6540-9C09-4D9387B154E7}"/>
              </a:ext>
            </a:extLst>
          </p:cNvPr>
          <p:cNvSpPr/>
          <p:nvPr/>
        </p:nvSpPr>
        <p:spPr>
          <a:xfrm>
            <a:off x="117125" y="1181799"/>
            <a:ext cx="8813493" cy="5576976"/>
          </a:xfrm>
          <a:prstGeom prst="rect">
            <a:avLst/>
          </a:prstGeom>
        </p:spPr>
        <p:txBody>
          <a:bodyPr wrap="square">
            <a:spAutoFit/>
          </a:bodyPr>
          <a:lstStyle/>
          <a:p>
            <a:pPr marL="342900" lvl="0" indent="-342900" algn="just">
              <a:lnSpc>
                <a:spcPct val="150000"/>
              </a:lnSpc>
              <a:buFont typeface="Wingdings" pitchFamily="2" charset="2"/>
              <a:buChar char="Ø"/>
            </a:pPr>
            <a:r>
              <a:rPr lang="en-US" sz="2000" dirty="0">
                <a:latin typeface="Times New Roman" panose="02020603050405020304" pitchFamily="18" charset="0"/>
                <a:ea typeface="Times New Roman" panose="02020603050405020304" pitchFamily="18" charset="0"/>
              </a:rPr>
              <a:t>The implementation of nuclear forensics as a component of forensics science on the national level should be done in strict accordance with the state’s Criminal Code. </a:t>
            </a:r>
          </a:p>
          <a:p>
            <a:pPr marL="342900" lvl="0" indent="-342900" algn="just">
              <a:lnSpc>
                <a:spcPct val="150000"/>
              </a:lnSpc>
              <a:buFont typeface="Wingdings" pitchFamily="2" charset="2"/>
              <a:buChar char="Ø"/>
            </a:pPr>
            <a:r>
              <a:rPr lang="en-US" sz="2000" dirty="0">
                <a:latin typeface="Times New Roman" panose="02020603050405020304" pitchFamily="18" charset="0"/>
                <a:ea typeface="Times New Roman" panose="02020603050405020304" pitchFamily="18" charset="0"/>
              </a:rPr>
              <a:t>In civil law systems, every seizure of MORC insofar as it represents an illicit activity sanctionable by the criminal law, has to be followed by opening a criminal investigation and prosecution, given the principle of legality, as opposed to Common law jurisdictions, where prosecution can be dropped based on opportunity assessment;</a:t>
            </a:r>
            <a:endParaRPr lang="ro-RO" sz="2000" dirty="0">
              <a:latin typeface="Times New Roman" panose="02020603050405020304" pitchFamily="18" charset="0"/>
              <a:ea typeface="Times New Roman" panose="02020603050405020304" pitchFamily="18" charset="0"/>
            </a:endParaRPr>
          </a:p>
          <a:p>
            <a:pPr marL="342900" lvl="0" indent="-342900" algn="just">
              <a:lnSpc>
                <a:spcPct val="150000"/>
              </a:lnSpc>
              <a:buFont typeface="Wingdings" pitchFamily="2" charset="2"/>
              <a:buChar char="Ø"/>
            </a:pPr>
            <a:r>
              <a:rPr lang="en-GB" sz="2000" dirty="0">
                <a:latin typeface="Times New Roman" panose="02020603050405020304" pitchFamily="18" charset="0"/>
                <a:ea typeface="Times New Roman" panose="02020603050405020304" pitchFamily="18" charset="0"/>
              </a:rPr>
              <a:t>Nuclear forensics international information exchange and other cooperation responsibilities should be established with channels primarily responsible for criminal investigations such as judicial authorities in civil law countries, police in common law countries or other investigative bodies.</a:t>
            </a:r>
            <a:endParaRPr lang="ro-RO" sz="2000" dirty="0">
              <a:latin typeface="Times New Roman" panose="02020603050405020304" pitchFamily="18" charset="0"/>
              <a:ea typeface="Times New Roman" panose="02020603050405020304" pitchFamily="18" charset="0"/>
            </a:endParaRPr>
          </a:p>
        </p:txBody>
      </p:sp>
      <p:sp>
        <p:nvSpPr>
          <p:cNvPr id="4" name="Rectángulo 14">
            <a:extLst>
              <a:ext uri="{FF2B5EF4-FFF2-40B4-BE49-F238E27FC236}">
                <a16:creationId xmlns:a16="http://schemas.microsoft.com/office/drawing/2014/main" id="{39B3151D-8E36-AA4B-B375-D139DFFABCB1}"/>
              </a:ext>
            </a:extLst>
          </p:cNvPr>
          <p:cNvSpPr/>
          <p:nvPr/>
        </p:nvSpPr>
        <p:spPr>
          <a:xfrm>
            <a:off x="-1" y="0"/>
            <a:ext cx="9143999" cy="1257671"/>
          </a:xfrm>
          <a:prstGeom prst="rect">
            <a:avLst/>
          </a:prstGeom>
          <a:solidFill>
            <a:srgbClr val="F26940"/>
          </a:solidFill>
          <a:ln>
            <a:solidFill>
              <a:srgbClr val="F26940"/>
            </a:solidFill>
          </a:ln>
        </p:spPr>
        <p:style>
          <a:lnRef idx="2">
            <a:schemeClr val="dk1">
              <a:shade val="50000"/>
            </a:schemeClr>
          </a:lnRef>
          <a:fillRef idx="1">
            <a:schemeClr val="dk1"/>
          </a:fillRef>
          <a:effectRef idx="0">
            <a:schemeClr val="dk1"/>
          </a:effectRef>
          <a:fontRef idx="minor">
            <a:schemeClr val="lt1"/>
          </a:fontRef>
        </p:style>
        <p:txBody>
          <a:bodyPr anchor="ct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a:endParaRPr lang="es-AR" altLang="en-US" sz="1197">
              <a:solidFill>
                <a:srgbClr val="FFFFFF"/>
              </a:solidFill>
            </a:endParaRPr>
          </a:p>
        </p:txBody>
      </p:sp>
      <p:sp>
        <p:nvSpPr>
          <p:cNvPr id="5" name="Title 1">
            <a:extLst>
              <a:ext uri="{FF2B5EF4-FFF2-40B4-BE49-F238E27FC236}">
                <a16:creationId xmlns:a16="http://schemas.microsoft.com/office/drawing/2014/main" id="{ACF772DA-B70C-7A45-A555-049660299720}"/>
              </a:ext>
            </a:extLst>
          </p:cNvPr>
          <p:cNvSpPr txBox="1">
            <a:spLocks/>
          </p:cNvSpPr>
          <p:nvPr/>
        </p:nvSpPr>
        <p:spPr>
          <a:xfrm>
            <a:off x="251520" y="116632"/>
            <a:ext cx="8039040" cy="864096"/>
          </a:xfrm>
          <a:prstGeom prst="rect">
            <a:avLst/>
          </a:prstGeom>
        </p:spPr>
        <p:txBody>
          <a:bodyPr spcFirstLastPara="1" vert="horz" wrap="square" lIns="91425" tIns="91425" rIns="91425" bIns="91425" rtlCol="0" anchor="ctr" anchorCtr="0">
            <a:normAutofit/>
          </a:bodyPr>
          <a:lstStyle>
            <a:lvl1pPr lvl="0" algn="ctr" defTabSz="914400" rtl="0" eaLnBrk="1" latinLnBrk="0" hangingPunct="1">
              <a:spcBef>
                <a:spcPts val="0"/>
              </a:spcBef>
              <a:spcAft>
                <a:spcPts val="0"/>
              </a:spcAft>
              <a:buSzPts val="2400"/>
              <a:buNone/>
              <a:defRPr sz="2400" b="1" kern="1200">
                <a:solidFill>
                  <a:schemeClr val="tx1"/>
                </a:solidFill>
                <a:latin typeface="Arial "/>
                <a:ea typeface="+mj-ea"/>
                <a:cs typeface="+mj-cs"/>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pPr algn="just" fontAlgn="auto"/>
            <a:r>
              <a:rPr lang="en-GB" altLang="en-US" sz="3200" dirty="0">
                <a:solidFill>
                  <a:schemeClr val="bg1"/>
                </a:solidFill>
                <a:latin typeface="Arial" panose="020B0604020202020204" pitchFamily="34" charset="0"/>
                <a:cs typeface="Arial" panose="020B0604020202020204" pitchFamily="34" charset="0"/>
              </a:rPr>
              <a:t>Conclusions</a:t>
            </a:r>
            <a:endParaRPr lang="en-GB" altLang="en-US"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149742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56B80DD-1CFA-9144-803F-28EAFF55CBF6}"/>
              </a:ext>
            </a:extLst>
          </p:cNvPr>
          <p:cNvSpPr/>
          <p:nvPr/>
        </p:nvSpPr>
        <p:spPr>
          <a:xfrm>
            <a:off x="1550963" y="2734674"/>
            <a:ext cx="6042074" cy="800219"/>
          </a:xfrm>
          <a:prstGeom prst="rect">
            <a:avLst/>
          </a:prstGeom>
        </p:spPr>
        <p:txBody>
          <a:bodyPr wrap="square">
            <a:spAutoFit/>
          </a:bodyPr>
          <a:lstStyle/>
          <a:p>
            <a:r>
              <a:rPr lang="en-US" sz="4600" dirty="0">
                <a:latin typeface="+mj-lt"/>
              </a:rPr>
              <a:t>Questions or Comments?</a:t>
            </a:r>
            <a:endParaRPr lang="ro-RO" sz="4600" dirty="0">
              <a:latin typeface="+mj-lt"/>
            </a:endParaRPr>
          </a:p>
        </p:txBody>
      </p:sp>
    </p:spTree>
    <p:extLst>
      <p:ext uri="{BB962C8B-B14F-4D97-AF65-F5344CB8AC3E}">
        <p14:creationId xmlns:p14="http://schemas.microsoft.com/office/powerpoint/2010/main" val="31040409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21859" y="1550114"/>
            <a:ext cx="8712968" cy="4698287"/>
          </a:xfrm>
        </p:spPr>
        <p:txBody>
          <a:bodyPr>
            <a:normAutofit/>
          </a:bodyPr>
          <a:lstStyle/>
          <a:p>
            <a:pPr marL="0" indent="0">
              <a:lnSpc>
                <a:spcPct val="110000"/>
              </a:lnSpc>
              <a:spcBef>
                <a:spcPts val="600"/>
              </a:spcBef>
              <a:buNone/>
            </a:pPr>
            <a:r>
              <a:rPr lang="en-US" sz="2800" b="1" dirty="0">
                <a:solidFill>
                  <a:schemeClr val="accent6">
                    <a:lumMod val="10000"/>
                  </a:schemeClr>
                </a:solidFill>
              </a:rPr>
              <a:t>Goal</a:t>
            </a:r>
          </a:p>
          <a:p>
            <a:pPr marL="0" indent="0">
              <a:lnSpc>
                <a:spcPct val="110000"/>
              </a:lnSpc>
              <a:spcBef>
                <a:spcPts val="600"/>
              </a:spcBef>
              <a:spcAft>
                <a:spcPts val="1200"/>
              </a:spcAft>
              <a:buNone/>
            </a:pPr>
            <a:r>
              <a:rPr lang="en-US" sz="2400" dirty="0">
                <a:solidFill>
                  <a:schemeClr val="accent6">
                    <a:lumMod val="10000"/>
                  </a:schemeClr>
                </a:solidFill>
              </a:rPr>
              <a:t>To understand legal aspects which have to be considered for the implementation of nuclear forensics capabilities and similarities and differences of an investigation, prosecution and trial within various legal systems</a:t>
            </a:r>
          </a:p>
          <a:p>
            <a:pPr marL="0" indent="0">
              <a:lnSpc>
                <a:spcPct val="110000"/>
              </a:lnSpc>
              <a:spcBef>
                <a:spcPts val="1200"/>
              </a:spcBef>
              <a:buNone/>
            </a:pPr>
            <a:r>
              <a:rPr lang="en-GB" sz="2800" b="1" dirty="0">
                <a:solidFill>
                  <a:schemeClr val="accent6">
                    <a:lumMod val="10000"/>
                  </a:schemeClr>
                </a:solidFill>
              </a:rPr>
              <a:t>Objective</a:t>
            </a:r>
          </a:p>
          <a:p>
            <a:pPr marL="0" lvl="1" indent="0">
              <a:lnSpc>
                <a:spcPct val="110000"/>
              </a:lnSpc>
              <a:spcBef>
                <a:spcPts val="600"/>
              </a:spcBef>
              <a:buNone/>
            </a:pPr>
            <a:r>
              <a:rPr lang="en-US" sz="2400" dirty="0">
                <a:solidFill>
                  <a:schemeClr val="accent6">
                    <a:lumMod val="10000"/>
                  </a:schemeClr>
                </a:solidFill>
              </a:rPr>
              <a:t>Provide an overview of various legal systems and describe a successful Implementation case study</a:t>
            </a:r>
          </a:p>
        </p:txBody>
      </p:sp>
      <p:sp>
        <p:nvSpPr>
          <p:cNvPr id="2" name="Slide Number Placeholder 1">
            <a:extLst>
              <a:ext uri="{FF2B5EF4-FFF2-40B4-BE49-F238E27FC236}">
                <a16:creationId xmlns:a16="http://schemas.microsoft.com/office/drawing/2014/main" id="{3FC2D4E7-59D8-4C4B-A60A-1DF8E0F1A0CD}"/>
              </a:ext>
            </a:extLst>
          </p:cNvPr>
          <p:cNvSpPr>
            <a:spLocks noGrp="1"/>
          </p:cNvSpPr>
          <p:nvPr>
            <p:ph type="sldNum" sz="quarter" idx="12"/>
          </p:nvPr>
        </p:nvSpPr>
        <p:spPr/>
        <p:txBody>
          <a:bodyPr/>
          <a:lstStyle/>
          <a:p>
            <a:fld id="{23A0628E-C12F-4F8C-9895-BCD5E30100D3}" type="slidenum">
              <a:rPr lang="en-US" smtClean="0"/>
              <a:pPr/>
              <a:t>2</a:t>
            </a:fld>
            <a:endParaRPr lang="en-US" dirty="0"/>
          </a:p>
        </p:txBody>
      </p:sp>
      <p:sp>
        <p:nvSpPr>
          <p:cNvPr id="3" name="Rectangle 2">
            <a:extLst>
              <a:ext uri="{FF2B5EF4-FFF2-40B4-BE49-F238E27FC236}">
                <a16:creationId xmlns:a16="http://schemas.microsoft.com/office/drawing/2014/main" id="{424CCD76-2CFD-C142-B877-5485386DAF81}"/>
              </a:ext>
            </a:extLst>
          </p:cNvPr>
          <p:cNvSpPr/>
          <p:nvPr/>
        </p:nvSpPr>
        <p:spPr bwMode="auto">
          <a:xfrm>
            <a:off x="2278966" y="5148775"/>
            <a:ext cx="3362179" cy="858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p>
            <a:pPr algn="l" eaLnBrk="1" fontAlgn="auto" hangingPunct="1">
              <a:spcAft>
                <a:spcPts val="0"/>
              </a:spcAft>
              <a:buFont typeface="Wingdings 3"/>
              <a:buNone/>
            </a:pPr>
            <a:endParaRPr lang="ro-RO" sz="1700" dirty="0"/>
          </a:p>
        </p:txBody>
      </p:sp>
      <p:sp>
        <p:nvSpPr>
          <p:cNvPr id="6" name="Rectángulo 14">
            <a:extLst>
              <a:ext uri="{FF2B5EF4-FFF2-40B4-BE49-F238E27FC236}">
                <a16:creationId xmlns:a16="http://schemas.microsoft.com/office/drawing/2014/main" id="{612B33A4-6C19-E745-B9C0-A519D6D2DAA7}"/>
              </a:ext>
            </a:extLst>
          </p:cNvPr>
          <p:cNvSpPr/>
          <p:nvPr/>
        </p:nvSpPr>
        <p:spPr>
          <a:xfrm>
            <a:off x="0" y="0"/>
            <a:ext cx="9143999" cy="1257671"/>
          </a:xfrm>
          <a:prstGeom prst="rect">
            <a:avLst/>
          </a:prstGeom>
          <a:solidFill>
            <a:srgbClr val="F26940"/>
          </a:solidFill>
          <a:ln>
            <a:solidFill>
              <a:srgbClr val="F26940"/>
            </a:solidFill>
          </a:ln>
        </p:spPr>
        <p:style>
          <a:lnRef idx="2">
            <a:schemeClr val="dk1">
              <a:shade val="50000"/>
            </a:schemeClr>
          </a:lnRef>
          <a:fillRef idx="1">
            <a:schemeClr val="dk1"/>
          </a:fillRef>
          <a:effectRef idx="0">
            <a:schemeClr val="dk1"/>
          </a:effectRef>
          <a:fontRef idx="minor">
            <a:schemeClr val="lt1"/>
          </a:fontRef>
        </p:style>
        <p:txBody>
          <a:bodyPr anchor="ct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a:endParaRPr lang="es-AR" altLang="en-US" sz="1197">
              <a:solidFill>
                <a:srgbClr val="FFFFFF"/>
              </a:solidFill>
            </a:endParaRPr>
          </a:p>
        </p:txBody>
      </p:sp>
      <p:sp>
        <p:nvSpPr>
          <p:cNvPr id="9" name="Title 1">
            <a:extLst>
              <a:ext uri="{FF2B5EF4-FFF2-40B4-BE49-F238E27FC236}">
                <a16:creationId xmlns:a16="http://schemas.microsoft.com/office/drawing/2014/main" id="{5540F122-FC77-4947-A617-6F644BB5A068}"/>
              </a:ext>
            </a:extLst>
          </p:cNvPr>
          <p:cNvSpPr>
            <a:spLocks noGrp="1"/>
          </p:cNvSpPr>
          <p:nvPr>
            <p:ph type="title"/>
          </p:nvPr>
        </p:nvSpPr>
        <p:spPr>
          <a:xfrm>
            <a:off x="552479" y="177551"/>
            <a:ext cx="8039040" cy="864096"/>
          </a:xfrm>
        </p:spPr>
        <p:txBody>
          <a:bodyPr>
            <a:normAutofit/>
          </a:bodyPr>
          <a:lstStyle/>
          <a:p>
            <a:r>
              <a:rPr lang="en-US" sz="3200" b="1" dirty="0">
                <a:solidFill>
                  <a:schemeClr val="bg1"/>
                </a:solidFill>
                <a:latin typeface="Arial" panose="020B0604020202020204" pitchFamily="34" charset="0"/>
                <a:cs typeface="Arial" panose="020B0604020202020204" pitchFamily="34" charset="0"/>
              </a:rPr>
              <a:t>Goal and Objectives </a:t>
            </a:r>
            <a:endParaRPr lang="en-GB" sz="32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932427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91D4AED-E88E-964E-AE76-03B6968A0F28}"/>
              </a:ext>
            </a:extLst>
          </p:cNvPr>
          <p:cNvSpPr/>
          <p:nvPr/>
        </p:nvSpPr>
        <p:spPr>
          <a:xfrm>
            <a:off x="132347" y="1200137"/>
            <a:ext cx="8879305" cy="1785104"/>
          </a:xfrm>
          <a:prstGeom prst="rect">
            <a:avLst/>
          </a:prstGeom>
        </p:spPr>
        <p:txBody>
          <a:bodyPr wrap="square">
            <a:spAutoFit/>
          </a:bodyPr>
          <a:lstStyle/>
          <a:p>
            <a:pPr algn="just"/>
            <a:r>
              <a:rPr lang="en-GB" sz="2200" b="0" dirty="0">
                <a:solidFill>
                  <a:schemeClr val="bg2">
                    <a:lumMod val="10000"/>
                  </a:schemeClr>
                </a:solidFill>
                <a:latin typeface="Arial" panose="020B0604020202020204" pitchFamily="34" charset="0"/>
                <a:ea typeface="Times New Roman" panose="02020603050405020304" pitchFamily="18" charset="0"/>
                <a:cs typeface="Arial" panose="020B0604020202020204" pitchFamily="34" charset="0"/>
              </a:rPr>
              <a:t>Even if the specific field of forensics refers to the “nuclear physics</a:t>
            </a:r>
            <a:r>
              <a:rPr lang="en-US" sz="2200" b="0" dirty="0">
                <a:solidFill>
                  <a:schemeClr val="bg2">
                    <a:lumMod val="10000"/>
                  </a:schemeClr>
                </a:solidFill>
                <a:latin typeface="Arial" panose="020B0604020202020204" pitchFamily="34" charset="0"/>
                <a:ea typeface="Times New Roman" panose="02020603050405020304" pitchFamily="18" charset="0"/>
                <a:cs typeface="Arial" panose="020B0604020202020204" pitchFamily="34" charset="0"/>
              </a:rPr>
              <a:t>”</a:t>
            </a:r>
            <a:r>
              <a:rPr lang="en-GB" sz="2200" b="0" dirty="0">
                <a:solidFill>
                  <a:schemeClr val="bg2">
                    <a:lumMod val="10000"/>
                  </a:schemeClr>
                </a:solidFill>
                <a:latin typeface="Arial" panose="020B0604020202020204" pitchFamily="34" charset="0"/>
                <a:ea typeface="Times New Roman" panose="02020603050405020304" pitchFamily="18" charset="0"/>
                <a:cs typeface="Arial" panose="020B0604020202020204" pitchFamily="34" charset="0"/>
              </a:rPr>
              <a:t> realm, from a legal point of view it is not different from any other traditional forensics’ </a:t>
            </a:r>
            <a:r>
              <a:rPr lang="en-GB" sz="2200" b="0" i="1" dirty="0">
                <a:solidFill>
                  <a:schemeClr val="bg2">
                    <a:lumMod val="10000"/>
                  </a:schemeClr>
                </a:solidFill>
                <a:latin typeface="Arial" panose="020B0604020202020204" pitchFamily="34" charset="0"/>
                <a:ea typeface="Times New Roman" panose="02020603050405020304" pitchFamily="18" charset="0"/>
                <a:cs typeface="Arial" panose="020B0604020202020204" pitchFamily="34" charset="0"/>
              </a:rPr>
              <a:t>domains</a:t>
            </a:r>
            <a:r>
              <a:rPr lang="en-GB" sz="2200" b="0" dirty="0">
                <a:solidFill>
                  <a:schemeClr val="bg2">
                    <a:lumMod val="10000"/>
                  </a:schemeClr>
                </a:solidFill>
                <a:latin typeface="Arial" panose="020B0604020202020204" pitchFamily="34" charset="0"/>
                <a:ea typeface="Times New Roman" panose="02020603050405020304" pitchFamily="18" charset="0"/>
                <a:cs typeface="Arial" panose="020B0604020202020204" pitchFamily="34" charset="0"/>
              </a:rPr>
              <a:t> and</a:t>
            </a:r>
            <a:r>
              <a:rPr lang="en-GB" sz="2200" b="0" dirty="0">
                <a:latin typeface="Arial" panose="020B0604020202020204" pitchFamily="34" charset="0"/>
                <a:ea typeface="Times New Roman" panose="02020603050405020304" pitchFamily="18" charset="0"/>
                <a:cs typeface="Arial" panose="020B0604020202020204" pitchFamily="34" charset="0"/>
              </a:rPr>
              <a:t> </a:t>
            </a:r>
            <a:r>
              <a:rPr lang="en-GB" sz="2200" dirty="0">
                <a:solidFill>
                  <a:srgbClr val="FF0000"/>
                </a:solidFill>
                <a:latin typeface="Arial" panose="020B0604020202020204" pitchFamily="34" charset="0"/>
                <a:ea typeface="Times New Roman" panose="02020603050405020304" pitchFamily="18" charset="0"/>
                <a:cs typeface="Arial" panose="020B0604020202020204" pitchFamily="34" charset="0"/>
              </a:rPr>
              <a:t>has to be implemented in accordance with the national legal framework</a:t>
            </a:r>
            <a:r>
              <a:rPr lang="en-GB" sz="2200" dirty="0">
                <a:latin typeface="Arial" panose="020B0604020202020204" pitchFamily="34" charset="0"/>
                <a:ea typeface="Times New Roman" panose="02020603050405020304" pitchFamily="18" charset="0"/>
                <a:cs typeface="Arial" panose="020B0604020202020204" pitchFamily="34" charset="0"/>
              </a:rPr>
              <a:t> </a:t>
            </a:r>
            <a:r>
              <a:rPr lang="en-GB" sz="2200" b="0" dirty="0">
                <a:solidFill>
                  <a:schemeClr val="bg2">
                    <a:lumMod val="10000"/>
                  </a:schemeClr>
                </a:solidFill>
                <a:latin typeface="Arial" panose="020B0604020202020204" pitchFamily="34" charset="0"/>
                <a:ea typeface="Times New Roman" panose="02020603050405020304" pitchFamily="18" charset="0"/>
                <a:cs typeface="Arial" panose="020B0604020202020204" pitchFamily="34" charset="0"/>
              </a:rPr>
              <a:t>of the specific country, following the same legal procedures. </a:t>
            </a:r>
            <a:endParaRPr lang="ro-RO" sz="2200" b="0" dirty="0">
              <a:solidFill>
                <a:schemeClr val="bg2">
                  <a:lumMod val="10000"/>
                </a:schemeClr>
              </a:solidFill>
              <a:latin typeface="Arial" panose="020B0604020202020204" pitchFamily="34" charset="0"/>
              <a:cs typeface="Arial" panose="020B0604020202020204" pitchFamily="34" charset="0"/>
            </a:endParaRPr>
          </a:p>
        </p:txBody>
      </p:sp>
      <p:pic>
        <p:nvPicPr>
          <p:cNvPr id="5" name="Picture 4" descr="Cartoon office desktops Vector | Free Download">
            <a:extLst>
              <a:ext uri="{FF2B5EF4-FFF2-40B4-BE49-F238E27FC236}">
                <a16:creationId xmlns:a16="http://schemas.microsoft.com/office/drawing/2014/main" id="{6DB5AA8A-03CC-C44B-A64F-6EF7102A3107}"/>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b="8190"/>
          <a:stretch/>
        </p:blipFill>
        <p:spPr>
          <a:xfrm>
            <a:off x="276093" y="3198263"/>
            <a:ext cx="2502792" cy="2297806"/>
          </a:xfrm>
          <a:prstGeom prst="rect">
            <a:avLst/>
          </a:prstGeom>
        </p:spPr>
      </p:pic>
      <p:pic>
        <p:nvPicPr>
          <p:cNvPr id="12" name="Picture 11" descr="Все обо всем - Карикатуры на МЧС">
            <a:extLst>
              <a:ext uri="{FF2B5EF4-FFF2-40B4-BE49-F238E27FC236}">
                <a16:creationId xmlns:a16="http://schemas.microsoft.com/office/drawing/2014/main" id="{28B36ACC-6771-2649-8D23-D7EB3732DE15}"/>
              </a:ext>
            </a:extLst>
          </p:cNvPr>
          <p:cNvPicPr>
            <a:picLocks noChangeAspect="1"/>
          </p:cNvPicPr>
          <p:nvPr/>
        </p:nvPicPr>
        <p:blipFill rotWithShape="1">
          <a:blip r:embed="rId5">
            <a:extLst>
              <a:ext uri="{837473B0-CC2E-450A-ABE3-18F120FF3D39}">
                <a1611:picAttrSrcUrl xmlns:a1611="http://schemas.microsoft.com/office/drawing/2016/11/main" r:id="rId6"/>
              </a:ext>
            </a:extLst>
          </a:blip>
          <a:srcRect r="402" b="11036"/>
          <a:stretch/>
        </p:blipFill>
        <p:spPr>
          <a:xfrm>
            <a:off x="3100396" y="3127966"/>
            <a:ext cx="2875640" cy="1642717"/>
          </a:xfrm>
          <a:prstGeom prst="rect">
            <a:avLst/>
          </a:prstGeom>
        </p:spPr>
      </p:pic>
      <p:pic>
        <p:nvPicPr>
          <p:cNvPr id="14" name="Picture 13" descr="Detective Spying Through Newspaper Stock Vector - Image ...">
            <a:extLst>
              <a:ext uri="{FF2B5EF4-FFF2-40B4-BE49-F238E27FC236}">
                <a16:creationId xmlns:a16="http://schemas.microsoft.com/office/drawing/2014/main" id="{748424D9-AE0F-9341-B47D-E9F950983416}"/>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6297547" y="3057669"/>
            <a:ext cx="2438400" cy="2438400"/>
          </a:xfrm>
          <a:prstGeom prst="rect">
            <a:avLst/>
          </a:prstGeom>
        </p:spPr>
      </p:pic>
      <p:pic>
        <p:nvPicPr>
          <p:cNvPr id="16" name="Picture 15" descr="beaver biting tree environmental By rmay | Nature Cartoon ...">
            <a:extLst>
              <a:ext uri="{FF2B5EF4-FFF2-40B4-BE49-F238E27FC236}">
                <a16:creationId xmlns:a16="http://schemas.microsoft.com/office/drawing/2014/main" id="{B148E291-BD80-C740-9FC0-DAC7FF4A1AFE}"/>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3234762" y="5011440"/>
            <a:ext cx="2606908" cy="1846560"/>
          </a:xfrm>
          <a:prstGeom prst="rect">
            <a:avLst/>
          </a:prstGeom>
        </p:spPr>
      </p:pic>
      <p:sp>
        <p:nvSpPr>
          <p:cNvPr id="2" name="Multiply 1">
            <a:extLst>
              <a:ext uri="{FF2B5EF4-FFF2-40B4-BE49-F238E27FC236}">
                <a16:creationId xmlns:a16="http://schemas.microsoft.com/office/drawing/2014/main" id="{710341EC-052D-5848-A0DC-97EE25E9C485}"/>
              </a:ext>
            </a:extLst>
          </p:cNvPr>
          <p:cNvSpPr/>
          <p:nvPr/>
        </p:nvSpPr>
        <p:spPr>
          <a:xfrm>
            <a:off x="79512" y="2866452"/>
            <a:ext cx="9018451" cy="3808461"/>
          </a:xfrm>
          <a:prstGeom prst="mathMultiply">
            <a:avLst/>
          </a:prstGeom>
          <a:solidFill>
            <a:srgbClr val="FF0000"/>
          </a:solidFill>
          <a:ln w="952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ro-RO"/>
          </a:p>
        </p:txBody>
      </p:sp>
      <p:sp>
        <p:nvSpPr>
          <p:cNvPr id="10" name="Rectángulo 14">
            <a:extLst>
              <a:ext uri="{FF2B5EF4-FFF2-40B4-BE49-F238E27FC236}">
                <a16:creationId xmlns:a16="http://schemas.microsoft.com/office/drawing/2014/main" id="{773E3927-FBEA-9A48-8B17-203FB4E5E3BE}"/>
              </a:ext>
            </a:extLst>
          </p:cNvPr>
          <p:cNvSpPr/>
          <p:nvPr/>
        </p:nvSpPr>
        <p:spPr>
          <a:xfrm>
            <a:off x="1" y="0"/>
            <a:ext cx="9143999" cy="1257671"/>
          </a:xfrm>
          <a:prstGeom prst="rect">
            <a:avLst/>
          </a:prstGeom>
          <a:solidFill>
            <a:srgbClr val="F26940"/>
          </a:solidFill>
          <a:ln>
            <a:solidFill>
              <a:srgbClr val="F26940"/>
            </a:solidFill>
          </a:ln>
        </p:spPr>
        <p:style>
          <a:lnRef idx="2">
            <a:schemeClr val="dk1">
              <a:shade val="50000"/>
            </a:schemeClr>
          </a:lnRef>
          <a:fillRef idx="1">
            <a:schemeClr val="dk1"/>
          </a:fillRef>
          <a:effectRef idx="0">
            <a:schemeClr val="dk1"/>
          </a:effectRef>
          <a:fontRef idx="minor">
            <a:schemeClr val="lt1"/>
          </a:fontRef>
        </p:style>
        <p:txBody>
          <a:bodyPr anchor="ct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a:endParaRPr lang="es-AR" altLang="en-US" sz="1197">
              <a:solidFill>
                <a:srgbClr val="FFFFFF"/>
              </a:solidFill>
            </a:endParaRPr>
          </a:p>
        </p:txBody>
      </p:sp>
      <p:sp>
        <p:nvSpPr>
          <p:cNvPr id="6" name="Rectangle 5">
            <a:extLst>
              <a:ext uri="{FF2B5EF4-FFF2-40B4-BE49-F238E27FC236}">
                <a16:creationId xmlns:a16="http://schemas.microsoft.com/office/drawing/2014/main" id="{EAB2E591-D9FC-6D4C-9440-282F113A1E6E}"/>
              </a:ext>
            </a:extLst>
          </p:cNvPr>
          <p:cNvSpPr/>
          <p:nvPr/>
        </p:nvSpPr>
        <p:spPr>
          <a:xfrm>
            <a:off x="1114797" y="258384"/>
            <a:ext cx="7314823" cy="646331"/>
          </a:xfrm>
          <a:prstGeom prst="rect">
            <a:avLst/>
          </a:prstGeom>
        </p:spPr>
        <p:txBody>
          <a:bodyPr wrap="none">
            <a:spAutoFit/>
          </a:bodyPr>
          <a:lstStyle/>
          <a:p>
            <a:r>
              <a:rPr lang="es-AR" altLang="en-US" sz="3600" b="1" dirty="0">
                <a:solidFill>
                  <a:schemeClr val="bg1"/>
                </a:solidFill>
                <a:latin typeface="Arial" panose="020B0604020202020204" pitchFamily="34" charset="0"/>
                <a:cs typeface="Arial" panose="020B0604020202020204" pitchFamily="34" charset="0"/>
              </a:rPr>
              <a:t>Implementing Nuclear Foreniscs</a:t>
            </a:r>
          </a:p>
        </p:txBody>
      </p:sp>
    </p:spTree>
    <p:extLst>
      <p:ext uri="{BB962C8B-B14F-4D97-AF65-F5344CB8AC3E}">
        <p14:creationId xmlns:p14="http://schemas.microsoft.com/office/powerpoint/2010/main" val="3335034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110000"/>
              <a:buChar char="•"/>
              <a:defRPr sz="3200">
                <a:solidFill>
                  <a:schemeClr val="tx2"/>
                </a:solidFill>
                <a:latin typeface="Arial" charset="0"/>
                <a:ea typeface="MS PGothic" pitchFamily="34" charset="-128"/>
              </a:defRPr>
            </a:lvl1pPr>
            <a:lvl2pPr marL="742950" indent="-285750" eaLnBrk="0" hangingPunct="0">
              <a:spcBef>
                <a:spcPct val="20000"/>
              </a:spcBef>
              <a:buClr>
                <a:schemeClr val="folHlink"/>
              </a:buClr>
              <a:buSzPct val="110000"/>
              <a:buChar char="•"/>
              <a:defRPr sz="2800">
                <a:solidFill>
                  <a:schemeClr val="tx2"/>
                </a:solidFill>
                <a:latin typeface="Arial" charset="0"/>
                <a:ea typeface="MS PGothic" pitchFamily="34" charset="-128"/>
              </a:defRPr>
            </a:lvl2pPr>
            <a:lvl3pPr marL="1143000" indent="-228600" eaLnBrk="0" hangingPunct="0">
              <a:spcBef>
                <a:spcPct val="20000"/>
              </a:spcBef>
              <a:buClr>
                <a:schemeClr val="folHlink"/>
              </a:buClr>
              <a:buSzPct val="110000"/>
              <a:buChar char="•"/>
              <a:defRPr sz="2400">
                <a:solidFill>
                  <a:schemeClr val="tx2"/>
                </a:solidFill>
                <a:latin typeface="Arial" charset="0"/>
                <a:ea typeface="MS PGothic" pitchFamily="34" charset="-128"/>
              </a:defRPr>
            </a:lvl3pPr>
            <a:lvl4pPr marL="1600200" indent="-228600" eaLnBrk="0" hangingPunct="0">
              <a:spcBef>
                <a:spcPct val="20000"/>
              </a:spcBef>
              <a:buClr>
                <a:schemeClr val="folHlink"/>
              </a:buClr>
              <a:buSzPct val="110000"/>
              <a:buChar char="•"/>
              <a:defRPr sz="2400">
                <a:solidFill>
                  <a:schemeClr val="tx2"/>
                </a:solidFill>
                <a:latin typeface="Arial" charset="0"/>
                <a:ea typeface="MS PGothic" pitchFamily="34" charset="-128"/>
              </a:defRPr>
            </a:lvl4pPr>
            <a:lvl5pPr marL="2057400" indent="-228600" eaLnBrk="0" hangingPunct="0">
              <a:spcBef>
                <a:spcPct val="20000"/>
              </a:spcBef>
              <a:buClr>
                <a:schemeClr val="folHlink"/>
              </a:buClr>
              <a:buSzPct val="110000"/>
              <a:buChar char="•"/>
              <a:defRPr sz="2400">
                <a:solidFill>
                  <a:schemeClr val="tx2"/>
                </a:solidFill>
                <a:latin typeface="Arial" charset="0"/>
                <a:ea typeface="MS PGothic" pitchFamily="34" charset="-128"/>
              </a:defRPr>
            </a:lvl5pPr>
            <a:lvl6pPr marL="2514600" indent="-228600" eaLnBrk="0" fontAlgn="base" hangingPunct="0">
              <a:spcBef>
                <a:spcPct val="20000"/>
              </a:spcBef>
              <a:spcAft>
                <a:spcPct val="0"/>
              </a:spcAft>
              <a:buClr>
                <a:schemeClr val="folHlink"/>
              </a:buClr>
              <a:buSzPct val="110000"/>
              <a:buChar char="•"/>
              <a:defRPr sz="2400">
                <a:solidFill>
                  <a:schemeClr val="tx2"/>
                </a:solidFill>
                <a:latin typeface="Arial" charset="0"/>
                <a:ea typeface="MS PGothic" pitchFamily="34" charset="-128"/>
              </a:defRPr>
            </a:lvl6pPr>
            <a:lvl7pPr marL="2971800" indent="-228600" eaLnBrk="0" fontAlgn="base" hangingPunct="0">
              <a:spcBef>
                <a:spcPct val="20000"/>
              </a:spcBef>
              <a:spcAft>
                <a:spcPct val="0"/>
              </a:spcAft>
              <a:buClr>
                <a:schemeClr val="folHlink"/>
              </a:buClr>
              <a:buSzPct val="110000"/>
              <a:buChar char="•"/>
              <a:defRPr sz="2400">
                <a:solidFill>
                  <a:schemeClr val="tx2"/>
                </a:solidFill>
                <a:latin typeface="Arial" charset="0"/>
                <a:ea typeface="MS PGothic" pitchFamily="34" charset="-128"/>
              </a:defRPr>
            </a:lvl7pPr>
            <a:lvl8pPr marL="3429000" indent="-228600" eaLnBrk="0" fontAlgn="base" hangingPunct="0">
              <a:spcBef>
                <a:spcPct val="20000"/>
              </a:spcBef>
              <a:spcAft>
                <a:spcPct val="0"/>
              </a:spcAft>
              <a:buClr>
                <a:schemeClr val="folHlink"/>
              </a:buClr>
              <a:buSzPct val="110000"/>
              <a:buChar char="•"/>
              <a:defRPr sz="2400">
                <a:solidFill>
                  <a:schemeClr val="tx2"/>
                </a:solidFill>
                <a:latin typeface="Arial" charset="0"/>
                <a:ea typeface="MS PGothic" pitchFamily="34" charset="-128"/>
              </a:defRPr>
            </a:lvl8pPr>
            <a:lvl9pPr marL="3886200" indent="-228600" eaLnBrk="0" fontAlgn="base" hangingPunct="0">
              <a:spcBef>
                <a:spcPct val="20000"/>
              </a:spcBef>
              <a:spcAft>
                <a:spcPct val="0"/>
              </a:spcAft>
              <a:buClr>
                <a:schemeClr val="folHlink"/>
              </a:buClr>
              <a:buSzPct val="110000"/>
              <a:buChar char="•"/>
              <a:defRPr sz="2400">
                <a:solidFill>
                  <a:schemeClr val="tx2"/>
                </a:solidFill>
                <a:latin typeface="Arial"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D047316-577A-44F6-91E6-20EEC9F8F507}" type="slidenum">
              <a:rPr kumimoji="0" lang="en-GB" altLang="en-US" sz="1000" b="0" i="0" u="none" strike="noStrike" kern="1200" cap="none" spc="0" normalizeH="0" baseline="0" noProof="0" smtClean="0">
                <a:ln>
                  <a:noFill/>
                </a:ln>
                <a:solidFill>
                  <a:srgbClr val="DBDBDD"/>
                </a:solidFill>
                <a:effectLst/>
                <a:uLnTx/>
                <a:uFillTx/>
                <a:latin typeface="Arial"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GB" altLang="en-US" sz="1000" b="0" i="0" u="none" strike="noStrike" kern="1200" cap="none" spc="0" normalizeH="0" baseline="0" noProof="0">
              <a:ln>
                <a:noFill/>
              </a:ln>
              <a:solidFill>
                <a:srgbClr val="DBDBDD"/>
              </a:solidFill>
              <a:effectLst/>
              <a:uLnTx/>
              <a:uFillTx/>
              <a:latin typeface="Arial" charset="0"/>
              <a:ea typeface="MS PGothic" pitchFamily="34" charset="-128"/>
              <a:cs typeface="+mn-cs"/>
            </a:endParaRPr>
          </a:p>
        </p:txBody>
      </p:sp>
      <p:pic>
        <p:nvPicPr>
          <p:cNvPr id="13" name="Picture 12">
            <a:extLst>
              <a:ext uri="{FF2B5EF4-FFF2-40B4-BE49-F238E27FC236}">
                <a16:creationId xmlns:a16="http://schemas.microsoft.com/office/drawing/2014/main" id="{01E550EC-F122-1144-B519-A6EDAA2578C7}"/>
              </a:ext>
            </a:extLst>
          </p:cNvPr>
          <p:cNvPicPr>
            <a:picLocks noChangeAspect="1"/>
          </p:cNvPicPr>
          <p:nvPr/>
        </p:nvPicPr>
        <p:blipFill>
          <a:blip r:embed="rId3"/>
          <a:stretch>
            <a:fillRect/>
          </a:stretch>
        </p:blipFill>
        <p:spPr>
          <a:xfrm>
            <a:off x="160220" y="374064"/>
            <a:ext cx="3012292" cy="4509198"/>
          </a:xfrm>
          <a:prstGeom prst="rect">
            <a:avLst/>
          </a:prstGeom>
        </p:spPr>
      </p:pic>
      <p:sp>
        <p:nvSpPr>
          <p:cNvPr id="14" name="Rectangle 13">
            <a:extLst>
              <a:ext uri="{FF2B5EF4-FFF2-40B4-BE49-F238E27FC236}">
                <a16:creationId xmlns:a16="http://schemas.microsoft.com/office/drawing/2014/main" id="{87D00F8C-D9B7-FC40-8F9D-8A20782B893D}"/>
              </a:ext>
            </a:extLst>
          </p:cNvPr>
          <p:cNvSpPr/>
          <p:nvPr/>
        </p:nvSpPr>
        <p:spPr>
          <a:xfrm>
            <a:off x="3172512" y="793265"/>
            <a:ext cx="5881065" cy="1107996"/>
          </a:xfrm>
          <a:prstGeom prst="rect">
            <a:avLst/>
          </a:prstGeom>
        </p:spPr>
        <p:txBody>
          <a:bodyPr wrap="square">
            <a:spAutoFit/>
          </a:bodyPr>
          <a:lstStyle/>
          <a:p>
            <a:pPr algn="just" eaLnBrk="1" fontAlgn="auto" hangingPunct="1">
              <a:spcBef>
                <a:spcPts val="0"/>
              </a:spcBef>
              <a:spcAft>
                <a:spcPts val="0"/>
              </a:spcAft>
              <a:buClr>
                <a:srgbClr val="000000"/>
              </a:buClr>
              <a:buFont typeface="Arial"/>
              <a:buNone/>
            </a:pPr>
            <a:r>
              <a:rPr lang="en-GB" sz="2200" b="0" kern="0" dirty="0">
                <a:solidFill>
                  <a:srgbClr val="000000"/>
                </a:solidFill>
                <a:latin typeface="Times New Roman" panose="02020603050405020304" pitchFamily="18" charset="0"/>
                <a:ea typeface="Times New Roman" panose="02020603050405020304" pitchFamily="18" charset="0"/>
                <a:cs typeface="Arial"/>
                <a:sym typeface="Arial"/>
              </a:rPr>
              <a:t>NSS15 recommends that member states </a:t>
            </a:r>
            <a:r>
              <a:rPr lang="en-GB" sz="2200" u="sng" kern="0" dirty="0">
                <a:solidFill>
                  <a:srgbClr val="000000"/>
                </a:solidFill>
                <a:latin typeface="Times New Roman" panose="02020603050405020304" pitchFamily="18" charset="0"/>
                <a:ea typeface="Times New Roman" panose="02020603050405020304" pitchFamily="18" charset="0"/>
                <a:cs typeface="Arial"/>
                <a:sym typeface="Arial"/>
              </a:rPr>
              <a:t>develop</a:t>
            </a:r>
            <a:r>
              <a:rPr lang="en-GB" sz="2200" b="0" kern="0" dirty="0">
                <a:solidFill>
                  <a:srgbClr val="000000"/>
                </a:solidFill>
                <a:latin typeface="Times New Roman" panose="02020603050405020304" pitchFamily="18" charset="0"/>
                <a:ea typeface="Times New Roman" panose="02020603050405020304" pitchFamily="18" charset="0"/>
                <a:cs typeface="Arial"/>
                <a:sym typeface="Arial"/>
              </a:rPr>
              <a:t> nuclear forensics capabilities according to their nuclear security related needs </a:t>
            </a:r>
            <a:endParaRPr lang="ro-RO" sz="2200" b="0" kern="0" dirty="0">
              <a:solidFill>
                <a:srgbClr val="000000"/>
              </a:solidFill>
              <a:latin typeface="Arial"/>
              <a:cs typeface="Arial"/>
              <a:sym typeface="Arial"/>
            </a:endParaRPr>
          </a:p>
        </p:txBody>
      </p:sp>
      <p:sp>
        <p:nvSpPr>
          <p:cNvPr id="15" name="Rectangle 14">
            <a:extLst>
              <a:ext uri="{FF2B5EF4-FFF2-40B4-BE49-F238E27FC236}">
                <a16:creationId xmlns:a16="http://schemas.microsoft.com/office/drawing/2014/main" id="{93BA1D9D-09E2-3943-B09D-028F5D840822}"/>
              </a:ext>
            </a:extLst>
          </p:cNvPr>
          <p:cNvSpPr/>
          <p:nvPr/>
        </p:nvSpPr>
        <p:spPr>
          <a:xfrm>
            <a:off x="232371" y="5223850"/>
            <a:ext cx="8679258" cy="1107996"/>
          </a:xfrm>
          <a:prstGeom prst="rect">
            <a:avLst/>
          </a:prstGeom>
        </p:spPr>
        <p:txBody>
          <a:bodyPr wrap="square">
            <a:spAutoFit/>
          </a:bodyPr>
          <a:lstStyle/>
          <a:p>
            <a:pPr algn="just" eaLnBrk="1" fontAlgn="auto" hangingPunct="1">
              <a:spcBef>
                <a:spcPts val="0"/>
              </a:spcBef>
              <a:spcAft>
                <a:spcPts val="0"/>
              </a:spcAft>
              <a:buClr>
                <a:srgbClr val="000000"/>
              </a:buClr>
              <a:buFont typeface="Arial"/>
              <a:buNone/>
            </a:pPr>
            <a:r>
              <a:rPr lang="en-GB" sz="2200" b="0" dirty="0">
                <a:solidFill>
                  <a:srgbClr val="000000"/>
                </a:solidFill>
                <a:latin typeface="Times New Roman" panose="02020603050405020304" pitchFamily="18" charset="0"/>
                <a:ea typeface="Arial"/>
                <a:cs typeface="Times New Roman" panose="02020603050405020304" pitchFamily="18" charset="0"/>
                <a:sym typeface="Arial"/>
              </a:rPr>
              <a:t>During the implementation of new scientific tools like those offered by Nuclear Forensics within the scope of the criminal investigation, the peculiarities of various legal systems have to be taken into consideration.</a:t>
            </a:r>
            <a:endParaRPr lang="ro-RO" sz="2200" b="0" i="1" kern="0" dirty="0">
              <a:solidFill>
                <a:srgbClr val="000000"/>
              </a:solidFill>
              <a:latin typeface="Times New Roman" panose="02020603050405020304" pitchFamily="18" charset="0"/>
              <a:cs typeface="Times New Roman" panose="02020603050405020304" pitchFamily="18" charset="0"/>
              <a:sym typeface="Arial"/>
            </a:endParaRPr>
          </a:p>
        </p:txBody>
      </p:sp>
      <p:pic>
        <p:nvPicPr>
          <p:cNvPr id="16" name="Picture 15" descr="Nuclear Engineer: Job Description &amp; Requirements">
            <a:extLst>
              <a:ext uri="{FF2B5EF4-FFF2-40B4-BE49-F238E27FC236}">
                <a16:creationId xmlns:a16="http://schemas.microsoft.com/office/drawing/2014/main" id="{CCD66F91-FFD6-254B-8A47-C9A5B6BFEDB4}"/>
              </a:ext>
            </a:extLst>
          </p:cNvPr>
          <p:cNvPicPr>
            <a:picLocks noChangeAspect="1"/>
          </p:cNvPicPr>
          <p:nvPr/>
        </p:nvPicPr>
        <p:blipFill rotWithShape="1">
          <a:blip r:embed="rId4">
            <a:extLst>
              <a:ext uri="{837473B0-CC2E-450A-ABE3-18F120FF3D39}">
                <a1611:picAttrSrcUrl xmlns:a1611="http://schemas.microsoft.com/office/drawing/2016/11/main" r:id="rId5"/>
              </a:ext>
            </a:extLst>
          </a:blip>
          <a:srcRect t="19607" b="11672"/>
          <a:stretch/>
        </p:blipFill>
        <p:spPr>
          <a:xfrm>
            <a:off x="3297848" y="2431558"/>
            <a:ext cx="5846152" cy="2261995"/>
          </a:xfrm>
          <a:prstGeom prst="rect">
            <a:avLst/>
          </a:prstGeom>
        </p:spPr>
      </p:pic>
    </p:spTree>
    <p:extLst>
      <p:ext uri="{BB962C8B-B14F-4D97-AF65-F5344CB8AC3E}">
        <p14:creationId xmlns:p14="http://schemas.microsoft.com/office/powerpoint/2010/main" val="623160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900" decel="100000" fill="hold"/>
                                        <p:tgtEl>
                                          <p:spTgt spid="1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87D150-B94C-9C47-BDF7-A8353332A0F4}"/>
              </a:ext>
            </a:extLst>
          </p:cNvPr>
          <p:cNvSpPr/>
          <p:nvPr/>
        </p:nvSpPr>
        <p:spPr>
          <a:xfrm>
            <a:off x="0" y="5842337"/>
            <a:ext cx="8905461" cy="1015663"/>
          </a:xfrm>
          <a:prstGeom prst="rect">
            <a:avLst/>
          </a:prstGeom>
        </p:spPr>
        <p:txBody>
          <a:bodyPr wrap="square">
            <a:spAutoFit/>
          </a:bodyPr>
          <a:lstStyle/>
          <a:p>
            <a:pPr marL="139700" lvl="0" algn="ctr">
              <a:buSzPts val="1400"/>
              <a:defRPr/>
            </a:pPr>
            <a:r>
              <a:rPr lang="en-GB" sz="2000" b="0" dirty="0">
                <a:solidFill>
                  <a:schemeClr val="bg2">
                    <a:lumMod val="10000"/>
                  </a:schemeClr>
                </a:solidFill>
                <a:latin typeface="Times New Roman" panose="02020603050405020304" pitchFamily="18" charset="0"/>
                <a:ea typeface="Times New Roman" panose="02020603050405020304" pitchFamily="18" charset="0"/>
              </a:rPr>
              <a:t>Most law systems in the world belong to either Civil Law or Common Law, or are a mixture of any possible combination between Civil Law, Common Law, Sharia Law and Customary Law</a:t>
            </a:r>
          </a:p>
        </p:txBody>
      </p:sp>
      <p:pic>
        <p:nvPicPr>
          <p:cNvPr id="4" name="Picture 3">
            <a:extLst>
              <a:ext uri="{FF2B5EF4-FFF2-40B4-BE49-F238E27FC236}">
                <a16:creationId xmlns:a16="http://schemas.microsoft.com/office/drawing/2014/main" id="{76F0BF65-414F-FB47-9A00-C5CCB74C1A7D}"/>
              </a:ext>
            </a:extLst>
          </p:cNvPr>
          <p:cNvPicPr>
            <a:picLocks noChangeAspect="1"/>
          </p:cNvPicPr>
          <p:nvPr/>
        </p:nvPicPr>
        <p:blipFill>
          <a:blip r:embed="rId3"/>
          <a:stretch>
            <a:fillRect/>
          </a:stretch>
        </p:blipFill>
        <p:spPr>
          <a:xfrm>
            <a:off x="0" y="916467"/>
            <a:ext cx="9144000" cy="4925870"/>
          </a:xfrm>
          <a:prstGeom prst="rect">
            <a:avLst/>
          </a:prstGeom>
        </p:spPr>
      </p:pic>
      <p:sp>
        <p:nvSpPr>
          <p:cNvPr id="7" name="Rectangle 6">
            <a:extLst>
              <a:ext uri="{FF2B5EF4-FFF2-40B4-BE49-F238E27FC236}">
                <a16:creationId xmlns:a16="http://schemas.microsoft.com/office/drawing/2014/main" id="{747E767E-EC80-9647-AB1F-9CF4F39D768E}"/>
              </a:ext>
            </a:extLst>
          </p:cNvPr>
          <p:cNvSpPr/>
          <p:nvPr/>
        </p:nvSpPr>
        <p:spPr>
          <a:xfrm>
            <a:off x="264046" y="4357653"/>
            <a:ext cx="740228" cy="152400"/>
          </a:xfrm>
          <a:prstGeom prst="rect">
            <a:avLst/>
          </a:prstGeom>
          <a:noFill/>
          <a:ln>
            <a:noFill/>
          </a:ln>
        </p:spPr>
        <p:style>
          <a:lnRef idx="0">
            <a:scrgbClr r="0" g="0" b="0"/>
          </a:lnRef>
          <a:fillRef idx="0">
            <a:scrgbClr r="0" g="0" b="0"/>
          </a:fillRef>
          <a:effectRef idx="0">
            <a:scrgbClr r="0" g="0" b="0"/>
          </a:effectRef>
          <a:fontRef idx="minor">
            <a:schemeClr val="accent5"/>
          </a:fontRef>
        </p:style>
        <p:txBody>
          <a:bodyPr rtlCol="0" anchor="ctr"/>
          <a:lstStyle/>
          <a:p>
            <a:pPr algn="ctr"/>
            <a:endParaRPr lang="ro-RO"/>
          </a:p>
        </p:txBody>
      </p:sp>
      <p:sp>
        <p:nvSpPr>
          <p:cNvPr id="8" name="Rectangle 7">
            <a:extLst>
              <a:ext uri="{FF2B5EF4-FFF2-40B4-BE49-F238E27FC236}">
                <a16:creationId xmlns:a16="http://schemas.microsoft.com/office/drawing/2014/main" id="{448C7951-123B-DD44-AA1C-1BBC30511748}"/>
              </a:ext>
            </a:extLst>
          </p:cNvPr>
          <p:cNvSpPr/>
          <p:nvPr/>
        </p:nvSpPr>
        <p:spPr>
          <a:xfrm>
            <a:off x="301558" y="4235263"/>
            <a:ext cx="510654" cy="10196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o-RO"/>
          </a:p>
        </p:txBody>
      </p:sp>
      <p:sp>
        <p:nvSpPr>
          <p:cNvPr id="9" name="TextBox 8">
            <a:extLst>
              <a:ext uri="{FF2B5EF4-FFF2-40B4-BE49-F238E27FC236}">
                <a16:creationId xmlns:a16="http://schemas.microsoft.com/office/drawing/2014/main" id="{1F3D923C-42AD-9042-B91D-5CFBB9E38390}"/>
              </a:ext>
            </a:extLst>
          </p:cNvPr>
          <p:cNvSpPr txBox="1"/>
          <p:nvPr/>
        </p:nvSpPr>
        <p:spPr>
          <a:xfrm>
            <a:off x="218162" y="4181892"/>
            <a:ext cx="607859" cy="207749"/>
          </a:xfrm>
          <a:prstGeom prst="rect">
            <a:avLst/>
          </a:prstGeom>
          <a:noFill/>
        </p:spPr>
        <p:txBody>
          <a:bodyPr wrap="none" rtlCol="0">
            <a:spAutoFit/>
          </a:bodyPr>
          <a:lstStyle/>
          <a:p>
            <a:r>
              <a:rPr lang="ro-RO" sz="750" b="0" dirty="0">
                <a:solidFill>
                  <a:schemeClr val="bg2">
                    <a:lumMod val="10000"/>
                  </a:schemeClr>
                </a:solidFill>
                <a:latin typeface="Calibri" panose="020F0502020204030204" pitchFamily="34" charset="0"/>
                <a:cs typeface="Calibri" panose="020F0502020204030204" pitchFamily="34" charset="0"/>
              </a:rPr>
              <a:t>Sharia Law</a:t>
            </a:r>
          </a:p>
        </p:txBody>
      </p:sp>
      <p:sp>
        <p:nvSpPr>
          <p:cNvPr id="10" name="Rectángulo 14">
            <a:extLst>
              <a:ext uri="{FF2B5EF4-FFF2-40B4-BE49-F238E27FC236}">
                <a16:creationId xmlns:a16="http://schemas.microsoft.com/office/drawing/2014/main" id="{D9EA29BC-87EE-EC40-9B75-9BAB8B95DC47}"/>
              </a:ext>
            </a:extLst>
          </p:cNvPr>
          <p:cNvSpPr/>
          <p:nvPr/>
        </p:nvSpPr>
        <p:spPr>
          <a:xfrm>
            <a:off x="1" y="0"/>
            <a:ext cx="9143999" cy="1257671"/>
          </a:xfrm>
          <a:prstGeom prst="rect">
            <a:avLst/>
          </a:prstGeom>
          <a:solidFill>
            <a:srgbClr val="F26940"/>
          </a:solidFill>
          <a:ln>
            <a:solidFill>
              <a:srgbClr val="F26940"/>
            </a:solidFill>
          </a:ln>
        </p:spPr>
        <p:style>
          <a:lnRef idx="2">
            <a:schemeClr val="dk1">
              <a:shade val="50000"/>
            </a:schemeClr>
          </a:lnRef>
          <a:fillRef idx="1">
            <a:schemeClr val="dk1"/>
          </a:fillRef>
          <a:effectRef idx="0">
            <a:schemeClr val="dk1"/>
          </a:effectRef>
          <a:fontRef idx="minor">
            <a:schemeClr val="lt1"/>
          </a:fontRef>
        </p:style>
        <p:txBody>
          <a:bodyPr anchor="ct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a:endParaRPr lang="es-AR" altLang="en-US" sz="1197">
              <a:solidFill>
                <a:srgbClr val="FFFFFF"/>
              </a:solidFill>
            </a:endParaRPr>
          </a:p>
        </p:txBody>
      </p:sp>
      <p:sp>
        <p:nvSpPr>
          <p:cNvPr id="11" name="Title 1">
            <a:extLst>
              <a:ext uri="{FF2B5EF4-FFF2-40B4-BE49-F238E27FC236}">
                <a16:creationId xmlns:a16="http://schemas.microsoft.com/office/drawing/2014/main" id="{63DF30F6-B4F6-5748-AC66-FEFB488996FA}"/>
              </a:ext>
            </a:extLst>
          </p:cNvPr>
          <p:cNvSpPr txBox="1">
            <a:spLocks/>
          </p:cNvSpPr>
          <p:nvPr/>
        </p:nvSpPr>
        <p:spPr>
          <a:xfrm>
            <a:off x="2806057" y="151567"/>
            <a:ext cx="3293346" cy="864096"/>
          </a:xfrm>
          <a:prstGeom prst="rect">
            <a:avLst/>
          </a:prstGeom>
        </p:spPr>
        <p:txBody>
          <a:bodyPr spcFirstLastPara="1" vert="horz" wrap="square" lIns="91425" tIns="91425" rIns="91425" bIns="91425" rtlCol="0" anchor="ctr" anchorCtr="0">
            <a:normAutofit/>
          </a:bodyPr>
          <a:lstStyle>
            <a:lvl1pPr lvl="0" algn="ctr" defTabSz="914400" rtl="0" eaLnBrk="1" latinLnBrk="0" hangingPunct="1">
              <a:spcBef>
                <a:spcPts val="0"/>
              </a:spcBef>
              <a:spcAft>
                <a:spcPts val="0"/>
              </a:spcAft>
              <a:buSzPts val="2400"/>
              <a:buNone/>
              <a:defRPr sz="2400" b="1" kern="1200">
                <a:solidFill>
                  <a:schemeClr val="tx1"/>
                </a:solidFill>
                <a:latin typeface="Arial "/>
                <a:ea typeface="+mj-ea"/>
                <a:cs typeface="+mj-cs"/>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pPr algn="just" fontAlgn="auto"/>
            <a:r>
              <a:rPr lang="en-GB" altLang="en-US" sz="3200" dirty="0">
                <a:solidFill>
                  <a:schemeClr val="bg1"/>
                </a:solidFill>
              </a:rPr>
              <a:t>Legal Systems</a:t>
            </a:r>
          </a:p>
        </p:txBody>
      </p:sp>
    </p:spTree>
    <p:extLst>
      <p:ext uri="{BB962C8B-B14F-4D97-AF65-F5344CB8AC3E}">
        <p14:creationId xmlns:p14="http://schemas.microsoft.com/office/powerpoint/2010/main" val="28370942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15">
            <a:extLst>
              <a:ext uri="{FF2B5EF4-FFF2-40B4-BE49-F238E27FC236}">
                <a16:creationId xmlns:a16="http://schemas.microsoft.com/office/drawing/2014/main" id="{D71CDDAF-3CCE-654D-A704-492AF6889B7E}"/>
              </a:ext>
            </a:extLst>
          </p:cNvPr>
          <p:cNvSpPr/>
          <p:nvPr/>
        </p:nvSpPr>
        <p:spPr>
          <a:xfrm>
            <a:off x="0" y="0"/>
            <a:ext cx="9144000" cy="1275442"/>
          </a:xfrm>
          <a:prstGeom prst="rect">
            <a:avLst/>
          </a:prstGeom>
          <a:solidFill>
            <a:srgbClr val="F26940"/>
          </a:solidFill>
          <a:ln>
            <a:solidFill>
              <a:srgbClr val="F26940"/>
            </a:solidFill>
          </a:ln>
        </p:spPr>
        <p:style>
          <a:lnRef idx="2">
            <a:schemeClr val="dk1">
              <a:shade val="50000"/>
            </a:schemeClr>
          </a:lnRef>
          <a:fillRef idx="1">
            <a:schemeClr val="dk1"/>
          </a:fillRef>
          <a:effectRef idx="0">
            <a:schemeClr val="dk1"/>
          </a:effectRef>
          <a:fontRef idx="minor">
            <a:schemeClr val="lt1"/>
          </a:fontRef>
        </p:style>
        <p:txBody>
          <a:bodyPr anchor="ct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a:r>
              <a:rPr lang="es-AR" altLang="en-US" sz="3600" dirty="0">
                <a:solidFill>
                  <a:srgbClr val="FFFFFF"/>
                </a:solidFill>
                <a:latin typeface="Chalkduster" panose="03050602040202020205" pitchFamily="66" charset="77"/>
              </a:rPr>
              <a:t>Civil vs Common Law </a:t>
            </a:r>
          </a:p>
        </p:txBody>
      </p:sp>
      <p:pic>
        <p:nvPicPr>
          <p:cNvPr id="15" name="Picture 14" descr="Female Police Png Elements, Police, Cartoon, Png PNG and ...">
            <a:extLst>
              <a:ext uri="{FF2B5EF4-FFF2-40B4-BE49-F238E27FC236}">
                <a16:creationId xmlns:a16="http://schemas.microsoft.com/office/drawing/2014/main" id="{1C119DBC-7EA8-4D43-A341-E683262A774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303" b="99836" l="2462" r="94462">
                        <a14:foregroundMark x1="29077" y1="14309" x2="78615" y2="13816"/>
                        <a14:foregroundMark x1="77692" y1="10855" x2="49692" y2="6826"/>
                        <a14:foregroundMark x1="56308" y1="5345" x2="74000" y2="6332"/>
                        <a14:foregroundMark x1="11385" y1="20806" x2="17846" y2="24342"/>
                        <a14:foregroundMark x1="78615" y1="21793" x2="91846" y2="22368"/>
                        <a14:foregroundMark x1="60000" y1="32319" x2="60000" y2="38322"/>
                        <a14:foregroundMark x1="55385" y1="33799" x2="55385" y2="28865"/>
                        <a14:foregroundMark x1="57231" y1="32813" x2="57231" y2="32813"/>
                        <a14:foregroundMark x1="57231" y1="30839" x2="62769" y2="32813"/>
                        <a14:foregroundMark x1="16923" y1="31332" x2="41231" y2="34293"/>
                        <a14:foregroundMark x1="24462" y1="30345" x2="24462" y2="30345"/>
                        <a14:foregroundMark x1="28154" y1="28865" x2="26308" y2="33799"/>
                        <a14:foregroundMark x1="46923" y1="12336" x2="44154" y2="8799"/>
                        <a14:foregroundMark x1="46923" y1="11349" x2="53385" y2="9375"/>
                        <a14:foregroundMark x1="52462" y1="2303" x2="43077" y2="2796"/>
                        <a14:foregroundMark x1="52462" y1="12336" x2="59077" y2="11349"/>
                        <a14:foregroundMark x1="45077" y1="9375" x2="45077" y2="9375"/>
                        <a14:foregroundMark x1="48769" y1="9375" x2="42154" y2="8799"/>
                        <a14:foregroundMark x1="75846" y1="25822" x2="75846" y2="19819"/>
                        <a14:foregroundMark x1="80615" y1="21299" x2="88000" y2="21793"/>
                        <a14:foregroundMark x1="85231" y1="27796" x2="89846" y2="20313"/>
                        <a14:foregroundMark x1="89846" y1="19819" x2="91846" y2="25822"/>
                        <a14:foregroundMark x1="88923" y1="18339" x2="94615" y2="21299"/>
                        <a14:foregroundMark x1="47846" y1="53783" x2="53385" y2="55839"/>
                        <a14:foregroundMark x1="32000" y1="51809" x2="32000" y2="51809"/>
                        <a14:foregroundMark x1="32000" y1="51809" x2="46000" y2="53289"/>
                        <a14:foregroundMark x1="39385" y1="44819" x2="47846" y2="46299"/>
                        <a14:foregroundMark x1="69385" y1="50329" x2="74000" y2="50822"/>
                        <a14:foregroundMark x1="2923" y1="52303" x2="2923" y2="46793"/>
                        <a14:foregroundMark x1="49692" y1="91776" x2="53385" y2="95806"/>
                        <a14:foregroundMark x1="32923" y1="97780" x2="42154" y2="91776"/>
                        <a14:foregroundMark x1="57231" y1="98273" x2="57231" y2="98273"/>
                        <a14:foregroundMark x1="32000" y1="59293" x2="37538" y2="60280"/>
                        <a14:foregroundMark x1="29077" y1="58306" x2="40308" y2="60280"/>
                        <a14:foregroundMark x1="32000" y1="98766" x2="32000" y2="98766"/>
                        <a14:foregroundMark x1="54308" y1="99260" x2="59077" y2="99836"/>
                      </a14:backgroundRemoval>
                    </a14:imgEffect>
                  </a14:imgLayer>
                </a14:imgProps>
              </a:ext>
              <a:ext uri="{837473B0-CC2E-450A-ABE3-18F120FF3D39}">
                <a1611:picAttrSrcUrl xmlns:a1611="http://schemas.microsoft.com/office/drawing/2016/11/main" r:id="rId5"/>
              </a:ext>
            </a:extLst>
          </a:blip>
          <a:stretch>
            <a:fillRect/>
          </a:stretch>
        </p:blipFill>
        <p:spPr>
          <a:xfrm>
            <a:off x="7197560" y="1848122"/>
            <a:ext cx="889026" cy="1663163"/>
          </a:xfrm>
          <a:prstGeom prst="rect">
            <a:avLst/>
          </a:prstGeom>
        </p:spPr>
      </p:pic>
      <p:sp>
        <p:nvSpPr>
          <p:cNvPr id="21" name="TextBox 20">
            <a:extLst>
              <a:ext uri="{FF2B5EF4-FFF2-40B4-BE49-F238E27FC236}">
                <a16:creationId xmlns:a16="http://schemas.microsoft.com/office/drawing/2014/main" id="{42B40577-BAA2-5E41-A3A7-ACBA1124A4D0}"/>
              </a:ext>
            </a:extLst>
          </p:cNvPr>
          <p:cNvSpPr txBox="1"/>
          <p:nvPr/>
        </p:nvSpPr>
        <p:spPr>
          <a:xfrm>
            <a:off x="1108891" y="1355049"/>
            <a:ext cx="1375698" cy="430887"/>
          </a:xfrm>
          <a:prstGeom prst="rect">
            <a:avLst/>
          </a:prstGeom>
          <a:noFill/>
        </p:spPr>
        <p:txBody>
          <a:bodyPr wrap="none" rtlCol="0">
            <a:spAutoFit/>
          </a:bodyPr>
          <a:lstStyle/>
          <a:p>
            <a:r>
              <a:rPr lang="ro-RO" sz="2200" b="1" dirty="0">
                <a:latin typeface="Chalkboard" panose="03050602040202020205" pitchFamily="66" charset="77"/>
                <a:cs typeface="Calibri" panose="020F0502020204030204" pitchFamily="34" charset="0"/>
              </a:rPr>
              <a:t>Civil Law</a:t>
            </a:r>
          </a:p>
        </p:txBody>
      </p:sp>
      <p:sp>
        <p:nvSpPr>
          <p:cNvPr id="22" name="TextBox 21">
            <a:extLst>
              <a:ext uri="{FF2B5EF4-FFF2-40B4-BE49-F238E27FC236}">
                <a16:creationId xmlns:a16="http://schemas.microsoft.com/office/drawing/2014/main" id="{C9C929B6-AB60-0248-806E-7A203879E6F7}"/>
              </a:ext>
            </a:extLst>
          </p:cNvPr>
          <p:cNvSpPr txBox="1"/>
          <p:nvPr/>
        </p:nvSpPr>
        <p:spPr>
          <a:xfrm>
            <a:off x="6587567" y="1355049"/>
            <a:ext cx="1861407" cy="430887"/>
          </a:xfrm>
          <a:prstGeom prst="rect">
            <a:avLst/>
          </a:prstGeom>
          <a:noFill/>
        </p:spPr>
        <p:txBody>
          <a:bodyPr wrap="none" rtlCol="0">
            <a:spAutoFit/>
          </a:bodyPr>
          <a:lstStyle/>
          <a:p>
            <a:r>
              <a:rPr lang="ro-RO" sz="2200" b="1" dirty="0">
                <a:latin typeface="Chalkboard" panose="03050602040202020205" pitchFamily="66" charset="77"/>
                <a:cs typeface="Calibri" panose="020F0502020204030204" pitchFamily="34" charset="0"/>
              </a:rPr>
              <a:t>Common Law</a:t>
            </a:r>
          </a:p>
        </p:txBody>
      </p:sp>
      <p:sp>
        <p:nvSpPr>
          <p:cNvPr id="25" name="TextBox 24">
            <a:extLst>
              <a:ext uri="{FF2B5EF4-FFF2-40B4-BE49-F238E27FC236}">
                <a16:creationId xmlns:a16="http://schemas.microsoft.com/office/drawing/2014/main" id="{0DE2144B-7803-754E-B98E-4601FA732565}"/>
              </a:ext>
            </a:extLst>
          </p:cNvPr>
          <p:cNvSpPr txBox="1"/>
          <p:nvPr/>
        </p:nvSpPr>
        <p:spPr>
          <a:xfrm>
            <a:off x="1734434" y="2797502"/>
            <a:ext cx="2383986" cy="400110"/>
          </a:xfrm>
          <a:prstGeom prst="rect">
            <a:avLst/>
          </a:prstGeom>
          <a:noFill/>
        </p:spPr>
        <p:txBody>
          <a:bodyPr wrap="none" rtlCol="0">
            <a:spAutoFit/>
          </a:bodyPr>
          <a:lstStyle/>
          <a:p>
            <a:r>
              <a:rPr lang="en-US" sz="2000" i="1" dirty="0"/>
              <a:t>Reliable Evidence?</a:t>
            </a:r>
          </a:p>
        </p:txBody>
      </p:sp>
      <p:sp>
        <p:nvSpPr>
          <p:cNvPr id="26" name="TextBox 25">
            <a:extLst>
              <a:ext uri="{FF2B5EF4-FFF2-40B4-BE49-F238E27FC236}">
                <a16:creationId xmlns:a16="http://schemas.microsoft.com/office/drawing/2014/main" id="{3ABD9DAB-F0C7-854A-96BB-AEF9F8967142}"/>
              </a:ext>
            </a:extLst>
          </p:cNvPr>
          <p:cNvSpPr txBox="1"/>
          <p:nvPr/>
        </p:nvSpPr>
        <p:spPr>
          <a:xfrm>
            <a:off x="5032815" y="2778323"/>
            <a:ext cx="2383986" cy="400110"/>
          </a:xfrm>
          <a:prstGeom prst="rect">
            <a:avLst/>
          </a:prstGeom>
          <a:noFill/>
        </p:spPr>
        <p:txBody>
          <a:bodyPr wrap="none" rtlCol="0">
            <a:spAutoFit/>
          </a:bodyPr>
          <a:lstStyle/>
          <a:p>
            <a:r>
              <a:rPr lang="en-US" sz="2000" i="1" dirty="0"/>
              <a:t>Reliable Evidence?</a:t>
            </a:r>
          </a:p>
        </p:txBody>
      </p:sp>
      <p:cxnSp>
        <p:nvCxnSpPr>
          <p:cNvPr id="28" name="Straight Arrow Connector 27">
            <a:extLst>
              <a:ext uri="{FF2B5EF4-FFF2-40B4-BE49-F238E27FC236}">
                <a16:creationId xmlns:a16="http://schemas.microsoft.com/office/drawing/2014/main" id="{86BE3EFB-B4A4-1144-9614-62D43A5169D2}"/>
              </a:ext>
            </a:extLst>
          </p:cNvPr>
          <p:cNvCxnSpPr>
            <a:cxnSpLocks/>
          </p:cNvCxnSpPr>
          <p:nvPr/>
        </p:nvCxnSpPr>
        <p:spPr>
          <a:xfrm flipH="1">
            <a:off x="1877866" y="3257553"/>
            <a:ext cx="982016" cy="789931"/>
          </a:xfrm>
          <a:prstGeom prst="straightConnector1">
            <a:avLst/>
          </a:prstGeom>
          <a:ln w="50800">
            <a:tailEnd type="triangle"/>
          </a:ln>
        </p:spPr>
        <p:style>
          <a:lnRef idx="2">
            <a:schemeClr val="dk1"/>
          </a:lnRef>
          <a:fillRef idx="0">
            <a:schemeClr val="dk1"/>
          </a:fillRef>
          <a:effectRef idx="1">
            <a:schemeClr val="dk1"/>
          </a:effectRef>
          <a:fontRef idx="minor">
            <a:schemeClr val="tx1"/>
          </a:fontRef>
        </p:style>
      </p:cxnSp>
      <p:cxnSp>
        <p:nvCxnSpPr>
          <p:cNvPr id="29" name="Straight Arrow Connector 28">
            <a:extLst>
              <a:ext uri="{FF2B5EF4-FFF2-40B4-BE49-F238E27FC236}">
                <a16:creationId xmlns:a16="http://schemas.microsoft.com/office/drawing/2014/main" id="{7D8AA956-30E9-5446-AB67-132118EFFD04}"/>
              </a:ext>
            </a:extLst>
          </p:cNvPr>
          <p:cNvCxnSpPr>
            <a:cxnSpLocks/>
          </p:cNvCxnSpPr>
          <p:nvPr/>
        </p:nvCxnSpPr>
        <p:spPr>
          <a:xfrm>
            <a:off x="2859882" y="3257553"/>
            <a:ext cx="828879" cy="789931"/>
          </a:xfrm>
          <a:prstGeom prst="straightConnector1">
            <a:avLst/>
          </a:prstGeom>
          <a:ln w="50800">
            <a:tailEnd type="triangle"/>
          </a:ln>
        </p:spPr>
        <p:style>
          <a:lnRef idx="2">
            <a:schemeClr val="dk1"/>
          </a:lnRef>
          <a:fillRef idx="0">
            <a:schemeClr val="dk1"/>
          </a:fillRef>
          <a:effectRef idx="1">
            <a:schemeClr val="dk1"/>
          </a:effectRef>
          <a:fontRef idx="minor">
            <a:schemeClr val="tx1"/>
          </a:fontRef>
        </p:style>
      </p:cxnSp>
      <p:sp>
        <p:nvSpPr>
          <p:cNvPr id="32" name="TextBox 31">
            <a:extLst>
              <a:ext uri="{FF2B5EF4-FFF2-40B4-BE49-F238E27FC236}">
                <a16:creationId xmlns:a16="http://schemas.microsoft.com/office/drawing/2014/main" id="{1FF02D39-34BB-684A-9ACB-F199E8BB1CF1}"/>
              </a:ext>
            </a:extLst>
          </p:cNvPr>
          <p:cNvSpPr txBox="1"/>
          <p:nvPr/>
        </p:nvSpPr>
        <p:spPr>
          <a:xfrm rot="19076584">
            <a:off x="2020779" y="3350843"/>
            <a:ext cx="582211" cy="369332"/>
          </a:xfrm>
          <a:prstGeom prst="rect">
            <a:avLst/>
          </a:prstGeom>
          <a:noFill/>
        </p:spPr>
        <p:txBody>
          <a:bodyPr wrap="none" rtlCol="0">
            <a:spAutoFit/>
          </a:bodyPr>
          <a:lstStyle/>
          <a:p>
            <a:r>
              <a:rPr lang="ro-RO" sz="1800" dirty="0"/>
              <a:t>Yes</a:t>
            </a:r>
          </a:p>
        </p:txBody>
      </p:sp>
      <p:sp>
        <p:nvSpPr>
          <p:cNvPr id="33" name="TextBox 32">
            <a:extLst>
              <a:ext uri="{FF2B5EF4-FFF2-40B4-BE49-F238E27FC236}">
                <a16:creationId xmlns:a16="http://schemas.microsoft.com/office/drawing/2014/main" id="{63807606-4A46-0D47-AD9E-4221CA53E11D}"/>
              </a:ext>
            </a:extLst>
          </p:cNvPr>
          <p:cNvSpPr txBox="1"/>
          <p:nvPr/>
        </p:nvSpPr>
        <p:spPr>
          <a:xfrm rot="2706093">
            <a:off x="3110238" y="3332734"/>
            <a:ext cx="479618" cy="369332"/>
          </a:xfrm>
          <a:prstGeom prst="rect">
            <a:avLst/>
          </a:prstGeom>
          <a:noFill/>
        </p:spPr>
        <p:txBody>
          <a:bodyPr wrap="none" rtlCol="0">
            <a:spAutoFit/>
          </a:bodyPr>
          <a:lstStyle/>
          <a:p>
            <a:r>
              <a:rPr lang="ro-RO" sz="1800" dirty="0"/>
              <a:t>No</a:t>
            </a:r>
          </a:p>
        </p:txBody>
      </p:sp>
      <p:cxnSp>
        <p:nvCxnSpPr>
          <p:cNvPr id="34" name="Straight Arrow Connector 33">
            <a:extLst>
              <a:ext uri="{FF2B5EF4-FFF2-40B4-BE49-F238E27FC236}">
                <a16:creationId xmlns:a16="http://schemas.microsoft.com/office/drawing/2014/main" id="{677FFF93-AC8A-564C-A8D8-7729BC24D314}"/>
              </a:ext>
            </a:extLst>
          </p:cNvPr>
          <p:cNvCxnSpPr/>
          <p:nvPr/>
        </p:nvCxnSpPr>
        <p:spPr>
          <a:xfrm flipH="1">
            <a:off x="5242145" y="3177398"/>
            <a:ext cx="889026" cy="776938"/>
          </a:xfrm>
          <a:prstGeom prst="straightConnector1">
            <a:avLst/>
          </a:prstGeom>
          <a:ln w="50800">
            <a:tailEnd type="triangle"/>
          </a:ln>
        </p:spPr>
        <p:style>
          <a:lnRef idx="2">
            <a:schemeClr val="dk1"/>
          </a:lnRef>
          <a:fillRef idx="0">
            <a:schemeClr val="dk1"/>
          </a:fillRef>
          <a:effectRef idx="1">
            <a:schemeClr val="dk1"/>
          </a:effectRef>
          <a:fontRef idx="minor">
            <a:schemeClr val="tx1"/>
          </a:fontRef>
        </p:style>
      </p:cxnSp>
      <p:cxnSp>
        <p:nvCxnSpPr>
          <p:cNvPr id="35" name="Straight Arrow Connector 34">
            <a:extLst>
              <a:ext uri="{FF2B5EF4-FFF2-40B4-BE49-F238E27FC236}">
                <a16:creationId xmlns:a16="http://schemas.microsoft.com/office/drawing/2014/main" id="{B6BC0C55-2D42-944A-8354-9775C4EBDE6C}"/>
              </a:ext>
            </a:extLst>
          </p:cNvPr>
          <p:cNvCxnSpPr>
            <a:cxnSpLocks/>
          </p:cNvCxnSpPr>
          <p:nvPr/>
        </p:nvCxnSpPr>
        <p:spPr>
          <a:xfrm>
            <a:off x="6131171" y="3177398"/>
            <a:ext cx="757687" cy="776938"/>
          </a:xfrm>
          <a:prstGeom prst="straightConnector1">
            <a:avLst/>
          </a:prstGeom>
          <a:ln w="50800">
            <a:tailEnd type="triangle"/>
          </a:ln>
        </p:spPr>
        <p:style>
          <a:lnRef idx="2">
            <a:schemeClr val="dk1"/>
          </a:lnRef>
          <a:fillRef idx="0">
            <a:schemeClr val="dk1"/>
          </a:fillRef>
          <a:effectRef idx="1">
            <a:schemeClr val="dk1"/>
          </a:effectRef>
          <a:fontRef idx="minor">
            <a:schemeClr val="tx1"/>
          </a:fontRef>
        </p:style>
      </p:cxnSp>
      <p:sp>
        <p:nvSpPr>
          <p:cNvPr id="36" name="TextBox 35">
            <a:extLst>
              <a:ext uri="{FF2B5EF4-FFF2-40B4-BE49-F238E27FC236}">
                <a16:creationId xmlns:a16="http://schemas.microsoft.com/office/drawing/2014/main" id="{FDAF23DB-72FD-D541-8F79-9376396B6839}"/>
              </a:ext>
            </a:extLst>
          </p:cNvPr>
          <p:cNvSpPr txBox="1"/>
          <p:nvPr/>
        </p:nvSpPr>
        <p:spPr>
          <a:xfrm rot="2662177">
            <a:off x="6305978" y="3290971"/>
            <a:ext cx="582211" cy="369332"/>
          </a:xfrm>
          <a:prstGeom prst="rect">
            <a:avLst/>
          </a:prstGeom>
          <a:noFill/>
        </p:spPr>
        <p:txBody>
          <a:bodyPr wrap="none" rtlCol="0">
            <a:spAutoFit/>
          </a:bodyPr>
          <a:lstStyle/>
          <a:p>
            <a:r>
              <a:rPr lang="ro-RO" sz="1800" dirty="0"/>
              <a:t>Yes</a:t>
            </a:r>
          </a:p>
        </p:txBody>
      </p:sp>
      <p:sp>
        <p:nvSpPr>
          <p:cNvPr id="37" name="TextBox 36">
            <a:extLst>
              <a:ext uri="{FF2B5EF4-FFF2-40B4-BE49-F238E27FC236}">
                <a16:creationId xmlns:a16="http://schemas.microsoft.com/office/drawing/2014/main" id="{3B8BBD78-E6FB-AD4F-98B0-92930AB3EA55}"/>
              </a:ext>
            </a:extLst>
          </p:cNvPr>
          <p:cNvSpPr txBox="1"/>
          <p:nvPr/>
        </p:nvSpPr>
        <p:spPr>
          <a:xfrm rot="18793885">
            <a:off x="5394744" y="3260215"/>
            <a:ext cx="479618" cy="369332"/>
          </a:xfrm>
          <a:prstGeom prst="rect">
            <a:avLst/>
          </a:prstGeom>
          <a:noFill/>
        </p:spPr>
        <p:txBody>
          <a:bodyPr wrap="none" rtlCol="0">
            <a:spAutoFit/>
          </a:bodyPr>
          <a:lstStyle/>
          <a:p>
            <a:r>
              <a:rPr lang="ro-RO" sz="1800" dirty="0"/>
              <a:t>No</a:t>
            </a:r>
          </a:p>
        </p:txBody>
      </p:sp>
      <p:sp>
        <p:nvSpPr>
          <p:cNvPr id="38" name="TextBox 37">
            <a:extLst>
              <a:ext uri="{FF2B5EF4-FFF2-40B4-BE49-F238E27FC236}">
                <a16:creationId xmlns:a16="http://schemas.microsoft.com/office/drawing/2014/main" id="{37F63DB8-0E15-9E4B-9D78-EDC6FD2850FF}"/>
              </a:ext>
            </a:extLst>
          </p:cNvPr>
          <p:cNvSpPr txBox="1"/>
          <p:nvPr/>
        </p:nvSpPr>
        <p:spPr>
          <a:xfrm>
            <a:off x="7766315" y="4333401"/>
            <a:ext cx="1251619" cy="584775"/>
          </a:xfrm>
          <a:prstGeom prst="rect">
            <a:avLst/>
          </a:prstGeom>
          <a:noFill/>
        </p:spPr>
        <p:txBody>
          <a:bodyPr wrap="square" rtlCol="0">
            <a:spAutoFit/>
          </a:bodyPr>
          <a:lstStyle/>
          <a:p>
            <a:pPr algn="ctr"/>
            <a:r>
              <a:rPr lang="en-US" sz="1600" dirty="0"/>
              <a:t>Case is sub-</a:t>
            </a:r>
            <a:r>
              <a:rPr lang="en-US" sz="1600" dirty="0" err="1"/>
              <a:t>judice</a:t>
            </a:r>
            <a:endParaRPr lang="en-US" sz="1600" dirty="0"/>
          </a:p>
        </p:txBody>
      </p:sp>
      <p:cxnSp>
        <p:nvCxnSpPr>
          <p:cNvPr id="41" name="Straight Arrow Connector 40">
            <a:extLst>
              <a:ext uri="{FF2B5EF4-FFF2-40B4-BE49-F238E27FC236}">
                <a16:creationId xmlns:a16="http://schemas.microsoft.com/office/drawing/2014/main" id="{8A1199B0-7027-1B48-B07F-0A16AA9851A5}"/>
              </a:ext>
            </a:extLst>
          </p:cNvPr>
          <p:cNvCxnSpPr>
            <a:cxnSpLocks/>
          </p:cNvCxnSpPr>
          <p:nvPr/>
        </p:nvCxnSpPr>
        <p:spPr>
          <a:xfrm>
            <a:off x="1377685" y="4506541"/>
            <a:ext cx="1776199" cy="1359107"/>
          </a:xfrm>
          <a:prstGeom prst="straightConnector1">
            <a:avLst/>
          </a:prstGeom>
          <a:ln w="50800">
            <a:tailEnd type="triangle"/>
          </a:ln>
        </p:spPr>
        <p:style>
          <a:lnRef idx="2">
            <a:schemeClr val="dk1"/>
          </a:lnRef>
          <a:fillRef idx="0">
            <a:schemeClr val="dk1"/>
          </a:fillRef>
          <a:effectRef idx="1">
            <a:schemeClr val="dk1"/>
          </a:effectRef>
          <a:fontRef idx="minor">
            <a:schemeClr val="tx1"/>
          </a:fontRef>
        </p:style>
      </p:cxnSp>
      <p:pic>
        <p:nvPicPr>
          <p:cNvPr id="43" name="Picture 42" descr="Male Prosecutor Cartoon, Cartoon Clipart, Anti Corruption ...">
            <a:extLst>
              <a:ext uri="{FF2B5EF4-FFF2-40B4-BE49-F238E27FC236}">
                <a16:creationId xmlns:a16="http://schemas.microsoft.com/office/drawing/2014/main" id="{954B3B8C-939D-314A-BD64-6F5657B7B7A7}"/>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215" b="94923" l="9385" r="87231">
                        <a14:foregroundMark x1="45077" y1="33429" x2="45538" y2="35345"/>
                        <a14:foregroundMark x1="47692" y1="34866" x2="50769" y2="36782"/>
                        <a14:foregroundMark x1="71692" y1="30651" x2="75231" y2="33716"/>
                        <a14:foregroundMark x1="39692" y1="10536" x2="39692" y2="19061"/>
                        <a14:foregroundMark x1="21077" y1="24904" x2="42769" y2="24904"/>
                        <a14:foregroundMark x1="36154" y1="19061" x2="76923" y2="21552"/>
                        <a14:foregroundMark x1="69846" y1="20977" x2="24154" y2="20977"/>
                        <a14:foregroundMark x1="24154" y1="20977" x2="23692" y2="21552"/>
                        <a14:foregroundMark x1="26308" y1="19061" x2="32154" y2="13027"/>
                        <a14:foregroundMark x1="33538" y1="6897" x2="48154" y2="8333"/>
                        <a14:foregroundMark x1="55231" y1="8812" x2="68615" y2="14655"/>
                        <a14:foregroundMark x1="53846" y1="4406" x2="45077" y2="4693"/>
                        <a14:foregroundMark x1="76923" y1="33429" x2="74308" y2="33716"/>
                        <a14:foregroundMark x1="53077" y1="54215" x2="53077" y2="54215"/>
                        <a14:foregroundMark x1="51692" y1="53352" x2="54308" y2="54789"/>
                        <a14:foregroundMark x1="44615" y1="93199" x2="46308" y2="90421"/>
                        <a14:foregroundMark x1="57385" y1="90996" x2="60154" y2="92337"/>
                        <a14:foregroundMark x1="60154" y1="93391" x2="62000" y2="93582"/>
                        <a14:foregroundMark x1="44769" y1="94923" x2="46923" y2="94349"/>
                        <a14:foregroundMark x1="86154" y1="52586" x2="86154" y2="52586"/>
                        <a14:foregroundMark x1="86462" y1="52586" x2="86769" y2="53352"/>
                      </a14:backgroundRemoval>
                    </a14:imgEffect>
                  </a14:imgLayer>
                </a14:imgProps>
              </a:ext>
              <a:ext uri="{837473B0-CC2E-450A-ABE3-18F120FF3D39}">
                <a1611:picAttrSrcUrl xmlns:a1611="http://schemas.microsoft.com/office/drawing/2016/11/main" r:id="rId8"/>
              </a:ext>
            </a:extLst>
          </a:blip>
          <a:srcRect r="2990"/>
          <a:stretch/>
        </p:blipFill>
        <p:spPr>
          <a:xfrm>
            <a:off x="6860820" y="4040138"/>
            <a:ext cx="1019194" cy="1687435"/>
          </a:xfrm>
          <a:prstGeom prst="rect">
            <a:avLst/>
          </a:prstGeom>
        </p:spPr>
      </p:pic>
      <p:cxnSp>
        <p:nvCxnSpPr>
          <p:cNvPr id="46" name="Straight Arrow Connector 45">
            <a:extLst>
              <a:ext uri="{FF2B5EF4-FFF2-40B4-BE49-F238E27FC236}">
                <a16:creationId xmlns:a16="http://schemas.microsoft.com/office/drawing/2014/main" id="{7A82D119-08B8-F645-B56B-2E0B187A329A}"/>
              </a:ext>
            </a:extLst>
          </p:cNvPr>
          <p:cNvCxnSpPr>
            <a:cxnSpLocks/>
          </p:cNvCxnSpPr>
          <p:nvPr/>
        </p:nvCxnSpPr>
        <p:spPr>
          <a:xfrm flipH="1">
            <a:off x="5202376" y="4816041"/>
            <a:ext cx="1995184" cy="1049607"/>
          </a:xfrm>
          <a:prstGeom prst="straightConnector1">
            <a:avLst/>
          </a:prstGeom>
          <a:ln w="50800">
            <a:tailEnd type="triangle"/>
          </a:ln>
        </p:spPr>
        <p:style>
          <a:lnRef idx="2">
            <a:schemeClr val="dk1"/>
          </a:lnRef>
          <a:fillRef idx="0">
            <a:schemeClr val="dk1"/>
          </a:fillRef>
          <a:effectRef idx="1">
            <a:schemeClr val="dk1"/>
          </a:effectRef>
          <a:fontRef idx="minor">
            <a:schemeClr val="tx1"/>
          </a:fontRef>
        </p:style>
      </p:cxnSp>
      <p:pic>
        <p:nvPicPr>
          <p:cNvPr id="51" name="Picture 50" descr="Yellow Folder Clip Art at Clker.com - vector clip art ...">
            <a:extLst>
              <a:ext uri="{FF2B5EF4-FFF2-40B4-BE49-F238E27FC236}">
                <a16:creationId xmlns:a16="http://schemas.microsoft.com/office/drawing/2014/main" id="{876E5175-6760-6D4A-A3EC-95CE098B2D76}"/>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5506416" y="4927150"/>
            <a:ext cx="1190694" cy="841218"/>
          </a:xfrm>
          <a:prstGeom prst="rect">
            <a:avLst/>
          </a:prstGeom>
        </p:spPr>
      </p:pic>
      <p:pic>
        <p:nvPicPr>
          <p:cNvPr id="53" name="Picture 52" descr="Yellow Folder Clip Art at Clker.com - vector clip art ...">
            <a:extLst>
              <a:ext uri="{FF2B5EF4-FFF2-40B4-BE49-F238E27FC236}">
                <a16:creationId xmlns:a16="http://schemas.microsoft.com/office/drawing/2014/main" id="{89DD163F-6E4A-C44B-AB90-453E9DBA0DD3}"/>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550242" y="4085932"/>
            <a:ext cx="1190694" cy="841218"/>
          </a:xfrm>
          <a:prstGeom prst="rect">
            <a:avLst/>
          </a:prstGeom>
        </p:spPr>
      </p:pic>
      <p:pic>
        <p:nvPicPr>
          <p:cNvPr id="60" name="Picture 59" descr="Male Prosecutor Cartoon, Cartoon Clipart, Anti Corruption ...">
            <a:extLst>
              <a:ext uri="{FF2B5EF4-FFF2-40B4-BE49-F238E27FC236}">
                <a16:creationId xmlns:a16="http://schemas.microsoft.com/office/drawing/2014/main" id="{815C5CCF-C46B-D647-85B3-FB58BB7F4328}"/>
              </a:ext>
            </a:extLst>
          </p:cNvPr>
          <p:cNvPicPr>
            <a:picLocks noChangeAspect="1"/>
          </p:cNvPicPr>
          <p:nvPr/>
        </p:nvPicPr>
        <p:blipFill rotWithShape="1">
          <a:blip r:embed="rId6">
            <a:extLst>
              <a:ext uri="{BEBA8EAE-BF5A-486C-A8C5-ECC9F3942E4B}">
                <a14:imgProps xmlns:a14="http://schemas.microsoft.com/office/drawing/2010/main">
                  <a14:imgLayer r:embed="rId11">
                    <a14:imgEffect>
                      <a14:backgroundRemoval t="4215" b="94923" l="9385" r="87231">
                        <a14:foregroundMark x1="45077" y1="33429" x2="45538" y2="35345"/>
                        <a14:foregroundMark x1="47692" y1="34866" x2="50769" y2="36782"/>
                        <a14:foregroundMark x1="71692" y1="30651" x2="75231" y2="33716"/>
                        <a14:foregroundMark x1="39692" y1="10536" x2="39692" y2="19061"/>
                        <a14:foregroundMark x1="21077" y1="24904" x2="42769" y2="24904"/>
                        <a14:foregroundMark x1="36154" y1="19061" x2="76923" y2="21552"/>
                        <a14:foregroundMark x1="69846" y1="20977" x2="24154" y2="20977"/>
                        <a14:foregroundMark x1="24154" y1="20977" x2="23692" y2="21552"/>
                        <a14:foregroundMark x1="26308" y1="19061" x2="32154" y2="13027"/>
                        <a14:foregroundMark x1="33538" y1="6897" x2="48154" y2="8333"/>
                        <a14:foregroundMark x1="55231" y1="8812" x2="68615" y2="14655"/>
                        <a14:foregroundMark x1="53846" y1="4406" x2="45077" y2="4693"/>
                        <a14:foregroundMark x1="76923" y1="33429" x2="74308" y2="33716"/>
                        <a14:foregroundMark x1="53077" y1="54215" x2="53077" y2="54215"/>
                        <a14:foregroundMark x1="51692" y1="53352" x2="54308" y2="54789"/>
                        <a14:foregroundMark x1="44615" y1="93199" x2="46308" y2="90421"/>
                        <a14:foregroundMark x1="57385" y1="90996" x2="60154" y2="92337"/>
                        <a14:foregroundMark x1="60154" y1="93391" x2="62000" y2="93582"/>
                        <a14:foregroundMark x1="44769" y1="94923" x2="46923" y2="94349"/>
                        <a14:foregroundMark x1="86154" y1="52586" x2="86154" y2="52586"/>
                        <a14:foregroundMark x1="86462" y1="52586" x2="86769" y2="53352"/>
                      </a14:backgroundRemoval>
                    </a14:imgEffect>
                  </a14:imgLayer>
                </a14:imgProps>
              </a:ext>
              <a:ext uri="{837473B0-CC2E-450A-ABE3-18F120FF3D39}">
                <a1611:picAttrSrcUrl xmlns:a1611="http://schemas.microsoft.com/office/drawing/2016/11/main" r:id="rId8"/>
              </a:ext>
            </a:extLst>
          </a:blip>
          <a:srcRect r="2990"/>
          <a:stretch/>
        </p:blipFill>
        <p:spPr>
          <a:xfrm>
            <a:off x="832904" y="1960704"/>
            <a:ext cx="1019194" cy="1687435"/>
          </a:xfrm>
          <a:prstGeom prst="rect">
            <a:avLst/>
          </a:prstGeom>
        </p:spPr>
      </p:pic>
      <p:cxnSp>
        <p:nvCxnSpPr>
          <p:cNvPr id="65" name="Straight Connector 64">
            <a:extLst>
              <a:ext uri="{FF2B5EF4-FFF2-40B4-BE49-F238E27FC236}">
                <a16:creationId xmlns:a16="http://schemas.microsoft.com/office/drawing/2014/main" id="{F62372AF-ABF5-374B-BCC1-F4B8EEAC2239}"/>
              </a:ext>
            </a:extLst>
          </p:cNvPr>
          <p:cNvCxnSpPr>
            <a:cxnSpLocks/>
          </p:cNvCxnSpPr>
          <p:nvPr/>
        </p:nvCxnSpPr>
        <p:spPr>
          <a:xfrm flipH="1">
            <a:off x="4336503" y="2804421"/>
            <a:ext cx="106013" cy="3751124"/>
          </a:xfrm>
          <a:prstGeom prst="line">
            <a:avLst/>
          </a:prstGeom>
          <a:ln w="50800"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66" name="Picture 65" descr="Case closed grunge blue stamp | Stock Photo | Colourbox">
            <a:extLst>
              <a:ext uri="{FF2B5EF4-FFF2-40B4-BE49-F238E27FC236}">
                <a16:creationId xmlns:a16="http://schemas.microsoft.com/office/drawing/2014/main" id="{A5B7466D-170E-2141-9CE2-0A6C608A38B5}"/>
              </a:ext>
            </a:extLst>
          </p:cNvPr>
          <p:cNvPicPr>
            <a:picLocks noChangeAspect="1"/>
          </p:cNvPicPr>
          <p:nvPr/>
        </p:nvPicPr>
        <p:blipFill>
          <a:blip r:embed="rId12">
            <a:extLst>
              <a:ext uri="{837473B0-CC2E-450A-ABE3-18F120FF3D39}">
                <a1611:picAttrSrcUrl xmlns:a1611="http://schemas.microsoft.com/office/drawing/2016/11/main" r:id="rId13"/>
              </a:ext>
            </a:extLst>
          </a:blip>
          <a:stretch>
            <a:fillRect/>
          </a:stretch>
        </p:blipFill>
        <p:spPr>
          <a:xfrm rot="456263">
            <a:off x="2888733" y="4105987"/>
            <a:ext cx="1442539" cy="697828"/>
          </a:xfrm>
          <a:prstGeom prst="rect">
            <a:avLst/>
          </a:prstGeom>
        </p:spPr>
      </p:pic>
      <p:pic>
        <p:nvPicPr>
          <p:cNvPr id="69" name="Picture 68" descr="How to Avoid a Thief in Your Small Business » Succeed As ...">
            <a:extLst>
              <a:ext uri="{FF2B5EF4-FFF2-40B4-BE49-F238E27FC236}">
                <a16:creationId xmlns:a16="http://schemas.microsoft.com/office/drawing/2014/main" id="{D8388978-FC67-FA4E-BA04-AEDBFFAF1C40}"/>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5686" b="93333" l="6200" r="92200">
                        <a14:foregroundMark x1="6200" y1="66471" x2="7800" y2="73725"/>
                        <a14:foregroundMark x1="47200" y1="14510" x2="47800" y2="18431"/>
                        <a14:foregroundMark x1="39800" y1="16667" x2="38600" y2="20000"/>
                        <a14:foregroundMark x1="43800" y1="7647" x2="50600" y2="6078"/>
                        <a14:foregroundMark x1="38600" y1="18431" x2="38600" y2="18431"/>
                        <a14:foregroundMark x1="42600" y1="12745" x2="41400" y2="22353"/>
                        <a14:foregroundMark x1="81400" y1="43529" x2="80800" y2="46471"/>
                        <a14:foregroundMark x1="88200" y1="80588" x2="92200" y2="80588"/>
                        <a14:foregroundMark x1="36400" y1="88431" x2="37400" y2="93333"/>
                      </a14:backgroundRemoval>
                    </a14:imgEffect>
                  </a14:imgLayer>
                </a14:imgProps>
              </a:ext>
              <a:ext uri="{837473B0-CC2E-450A-ABE3-18F120FF3D39}">
                <a1611:picAttrSrcUrl xmlns:a1611="http://schemas.microsoft.com/office/drawing/2016/11/main" r:id="rId16"/>
              </a:ext>
            </a:extLst>
          </a:blip>
          <a:stretch>
            <a:fillRect/>
          </a:stretch>
        </p:blipFill>
        <p:spPr>
          <a:xfrm>
            <a:off x="3789539" y="1322983"/>
            <a:ext cx="1254533" cy="1275442"/>
          </a:xfrm>
          <a:prstGeom prst="rect">
            <a:avLst/>
          </a:prstGeom>
        </p:spPr>
      </p:pic>
      <p:pic>
        <p:nvPicPr>
          <p:cNvPr id="70" name="Picture 69" descr="Uranium Clipart | Clipart Panda - Free Clipart Images">
            <a:extLst>
              <a:ext uri="{FF2B5EF4-FFF2-40B4-BE49-F238E27FC236}">
                <a16:creationId xmlns:a16="http://schemas.microsoft.com/office/drawing/2014/main" id="{0C14E84D-6844-F14B-AC91-C9C37601B9A1}"/>
              </a:ext>
            </a:extLst>
          </p:cNvPr>
          <p:cNvPicPr>
            <a:picLocks noChangeAspect="1"/>
          </p:cNvPicPr>
          <p:nvPr/>
        </p:nvPicPr>
        <p:blipFill>
          <a:blip r:embed="rId17">
            <a:extLst>
              <a:ext uri="{837473B0-CC2E-450A-ABE3-18F120FF3D39}">
                <a1611:picAttrSrcUrl xmlns:a1611="http://schemas.microsoft.com/office/drawing/2016/11/main" r:id="rId18"/>
              </a:ext>
            </a:extLst>
          </a:blip>
          <a:stretch>
            <a:fillRect/>
          </a:stretch>
        </p:blipFill>
        <p:spPr>
          <a:xfrm>
            <a:off x="3854268" y="2001460"/>
            <a:ext cx="366055" cy="435336"/>
          </a:xfrm>
          <a:prstGeom prst="rect">
            <a:avLst/>
          </a:prstGeom>
        </p:spPr>
      </p:pic>
      <p:pic>
        <p:nvPicPr>
          <p:cNvPr id="73" name="Picture 72" descr="Courtroom Illustration Vector Vector Art &amp; Graphics ...">
            <a:extLst>
              <a:ext uri="{FF2B5EF4-FFF2-40B4-BE49-F238E27FC236}">
                <a16:creationId xmlns:a16="http://schemas.microsoft.com/office/drawing/2014/main" id="{7C50C708-CCB8-1647-9728-92543C9683CE}"/>
              </a:ext>
            </a:extLst>
          </p:cNvPr>
          <p:cNvPicPr>
            <a:picLocks noChangeAspect="1"/>
          </p:cNvPicPr>
          <p:nvPr/>
        </p:nvPicPr>
        <p:blipFill rotWithShape="1">
          <a:blip r:embed="rId19">
            <a:extLst>
              <a:ext uri="{837473B0-CC2E-450A-ABE3-18F120FF3D39}">
                <a1611:picAttrSrcUrl xmlns:a1611="http://schemas.microsoft.com/office/drawing/2016/11/main" r:id="rId20"/>
              </a:ext>
            </a:extLst>
          </a:blip>
          <a:srcRect l="3644" t="7592" r="1835" b="7675"/>
          <a:stretch/>
        </p:blipFill>
        <p:spPr>
          <a:xfrm>
            <a:off x="3228535" y="5125723"/>
            <a:ext cx="1936252" cy="1429822"/>
          </a:xfrm>
          <a:prstGeom prst="ellipse">
            <a:avLst/>
          </a:prstGeom>
        </p:spPr>
      </p:pic>
    </p:spTree>
    <p:extLst>
      <p:ext uri="{BB962C8B-B14F-4D97-AF65-F5344CB8AC3E}">
        <p14:creationId xmlns:p14="http://schemas.microsoft.com/office/powerpoint/2010/main" val="2057724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5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1"/>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7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4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8"/>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51"/>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32" grpId="0"/>
      <p:bldP spid="33" grpId="0"/>
      <p:bldP spid="36" grpId="0"/>
      <p:bldP spid="37" grpId="0"/>
      <p:bldP spid="3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D00D0B-F679-410C-A5A1-D7296E9A6368}"/>
              </a:ext>
            </a:extLst>
          </p:cNvPr>
          <p:cNvPicPr>
            <a:picLocks noChangeAspect="1"/>
          </p:cNvPicPr>
          <p:nvPr/>
        </p:nvPicPr>
        <p:blipFill rotWithShape="1">
          <a:blip r:embed="rId3"/>
          <a:srcRect b="14286"/>
          <a:stretch/>
        </p:blipFill>
        <p:spPr>
          <a:xfrm>
            <a:off x="11435" y="0"/>
            <a:ext cx="9140511" cy="3429001"/>
          </a:xfrm>
          <a:prstGeom prst="rect">
            <a:avLst/>
          </a:prstGeom>
        </p:spPr>
      </p:pic>
      <p:pic>
        <p:nvPicPr>
          <p:cNvPr id="7" name="Picture 6">
            <a:extLst>
              <a:ext uri="{FF2B5EF4-FFF2-40B4-BE49-F238E27FC236}">
                <a16:creationId xmlns:a16="http://schemas.microsoft.com/office/drawing/2014/main" id="{1525E255-B7A9-471A-B85D-F261F83BB0E9}"/>
              </a:ext>
            </a:extLst>
          </p:cNvPr>
          <p:cNvPicPr>
            <a:picLocks noChangeAspect="1"/>
          </p:cNvPicPr>
          <p:nvPr/>
        </p:nvPicPr>
        <p:blipFill rotWithShape="1">
          <a:blip r:embed="rId4"/>
          <a:srcRect b="11756"/>
          <a:stretch/>
        </p:blipFill>
        <p:spPr>
          <a:xfrm>
            <a:off x="-8831" y="3429000"/>
            <a:ext cx="9141396" cy="3429000"/>
          </a:xfrm>
          <a:prstGeom prst="rect">
            <a:avLst/>
          </a:prstGeom>
        </p:spPr>
      </p:pic>
      <p:sp>
        <p:nvSpPr>
          <p:cNvPr id="8" name="Rectángulo 15">
            <a:extLst>
              <a:ext uri="{FF2B5EF4-FFF2-40B4-BE49-F238E27FC236}">
                <a16:creationId xmlns:a16="http://schemas.microsoft.com/office/drawing/2014/main" id="{B000486F-188B-4732-931E-B9B9885539D6}"/>
              </a:ext>
            </a:extLst>
          </p:cNvPr>
          <p:cNvSpPr/>
          <p:nvPr/>
        </p:nvSpPr>
        <p:spPr>
          <a:xfrm>
            <a:off x="0" y="0"/>
            <a:ext cx="9144000" cy="1275442"/>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anchor="ct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a:r>
              <a:rPr lang="es-AR" altLang="en-US" sz="3600" dirty="0">
                <a:solidFill>
                  <a:srgbClr val="FFFFFF"/>
                </a:solidFill>
                <a:latin typeface="Arial" panose="020B0604020202020204" pitchFamily="34" charset="0"/>
                <a:cs typeface="Arial" panose="020B0604020202020204" pitchFamily="34" charset="0"/>
              </a:rPr>
              <a:t>Civil vs Common Law </a:t>
            </a:r>
          </a:p>
        </p:txBody>
      </p:sp>
      <p:sp>
        <p:nvSpPr>
          <p:cNvPr id="9" name="TextBox 8">
            <a:extLst>
              <a:ext uri="{FF2B5EF4-FFF2-40B4-BE49-F238E27FC236}">
                <a16:creationId xmlns:a16="http://schemas.microsoft.com/office/drawing/2014/main" id="{AD803E1D-8D5C-406B-97A1-0B2016E845F0}"/>
              </a:ext>
            </a:extLst>
          </p:cNvPr>
          <p:cNvSpPr txBox="1"/>
          <p:nvPr/>
        </p:nvSpPr>
        <p:spPr>
          <a:xfrm>
            <a:off x="3867320" y="5914176"/>
            <a:ext cx="1409360" cy="430887"/>
          </a:xfrm>
          <a:prstGeom prst="rect">
            <a:avLst/>
          </a:prstGeom>
          <a:noFill/>
        </p:spPr>
        <p:txBody>
          <a:bodyPr wrap="none" rtlCol="0">
            <a:spAutoFit/>
          </a:bodyPr>
          <a:lstStyle/>
          <a:p>
            <a:r>
              <a:rPr lang="ro-RO" sz="2200" b="1" dirty="0">
                <a:latin typeface="Arial" panose="020B0604020202020204" pitchFamily="34" charset="0"/>
                <a:cs typeface="Arial" panose="020B0604020202020204" pitchFamily="34" charset="0"/>
              </a:rPr>
              <a:t>Civil Law</a:t>
            </a:r>
          </a:p>
        </p:txBody>
      </p:sp>
      <p:sp>
        <p:nvSpPr>
          <p:cNvPr id="10" name="TextBox 9">
            <a:extLst>
              <a:ext uri="{FF2B5EF4-FFF2-40B4-BE49-F238E27FC236}">
                <a16:creationId xmlns:a16="http://schemas.microsoft.com/office/drawing/2014/main" id="{EC637732-67F5-4545-80E0-E23CE10FF926}"/>
              </a:ext>
            </a:extLst>
          </p:cNvPr>
          <p:cNvSpPr txBox="1"/>
          <p:nvPr/>
        </p:nvSpPr>
        <p:spPr>
          <a:xfrm>
            <a:off x="2830281" y="2774498"/>
            <a:ext cx="2036135" cy="430887"/>
          </a:xfrm>
          <a:prstGeom prst="rect">
            <a:avLst/>
          </a:prstGeom>
          <a:noFill/>
        </p:spPr>
        <p:txBody>
          <a:bodyPr wrap="none" rtlCol="0">
            <a:spAutoFit/>
          </a:bodyPr>
          <a:lstStyle/>
          <a:p>
            <a:r>
              <a:rPr lang="ro-RO" sz="2200" b="1" dirty="0">
                <a:latin typeface="Arial" panose="020B0604020202020204" pitchFamily="34" charset="0"/>
                <a:cs typeface="Arial" panose="020B0604020202020204" pitchFamily="34" charset="0"/>
              </a:rPr>
              <a:t>Common Law</a:t>
            </a:r>
          </a:p>
        </p:txBody>
      </p:sp>
      <p:sp>
        <p:nvSpPr>
          <p:cNvPr id="2" name="Rounded Rectangle 1">
            <a:extLst>
              <a:ext uri="{FF2B5EF4-FFF2-40B4-BE49-F238E27FC236}">
                <a16:creationId xmlns:a16="http://schemas.microsoft.com/office/drawing/2014/main" id="{2022587E-7047-374D-AFDD-F901D4A01821}"/>
              </a:ext>
            </a:extLst>
          </p:cNvPr>
          <p:cNvSpPr/>
          <p:nvPr/>
        </p:nvSpPr>
        <p:spPr>
          <a:xfrm>
            <a:off x="1967345" y="815788"/>
            <a:ext cx="290946" cy="2273776"/>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ro-RO"/>
          </a:p>
        </p:txBody>
      </p:sp>
      <p:sp>
        <p:nvSpPr>
          <p:cNvPr id="11" name="Rounded Rectangle 10">
            <a:extLst>
              <a:ext uri="{FF2B5EF4-FFF2-40B4-BE49-F238E27FC236}">
                <a16:creationId xmlns:a16="http://schemas.microsoft.com/office/drawing/2014/main" id="{74DC5787-C9E0-4244-899E-5D97A8C41BCC}"/>
              </a:ext>
            </a:extLst>
          </p:cNvPr>
          <p:cNvSpPr/>
          <p:nvPr/>
        </p:nvSpPr>
        <p:spPr>
          <a:xfrm>
            <a:off x="1842655" y="3837709"/>
            <a:ext cx="415635" cy="2946812"/>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ro-RO"/>
          </a:p>
        </p:txBody>
      </p:sp>
    </p:spTree>
    <p:extLst>
      <p:ext uri="{BB962C8B-B14F-4D97-AF65-F5344CB8AC3E}">
        <p14:creationId xmlns:p14="http://schemas.microsoft.com/office/powerpoint/2010/main" val="8483730"/>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le Prosecutor Cartoon, Cartoon Clipart, Anti Corruption ...">
            <a:extLst>
              <a:ext uri="{FF2B5EF4-FFF2-40B4-BE49-F238E27FC236}">
                <a16:creationId xmlns:a16="http://schemas.microsoft.com/office/drawing/2014/main" id="{D7A40351-CB86-A547-A26C-8638DE93EFA3}"/>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1705038"/>
            <a:ext cx="2961332" cy="4756354"/>
          </a:xfrm>
          <a:prstGeom prst="rect">
            <a:avLst/>
          </a:prstGeom>
        </p:spPr>
      </p:pic>
      <p:pic>
        <p:nvPicPr>
          <p:cNvPr id="11" name="Picture 10" descr="Manifestation of God’s names – Zehra Risale">
            <a:extLst>
              <a:ext uri="{FF2B5EF4-FFF2-40B4-BE49-F238E27FC236}">
                <a16:creationId xmlns:a16="http://schemas.microsoft.com/office/drawing/2014/main" id="{4FEDED3B-5E22-BD44-B3CA-4FAC9BEF8DDD}"/>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3868177" y="4138440"/>
            <a:ext cx="2018954" cy="2312306"/>
          </a:xfrm>
          <a:prstGeom prst="rect">
            <a:avLst/>
          </a:prstGeom>
        </p:spPr>
      </p:pic>
      <p:pic>
        <p:nvPicPr>
          <p:cNvPr id="13" name="Picture 12" descr="How to draw a cartoon list">
            <a:extLst>
              <a:ext uri="{FF2B5EF4-FFF2-40B4-BE49-F238E27FC236}">
                <a16:creationId xmlns:a16="http://schemas.microsoft.com/office/drawing/2014/main" id="{CB9E47B3-24E2-D647-A0C6-155D5FDA4571}"/>
              </a:ext>
            </a:extLst>
          </p:cNvPr>
          <p:cNvPicPr>
            <a:picLocks noChangeAspect="1"/>
          </p:cNvPicPr>
          <p:nvPr/>
        </p:nvPicPr>
        <p:blipFill rotWithShape="1">
          <a:blip r:embed="rId7">
            <a:extLst>
              <a:ext uri="{837473B0-CC2E-450A-ABE3-18F120FF3D39}">
                <a1611:picAttrSrcUrl xmlns:a1611="http://schemas.microsoft.com/office/drawing/2016/11/main" r:id="rId8"/>
              </a:ext>
            </a:extLst>
          </a:blip>
          <a:srcRect l="3043" t="5726" r="5478" b="4433"/>
          <a:stretch/>
        </p:blipFill>
        <p:spPr>
          <a:xfrm>
            <a:off x="3758158" y="1351259"/>
            <a:ext cx="2128973" cy="1779571"/>
          </a:xfrm>
          <a:prstGeom prst="rect">
            <a:avLst/>
          </a:prstGeom>
        </p:spPr>
      </p:pic>
      <p:pic>
        <p:nvPicPr>
          <p:cNvPr id="17" name="Picture 16" descr="Train Derailment Report, Very Important For Class XII ...">
            <a:extLst>
              <a:ext uri="{FF2B5EF4-FFF2-40B4-BE49-F238E27FC236}">
                <a16:creationId xmlns:a16="http://schemas.microsoft.com/office/drawing/2014/main" id="{61F1448B-94DC-9346-9FDA-F4F2944C3A5F}"/>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7062720" y="4213940"/>
            <a:ext cx="2018953" cy="2050855"/>
          </a:xfrm>
          <a:prstGeom prst="rect">
            <a:avLst/>
          </a:prstGeom>
        </p:spPr>
      </p:pic>
      <p:sp>
        <p:nvSpPr>
          <p:cNvPr id="18" name="Up Arrow 17">
            <a:extLst>
              <a:ext uri="{FF2B5EF4-FFF2-40B4-BE49-F238E27FC236}">
                <a16:creationId xmlns:a16="http://schemas.microsoft.com/office/drawing/2014/main" id="{2DFD4FCF-64F2-E140-8A57-1055DCDD2217}"/>
              </a:ext>
            </a:extLst>
          </p:cNvPr>
          <p:cNvSpPr/>
          <p:nvPr/>
        </p:nvSpPr>
        <p:spPr>
          <a:xfrm rot="4047500">
            <a:off x="3243562" y="1915014"/>
            <a:ext cx="522007" cy="1651451"/>
          </a:xfrm>
          <a:prstGeom prst="upArrow">
            <a:avLst>
              <a:gd name="adj1" fmla="val 55174"/>
              <a:gd name="adj2" fmla="val 50000"/>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o-RO" b="1">
              <a:ln w="22225">
                <a:solidFill>
                  <a:schemeClr val="accent2"/>
                </a:solidFill>
                <a:prstDash val="solid"/>
              </a:ln>
              <a:solidFill>
                <a:schemeClr val="accent2">
                  <a:lumMod val="40000"/>
                  <a:lumOff val="60000"/>
                </a:schemeClr>
              </a:solidFill>
            </a:endParaRPr>
          </a:p>
        </p:txBody>
      </p:sp>
      <p:sp>
        <p:nvSpPr>
          <p:cNvPr id="20" name="Up-Down Arrow 19">
            <a:extLst>
              <a:ext uri="{FF2B5EF4-FFF2-40B4-BE49-F238E27FC236}">
                <a16:creationId xmlns:a16="http://schemas.microsoft.com/office/drawing/2014/main" id="{AB0E4192-6E4B-1B48-AF90-51671184590D}"/>
              </a:ext>
            </a:extLst>
          </p:cNvPr>
          <p:cNvSpPr/>
          <p:nvPr/>
        </p:nvSpPr>
        <p:spPr>
          <a:xfrm>
            <a:off x="4551827" y="3094830"/>
            <a:ext cx="550593" cy="1043609"/>
          </a:xfrm>
          <a:prstGeom prst="upDownArrow">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o-RO" b="1">
              <a:ln w="22225">
                <a:solidFill>
                  <a:schemeClr val="accent2"/>
                </a:solidFill>
                <a:prstDash val="solid"/>
              </a:ln>
              <a:solidFill>
                <a:schemeClr val="accent2">
                  <a:lumMod val="40000"/>
                  <a:lumOff val="60000"/>
                </a:schemeClr>
              </a:solidFill>
            </a:endParaRPr>
          </a:p>
        </p:txBody>
      </p:sp>
      <p:sp>
        <p:nvSpPr>
          <p:cNvPr id="21" name="Up Arrow 20">
            <a:extLst>
              <a:ext uri="{FF2B5EF4-FFF2-40B4-BE49-F238E27FC236}">
                <a16:creationId xmlns:a16="http://schemas.microsoft.com/office/drawing/2014/main" id="{58035CE5-A668-C143-AD56-64A5821EAC83}"/>
              </a:ext>
            </a:extLst>
          </p:cNvPr>
          <p:cNvSpPr/>
          <p:nvPr/>
        </p:nvSpPr>
        <p:spPr>
          <a:xfrm rot="5400000">
            <a:off x="6208687" y="4586706"/>
            <a:ext cx="522007" cy="1305325"/>
          </a:xfrm>
          <a:prstGeom prst="upArrow">
            <a:avLst>
              <a:gd name="adj1" fmla="val 55174"/>
              <a:gd name="adj2" fmla="val 50000"/>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o-RO" b="1">
              <a:ln w="22225">
                <a:solidFill>
                  <a:schemeClr val="accent2"/>
                </a:solidFill>
                <a:prstDash val="solid"/>
              </a:ln>
              <a:solidFill>
                <a:schemeClr val="accent2">
                  <a:lumMod val="40000"/>
                  <a:lumOff val="60000"/>
                </a:schemeClr>
              </a:solidFill>
            </a:endParaRPr>
          </a:p>
        </p:txBody>
      </p:sp>
      <p:sp>
        <p:nvSpPr>
          <p:cNvPr id="23" name="Up Arrow 22">
            <a:extLst>
              <a:ext uri="{FF2B5EF4-FFF2-40B4-BE49-F238E27FC236}">
                <a16:creationId xmlns:a16="http://schemas.microsoft.com/office/drawing/2014/main" id="{43FF8ECC-9E27-2F44-BD53-252E09DEB638}"/>
              </a:ext>
            </a:extLst>
          </p:cNvPr>
          <p:cNvSpPr/>
          <p:nvPr/>
        </p:nvSpPr>
        <p:spPr>
          <a:xfrm rot="5400000">
            <a:off x="3174797" y="4380134"/>
            <a:ext cx="522007" cy="1545655"/>
          </a:xfrm>
          <a:prstGeom prst="upArrow">
            <a:avLst>
              <a:gd name="adj1" fmla="val 55174"/>
              <a:gd name="adj2" fmla="val 50000"/>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o-RO" b="1">
              <a:ln w="22225">
                <a:solidFill>
                  <a:schemeClr val="accent2"/>
                </a:solidFill>
                <a:prstDash val="solid"/>
              </a:ln>
              <a:solidFill>
                <a:schemeClr val="accent2">
                  <a:lumMod val="40000"/>
                  <a:lumOff val="60000"/>
                </a:schemeClr>
              </a:solidFill>
            </a:endParaRPr>
          </a:p>
        </p:txBody>
      </p:sp>
      <p:sp>
        <p:nvSpPr>
          <p:cNvPr id="24" name="TextBox 23">
            <a:extLst>
              <a:ext uri="{FF2B5EF4-FFF2-40B4-BE49-F238E27FC236}">
                <a16:creationId xmlns:a16="http://schemas.microsoft.com/office/drawing/2014/main" id="{487B3039-EEAE-7749-A374-ABE67EFE5F2D}"/>
              </a:ext>
            </a:extLst>
          </p:cNvPr>
          <p:cNvSpPr txBox="1"/>
          <p:nvPr/>
        </p:nvSpPr>
        <p:spPr>
          <a:xfrm>
            <a:off x="5861646" y="1599872"/>
            <a:ext cx="3018330" cy="1015663"/>
          </a:xfrm>
          <a:prstGeom prst="rect">
            <a:avLst/>
          </a:prstGeom>
          <a:noFill/>
        </p:spPr>
        <p:txBody>
          <a:bodyPr wrap="square" rtlCol="0">
            <a:spAutoFit/>
          </a:bodyPr>
          <a:lstStyle/>
          <a:p>
            <a:pPr algn="ctr"/>
            <a:r>
              <a:rPr lang="en-US" sz="2000" b="1" i="1" dirty="0">
                <a:solidFill>
                  <a:srgbClr val="FF0000"/>
                </a:solidFill>
                <a:latin typeface="Arial" panose="020B0604020202020204" pitchFamily="34" charset="0"/>
                <a:cs typeface="Arial" panose="020B0604020202020204" pitchFamily="34" charset="0"/>
              </a:rPr>
              <a:t>Approved by Court or authorized by an Entity (ex. Ministry of Justice)</a:t>
            </a:r>
          </a:p>
        </p:txBody>
      </p:sp>
      <p:pic>
        <p:nvPicPr>
          <p:cNvPr id="26" name="Picture 25" descr="Biohazard clipart - PinArt | Biohazard symbol and text ...">
            <a:extLst>
              <a:ext uri="{FF2B5EF4-FFF2-40B4-BE49-F238E27FC236}">
                <a16:creationId xmlns:a16="http://schemas.microsoft.com/office/drawing/2014/main" id="{5396503E-B413-4A40-8489-FB68E8B18677}"/>
              </a:ext>
            </a:extLst>
          </p:cNvPr>
          <p:cNvPicPr>
            <a:picLocks noChangeAspect="1"/>
          </p:cNvPicPr>
          <p:nvPr/>
        </p:nvPicPr>
        <p:blipFill rotWithShape="1">
          <a:blip r:embed="rId11">
            <a:extLst>
              <a:ext uri="{837473B0-CC2E-450A-ABE3-18F120FF3D39}">
                <a1611:picAttrSrcUrl xmlns:a1611="http://schemas.microsoft.com/office/drawing/2016/11/main" r:id="rId12"/>
              </a:ext>
            </a:extLst>
          </a:blip>
          <a:srcRect l="17916" t="8609" r="17401" b="9665"/>
          <a:stretch/>
        </p:blipFill>
        <p:spPr>
          <a:xfrm rot="20633653">
            <a:off x="7813636" y="5118920"/>
            <a:ext cx="583813" cy="590090"/>
          </a:xfrm>
          <a:prstGeom prst="ellipse">
            <a:avLst/>
          </a:prstGeom>
        </p:spPr>
      </p:pic>
      <p:sp>
        <p:nvSpPr>
          <p:cNvPr id="14" name="Rectángulo 14">
            <a:extLst>
              <a:ext uri="{FF2B5EF4-FFF2-40B4-BE49-F238E27FC236}">
                <a16:creationId xmlns:a16="http://schemas.microsoft.com/office/drawing/2014/main" id="{FD7252D6-2A86-F246-B598-7BCA45DAAF28}"/>
              </a:ext>
            </a:extLst>
          </p:cNvPr>
          <p:cNvSpPr/>
          <p:nvPr/>
        </p:nvSpPr>
        <p:spPr>
          <a:xfrm>
            <a:off x="1" y="0"/>
            <a:ext cx="9143999" cy="1257671"/>
          </a:xfrm>
          <a:prstGeom prst="rect">
            <a:avLst/>
          </a:prstGeom>
          <a:solidFill>
            <a:srgbClr val="F26940"/>
          </a:solidFill>
          <a:ln>
            <a:solidFill>
              <a:srgbClr val="F26940"/>
            </a:solidFill>
          </a:ln>
        </p:spPr>
        <p:style>
          <a:lnRef idx="2">
            <a:schemeClr val="dk1">
              <a:shade val="50000"/>
            </a:schemeClr>
          </a:lnRef>
          <a:fillRef idx="1">
            <a:schemeClr val="dk1"/>
          </a:fillRef>
          <a:effectRef idx="0">
            <a:schemeClr val="dk1"/>
          </a:effectRef>
          <a:fontRef idx="minor">
            <a:schemeClr val="lt1"/>
          </a:fontRef>
        </p:style>
        <p:txBody>
          <a:bodyPr anchor="ct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a:endParaRPr lang="es-AR" altLang="en-US" sz="1197">
              <a:solidFill>
                <a:srgbClr val="FFFFFF"/>
              </a:solidFill>
            </a:endParaRPr>
          </a:p>
        </p:txBody>
      </p:sp>
      <p:sp>
        <p:nvSpPr>
          <p:cNvPr id="3" name="Rectangle 2">
            <a:extLst>
              <a:ext uri="{FF2B5EF4-FFF2-40B4-BE49-F238E27FC236}">
                <a16:creationId xmlns:a16="http://schemas.microsoft.com/office/drawing/2014/main" id="{75393A3F-749B-2549-B92B-3BD15A4E0A0D}"/>
              </a:ext>
            </a:extLst>
          </p:cNvPr>
          <p:cNvSpPr/>
          <p:nvPr/>
        </p:nvSpPr>
        <p:spPr>
          <a:xfrm>
            <a:off x="1085507" y="36268"/>
            <a:ext cx="7172228" cy="1077218"/>
          </a:xfrm>
          <a:prstGeom prst="rect">
            <a:avLst/>
          </a:prstGeom>
        </p:spPr>
        <p:txBody>
          <a:bodyPr wrap="square">
            <a:spAutoFit/>
          </a:bodyPr>
          <a:lstStyle/>
          <a:p>
            <a:pPr algn="ctr"/>
            <a:r>
              <a:rPr lang="es-AR" altLang="en-US" sz="3200" b="1" dirty="0">
                <a:solidFill>
                  <a:schemeClr val="bg1"/>
                </a:solidFill>
                <a:latin typeface="Arial" panose="020B0604020202020204" pitchFamily="34" charset="0"/>
                <a:cs typeface="Arial" panose="020B0604020202020204" pitchFamily="34" charset="0"/>
              </a:rPr>
              <a:t>Nuclear Forensics Experts within Criminal Investigation</a:t>
            </a:r>
          </a:p>
        </p:txBody>
      </p:sp>
    </p:spTree>
    <p:extLst>
      <p:ext uri="{BB962C8B-B14F-4D97-AF65-F5344CB8AC3E}">
        <p14:creationId xmlns:p14="http://schemas.microsoft.com/office/powerpoint/2010/main" val="2948434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42"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barn(outHorizontal)">
                                      <p:cBhvr>
                                        <p:cTn id="21" dur="500"/>
                                        <p:tgtEl>
                                          <p:spTgt spid="2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left)">
                                      <p:cBhvr>
                                        <p:cTn id="30" dur="500"/>
                                        <p:tgtEl>
                                          <p:spTgt spid="21"/>
                                        </p:tgtEl>
                                      </p:cBhvr>
                                    </p:animEffect>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par>
                                <p:cTn id="35" presetID="10" presetClass="entr" presetSubtype="0"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left)">
                                      <p:cBhvr>
                                        <p:cTn id="4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1" grpId="0" animBg="1"/>
      <p:bldP spid="23" grpId="0" animBg="1"/>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8258" y="2599439"/>
            <a:ext cx="8727141" cy="964238"/>
          </a:xfrm>
          <a:prstGeom prst="rect">
            <a:avLst/>
          </a:prstGeom>
          <a:noFill/>
        </p:spPr>
        <p:txBody>
          <a:bodyPr wrap="square" rtlCol="0">
            <a:spAutoFit/>
          </a:bodyPr>
          <a:lstStyle/>
          <a:p>
            <a:pPr algn="ctr">
              <a:lnSpc>
                <a:spcPct val="150000"/>
              </a:lnSpc>
            </a:pPr>
            <a:r>
              <a:rPr lang="en-US" sz="4200" b="1" dirty="0">
                <a:latin typeface="Chalkboard" charset="0"/>
                <a:ea typeface="Chalkboard" charset="0"/>
                <a:cs typeface="Chalkboard" charset="0"/>
              </a:rPr>
              <a:t>Case Study: Romania</a:t>
            </a:r>
            <a:endParaRPr lang="en-US" sz="4200" b="1" dirty="0">
              <a:solidFill>
                <a:srgbClr val="FF0000"/>
              </a:solidFill>
              <a:latin typeface="Chalkboard" charset="0"/>
              <a:ea typeface="Chalkboard" charset="0"/>
              <a:cs typeface="Chalkboard" charset="0"/>
            </a:endParaRPr>
          </a:p>
        </p:txBody>
      </p:sp>
    </p:spTree>
    <p:extLst>
      <p:ext uri="{BB962C8B-B14F-4D97-AF65-F5344CB8AC3E}">
        <p14:creationId xmlns:p14="http://schemas.microsoft.com/office/powerpoint/2010/main" val="1257732762"/>
      </p:ext>
    </p:extLst>
  </p:cSld>
  <p:clrMapOvr>
    <a:masterClrMapping/>
  </p:clrMapOvr>
</p:sld>
</file>

<file path=ppt/theme/theme1.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sp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a:spPr>
      <a:bodyPr vert="horz" wrap="square" lIns="91440" tIns="45720" rIns="91440" bIns="45720" numCol="1" anchor="t" anchorCtr="0" compatLnSpc="1">
        <a:prstTxWarp prst="textNoShape">
          <a:avLst/>
        </a:prstTxWarp>
        <a:noAutofit/>
      </a:bodyPr>
      <a:lstStyle>
        <a:defPPr algn="l" eaLnBrk="1" fontAlgn="auto" hangingPunct="1">
          <a:spcAft>
            <a:spcPts val="0"/>
          </a:spcAft>
          <a:buFont typeface="Wingdings 3"/>
          <a:buNone/>
          <a:defRPr sz="1700" dirty="0"/>
        </a:defPPr>
      </a:lstStyle>
    </a:spDef>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Droplet</Template>
  <TotalTime>4198</TotalTime>
  <Words>1581</Words>
  <Application>Microsoft Macintosh PowerPoint</Application>
  <PresentationFormat>On-screen Show (4:3)</PresentationFormat>
  <Paragraphs>82</Paragraphs>
  <Slides>15</Slides>
  <Notes>12</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15</vt:i4>
      </vt:variant>
    </vt:vector>
  </HeadingPairs>
  <TitlesOfParts>
    <vt:vector size="27" baseType="lpstr">
      <vt:lpstr>Arial</vt:lpstr>
      <vt:lpstr>Arial </vt:lpstr>
      <vt:lpstr>Bookman Old Style</vt:lpstr>
      <vt:lpstr>Calibri</vt:lpstr>
      <vt:lpstr>Chalkboard</vt:lpstr>
      <vt:lpstr>Chalkduster</vt:lpstr>
      <vt:lpstr>Merriweather</vt:lpstr>
      <vt:lpstr>Times New Roman</vt:lpstr>
      <vt:lpstr>Tw Cen MT</vt:lpstr>
      <vt:lpstr>Wingdings</vt:lpstr>
      <vt:lpstr>Wingdings 3</vt:lpstr>
      <vt:lpstr>Droplet</vt:lpstr>
      <vt:lpstr>PowerPoint Presentation</vt:lpstr>
      <vt:lpstr>Goal and Objectives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Ruxandra Badea</dc:creator>
  <cp:lastModifiedBy>Andrei Apostol</cp:lastModifiedBy>
  <cp:revision>199</cp:revision>
  <dcterms:modified xsi:type="dcterms:W3CDTF">2020-02-08T16:01:01Z</dcterms:modified>
</cp:coreProperties>
</file>