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lvl1pPr defTabSz="457200">
      <a:defRPr>
        <a:latin typeface="Tw Cen MT"/>
        <a:ea typeface="Tw Cen MT"/>
        <a:cs typeface="Tw Cen MT"/>
        <a:sym typeface="Tw Cen MT"/>
      </a:defRPr>
    </a:lvl1pPr>
    <a:lvl2pPr defTabSz="457200">
      <a:defRPr>
        <a:latin typeface="Tw Cen MT"/>
        <a:ea typeface="Tw Cen MT"/>
        <a:cs typeface="Tw Cen MT"/>
        <a:sym typeface="Tw Cen MT"/>
      </a:defRPr>
    </a:lvl2pPr>
    <a:lvl3pPr defTabSz="457200">
      <a:defRPr>
        <a:latin typeface="Tw Cen MT"/>
        <a:ea typeface="Tw Cen MT"/>
        <a:cs typeface="Tw Cen MT"/>
        <a:sym typeface="Tw Cen MT"/>
      </a:defRPr>
    </a:lvl3pPr>
    <a:lvl4pPr defTabSz="457200">
      <a:defRPr>
        <a:latin typeface="Tw Cen MT"/>
        <a:ea typeface="Tw Cen MT"/>
        <a:cs typeface="Tw Cen MT"/>
        <a:sym typeface="Tw Cen MT"/>
      </a:defRPr>
    </a:lvl4pPr>
    <a:lvl5pPr defTabSz="457200">
      <a:defRPr>
        <a:latin typeface="Tw Cen MT"/>
        <a:ea typeface="Tw Cen MT"/>
        <a:cs typeface="Tw Cen MT"/>
        <a:sym typeface="Tw Cen MT"/>
      </a:defRPr>
    </a:lvl5pPr>
    <a:lvl6pPr defTabSz="457200">
      <a:defRPr>
        <a:latin typeface="Tw Cen MT"/>
        <a:ea typeface="Tw Cen MT"/>
        <a:cs typeface="Tw Cen MT"/>
        <a:sym typeface="Tw Cen MT"/>
      </a:defRPr>
    </a:lvl6pPr>
    <a:lvl7pPr defTabSz="457200">
      <a:defRPr>
        <a:latin typeface="Tw Cen MT"/>
        <a:ea typeface="Tw Cen MT"/>
        <a:cs typeface="Tw Cen MT"/>
        <a:sym typeface="Tw Cen MT"/>
      </a:defRPr>
    </a:lvl7pPr>
    <a:lvl8pPr defTabSz="457200">
      <a:defRPr>
        <a:latin typeface="Tw Cen MT"/>
        <a:ea typeface="Tw Cen MT"/>
        <a:cs typeface="Tw Cen MT"/>
        <a:sym typeface="Tw Cen MT"/>
      </a:defRPr>
    </a:lvl8pPr>
    <a:lvl9pPr defTabSz="457200">
      <a:defRPr>
        <a:latin typeface="Tw Cen MT"/>
        <a:ea typeface="Tw Cen MT"/>
        <a:cs typeface="Tw Cen MT"/>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5DB"/>
          </a:solidFill>
        </a:fill>
      </a:tcStyle>
    </a:wholeTbl>
    <a:band2H>
      <a:tcTxStyle b="def" i="def"/>
      <a:tcStyle>
        <a:tcBdr/>
        <a:fill>
          <a:solidFill>
            <a:srgbClr val="F0F2EE"/>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B592"/>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B592"/>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B592"/>
          </a:solidFill>
        </a:fill>
      </a:tcStyle>
    </a:firstRow>
  </a:tblStyle>
  <a:tblStyle styleId="{C7B018BB-80A7-4F77-B60F-C8B233D01FF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E7CB"/>
          </a:solidFill>
        </a:fill>
      </a:tcStyle>
    </a:wholeTbl>
    <a:band2H>
      <a:tcTxStyle b="def" i="def"/>
      <a:tcStyle>
        <a:tcBdr/>
        <a:fill>
          <a:solidFill>
            <a:srgbClr val="FAF3E7"/>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29"/>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29"/>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29"/>
          </a:solidFill>
        </a:fill>
      </a:tcStyle>
    </a:firstRow>
  </a:tblStyle>
  <a:tblStyle styleId="{EEE7283C-3CF3-47DC-8721-378D4A62B22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DEE9"/>
          </a:solidFill>
        </a:fill>
      </a:tcStyle>
    </a:wholeTbl>
    <a:band2H>
      <a:tcTxStyle b="def" i="def"/>
      <a:tcStyle>
        <a:tcBdr/>
        <a:fill>
          <a:solidFill>
            <a:srgbClr val="ECEFF4"/>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09EC2"/>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09EC2"/>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09EC2"/>
          </a:solidFill>
        </a:fill>
      </a:tcStyle>
    </a:firstRow>
  </a:tblStyle>
  <a:tblStyle styleId="{CF821DB8-F4EB-4A41-A1BA-3FCAFE7338EE}" styleName="">
    <a:tblBg/>
    <a:wholeTbl>
      <a:tcTxStyle b="on" i="on">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B592"/>
          </a:solidFill>
        </a:fill>
      </a:tcStyle>
    </a:firstCol>
    <a:lastRow>
      <a:tcTxStyle b="on" i="on">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B592"/>
          </a:solidFill>
        </a:fill>
      </a:tcStyle>
    </a:firstRow>
  </a:tblStyle>
  <a:tblStyle styleId="{33BA23B1-9221-436E-865A-0063620EA4FD}"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ph type="sldImg"/>
          </p:nvPr>
        </p:nvSpPr>
        <p:spPr>
          <a:xfrm>
            <a:off x="1143000" y="685800"/>
            <a:ext cx="4572000" cy="3429000"/>
          </a:xfrm>
          <a:prstGeom prst="rect">
            <a:avLst/>
          </a:prstGeom>
        </p:spPr>
        <p:txBody>
          <a:bodyPr/>
          <a:lstStyle/>
          <a:p>
            <a:pPr lvl="0"/>
          </a:p>
        </p:txBody>
      </p:sp>
      <p:sp>
        <p:nvSpPr>
          <p:cNvPr id="64" name="Shape 6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9" name="Shape 9"/>
          <p:cNvSpPr/>
          <p:nvPr/>
        </p:nvSpPr>
        <p:spPr>
          <a:xfrm>
            <a:off x="0" y="5971032"/>
            <a:ext cx="9144000" cy="886968"/>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10" name="Shape 10"/>
          <p:cNvSpPr/>
          <p:nvPr/>
        </p:nvSpPr>
        <p:spPr>
          <a:xfrm>
            <a:off x="-9144" y="6053328"/>
            <a:ext cx="2249424" cy="713233"/>
          </a:xfrm>
          <a:prstGeom prst="rect">
            <a:avLst/>
          </a:prstGeom>
          <a:solidFill>
            <a:srgbClr val="F3A447"/>
          </a:solidFill>
          <a:ln w="12700">
            <a:miter lim="400000"/>
          </a:ln>
        </p:spPr>
        <p:txBody>
          <a:bodyPr lIns="0" tIns="0" rIns="0" bIns="0" anchor="ctr"/>
          <a:lstStyle/>
          <a:p>
            <a:pPr lvl="0" algn="ctr">
              <a:defRPr>
                <a:solidFill>
                  <a:srgbClr val="FFFFFF"/>
                </a:solidFill>
              </a:defRPr>
            </a:pPr>
          </a:p>
        </p:txBody>
      </p:sp>
      <p:sp>
        <p:nvSpPr>
          <p:cNvPr id="11" name="Shape 11"/>
          <p:cNvSpPr/>
          <p:nvPr/>
        </p:nvSpPr>
        <p:spPr>
          <a:xfrm>
            <a:off x="2359151" y="6044184"/>
            <a:ext cx="6784849" cy="713233"/>
          </a:xfrm>
          <a:prstGeom prst="rect">
            <a:avLst/>
          </a:prstGeom>
          <a:solidFill>
            <a:srgbClr val="A5B592"/>
          </a:solidFill>
          <a:ln w="12700">
            <a:miter lim="400000"/>
          </a:ln>
        </p:spPr>
        <p:txBody>
          <a:bodyPr lIns="0" tIns="0" rIns="0" bIns="0" anchor="ctr"/>
          <a:lstStyle/>
          <a:p>
            <a:pPr lvl="0" algn="ctr">
              <a:defRPr>
                <a:solidFill>
                  <a:srgbClr val="FFFFFF"/>
                </a:solidFill>
              </a:defRPr>
            </a:pPr>
          </a:p>
        </p:txBody>
      </p:sp>
      <p:sp>
        <p:nvSpPr>
          <p:cNvPr id="12" name="Shape 12"/>
          <p:cNvSpPr/>
          <p:nvPr>
            <p:ph type="title"/>
          </p:nvPr>
        </p:nvSpPr>
        <p:spPr>
          <a:xfrm>
            <a:off x="2362200" y="2324100"/>
            <a:ext cx="6477000" cy="3543300"/>
          </a:xfrm>
          <a:prstGeom prst="rect">
            <a:avLst/>
          </a:prstGeom>
        </p:spPr>
        <p:txBody>
          <a:bodyPr anchor="b"/>
          <a:lstStyle>
            <a:lvl1pPr>
              <a:defRPr cap="all"/>
            </a:lvl1pPr>
          </a:lstStyle>
          <a:p>
            <a:pPr lvl="0">
              <a:defRPr cap="none" sz="1800">
                <a:solidFill>
                  <a:srgbClr val="000000"/>
                </a:solidFill>
              </a:defRPr>
            </a:pPr>
            <a:r>
              <a:rPr cap="all" sz="4400">
                <a:solidFill>
                  <a:srgbClr val="444D26"/>
                </a:solidFill>
              </a:rPr>
              <a:t>Title Text</a:t>
            </a:r>
          </a:p>
        </p:txBody>
      </p:sp>
      <p:sp>
        <p:nvSpPr>
          <p:cNvPr id="13" name="Shape 13"/>
          <p:cNvSpPr/>
          <p:nvPr>
            <p:ph type="body" idx="1"/>
          </p:nvPr>
        </p:nvSpPr>
        <p:spPr>
          <a:xfrm>
            <a:off x="2362200" y="5927873"/>
            <a:ext cx="6705600" cy="930127"/>
          </a:xfrm>
          <a:prstGeom prst="rect">
            <a:avLst/>
          </a:prstGeom>
        </p:spPr>
        <p:txBody>
          <a:bodyPr anchor="ctr"/>
          <a:lstStyle>
            <a:lvl1pPr marL="0" indent="0">
              <a:buClrTx/>
              <a:buSzTx/>
              <a:buFontTx/>
              <a:buNone/>
              <a:defRPr sz="2600">
                <a:solidFill>
                  <a:srgbClr val="FFFFFF"/>
                </a:solidFill>
              </a:defRPr>
            </a:lvl1pPr>
            <a:lvl2pPr marL="0" indent="457200">
              <a:buClrTx/>
              <a:buSzTx/>
              <a:buFontTx/>
              <a:buNone/>
              <a:defRPr sz="2600">
                <a:solidFill>
                  <a:srgbClr val="FFFFFF"/>
                </a:solidFill>
              </a:defRPr>
            </a:lvl2pPr>
            <a:lvl3pPr marL="0" indent="914400">
              <a:buClrTx/>
              <a:buSzTx/>
              <a:buFontTx/>
              <a:buNone/>
              <a:defRPr sz="2600">
                <a:solidFill>
                  <a:srgbClr val="FFFFFF"/>
                </a:solidFill>
              </a:defRPr>
            </a:lvl3pPr>
            <a:lvl4pPr marL="0" indent="1371600">
              <a:buClrTx/>
              <a:buSzTx/>
              <a:buFontTx/>
              <a:buNone/>
              <a:defRPr sz="2600">
                <a:solidFill>
                  <a:srgbClr val="FFFFFF"/>
                </a:solidFill>
              </a:defRPr>
            </a:lvl4pPr>
            <a:lvl5pPr marL="0" indent="1828800">
              <a:buClrTx/>
              <a:buSzTx/>
              <a:buFontTx/>
              <a:buNone/>
              <a:defRPr sz="2600">
                <a:solidFill>
                  <a:srgbClr val="FFFFFF"/>
                </a:solidFill>
              </a:defRPr>
            </a:lvl5pPr>
          </a:lstStyle>
          <a:p>
            <a:pPr lvl="0">
              <a:defRPr sz="1800">
                <a:solidFill>
                  <a:srgbClr val="000000"/>
                </a:solidFill>
              </a:defRPr>
            </a:pPr>
            <a:r>
              <a:rPr sz="2600">
                <a:solidFill>
                  <a:srgbClr val="FFFFFF"/>
                </a:solidFill>
              </a:rPr>
              <a:t>Body Level One</a:t>
            </a:r>
            <a:endParaRPr sz="2600">
              <a:solidFill>
                <a:srgbClr val="FFFFFF"/>
              </a:solidFill>
            </a:endParaRPr>
          </a:p>
          <a:p>
            <a:pPr lvl="1">
              <a:defRPr sz="1800">
                <a:solidFill>
                  <a:srgbClr val="000000"/>
                </a:solidFill>
              </a:defRPr>
            </a:pPr>
            <a:r>
              <a:rPr sz="2600">
                <a:solidFill>
                  <a:srgbClr val="FFFFFF"/>
                </a:solidFill>
              </a:rPr>
              <a:t>Body Level Two</a:t>
            </a:r>
            <a:endParaRPr sz="2600">
              <a:solidFill>
                <a:srgbClr val="FFFFFF"/>
              </a:solidFill>
            </a:endParaRPr>
          </a:p>
          <a:p>
            <a:pPr lvl="2">
              <a:defRPr sz="1800">
                <a:solidFill>
                  <a:srgbClr val="000000"/>
                </a:solidFill>
              </a:defRPr>
            </a:pPr>
            <a:r>
              <a:rPr sz="2600">
                <a:solidFill>
                  <a:srgbClr val="FFFFFF"/>
                </a:solidFill>
              </a:rPr>
              <a:t>Body Level Three</a:t>
            </a:r>
            <a:endParaRPr sz="2600">
              <a:solidFill>
                <a:srgbClr val="FFFFFF"/>
              </a:solidFill>
            </a:endParaRPr>
          </a:p>
          <a:p>
            <a:pPr lvl="3">
              <a:defRPr sz="1800">
                <a:solidFill>
                  <a:srgbClr val="000000"/>
                </a:solidFill>
              </a:defRPr>
            </a:pPr>
            <a:r>
              <a:rPr sz="2600">
                <a:solidFill>
                  <a:srgbClr val="FFFFFF"/>
                </a:solidFill>
              </a:rPr>
              <a:t>Body Level Four</a:t>
            </a:r>
            <a:endParaRPr sz="2600">
              <a:solidFill>
                <a:srgbClr val="FFFFFF"/>
              </a:solidFill>
            </a:endParaRPr>
          </a:p>
          <a:p>
            <a:pPr lvl="4">
              <a:defRPr sz="1800">
                <a:solidFill>
                  <a:srgbClr val="000000"/>
                </a:solidFill>
              </a:defRPr>
            </a:pPr>
            <a:r>
              <a:rPr sz="2600">
                <a:solidFill>
                  <a:srgbClr val="FFFFFF"/>
                </a:solidFill>
              </a:rPr>
              <a:t>Body Level Five</a:t>
            </a:r>
          </a:p>
        </p:txBody>
      </p:sp>
      <p:sp>
        <p:nvSpPr>
          <p:cNvPr id="14" name="Shape 14"/>
          <p:cNvSpPr/>
          <p:nvPr>
            <p:ph type="sldNum" sz="quarter" idx="2"/>
          </p:nvPr>
        </p:nvSpPr>
        <p:spPr>
          <a:xfrm>
            <a:off x="8001000" y="74929"/>
            <a:ext cx="838200" cy="307341"/>
          </a:xfrm>
          <a:prstGeom prst="rect">
            <a:avLst/>
          </a:prstGeom>
        </p:spPr>
        <p:txBody>
          <a:bodyPr/>
          <a:lstStyle>
            <a:lvl1pPr>
              <a:defRPr>
                <a:solidFill>
                  <a:srgbClr val="444D26"/>
                </a:solidFill>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53" name="Shape 53"/>
          <p:cNvSpPr/>
          <p:nvPr>
            <p:ph type="title"/>
          </p:nvPr>
        </p:nvSpPr>
        <p:spPr>
          <a:xfrm>
            <a:off x="609600" y="0"/>
            <a:ext cx="8153400" cy="1447800"/>
          </a:xfrm>
          <a:prstGeom prst="rect">
            <a:avLst/>
          </a:prstGeom>
        </p:spPr>
        <p:txBody>
          <a:bodyPr/>
          <a:lstStyle/>
          <a:p>
            <a:pPr lvl="0">
              <a:defRPr sz="1800">
                <a:solidFill>
                  <a:srgbClr val="000000"/>
                </a:solidFill>
              </a:defRPr>
            </a:pPr>
            <a:r>
              <a:rPr sz="4400">
                <a:solidFill>
                  <a:srgbClr val="444D26"/>
                </a:solidFill>
              </a:rPr>
              <a:t>Title Text</a:t>
            </a:r>
          </a:p>
        </p:txBody>
      </p:sp>
      <p:sp>
        <p:nvSpPr>
          <p:cNvPr id="54" name="Shape 54"/>
          <p:cNvSpPr/>
          <p:nvPr>
            <p:ph type="body" idx="1"/>
          </p:nvPr>
        </p:nvSpPr>
        <p:spPr>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
        <p:nvSpPr>
          <p:cNvPr id="55" name="Shape 5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57" name="Shape 57"/>
          <p:cNvSpPr/>
          <p:nvPr>
            <p:ph type="title"/>
          </p:nvPr>
        </p:nvSpPr>
        <p:spPr>
          <a:xfrm>
            <a:off x="6553200" y="0"/>
            <a:ext cx="2057400" cy="6735763"/>
          </a:xfrm>
          <a:prstGeom prst="rect">
            <a:avLst/>
          </a:prstGeom>
        </p:spPr>
        <p:txBody>
          <a:bodyPr/>
          <a:lstStyle/>
          <a:p>
            <a:pPr lvl="0">
              <a:defRPr sz="1800">
                <a:solidFill>
                  <a:srgbClr val="000000"/>
                </a:solidFill>
              </a:defRPr>
            </a:pPr>
            <a:r>
              <a:rPr sz="4400">
                <a:solidFill>
                  <a:srgbClr val="444D26"/>
                </a:solidFill>
              </a:rPr>
              <a:t>Title Text</a:t>
            </a:r>
          </a:p>
        </p:txBody>
      </p:sp>
      <p:sp>
        <p:nvSpPr>
          <p:cNvPr id="58" name="Shape 58"/>
          <p:cNvSpPr/>
          <p:nvPr>
            <p:ph type="body" idx="1"/>
          </p:nvPr>
        </p:nvSpPr>
        <p:spPr>
          <a:xfrm>
            <a:off x="457200" y="609600"/>
            <a:ext cx="5562600" cy="6248400"/>
          </a:xfrm>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
        <p:nvSpPr>
          <p:cNvPr id="59" name="Shape 59"/>
          <p:cNvSpPr/>
          <p:nvPr/>
        </p:nvSpPr>
        <p:spPr>
          <a:xfrm>
            <a:off x="6096317" y="0"/>
            <a:ext cx="320041"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60" name="Shape 60"/>
          <p:cNvSpPr/>
          <p:nvPr/>
        </p:nvSpPr>
        <p:spPr>
          <a:xfrm>
            <a:off x="6142037" y="609600"/>
            <a:ext cx="228601" cy="6248400"/>
          </a:xfrm>
          <a:prstGeom prst="rect">
            <a:avLst/>
          </a:prstGeom>
          <a:solidFill>
            <a:srgbClr val="A5B592"/>
          </a:solidFill>
          <a:ln w="12700">
            <a:miter lim="400000"/>
          </a:ln>
        </p:spPr>
        <p:txBody>
          <a:bodyPr lIns="0" tIns="0" rIns="0" bIns="0" anchor="ctr"/>
          <a:lstStyle/>
          <a:p>
            <a:pPr lvl="0" algn="ctr">
              <a:defRPr>
                <a:solidFill>
                  <a:srgbClr val="FFFFFF"/>
                </a:solidFill>
              </a:defRPr>
            </a:pPr>
          </a:p>
        </p:txBody>
      </p:sp>
      <p:sp>
        <p:nvSpPr>
          <p:cNvPr id="61" name="Shape 61"/>
          <p:cNvSpPr/>
          <p:nvPr/>
        </p:nvSpPr>
        <p:spPr>
          <a:xfrm>
            <a:off x="6142037" y="0"/>
            <a:ext cx="228601" cy="533400"/>
          </a:xfrm>
          <a:prstGeom prst="rect">
            <a:avLst/>
          </a:prstGeom>
          <a:solidFill>
            <a:srgbClr val="F3A447"/>
          </a:solidFill>
          <a:ln w="12700">
            <a:miter lim="400000"/>
          </a:ln>
        </p:spPr>
        <p:txBody>
          <a:bodyPr lIns="0" tIns="0" rIns="0" bIns="0" anchor="ctr"/>
          <a:lstStyle/>
          <a:p>
            <a:pPr lvl="0" algn="ctr">
              <a:defRPr>
                <a:solidFill>
                  <a:srgbClr val="FFFFFF"/>
                </a:solidFill>
              </a:defRPr>
            </a:pPr>
          </a:p>
        </p:txBody>
      </p:sp>
      <p:sp>
        <p:nvSpPr>
          <p:cNvPr id="62" name="Shape 62"/>
          <p:cNvSpPr/>
          <p:nvPr>
            <p:ph type="sldNum" sz="quarter" idx="2"/>
          </p:nvPr>
        </p:nvSpPr>
        <p:spPr>
          <a:xfrm rot="5400000">
            <a:off x="5989637" y="-9208"/>
            <a:ext cx="533401" cy="3073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4400">
                <a:solidFill>
                  <a:srgbClr val="444D26"/>
                </a:solidFill>
              </a:rPr>
              <a:t>Title Text</a:t>
            </a:r>
          </a:p>
        </p:txBody>
      </p:sp>
      <p:sp>
        <p:nvSpPr>
          <p:cNvPr id="17" name="Shape 17"/>
          <p:cNvSpPr/>
          <p:nvPr>
            <p:ph type="sldNum" sz="quarter" idx="2"/>
          </p:nvPr>
        </p:nvSpPr>
        <p:spPr>
          <a:prstGeom prst="rect">
            <a:avLst/>
          </a:prstGeom>
        </p:spPr>
        <p:txBody>
          <a:bodyPr/>
          <a:lstStyle/>
          <a:p>
            <a:pPr lvl="0"/>
            <a:fld id="{86CB4B4D-7CA3-9044-876B-883B54F8677D}" type="slidenum"/>
          </a:p>
        </p:txBody>
      </p:sp>
      <p:sp>
        <p:nvSpPr>
          <p:cNvPr id="18" name="Shape 18"/>
          <p:cNvSpPr/>
          <p:nvPr>
            <p:ph type="body" idx="1"/>
          </p:nvPr>
        </p:nvSpPr>
        <p:spPr>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20" name="Shape 20"/>
          <p:cNvSpPr/>
          <p:nvPr>
            <p:ph type="body" idx="1"/>
          </p:nvPr>
        </p:nvSpPr>
        <p:spPr>
          <a:xfrm>
            <a:off x="1371600" y="2743200"/>
            <a:ext cx="7123114" cy="3387725"/>
          </a:xfrm>
          <a:prstGeom prst="rect">
            <a:avLst/>
          </a:prstGeom>
        </p:spPr>
        <p:txBody>
          <a:bodyPr/>
          <a:lstStyle>
            <a:lvl1pPr>
              <a:buClrTx/>
              <a:buSzTx/>
              <a:buFontTx/>
              <a:buNone/>
              <a:defRPr sz="2800">
                <a:solidFill>
                  <a:srgbClr val="444D26"/>
                </a:solidFill>
              </a:defRPr>
            </a:lvl1pPr>
            <a:lvl2pPr marL="320040" indent="45720">
              <a:buClrTx/>
              <a:buSzTx/>
              <a:buFontTx/>
              <a:buNone/>
              <a:defRPr sz="2800">
                <a:solidFill>
                  <a:srgbClr val="444D26"/>
                </a:solidFill>
              </a:defRPr>
            </a:lvl2pPr>
            <a:lvl3pPr marL="320040" indent="365759">
              <a:buClrTx/>
              <a:buSzTx/>
              <a:buFontTx/>
              <a:buNone/>
              <a:defRPr sz="2800">
                <a:solidFill>
                  <a:srgbClr val="444D26"/>
                </a:solidFill>
              </a:defRPr>
            </a:lvl3pPr>
            <a:lvl4pPr marL="320040" indent="822960">
              <a:buClrTx/>
              <a:buSzTx/>
              <a:buFontTx/>
              <a:buNone/>
              <a:defRPr sz="2800">
                <a:solidFill>
                  <a:srgbClr val="444D26"/>
                </a:solidFill>
              </a:defRPr>
            </a:lvl4pPr>
            <a:lvl5pPr marL="320040" indent="1280160">
              <a:buClrTx/>
              <a:buSzTx/>
              <a:buFontTx/>
              <a:buNone/>
              <a:defRPr sz="2800">
                <a:solidFill>
                  <a:srgbClr val="444D26"/>
                </a:solidFill>
              </a:defRPr>
            </a:lvl5pPr>
          </a:lstStyle>
          <a:p>
            <a:pPr lvl="0">
              <a:defRPr sz="1800">
                <a:solidFill>
                  <a:srgbClr val="000000"/>
                </a:solidFill>
              </a:defRPr>
            </a:pPr>
            <a:r>
              <a:rPr sz="2800">
                <a:solidFill>
                  <a:srgbClr val="444D26"/>
                </a:solidFill>
              </a:rPr>
              <a:t>Body Level One</a:t>
            </a:r>
            <a:endParaRPr sz="2800">
              <a:solidFill>
                <a:srgbClr val="444D26"/>
              </a:solidFill>
            </a:endParaRPr>
          </a:p>
          <a:p>
            <a:pPr lvl="1">
              <a:defRPr sz="1800">
                <a:solidFill>
                  <a:srgbClr val="000000"/>
                </a:solidFill>
              </a:defRPr>
            </a:pPr>
            <a:r>
              <a:rPr sz="2800">
                <a:solidFill>
                  <a:srgbClr val="444D26"/>
                </a:solidFill>
              </a:rPr>
              <a:t>Body Level Two</a:t>
            </a:r>
            <a:endParaRPr sz="2800">
              <a:solidFill>
                <a:srgbClr val="444D26"/>
              </a:solidFill>
            </a:endParaRPr>
          </a:p>
          <a:p>
            <a:pPr lvl="2">
              <a:defRPr sz="1800">
                <a:solidFill>
                  <a:srgbClr val="000000"/>
                </a:solidFill>
              </a:defRPr>
            </a:pPr>
            <a:r>
              <a:rPr sz="2800">
                <a:solidFill>
                  <a:srgbClr val="444D26"/>
                </a:solidFill>
              </a:rPr>
              <a:t>Body Level Three</a:t>
            </a:r>
            <a:endParaRPr sz="2800">
              <a:solidFill>
                <a:srgbClr val="444D26"/>
              </a:solidFill>
            </a:endParaRPr>
          </a:p>
          <a:p>
            <a:pPr lvl="3">
              <a:defRPr sz="1800">
                <a:solidFill>
                  <a:srgbClr val="000000"/>
                </a:solidFill>
              </a:defRPr>
            </a:pPr>
            <a:r>
              <a:rPr sz="2800">
                <a:solidFill>
                  <a:srgbClr val="444D26"/>
                </a:solidFill>
              </a:rPr>
              <a:t>Body Level Four</a:t>
            </a:r>
            <a:endParaRPr sz="2800">
              <a:solidFill>
                <a:srgbClr val="444D26"/>
              </a:solidFill>
            </a:endParaRPr>
          </a:p>
          <a:p>
            <a:pPr lvl="4">
              <a:defRPr sz="1800">
                <a:solidFill>
                  <a:srgbClr val="000000"/>
                </a:solidFill>
              </a:defRPr>
            </a:pPr>
            <a:r>
              <a:rPr sz="2800">
                <a:solidFill>
                  <a:srgbClr val="444D26"/>
                </a:solidFill>
              </a:rPr>
              <a:t>Body Level Five</a:t>
            </a:r>
          </a:p>
        </p:txBody>
      </p:sp>
      <p:sp>
        <p:nvSpPr>
          <p:cNvPr id="21" name="Shape 21"/>
          <p:cNvSpPr/>
          <p:nvPr/>
        </p:nvSpPr>
        <p:spPr>
          <a:xfrm>
            <a:off x="0" y="1524000"/>
            <a:ext cx="9144000" cy="1143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22" name="Shape 22"/>
          <p:cNvSpPr/>
          <p:nvPr/>
        </p:nvSpPr>
        <p:spPr>
          <a:xfrm>
            <a:off x="0" y="1600200"/>
            <a:ext cx="1295400" cy="990600"/>
          </a:xfrm>
          <a:prstGeom prst="rect">
            <a:avLst/>
          </a:prstGeom>
          <a:solidFill>
            <a:srgbClr val="F3A447"/>
          </a:solidFill>
          <a:ln w="12700">
            <a:miter lim="400000"/>
          </a:ln>
        </p:spPr>
        <p:txBody>
          <a:bodyPr lIns="0" tIns="0" rIns="0" bIns="0" anchor="ctr"/>
          <a:lstStyle/>
          <a:p>
            <a:pPr lvl="0" algn="ctr">
              <a:defRPr>
                <a:solidFill>
                  <a:srgbClr val="FFFFFF"/>
                </a:solidFill>
              </a:defRPr>
            </a:pPr>
          </a:p>
        </p:txBody>
      </p:sp>
      <p:sp>
        <p:nvSpPr>
          <p:cNvPr id="23" name="Shape 23"/>
          <p:cNvSpPr/>
          <p:nvPr/>
        </p:nvSpPr>
        <p:spPr>
          <a:xfrm>
            <a:off x="1371600" y="1600200"/>
            <a:ext cx="7772400" cy="990600"/>
          </a:xfrm>
          <a:prstGeom prst="rect">
            <a:avLst/>
          </a:prstGeom>
          <a:solidFill>
            <a:srgbClr val="A5B592"/>
          </a:solidFill>
          <a:ln w="12700">
            <a:miter lim="400000"/>
          </a:ln>
        </p:spPr>
        <p:txBody>
          <a:bodyPr lIns="0" tIns="0" rIns="0" bIns="0" anchor="ctr"/>
          <a:lstStyle/>
          <a:p>
            <a:pPr lvl="0" algn="ctr">
              <a:defRPr>
                <a:solidFill>
                  <a:srgbClr val="FFFFFF"/>
                </a:solidFill>
              </a:defRPr>
            </a:pPr>
          </a:p>
        </p:txBody>
      </p:sp>
      <p:sp>
        <p:nvSpPr>
          <p:cNvPr id="24" name="Shape 24"/>
          <p:cNvSpPr/>
          <p:nvPr>
            <p:ph type="title"/>
          </p:nvPr>
        </p:nvSpPr>
        <p:spPr>
          <a:xfrm>
            <a:off x="1371600" y="1447800"/>
            <a:ext cx="7620000" cy="1295400"/>
          </a:xfrm>
          <a:prstGeom prst="rect">
            <a:avLst/>
          </a:prstGeom>
        </p:spPr>
        <p:txBody>
          <a:bodyPr/>
          <a:lstStyle>
            <a:lvl1pPr>
              <a:defRPr>
                <a:solidFill>
                  <a:srgbClr val="FFFFFF"/>
                </a:solidFill>
              </a:defRPr>
            </a:lvl1pPr>
          </a:lstStyle>
          <a:p>
            <a:pPr lvl="0">
              <a:defRPr sz="1800">
                <a:solidFill>
                  <a:srgbClr val="000000"/>
                </a:solidFill>
              </a:defRPr>
            </a:pPr>
            <a:r>
              <a:rPr sz="4400">
                <a:solidFill>
                  <a:srgbClr val="FFFFFF"/>
                </a:solidFill>
              </a:rPr>
              <a:t>Title Text</a:t>
            </a:r>
          </a:p>
        </p:txBody>
      </p:sp>
      <p:sp>
        <p:nvSpPr>
          <p:cNvPr id="25" name="Shape 25"/>
          <p:cNvSpPr/>
          <p:nvPr>
            <p:ph type="sldNum" sz="quarter" idx="2"/>
          </p:nvPr>
        </p:nvSpPr>
        <p:spPr>
          <a:xfrm>
            <a:off x="0" y="1873568"/>
            <a:ext cx="1295400" cy="459741"/>
          </a:xfrm>
          <a:prstGeom prst="rect">
            <a:avLst/>
          </a:prstGeom>
        </p:spPr>
        <p:txBody>
          <a:bodyPr>
            <a:spAutoFit/>
          </a:bodyPr>
          <a:lstStyle>
            <a:lvl1pPr>
              <a:defRPr sz="2400"/>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27" name="Shape 27"/>
          <p:cNvSpPr/>
          <p:nvPr>
            <p:ph type="title"/>
          </p:nvPr>
        </p:nvSpPr>
        <p:spPr>
          <a:xfrm>
            <a:off x="609600" y="0"/>
            <a:ext cx="8153400" cy="1447800"/>
          </a:xfrm>
          <a:prstGeom prst="rect">
            <a:avLst/>
          </a:prstGeom>
        </p:spPr>
        <p:txBody>
          <a:bodyPr/>
          <a:lstStyle/>
          <a:p>
            <a:pPr lvl="0">
              <a:defRPr sz="1800">
                <a:solidFill>
                  <a:srgbClr val="000000"/>
                </a:solidFill>
              </a:defRPr>
            </a:pPr>
            <a:r>
              <a:rPr sz="4400">
                <a:solidFill>
                  <a:srgbClr val="444D26"/>
                </a:solidFill>
              </a:rPr>
              <a:t>Title Text</a:t>
            </a:r>
          </a:p>
        </p:txBody>
      </p:sp>
      <p:sp>
        <p:nvSpPr>
          <p:cNvPr id="28" name="Shape 28"/>
          <p:cNvSpPr/>
          <p:nvPr>
            <p:ph type="body" idx="1"/>
          </p:nvPr>
        </p:nvSpPr>
        <p:spPr>
          <a:xfrm>
            <a:off x="609600" y="1589567"/>
            <a:ext cx="3886200" cy="5268434"/>
          </a:xfrm>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31" name="Shape 31"/>
          <p:cNvSpPr/>
          <p:nvPr>
            <p:ph type="title"/>
          </p:nvPr>
        </p:nvSpPr>
        <p:spPr>
          <a:xfrm>
            <a:off x="533400" y="0"/>
            <a:ext cx="8153400" cy="1416050"/>
          </a:xfrm>
          <a:prstGeom prst="rect">
            <a:avLst/>
          </a:prstGeom>
        </p:spPr>
        <p:txBody>
          <a:bodyPr/>
          <a:lstStyle/>
          <a:p>
            <a:pPr lvl="0">
              <a:defRPr sz="1800">
                <a:solidFill>
                  <a:srgbClr val="000000"/>
                </a:solidFill>
              </a:defRPr>
            </a:pPr>
            <a:r>
              <a:rPr sz="4400">
                <a:solidFill>
                  <a:srgbClr val="444D26"/>
                </a:solidFill>
              </a:rPr>
              <a:t>Title Text</a:t>
            </a:r>
          </a:p>
        </p:txBody>
      </p:sp>
      <p:sp>
        <p:nvSpPr>
          <p:cNvPr id="32" name="Shape 32"/>
          <p:cNvSpPr/>
          <p:nvPr>
            <p:ph type="body" idx="1"/>
          </p:nvPr>
        </p:nvSpPr>
        <p:spPr>
          <a:xfrm>
            <a:off x="609600" y="2438400"/>
            <a:ext cx="3886200" cy="4419600"/>
          </a:xfrm>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35" name="Shape 35"/>
          <p:cNvSpPr/>
          <p:nvPr>
            <p:ph type="title"/>
          </p:nvPr>
        </p:nvSpPr>
        <p:spPr>
          <a:xfrm>
            <a:off x="609600" y="0"/>
            <a:ext cx="8153400" cy="1447800"/>
          </a:xfrm>
          <a:prstGeom prst="rect">
            <a:avLst/>
          </a:prstGeom>
        </p:spPr>
        <p:txBody>
          <a:bodyPr/>
          <a:lstStyle/>
          <a:p>
            <a:pPr lvl="0">
              <a:defRPr sz="1800">
                <a:solidFill>
                  <a:srgbClr val="000000"/>
                </a:solidFill>
              </a:defRPr>
            </a:pPr>
            <a:r>
              <a:rPr sz="4400">
                <a:solidFill>
                  <a:srgbClr val="444D26"/>
                </a:solidFill>
              </a:rPr>
              <a:t>Title Text</a:t>
            </a:r>
          </a:p>
        </p:txBody>
      </p:sp>
      <p:sp>
        <p:nvSpPr>
          <p:cNvPr id="36" name="Shape 3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38" name="Shape 38"/>
          <p:cNvSpPr/>
          <p:nvPr>
            <p:ph type="sldNum" sz="quarter" idx="2"/>
          </p:nvPr>
        </p:nvSpPr>
        <p:spPr>
          <a:xfrm>
            <a:off x="0" y="6094729"/>
            <a:ext cx="533400" cy="307341"/>
          </a:xfrm>
          <a:prstGeom prst="rect">
            <a:avLst/>
          </a:prstGeom>
        </p:spPr>
        <p:txBody>
          <a:bodyPr/>
          <a:lstStyle>
            <a:lvl1pPr>
              <a:defRPr>
                <a:solidFill>
                  <a:srgbClr val="444D26"/>
                </a:solidFill>
              </a:defRPr>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40" name="Shape 40"/>
          <p:cNvSpPr/>
          <p:nvPr>
            <p:ph type="title"/>
          </p:nvPr>
        </p:nvSpPr>
        <p:spPr>
          <a:xfrm>
            <a:off x="609600" y="0"/>
            <a:ext cx="8077200" cy="1416050"/>
          </a:xfrm>
          <a:prstGeom prst="rect">
            <a:avLst/>
          </a:prstGeom>
        </p:spPr>
        <p:txBody>
          <a:bodyPr/>
          <a:lstStyle/>
          <a:p>
            <a:pPr lvl="0">
              <a:defRPr sz="1800">
                <a:solidFill>
                  <a:srgbClr val="000000"/>
                </a:solidFill>
              </a:defRPr>
            </a:pPr>
            <a:r>
              <a:rPr sz="4400">
                <a:solidFill>
                  <a:srgbClr val="444D26"/>
                </a:solidFill>
              </a:rPr>
              <a:t>Title Text</a:t>
            </a:r>
          </a:p>
        </p:txBody>
      </p:sp>
      <p:sp>
        <p:nvSpPr>
          <p:cNvPr id="41" name="Shape 41"/>
          <p:cNvSpPr/>
          <p:nvPr>
            <p:ph type="sldNum" sz="quarter" idx="2"/>
          </p:nvPr>
        </p:nvSpPr>
        <p:spPr>
          <a:prstGeom prst="rect">
            <a:avLst/>
          </a:prstGeom>
        </p:spPr>
        <p:txBody>
          <a:bodyPr/>
          <a:lstStyle/>
          <a:p>
            <a:pPr lvl="0"/>
            <a:fld id="{86CB4B4D-7CA3-9044-876B-883B54F8677D}" type="slidenum"/>
          </a:p>
        </p:txBody>
      </p:sp>
      <p:sp>
        <p:nvSpPr>
          <p:cNvPr id="42" name="Shape 42"/>
          <p:cNvSpPr/>
          <p:nvPr>
            <p:ph type="body" idx="1"/>
          </p:nvPr>
        </p:nvSpPr>
        <p:spPr>
          <a:xfrm>
            <a:off x="2362200" y="1752600"/>
            <a:ext cx="6400800" cy="5105400"/>
          </a:xfrm>
          <a:prstGeom prst="rect">
            <a:avLst/>
          </a:prstGeom>
        </p:spPr>
        <p:txBody>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pic>
        <p:nvPicPr>
          <p:cNvPr id="43" name="image4.png" descr="sm_book.png"/>
          <p:cNvPicPr/>
          <p:nvPr/>
        </p:nvPicPr>
        <p:blipFill>
          <a:blip r:embed="rId2">
            <a:extLst/>
          </a:blip>
          <a:stretch>
            <a:fillRect/>
          </a:stretch>
        </p:blipFill>
        <p:spPr>
          <a:xfrm>
            <a:off x="612648" y="1755648"/>
            <a:ext cx="1615308" cy="1688454"/>
          </a:xfrm>
          <a:prstGeom prst="rect">
            <a:avLst/>
          </a:prstGeom>
          <a:ln w="50800" cap="sq">
            <a:solidFill>
              <a:srgbClr val="F3A447"/>
            </a:solidFill>
            <a:miter/>
          </a:ln>
        </p:spPr>
      </p:pic>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45" name="Shape 45"/>
          <p:cNvSpPr/>
          <p:nvPr>
            <p:ph type="body" idx="1"/>
          </p:nvPr>
        </p:nvSpPr>
        <p:spPr>
          <a:xfrm>
            <a:off x="1600200" y="5486400"/>
            <a:ext cx="7315200" cy="1371600"/>
          </a:xfrm>
          <a:prstGeom prst="rect">
            <a:avLst/>
          </a:prstGeom>
        </p:spPr>
        <p:txBody>
          <a:bodyPr/>
          <a:lstStyle>
            <a:lvl1pPr marL="0" indent="0">
              <a:buClrTx/>
              <a:buSzTx/>
              <a:buFontTx/>
              <a:buNone/>
              <a:defRPr sz="1700"/>
            </a:lvl1pPr>
            <a:lvl2pPr marL="0" indent="365760">
              <a:buClrTx/>
              <a:buSzTx/>
              <a:buFontTx/>
              <a:buNone/>
              <a:defRPr sz="1700"/>
            </a:lvl2pPr>
            <a:lvl3pPr marL="0" indent="685800">
              <a:buClrTx/>
              <a:buSzTx/>
              <a:buFontTx/>
              <a:buNone/>
              <a:defRPr sz="1700"/>
            </a:lvl3pPr>
            <a:lvl4pPr marL="0" indent="1143000">
              <a:buClrTx/>
              <a:buSzTx/>
              <a:buFontTx/>
              <a:buNone/>
              <a:defRPr sz="1700"/>
            </a:lvl4pPr>
            <a:lvl5pPr marL="0" indent="1600200">
              <a:buClrTx/>
              <a:buSzTx/>
              <a:buFontTx/>
              <a:buNone/>
              <a:defRPr sz="1700"/>
            </a:lvl5pPr>
          </a:lstStyle>
          <a:p>
            <a:pPr lvl="0">
              <a:defRPr sz="1800"/>
            </a:pPr>
            <a:r>
              <a:rPr sz="1700"/>
              <a:t>Body Level One</a:t>
            </a:r>
            <a:endParaRPr sz="1700"/>
          </a:p>
          <a:p>
            <a:pPr lvl="1">
              <a:defRPr sz="1800"/>
            </a:pPr>
            <a:r>
              <a:rPr sz="1700"/>
              <a:t>Body Level Two</a:t>
            </a:r>
            <a:endParaRPr sz="1700"/>
          </a:p>
          <a:p>
            <a:pPr lvl="2">
              <a:defRPr sz="1800"/>
            </a:pPr>
            <a:r>
              <a:rPr sz="1700"/>
              <a:t>Body Level Three</a:t>
            </a:r>
            <a:endParaRPr sz="1700"/>
          </a:p>
          <a:p>
            <a:pPr lvl="3">
              <a:defRPr sz="1800"/>
            </a:pPr>
            <a:r>
              <a:rPr sz="1700"/>
              <a:t>Body Level Four</a:t>
            </a:r>
            <a:endParaRPr sz="1700"/>
          </a:p>
          <a:p>
            <a:pPr lvl="4">
              <a:defRPr sz="1800"/>
            </a:pPr>
            <a:r>
              <a:rPr sz="1700"/>
              <a:t>Body Level Five</a:t>
            </a:r>
          </a:p>
        </p:txBody>
      </p:sp>
      <p:sp>
        <p:nvSpPr>
          <p:cNvPr id="46" name="Shape 46"/>
          <p:cNvSpPr/>
          <p:nvPr/>
        </p:nvSpPr>
        <p:spPr>
          <a:xfrm>
            <a:off x="-9145" y="4572000"/>
            <a:ext cx="9144001" cy="886967"/>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47" name="Shape 47"/>
          <p:cNvSpPr/>
          <p:nvPr/>
        </p:nvSpPr>
        <p:spPr>
          <a:xfrm>
            <a:off x="-9145" y="4663440"/>
            <a:ext cx="1463042" cy="713233"/>
          </a:xfrm>
          <a:prstGeom prst="rect">
            <a:avLst/>
          </a:prstGeom>
          <a:solidFill>
            <a:srgbClr val="F3A447"/>
          </a:solidFill>
          <a:ln w="12700">
            <a:miter lim="400000"/>
          </a:ln>
        </p:spPr>
        <p:txBody>
          <a:bodyPr lIns="0" tIns="0" rIns="0" bIns="0" anchor="ctr"/>
          <a:lstStyle/>
          <a:p>
            <a:pPr lvl="0" algn="ctr">
              <a:defRPr>
                <a:solidFill>
                  <a:srgbClr val="FFFFFF"/>
                </a:solidFill>
              </a:defRPr>
            </a:pPr>
          </a:p>
        </p:txBody>
      </p:sp>
      <p:sp>
        <p:nvSpPr>
          <p:cNvPr id="48" name="Shape 48"/>
          <p:cNvSpPr/>
          <p:nvPr/>
        </p:nvSpPr>
        <p:spPr>
          <a:xfrm>
            <a:off x="1545336" y="4654296"/>
            <a:ext cx="7598665" cy="713233"/>
          </a:xfrm>
          <a:prstGeom prst="rect">
            <a:avLst/>
          </a:prstGeom>
          <a:solidFill>
            <a:srgbClr val="A5B592"/>
          </a:solidFill>
          <a:ln w="12700">
            <a:miter lim="400000"/>
          </a:ln>
        </p:spPr>
        <p:txBody>
          <a:bodyPr lIns="0" tIns="0" rIns="0" bIns="0" anchor="ctr"/>
          <a:lstStyle/>
          <a:p>
            <a:pPr lvl="0" algn="ctr">
              <a:defRPr>
                <a:solidFill>
                  <a:srgbClr val="FFFFFF"/>
                </a:solidFill>
              </a:defRPr>
            </a:pPr>
          </a:p>
        </p:txBody>
      </p:sp>
      <p:sp>
        <p:nvSpPr>
          <p:cNvPr id="49" name="Shape 49"/>
          <p:cNvSpPr/>
          <p:nvPr>
            <p:ph type="title"/>
          </p:nvPr>
        </p:nvSpPr>
        <p:spPr>
          <a:xfrm>
            <a:off x="1600200" y="4495800"/>
            <a:ext cx="7315200" cy="990600"/>
          </a:xfrm>
          <a:prstGeom prst="rect">
            <a:avLst/>
          </a:prstGeom>
        </p:spPr>
        <p:txBody>
          <a:bodyPr/>
          <a:lstStyle>
            <a:lvl1pPr>
              <a:defRPr sz="2800">
                <a:solidFill>
                  <a:srgbClr val="FFFFFF"/>
                </a:solidFill>
              </a:defRPr>
            </a:lvl1pPr>
          </a:lstStyle>
          <a:p>
            <a:pPr lvl="0">
              <a:defRPr sz="1800">
                <a:solidFill>
                  <a:srgbClr val="000000"/>
                </a:solidFill>
              </a:defRPr>
            </a:pPr>
            <a:r>
              <a:rPr sz="2800">
                <a:solidFill>
                  <a:srgbClr val="FFFFFF"/>
                </a:solidFill>
              </a:rPr>
              <a:t>Title Text</a:t>
            </a:r>
          </a:p>
        </p:txBody>
      </p:sp>
      <p:sp>
        <p:nvSpPr>
          <p:cNvPr id="50" name="Shape 50"/>
          <p:cNvSpPr/>
          <p:nvPr/>
        </p:nvSpPr>
        <p:spPr>
          <a:xfrm>
            <a:off x="1447800" y="0"/>
            <a:ext cx="100585" cy="6867143"/>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51" name="Shape 51"/>
          <p:cNvSpPr/>
          <p:nvPr>
            <p:ph type="sldNum" sz="quarter" idx="2"/>
          </p:nvPr>
        </p:nvSpPr>
        <p:spPr>
          <a:xfrm>
            <a:off x="0" y="4399278"/>
            <a:ext cx="1447800" cy="535941"/>
          </a:xfrm>
          <a:prstGeom prst="rect">
            <a:avLst/>
          </a:prstGeom>
        </p:spPr>
        <p:txBody>
          <a:bodyPr/>
          <a:lstStyle>
            <a:lvl1pPr>
              <a:defRPr sz="2800"/>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a:off x="0" y="1234439"/>
            <a:ext cx="9144000" cy="320041"/>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3" name="Shape 3"/>
          <p:cNvSpPr/>
          <p:nvPr/>
        </p:nvSpPr>
        <p:spPr>
          <a:xfrm>
            <a:off x="0" y="1280160"/>
            <a:ext cx="533400" cy="228601"/>
          </a:xfrm>
          <a:prstGeom prst="rect">
            <a:avLst/>
          </a:prstGeom>
          <a:solidFill>
            <a:srgbClr val="F3A447"/>
          </a:solidFill>
          <a:ln w="12700">
            <a:miter lim="400000"/>
          </a:ln>
        </p:spPr>
        <p:txBody>
          <a:bodyPr lIns="0" tIns="0" rIns="0" bIns="0" anchor="ctr"/>
          <a:lstStyle/>
          <a:p>
            <a:pPr lvl="0" algn="ctr">
              <a:defRPr>
                <a:solidFill>
                  <a:srgbClr val="FFFFFF"/>
                </a:solidFill>
              </a:defRPr>
            </a:pPr>
          </a:p>
        </p:txBody>
      </p:sp>
      <p:sp>
        <p:nvSpPr>
          <p:cNvPr id="4" name="Shape 4"/>
          <p:cNvSpPr/>
          <p:nvPr/>
        </p:nvSpPr>
        <p:spPr>
          <a:xfrm>
            <a:off x="590550" y="1280160"/>
            <a:ext cx="8553450" cy="228601"/>
          </a:xfrm>
          <a:prstGeom prst="rect">
            <a:avLst/>
          </a:prstGeom>
          <a:solidFill>
            <a:srgbClr val="A5B592"/>
          </a:solidFill>
          <a:ln w="12700">
            <a:miter lim="400000"/>
          </a:ln>
        </p:spPr>
        <p:txBody>
          <a:bodyPr lIns="0" tIns="0" rIns="0" bIns="0" anchor="ctr"/>
          <a:lstStyle/>
          <a:p>
            <a:pPr lvl="0" algn="ctr">
              <a:defRPr>
                <a:solidFill>
                  <a:srgbClr val="FFFFFF"/>
                </a:solidFill>
              </a:defRPr>
            </a:pPr>
          </a:p>
        </p:txBody>
      </p:sp>
      <p:sp>
        <p:nvSpPr>
          <p:cNvPr id="5" name="Shape 5"/>
          <p:cNvSpPr/>
          <p:nvPr>
            <p:ph type="title"/>
          </p:nvPr>
        </p:nvSpPr>
        <p:spPr>
          <a:xfrm>
            <a:off x="612648" y="0"/>
            <a:ext cx="8153401" cy="14478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solidFill>
                  <a:srgbClr val="000000"/>
                </a:solidFill>
              </a:defRPr>
            </a:pPr>
            <a:r>
              <a:rPr sz="4400">
                <a:solidFill>
                  <a:srgbClr val="444D26"/>
                </a:solidFill>
              </a:rPr>
              <a:t>Title Text</a:t>
            </a:r>
          </a:p>
        </p:txBody>
      </p:sp>
      <p:sp>
        <p:nvSpPr>
          <p:cNvPr id="6" name="Shape 6"/>
          <p:cNvSpPr/>
          <p:nvPr>
            <p:ph type="sldNum" sz="quarter" idx="2"/>
          </p:nvPr>
        </p:nvSpPr>
        <p:spPr>
          <a:xfrm>
            <a:off x="0" y="1118551"/>
            <a:ext cx="533400" cy="307341"/>
          </a:xfrm>
          <a:prstGeom prst="rect">
            <a:avLst/>
          </a:prstGeom>
          <a:ln w="12700">
            <a:miter lim="400000"/>
          </a:ln>
        </p:spPr>
        <p:txBody>
          <a:bodyPr lIns="45719" rIns="45719" anchor="ctr">
            <a:normAutofit fontScale="100000" lnSpcReduction="0"/>
          </a:bodyPr>
          <a:lstStyle>
            <a:lvl1pPr algn="ctr">
              <a:defRPr b="1" sz="1400">
                <a:solidFill>
                  <a:srgbClr val="FFFFFF"/>
                </a:solidFill>
                <a:latin typeface="Calibri"/>
                <a:ea typeface="Calibri"/>
                <a:cs typeface="Calibri"/>
                <a:sym typeface="Calibri"/>
              </a:defRPr>
            </a:lvl1pPr>
          </a:lstStyle>
          <a:p>
            <a:pPr lvl="0"/>
            <a:fld id="{86CB4B4D-7CA3-9044-876B-883B54F8677D}" type="slidenum"/>
          </a:p>
        </p:txBody>
      </p:sp>
      <p:sp>
        <p:nvSpPr>
          <p:cNvPr id="7" name="Shape 7"/>
          <p:cNvSpPr/>
          <p:nvPr>
            <p:ph type="body" idx="1"/>
          </p:nvPr>
        </p:nvSpPr>
        <p:spPr>
          <a:xfrm>
            <a:off x="612648" y="1600200"/>
            <a:ext cx="8153401"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2900"/>
              <a:t>Body Level One</a:t>
            </a:r>
            <a:endParaRPr sz="2900"/>
          </a:p>
          <a:p>
            <a:pPr lvl="1">
              <a:defRPr sz="1800"/>
            </a:pPr>
            <a:r>
              <a:rPr sz="2900"/>
              <a:t>Body Level Two</a:t>
            </a:r>
            <a:endParaRPr sz="2900"/>
          </a:p>
          <a:p>
            <a:pPr lvl="2">
              <a:defRPr sz="1800"/>
            </a:pPr>
            <a:r>
              <a:rPr sz="2900"/>
              <a:t>Body Level Three</a:t>
            </a:r>
            <a:endParaRPr sz="2900"/>
          </a:p>
          <a:p>
            <a:pPr lvl="3">
              <a:defRPr sz="1800"/>
            </a:pPr>
            <a:r>
              <a:rPr sz="2900"/>
              <a:t>Body Level Four</a:t>
            </a:r>
            <a:endParaRPr sz="2900"/>
          </a:p>
          <a:p>
            <a:pPr lvl="4">
              <a:defRPr sz="1800"/>
            </a:pPr>
            <a:r>
              <a:rPr sz="2900"/>
              <a:t>Body Level Five</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defRPr sz="4400">
          <a:solidFill>
            <a:srgbClr val="444D26"/>
          </a:solidFill>
          <a:latin typeface="Tw Cen MT"/>
          <a:ea typeface="Tw Cen MT"/>
          <a:cs typeface="Tw Cen MT"/>
          <a:sym typeface="Tw Cen MT"/>
        </a:defRPr>
      </a:lvl1pPr>
      <a:lvl2pPr>
        <a:defRPr sz="4400">
          <a:solidFill>
            <a:srgbClr val="444D26"/>
          </a:solidFill>
          <a:latin typeface="Tw Cen MT"/>
          <a:ea typeface="Tw Cen MT"/>
          <a:cs typeface="Tw Cen MT"/>
          <a:sym typeface="Tw Cen MT"/>
        </a:defRPr>
      </a:lvl2pPr>
      <a:lvl3pPr>
        <a:defRPr sz="4400">
          <a:solidFill>
            <a:srgbClr val="444D26"/>
          </a:solidFill>
          <a:latin typeface="Tw Cen MT"/>
          <a:ea typeface="Tw Cen MT"/>
          <a:cs typeface="Tw Cen MT"/>
          <a:sym typeface="Tw Cen MT"/>
        </a:defRPr>
      </a:lvl3pPr>
      <a:lvl4pPr>
        <a:defRPr sz="4400">
          <a:solidFill>
            <a:srgbClr val="444D26"/>
          </a:solidFill>
          <a:latin typeface="Tw Cen MT"/>
          <a:ea typeface="Tw Cen MT"/>
          <a:cs typeface="Tw Cen MT"/>
          <a:sym typeface="Tw Cen MT"/>
        </a:defRPr>
      </a:lvl4pPr>
      <a:lvl5pPr>
        <a:defRPr sz="4400">
          <a:solidFill>
            <a:srgbClr val="444D26"/>
          </a:solidFill>
          <a:latin typeface="Tw Cen MT"/>
          <a:ea typeface="Tw Cen MT"/>
          <a:cs typeface="Tw Cen MT"/>
          <a:sym typeface="Tw Cen MT"/>
        </a:defRPr>
      </a:lvl5pPr>
      <a:lvl6pPr>
        <a:defRPr sz="4400">
          <a:solidFill>
            <a:srgbClr val="444D26"/>
          </a:solidFill>
          <a:latin typeface="Tw Cen MT"/>
          <a:ea typeface="Tw Cen MT"/>
          <a:cs typeface="Tw Cen MT"/>
          <a:sym typeface="Tw Cen MT"/>
        </a:defRPr>
      </a:lvl6pPr>
      <a:lvl7pPr>
        <a:defRPr sz="4400">
          <a:solidFill>
            <a:srgbClr val="444D26"/>
          </a:solidFill>
          <a:latin typeface="Tw Cen MT"/>
          <a:ea typeface="Tw Cen MT"/>
          <a:cs typeface="Tw Cen MT"/>
          <a:sym typeface="Tw Cen MT"/>
        </a:defRPr>
      </a:lvl7pPr>
      <a:lvl8pPr>
        <a:defRPr sz="4400">
          <a:solidFill>
            <a:srgbClr val="444D26"/>
          </a:solidFill>
          <a:latin typeface="Tw Cen MT"/>
          <a:ea typeface="Tw Cen MT"/>
          <a:cs typeface="Tw Cen MT"/>
          <a:sym typeface="Tw Cen MT"/>
        </a:defRPr>
      </a:lvl8pPr>
      <a:lvl9pPr>
        <a:defRPr sz="4400">
          <a:solidFill>
            <a:srgbClr val="444D26"/>
          </a:solidFill>
          <a:latin typeface="Tw Cen MT"/>
          <a:ea typeface="Tw Cen MT"/>
          <a:cs typeface="Tw Cen MT"/>
          <a:sym typeface="Tw Cen MT"/>
        </a:defRPr>
      </a:lvl9pPr>
    </p:titleStyle>
    <p:bodyStyle>
      <a:lvl1pPr marL="320040" indent="-320040">
        <a:spcBef>
          <a:spcPts val="700"/>
        </a:spcBef>
        <a:buClr>
          <a:srgbClr val="F3A447"/>
        </a:buClr>
        <a:buSzPct val="60000"/>
        <a:buFont typeface="Wingdings"/>
        <a:buChar char="◻"/>
        <a:defRPr sz="2900">
          <a:latin typeface="Tw Cen MT"/>
          <a:ea typeface="Tw Cen MT"/>
          <a:cs typeface="Tw Cen MT"/>
          <a:sym typeface="Tw Cen MT"/>
        </a:defRPr>
      </a:lvl1pPr>
      <a:lvl2pPr marL="671732" indent="-305972">
        <a:spcBef>
          <a:spcPts val="700"/>
        </a:spcBef>
        <a:buClr>
          <a:srgbClr val="F3A447"/>
        </a:buClr>
        <a:buSzPct val="70000"/>
        <a:buFont typeface="Wingdings"/>
        <a:buChar char=""/>
        <a:defRPr sz="2900">
          <a:latin typeface="Tw Cen MT"/>
          <a:ea typeface="Tw Cen MT"/>
          <a:cs typeface="Tw Cen MT"/>
          <a:sym typeface="Tw Cen MT"/>
        </a:defRPr>
      </a:lvl2pPr>
      <a:lvl3pPr marL="974034" indent="-288234">
        <a:spcBef>
          <a:spcPts val="700"/>
        </a:spcBef>
        <a:buClr>
          <a:srgbClr val="F3A447"/>
        </a:buClr>
        <a:buSzPct val="75000"/>
        <a:buFont typeface="Wingdings"/>
        <a:buChar char="■"/>
        <a:defRPr sz="2900">
          <a:latin typeface="Tw Cen MT"/>
          <a:ea typeface="Tw Cen MT"/>
          <a:cs typeface="Tw Cen MT"/>
          <a:sym typeface="Tw Cen MT"/>
        </a:defRPr>
      </a:lvl3pPr>
      <a:lvl4pPr marL="1474469" indent="-331469">
        <a:spcBef>
          <a:spcPts val="700"/>
        </a:spcBef>
        <a:buClr>
          <a:srgbClr val="F3A447"/>
        </a:buClr>
        <a:buSzPct val="75000"/>
        <a:buFont typeface="Wingdings"/>
        <a:buChar char="■"/>
        <a:defRPr sz="2900">
          <a:latin typeface="Tw Cen MT"/>
          <a:ea typeface="Tw Cen MT"/>
          <a:cs typeface="Tw Cen MT"/>
          <a:sym typeface="Tw Cen MT"/>
        </a:defRPr>
      </a:lvl4pPr>
      <a:lvl5pPr marL="1931670" indent="-331470">
        <a:spcBef>
          <a:spcPts val="700"/>
        </a:spcBef>
        <a:buClr>
          <a:srgbClr val="F3A447"/>
        </a:buClr>
        <a:buSzPct val="65000"/>
        <a:buFont typeface="Wingdings"/>
        <a:buChar char="■"/>
        <a:defRPr sz="2900">
          <a:latin typeface="Tw Cen MT"/>
          <a:ea typeface="Tw Cen MT"/>
          <a:cs typeface="Tw Cen MT"/>
          <a:sym typeface="Tw Cen MT"/>
        </a:defRPr>
      </a:lvl5pPr>
      <a:lvl6pPr marL="2242820" indent="-368300">
        <a:spcBef>
          <a:spcPts val="700"/>
        </a:spcBef>
        <a:buClr>
          <a:srgbClr val="F3A447"/>
        </a:buClr>
        <a:buSzPct val="100000"/>
        <a:buFont typeface="Wingdings"/>
        <a:buChar char="▪"/>
        <a:defRPr sz="2900">
          <a:latin typeface="Tw Cen MT"/>
          <a:ea typeface="Tw Cen MT"/>
          <a:cs typeface="Tw Cen MT"/>
          <a:sym typeface="Tw Cen MT"/>
        </a:defRPr>
      </a:lvl6pPr>
      <a:lvl7pPr marL="2517139" indent="-368300">
        <a:spcBef>
          <a:spcPts val="700"/>
        </a:spcBef>
        <a:buClr>
          <a:srgbClr val="F3A447"/>
        </a:buClr>
        <a:buSzPct val="100000"/>
        <a:buFont typeface="Wingdings"/>
        <a:buChar char="▪"/>
        <a:defRPr sz="2900">
          <a:latin typeface="Tw Cen MT"/>
          <a:ea typeface="Tw Cen MT"/>
          <a:cs typeface="Tw Cen MT"/>
          <a:sym typeface="Tw Cen MT"/>
        </a:defRPr>
      </a:lvl7pPr>
      <a:lvl8pPr marL="2791460" indent="-368300">
        <a:spcBef>
          <a:spcPts val="700"/>
        </a:spcBef>
        <a:buClr>
          <a:srgbClr val="F3A447"/>
        </a:buClr>
        <a:buSzPct val="100000"/>
        <a:buFont typeface="Wingdings"/>
        <a:buChar char="▪"/>
        <a:defRPr sz="2900">
          <a:latin typeface="Tw Cen MT"/>
          <a:ea typeface="Tw Cen MT"/>
          <a:cs typeface="Tw Cen MT"/>
          <a:sym typeface="Tw Cen MT"/>
        </a:defRPr>
      </a:lvl8pPr>
      <a:lvl9pPr marL="3065779" indent="-368300">
        <a:spcBef>
          <a:spcPts val="700"/>
        </a:spcBef>
        <a:buClr>
          <a:srgbClr val="F3A447"/>
        </a:buClr>
        <a:buSzPct val="100000"/>
        <a:buFont typeface="Wingdings"/>
        <a:buChar char="▪"/>
        <a:defRPr sz="2900">
          <a:latin typeface="Tw Cen MT"/>
          <a:ea typeface="Tw Cen MT"/>
          <a:cs typeface="Tw Cen MT"/>
          <a:sym typeface="Tw Cen MT"/>
        </a:defRPr>
      </a:lvl9pPr>
    </p:bodyStyle>
    <p:otherStyle>
      <a:lvl1pPr algn="ctr" defTabSz="457200">
        <a:defRPr b="1" sz="1400">
          <a:solidFill>
            <a:schemeClr val="tx1"/>
          </a:solidFill>
          <a:latin typeface="+mn-lt"/>
          <a:ea typeface="+mn-ea"/>
          <a:cs typeface="+mn-cs"/>
          <a:sym typeface="Calibri"/>
        </a:defRPr>
      </a:lvl1pPr>
      <a:lvl2pPr algn="ctr" defTabSz="457200">
        <a:defRPr b="1" sz="1400">
          <a:solidFill>
            <a:schemeClr val="tx1"/>
          </a:solidFill>
          <a:latin typeface="+mn-lt"/>
          <a:ea typeface="+mn-ea"/>
          <a:cs typeface="+mn-cs"/>
          <a:sym typeface="Calibri"/>
        </a:defRPr>
      </a:lvl2pPr>
      <a:lvl3pPr algn="ctr" defTabSz="457200">
        <a:defRPr b="1" sz="1400">
          <a:solidFill>
            <a:schemeClr val="tx1"/>
          </a:solidFill>
          <a:latin typeface="+mn-lt"/>
          <a:ea typeface="+mn-ea"/>
          <a:cs typeface="+mn-cs"/>
          <a:sym typeface="Calibri"/>
        </a:defRPr>
      </a:lvl3pPr>
      <a:lvl4pPr algn="ctr" defTabSz="457200">
        <a:defRPr b="1" sz="1400">
          <a:solidFill>
            <a:schemeClr val="tx1"/>
          </a:solidFill>
          <a:latin typeface="+mn-lt"/>
          <a:ea typeface="+mn-ea"/>
          <a:cs typeface="+mn-cs"/>
          <a:sym typeface="Calibri"/>
        </a:defRPr>
      </a:lvl4pPr>
      <a:lvl5pPr algn="ctr" defTabSz="457200">
        <a:defRPr b="1" sz="1400">
          <a:solidFill>
            <a:schemeClr val="tx1"/>
          </a:solidFill>
          <a:latin typeface="+mn-lt"/>
          <a:ea typeface="+mn-ea"/>
          <a:cs typeface="+mn-cs"/>
          <a:sym typeface="Calibri"/>
        </a:defRPr>
      </a:lvl5pPr>
      <a:lvl6pPr algn="ctr" defTabSz="457200">
        <a:defRPr b="1" sz="1400">
          <a:solidFill>
            <a:schemeClr val="tx1"/>
          </a:solidFill>
          <a:latin typeface="+mn-lt"/>
          <a:ea typeface="+mn-ea"/>
          <a:cs typeface="+mn-cs"/>
          <a:sym typeface="Calibri"/>
        </a:defRPr>
      </a:lvl6pPr>
      <a:lvl7pPr algn="ctr" defTabSz="457200">
        <a:defRPr b="1" sz="1400">
          <a:solidFill>
            <a:schemeClr val="tx1"/>
          </a:solidFill>
          <a:latin typeface="+mn-lt"/>
          <a:ea typeface="+mn-ea"/>
          <a:cs typeface="+mn-cs"/>
          <a:sym typeface="Calibri"/>
        </a:defRPr>
      </a:lvl7pPr>
      <a:lvl8pPr algn="ctr" defTabSz="457200">
        <a:defRPr b="1" sz="1400">
          <a:solidFill>
            <a:schemeClr val="tx1"/>
          </a:solidFill>
          <a:latin typeface="+mn-lt"/>
          <a:ea typeface="+mn-ea"/>
          <a:cs typeface="+mn-cs"/>
          <a:sym typeface="Calibri"/>
        </a:defRPr>
      </a:lvl8pPr>
      <a:lvl9pPr algn="ctr" defTabSz="457200">
        <a:defRPr b="1" sz="14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body" idx="1"/>
          </p:nvPr>
        </p:nvSpPr>
        <p:spPr>
          <a:xfrm>
            <a:off x="605789" y="0"/>
            <a:ext cx="8012432" cy="4965700"/>
          </a:xfrm>
          <a:prstGeom prst="rect">
            <a:avLst/>
          </a:prstGeom>
        </p:spPr>
        <p:txBody>
          <a:bodyPr/>
          <a:lstStyle/>
          <a:p>
            <a:pPr lvl="0" algn="ctr">
              <a:spcBef>
                <a:spcPts val="800"/>
              </a:spcBef>
              <a:defRPr sz="1800">
                <a:solidFill>
                  <a:srgbClr val="000000"/>
                </a:solidFill>
              </a:defRPr>
            </a:pPr>
            <a:r>
              <a:rPr sz="3600"/>
              <a:t>Methodologies and approaches useful for Cyber Threat Assessment and Cyber DBT along side with classical DBT methodology as stated in NSS-10 Document</a:t>
            </a:r>
            <a:endParaRPr sz="3600"/>
          </a:p>
          <a:p>
            <a:pPr lvl="0" algn="ctr">
              <a:spcBef>
                <a:spcPts val="800"/>
              </a:spcBef>
              <a:defRPr sz="1800">
                <a:solidFill>
                  <a:srgbClr val="000000"/>
                </a:solidFill>
              </a:defRPr>
            </a:pPr>
          </a:p>
          <a:p>
            <a:pPr lvl="0" algn="ctr">
              <a:spcBef>
                <a:spcPts val="800"/>
              </a:spcBef>
              <a:defRPr sz="1800">
                <a:solidFill>
                  <a:srgbClr val="000000"/>
                </a:solidFill>
              </a:defRPr>
            </a:pPr>
            <a:endParaRPr b="1" sz="3600"/>
          </a:p>
          <a:p>
            <a:pPr lvl="0" algn="ctr">
              <a:spcBef>
                <a:spcPts val="800"/>
              </a:spcBef>
              <a:defRPr sz="1800">
                <a:solidFill>
                  <a:srgbClr val="000000"/>
                </a:solidFill>
              </a:defRPr>
            </a:pPr>
            <a:r>
              <a:rPr b="1" sz="3600"/>
              <a:t>S.K. Parulkar, India</a:t>
            </a:r>
          </a:p>
          <a:p>
            <a:pPr lvl="0" algn="ctr">
              <a:spcBef>
                <a:spcPts val="800"/>
              </a:spcBef>
              <a:defRPr sz="1800">
                <a:solidFill>
                  <a:srgbClr val="000000"/>
                </a:solidFill>
              </a:defRPr>
            </a:pPr>
            <a:r>
              <a:rPr sz="2400" u="sng">
                <a:solidFill>
                  <a:srgbClr val="0000FF"/>
                </a:solidFill>
              </a:rPr>
              <a:t>parulkarsk@gmail.com</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09" name="Shape 109"/>
          <p:cNvSpPr/>
          <p:nvPr>
            <p:ph type="title"/>
          </p:nvPr>
        </p:nvSpPr>
        <p:spPr>
          <a:xfrm>
            <a:off x="0" y="80010"/>
            <a:ext cx="91440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SUGGESTED APPROACH FOR CYBER DBT</a:t>
            </a:r>
          </a:p>
        </p:txBody>
      </p:sp>
      <p:sp>
        <p:nvSpPr>
          <p:cNvPr id="110" name="Shape 110"/>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11" name="Shape 111"/>
          <p:cNvSpPr/>
          <p:nvPr>
            <p:ph type="body" idx="1"/>
          </p:nvPr>
        </p:nvSpPr>
        <p:spPr>
          <a:xfrm>
            <a:off x="95250" y="1695767"/>
            <a:ext cx="8953500" cy="4525963"/>
          </a:xfrm>
          <a:prstGeom prst="rect">
            <a:avLst/>
          </a:prstGeom>
        </p:spPr>
        <p:txBody>
          <a:bodyPr/>
          <a:lstStyle/>
          <a:p>
            <a:pPr lvl="0" marL="0" indent="0" algn="just">
              <a:lnSpc>
                <a:spcPct val="80000"/>
              </a:lnSpc>
              <a:spcBef>
                <a:spcPts val="1200"/>
              </a:spcBef>
              <a:buSzTx/>
              <a:buNone/>
              <a:defRPr sz="1800"/>
            </a:pPr>
            <a:r>
              <a:rPr sz="2200"/>
              <a:t>There are two threat assessment documents that are used as input for the cyber DBT processing:</a:t>
            </a:r>
          </a:p>
          <a:p>
            <a:pPr lvl="0" marL="628650" indent="-628650" algn="just">
              <a:lnSpc>
                <a:spcPct val="80000"/>
              </a:lnSpc>
              <a:spcBef>
                <a:spcPts val="1200"/>
              </a:spcBef>
              <a:buFontTx/>
              <a:buAutoNum type="arabicPeriod" startAt="1"/>
              <a:defRPr sz="1800"/>
            </a:pPr>
            <a:r>
              <a:rPr sz="2200"/>
              <a:t>Facility dependent and technology related cyber threat assessment document and </a:t>
            </a:r>
          </a:p>
          <a:p>
            <a:pPr lvl="0" marL="628650" indent="-628650" algn="just">
              <a:lnSpc>
                <a:spcPct val="80000"/>
              </a:lnSpc>
              <a:spcBef>
                <a:spcPts val="1200"/>
              </a:spcBef>
              <a:buFontTx/>
              <a:buAutoNum type="arabicPeriod" startAt="1"/>
              <a:defRPr sz="1800"/>
            </a:pPr>
            <a:r>
              <a:rPr sz="2200"/>
              <a:t>Historical cyber events based cyber threat assessment document. </a:t>
            </a:r>
          </a:p>
          <a:p>
            <a:pPr lvl="1" marL="701040" indent="-335280" algn="just">
              <a:lnSpc>
                <a:spcPct val="80000"/>
              </a:lnSpc>
              <a:spcBef>
                <a:spcPts val="1200"/>
              </a:spcBef>
              <a:buClr>
                <a:srgbClr val="A5B592"/>
              </a:buClr>
              <a:buFont typeface="Wingdings 2"/>
              <a:defRPr sz="1800"/>
            </a:pPr>
            <a:r>
              <a:rPr sz="2200"/>
              <a:t>In first document, no screening is required as these assessment is carried out specifically for the facility by creating cyber events and cyber scenarios and so more realistic and credible for the facility.</a:t>
            </a:r>
          </a:p>
          <a:p>
            <a:pPr lvl="1" marL="701040" indent="-335280" algn="just">
              <a:lnSpc>
                <a:spcPct val="80000"/>
              </a:lnSpc>
              <a:spcBef>
                <a:spcPts val="1200"/>
              </a:spcBef>
              <a:buClr>
                <a:srgbClr val="A5B592"/>
              </a:buClr>
              <a:buFont typeface="Wingdings 2"/>
              <a:defRPr sz="1800"/>
            </a:pPr>
            <a:r>
              <a:rPr sz="2200"/>
              <a:t>In second document </a:t>
            </a:r>
            <a:r>
              <a:rPr i="1" sz="2200"/>
              <a:t>cyber attack vectors with cyber adversary characteristics (TTPs) are very credible, realistic and authentic as the cyber adversaries’ used these attack vectors in real cyber events</a:t>
            </a:r>
            <a:r>
              <a:rPr b="1" sz="2200"/>
              <a:t>. Only possible screening is to assess whether threats are relevant to specific nuclear facility for which this threat DBT document is required.</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14" name="Shape 114"/>
          <p:cNvSpPr/>
          <p:nvPr>
            <p:ph type="title"/>
          </p:nvPr>
        </p:nvSpPr>
        <p:spPr>
          <a:xfrm>
            <a:off x="0" y="80010"/>
            <a:ext cx="91440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SUGGESTED APPROACH FOR CYBER DBT</a:t>
            </a:r>
          </a:p>
        </p:txBody>
      </p:sp>
      <p:sp>
        <p:nvSpPr>
          <p:cNvPr id="115" name="Shape 115"/>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16" name="Shape 116"/>
          <p:cNvSpPr/>
          <p:nvPr>
            <p:ph type="body" idx="1"/>
          </p:nvPr>
        </p:nvSpPr>
        <p:spPr>
          <a:xfrm>
            <a:off x="95250" y="1859278"/>
            <a:ext cx="8953500" cy="4525964"/>
          </a:xfrm>
          <a:prstGeom prst="rect">
            <a:avLst/>
          </a:prstGeom>
        </p:spPr>
        <p:txBody>
          <a:bodyPr/>
          <a:lstStyle/>
          <a:p>
            <a:pPr lvl="1" marL="701040" indent="-335280" algn="just">
              <a:lnSpc>
                <a:spcPct val="80000"/>
              </a:lnSpc>
              <a:spcBef>
                <a:spcPts val="300"/>
              </a:spcBef>
              <a:buClr>
                <a:srgbClr val="A5B592"/>
              </a:buClr>
              <a:buFont typeface="Wingdings 2"/>
              <a:defRPr sz="1800"/>
            </a:pPr>
            <a:r>
              <a:rPr sz="2200"/>
              <a:t>Combined both the above documents and Translate the threat statements into a statement of representative cyber threat vectors by grouping of types of cyber adversary characteristics (TTPs) of cyber attack vectors into sets of representative cyber adversary characteristics (TTPs) of attack vectors </a:t>
            </a:r>
            <a:r>
              <a:rPr b="1" i="1" sz="2200"/>
              <a:t>as ultimately facility has to design cyber protection against cyber adversary characteristics (TTPs) irrespective of the cyber adversary.</a:t>
            </a:r>
            <a:endParaRPr sz="2200"/>
          </a:p>
          <a:p>
            <a:pPr lvl="1" marL="640080" indent="-274320" algn="just">
              <a:lnSpc>
                <a:spcPct val="80000"/>
              </a:lnSpc>
              <a:spcBef>
                <a:spcPts val="300"/>
              </a:spcBef>
              <a:buClr>
                <a:srgbClr val="A5B592"/>
              </a:buClr>
              <a:buFont typeface="Wingdings 2"/>
              <a:defRPr sz="1800"/>
            </a:pPr>
            <a:endParaRPr i="1" sz="2200"/>
          </a:p>
          <a:p>
            <a:pPr lvl="1" marL="701040" indent="-335280" algn="just">
              <a:lnSpc>
                <a:spcPct val="80000"/>
              </a:lnSpc>
              <a:spcBef>
                <a:spcPts val="300"/>
              </a:spcBef>
              <a:buClr>
                <a:srgbClr val="A5B592"/>
              </a:buClr>
              <a:buFont typeface="Wingdings 2"/>
              <a:defRPr sz="1800"/>
            </a:pPr>
            <a:r>
              <a:rPr sz="2200"/>
              <a:t>Modifying the threat statements in combined threat assessment document for relevant policy considerations. This may result in adjustments of the cyber threat vectors for anticipating the near future technology advancement </a:t>
            </a:r>
            <a:r>
              <a:rPr b="1" i="1" sz="2200"/>
              <a:t>to make them more sustainable</a:t>
            </a:r>
            <a:r>
              <a:rPr sz="2200"/>
              <a:t> and also against creating a balance for costs of protection and the risks of the consequences of a potential malicious act. </a:t>
            </a:r>
            <a:endParaRPr sz="2200"/>
          </a:p>
          <a:p>
            <a:pPr lvl="1" marL="640080" indent="-274320" algn="just">
              <a:lnSpc>
                <a:spcPct val="80000"/>
              </a:lnSpc>
              <a:spcBef>
                <a:spcPts val="300"/>
              </a:spcBef>
              <a:buClr>
                <a:srgbClr val="A5B592"/>
              </a:buClr>
              <a:buFont typeface="Wingdings 2"/>
              <a:defRPr sz="1800"/>
            </a:pPr>
            <a:endParaRPr sz="2200"/>
          </a:p>
          <a:p>
            <a:pPr lvl="1" marL="701040" indent="-335280" algn="just">
              <a:lnSpc>
                <a:spcPct val="80000"/>
              </a:lnSpc>
              <a:spcBef>
                <a:spcPts val="300"/>
              </a:spcBef>
              <a:buClr>
                <a:srgbClr val="A5B592"/>
              </a:buClr>
              <a:buFont typeface="Wingdings 2"/>
              <a:defRPr sz="1800"/>
            </a:pPr>
            <a:r>
              <a:rPr b="1" sz="2200"/>
              <a:t>Finally the outcome of all these processes is Cyber-DBT document.</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xfrm>
            <a:off x="0" y="228600"/>
            <a:ext cx="9144000" cy="990600"/>
          </a:xfrm>
          <a:prstGeom prst="rect">
            <a:avLst/>
          </a:prstGeom>
        </p:spPr>
        <p:txBody>
          <a:bodyPr/>
          <a:lstStyle>
            <a:lvl1pPr algn="ctr">
              <a:defRPr b="1" cap="all" sz="4000"/>
            </a:lvl1pPr>
          </a:lstStyle>
          <a:p>
            <a:pPr lvl="0">
              <a:defRPr b="0" cap="none" sz="1800">
                <a:solidFill>
                  <a:srgbClr val="000000"/>
                </a:solidFill>
              </a:defRPr>
            </a:pPr>
            <a:r>
              <a:rPr b="1" cap="all" sz="4000">
                <a:solidFill>
                  <a:srgbClr val="444D26"/>
                </a:solidFill>
              </a:rPr>
              <a:t>THE ROLE OF CYBER ADVERSARY</a:t>
            </a:r>
          </a:p>
        </p:txBody>
      </p:sp>
      <p:sp>
        <p:nvSpPr>
          <p:cNvPr id="119" name="Shape 119"/>
          <p:cNvSpPr/>
          <p:nvPr>
            <p:ph type="sldNum" sz="quarter" idx="2"/>
          </p:nvPr>
        </p:nvSpPr>
        <p:spPr>
          <a:xfrm>
            <a:off x="7509509" y="6485254"/>
            <a:ext cx="533401" cy="256541"/>
          </a:xfrm>
          <a:prstGeom prst="rect">
            <a:avLst/>
          </a:prstGeom>
          <a:extLst>
            <a:ext uri="{C572A759-6A51-4108-AA02-DFA0A04FC94B}">
              <ma14:wrappingTextBoxFlag xmlns:ma14="http://schemas.microsoft.com/office/mac/drawingml/2011/main" val="1"/>
            </a:ext>
          </a:extLst>
        </p:spPr>
        <p:txBody>
          <a:bodyPr/>
          <a:lstStyle>
            <a:lvl1pPr>
              <a:lnSpc>
                <a:spcPct val="90000"/>
              </a:lnSpc>
              <a:defRPr sz="1100">
                <a:solidFill>
                  <a:srgbClr val="888888"/>
                </a:solidFill>
              </a:defRPr>
            </a:lvl1pPr>
          </a:lstStyle>
          <a:p>
            <a:pPr lvl="0">
              <a:defRPr b="0" sz="1800">
                <a:solidFill>
                  <a:srgbClr val="000000"/>
                </a:solidFill>
              </a:defRPr>
            </a:pPr>
            <a:fld id="{86CB4B4D-7CA3-9044-876B-883B54F8677D}" type="slidenum">
              <a:rPr b="1" sz="1100">
                <a:solidFill>
                  <a:srgbClr val="888888"/>
                </a:solidFill>
              </a:rPr>
            </a:fld>
          </a:p>
        </p:txBody>
      </p:sp>
      <p:sp>
        <p:nvSpPr>
          <p:cNvPr id="120" name="Shape 120"/>
          <p:cNvSpPr/>
          <p:nvPr>
            <p:ph type="body" idx="1"/>
          </p:nvPr>
        </p:nvSpPr>
        <p:spPr>
          <a:prstGeom prst="rect">
            <a:avLst/>
          </a:prstGeom>
        </p:spPr>
        <p:txBody>
          <a:bodyPr/>
          <a:lstStyle/>
          <a:p>
            <a:pPr lvl="0" marL="274497" indent="-274497" algn="just" defTabSz="320038">
              <a:spcBef>
                <a:spcPts val="500"/>
              </a:spcBef>
              <a:buFont typeface="Tw Cen MT"/>
              <a:buChar char="¨"/>
              <a:defRPr sz="1800"/>
            </a:pPr>
            <a:r>
              <a:rPr sz="2200"/>
              <a:t>What outcome of cyber threat assessment is expected ?</a:t>
            </a:r>
          </a:p>
          <a:p>
            <a:pPr lvl="0" marL="274497" indent="-274497" algn="just" defTabSz="320038">
              <a:spcBef>
                <a:spcPts val="500"/>
              </a:spcBef>
              <a:buFont typeface="Tw Cen MT"/>
              <a:buChar char="¨"/>
              <a:defRPr sz="1800"/>
            </a:pPr>
            <a:r>
              <a:rPr sz="2200"/>
              <a:t>It should be cyber standard attack vectors with different type of TTPs used specific to the facility. </a:t>
            </a:r>
          </a:p>
          <a:p>
            <a:pPr lvl="0" marL="274497" indent="-274497" algn="just" defTabSz="320038">
              <a:spcBef>
                <a:spcPts val="500"/>
              </a:spcBef>
              <a:buFont typeface="Tw Cen MT"/>
              <a:buChar char="¨"/>
              <a:defRPr sz="1800"/>
            </a:pPr>
            <a:r>
              <a:rPr sz="2200"/>
              <a:t>These cyber threat vectors can be assessed much better way technologically, security policy and looking at the history of cyber events than knowing the cyber adversaries and their characteristics intention and motivation and targeting.</a:t>
            </a:r>
          </a:p>
          <a:p>
            <a:pPr lvl="0" marL="274497" indent="-274497" algn="just" defTabSz="320038">
              <a:spcBef>
                <a:spcPts val="500"/>
              </a:spcBef>
              <a:buFont typeface="Tw Cen MT"/>
              <a:buChar char="¨"/>
              <a:defRPr sz="1800"/>
            </a:pPr>
            <a:r>
              <a:rPr sz="2200"/>
              <a:t>TTPs are site specific that facility knows better than any adversary.</a:t>
            </a:r>
          </a:p>
          <a:p>
            <a:pPr lvl="0" marL="274497" indent="-274497" algn="just" defTabSz="320038">
              <a:spcBef>
                <a:spcPts val="500"/>
              </a:spcBef>
              <a:buFont typeface="Tw Cen MT"/>
              <a:buChar char="¨"/>
              <a:defRPr sz="1800"/>
            </a:pPr>
            <a:r>
              <a:rPr sz="2200"/>
              <a:t>So Knowing cyber adversaries are not needed in cyber threat assessment and cyber DBT.</a:t>
            </a:r>
          </a:p>
          <a:p>
            <a:pPr lvl="0" marL="274497" indent="-274497" algn="just" defTabSz="320038">
              <a:spcBef>
                <a:spcPts val="500"/>
              </a:spcBef>
              <a:buFont typeface="Tw Cen MT"/>
              <a:buChar char="¨"/>
              <a:defRPr sz="1800"/>
            </a:pPr>
            <a:r>
              <a:rPr sz="2200"/>
              <a:t>TTPs are the capabilities of the cyber adversaries. Categorise the outcome of cyber threat assessment (cyber threat vectors) based on the requirement of resources and skill that will provide the list of adversaries of different possible categories.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23" name="Shape 123"/>
          <p:cNvSpPr/>
          <p:nvPr>
            <p:ph type="title"/>
          </p:nvPr>
        </p:nvSpPr>
        <p:spPr>
          <a:xfrm>
            <a:off x="139700" y="0"/>
            <a:ext cx="8877300" cy="1143001"/>
          </a:xfrm>
          <a:prstGeom prst="rect">
            <a:avLst/>
          </a:prstGeom>
        </p:spPr>
        <p:txBody>
          <a:bodyPr/>
          <a:lstStyle>
            <a:lvl1pPr algn="ctr">
              <a:defRPr b="1" cap="all" sz="3900"/>
            </a:lvl1pPr>
          </a:lstStyle>
          <a:p>
            <a:pPr lvl="0">
              <a:defRPr b="0" cap="none" sz="1800">
                <a:solidFill>
                  <a:srgbClr val="000000"/>
                </a:solidFill>
              </a:defRPr>
            </a:pPr>
            <a:r>
              <a:rPr b="1" cap="all" sz="3900">
                <a:solidFill>
                  <a:srgbClr val="444D26"/>
                </a:solidFill>
              </a:rPr>
              <a:t>BEYOND CYBER DBT </a:t>
            </a:r>
          </a:p>
        </p:txBody>
      </p:sp>
      <p:sp>
        <p:nvSpPr>
          <p:cNvPr id="124" name="Shape 124"/>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25" name="Shape 125"/>
          <p:cNvSpPr/>
          <p:nvPr>
            <p:ph type="body" idx="1"/>
          </p:nvPr>
        </p:nvSpPr>
        <p:spPr>
          <a:xfrm>
            <a:off x="139700" y="1600200"/>
            <a:ext cx="8877300" cy="4525963"/>
          </a:xfrm>
          <a:prstGeom prst="rect">
            <a:avLst/>
          </a:prstGeom>
        </p:spPr>
        <p:txBody>
          <a:bodyPr/>
          <a:lstStyle/>
          <a:p>
            <a:pPr lvl="0" marL="0" indent="0" algn="just" defTabSz="896111">
              <a:lnSpc>
                <a:spcPct val="80000"/>
              </a:lnSpc>
              <a:spcBef>
                <a:spcPts val="300"/>
              </a:spcBef>
              <a:buSzTx/>
              <a:buNone/>
              <a:defRPr sz="1800"/>
            </a:pPr>
            <a:r>
              <a:rPr sz="2156"/>
              <a:t>The following threats are the candidate for the Beyond Cyber DBT:</a:t>
            </a:r>
            <a:endParaRPr sz="1764"/>
          </a:p>
          <a:p>
            <a:pPr lvl="0" marL="258254" indent="-258254" algn="just" defTabSz="896111">
              <a:lnSpc>
                <a:spcPct val="80000"/>
              </a:lnSpc>
              <a:spcBef>
                <a:spcPts val="300"/>
              </a:spcBef>
              <a:buSzTx/>
              <a:buNone/>
              <a:defRPr sz="1800"/>
            </a:pPr>
            <a:r>
              <a:rPr sz="2156"/>
              <a:t>1. In cyber DBT document, competent authority may analyze threat vectors for which no protection can be designed or planned by the operator due to facility and information security architectures, technological constrained or any other limitations. </a:t>
            </a:r>
            <a:endParaRPr sz="1764"/>
          </a:p>
          <a:p>
            <a:pPr lvl="0" marL="258254" indent="-258254" algn="just" defTabSz="896111">
              <a:lnSpc>
                <a:spcPct val="80000"/>
              </a:lnSpc>
              <a:spcBef>
                <a:spcPts val="300"/>
              </a:spcBef>
              <a:buSzTx/>
              <a:buNone/>
              <a:defRPr sz="1800"/>
            </a:pPr>
            <a:r>
              <a:rPr sz="2156"/>
              <a:t>2. Due to uncertainty of TTPs used in Advanced Persistent Threat (APT), it is difficult to predict and assess them. Therefore APTs are the candidate for Beyond DBT category. </a:t>
            </a:r>
            <a:endParaRPr sz="1764"/>
          </a:p>
          <a:p>
            <a:pPr lvl="0" marL="0" indent="0" algn="just" defTabSz="896111">
              <a:lnSpc>
                <a:spcPct val="80000"/>
              </a:lnSpc>
              <a:spcBef>
                <a:spcPts val="300"/>
              </a:spcBef>
              <a:buSzTx/>
              <a:buNone/>
              <a:defRPr sz="1800"/>
            </a:pPr>
            <a:r>
              <a:rPr b="1" i="1" sz="2156"/>
              <a:t>These threat vectors against which no protection is possible by the operator can be listed as beyond DBT cyber threat vectors.</a:t>
            </a:r>
            <a:r>
              <a:rPr sz="2156"/>
              <a:t> </a:t>
            </a:r>
            <a:endParaRPr sz="1764"/>
          </a:p>
          <a:p>
            <a:pPr lvl="0" marL="0" indent="0" algn="just" defTabSz="896111">
              <a:lnSpc>
                <a:spcPct val="80000"/>
              </a:lnSpc>
              <a:spcBef>
                <a:spcPts val="300"/>
              </a:spcBef>
              <a:buSzTx/>
              <a:buNone/>
              <a:defRPr sz="1800"/>
            </a:pPr>
            <a:r>
              <a:rPr sz="2156"/>
              <a:t>Though the protection against these threat vectors will be the responsibility of the state however operator has to help state in </a:t>
            </a:r>
            <a:r>
              <a:rPr b="1" sz="2156"/>
              <a:t>possible response and recovery</a:t>
            </a:r>
            <a:r>
              <a:rPr sz="2156"/>
              <a:t> of the information systems affected by the cyber events.</a:t>
            </a:r>
            <a:endParaRPr sz="1764"/>
          </a:p>
          <a:p>
            <a:pPr lvl="0" marL="0" indent="0" algn="just" defTabSz="896111">
              <a:lnSpc>
                <a:spcPct val="80000"/>
              </a:lnSpc>
              <a:spcBef>
                <a:spcPts val="300"/>
              </a:spcBef>
              <a:buSzTx/>
              <a:buNone/>
              <a:defRPr sz="1800"/>
            </a:pPr>
            <a:r>
              <a:rPr sz="2156"/>
              <a:t>In very high risk situations operator may make some arrangements with a few cyber expert teams who can help in response and recovery process. </a:t>
            </a:r>
            <a:endParaRPr sz="1764"/>
          </a:p>
          <a:p>
            <a:pPr lvl="0" marL="0" indent="0" algn="just" defTabSz="896111">
              <a:lnSpc>
                <a:spcPct val="80000"/>
              </a:lnSpc>
              <a:spcBef>
                <a:spcPts val="300"/>
              </a:spcBef>
              <a:buSzTx/>
              <a:buNone/>
              <a:defRPr sz="1800"/>
            </a:pPr>
            <a:r>
              <a:rPr b="1" sz="2156"/>
              <a:t>State can also help to operator by providing help on international level experts in very serious situations or very high risk.</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28" name="Shape 128"/>
          <p:cNvSpPr/>
          <p:nvPr>
            <p:ph type="title"/>
          </p:nvPr>
        </p:nvSpPr>
        <p:spPr>
          <a:xfrm>
            <a:off x="0" y="186690"/>
            <a:ext cx="9144000" cy="1143001"/>
          </a:xfrm>
          <a:prstGeom prst="rect">
            <a:avLst/>
          </a:prstGeom>
        </p:spPr>
        <p:txBody>
          <a:bodyPr/>
          <a:lstStyle/>
          <a:p>
            <a:pPr lvl="0" algn="ctr" defTabSz="237149">
              <a:defRPr sz="1800">
                <a:solidFill>
                  <a:srgbClr val="000000"/>
                </a:solidFill>
              </a:defRPr>
            </a:pPr>
            <a:br>
              <a:rPr sz="1456">
                <a:solidFill>
                  <a:srgbClr val="444D26"/>
                </a:solidFill>
              </a:rPr>
            </a:br>
            <a:r>
              <a:rPr b="1" cap="all" sz="3094">
                <a:solidFill>
                  <a:srgbClr val="444D26"/>
                </a:solidFill>
              </a:rPr>
              <a:t>RESPONDING TO NEW AND EMERGING THREATS</a:t>
            </a:r>
            <a:br>
              <a:rPr b="1" cap="all" sz="3094">
                <a:solidFill>
                  <a:srgbClr val="444D26"/>
                </a:solidFill>
              </a:rPr>
            </a:br>
          </a:p>
        </p:txBody>
      </p:sp>
      <p:sp>
        <p:nvSpPr>
          <p:cNvPr id="129" name="Shape 129"/>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30" name="Shape 130"/>
          <p:cNvSpPr/>
          <p:nvPr>
            <p:ph type="body" idx="1"/>
          </p:nvPr>
        </p:nvSpPr>
        <p:spPr>
          <a:xfrm>
            <a:off x="457200" y="1600200"/>
            <a:ext cx="8229600" cy="4525963"/>
          </a:xfrm>
          <a:prstGeom prst="rect">
            <a:avLst/>
          </a:prstGeom>
        </p:spPr>
        <p:txBody>
          <a:bodyPr/>
          <a:lstStyle/>
          <a:p>
            <a:pPr lvl="0" marL="0" indent="0" algn="just">
              <a:lnSpc>
                <a:spcPct val="90000"/>
              </a:lnSpc>
              <a:spcBef>
                <a:spcPts val="1200"/>
              </a:spcBef>
              <a:buSzTx/>
              <a:buNone/>
              <a:defRPr sz="1800"/>
            </a:pPr>
            <a:r>
              <a:rPr sz="2400"/>
              <a:t>As cyber threats are more technology intensive and cyber technology is changing at very fast rate, new TTPs are also emerging at fast rate. </a:t>
            </a:r>
            <a:endParaRPr sz="2400"/>
          </a:p>
          <a:p>
            <a:pPr lvl="0" marL="0" indent="0" algn="just">
              <a:lnSpc>
                <a:spcPct val="90000"/>
              </a:lnSpc>
              <a:spcBef>
                <a:spcPts val="1200"/>
              </a:spcBef>
              <a:buSzTx/>
              <a:buNone/>
              <a:defRPr sz="1800"/>
            </a:pPr>
            <a:r>
              <a:rPr sz="2400"/>
              <a:t>In cyber threat assessment and cyber DBT, there should be some provision to accommodate these new emerging TTPs, due to technology up gradation, into threat assessment and DBT document. </a:t>
            </a:r>
          </a:p>
          <a:p>
            <a:pPr lvl="0" marL="0" indent="0" algn="just">
              <a:lnSpc>
                <a:spcPct val="90000"/>
              </a:lnSpc>
              <a:spcBef>
                <a:spcPts val="1200"/>
              </a:spcBef>
              <a:buSzTx/>
              <a:buNone/>
              <a:defRPr sz="1800"/>
            </a:pPr>
            <a:r>
              <a:rPr sz="2400"/>
              <a:t>Subsequently these TTPs can be merged into threat assessment and DBT document during schedule revision of the respective documents.</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33" name="Shape 133"/>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34" name="Shape 134"/>
          <p:cNvSpPr/>
          <p:nvPr>
            <p:ph type="body" idx="1"/>
          </p:nvPr>
        </p:nvSpPr>
        <p:spPr>
          <a:xfrm>
            <a:off x="190500" y="1600200"/>
            <a:ext cx="8775700" cy="4525963"/>
          </a:xfrm>
          <a:prstGeom prst="rect">
            <a:avLst/>
          </a:prstGeom>
        </p:spPr>
        <p:txBody>
          <a:bodyPr/>
          <a:lstStyle/>
          <a:p>
            <a:pPr lvl="0" marL="355600" indent="-355600" algn="just">
              <a:lnSpc>
                <a:spcPct val="80000"/>
              </a:lnSpc>
              <a:spcBef>
                <a:spcPts val="400"/>
              </a:spcBef>
              <a:defRPr sz="1800"/>
            </a:pPr>
            <a:r>
              <a:rPr sz="2000"/>
              <a:t>The most of the nuclear facilities provide traditional cyber security protections against standard cyber attack vectors, without going through the systematic assessment of these cyber standard attack vectors and cyber DBT process. It does not provide the level of security assurance required for high risk values.</a:t>
            </a:r>
          </a:p>
          <a:p>
            <a:pPr lvl="0" marL="355600" indent="-355600" algn="just">
              <a:lnSpc>
                <a:spcPct val="80000"/>
              </a:lnSpc>
              <a:spcBef>
                <a:spcPts val="400"/>
              </a:spcBef>
              <a:defRPr sz="1800"/>
            </a:pPr>
            <a:r>
              <a:rPr sz="2000"/>
              <a:t>Tactics, Techniques and Procedures (TTPs) in utilizing standard cyber attack vectors plays an important role. TTPs indicate, indirectly, the capability of the cyber adversaries. TTPs enhance the power of standard attack vectors that enhance the capability of the adversary in multiple folds.</a:t>
            </a:r>
          </a:p>
          <a:p>
            <a:pPr lvl="0" marL="355600" indent="-355600" algn="just">
              <a:lnSpc>
                <a:spcPct val="80000"/>
              </a:lnSpc>
              <a:spcBef>
                <a:spcPts val="400"/>
              </a:spcBef>
              <a:defRPr sz="1800"/>
            </a:pPr>
            <a:r>
              <a:rPr sz="2000"/>
              <a:t>The challenge is the required skill of cyber adversaries for adapting different types of cyber adversary characteristics (TTPs) along with single standard cyber attack vector or combination of standard cyber attack vectors or sometimes even with the combination of  physical attack vectors that measures the capability of cyber adversaries that has to be addressed by safeguards and countermeasures (security protections) by the facility.</a:t>
            </a:r>
          </a:p>
          <a:p>
            <a:pPr lvl="0" marL="355600" indent="-355600" algn="just">
              <a:lnSpc>
                <a:spcPct val="80000"/>
              </a:lnSpc>
              <a:spcBef>
                <a:spcPts val="400"/>
              </a:spcBef>
              <a:defRPr sz="1800"/>
            </a:pPr>
            <a:r>
              <a:rPr sz="2000"/>
              <a:t>This should include cyber attack vectors launched from outside through networks and from direct physical access to computer system by insider. </a:t>
            </a:r>
          </a:p>
          <a:p>
            <a:pPr lvl="0" marL="355600" indent="-355600" algn="just">
              <a:lnSpc>
                <a:spcPct val="80000"/>
              </a:lnSpc>
              <a:spcBef>
                <a:spcPts val="400"/>
              </a:spcBef>
              <a:defRPr sz="1800"/>
            </a:pPr>
            <a:r>
              <a:rPr b="1" i="1" sz="2000"/>
              <a:t>These characteristics are the metrics to measure the capability of cyber adversary.</a:t>
            </a:r>
            <a:r>
              <a:rPr sz="2000"/>
              <a:t>  </a:t>
            </a:r>
          </a:p>
        </p:txBody>
      </p:sp>
      <p:sp>
        <p:nvSpPr>
          <p:cNvPr id="135" name="Shape 135"/>
          <p:cNvSpPr/>
          <p:nvPr>
            <p:ph type="title"/>
          </p:nvPr>
        </p:nvSpPr>
        <p:spPr>
          <a:xfrm>
            <a:off x="0" y="0"/>
            <a:ext cx="9144000" cy="1143001"/>
          </a:xfrm>
          <a:prstGeom prst="rect">
            <a:avLst/>
          </a:prstGeom>
        </p:spPr>
        <p:txBody>
          <a:bodyPr/>
          <a:lstStyle>
            <a:lvl1pPr algn="ctr">
              <a:defRPr b="1" cap="all" sz="4000"/>
            </a:lvl1pPr>
          </a:lstStyle>
          <a:p>
            <a:pPr lvl="0">
              <a:defRPr b="0" cap="none" sz="1800">
                <a:solidFill>
                  <a:srgbClr val="000000"/>
                </a:solidFill>
              </a:defRPr>
            </a:pPr>
            <a:r>
              <a:rPr b="1" cap="all" sz="4000">
                <a:solidFill>
                  <a:srgbClr val="444D26"/>
                </a:solidFill>
              </a:rPr>
              <a:t>CONCLUSION</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38" name="Shape 138"/>
          <p:cNvSpPr/>
          <p:nvPr>
            <p:ph type="title"/>
          </p:nvPr>
        </p:nvSpPr>
        <p:spPr>
          <a:xfrm>
            <a:off x="0" y="0"/>
            <a:ext cx="9144000" cy="1143001"/>
          </a:xfrm>
          <a:prstGeom prst="rect">
            <a:avLst/>
          </a:prstGeom>
        </p:spPr>
        <p:txBody>
          <a:bodyPr/>
          <a:lstStyle>
            <a:lvl1pPr algn="ctr">
              <a:defRPr b="1" cap="all" sz="4000"/>
            </a:lvl1pPr>
          </a:lstStyle>
          <a:p>
            <a:pPr lvl="0">
              <a:defRPr b="0" cap="none" sz="1800">
                <a:solidFill>
                  <a:srgbClr val="000000"/>
                </a:solidFill>
              </a:defRPr>
            </a:pPr>
            <a:r>
              <a:rPr b="1" cap="all" sz="4000">
                <a:solidFill>
                  <a:srgbClr val="444D26"/>
                </a:solidFill>
              </a:rPr>
              <a:t>CONCLUSION</a:t>
            </a:r>
          </a:p>
        </p:txBody>
      </p:sp>
      <p:sp>
        <p:nvSpPr>
          <p:cNvPr id="139" name="Shape 139"/>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40" name="Shape 140"/>
          <p:cNvSpPr/>
          <p:nvPr>
            <p:ph type="body" idx="1"/>
          </p:nvPr>
        </p:nvSpPr>
        <p:spPr>
          <a:xfrm>
            <a:off x="152400" y="1600200"/>
            <a:ext cx="8864600" cy="4525963"/>
          </a:xfrm>
          <a:prstGeom prst="rect">
            <a:avLst/>
          </a:prstGeom>
        </p:spPr>
        <p:txBody>
          <a:bodyPr/>
          <a:lstStyle/>
          <a:p>
            <a:pPr lvl="0" marL="391160" indent="-391160" algn="just">
              <a:lnSpc>
                <a:spcPct val="80000"/>
              </a:lnSpc>
              <a:spcBef>
                <a:spcPts val="500"/>
              </a:spcBef>
              <a:defRPr sz="1800"/>
            </a:pPr>
            <a:r>
              <a:rPr sz="2200"/>
              <a:t>In an advanced persistent threat (APT), an adversary that possesses sophisticated levels of expertise and significant resources, which allow it to create opportunities to achieve its objectives by using various types of (TTPs) along with multiple attack vectors (e.g., cyber, physical, and deception) including blended attacks. </a:t>
            </a:r>
          </a:p>
          <a:p>
            <a:pPr lvl="0" marL="391160" indent="-391160" algn="just">
              <a:lnSpc>
                <a:spcPct val="80000"/>
              </a:lnSpc>
              <a:spcBef>
                <a:spcPts val="500"/>
              </a:spcBef>
              <a:defRPr sz="1800"/>
            </a:pPr>
            <a:r>
              <a:rPr sz="2200"/>
              <a:t>APTs are very difficult to assess in threat assessment process because it is highly unpredictable the use of TTPs in the event. </a:t>
            </a:r>
            <a:endParaRPr sz="2200"/>
          </a:p>
          <a:p>
            <a:pPr lvl="0" algn="just">
              <a:lnSpc>
                <a:spcPct val="80000"/>
              </a:lnSpc>
              <a:spcBef>
                <a:spcPts val="500"/>
              </a:spcBef>
              <a:defRPr sz="1800"/>
            </a:pPr>
            <a:endParaRPr sz="2200"/>
          </a:p>
          <a:p>
            <a:pPr lvl="0" algn="just">
              <a:lnSpc>
                <a:spcPct val="80000"/>
              </a:lnSpc>
              <a:spcBef>
                <a:spcPts val="500"/>
              </a:spcBef>
              <a:defRPr sz="1800"/>
            </a:pPr>
          </a:p>
          <a:p>
            <a:pPr lvl="0" marL="391160" indent="-391160" algn="just">
              <a:lnSpc>
                <a:spcPct val="80000"/>
              </a:lnSpc>
              <a:spcBef>
                <a:spcPts val="500"/>
              </a:spcBef>
              <a:defRPr sz="1800"/>
            </a:pPr>
            <a:r>
              <a:rPr b="1" sz="2200"/>
              <a:t>Computer security professionals and information technology professionals can help their organisations move from traditional methodology used for information protection based on standard cyber attack vectors to a comprehensive compilation of standard attack vectors for different type of possible cyber adversary characteristics (TTPs) would enable better strategic decision-making on information protection.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body" idx="1"/>
          </p:nvPr>
        </p:nvSpPr>
        <p:spPr>
          <a:xfrm>
            <a:off x="605789" y="0"/>
            <a:ext cx="8012432" cy="4965700"/>
          </a:xfrm>
          <a:prstGeom prst="rect">
            <a:avLst/>
          </a:prstGeom>
        </p:spPr>
        <p:txBody>
          <a:bodyPr/>
          <a:lstStyle/>
          <a:p>
            <a:pPr lvl="0" algn="ctr">
              <a:lnSpc>
                <a:spcPct val="90000"/>
              </a:lnSpc>
              <a:spcBef>
                <a:spcPts val="800"/>
              </a:spcBef>
              <a:defRPr sz="1800">
                <a:solidFill>
                  <a:srgbClr val="000000"/>
                </a:solidFill>
              </a:defRPr>
            </a:pPr>
            <a:endParaRPr sz="1600"/>
          </a:p>
          <a:p>
            <a:pPr lvl="0" algn="ctr">
              <a:lnSpc>
                <a:spcPct val="90000"/>
              </a:lnSpc>
              <a:spcBef>
                <a:spcPts val="800"/>
              </a:spcBef>
              <a:defRPr sz="1800">
                <a:solidFill>
                  <a:srgbClr val="000000"/>
                </a:solidFill>
              </a:defRPr>
            </a:pPr>
            <a:endParaRPr sz="7200"/>
          </a:p>
          <a:p>
            <a:pPr lvl="0" algn="ctr">
              <a:lnSpc>
                <a:spcPct val="90000"/>
              </a:lnSpc>
              <a:spcBef>
                <a:spcPts val="800"/>
              </a:spcBef>
              <a:defRPr sz="1800">
                <a:solidFill>
                  <a:srgbClr val="000000"/>
                </a:solidFill>
              </a:defRPr>
            </a:pPr>
            <a:r>
              <a:rPr sz="6600"/>
              <a:t>Thank You..!</a:t>
            </a:r>
            <a:endParaRPr sz="1600"/>
          </a:p>
          <a:p>
            <a:pPr lvl="0" algn="ctr">
              <a:lnSpc>
                <a:spcPct val="90000"/>
              </a:lnSpc>
              <a:spcBef>
                <a:spcPts val="800"/>
              </a:spcBef>
              <a:defRPr sz="1800">
                <a:solidFill>
                  <a:srgbClr val="000000"/>
                </a:solidFill>
              </a:defRPr>
            </a:pPr>
            <a:endParaRPr b="1" sz="3600"/>
          </a:p>
          <a:p>
            <a:pPr lvl="0" algn="ctr">
              <a:lnSpc>
                <a:spcPct val="90000"/>
              </a:lnSpc>
              <a:spcBef>
                <a:spcPts val="800"/>
              </a:spcBef>
              <a:defRPr sz="1800">
                <a:solidFill>
                  <a:srgbClr val="000000"/>
                </a:solidFill>
              </a:defRPr>
            </a:pPr>
            <a:endParaRPr sz="1600"/>
          </a:p>
          <a:p>
            <a:pPr lvl="0" algn="ctr">
              <a:lnSpc>
                <a:spcPct val="90000"/>
              </a:lnSpc>
              <a:spcBef>
                <a:spcPts val="800"/>
              </a:spcBef>
              <a:defRPr sz="1800">
                <a:solidFill>
                  <a:srgbClr val="000000"/>
                </a:solidFill>
              </a:defRPr>
            </a:pPr>
            <a:endParaRPr b="1" sz="3600"/>
          </a:p>
          <a:p>
            <a:pPr lvl="0" algn="ctr">
              <a:lnSpc>
                <a:spcPct val="90000"/>
              </a:lnSpc>
              <a:spcBef>
                <a:spcPts val="800"/>
              </a:spcBef>
              <a:defRPr sz="1800">
                <a:solidFill>
                  <a:srgbClr val="000000"/>
                </a:solidFill>
              </a:defRPr>
            </a:pPr>
            <a:r>
              <a:rPr b="1" sz="3300"/>
              <a:t>S.K. Parulkar, India</a:t>
            </a:r>
            <a:endParaRPr sz="1600"/>
          </a:p>
          <a:p>
            <a:pPr lvl="0" algn="ctr">
              <a:lnSpc>
                <a:spcPct val="90000"/>
              </a:lnSpc>
              <a:spcBef>
                <a:spcPts val="800"/>
              </a:spcBef>
              <a:defRPr sz="1800">
                <a:solidFill>
                  <a:srgbClr val="000000"/>
                </a:solidFill>
              </a:defRPr>
            </a:pPr>
            <a:r>
              <a:rPr sz="2200" u="sng">
                <a:solidFill>
                  <a:srgbClr val="0000FF"/>
                </a:solidFill>
              </a:rPr>
              <a:t>parulkarsk@gmail.com</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69" name="Shape 69"/>
          <p:cNvSpPr/>
          <p:nvPr>
            <p:ph type="title"/>
          </p:nvPr>
        </p:nvSpPr>
        <p:spPr>
          <a:xfrm>
            <a:off x="0" y="0"/>
            <a:ext cx="9144000" cy="1143001"/>
          </a:xfrm>
          <a:prstGeom prst="rect">
            <a:avLst/>
          </a:prstGeom>
        </p:spPr>
        <p:txBody>
          <a:bodyPr/>
          <a:lstStyle>
            <a:lvl1pPr algn="ctr">
              <a:defRPr b="1" cap="all" sz="4000"/>
            </a:lvl1pPr>
          </a:lstStyle>
          <a:p>
            <a:pPr lvl="0">
              <a:defRPr b="0" cap="none" sz="1800">
                <a:solidFill>
                  <a:srgbClr val="000000"/>
                </a:solidFill>
              </a:defRPr>
            </a:pPr>
            <a:r>
              <a:rPr b="1" cap="all" sz="4000">
                <a:solidFill>
                  <a:srgbClr val="444D26"/>
                </a:solidFill>
              </a:rPr>
              <a:t>THREAT ASSESSMENT &amp; DBT</a:t>
            </a:r>
          </a:p>
        </p:txBody>
      </p:sp>
      <p:sp>
        <p:nvSpPr>
          <p:cNvPr id="70" name="Shape 70"/>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71" name="Shape 71"/>
          <p:cNvSpPr/>
          <p:nvPr>
            <p:ph type="body" idx="1"/>
          </p:nvPr>
        </p:nvSpPr>
        <p:spPr>
          <a:xfrm>
            <a:off x="215900" y="1600200"/>
            <a:ext cx="8724900" cy="4756150"/>
          </a:xfrm>
          <a:prstGeom prst="rect">
            <a:avLst/>
          </a:prstGeom>
        </p:spPr>
        <p:txBody>
          <a:bodyPr/>
          <a:lstStyle/>
          <a:p>
            <a:pPr lvl="0" marL="515620" indent="-515620" algn="just">
              <a:lnSpc>
                <a:spcPct val="80000"/>
              </a:lnSpc>
              <a:spcBef>
                <a:spcPts val="600"/>
              </a:spcBef>
              <a:buSzPct val="100000"/>
              <a:defRPr sz="1800"/>
            </a:pPr>
            <a:r>
              <a:rPr sz="2900"/>
              <a:t>The threat assessment is a comprehensive compilation of information about all potential adversaries along with their motivation, intentions and capabilities. </a:t>
            </a:r>
          </a:p>
          <a:p>
            <a:pPr lvl="0" marL="515620" indent="-515620" algn="just">
              <a:lnSpc>
                <a:spcPct val="80000"/>
              </a:lnSpc>
              <a:spcBef>
                <a:spcPts val="600"/>
              </a:spcBef>
              <a:buSzPct val="100000"/>
              <a:defRPr sz="1800"/>
            </a:pPr>
            <a:r>
              <a:rPr sz="2900"/>
              <a:t>To evaluate the DBT the threat assessment document is processed through screening and decision-making. The main purpose of the processing is to make threats in threat assessment document </a:t>
            </a:r>
            <a:r>
              <a:rPr b="1" i="1" sz="2900"/>
              <a:t>more realistic and credible for nuclear facilities. In other words to find out more likelihood threats for nuclear facilities that can be used for calculating risk and then developing security protection systems for highest security assurance using graded approach.</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74" name="Shape 74"/>
          <p:cNvSpPr/>
          <p:nvPr>
            <p:ph type="title"/>
          </p:nvPr>
        </p:nvSpPr>
        <p:spPr>
          <a:xfrm>
            <a:off x="0" y="0"/>
            <a:ext cx="91440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PHYSICAL V/s CYBER THREATS </a:t>
            </a:r>
          </a:p>
        </p:txBody>
      </p:sp>
      <p:sp>
        <p:nvSpPr>
          <p:cNvPr id="75" name="Shape 75"/>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76" name="Shape 76"/>
          <p:cNvSpPr/>
          <p:nvPr>
            <p:ph type="body" idx="1"/>
          </p:nvPr>
        </p:nvSpPr>
        <p:spPr>
          <a:xfrm>
            <a:off x="127000" y="1600199"/>
            <a:ext cx="8902700" cy="4377692"/>
          </a:xfrm>
          <a:prstGeom prst="rect">
            <a:avLst/>
          </a:prstGeom>
        </p:spPr>
        <p:txBody>
          <a:bodyPr/>
          <a:lstStyle/>
          <a:p>
            <a:pPr lvl="0" marL="426720" indent="-426720" algn="just">
              <a:lnSpc>
                <a:spcPct val="72000"/>
              </a:lnSpc>
              <a:spcBef>
                <a:spcPts val="500"/>
              </a:spcBef>
              <a:defRPr sz="1800"/>
            </a:pPr>
            <a:r>
              <a:rPr sz="2400"/>
              <a:t>Cyber threats are a global phenomenon not only local.</a:t>
            </a:r>
          </a:p>
          <a:p>
            <a:pPr lvl="0" marL="426720" indent="-426720" algn="just">
              <a:lnSpc>
                <a:spcPct val="72000"/>
              </a:lnSpc>
              <a:spcBef>
                <a:spcPts val="500"/>
              </a:spcBef>
              <a:defRPr sz="1800"/>
            </a:pPr>
            <a:r>
              <a:rPr sz="2400"/>
              <a:t>It is not possible to know all the cyber adversaries, as they are spread all over the globe and hidden in cyber space and not open or known in public as in physical adversaries.</a:t>
            </a:r>
          </a:p>
          <a:p>
            <a:pPr lvl="0" marL="426720" indent="-426720" algn="just">
              <a:lnSpc>
                <a:spcPct val="72000"/>
              </a:lnSpc>
              <a:spcBef>
                <a:spcPts val="500"/>
              </a:spcBef>
              <a:defRPr sz="1800"/>
            </a:pPr>
            <a:r>
              <a:rPr sz="2400"/>
              <a:t>No intelligent agencies can find out all the characteristics of threats, like capabilities and intensions, as they are not open or known.</a:t>
            </a:r>
          </a:p>
          <a:p>
            <a:pPr lvl="0" marL="426720" indent="-426720" algn="just">
              <a:lnSpc>
                <a:spcPct val="72000"/>
              </a:lnSpc>
              <a:spcBef>
                <a:spcPts val="500"/>
              </a:spcBef>
              <a:defRPr sz="1800"/>
            </a:pPr>
            <a:r>
              <a:rPr sz="2400"/>
              <a:t>Cyber adversaries are location independent as they can attack from any where in the globe, which makes the task of intelligent agencies further difficult.</a:t>
            </a:r>
          </a:p>
          <a:p>
            <a:pPr lvl="0" marL="426720" indent="-426720" algn="just">
              <a:lnSpc>
                <a:spcPct val="72000"/>
              </a:lnSpc>
              <a:spcBef>
                <a:spcPts val="500"/>
              </a:spcBef>
              <a:defRPr sz="1800"/>
            </a:pPr>
            <a:r>
              <a:rPr sz="2400"/>
              <a:t>Cyber threats are more technology intensive than physical threats so as the technology advances, cyber threats are also becoming more advance. </a:t>
            </a:r>
            <a:endParaRPr sz="2400"/>
          </a:p>
          <a:p>
            <a:pPr lvl="0" marL="426720" indent="-426720" algn="just">
              <a:lnSpc>
                <a:spcPct val="72000"/>
              </a:lnSpc>
              <a:spcBef>
                <a:spcPts val="500"/>
              </a:spcBef>
              <a:defRPr sz="1800"/>
            </a:pPr>
            <a:r>
              <a:rPr sz="2400"/>
              <a:t>Cyber threats are more dynamic as compare to physical threats, which are more constant without much advancement in weapon technologies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79" name="Shape 79"/>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80" name="Shape 80"/>
          <p:cNvSpPr/>
          <p:nvPr>
            <p:ph type="body" idx="1"/>
          </p:nvPr>
        </p:nvSpPr>
        <p:spPr>
          <a:xfrm>
            <a:off x="127000" y="1600200"/>
            <a:ext cx="8902700" cy="4756150"/>
          </a:xfrm>
          <a:prstGeom prst="rect">
            <a:avLst/>
          </a:prstGeom>
        </p:spPr>
        <p:txBody>
          <a:bodyPr/>
          <a:lstStyle/>
          <a:p>
            <a:pPr lvl="0" marL="426720" indent="-426720" algn="just">
              <a:lnSpc>
                <a:spcPct val="80000"/>
              </a:lnSpc>
              <a:spcBef>
                <a:spcPts val="500"/>
              </a:spcBef>
              <a:defRPr sz="1800"/>
            </a:pPr>
            <a:r>
              <a:rPr sz="2400"/>
              <a:t>Cyber skill can be easily available and purchased or can be acquired in short time. So it is difficult for investigating agencies to clearly find out the capabilities of known cyber adversaries.</a:t>
            </a:r>
          </a:p>
          <a:p>
            <a:pPr lvl="0" marL="426720" indent="-426720" algn="just">
              <a:lnSpc>
                <a:spcPct val="80000"/>
              </a:lnSpc>
              <a:spcBef>
                <a:spcPts val="500"/>
              </a:spcBef>
              <a:defRPr sz="1800"/>
            </a:pPr>
            <a:r>
              <a:rPr sz="2400"/>
              <a:t>Cyber threats can be easily carried out without any deterrent as adversaries are always hidden. So cyber threats are more dangerous. It makes more essential to implement cyber threat assessment program more rigorously.</a:t>
            </a:r>
          </a:p>
          <a:p>
            <a:pPr lvl="0" marL="426720" indent="-426720" algn="just">
              <a:lnSpc>
                <a:spcPct val="80000"/>
              </a:lnSpc>
              <a:spcBef>
                <a:spcPts val="500"/>
              </a:spcBef>
              <a:defRPr sz="1800"/>
            </a:pPr>
            <a:r>
              <a:rPr sz="2400"/>
              <a:t>Cyber resources used in attack are easily available in the open market without any restriction and can be purchased without any issue and may not required large funds as compared to physical resources. </a:t>
            </a:r>
          </a:p>
          <a:p>
            <a:pPr lvl="0" marL="426720" indent="-426720" algn="just">
              <a:lnSpc>
                <a:spcPct val="80000"/>
              </a:lnSpc>
              <a:spcBef>
                <a:spcPts val="500"/>
              </a:spcBef>
              <a:defRPr sz="1800"/>
            </a:pPr>
            <a:r>
              <a:rPr sz="2400"/>
              <a:t>Even if cyber adversary is caught, he may not be coming under the jurisdiction of legal framework of the country where attack has occurred. Therefore the cyber adversary can not be punished. </a:t>
            </a:r>
          </a:p>
        </p:txBody>
      </p:sp>
      <p:sp>
        <p:nvSpPr>
          <p:cNvPr id="81" name="Shape 81"/>
          <p:cNvSpPr/>
          <p:nvPr>
            <p:ph type="title"/>
          </p:nvPr>
        </p:nvSpPr>
        <p:spPr>
          <a:xfrm>
            <a:off x="0" y="0"/>
            <a:ext cx="91440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PHYSICAL V/s CYBER THREATS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83" name="Shape 83"/>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84" name="Shape 84"/>
          <p:cNvSpPr/>
          <p:nvPr>
            <p:ph type="title"/>
          </p:nvPr>
        </p:nvSpPr>
        <p:spPr>
          <a:xfrm>
            <a:off x="0" y="-127795"/>
            <a:ext cx="9144000" cy="1143001"/>
          </a:xfrm>
          <a:prstGeom prst="rect">
            <a:avLst/>
          </a:prstGeom>
        </p:spPr>
        <p:txBody>
          <a:bodyPr/>
          <a:lstStyle/>
          <a:p>
            <a:pPr lvl="0" algn="ctr" defTabSz="237149">
              <a:defRPr sz="1800">
                <a:solidFill>
                  <a:srgbClr val="000000"/>
                </a:solidFill>
              </a:defRPr>
            </a:pPr>
            <a:br>
              <a:rPr sz="1456">
                <a:solidFill>
                  <a:srgbClr val="444D26"/>
                </a:solidFill>
              </a:rPr>
            </a:br>
            <a:r>
              <a:rPr b="1" cap="all" sz="3094">
                <a:solidFill>
                  <a:srgbClr val="444D26"/>
                </a:solidFill>
              </a:rPr>
              <a:t>ISSUES WITH CLASSICAL CYBER THREAT ASSESSMENT AND CYBER DBT</a:t>
            </a:r>
          </a:p>
        </p:txBody>
      </p:sp>
      <p:sp>
        <p:nvSpPr>
          <p:cNvPr id="85" name="Shape 85"/>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86" name="Shape 86"/>
          <p:cNvSpPr/>
          <p:nvPr>
            <p:ph type="body" idx="1"/>
          </p:nvPr>
        </p:nvSpPr>
        <p:spPr>
          <a:xfrm>
            <a:off x="177800" y="1600200"/>
            <a:ext cx="8839200" cy="4525963"/>
          </a:xfrm>
          <a:prstGeom prst="rect">
            <a:avLst/>
          </a:prstGeom>
        </p:spPr>
        <p:txBody>
          <a:bodyPr/>
          <a:lstStyle/>
          <a:p>
            <a:pPr lvl="0" marL="452626" indent="-452626" algn="just" defTabSz="452627">
              <a:lnSpc>
                <a:spcPct val="90000"/>
              </a:lnSpc>
              <a:spcBef>
                <a:spcPts val="600"/>
              </a:spcBef>
              <a:defRPr sz="1800"/>
            </a:pPr>
            <a:r>
              <a:rPr sz="2400"/>
              <a:t>Since, cyber adversaries are most of the time hidden in the cyber space, it is difficult to identify the threat</a:t>
            </a:r>
            <a:endParaRPr sz="2400"/>
          </a:p>
          <a:p>
            <a:pPr lvl="0" marL="452626" indent="-452626" algn="just" defTabSz="452627">
              <a:lnSpc>
                <a:spcPct val="90000"/>
              </a:lnSpc>
              <a:spcBef>
                <a:spcPts val="600"/>
              </a:spcBef>
              <a:defRPr sz="1800"/>
            </a:pPr>
            <a:r>
              <a:rPr sz="2400"/>
              <a:t>No intelligent agencies can find out characteristics of cyber adversaries,   Their characterization is not possible. </a:t>
            </a:r>
            <a:endParaRPr sz="2400"/>
          </a:p>
          <a:p>
            <a:pPr lvl="0" marL="452626" indent="-452626" algn="just" defTabSz="452627">
              <a:lnSpc>
                <a:spcPct val="90000"/>
              </a:lnSpc>
              <a:spcBef>
                <a:spcPts val="600"/>
              </a:spcBef>
              <a:defRPr sz="1800"/>
            </a:pPr>
            <a:r>
              <a:rPr sz="2400"/>
              <a:t>Even if the characteristics are known, they (especially capabilities) may change in extremely dynamic manner, without getting noticed by the member state. </a:t>
            </a:r>
          </a:p>
          <a:p>
            <a:pPr lvl="0" marL="452626" indent="-452626" algn="just" defTabSz="452627">
              <a:lnSpc>
                <a:spcPct val="90000"/>
              </a:lnSpc>
              <a:spcBef>
                <a:spcPts val="600"/>
              </a:spcBef>
              <a:defRPr sz="1800"/>
            </a:pPr>
            <a:r>
              <a:rPr sz="2400"/>
              <a:t>The screening of threats for threat characteristics, in DBT process,  also fails.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89" name="Shape 89"/>
          <p:cNvSpPr/>
          <p:nvPr>
            <p:ph type="title"/>
          </p:nvPr>
        </p:nvSpPr>
        <p:spPr>
          <a:xfrm>
            <a:off x="0" y="0"/>
            <a:ext cx="9144000" cy="1143001"/>
          </a:xfrm>
          <a:prstGeom prst="rect">
            <a:avLst/>
          </a:prstGeom>
        </p:spPr>
        <p:txBody>
          <a:bodyPr lIns="0" tIns="0" rIns="0" bIns="0"/>
          <a:lstStyle>
            <a:lvl1pPr algn="ctr">
              <a:defRPr b="1" cap="all" sz="4000"/>
            </a:lvl1pPr>
          </a:lstStyle>
          <a:p>
            <a:pPr lvl="0">
              <a:defRPr b="0" cap="none" sz="1800">
                <a:solidFill>
                  <a:srgbClr val="000000"/>
                </a:solidFill>
              </a:defRPr>
            </a:pPr>
            <a:r>
              <a:rPr b="1" cap="all" sz="4000">
                <a:solidFill>
                  <a:srgbClr val="444D26"/>
                </a:solidFill>
              </a:rPr>
              <a:t>STANDARD CYBER ATTACK VECTORS</a:t>
            </a:r>
          </a:p>
        </p:txBody>
      </p:sp>
      <p:sp>
        <p:nvSpPr>
          <p:cNvPr id="90" name="Shape 90"/>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91" name="Shape 91"/>
          <p:cNvSpPr/>
          <p:nvPr>
            <p:ph type="body" idx="1"/>
          </p:nvPr>
        </p:nvSpPr>
        <p:spPr>
          <a:xfrm>
            <a:off x="127000" y="1600200"/>
            <a:ext cx="8877300" cy="4525963"/>
          </a:xfrm>
          <a:prstGeom prst="rect">
            <a:avLst/>
          </a:prstGeom>
        </p:spPr>
        <p:txBody>
          <a:bodyPr/>
          <a:lstStyle/>
          <a:p>
            <a:pPr lvl="0" marL="0" indent="0" algn="just" defTabSz="443483">
              <a:lnSpc>
                <a:spcPct val="80000"/>
              </a:lnSpc>
              <a:spcBef>
                <a:spcPts val="500"/>
              </a:spcBef>
              <a:buSzTx/>
              <a:buNone/>
              <a:defRPr sz="1800"/>
            </a:pPr>
            <a:r>
              <a:rPr sz="2200"/>
              <a:t>Cyber attack vectors are the means or road used by the cyber adversary to access a device/system/network to inject malicious information into the facility information systems, for the purpose of launching a cyber attack, information gathering, planting malware, etc.</a:t>
            </a:r>
          </a:p>
          <a:p>
            <a:pPr lvl="0" marL="0" indent="0" algn="just" defTabSz="443483">
              <a:lnSpc>
                <a:spcPct val="80000"/>
              </a:lnSpc>
              <a:spcBef>
                <a:spcPts val="500"/>
              </a:spcBef>
              <a:buSzTx/>
              <a:buNone/>
              <a:defRPr sz="1800"/>
            </a:pPr>
            <a:r>
              <a:rPr sz="2200"/>
              <a:t> </a:t>
            </a:r>
          </a:p>
          <a:p>
            <a:pPr lvl="0" marL="0" indent="0" defTabSz="443483">
              <a:lnSpc>
                <a:spcPct val="80000"/>
              </a:lnSpc>
              <a:spcBef>
                <a:spcPts val="500"/>
              </a:spcBef>
              <a:buSzTx/>
              <a:buNone/>
              <a:defRPr sz="1800"/>
            </a:pPr>
            <a:r>
              <a:rPr sz="2200"/>
              <a:t>Several known attack vectors are as follows:</a:t>
            </a:r>
          </a:p>
          <a:p>
            <a:pPr lvl="0" marL="406527" indent="-406527" defTabSz="443483">
              <a:lnSpc>
                <a:spcPct val="80000"/>
              </a:lnSpc>
              <a:spcBef>
                <a:spcPts val="500"/>
              </a:spcBef>
              <a:defRPr sz="1800"/>
            </a:pPr>
            <a:r>
              <a:rPr sz="2200"/>
              <a:t>Phishing Attacks</a:t>
            </a:r>
          </a:p>
          <a:p>
            <a:pPr lvl="0" marL="406527" indent="-406527" defTabSz="443483">
              <a:lnSpc>
                <a:spcPct val="80000"/>
              </a:lnSpc>
              <a:spcBef>
                <a:spcPts val="500"/>
              </a:spcBef>
              <a:defRPr sz="1800"/>
            </a:pPr>
            <a:r>
              <a:rPr sz="2200"/>
              <a:t>Unsecured Wireless Networks</a:t>
            </a:r>
          </a:p>
          <a:p>
            <a:pPr lvl="0" marL="406527" indent="-406527" defTabSz="443483">
              <a:lnSpc>
                <a:spcPct val="80000"/>
              </a:lnSpc>
              <a:spcBef>
                <a:spcPts val="500"/>
              </a:spcBef>
              <a:defRPr sz="1800"/>
            </a:pPr>
            <a:r>
              <a:rPr sz="2200"/>
              <a:t>Removable Media</a:t>
            </a:r>
          </a:p>
          <a:p>
            <a:pPr lvl="0" marL="406527" indent="-406527" defTabSz="443483">
              <a:lnSpc>
                <a:spcPct val="80000"/>
              </a:lnSpc>
              <a:spcBef>
                <a:spcPts val="500"/>
              </a:spcBef>
              <a:defRPr sz="1800"/>
            </a:pPr>
            <a:r>
              <a:rPr sz="2200"/>
              <a:t>Mobile Devices</a:t>
            </a:r>
          </a:p>
          <a:p>
            <a:pPr lvl="0" marL="406527" indent="-406527" defTabSz="443483">
              <a:lnSpc>
                <a:spcPct val="80000"/>
              </a:lnSpc>
              <a:spcBef>
                <a:spcPts val="500"/>
              </a:spcBef>
              <a:defRPr sz="1800"/>
            </a:pPr>
            <a:r>
              <a:rPr sz="2200"/>
              <a:t>Malicious Web Components</a:t>
            </a:r>
          </a:p>
          <a:p>
            <a:pPr lvl="0" marL="406527" indent="-406527" defTabSz="443483">
              <a:lnSpc>
                <a:spcPct val="80000"/>
              </a:lnSpc>
              <a:spcBef>
                <a:spcPts val="500"/>
              </a:spcBef>
              <a:defRPr sz="1800"/>
            </a:pPr>
            <a:r>
              <a:rPr sz="2200"/>
              <a:t>Viruses and Malware</a:t>
            </a:r>
          </a:p>
          <a:p>
            <a:pPr lvl="0" marL="406527" indent="-406527" defTabSz="443483">
              <a:lnSpc>
                <a:spcPct val="80000"/>
              </a:lnSpc>
              <a:spcBef>
                <a:spcPts val="500"/>
              </a:spcBef>
              <a:defRPr sz="1800"/>
            </a:pPr>
            <a:r>
              <a:rPr sz="2200"/>
              <a:t>Supply chain</a:t>
            </a:r>
          </a:p>
          <a:p>
            <a:pPr lvl="0" marL="406527" indent="-406527" defTabSz="443483">
              <a:lnSpc>
                <a:spcPct val="80000"/>
              </a:lnSpc>
              <a:spcBef>
                <a:spcPts val="500"/>
              </a:spcBef>
              <a:defRPr sz="1800"/>
            </a:pPr>
            <a:r>
              <a:rPr sz="2200"/>
              <a:t>Denial of Service (DoS) and Distributed Denial of Service (DDoS)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94" name="Shape 94"/>
          <p:cNvSpPr/>
          <p:nvPr>
            <p:ph type="title"/>
          </p:nvPr>
        </p:nvSpPr>
        <p:spPr>
          <a:xfrm>
            <a:off x="114300" y="80328"/>
            <a:ext cx="89154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SUGGESTED APPROACH FOR CYBER THREAT ASSESSMENT</a:t>
            </a:r>
          </a:p>
        </p:txBody>
      </p:sp>
      <p:sp>
        <p:nvSpPr>
          <p:cNvPr id="95" name="Shape 95"/>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96" name="Shape 96"/>
          <p:cNvSpPr/>
          <p:nvPr>
            <p:ph type="body" idx="1"/>
          </p:nvPr>
        </p:nvSpPr>
        <p:spPr>
          <a:xfrm>
            <a:off x="127000" y="1600200"/>
            <a:ext cx="8915400" cy="4525963"/>
          </a:xfrm>
          <a:prstGeom prst="rect">
            <a:avLst/>
          </a:prstGeom>
        </p:spPr>
        <p:txBody>
          <a:bodyPr/>
          <a:lstStyle/>
          <a:p>
            <a:pPr lvl="0" marL="391160" indent="-391160" algn="just">
              <a:lnSpc>
                <a:spcPct val="80000"/>
              </a:lnSpc>
              <a:spcBef>
                <a:spcPts val="400"/>
              </a:spcBef>
              <a:defRPr sz="1800"/>
            </a:pPr>
            <a:r>
              <a:rPr sz="2200"/>
              <a:t>Number of cyber events taking place all over the world every year and the historical data on these actual cyber events (like stuxnet etc.) is available in public domain.</a:t>
            </a:r>
            <a:endParaRPr sz="2200"/>
          </a:p>
          <a:p>
            <a:pPr lvl="0" algn="just">
              <a:lnSpc>
                <a:spcPct val="80000"/>
              </a:lnSpc>
              <a:spcBef>
                <a:spcPts val="400"/>
              </a:spcBef>
              <a:defRPr sz="1800"/>
            </a:pPr>
          </a:p>
          <a:p>
            <a:pPr lvl="0" marL="391160" indent="-391160" algn="just">
              <a:lnSpc>
                <a:spcPct val="80000"/>
              </a:lnSpc>
              <a:spcBef>
                <a:spcPts val="400"/>
              </a:spcBef>
              <a:defRPr sz="1800"/>
            </a:pPr>
            <a:r>
              <a:rPr sz="2200"/>
              <a:t>Competent authority should comprehensively analyze the available historical data on past cyber events for the type of attack vectors along with different types of </a:t>
            </a:r>
            <a:r>
              <a:rPr b="1" i="1" sz="2200"/>
              <a:t>cyber adversary characteristics </a:t>
            </a:r>
            <a:r>
              <a:rPr sz="2200"/>
              <a:t>(TTPs) used in cyber event by cyber adversaries to collect all possible cyber threat vectors already utilized by the adversaries. </a:t>
            </a:r>
          </a:p>
          <a:p>
            <a:pPr lvl="0" algn="just">
              <a:lnSpc>
                <a:spcPct val="80000"/>
              </a:lnSpc>
              <a:spcBef>
                <a:spcPts val="400"/>
              </a:spcBef>
              <a:defRPr sz="1800"/>
            </a:pPr>
            <a:endParaRPr sz="2200"/>
          </a:p>
          <a:p>
            <a:pPr lvl="0" marL="0" indent="0" algn="just">
              <a:lnSpc>
                <a:spcPct val="80000"/>
              </a:lnSpc>
              <a:spcBef>
                <a:spcPts val="400"/>
              </a:spcBef>
              <a:buSzTx/>
              <a:buNone/>
              <a:defRPr sz="1800"/>
            </a:pPr>
            <a:r>
              <a:rPr sz="2200"/>
              <a:t>IAEA INCIDENT AND TRAFFICKING DATABASE (ITDB) may also be utilized for this purpose.</a:t>
            </a:r>
          </a:p>
          <a:p>
            <a:pPr lvl="0" marL="0" indent="0" algn="just">
              <a:lnSpc>
                <a:spcPct val="80000"/>
              </a:lnSpc>
              <a:spcBef>
                <a:spcPts val="400"/>
              </a:spcBef>
              <a:buSzTx/>
              <a:buNone/>
              <a:defRPr sz="1800"/>
            </a:pPr>
            <a:endParaRPr sz="2200"/>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99" name="Shape 99"/>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00" name="Shape 100"/>
          <p:cNvSpPr/>
          <p:nvPr>
            <p:ph type="body" idx="1"/>
          </p:nvPr>
        </p:nvSpPr>
        <p:spPr>
          <a:xfrm>
            <a:off x="101599" y="1600200"/>
            <a:ext cx="8940801" cy="4570157"/>
          </a:xfrm>
          <a:prstGeom prst="rect">
            <a:avLst/>
          </a:prstGeom>
        </p:spPr>
        <p:txBody>
          <a:bodyPr/>
          <a:lstStyle/>
          <a:p>
            <a:pPr lvl="0" marL="418185" indent="-418185" algn="just" defTabSz="896111">
              <a:lnSpc>
                <a:spcPct val="80000"/>
              </a:lnSpc>
              <a:spcBef>
                <a:spcPts val="200"/>
              </a:spcBef>
              <a:defRPr sz="1800"/>
            </a:pPr>
            <a:r>
              <a:rPr sz="2352"/>
              <a:t>Facilities should assess all possible way of using standard cyber attack vectors with different type of Tactics, Techniques and Procedures (TTPs) against the facility’s architecture, facility’s computer security architecture, information technologies used, vulnerabilities or opportunities to exploit the systems, predisposing conditions, computer security weaknesses and physical protection systems that can be exploited by the TTPs along with cyber standard attack vectors to inject malicious information into the systems. </a:t>
            </a:r>
            <a:endParaRPr sz="2352"/>
          </a:p>
          <a:p>
            <a:pPr lvl="0" marL="418185" indent="-418185" algn="just" defTabSz="896111">
              <a:lnSpc>
                <a:spcPct val="80000"/>
              </a:lnSpc>
              <a:spcBef>
                <a:spcPts val="200"/>
              </a:spcBef>
              <a:defRPr sz="1800"/>
            </a:pPr>
            <a:r>
              <a:rPr sz="2352"/>
              <a:t>On top of above, facilities </a:t>
            </a:r>
            <a:r>
              <a:rPr b="1" sz="2352"/>
              <a:t>security culture </a:t>
            </a:r>
            <a:r>
              <a:rPr sz="2352"/>
              <a:t>and </a:t>
            </a:r>
            <a:r>
              <a:rPr b="1" sz="2352"/>
              <a:t>trustworthiness</a:t>
            </a:r>
            <a:r>
              <a:rPr sz="2352"/>
              <a:t> of employees, contractors etc.  and physical security vulnerabilities are also weak links that can be used in TTPs along with standard cyber attack vectors for any successful cyber attack (Blended Attack).</a:t>
            </a:r>
            <a:endParaRPr sz="2352"/>
          </a:p>
          <a:p>
            <a:pPr lvl="0" marL="418185" indent="-418185" algn="just" defTabSz="896111">
              <a:lnSpc>
                <a:spcPct val="80000"/>
              </a:lnSpc>
              <a:spcBef>
                <a:spcPts val="200"/>
              </a:spcBef>
              <a:defRPr sz="1800"/>
            </a:pPr>
            <a:r>
              <a:rPr b="1" sz="2352"/>
              <a:t>Facility dependent and technology related cyber threat assessment and historical cyber event based cyber threat assessment documents can be prepared as  cyber threat assessment documents. These threat assessment documents will be the input for the cyber DBT processing.</a:t>
            </a:r>
          </a:p>
        </p:txBody>
      </p:sp>
      <p:sp>
        <p:nvSpPr>
          <p:cNvPr id="101" name="Shape 101"/>
          <p:cNvSpPr/>
          <p:nvPr>
            <p:ph type="title"/>
          </p:nvPr>
        </p:nvSpPr>
        <p:spPr>
          <a:xfrm>
            <a:off x="114300" y="80328"/>
            <a:ext cx="89154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SUGGESTED APPROACH FOR CYBER THREAT ASSESSMENT</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nvSpPr>
        <p:spPr>
          <a:xfrm>
            <a:off x="3124200" y="6430962"/>
            <a:ext cx="2895600"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400">
                <a:solidFill>
                  <a:srgbClr val="888888"/>
                </a:solidFill>
                <a:latin typeface="Calibri"/>
                <a:ea typeface="Calibri"/>
                <a:cs typeface="Calibri"/>
                <a:sym typeface="Calibri"/>
              </a:defRPr>
            </a:lvl1pPr>
          </a:lstStyle>
          <a:p>
            <a:pPr lvl="0">
              <a:defRPr sz="1800">
                <a:solidFill>
                  <a:srgbClr val="000000"/>
                </a:solidFill>
              </a:defRPr>
            </a:pPr>
            <a:r>
              <a:rPr sz="1400">
                <a:solidFill>
                  <a:srgbClr val="888888"/>
                </a:solidFill>
              </a:rPr>
              <a:t>S K Parulkar</a:t>
            </a:r>
          </a:p>
        </p:txBody>
      </p:sp>
      <p:sp>
        <p:nvSpPr>
          <p:cNvPr id="104" name="Shape 104"/>
          <p:cNvSpPr/>
          <p:nvPr>
            <p:ph type="sldNum" sz="quarter" idx="2"/>
          </p:nvPr>
        </p:nvSpPr>
        <p:spPr>
          <a:xfrm>
            <a:off x="6553200" y="6132829"/>
            <a:ext cx="2133600" cy="177801"/>
          </a:xfrm>
          <a:prstGeom prst="rect">
            <a:avLst/>
          </a:prstGeom>
          <a:extLst>
            <a:ext uri="{C572A759-6A51-4108-AA02-DFA0A04FC94B}">
              <ma14:wrappingTextBoxFlag xmlns:ma14="http://schemas.microsoft.com/office/mac/drawingml/2011/main" val="1"/>
            </a:ext>
          </a:extLst>
        </p:spPr>
        <p:txBody>
          <a:bodyPr lIns="0" tIns="0" rIns="0" bIns="0"/>
          <a:lstStyle>
            <a:lvl1pPr>
              <a:defRPr sz="1200">
                <a:solidFill>
                  <a:srgbClr val="888888"/>
                </a:solidFill>
              </a:defRPr>
            </a:lvl1pPr>
          </a:lstStyle>
          <a:p>
            <a:pPr lvl="0">
              <a:defRPr b="0" sz="1800">
                <a:solidFill>
                  <a:srgbClr val="000000"/>
                </a:solidFill>
              </a:defRPr>
            </a:pPr>
            <a:fld id="{86CB4B4D-7CA3-9044-876B-883B54F8677D}" type="slidenum">
              <a:rPr b="1" sz="1200">
                <a:solidFill>
                  <a:srgbClr val="888888"/>
                </a:solidFill>
              </a:rPr>
            </a:fld>
          </a:p>
        </p:txBody>
      </p:sp>
      <p:sp>
        <p:nvSpPr>
          <p:cNvPr id="105" name="Shape 105"/>
          <p:cNvSpPr/>
          <p:nvPr>
            <p:ph type="body" idx="1"/>
          </p:nvPr>
        </p:nvSpPr>
        <p:spPr>
          <a:xfrm>
            <a:off x="127000" y="1600200"/>
            <a:ext cx="8915400" cy="4525963"/>
          </a:xfrm>
          <a:prstGeom prst="rect">
            <a:avLst/>
          </a:prstGeom>
        </p:spPr>
        <p:txBody>
          <a:bodyPr/>
          <a:lstStyle/>
          <a:p>
            <a:pPr lvl="0" algn="just">
              <a:lnSpc>
                <a:spcPct val="80000"/>
              </a:lnSpc>
              <a:spcBef>
                <a:spcPts val="300"/>
              </a:spcBef>
              <a:defRPr sz="1800"/>
            </a:pPr>
            <a:endParaRPr sz="2400"/>
          </a:p>
          <a:p>
            <a:pPr lvl="0" marL="426720" indent="-426720" algn="just">
              <a:lnSpc>
                <a:spcPct val="80000"/>
              </a:lnSpc>
              <a:spcBef>
                <a:spcPts val="300"/>
              </a:spcBef>
              <a:defRPr sz="1800"/>
            </a:pPr>
            <a:r>
              <a:rPr sz="2400"/>
              <a:t>Cyber competent authority can involved cyber technology experts, computer security experts, physical security experts, facility CSO (Chief Security Officer) who knows about the computer security architecture and other facility details like vulnerability assessment report,  predisposing conditions, facility security culture and trustworthiness etc. to gather the cyber threats specific to the facility </a:t>
            </a:r>
            <a:r>
              <a:rPr b="1" sz="2400"/>
              <a:t>this is possible because cyber threats are technology intensive</a:t>
            </a:r>
            <a:r>
              <a:rPr sz="2400"/>
              <a:t>.</a:t>
            </a:r>
          </a:p>
          <a:p>
            <a:pPr lvl="0" marL="0" indent="0" algn="just">
              <a:lnSpc>
                <a:spcPct val="80000"/>
              </a:lnSpc>
              <a:spcBef>
                <a:spcPts val="300"/>
              </a:spcBef>
              <a:buSzTx/>
              <a:buNone/>
              <a:defRPr sz="1800"/>
            </a:pPr>
            <a:endParaRPr sz="2400"/>
          </a:p>
          <a:p>
            <a:pPr lvl="0" marL="0" indent="0" algn="just">
              <a:lnSpc>
                <a:spcPct val="80000"/>
              </a:lnSpc>
              <a:spcBef>
                <a:spcPts val="300"/>
              </a:spcBef>
              <a:buSzTx/>
              <a:buNone/>
              <a:defRPr sz="1800"/>
            </a:pPr>
            <a:r>
              <a:rPr b="1" sz="2400"/>
              <a:t>The expected outcome of the cyber threat assessment is cyber threat vectors described by standard attack vectors along with different possible TTPs. </a:t>
            </a:r>
          </a:p>
        </p:txBody>
      </p:sp>
      <p:sp>
        <p:nvSpPr>
          <p:cNvPr id="106" name="Shape 106"/>
          <p:cNvSpPr/>
          <p:nvPr>
            <p:ph type="title"/>
          </p:nvPr>
        </p:nvSpPr>
        <p:spPr>
          <a:xfrm>
            <a:off x="114300" y="80328"/>
            <a:ext cx="8915400" cy="1143001"/>
          </a:xfrm>
          <a:prstGeom prst="rect">
            <a:avLst/>
          </a:prstGeom>
        </p:spPr>
        <p:txBody>
          <a:bodyPr/>
          <a:lstStyle>
            <a:lvl1pPr algn="ctr" defTabSz="388620">
              <a:defRPr b="1" cap="all" sz="3400"/>
            </a:lvl1pPr>
          </a:lstStyle>
          <a:p>
            <a:pPr lvl="0">
              <a:defRPr b="0" cap="none" sz="1800">
                <a:solidFill>
                  <a:srgbClr val="000000"/>
                </a:solidFill>
              </a:defRPr>
            </a:pPr>
            <a:r>
              <a:rPr b="1" cap="all" sz="3400">
                <a:solidFill>
                  <a:srgbClr val="444D26"/>
                </a:solidFill>
              </a:rPr>
              <a:t>SUGGESTED APPROACH FOR CYBER THREAT ASSESSMENT</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B592"/>
      </a:accent1>
      <a:accent2>
        <a:srgbClr val="F3A447"/>
      </a:accent2>
      <a:accent3>
        <a:srgbClr val="E7BC29"/>
      </a:accent3>
      <a:accent4>
        <a:srgbClr val="D092A7"/>
      </a:accent4>
      <a:accent5>
        <a:srgbClr val="9C85C0"/>
      </a:accent5>
      <a:accent6>
        <a:srgbClr val="809EC2"/>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30000" dir="5400000">
              <a:srgbClr val="000000">
                <a:alpha val="45000"/>
              </a:srgbClr>
            </a:outerShdw>
          </a:effectLst>
        </a:effectStyle>
        <a:effectStyle>
          <a:effectLst>
            <a:outerShdw sx="100000" sy="100000" kx="0" ky="0" algn="b" rotWithShape="0" blurRad="38100" dist="30000" dir="5400000">
              <a:srgbClr val="000000">
                <a:alpha val="45000"/>
              </a:srgbClr>
            </a:outerShdw>
          </a:effectLst>
        </a:effectStyle>
        <a:effectStyle>
          <a:effectLst>
            <a:outerShdw sx="100000" sy="100000" kx="0" ky="0" algn="b" rotWithShape="0" blurRad="38100" dist="30000" dir="540000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A5B592"/>
          </a:solidFill>
          <a:prstDash val="solid"/>
          <a:bevel/>
        </a:ln>
        <a:effectLst>
          <a:outerShdw sx="100000" sy="100000" kx="0" ky="0" algn="b" rotWithShape="0" blurRad="38100" dist="30000" dir="5400000">
            <a:srgbClr val="000000">
              <a:alpha val="4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rgbClr val="A5B592"/>
          </a:solidFill>
          <a:prstDash val="solid"/>
          <a:bevel/>
        </a:ln>
        <a:effectLst>
          <a:outerShdw sx="100000" sy="100000" kx="0" ky="0" algn="b" rotWithShape="0" blurRad="38100" dist="30000" dir="5400000">
            <a:srgbClr val="000000">
              <a:alpha val="4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B592"/>
      </a:accent1>
      <a:accent2>
        <a:srgbClr val="F3A447"/>
      </a:accent2>
      <a:accent3>
        <a:srgbClr val="E7BC29"/>
      </a:accent3>
      <a:accent4>
        <a:srgbClr val="D092A7"/>
      </a:accent4>
      <a:accent5>
        <a:srgbClr val="9C85C0"/>
      </a:accent5>
      <a:accent6>
        <a:srgbClr val="809EC2"/>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30000" dir="5400000">
              <a:srgbClr val="000000">
                <a:alpha val="45000"/>
              </a:srgbClr>
            </a:outerShdw>
          </a:effectLst>
        </a:effectStyle>
        <a:effectStyle>
          <a:effectLst>
            <a:outerShdw sx="100000" sy="100000" kx="0" ky="0" algn="b" rotWithShape="0" blurRad="38100" dist="30000" dir="5400000">
              <a:srgbClr val="000000">
                <a:alpha val="45000"/>
              </a:srgbClr>
            </a:outerShdw>
          </a:effectLst>
        </a:effectStyle>
        <a:effectStyle>
          <a:effectLst>
            <a:outerShdw sx="100000" sy="100000" kx="0" ky="0" algn="b" rotWithShape="0" blurRad="38100" dist="30000" dir="540000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A5B592"/>
          </a:solidFill>
          <a:prstDash val="solid"/>
          <a:bevel/>
        </a:ln>
        <a:effectLst>
          <a:outerShdw sx="100000" sy="100000" kx="0" ky="0" algn="b" rotWithShape="0" blurRad="38100" dist="30000" dir="5400000">
            <a:srgbClr val="000000">
              <a:alpha val="4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rgbClr val="A5B592"/>
          </a:solidFill>
          <a:prstDash val="solid"/>
          <a:bevel/>
        </a:ln>
        <a:effectLst>
          <a:outerShdw sx="100000" sy="100000" kx="0" ky="0" algn="b" rotWithShape="0" blurRad="38100" dist="30000" dir="5400000">
            <a:srgbClr val="000000">
              <a:alpha val="4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