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81" r:id="rId2"/>
    <p:sldId id="260" r:id="rId3"/>
    <p:sldId id="261" r:id="rId4"/>
    <p:sldId id="282" r:id="rId5"/>
    <p:sldId id="292" r:id="rId6"/>
    <p:sldId id="262" r:id="rId7"/>
    <p:sldId id="285" r:id="rId8"/>
    <p:sldId id="267" r:id="rId9"/>
    <p:sldId id="275" r:id="rId10"/>
    <p:sldId id="276" r:id="rId11"/>
    <p:sldId id="268" r:id="rId12"/>
    <p:sldId id="269" r:id="rId13"/>
    <p:sldId id="270" r:id="rId14"/>
    <p:sldId id="272" r:id="rId15"/>
    <p:sldId id="273" r:id="rId16"/>
    <p:sldId id="271" r:id="rId17"/>
    <p:sldId id="286" r:id="rId18"/>
    <p:sldId id="288" r:id="rId19"/>
    <p:sldId id="279" r:id="rId20"/>
    <p:sldId id="293" r:id="rId21"/>
    <p:sldId id="265" r:id="rId22"/>
    <p:sldId id="26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50" autoAdjust="0"/>
  </p:normalViewPr>
  <p:slideViewPr>
    <p:cSldViewPr>
      <p:cViewPr varScale="1">
        <p:scale>
          <a:sx n="78" d="100"/>
          <a:sy n="78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95637-8AED-4162-8AA6-6D28A45D71C3}" type="datetimeFigureOut">
              <a:rPr lang="el-GR" smtClean="0"/>
              <a:t>22/1/2020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AC29-C6E5-4DAF-A67E-65EC71AB3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1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26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07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13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14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81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83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32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80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70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86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9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AC29-C6E5-4DAF-A67E-65EC71AB38A1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8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B13B-B17F-446B-A732-340D83ED59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7AA-4AEB-4981-994B-5F59B6E4F2D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1659-9165-4399-9399-3647F26057C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5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95536" y="1988840"/>
            <a:ext cx="8280920" cy="43204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 (arial 24, minúscula, negrita, rojo)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395536" y="2420888"/>
            <a:ext cx="8280920" cy="432048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subtítulo (arial 20, minúscula, gris oscuro)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395536" y="2964085"/>
            <a:ext cx="8280920" cy="327322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ES" sz="1500" b="0" i="0" u="none" strike="noStrike" baseline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Ejemplo de texto (arial 15, gris)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Ejemplo de texto</a:t>
            </a:r>
            <a:r>
              <a:rPr lang="es-ES" dirty="0"/>
              <a:t> </a:t>
            </a:r>
            <a:r>
              <a:rPr lang="es-ES" dirty="0" smtClean="0"/>
              <a:t>Ejemplo de texto Ejemplo de texto</a:t>
            </a:r>
          </a:p>
        </p:txBody>
      </p:sp>
      <p:grpSp>
        <p:nvGrpSpPr>
          <p:cNvPr id="14" name="13 Grupo"/>
          <p:cNvGrpSpPr/>
          <p:nvPr userDrawn="1"/>
        </p:nvGrpSpPr>
        <p:grpSpPr>
          <a:xfrm>
            <a:off x="57820" y="6485320"/>
            <a:ext cx="9122692" cy="290189"/>
            <a:chOff x="561876" y="6485320"/>
            <a:chExt cx="9122692" cy="290189"/>
          </a:xfrm>
        </p:grpSpPr>
        <p:sp>
          <p:nvSpPr>
            <p:cNvPr id="15" name="14 Rectángulo"/>
            <p:cNvSpPr/>
            <p:nvPr userDrawn="1"/>
          </p:nvSpPr>
          <p:spPr>
            <a:xfrm>
              <a:off x="561876" y="6485320"/>
              <a:ext cx="9122692" cy="290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prstClr val="white">
                      <a:lumMod val="50000"/>
                    </a:prstClr>
                  </a:solidFill>
                </a:rPr>
                <a:t>ARGOS 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</a:rPr>
                <a:t>is a project co-funded by the European Commission under the Seventh Framework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</a:rPr>
                <a:t>Programme</a:t>
              </a:r>
              <a:endParaRPr lang="en-GB" sz="14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pic>
          <p:nvPicPr>
            <p:cNvPr id="16" name="Picture 6" descr="http://europa.eu/abc/symbols/emblem/images/europ_flag/noir.jpg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067" y="6517716"/>
              <a:ext cx="369914" cy="24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448251"/>
            <a:ext cx="792088" cy="365125"/>
          </a:xfrm>
        </p:spPr>
        <p:txBody>
          <a:bodyPr/>
          <a:lstStyle>
            <a:lvl1pPr algn="l">
              <a:defRPr sz="1400"/>
            </a:lvl1pPr>
          </a:lstStyle>
          <a:p>
            <a:fld id="{E60061AB-E3E3-4B82-98B1-945D99ABF5F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5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187624" y="188640"/>
            <a:ext cx="0" cy="5976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7544" y="980728"/>
            <a:ext cx="77048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27584" y="1628800"/>
            <a:ext cx="69847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t3.gstatic.com/images?q=tbn:ANd9GcTUH4T2IdidkOLREwu1N8MmlxScu0-NooxMuOxq9ZU_NKYAJ-bl"/>
          <p:cNvPicPr>
            <a:picLocks noChangeAspect="1" noChangeArrowheads="1"/>
          </p:cNvPicPr>
          <p:nvPr userDrawn="1"/>
        </p:nvPicPr>
        <p:blipFill>
          <a:blip r:embed="rId2" cstate="print"/>
          <a:srcRect b="3252"/>
          <a:stretch>
            <a:fillRect/>
          </a:stretch>
        </p:blipFill>
        <p:spPr bwMode="auto">
          <a:xfrm>
            <a:off x="323528" y="118388"/>
            <a:ext cx="792088" cy="81140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 userDrawn="1"/>
        </p:nvSpPr>
        <p:spPr>
          <a:xfrm>
            <a:off x="1187624" y="313492"/>
            <a:ext cx="7704856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cs typeface="Tahoma" pitchFamily="34" charset="0"/>
              </a:rPr>
              <a:t>NCSR DEMOKRITOS</a:t>
            </a:r>
          </a:p>
          <a:p>
            <a:pPr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</a:rPr>
              <a:t>Institute of Nuclear and Radiological Sciences, Technology, Energy &amp; Safety</a:t>
            </a:r>
            <a:endParaRPr lang="el-GR" sz="1600" b="1" dirty="0">
              <a:solidFill>
                <a:srgbClr val="1F497D">
                  <a:lumMod val="75000"/>
                </a:srgbClr>
              </a:solidFill>
            </a:endParaRPr>
          </a:p>
          <a:p>
            <a:endParaRPr lang="el-GR" sz="1250" b="1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187624" y="188640"/>
            <a:ext cx="0" cy="5976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7544" y="980728"/>
            <a:ext cx="77048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27584" y="1628800"/>
            <a:ext cx="69847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t3.gstatic.com/images?q=tbn:ANd9GcTUH4T2IdidkOLREwu1N8MmlxScu0-NooxMuOxq9ZU_NKYAJ-bl"/>
          <p:cNvPicPr>
            <a:picLocks noChangeAspect="1" noChangeArrowheads="1"/>
          </p:cNvPicPr>
          <p:nvPr userDrawn="1"/>
        </p:nvPicPr>
        <p:blipFill>
          <a:blip r:embed="rId2" cstate="print"/>
          <a:srcRect b="3252"/>
          <a:stretch>
            <a:fillRect/>
          </a:stretch>
        </p:blipFill>
        <p:spPr bwMode="auto">
          <a:xfrm>
            <a:off x="323528" y="118388"/>
            <a:ext cx="792088" cy="81140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 userDrawn="1"/>
        </p:nvSpPr>
        <p:spPr>
          <a:xfrm>
            <a:off x="1187624" y="313492"/>
            <a:ext cx="7704856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cs typeface="Tahoma" pitchFamily="34" charset="0"/>
              </a:rPr>
              <a:t>NCSR DEMOKRITOS</a:t>
            </a:r>
          </a:p>
          <a:p>
            <a:pPr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</a:rPr>
              <a:t>Institute of Nuclear and Radiological Sciences, Technology, Energy &amp; Safety</a:t>
            </a:r>
            <a:endParaRPr lang="el-GR" sz="1600" b="1" dirty="0">
              <a:solidFill>
                <a:srgbClr val="1F497D">
                  <a:lumMod val="75000"/>
                </a:srgbClr>
              </a:solidFill>
            </a:endParaRPr>
          </a:p>
          <a:p>
            <a:endParaRPr lang="el-GR" sz="1250" b="1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933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FCFD-5F93-40C7-8F4F-479D678E616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2C16-3D34-4F1A-9F3D-A22D2DDB236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3805-5E54-4AED-B81E-2561D0C89FC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5D0-C748-4254-AFEC-049ACA75E02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3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062-A011-4E52-BB14-889529CFD3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B707-90EF-42A7-B9B4-9B5A097C2A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9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4977-199B-48B6-94EB-13C7A0CD28D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6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77D-AAD7-4067-AD24-3C65AEB19E8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15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4984-A3C0-446E-B714-9A2BF2ADFEA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22/1/2020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914400" y="0"/>
            <a:ext cx="8229600" cy="844550"/>
          </a:xfrm>
          <a:prstGeom prst="rect">
            <a:avLst/>
          </a:prstGeom>
          <a:solidFill>
            <a:srgbClr val="29558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Institute of Nuclear &amp; Radiological Sciences and 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</a:rPr>
              <a:t>Technology, Energy &amp; Safety (INRASTES)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4" descr="logo_demokritos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3" descr="C:\Users\irene\AppData\Local\Microsoft\Windows\Temporary Internet Files\Content.Outlook\YFW9HEEE\ipta_logo_tranparent1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8455657" y="71925"/>
            <a:ext cx="688343" cy="7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escription: logo trans.tif"/>
          <p:cNvPicPr>
            <a:picLocks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93462" y="116632"/>
            <a:ext cx="612732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8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1277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IMPLEMENTING </a:t>
            </a:r>
            <a:r>
              <a:rPr lang="en-US" sz="3600" b="1" dirty="0">
                <a:solidFill>
                  <a:schemeClr val="tx2"/>
                </a:solidFill>
              </a:rPr>
              <a:t>A TABLE TOP EXERCISE (</a:t>
            </a:r>
            <a:r>
              <a:rPr lang="en-US" sz="3600" b="1" dirty="0" smtClean="0">
                <a:solidFill>
                  <a:schemeClr val="tx2"/>
                </a:solidFill>
              </a:rPr>
              <a:t>TTX) FOR </a:t>
            </a:r>
            <a:r>
              <a:rPr lang="en-US" sz="3600" b="1" dirty="0">
                <a:solidFill>
                  <a:schemeClr val="tx2"/>
                </a:solidFill>
              </a:rPr>
              <a:t>ASSESSING PHYSICAL PROTECTION </a:t>
            </a:r>
            <a:r>
              <a:rPr lang="en-US" sz="3600" b="1" dirty="0" smtClean="0">
                <a:solidFill>
                  <a:schemeClr val="tx2"/>
                </a:solidFill>
              </a:rPr>
              <a:t>SYSTEM’S EFFICIENCY </a:t>
            </a:r>
            <a:r>
              <a:rPr lang="en-US" sz="3600" b="1" dirty="0">
                <a:solidFill>
                  <a:schemeClr val="tx2"/>
                </a:solidFill>
              </a:rPr>
              <a:t>AT NATIONAL CENTRE </a:t>
            </a:r>
            <a:r>
              <a:rPr lang="en-US" sz="3600" b="1" dirty="0" smtClean="0">
                <a:solidFill>
                  <a:schemeClr val="tx2"/>
                </a:solidFill>
              </a:rPr>
              <a:t>FOR SCIENTIFIC </a:t>
            </a:r>
            <a:r>
              <a:rPr lang="en-US" sz="3600" b="1" dirty="0">
                <a:solidFill>
                  <a:schemeClr val="tx2"/>
                </a:solidFill>
              </a:rPr>
              <a:t>RESEARCH “DEMOKRITOS</a:t>
            </a:r>
            <a:r>
              <a:rPr lang="en-US" sz="3600" b="1" dirty="0" smtClean="0">
                <a:solidFill>
                  <a:schemeClr val="tx2"/>
                </a:solidFill>
              </a:rPr>
              <a:t>”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2400" b="1" dirty="0" smtClean="0"/>
              <a:t>I. TSOUROUNAKIS, A. SFETSOS, K. KOVATSOS, I.XINTAVELONIS</a:t>
            </a:r>
          </a:p>
          <a:p>
            <a:pPr algn="ctr"/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End Conditions of TTX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Completion of scenario</a:t>
            </a:r>
          </a:p>
          <a:p>
            <a:pPr marL="722313" indent="-452438">
              <a:buFont typeface="Wingdings" panose="05000000000000000000" pitchFamily="2" charset="2"/>
              <a:buChar char="Ø"/>
            </a:pPr>
            <a:r>
              <a:rPr lang="en-US" dirty="0" smtClean="0"/>
              <a:t>Red team achieved their goal</a:t>
            </a:r>
          </a:p>
          <a:p>
            <a:pPr marL="722313" indent="-452438">
              <a:buFont typeface="Wingdings" panose="05000000000000000000" pitchFamily="2" charset="2"/>
              <a:buChar char="Ø"/>
            </a:pPr>
            <a:r>
              <a:rPr lang="en-US" dirty="0" smtClean="0"/>
              <a:t>Red team cannot achieve their </a:t>
            </a:r>
            <a:r>
              <a:rPr lang="en-GB" dirty="0" smtClean="0"/>
              <a:t>goal due to </a:t>
            </a:r>
            <a:r>
              <a:rPr lang="el-GR" dirty="0" smtClean="0"/>
              <a:t>:</a:t>
            </a:r>
            <a:endParaRPr lang="el-GR" dirty="0"/>
          </a:p>
          <a:p>
            <a:pPr marL="1196975" indent="-571500">
              <a:buFont typeface="+mj-lt"/>
              <a:buAutoNum type="romanLcPeriod"/>
            </a:pPr>
            <a:r>
              <a:rPr lang="en-US" dirty="0" smtClean="0"/>
              <a:t> Not enough members to complete task</a:t>
            </a:r>
          </a:p>
          <a:p>
            <a:pPr marL="1196975" indent="-571500">
              <a:buFont typeface="+mj-lt"/>
              <a:buAutoNum type="romanLcPeriod"/>
            </a:pPr>
            <a:r>
              <a:rPr lang="en-US" dirty="0" smtClean="0"/>
              <a:t> Loss of essential equipment (Explosives, tools,  vehicles)</a:t>
            </a:r>
            <a:endParaRPr lang="el-GR" dirty="0"/>
          </a:p>
          <a:p>
            <a:pPr marL="1196975" indent="-571500">
              <a:buFont typeface="+mj-lt"/>
              <a:buAutoNum type="romanLcPeriod"/>
            </a:pPr>
            <a:r>
              <a:rPr lang="en-US" dirty="0" smtClean="0"/>
              <a:t>When Police Responders arrive on site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>
                <a:solidFill>
                  <a:srgbClr val="0070C0"/>
                </a:solidFill>
              </a:rPr>
              <a:t>1</a:t>
            </a:r>
            <a:r>
              <a:rPr lang="en-GB" sz="4400" baseline="30000" dirty="0" smtClean="0">
                <a:solidFill>
                  <a:srgbClr val="0070C0"/>
                </a:solidFill>
              </a:rPr>
              <a:t>st</a:t>
            </a:r>
            <a:r>
              <a:rPr lang="en-GB" sz="4400" dirty="0" smtClean="0">
                <a:solidFill>
                  <a:srgbClr val="0070C0"/>
                </a:solidFill>
              </a:rPr>
              <a:t> Scenario: Sabotage </a:t>
            </a:r>
            <a:r>
              <a:rPr lang="en-GB" sz="4400" dirty="0">
                <a:solidFill>
                  <a:srgbClr val="0070C0"/>
                </a:solidFill>
              </a:rPr>
              <a:t>in Reactor pool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000" b="1" dirty="0"/>
              <a:t>Red Team (Adversaries</a:t>
            </a:r>
            <a:r>
              <a:rPr lang="en-GB" sz="3000" b="1" dirty="0" smtClean="0"/>
              <a:t>)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n-GB" dirty="0" smtClean="0"/>
              <a:t>4 </a:t>
            </a:r>
            <a:r>
              <a:rPr lang="en-GB" dirty="0" smtClean="0"/>
              <a:t>Persons, military skills, Radio communications </a:t>
            </a:r>
          </a:p>
          <a:p>
            <a:r>
              <a:rPr lang="en-GB" dirty="0" smtClean="0"/>
              <a:t>1 Passive Insider</a:t>
            </a:r>
          </a:p>
          <a:p>
            <a:r>
              <a:rPr lang="en-GB" dirty="0" smtClean="0"/>
              <a:t>AK-47, 9mm Pistol, </a:t>
            </a:r>
            <a:r>
              <a:rPr lang="en-US" dirty="0"/>
              <a:t>Sniper Rifle (7.62</a:t>
            </a:r>
            <a:r>
              <a:rPr lang="en-US" dirty="0" smtClean="0"/>
              <a:t>), Hook gun, 10kg </a:t>
            </a:r>
            <a:r>
              <a:rPr lang="en-US" dirty="0"/>
              <a:t>T</a:t>
            </a:r>
            <a:r>
              <a:rPr lang="en-US" dirty="0" smtClean="0"/>
              <a:t>NT explosives, Oxygen cutting torch, 50m rope </a:t>
            </a: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4X4 vehicle</a:t>
            </a:r>
            <a:endParaRPr lang="el-GR" dirty="0" smtClean="0">
              <a:latin typeface="+mj-lt"/>
              <a:ea typeface="Times New Roman"/>
              <a:cs typeface="Times New Roman"/>
            </a:endParaRP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Time increments per round played at 10 </a:t>
            </a:r>
            <a:r>
              <a:rPr lang="en-US" dirty="0" smtClean="0">
                <a:latin typeface="+mj-lt"/>
                <a:ea typeface="Times New Roman"/>
                <a:cs typeface="Times New Roman"/>
              </a:rPr>
              <a:t>sec </a:t>
            </a:r>
            <a:r>
              <a:rPr lang="en-US" dirty="0" smtClean="0">
                <a:latin typeface="+mj-lt"/>
                <a:ea typeface="Times New Roman"/>
                <a:cs typeface="Times New Roman"/>
              </a:rPr>
              <a:t>intervals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1</a:t>
            </a:r>
            <a:r>
              <a:rPr lang="en-GB" baseline="30000" dirty="0">
                <a:solidFill>
                  <a:srgbClr val="0070C0"/>
                </a:solidFill>
              </a:rPr>
              <a:t>st</a:t>
            </a:r>
            <a:r>
              <a:rPr lang="en-GB" dirty="0">
                <a:solidFill>
                  <a:srgbClr val="0070C0"/>
                </a:solidFill>
              </a:rPr>
              <a:t> Scenario: </a:t>
            </a:r>
            <a:r>
              <a:rPr lang="en-GB" dirty="0" smtClean="0">
                <a:solidFill>
                  <a:srgbClr val="0070C0"/>
                </a:solidFill>
              </a:rPr>
              <a:t>Sabotage </a:t>
            </a:r>
            <a:r>
              <a:rPr lang="en-GB" dirty="0">
                <a:solidFill>
                  <a:srgbClr val="0070C0"/>
                </a:solidFill>
              </a:rPr>
              <a:t>in Reactor pool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Blue Team (Guards)</a:t>
            </a:r>
          </a:p>
          <a:p>
            <a:endParaRPr lang="en-GB" dirty="0" smtClean="0"/>
          </a:p>
          <a:p>
            <a:r>
              <a:rPr lang="en-GB" dirty="0" smtClean="0"/>
              <a:t>5 Persons (Guards, Patrol men)</a:t>
            </a:r>
          </a:p>
          <a:p>
            <a:r>
              <a:rPr lang="en-GB" dirty="0" smtClean="0"/>
              <a:t>No arms. Standard equipment </a:t>
            </a:r>
            <a:r>
              <a:rPr lang="en-GB" dirty="0"/>
              <a:t>(</a:t>
            </a:r>
            <a:r>
              <a:rPr lang="en-GB" dirty="0" smtClean="0"/>
              <a:t>Radios, torches) Everyday procedures</a:t>
            </a:r>
          </a:p>
          <a:p>
            <a:r>
              <a:rPr lang="en-GB" dirty="0" smtClean="0"/>
              <a:t>Patrol vehicle</a:t>
            </a:r>
          </a:p>
          <a:p>
            <a:r>
              <a:rPr lang="en-GB" dirty="0" smtClean="0"/>
              <a:t>Realistic approach (no heroes) was fostered</a:t>
            </a:r>
          </a:p>
          <a:p>
            <a:endParaRPr lang="en-GB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Team succeeded in their purpose within 7 min. real time.</a:t>
            </a:r>
          </a:p>
          <a:p>
            <a:r>
              <a:rPr lang="en-US" dirty="0" smtClean="0"/>
              <a:t>They were identified by the Guards in </a:t>
            </a:r>
            <a:r>
              <a:rPr lang="el-GR" dirty="0" smtClean="0"/>
              <a:t>3</a:t>
            </a:r>
            <a:r>
              <a:rPr lang="en-GB" dirty="0" smtClean="0"/>
              <a:t> min</a:t>
            </a:r>
            <a:r>
              <a:rPr lang="el-GR" dirty="0" smtClean="0"/>
              <a:t> </a:t>
            </a:r>
            <a:r>
              <a:rPr lang="en-US" dirty="0" smtClean="0"/>
              <a:t>and </a:t>
            </a:r>
            <a:r>
              <a:rPr lang="el-GR" dirty="0" smtClean="0"/>
              <a:t>20</a:t>
            </a:r>
            <a:r>
              <a:rPr lang="en-GB" dirty="0" smtClean="0"/>
              <a:t> </a:t>
            </a:r>
            <a:r>
              <a:rPr lang="el-GR" dirty="0" err="1" smtClean="0"/>
              <a:t>sec</a:t>
            </a:r>
            <a:r>
              <a:rPr lang="el-GR" dirty="0" smtClean="0"/>
              <a:t> </a:t>
            </a:r>
            <a:r>
              <a:rPr lang="en-US" dirty="0" smtClean="0"/>
              <a:t>real </a:t>
            </a:r>
            <a:r>
              <a:rPr lang="en-US" dirty="0" smtClean="0"/>
              <a:t>time.</a:t>
            </a:r>
            <a:endParaRPr lang="en-US" dirty="0" smtClean="0"/>
          </a:p>
          <a:p>
            <a:r>
              <a:rPr lang="en-US" dirty="0" smtClean="0"/>
              <a:t>Police responders estimated arrival time after </a:t>
            </a:r>
            <a:r>
              <a:rPr lang="el-GR" dirty="0" smtClean="0"/>
              <a:t>2</a:t>
            </a:r>
            <a:r>
              <a:rPr lang="en-GB" dirty="0" smtClean="0"/>
              <a:t> min </a:t>
            </a:r>
            <a:r>
              <a:rPr lang="en-US" dirty="0" smtClean="0"/>
              <a:t>and </a:t>
            </a:r>
            <a:r>
              <a:rPr lang="el-GR" dirty="0" smtClean="0"/>
              <a:t> </a:t>
            </a:r>
            <a:r>
              <a:rPr lang="el-GR" dirty="0" smtClean="0"/>
              <a:t>20</a:t>
            </a:r>
            <a:r>
              <a:rPr lang="en-GB" dirty="0" smtClean="0"/>
              <a:t> sec </a:t>
            </a:r>
            <a:r>
              <a:rPr lang="en-GB" dirty="0" smtClean="0"/>
              <a:t>the Red Team achieved their </a:t>
            </a:r>
            <a:r>
              <a:rPr lang="en-GB" dirty="0" smtClean="0"/>
              <a:t>goal.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dirty="0" smtClean="0">
                <a:solidFill>
                  <a:srgbClr val="0070C0"/>
                </a:solidFill>
              </a:rPr>
              <a:t>2</a:t>
            </a:r>
            <a:r>
              <a:rPr lang="en-GB" baseline="30000" dirty="0" smtClean="0">
                <a:solidFill>
                  <a:srgbClr val="0070C0"/>
                </a:solidFill>
              </a:rPr>
              <a:t>nd</a:t>
            </a:r>
            <a:r>
              <a:rPr lang="en-GB" dirty="0" smtClean="0">
                <a:solidFill>
                  <a:srgbClr val="0070C0"/>
                </a:solidFill>
              </a:rPr>
              <a:t>  Scenario: Theft </a:t>
            </a:r>
            <a:r>
              <a:rPr lang="en-GB" dirty="0">
                <a:solidFill>
                  <a:srgbClr val="0070C0"/>
                </a:solidFill>
              </a:rPr>
              <a:t>of Radiological Source stored in Reactor ground level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>
                <a:solidFill>
                  <a:srgbClr val="0070C0"/>
                </a:solidFill>
              </a:rPr>
              <a:t/>
            </a:r>
            <a:br>
              <a:rPr lang="en-GB" sz="3600" dirty="0">
                <a:solidFill>
                  <a:srgbClr val="0070C0"/>
                </a:solidFill>
              </a:rPr>
            </a:br>
            <a:endParaRPr lang="el-GR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sz="3000" b="1" dirty="0" smtClean="0"/>
              <a:t>Red </a:t>
            </a:r>
            <a:r>
              <a:rPr lang="en-GB" sz="3000" b="1" dirty="0"/>
              <a:t>Team (Adversaries</a:t>
            </a:r>
            <a:r>
              <a:rPr lang="en-GB" sz="3000" b="1" dirty="0" smtClean="0"/>
              <a:t>)</a:t>
            </a:r>
          </a:p>
          <a:p>
            <a:pPr marL="0" indent="0" algn="ctr">
              <a:buNone/>
            </a:pPr>
            <a:endParaRPr lang="en-GB" b="1" dirty="0" smtClean="0"/>
          </a:p>
          <a:p>
            <a:r>
              <a:rPr lang="en-GB" dirty="0"/>
              <a:t>5</a:t>
            </a:r>
            <a:r>
              <a:rPr lang="en-GB" dirty="0" smtClean="0"/>
              <a:t> Persons, military skills, Radio communications </a:t>
            </a:r>
          </a:p>
          <a:p>
            <a:r>
              <a:rPr lang="en-GB" dirty="0" smtClean="0"/>
              <a:t>1 Passive Insider</a:t>
            </a:r>
          </a:p>
          <a:p>
            <a:r>
              <a:rPr lang="en-GB" dirty="0" smtClean="0"/>
              <a:t>AK-47, 9mm pistol, </a:t>
            </a:r>
            <a:r>
              <a:rPr lang="en-US" dirty="0"/>
              <a:t>Sniper Rifle (7.62</a:t>
            </a:r>
            <a:r>
              <a:rPr lang="en-US" dirty="0" smtClean="0"/>
              <a:t>), 10kg </a:t>
            </a:r>
            <a:r>
              <a:rPr lang="en-US" dirty="0"/>
              <a:t>T</a:t>
            </a:r>
            <a:r>
              <a:rPr lang="en-US" dirty="0" smtClean="0"/>
              <a:t>NT explosives, RPG</a:t>
            </a: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Van, motorcycle</a:t>
            </a:r>
            <a:endParaRPr lang="el-GR" dirty="0" smtClean="0">
              <a:latin typeface="+mj-lt"/>
              <a:ea typeface="Times New Roman"/>
              <a:cs typeface="Times New Roman"/>
            </a:endParaRP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Time increments per round played at 15 </a:t>
            </a:r>
            <a:r>
              <a:rPr lang="en-US" dirty="0" smtClean="0">
                <a:latin typeface="+mj-lt"/>
                <a:ea typeface="Times New Roman"/>
                <a:cs typeface="Times New Roman"/>
              </a:rPr>
              <a:t>sec </a:t>
            </a:r>
            <a:r>
              <a:rPr lang="en-US" dirty="0" smtClean="0">
                <a:latin typeface="+mj-lt"/>
                <a:ea typeface="Times New Roman"/>
                <a:cs typeface="Times New Roman"/>
              </a:rPr>
              <a:t>intervals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</a:t>
            </a:r>
            <a:r>
              <a:rPr lang="en-GB" baseline="30000" dirty="0" smtClean="0">
                <a:solidFill>
                  <a:srgbClr val="0070C0"/>
                </a:solidFill>
              </a:rPr>
              <a:t>nd</a:t>
            </a:r>
            <a:r>
              <a:rPr lang="en-GB" dirty="0" smtClean="0">
                <a:solidFill>
                  <a:srgbClr val="0070C0"/>
                </a:solidFill>
              </a:rPr>
              <a:t> Scenario: </a:t>
            </a:r>
            <a:r>
              <a:rPr lang="en-GB" dirty="0">
                <a:solidFill>
                  <a:srgbClr val="0070C0"/>
                </a:solidFill>
              </a:rPr>
              <a:t>Theft of Radiological Source stored in Reactor ground level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Blue Team (Guards)</a:t>
            </a:r>
          </a:p>
          <a:p>
            <a:pPr marL="0" indent="0" algn="ctr">
              <a:buNone/>
            </a:pPr>
            <a:endParaRPr lang="en-GB" b="1" dirty="0" smtClean="0"/>
          </a:p>
          <a:p>
            <a:r>
              <a:rPr lang="en-GB" dirty="0"/>
              <a:t>6</a:t>
            </a:r>
            <a:r>
              <a:rPr lang="en-GB" dirty="0" smtClean="0"/>
              <a:t> Persons (Guards, Patrol men)</a:t>
            </a:r>
          </a:p>
          <a:p>
            <a:r>
              <a:rPr lang="en-GB" dirty="0" smtClean="0"/>
              <a:t>No arms. Standard equipment </a:t>
            </a:r>
            <a:r>
              <a:rPr lang="en-GB" dirty="0"/>
              <a:t>(</a:t>
            </a:r>
            <a:r>
              <a:rPr lang="en-GB" dirty="0" smtClean="0"/>
              <a:t>Radios, torches</a:t>
            </a:r>
            <a:r>
              <a:rPr lang="en-GB" dirty="0" smtClean="0"/>
              <a:t>) </a:t>
            </a:r>
            <a:endParaRPr lang="en-GB" dirty="0" smtClean="0"/>
          </a:p>
          <a:p>
            <a:r>
              <a:rPr lang="en-GB" dirty="0" smtClean="0"/>
              <a:t>Enhanced Security Level (Upon Intelligence  Information)</a:t>
            </a:r>
          </a:p>
          <a:p>
            <a:r>
              <a:rPr lang="en-GB" dirty="0" smtClean="0"/>
              <a:t>Patrol vehicle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Team aborted their plan due to an early </a:t>
            </a:r>
            <a:r>
              <a:rPr lang="en-US" dirty="0"/>
              <a:t>i</a:t>
            </a:r>
            <a:r>
              <a:rPr lang="en-US" dirty="0" smtClean="0"/>
              <a:t>dentification by Patrol men</a:t>
            </a:r>
          </a:p>
          <a:p>
            <a:r>
              <a:rPr lang="en-US" dirty="0" smtClean="0"/>
              <a:t>They were identified in 30 </a:t>
            </a:r>
            <a:r>
              <a:rPr lang="en-US" dirty="0" smtClean="0"/>
              <a:t>sec </a:t>
            </a:r>
            <a:r>
              <a:rPr lang="en-US" dirty="0" smtClean="0"/>
              <a:t>time</a:t>
            </a:r>
          </a:p>
          <a:p>
            <a:r>
              <a:rPr lang="en-US" dirty="0"/>
              <a:t>Police was informed at 45 </a:t>
            </a:r>
            <a:r>
              <a:rPr lang="en-US" dirty="0" smtClean="0"/>
              <a:t>sec </a:t>
            </a:r>
            <a:r>
              <a:rPr lang="en-US" dirty="0"/>
              <a:t>TTX real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Excellent dispersion of the Blue Team is the main reason for the timely identification 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555"/>
            <a:ext cx="8229600" cy="72523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ΤΤΧ’</a:t>
            </a:r>
            <a:r>
              <a:rPr lang="en-US" dirty="0">
                <a:solidFill>
                  <a:srgbClr val="0070C0"/>
                </a:solidFill>
              </a:rPr>
              <a:t>s ‘Hot’ Evaluation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2704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Very positive feedback from </a:t>
            </a:r>
            <a:r>
              <a:rPr lang="en-US" sz="2600" dirty="0" smtClean="0"/>
              <a:t>participants. </a:t>
            </a:r>
            <a:endParaRPr lang="en-US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They found it a very </a:t>
            </a:r>
            <a:r>
              <a:rPr lang="en-US" sz="2600" dirty="0"/>
              <a:t>useful practice over emergency procedures and tactics, </a:t>
            </a:r>
            <a:r>
              <a:rPr lang="en-US" sz="2600" dirty="0" smtClean="0"/>
              <a:t>recognizing  PPS’s vulnerable </a:t>
            </a:r>
            <a:r>
              <a:rPr lang="en-US" sz="2600" dirty="0"/>
              <a:t>points </a:t>
            </a:r>
            <a:r>
              <a:rPr lang="en-US" sz="2600" dirty="0" smtClean="0"/>
              <a:t>and </a:t>
            </a:r>
            <a:r>
              <a:rPr lang="en-US" sz="2600" dirty="0"/>
              <a:t>thus to pay enhanced attention to them. </a:t>
            </a:r>
            <a:endParaRPr lang="el-GR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They proposed </a:t>
            </a:r>
            <a:r>
              <a:rPr lang="en-US" sz="2600" dirty="0"/>
              <a:t>compensatory actions, to eliminate those vulnerabilities, focusing in procedures, equipment and </a:t>
            </a:r>
            <a:r>
              <a:rPr lang="en-US" sz="2600" dirty="0" smtClean="0"/>
              <a:t>sensors.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/>
              <a:t>They underlined the importance of an early detection in the overall PPS performance, and its significance to prevent malicious acts. </a:t>
            </a:r>
            <a:endParaRPr lang="en-US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TTX </a:t>
            </a:r>
            <a:r>
              <a:rPr lang="en-US" sz="2600" dirty="0"/>
              <a:t>is a great tool to build up ‘team spirit’ between Security </a:t>
            </a:r>
            <a:r>
              <a:rPr lang="en-US" sz="2600" dirty="0" smtClean="0"/>
              <a:t>Personnel.</a:t>
            </a:r>
            <a:endParaRPr lang="el-G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Lessons Learned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/>
              <a:t>Facilitator has a vital role for the smooth evolution of the exercise. </a:t>
            </a:r>
            <a:endParaRPr lang="en-US" sz="3100" dirty="0" smtClean="0"/>
          </a:p>
          <a:p>
            <a:pPr algn="just"/>
            <a:r>
              <a:rPr lang="en-US" sz="3100" dirty="0"/>
              <a:t>Team coordinators have an equally important role for </a:t>
            </a:r>
            <a:r>
              <a:rPr lang="en-US" sz="3100" dirty="0" smtClean="0"/>
              <a:t>controlling</a:t>
            </a:r>
            <a:r>
              <a:rPr lang="el-GR" sz="3100" dirty="0" smtClean="0"/>
              <a:t> </a:t>
            </a:r>
            <a:r>
              <a:rPr lang="en-US" sz="3100" dirty="0" smtClean="0"/>
              <a:t> </a:t>
            </a:r>
            <a:r>
              <a:rPr lang="en-US" sz="3100" dirty="0"/>
              <a:t>two </a:t>
            </a:r>
            <a:r>
              <a:rPr lang="en-US" sz="3100" dirty="0" smtClean="0"/>
              <a:t>teams.</a:t>
            </a:r>
          </a:p>
          <a:p>
            <a:pPr algn="just"/>
            <a:r>
              <a:rPr lang="en-US" sz="3100" dirty="0" smtClean="0"/>
              <a:t>Coordinators </a:t>
            </a:r>
            <a:r>
              <a:rPr lang="en-US" sz="3100" dirty="0"/>
              <a:t>should remain neutral and not interfere sentimentally with their </a:t>
            </a:r>
            <a:r>
              <a:rPr lang="en-US" sz="3100" dirty="0" smtClean="0"/>
              <a:t>teams.</a:t>
            </a:r>
          </a:p>
          <a:p>
            <a:pPr algn="just"/>
            <a:r>
              <a:rPr lang="en-US" sz="3100" dirty="0"/>
              <a:t>Evaluation Team should have the knowledge and the experience to consult </a:t>
            </a:r>
            <a:r>
              <a:rPr lang="en-US" sz="3100" dirty="0" smtClean="0"/>
              <a:t> Facilitator</a:t>
            </a:r>
            <a:r>
              <a:rPr lang="en-US" sz="3100" dirty="0" smtClean="0"/>
              <a:t>, </a:t>
            </a:r>
            <a:r>
              <a:rPr lang="en-US" sz="3100" dirty="0"/>
              <a:t>upon </a:t>
            </a:r>
            <a:r>
              <a:rPr lang="en-US" sz="3100" dirty="0" smtClean="0"/>
              <a:t>disputes.</a:t>
            </a:r>
          </a:p>
          <a:p>
            <a:pPr algn="just"/>
            <a:r>
              <a:rPr lang="en-US" sz="3100" dirty="0" smtClean="0"/>
              <a:t>Look </a:t>
            </a:r>
            <a:r>
              <a:rPr lang="en-US" sz="3100" dirty="0"/>
              <a:t>up Tables are absolutely essential for properly conducting a </a:t>
            </a:r>
            <a:r>
              <a:rPr lang="en-US" sz="3100" dirty="0" smtClean="0"/>
              <a:t>TTX.</a:t>
            </a:r>
          </a:p>
          <a:p>
            <a:pPr algn="just"/>
            <a:r>
              <a:rPr lang="en-US" sz="3100" dirty="0"/>
              <a:t>Look up Tables should be advised in accordance with Site’s PPS specific Performance Test Data, otherwise analysis would be difficult</a:t>
            </a:r>
            <a:r>
              <a:rPr lang="en-US" sz="3100" dirty="0" smtClean="0"/>
              <a:t>.</a:t>
            </a:r>
          </a:p>
          <a:p>
            <a:pPr algn="just"/>
            <a:r>
              <a:rPr lang="en-US" sz="3100" dirty="0" smtClean="0"/>
              <a:t>TTX is very useful instrument for </a:t>
            </a:r>
            <a:r>
              <a:rPr lang="en-US" sz="3100" dirty="0"/>
              <a:t>validating future </a:t>
            </a:r>
            <a:r>
              <a:rPr lang="en-US" sz="3100" dirty="0" smtClean="0"/>
              <a:t>upgrades.</a:t>
            </a:r>
            <a:endParaRPr lang="en-US" sz="2900" dirty="0" smtClean="0"/>
          </a:p>
          <a:p>
            <a:endParaRPr lang="en-US" sz="2900" dirty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for your attention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92" y="1989138"/>
            <a:ext cx="5323416" cy="39925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Objectives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/>
              <a:t>The objectives of the TTX were 3-fold:</a:t>
            </a:r>
            <a:endParaRPr lang="el-GR" sz="3300" dirty="0"/>
          </a:p>
          <a:p>
            <a:r>
              <a:rPr lang="en-US" sz="3300" dirty="0"/>
              <a:t>Evaluate the performance of the </a:t>
            </a:r>
            <a:r>
              <a:rPr lang="en-US" sz="3300" dirty="0" smtClean="0"/>
              <a:t>PPS </a:t>
            </a:r>
            <a:r>
              <a:rPr lang="en-US" sz="3300" dirty="0"/>
              <a:t>and the Security Emergency Procedures of the facility, under a specific threat, and determine its Weak Points and Vulnerabilities.</a:t>
            </a:r>
          </a:p>
          <a:p>
            <a:r>
              <a:rPr lang="en-US" sz="3300" dirty="0" smtClean="0"/>
              <a:t>Evaluate </a:t>
            </a:r>
            <a:r>
              <a:rPr lang="en-US" sz="3300" dirty="0"/>
              <a:t>the implementation of Security Procedures and the Response Tactics by Security Personnel during an Emergency Scenario that included external threats.</a:t>
            </a:r>
          </a:p>
          <a:p>
            <a:r>
              <a:rPr lang="en-US" sz="3300" dirty="0" smtClean="0"/>
              <a:t>Contribute </a:t>
            </a:r>
            <a:r>
              <a:rPr lang="en-US" sz="3300" dirty="0"/>
              <a:t>to the C</a:t>
            </a:r>
            <a:r>
              <a:rPr lang="en-US" sz="3300" dirty="0" smtClean="0"/>
              <a:t>ontinuous </a:t>
            </a:r>
            <a:r>
              <a:rPr lang="en-US" sz="3300" dirty="0"/>
              <a:t>T</a:t>
            </a:r>
            <a:r>
              <a:rPr lang="en-US" sz="3300" dirty="0" smtClean="0"/>
              <a:t>raining </a:t>
            </a:r>
            <a:r>
              <a:rPr lang="en-US" sz="3300" dirty="0"/>
              <a:t>of Security Personnel at N.C.S.R. </a:t>
            </a:r>
            <a:r>
              <a:rPr lang="en-US" sz="3300" dirty="0" err="1"/>
              <a:t>Demokritos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Questions</a:t>
            </a:r>
            <a:r>
              <a:rPr lang="el-GR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at the end of the session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</a:rPr>
              <a:t>e</a:t>
            </a:r>
            <a:r>
              <a:rPr lang="en-GB" dirty="0" smtClean="0">
                <a:solidFill>
                  <a:schemeClr val="tx2"/>
                </a:solidFill>
              </a:rPr>
              <a:t>mail: johnt@ipta.demokritos.gr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844824"/>
            <a:ext cx="5322887" cy="358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57174"/>
              </p:ext>
            </p:extLst>
          </p:nvPr>
        </p:nvGraphicFramePr>
        <p:xfrm>
          <a:off x="457200" y="898259"/>
          <a:ext cx="8229599" cy="26679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64315"/>
                <a:gridCol w="98345"/>
                <a:gridCol w="902516"/>
                <a:gridCol w="721668"/>
                <a:gridCol w="721668"/>
                <a:gridCol w="721668"/>
                <a:gridCol w="721668"/>
                <a:gridCol w="721668"/>
                <a:gridCol w="807786"/>
                <a:gridCol w="807786"/>
                <a:gridCol w="840511"/>
              </a:tblGrid>
              <a:tr h="192687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Step 1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ctr"/>
                </a:tc>
                <a:tc gridSpan="10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Find base PH by cross-referencing weapon type and range to target  (rounds down range)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92687">
                <a:tc gridSpan="11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Weapons PH table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8906">
                <a:tc gridSpan="2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Weapon Type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RANGE -&gt;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30m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Max eff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92687">
                <a:tc rowSpan="2" gridSpan="2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Rate of fire in 10 Seconds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92687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# rds. fired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92687">
                <a:tc gridSpan="2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Pistol  (9mm)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78906">
                <a:tc gridSpan="2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Assault Rifle (9mm)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92687">
                <a:tc gridSpan="11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6767">
                <a:tc gridSpan="2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Weapon Type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RANGE -&gt;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900m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1100m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1300m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Max eff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92687">
                <a:tc gridSpan="3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Rate of fire in 10 sec.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78772">
                <a:tc gridSpan="3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# rds. fired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46367"/>
              </p:ext>
            </p:extLst>
          </p:nvPr>
        </p:nvGraphicFramePr>
        <p:xfrm>
          <a:off x="467544" y="3645023"/>
          <a:ext cx="8229596" cy="33854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06486"/>
                <a:gridCol w="864096"/>
                <a:gridCol w="720080"/>
                <a:gridCol w="720080"/>
                <a:gridCol w="720080"/>
                <a:gridCol w="720080"/>
                <a:gridCol w="720080"/>
                <a:gridCol w="792088"/>
                <a:gridCol w="866609"/>
                <a:gridCol w="799917"/>
              </a:tblGrid>
              <a:tr h="35564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Assault Rifle (5.56)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5564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Light Machine Gun (5.56)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5564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Heavy Machine Gun (7.62)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9583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Heavy Machine Gun (50 cal)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1800m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5564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Sniper Rifle (7.62)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5564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Sniper Rifle (50 cal)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1800m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8085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RPG-7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8085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40 mm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x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350m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8085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40 mm belted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1600m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180859"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Spotting only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n/a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endParaRPr lang="el-GR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</a:tr>
              <a:tr h="355649">
                <a:tc gridSpan="10"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Modify spotting PH  +1 for target firing, +1 for target moving, +1 for large target, +1 for </a:t>
                      </a:r>
                      <a:r>
                        <a:rPr lang="en-US" sz="1200" dirty="0" err="1">
                          <a:effectLst/>
                        </a:rPr>
                        <a:t>pos</a:t>
                      </a:r>
                      <a:r>
                        <a:rPr lang="en-US" sz="1200" dirty="0">
                          <a:effectLst/>
                        </a:rPr>
                        <a:t> rep from friendly unit; all modifiers are cumulative. Example: PH to spot a moving vehicle at 700 Meters is 0 + 1 +1 = 2 </a:t>
                      </a:r>
                      <a:endParaRPr lang="el-G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635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44760"/>
              </p:ext>
            </p:extLst>
          </p:nvPr>
        </p:nvGraphicFramePr>
        <p:xfrm>
          <a:off x="899593" y="1052736"/>
          <a:ext cx="7488830" cy="42494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6403"/>
                <a:gridCol w="1095204"/>
                <a:gridCol w="1095204"/>
                <a:gridCol w="1095204"/>
                <a:gridCol w="1065605"/>
                <a:gridCol w="1065605"/>
                <a:gridCol w="1065605"/>
              </a:tblGrid>
              <a:tr h="330962">
                <a:tc>
                  <a:txBody>
                    <a:bodyPr/>
                    <a:lstStyle/>
                    <a:p>
                      <a:pPr marL="381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Die roll:</a:t>
                      </a:r>
                      <a:endParaRPr lang="el-GR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Vs. armor*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5.56mm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  <a:tc>
                  <a:txBody>
                    <a:bodyPr/>
                    <a:lstStyle/>
                    <a:p>
                      <a:pPr marL="18288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7.62mm</a:t>
                      </a:r>
                      <a:endParaRPr lang="el-GR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.50cal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40mm HEDP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  <a:tc>
                  <a:txBody>
                    <a:bodyPr/>
                    <a:lstStyle/>
                    <a:p>
                      <a:pPr marL="18288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RPG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 anchor="ctr"/>
                </a:tc>
              </a:tr>
              <a:tr h="634344">
                <a:tc>
                  <a:txBody>
                    <a:bodyPr/>
                    <a:lstStyle/>
                    <a:p>
                      <a:pPr marL="381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90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</a:t>
                      </a:r>
                      <a:endParaRPr lang="el-GR" sz="1100">
                        <a:effectLst/>
                      </a:endParaRPr>
                    </a:p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</a:t>
                      </a:r>
                      <a:endParaRPr lang="el-GR" sz="1100">
                        <a:effectLst/>
                      </a:endParaRPr>
                    </a:p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all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</a:tr>
              <a:tr h="634344">
                <a:tc>
                  <a:txBody>
                    <a:bodyPr/>
                    <a:lstStyle/>
                    <a:p>
                      <a:pPr marL="381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2-3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90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</a:t>
                      </a:r>
                      <a:endParaRPr lang="el-GR" sz="1100">
                        <a:effectLst/>
                      </a:endParaRPr>
                    </a:p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</a:t>
                      </a:r>
                      <a:endParaRPr lang="el-GR" sz="1100">
                        <a:effectLst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</a:tr>
              <a:tr h="634344">
                <a:tc>
                  <a:txBody>
                    <a:bodyPr/>
                    <a:lstStyle/>
                    <a:p>
                      <a:pPr marL="381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4-5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90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 effect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Vk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</a:t>
                      </a:r>
                      <a:endParaRPr lang="el-GR" sz="1100">
                        <a:effectLst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</a:tr>
              <a:tr h="634344">
                <a:tc>
                  <a:txBody>
                    <a:bodyPr/>
                    <a:lstStyle/>
                    <a:p>
                      <a:pPr marL="381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6-7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90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 effect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</a:tr>
              <a:tr h="634344">
                <a:tc>
                  <a:txBody>
                    <a:bodyPr/>
                    <a:lstStyle/>
                    <a:p>
                      <a:pPr marL="381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8-9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90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 effect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 effect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Vk </a:t>
                      </a:r>
                      <a:endParaRPr lang="el-GR" sz="1100">
                        <a:effectLst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</a:tr>
              <a:tr h="634344">
                <a:tc>
                  <a:txBody>
                    <a:bodyPr/>
                    <a:lstStyle/>
                    <a:p>
                      <a:pPr marL="381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90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 effect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 effect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marL="381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KIA</a:t>
                      </a:r>
                      <a:endParaRPr lang="el-GR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</a:t>
                      </a:r>
                      <a:r>
                        <a:rPr lang="en-US" sz="11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100" b="1" i="1" kern="120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KIA</a:t>
                      </a:r>
                      <a:endParaRPr lang="en-US" sz="1100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8288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055" marR="6205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5279345"/>
            <a:ext cx="74168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Αν πρόκειται για θωρακισμένο όχημα γίνεται μετακίνηση 2 στήλες αριστερά</a:t>
            </a:r>
            <a:r>
              <a:rPr kumimoji="0" lang="en-US" altLang="el-G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l-GR" altLang="el-G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Όταν</a:t>
            </a:r>
            <a:r>
              <a:rPr kumimoji="0" lang="el-GR" altLang="el-GR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χρησιμοποιείται </a:t>
            </a:r>
            <a:r>
              <a:rPr kumimoji="0" lang="en-GB" altLang="el-GR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RPG</a:t>
            </a:r>
            <a:r>
              <a:rPr kumimoji="0" lang="el-GR" altLang="el-GR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η στήλη παραμένει  αμετάβλητη.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l-GR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Vk</a:t>
            </a:r>
            <a:r>
              <a:rPr lang="en-US" altLang="el-GR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l-GR" altLang="el-GR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Το όχημα ακινητοποιείται  </a:t>
            </a:r>
            <a:endParaRPr lang="en-US" altLang="el-GR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KIA </a:t>
            </a:r>
            <a:r>
              <a:rPr lang="en-US" altLang="el-GR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el-GR" altLang="el-GR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Τίθεται εκτός παιχνιδιού  ο αντίστοιχος αριθμός επιβαινόντων στο όχημα </a:t>
            </a:r>
            <a:endParaRPr lang="en-US" altLang="el-GR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Scope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articipants </a:t>
            </a:r>
            <a:r>
              <a:rPr lang="en-US" dirty="0"/>
              <a:t>were exclusively members of N.C.S.R. “</a:t>
            </a:r>
            <a:r>
              <a:rPr lang="en-US" dirty="0" err="1"/>
              <a:t>Demokritos</a:t>
            </a:r>
            <a:r>
              <a:rPr lang="en-US" dirty="0"/>
              <a:t>” Security </a:t>
            </a:r>
            <a:r>
              <a:rPr lang="en-US" sz="2600" dirty="0"/>
              <a:t>Personnel.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The organizing </a:t>
            </a:r>
            <a:r>
              <a:rPr lang="en-GB" sz="2600" dirty="0" smtClean="0"/>
              <a:t>team </a:t>
            </a:r>
            <a:r>
              <a:rPr lang="en-GB" sz="2600" dirty="0"/>
              <a:t>decided </a:t>
            </a:r>
            <a:r>
              <a:rPr lang="en-GB" sz="2600" dirty="0" smtClean="0"/>
              <a:t>so, thus security </a:t>
            </a:r>
            <a:r>
              <a:rPr lang="en-GB" sz="2600" dirty="0"/>
              <a:t>personnel :</a:t>
            </a:r>
            <a:endParaRPr lang="en-GB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</a:t>
            </a:r>
            <a:r>
              <a:rPr lang="en-US" sz="2600" dirty="0" smtClean="0"/>
              <a:t>eel </a:t>
            </a:r>
            <a:r>
              <a:rPr lang="en-US" sz="2600" dirty="0"/>
              <a:t>comfortable implementing </a:t>
            </a:r>
            <a:r>
              <a:rPr lang="en-US" sz="2600" dirty="0" smtClean="0"/>
              <a:t>security </a:t>
            </a:r>
            <a:r>
              <a:rPr lang="en-US" sz="2600" dirty="0"/>
              <a:t>procedures during an emergency event, without the presence </a:t>
            </a:r>
            <a:r>
              <a:rPr lang="en-US" sz="2600" dirty="0" smtClean="0"/>
              <a:t>of off-site responders.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</a:t>
            </a:r>
            <a:r>
              <a:rPr lang="en-US" sz="2600" dirty="0" smtClean="0"/>
              <a:t>omment </a:t>
            </a:r>
            <a:r>
              <a:rPr lang="en-US" sz="2600" dirty="0"/>
              <a:t>and criticize, unbiased, the outcome and the procedures of the exercise</a:t>
            </a:r>
            <a:endParaRPr lang="en-US" sz="2600" dirty="0" smtClean="0"/>
          </a:p>
          <a:p>
            <a:pPr algn="ctr"/>
            <a:endParaRPr lang="en-US" sz="2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TTX Preparation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000" dirty="0" smtClean="0"/>
              <a:t>Sandia </a:t>
            </a:r>
            <a:r>
              <a:rPr lang="en-US" sz="3000" dirty="0"/>
              <a:t>National Laboratories Methodology, as described in NUSAM </a:t>
            </a:r>
            <a:r>
              <a:rPr lang="en-US" sz="3000" dirty="0" smtClean="0"/>
              <a:t>CRP, </a:t>
            </a:r>
            <a:r>
              <a:rPr lang="en-US" sz="3000" dirty="0"/>
              <a:t>was </a:t>
            </a:r>
            <a:r>
              <a:rPr lang="en-US" sz="3000" dirty="0" smtClean="0"/>
              <a:t>selected. </a:t>
            </a:r>
          </a:p>
          <a:p>
            <a:pPr algn="just"/>
            <a:r>
              <a:rPr lang="en-US" sz="3000" dirty="0" smtClean="0"/>
              <a:t>Data and documentations concerning: PPS Performance Tests, Barrier Delay times, Assessment and Communication </a:t>
            </a:r>
            <a:r>
              <a:rPr lang="en-US" dirty="0" smtClean="0"/>
              <a:t>times, Guards and External Response Forces times, Design Basis Threat (DBT) scenarios, Contingency Plans, were gathered.</a:t>
            </a:r>
          </a:p>
          <a:p>
            <a:pPr algn="just"/>
            <a:r>
              <a:rPr lang="en-US" dirty="0" smtClean="0"/>
              <a:t>Also, various site maps </a:t>
            </a:r>
            <a:r>
              <a:rPr lang="en-US" dirty="0"/>
              <a:t>with different </a:t>
            </a:r>
            <a:r>
              <a:rPr lang="en-US" dirty="0" smtClean="0"/>
              <a:t>scales, </a:t>
            </a:r>
            <a:r>
              <a:rPr lang="en-US" dirty="0"/>
              <a:t>tokens with appropriate colors for Adversary and Response Teams, 10sided dices for the determination of engagements outcome, white boards and flipcharts for scribing adversaries’ and response’s teams movements and time </a:t>
            </a:r>
            <a:r>
              <a:rPr lang="en-US" dirty="0" smtClean="0"/>
              <a:t>frames, were used.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Roles and Responsibilities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Facilitator</a:t>
            </a:r>
            <a:r>
              <a:rPr lang="en-US" dirty="0"/>
              <a:t>, facilitated the exercise. </a:t>
            </a:r>
          </a:p>
          <a:p>
            <a:r>
              <a:rPr lang="en-US" b="1" dirty="0"/>
              <a:t>Protective Force Team (Blue Team). </a:t>
            </a:r>
            <a:r>
              <a:rPr lang="en-US" dirty="0"/>
              <a:t>Determined initial positions and all response actions according to contingency plans, training, and tactics. </a:t>
            </a:r>
            <a:endParaRPr lang="en-US" b="1" dirty="0"/>
          </a:p>
          <a:p>
            <a:r>
              <a:rPr lang="en-US" b="1" dirty="0"/>
              <a:t>Adversary Team (Red Team). </a:t>
            </a:r>
            <a:r>
              <a:rPr lang="en-US" dirty="0"/>
              <a:t>Provided threat characteristics</a:t>
            </a:r>
            <a:r>
              <a:rPr lang="en-US" b="1" dirty="0"/>
              <a:t>. </a:t>
            </a:r>
            <a:r>
              <a:rPr lang="en-US" dirty="0"/>
              <a:t>Determined initial positions and all actions according the original attack plan.</a:t>
            </a:r>
          </a:p>
          <a:p>
            <a:r>
              <a:rPr lang="en-US" b="1" dirty="0"/>
              <a:t>Evaluation Team (Green Team). </a:t>
            </a:r>
            <a:r>
              <a:rPr lang="en-US" dirty="0"/>
              <a:t>Served as an unbiased referee. </a:t>
            </a:r>
          </a:p>
          <a:p>
            <a:r>
              <a:rPr lang="en-US" b="1" dirty="0"/>
              <a:t>Protective Force Team Coordinator. </a:t>
            </a:r>
            <a:r>
              <a:rPr lang="en-US" dirty="0"/>
              <a:t>Observed Blue Team’s actions. Communicated team’s decisions to Facilitator.</a:t>
            </a:r>
          </a:p>
          <a:p>
            <a:r>
              <a:rPr lang="en-US" b="1" dirty="0"/>
              <a:t>Adversary Team Coordinator. </a:t>
            </a:r>
            <a:r>
              <a:rPr lang="en-US" dirty="0"/>
              <a:t>Observed</a:t>
            </a:r>
            <a:r>
              <a:rPr lang="en-US" b="1" dirty="0"/>
              <a:t> </a:t>
            </a:r>
            <a:r>
              <a:rPr lang="en-US" dirty="0"/>
              <a:t>Red Team’s actions. Communicated team’s decisions to Facilitator.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TTX Conditions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TTX took place in 2 daily </a:t>
            </a:r>
            <a:r>
              <a:rPr lang="en-US" dirty="0" smtClean="0"/>
              <a:t>workshops, so  security </a:t>
            </a:r>
            <a:r>
              <a:rPr lang="en-US" dirty="0"/>
              <a:t>personnel working at night shifts had the ability to attend</a:t>
            </a:r>
            <a:r>
              <a:rPr lang="en-US" dirty="0" smtClean="0"/>
              <a:t>.</a:t>
            </a:r>
          </a:p>
          <a:p>
            <a:r>
              <a:rPr lang="en-GB" dirty="0" smtClean="0"/>
              <a:t>One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cenario </a:t>
            </a:r>
            <a:r>
              <a:rPr lang="en-GB" dirty="0" smtClean="0"/>
              <a:t>per day was executed: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GB" sz="2800" dirty="0" smtClean="0"/>
              <a:t>Sabotage in Reactor pool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GB" sz="2800" dirty="0" smtClean="0"/>
              <a:t>Theft of Radiological Source stored in Reactor ground level </a:t>
            </a:r>
          </a:p>
          <a:p>
            <a:r>
              <a:rPr lang="en-GB" dirty="0" smtClean="0"/>
              <a:t>TTX duration per day: 5 hours  </a:t>
            </a:r>
          </a:p>
          <a:p>
            <a:pPr algn="ctr"/>
            <a:endParaRPr lang="en-GB" dirty="0" smtClean="0"/>
          </a:p>
          <a:p>
            <a:endParaRPr lang="en-GB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555"/>
            <a:ext cx="8229600" cy="86925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Setting up the TTX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484784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Prior </a:t>
            </a:r>
            <a:r>
              <a:rPr lang="en-US" sz="2600" dirty="0"/>
              <a:t>the beginning of the </a:t>
            </a:r>
            <a:r>
              <a:rPr lang="en-US" sz="2600" dirty="0" smtClean="0"/>
              <a:t>TTX, </a:t>
            </a:r>
            <a:r>
              <a:rPr lang="en-US" sz="2600" dirty="0"/>
              <a:t>a Power Point </a:t>
            </a:r>
            <a:r>
              <a:rPr lang="en-US" sz="2600" dirty="0" smtClean="0"/>
              <a:t>presentation briefing was given with all necessary clarifications.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After briefing, Security </a:t>
            </a:r>
            <a:r>
              <a:rPr lang="en-US" sz="2600" dirty="0"/>
              <a:t>Personnel was divided in Red and Blue </a:t>
            </a:r>
            <a:r>
              <a:rPr lang="en-US" sz="2600" dirty="0" smtClean="0"/>
              <a:t>teams. They were removed to different 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Sequence </a:t>
            </a:r>
            <a:r>
              <a:rPr lang="en-US" sz="2600" dirty="0"/>
              <a:t>of moves per round </a:t>
            </a:r>
            <a:r>
              <a:rPr lang="en-US" sz="2600" dirty="0" smtClean="0"/>
              <a:t>begun </a:t>
            </a:r>
            <a:r>
              <a:rPr lang="en-US" sz="2600" dirty="0"/>
              <a:t>with Adversaries announcing their first move to </a:t>
            </a:r>
            <a:r>
              <a:rPr lang="en-US" sz="2600" dirty="0" smtClean="0"/>
              <a:t>Facilitator</a:t>
            </a:r>
            <a:r>
              <a:rPr lang="en-US" sz="2600" dirty="0"/>
              <a:t>. </a:t>
            </a:r>
            <a:r>
              <a:rPr lang="en-US" sz="2600" dirty="0" smtClean="0"/>
              <a:t>In succession, Protective </a:t>
            </a:r>
            <a:r>
              <a:rPr lang="en-US" sz="2600" dirty="0"/>
              <a:t>Forces </a:t>
            </a:r>
            <a:r>
              <a:rPr lang="en-US" sz="2600" dirty="0" smtClean="0"/>
              <a:t>announced </a:t>
            </a:r>
            <a:r>
              <a:rPr lang="en-US" sz="2600" dirty="0"/>
              <a:t>their </a:t>
            </a:r>
            <a:r>
              <a:rPr lang="en-US" sz="2600" dirty="0" smtClean="0"/>
              <a:t>move. And so forth. </a:t>
            </a:r>
          </a:p>
          <a:p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Scenario Parameters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(common for both days)</a:t>
            </a:r>
            <a:endParaRPr lang="el-GR" sz="27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February</a:t>
            </a:r>
          </a:p>
          <a:p>
            <a:pPr algn="ctr"/>
            <a:r>
              <a:rPr lang="el-GR" dirty="0" smtClean="0"/>
              <a:t>02:30 </a:t>
            </a:r>
            <a:r>
              <a:rPr lang="en-GB" dirty="0" smtClean="0"/>
              <a:t>a.m.</a:t>
            </a:r>
            <a:endParaRPr lang="el-GR" dirty="0"/>
          </a:p>
          <a:p>
            <a:pPr algn="ctr"/>
            <a:r>
              <a:rPr lang="en-GB" dirty="0" smtClean="0"/>
              <a:t>Rain</a:t>
            </a:r>
            <a:endParaRPr lang="el-GR" dirty="0"/>
          </a:p>
          <a:p>
            <a:pPr algn="ctr"/>
            <a:r>
              <a:rPr lang="en-GB" dirty="0" smtClean="0"/>
              <a:t>Temperature </a:t>
            </a:r>
            <a:r>
              <a:rPr lang="el-GR" dirty="0" smtClean="0"/>
              <a:t>3</a:t>
            </a:r>
            <a:r>
              <a:rPr lang="el-GR" dirty="0"/>
              <a:t>⁰</a:t>
            </a:r>
            <a:r>
              <a:rPr lang="en-GB" dirty="0"/>
              <a:t>C</a:t>
            </a:r>
            <a:endParaRPr lang="el-GR" dirty="0"/>
          </a:p>
          <a:p>
            <a:pPr algn="ctr"/>
            <a:r>
              <a:rPr lang="en-GB" dirty="0" smtClean="0"/>
              <a:t>North Wind </a:t>
            </a:r>
            <a:r>
              <a:rPr lang="el-GR" dirty="0" smtClean="0"/>
              <a:t>5 </a:t>
            </a:r>
            <a:r>
              <a:rPr lang="en-GB" dirty="0" err="1" smtClean="0"/>
              <a:t>Bfs</a:t>
            </a:r>
            <a:endParaRPr lang="en-GB" dirty="0" smtClean="0"/>
          </a:p>
          <a:p>
            <a:pPr algn="ctr"/>
            <a:r>
              <a:rPr lang="en-GB" dirty="0" smtClean="0"/>
              <a:t>Police Responders arrival time 6</a:t>
            </a:r>
            <a:r>
              <a:rPr lang="el-GR" dirty="0" smtClean="0"/>
              <a:t> </a:t>
            </a:r>
            <a:r>
              <a:rPr lang="en-GB" dirty="0" smtClean="0"/>
              <a:t>min</a:t>
            </a:r>
            <a:r>
              <a:rPr lang="en-US" dirty="0" smtClean="0"/>
              <a:t> </a:t>
            </a:r>
            <a:r>
              <a:rPr lang="en-GB" dirty="0" smtClean="0"/>
              <a:t>after duress button activation</a:t>
            </a:r>
            <a:endParaRPr lang="el-GR" dirty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TTX Considerations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32403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Initially, each team was allocated 20 </a:t>
            </a:r>
            <a:r>
              <a:rPr lang="en-US" dirty="0" smtClean="0"/>
              <a:t>min </a:t>
            </a:r>
            <a:r>
              <a:rPr lang="en-US" dirty="0" smtClean="0"/>
              <a:t>to decide attack scenario and defensive positions</a:t>
            </a:r>
          </a:p>
          <a:p>
            <a:r>
              <a:rPr lang="en-US" dirty="0">
                <a:ea typeface="Times New Roman"/>
                <a:cs typeface="Times New Roman"/>
              </a:rPr>
              <a:t>5 </a:t>
            </a:r>
            <a:r>
              <a:rPr lang="en-US" dirty="0" smtClean="0">
                <a:ea typeface="Times New Roman"/>
                <a:cs typeface="Times New Roman"/>
              </a:rPr>
              <a:t>min </a:t>
            </a:r>
            <a:r>
              <a:rPr lang="en-US" dirty="0">
                <a:ea typeface="Times New Roman"/>
                <a:cs typeface="Times New Roman"/>
              </a:rPr>
              <a:t>time allocated </a:t>
            </a:r>
            <a:r>
              <a:rPr lang="en-US" dirty="0" smtClean="0">
                <a:ea typeface="Times New Roman"/>
                <a:cs typeface="Times New Roman"/>
              </a:rPr>
              <a:t>between rounds</a:t>
            </a:r>
            <a:r>
              <a:rPr lang="en-US" dirty="0">
                <a:ea typeface="Times New Roman"/>
                <a:cs typeface="Times New Roman"/>
              </a:rPr>
              <a:t>, so Teams prepare their next </a:t>
            </a:r>
            <a:r>
              <a:rPr lang="en-US" dirty="0" smtClean="0">
                <a:ea typeface="Times New Roman"/>
                <a:cs typeface="Times New Roman"/>
              </a:rPr>
              <a:t>move</a:t>
            </a:r>
            <a:endParaRPr lang="en-US" dirty="0" smtClean="0"/>
          </a:p>
          <a:p>
            <a:r>
              <a:rPr lang="en-US" dirty="0" smtClean="0"/>
              <a:t>Passive Insider considered</a:t>
            </a:r>
          </a:p>
          <a:p>
            <a:r>
              <a:rPr lang="en-US" dirty="0" smtClean="0"/>
              <a:t>Two teams were kept in separate rooms until the first engagement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ICONS IAEA VIENNA 10-14 FEBRUARY 2020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2257-2A90-4FD3-BDE8-B35E45D24EF1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1613</Words>
  <Application>Microsoft Office PowerPoint</Application>
  <PresentationFormat>On-screen Show (4:3)</PresentationFormat>
  <Paragraphs>416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Objectives</vt:lpstr>
      <vt:lpstr>Scope</vt:lpstr>
      <vt:lpstr>TTX Preparation</vt:lpstr>
      <vt:lpstr>Roles and Responsibilities</vt:lpstr>
      <vt:lpstr>TTX Conditions</vt:lpstr>
      <vt:lpstr>Setting up the TTX</vt:lpstr>
      <vt:lpstr>Scenario Parameters (common for both days)</vt:lpstr>
      <vt:lpstr>TTX Considerations</vt:lpstr>
      <vt:lpstr>End Conditions of TTX</vt:lpstr>
      <vt:lpstr> 1st Scenario: Sabotage in Reactor pool </vt:lpstr>
      <vt:lpstr>1st Scenario: Sabotage in Reactor pool</vt:lpstr>
      <vt:lpstr>Result </vt:lpstr>
      <vt:lpstr>  2nd  Scenario: Theft of Radiological Source stored in Reactor ground level    </vt:lpstr>
      <vt:lpstr>2nd Scenario: Theft of Radiological Source stored in Reactor ground level </vt:lpstr>
      <vt:lpstr>Result</vt:lpstr>
      <vt:lpstr>ΤΤΧ’s ‘Hot’ Evaluation</vt:lpstr>
      <vt:lpstr>Lessons Learned</vt:lpstr>
      <vt:lpstr>Thank for your attention</vt:lpstr>
      <vt:lpstr>Questions at the end of the session</vt:lpstr>
      <vt:lpstr>PowerPoint Presentation</vt:lpstr>
      <vt:lpstr>PowerPoint Presentation</vt:lpstr>
    </vt:vector>
  </TitlesOfParts>
  <Company>NCSR Demokritos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 Tsourounakis</dc:creator>
  <cp:lastModifiedBy>Yannis Tsourounakis</cp:lastModifiedBy>
  <cp:revision>99</cp:revision>
  <dcterms:created xsi:type="dcterms:W3CDTF">2019-06-13T08:41:14Z</dcterms:created>
  <dcterms:modified xsi:type="dcterms:W3CDTF">2020-01-22T14:56:42Z</dcterms:modified>
</cp:coreProperties>
</file>