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334" r:id="rId3"/>
    <p:sldId id="336" r:id="rId4"/>
    <p:sldId id="337" r:id="rId5"/>
    <p:sldId id="319" r:id="rId6"/>
    <p:sldId id="320" r:id="rId7"/>
    <p:sldId id="335" r:id="rId8"/>
    <p:sldId id="329" r:id="rId9"/>
    <p:sldId id="330" r:id="rId10"/>
    <p:sldId id="327" r:id="rId11"/>
    <p:sldId id="331" r:id="rId12"/>
    <p:sldId id="328" r:id="rId13"/>
    <p:sldId id="338" r:id="rId14"/>
    <p:sldId id="332"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ckel, Kevin" initials="WK"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B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8917" autoAdjust="0"/>
  </p:normalViewPr>
  <p:slideViewPr>
    <p:cSldViewPr snapToGrid="0">
      <p:cViewPr varScale="1">
        <p:scale>
          <a:sx n="53" d="100"/>
          <a:sy n="53" d="100"/>
        </p:scale>
        <p:origin x="20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989CCF3-D244-48F9-A177-F82F007634EA}" type="datetimeFigureOut">
              <a:rPr lang="en-US" smtClean="0"/>
              <a:t>1/20/2020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624C69-87A4-4DF5-A25A-085803768CF1}" type="slidenum">
              <a:rPr lang="en-US" smtClean="0"/>
              <a:t>‹#›</a:t>
            </a:fld>
            <a:endParaRPr lang="en-US"/>
          </a:p>
        </p:txBody>
      </p:sp>
    </p:spTree>
    <p:extLst>
      <p:ext uri="{BB962C8B-B14F-4D97-AF65-F5344CB8AC3E}">
        <p14:creationId xmlns:p14="http://schemas.microsoft.com/office/powerpoint/2010/main" val="4180316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68A300-39D1-492C-A454-68E9E249DD3F}" type="datetimeFigureOut">
              <a:rPr lang="en-US" smtClean="0"/>
              <a:t>1/20/2020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50BDF2-10B3-4EB6-8BDB-67DB28E5B612}" type="slidenum">
              <a:rPr lang="en-US" smtClean="0"/>
              <a:t>‹#›</a:t>
            </a:fld>
            <a:endParaRPr lang="en-US"/>
          </a:p>
        </p:txBody>
      </p:sp>
    </p:spTree>
    <p:extLst>
      <p:ext uri="{BB962C8B-B14F-4D97-AF65-F5344CB8AC3E}">
        <p14:creationId xmlns:p14="http://schemas.microsoft.com/office/powerpoint/2010/main" val="334145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0BDF2-10B3-4EB6-8BDB-67DB28E5B612}" type="slidenum">
              <a:rPr lang="en-US" smtClean="0"/>
              <a:t>1</a:t>
            </a:fld>
            <a:endParaRPr lang="en-US"/>
          </a:p>
        </p:txBody>
      </p:sp>
    </p:spTree>
    <p:extLst>
      <p:ext uri="{BB962C8B-B14F-4D97-AF65-F5344CB8AC3E}">
        <p14:creationId xmlns:p14="http://schemas.microsoft.com/office/powerpoint/2010/main" val="135477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best</a:t>
            </a:r>
            <a:r>
              <a:rPr lang="en-US" baseline="0" dirty="0" smtClean="0"/>
              <a:t> practices discussed during the workshop included the following:</a:t>
            </a:r>
          </a:p>
          <a:p>
            <a:endParaRPr lang="en-US" baseline="0" dirty="0" smtClean="0"/>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FLOs require training on the operational procedures for requesting assistance and for providing </a:t>
            </a:r>
            <a:r>
              <a:rPr lang="en-US" dirty="0" err="1" smtClean="0">
                <a:solidFill>
                  <a:schemeClr val="tx1"/>
                </a:solidFill>
                <a:latin typeface="Segoe UI Semilight" panose="020B0402040204020203" pitchFamily="34" charset="0"/>
                <a:cs typeface="Segoe UI Semilight" panose="020B0402040204020203" pitchFamily="34" charset="0"/>
              </a:rPr>
              <a:t>reachback</a:t>
            </a:r>
            <a:r>
              <a:rPr lang="en-US" dirty="0" smtClean="0">
                <a:solidFill>
                  <a:schemeClr val="tx1"/>
                </a:solidFill>
                <a:latin typeface="Segoe UI Semilight" panose="020B0402040204020203" pitchFamily="34" charset="0"/>
                <a:cs typeface="Segoe UI Semilight" panose="020B0402040204020203" pitchFamily="34" charset="0"/>
              </a:rPr>
              <a:t> entities with appropriate information.</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experts need reference data to practice and develop their analysis skills. </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entities require systematic training with FLOs and with appropriate response and coordination entities. </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entities and FLO organizations also need to develop and agree on protocols and procedures for data submission and communication. </a:t>
            </a:r>
          </a:p>
          <a:p>
            <a:endParaRPr lang="en-US" dirty="0" smtClean="0"/>
          </a:p>
        </p:txBody>
      </p:sp>
      <p:sp>
        <p:nvSpPr>
          <p:cNvPr id="4" name="Slide Number Placeholder 3"/>
          <p:cNvSpPr>
            <a:spLocks noGrp="1"/>
          </p:cNvSpPr>
          <p:nvPr>
            <p:ph type="sldNum" sz="quarter" idx="10"/>
          </p:nvPr>
        </p:nvSpPr>
        <p:spPr/>
        <p:txBody>
          <a:bodyPr/>
          <a:lstStyle/>
          <a:p>
            <a:fld id="{4150BDF2-10B3-4EB6-8BDB-67DB28E5B612}" type="slidenum">
              <a:rPr lang="en-US" smtClean="0"/>
              <a:t>11</a:t>
            </a:fld>
            <a:endParaRPr lang="en-US"/>
          </a:p>
        </p:txBody>
      </p:sp>
    </p:spTree>
    <p:extLst>
      <p:ext uri="{BB962C8B-B14F-4D97-AF65-F5344CB8AC3E}">
        <p14:creationId xmlns:p14="http://schemas.microsoft.com/office/powerpoint/2010/main" val="231849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participants proposed the development </a:t>
            </a:r>
            <a:r>
              <a:rPr lang="en-US" sz="1200" b="0" i="0" u="none" strike="noStrike" kern="1200" baseline="0" dirty="0" smtClean="0">
                <a:solidFill>
                  <a:schemeClr val="tx1"/>
                </a:solidFill>
                <a:latin typeface="+mn-lt"/>
                <a:ea typeface="+mn-ea"/>
                <a:cs typeface="+mn-cs"/>
              </a:rPr>
              <a:t>of a gamma spectra repository or library where experts could securely share spectral and associated metadata. This would be especially beneficial for the community of </a:t>
            </a:r>
            <a:r>
              <a:rPr lang="en-US" sz="1200" b="0" i="0" u="none" strike="noStrike" kern="1200" baseline="0" dirty="0" err="1" smtClean="0">
                <a:solidFill>
                  <a:schemeClr val="tx1"/>
                </a:solidFill>
                <a:latin typeface="+mn-lt"/>
                <a:ea typeface="+mn-ea"/>
                <a:cs typeface="+mn-cs"/>
              </a:rPr>
              <a:t>reachback</a:t>
            </a:r>
            <a:r>
              <a:rPr lang="en-US" sz="1200" b="0" i="0" u="none" strike="noStrike" kern="1200" baseline="0" dirty="0" smtClean="0">
                <a:solidFill>
                  <a:schemeClr val="tx1"/>
                </a:solidFill>
                <a:latin typeface="+mn-lt"/>
                <a:ea typeface="+mn-ea"/>
                <a:cs typeface="+mn-cs"/>
              </a:rPr>
              <a:t> scientists.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Additional relevant information could be added to the library such as a list of common detection equipment, and gamma analysis software for countries looking to establish or enhance their detection and </a:t>
            </a:r>
            <a:r>
              <a:rPr lang="en-US" sz="1200" b="0" i="0" u="none" strike="noStrike" kern="1200" baseline="0" dirty="0" err="1" smtClean="0">
                <a:solidFill>
                  <a:schemeClr val="tx1"/>
                </a:solidFill>
                <a:latin typeface="+mn-lt"/>
                <a:ea typeface="+mn-ea"/>
                <a:cs typeface="+mn-cs"/>
              </a:rPr>
              <a:t>reachback</a:t>
            </a:r>
            <a:r>
              <a:rPr lang="en-US" sz="1200" b="0" i="0" u="none" strike="noStrike" kern="1200" baseline="0" dirty="0" smtClean="0">
                <a:solidFill>
                  <a:schemeClr val="tx1"/>
                </a:solidFill>
                <a:latin typeface="+mn-lt"/>
                <a:ea typeface="+mn-ea"/>
                <a:cs typeface="+mn-cs"/>
              </a:rPr>
              <a:t> capabilities.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are still considering some options for the appropriate platform to host this information. </a:t>
            </a:r>
            <a:endParaRPr lang="en-US" dirty="0" smtClean="0"/>
          </a:p>
        </p:txBody>
      </p:sp>
      <p:sp>
        <p:nvSpPr>
          <p:cNvPr id="4" name="Slide Number Placeholder 3"/>
          <p:cNvSpPr>
            <a:spLocks noGrp="1"/>
          </p:cNvSpPr>
          <p:nvPr>
            <p:ph type="sldNum" sz="quarter" idx="10"/>
          </p:nvPr>
        </p:nvSpPr>
        <p:spPr/>
        <p:txBody>
          <a:bodyPr/>
          <a:lstStyle/>
          <a:p>
            <a:fld id="{4150BDF2-10B3-4EB6-8BDB-67DB28E5B612}" type="slidenum">
              <a:rPr lang="en-US" smtClean="0"/>
              <a:t>12</a:t>
            </a:fld>
            <a:endParaRPr lang="en-US"/>
          </a:p>
        </p:txBody>
      </p:sp>
    </p:spTree>
    <p:extLst>
      <p:ext uri="{BB962C8B-B14F-4D97-AF65-F5344CB8AC3E}">
        <p14:creationId xmlns:p14="http://schemas.microsoft.com/office/powerpoint/2010/main" val="301653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best</a:t>
            </a:r>
            <a:r>
              <a:rPr lang="en-US" baseline="0" dirty="0" smtClean="0"/>
              <a:t> practices discussed during the workshop included the following:</a:t>
            </a:r>
          </a:p>
          <a:p>
            <a:endParaRPr lang="en-US" baseline="0" dirty="0" smtClean="0"/>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FLOs require training on the operational procedures for requesting assistance and for providing </a:t>
            </a:r>
            <a:r>
              <a:rPr lang="en-US" dirty="0" err="1" smtClean="0">
                <a:solidFill>
                  <a:schemeClr val="tx1"/>
                </a:solidFill>
                <a:latin typeface="Segoe UI Semilight" panose="020B0402040204020203" pitchFamily="34" charset="0"/>
                <a:cs typeface="Segoe UI Semilight" panose="020B0402040204020203" pitchFamily="34" charset="0"/>
              </a:rPr>
              <a:t>reachback</a:t>
            </a:r>
            <a:r>
              <a:rPr lang="en-US" dirty="0" smtClean="0">
                <a:solidFill>
                  <a:schemeClr val="tx1"/>
                </a:solidFill>
                <a:latin typeface="Segoe UI Semilight" panose="020B0402040204020203" pitchFamily="34" charset="0"/>
                <a:cs typeface="Segoe UI Semilight" panose="020B0402040204020203" pitchFamily="34" charset="0"/>
              </a:rPr>
              <a:t> entities with appropriate information.</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experts need reference data to practice and develop their analysis skills. </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entities require systematic training with FLOs and with appropriate response and coordination entities. </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entities and FLO organizations also need to develop and agree on protocols and procedures for data submission and communication. </a:t>
            </a:r>
          </a:p>
          <a:p>
            <a:endParaRPr lang="en-US" dirty="0" smtClean="0"/>
          </a:p>
        </p:txBody>
      </p:sp>
      <p:sp>
        <p:nvSpPr>
          <p:cNvPr id="4" name="Slide Number Placeholder 3"/>
          <p:cNvSpPr>
            <a:spLocks noGrp="1"/>
          </p:cNvSpPr>
          <p:nvPr>
            <p:ph type="sldNum" sz="quarter" idx="10"/>
          </p:nvPr>
        </p:nvSpPr>
        <p:spPr/>
        <p:txBody>
          <a:bodyPr/>
          <a:lstStyle/>
          <a:p>
            <a:fld id="{4150BDF2-10B3-4EB6-8BDB-67DB28E5B612}" type="slidenum">
              <a:rPr lang="en-US" smtClean="0"/>
              <a:t>13</a:t>
            </a:fld>
            <a:endParaRPr lang="en-US"/>
          </a:p>
        </p:txBody>
      </p:sp>
    </p:spTree>
    <p:extLst>
      <p:ext uri="{BB962C8B-B14F-4D97-AF65-F5344CB8AC3E}">
        <p14:creationId xmlns:p14="http://schemas.microsoft.com/office/powerpoint/2010/main" val="243088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0BDF2-10B3-4EB6-8BDB-67DB28E5B612}" type="slidenum">
              <a:rPr lang="en-US" smtClean="0"/>
              <a:t>14</a:t>
            </a:fld>
            <a:endParaRPr lang="en-US"/>
          </a:p>
        </p:txBody>
      </p:sp>
    </p:spTree>
    <p:extLst>
      <p:ext uri="{BB962C8B-B14F-4D97-AF65-F5344CB8AC3E}">
        <p14:creationId xmlns:p14="http://schemas.microsoft.com/office/powerpoint/2010/main" val="197019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Cunning Karl was </a:t>
            </a:r>
            <a:r>
              <a:rPr lang="en-US" baseline="0" dirty="0" smtClean="0"/>
              <a:t>a follow-on workshop to the 2017 Magic Maggiore Technical Reachback Workshop that JRC </a:t>
            </a:r>
            <a:r>
              <a:rPr lang="en-US" baseline="0" dirty="0" err="1" smtClean="0"/>
              <a:t>Ispara</a:t>
            </a:r>
            <a:r>
              <a:rPr lang="en-US" baseline="0" dirty="0" smtClean="0"/>
              <a:t> hosted which explored the key considerations, challenges, and best practices associated with technical and scientific </a:t>
            </a:r>
            <a:r>
              <a:rPr lang="en-US" baseline="0" dirty="0" err="1" smtClean="0"/>
              <a:t>reachback</a:t>
            </a:r>
            <a:r>
              <a:rPr lang="en-US" baseline="0" dirty="0" smtClean="0"/>
              <a:t> provided in support of radiological and nuclear detection operations. </a:t>
            </a:r>
          </a:p>
          <a:p>
            <a:endParaRPr lang="en-US" baseline="0" dirty="0" smtClean="0"/>
          </a:p>
          <a:p>
            <a:r>
              <a:rPr lang="en-US" baseline="0" dirty="0" smtClean="0"/>
              <a:t>Cunning Karl aimed to build on the outcomes of Magic Maggiore  specifically by identifying a list of </a:t>
            </a:r>
            <a:r>
              <a:rPr lang="en-US" dirty="0" smtClean="0"/>
              <a:t>core capabilities</a:t>
            </a:r>
            <a:r>
              <a:rPr lang="en-US" baseline="0" dirty="0" smtClean="0"/>
              <a:t> and defining the </a:t>
            </a:r>
            <a:r>
              <a:rPr lang="en-US" baseline="0" dirty="0" err="1" smtClean="0"/>
              <a:t>reachback</a:t>
            </a:r>
            <a:r>
              <a:rPr lang="en-US" baseline="0" dirty="0" smtClean="0"/>
              <a:t> to promote a common understanding of the term. </a:t>
            </a:r>
            <a:endParaRPr lang="en-US" dirty="0" smtClean="0"/>
          </a:p>
          <a:p>
            <a:pPr marL="0" indent="0">
              <a:buFont typeface="+mj-lt"/>
              <a:buNone/>
            </a:pPr>
            <a:endParaRPr lang="en-US" dirty="0" smtClean="0"/>
          </a:p>
          <a:p>
            <a:pPr marL="0" indent="0">
              <a:buFont typeface="+mj-lt"/>
              <a:buNone/>
            </a:pPr>
            <a:r>
              <a:rPr lang="en-US" dirty="0" smtClean="0"/>
              <a:t>52</a:t>
            </a:r>
            <a:r>
              <a:rPr lang="en-US" baseline="0" dirty="0" smtClean="0"/>
              <a:t> participants from 24 countries attended the meeting, along with representatives from the EU and IAEA. </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50BDF2-10B3-4EB6-8BDB-67DB28E5B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76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As a reminder, this is a snapshot of the key findings from</a:t>
            </a:r>
            <a:r>
              <a:rPr lang="en-US" b="1" baseline="0" dirty="0" smtClean="0"/>
              <a:t> Magic Maggiore: </a:t>
            </a:r>
            <a:endParaRPr lang="en-US" b="1" dirty="0" smtClean="0"/>
          </a:p>
          <a:p>
            <a:pPr marL="174708" indent="-174708" defTabSz="931774">
              <a:buFont typeface="Arial" panose="020B0604020202020204" pitchFamily="34" charset="0"/>
              <a:buChar char="•"/>
              <a:defRPr/>
            </a:pPr>
            <a:r>
              <a:rPr lang="en-US" b="1" dirty="0" smtClean="0"/>
              <a:t>Role of Technical Support to Nuclear Security Detection Architectures (NSDA): </a:t>
            </a:r>
            <a:r>
              <a:rPr lang="en-US" dirty="0" smtClean="0"/>
              <a:t>Technical and scientific experts have a crucial role in many areas of nuclear security, to include the development and sustainability of NSDAs, training with front line officers and decision makers, capacity building, and analysis of trends, threats, and risks.</a:t>
            </a:r>
          </a:p>
          <a:p>
            <a:pPr marL="174708" indent="-174708">
              <a:spcBef>
                <a:spcPts val="611"/>
              </a:spcBef>
              <a:spcAft>
                <a:spcPts val="611"/>
              </a:spcAft>
              <a:buFont typeface="Arial" panose="020B0604020202020204" pitchFamily="34" charset="0"/>
              <a:buChar char="•"/>
            </a:pPr>
            <a:r>
              <a:rPr lang="en-US" b="1" dirty="0" smtClean="0"/>
              <a:t>Information Exchange: </a:t>
            </a:r>
            <a:r>
              <a:rPr lang="en-US" dirty="0" smtClean="0"/>
              <a:t>There can be communication gaps between front line officers, technical experts, and decision makers. Technical expert support needs to understand what information is relevant to front line officers and decision makers in order to effectively respond to a situation.</a:t>
            </a:r>
          </a:p>
          <a:p>
            <a:pPr marL="174708" indent="-174708">
              <a:spcBef>
                <a:spcPts val="611"/>
              </a:spcBef>
              <a:spcAft>
                <a:spcPts val="611"/>
              </a:spcAft>
              <a:buFont typeface="Arial" panose="020B0604020202020204" pitchFamily="34" charset="0"/>
              <a:buChar char="•"/>
            </a:pPr>
            <a:r>
              <a:rPr lang="en-US" b="1" dirty="0" smtClean="0"/>
              <a:t>Alarm Adjudication: </a:t>
            </a:r>
            <a:r>
              <a:rPr lang="en-US" dirty="0" smtClean="0"/>
              <a:t>Concept of Operations (CONOPs) and Standard Operating Procedures (SOPs) are equally as important as detection equipment and are a crucial component of national plans.</a:t>
            </a:r>
          </a:p>
          <a:p>
            <a:pPr marL="174708" indent="-174708">
              <a:spcBef>
                <a:spcPts val="611"/>
              </a:spcBef>
              <a:spcAft>
                <a:spcPts val="611"/>
              </a:spcAft>
              <a:buFont typeface="Arial" panose="020B0604020202020204" pitchFamily="34" charset="0"/>
              <a:buChar char="•"/>
            </a:pPr>
            <a:r>
              <a:rPr lang="en-US" b="1" dirty="0" smtClean="0"/>
              <a:t>Detection Technology: </a:t>
            </a:r>
            <a:r>
              <a:rPr lang="en-US" dirty="0" smtClean="0"/>
              <a:t>No single detector technology or category addresses all detection needs. Characteristics of different instruments should be taken into account when developing and improving plans, processes, and capabilities.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50BDF2-10B3-4EB6-8BDB-67DB28E5B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75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150BDF2-10B3-4EB6-8BDB-67DB28E5B612}" type="slidenum">
              <a:rPr lang="en-US" smtClean="0"/>
              <a:t>4</a:t>
            </a:fld>
            <a:endParaRPr lang="en-US"/>
          </a:p>
        </p:txBody>
      </p:sp>
    </p:spTree>
    <p:extLst>
      <p:ext uri="{BB962C8B-B14F-4D97-AF65-F5344CB8AC3E}">
        <p14:creationId xmlns:p14="http://schemas.microsoft.com/office/powerpoint/2010/main" val="396018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As a reminder, this is a snapshot of the key findings from</a:t>
            </a:r>
            <a:r>
              <a:rPr lang="en-US" b="1" baseline="0" dirty="0" smtClean="0"/>
              <a:t> Magic Maggiore: </a:t>
            </a:r>
            <a:endParaRPr lang="en-US" b="1" dirty="0" smtClean="0"/>
          </a:p>
          <a:p>
            <a:pPr marL="174708" indent="-174708" defTabSz="931774">
              <a:buFont typeface="Arial" panose="020B0604020202020204" pitchFamily="34" charset="0"/>
              <a:buChar char="•"/>
              <a:defRPr/>
            </a:pPr>
            <a:r>
              <a:rPr lang="en-US" b="1" dirty="0" smtClean="0"/>
              <a:t>Role of Technical Support to Nuclear Security Detection Architectures (NSDA): </a:t>
            </a:r>
            <a:r>
              <a:rPr lang="en-US" dirty="0" smtClean="0"/>
              <a:t>Technical and scientific experts have a crucial role in many areas of nuclear security, to include the development and sustainability of NSDAs, training with front line officers and decision makers, capacity building, and analysis of trends, threats, and risks.</a:t>
            </a:r>
          </a:p>
          <a:p>
            <a:pPr marL="174708" indent="-174708">
              <a:spcBef>
                <a:spcPts val="611"/>
              </a:spcBef>
              <a:spcAft>
                <a:spcPts val="611"/>
              </a:spcAft>
              <a:buFont typeface="Arial" panose="020B0604020202020204" pitchFamily="34" charset="0"/>
              <a:buChar char="•"/>
            </a:pPr>
            <a:r>
              <a:rPr lang="en-US" b="1" dirty="0" smtClean="0"/>
              <a:t>Information Exchange: </a:t>
            </a:r>
            <a:r>
              <a:rPr lang="en-US" dirty="0" smtClean="0"/>
              <a:t>There can be communication gaps between front line officers, technical experts, and decision makers. Technical expert support needs to understand what information is relevant to front line officers and decision makers in order to effectively respond to a situation.</a:t>
            </a:r>
          </a:p>
          <a:p>
            <a:pPr marL="174708" indent="-174708">
              <a:spcBef>
                <a:spcPts val="611"/>
              </a:spcBef>
              <a:spcAft>
                <a:spcPts val="611"/>
              </a:spcAft>
              <a:buFont typeface="Arial" panose="020B0604020202020204" pitchFamily="34" charset="0"/>
              <a:buChar char="•"/>
            </a:pPr>
            <a:r>
              <a:rPr lang="en-US" b="1" dirty="0" smtClean="0"/>
              <a:t>Alarm Adjudication: </a:t>
            </a:r>
            <a:r>
              <a:rPr lang="en-US" dirty="0" smtClean="0"/>
              <a:t>Concept of Operations (CONOPs) and Standard Operating Procedures (SOPs) are equally as important as detection equipment and are a crucial component of national plans.</a:t>
            </a:r>
          </a:p>
          <a:p>
            <a:pPr marL="174708" indent="-174708">
              <a:spcBef>
                <a:spcPts val="611"/>
              </a:spcBef>
              <a:spcAft>
                <a:spcPts val="611"/>
              </a:spcAft>
              <a:buFont typeface="Arial" panose="020B0604020202020204" pitchFamily="34" charset="0"/>
              <a:buChar char="•"/>
            </a:pPr>
            <a:r>
              <a:rPr lang="en-US" b="1" dirty="0" smtClean="0"/>
              <a:t>Detection Technology: </a:t>
            </a:r>
            <a:r>
              <a:rPr lang="en-US" dirty="0" smtClean="0"/>
              <a:t>No single detector technology or category addresses all detection needs. Characteristics of different instruments should be taken into account when developing and improving plans, processes, and capabilities.</a:t>
            </a:r>
            <a:endParaRPr lang="en-US" dirty="0"/>
          </a:p>
        </p:txBody>
      </p:sp>
      <p:sp>
        <p:nvSpPr>
          <p:cNvPr id="4" name="Slide Number Placeholder 3"/>
          <p:cNvSpPr>
            <a:spLocks noGrp="1"/>
          </p:cNvSpPr>
          <p:nvPr>
            <p:ph type="sldNum" sz="quarter" idx="10"/>
          </p:nvPr>
        </p:nvSpPr>
        <p:spPr/>
        <p:txBody>
          <a:bodyPr/>
          <a:lstStyle/>
          <a:p>
            <a:fld id="{4150BDF2-10B3-4EB6-8BDB-67DB28E5B612}" type="slidenum">
              <a:rPr lang="en-US" smtClean="0"/>
              <a:t>5</a:t>
            </a:fld>
            <a:endParaRPr lang="en-US"/>
          </a:p>
        </p:txBody>
      </p:sp>
    </p:spTree>
    <p:extLst>
      <p:ext uri="{BB962C8B-B14F-4D97-AF65-F5344CB8AC3E}">
        <p14:creationId xmlns:p14="http://schemas.microsoft.com/office/powerpoint/2010/main" val="77527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Cunning Karl was </a:t>
            </a:r>
            <a:r>
              <a:rPr lang="en-US" baseline="0" dirty="0" smtClean="0"/>
              <a:t>a follow-on workshop to the 2017 Magic Maggiore Technical Reachback Workshop that JRC </a:t>
            </a:r>
            <a:r>
              <a:rPr lang="en-US" baseline="0" dirty="0" err="1" smtClean="0"/>
              <a:t>Ispara</a:t>
            </a:r>
            <a:r>
              <a:rPr lang="en-US" baseline="0" dirty="0" smtClean="0"/>
              <a:t> hosted which explored the key considerations, challenges, and best practices associated with technical and scientific </a:t>
            </a:r>
            <a:r>
              <a:rPr lang="en-US" baseline="0" dirty="0" err="1" smtClean="0"/>
              <a:t>reachback</a:t>
            </a:r>
            <a:r>
              <a:rPr lang="en-US" baseline="0" dirty="0" smtClean="0"/>
              <a:t> provided in support of radiological and nuclear detection operations. </a:t>
            </a:r>
          </a:p>
          <a:p>
            <a:endParaRPr lang="en-US" baseline="0" dirty="0" smtClean="0"/>
          </a:p>
          <a:p>
            <a:r>
              <a:rPr lang="en-US" baseline="0" dirty="0" smtClean="0"/>
              <a:t>Cunning Karl aimed to build on the outcomes of Magic Maggiore  specifically by identifying a list of </a:t>
            </a:r>
            <a:r>
              <a:rPr lang="en-US" dirty="0" smtClean="0"/>
              <a:t>core capabilities</a:t>
            </a:r>
            <a:r>
              <a:rPr lang="en-US" baseline="0" dirty="0" smtClean="0"/>
              <a:t> and defining the </a:t>
            </a:r>
            <a:r>
              <a:rPr lang="en-US" baseline="0" dirty="0" err="1" smtClean="0"/>
              <a:t>reachback</a:t>
            </a:r>
            <a:r>
              <a:rPr lang="en-US" baseline="0" dirty="0" smtClean="0"/>
              <a:t> to promote a common understanding of the term. </a:t>
            </a:r>
            <a:endParaRPr lang="en-US" dirty="0" smtClean="0"/>
          </a:p>
          <a:p>
            <a:pPr marL="0" indent="0">
              <a:buFont typeface="+mj-lt"/>
              <a:buNone/>
            </a:pPr>
            <a:endParaRPr lang="en-US" dirty="0" smtClean="0"/>
          </a:p>
          <a:p>
            <a:pPr marL="0" indent="0">
              <a:buFont typeface="+mj-lt"/>
              <a:buNone/>
            </a:pPr>
            <a:r>
              <a:rPr lang="en-US" dirty="0" smtClean="0"/>
              <a:t>52</a:t>
            </a:r>
            <a:r>
              <a:rPr lang="en-US" baseline="0" dirty="0" smtClean="0"/>
              <a:t> participants from 24 countries attended the meeting, along with representatives from the EU and IAEA. </a:t>
            </a:r>
            <a:endParaRPr lang="en-US" dirty="0" smtClean="0"/>
          </a:p>
        </p:txBody>
      </p:sp>
      <p:sp>
        <p:nvSpPr>
          <p:cNvPr id="4" name="Slide Number Placeholder 3"/>
          <p:cNvSpPr>
            <a:spLocks noGrp="1"/>
          </p:cNvSpPr>
          <p:nvPr>
            <p:ph type="sldNum" sz="quarter" idx="10"/>
          </p:nvPr>
        </p:nvSpPr>
        <p:spPr/>
        <p:txBody>
          <a:bodyPr/>
          <a:lstStyle/>
          <a:p>
            <a:fld id="{4150BDF2-10B3-4EB6-8BDB-67DB28E5B612}" type="slidenum">
              <a:rPr lang="en-US" smtClean="0"/>
              <a:t>6</a:t>
            </a:fld>
            <a:endParaRPr lang="en-US"/>
          </a:p>
        </p:txBody>
      </p:sp>
    </p:spTree>
    <p:extLst>
      <p:ext uri="{BB962C8B-B14F-4D97-AF65-F5344CB8AC3E}">
        <p14:creationId xmlns:p14="http://schemas.microsoft.com/office/powerpoint/2010/main" val="177049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discussed the need to define </a:t>
            </a:r>
            <a:r>
              <a:rPr lang="en-US" dirty="0" err="1" smtClean="0"/>
              <a:t>reachback</a:t>
            </a:r>
            <a:r>
              <a:rPr lang="en-US" dirty="0" smtClean="0"/>
              <a:t> support in order to help build a common understanding and framework for future discussions. There was some debate on whether expert support is synonymous with </a:t>
            </a:r>
            <a:r>
              <a:rPr lang="en-US" dirty="0" err="1" smtClean="0"/>
              <a:t>reachback</a:t>
            </a:r>
            <a:r>
              <a:rPr lang="en-US" dirty="0" smtClean="0"/>
              <a:t> support, but participants determined that </a:t>
            </a:r>
            <a:r>
              <a:rPr lang="en-US" dirty="0" err="1" smtClean="0"/>
              <a:t>reachback</a:t>
            </a:r>
            <a:r>
              <a:rPr lang="en-US" dirty="0" smtClean="0"/>
              <a:t> adequately describes the coordination that occurs between FLOs and scientific and technical personnel when additional support is required to adjudicate a radiological or nuclear alarm. </a:t>
            </a:r>
          </a:p>
          <a:p>
            <a:endParaRPr lang="en-US" dirty="0" smtClean="0"/>
          </a:p>
          <a:p>
            <a:r>
              <a:rPr lang="en-US" dirty="0" smtClean="0"/>
              <a:t>Participants</a:t>
            </a:r>
            <a:r>
              <a:rPr lang="en-US" baseline="0" dirty="0" smtClean="0"/>
              <a:t> discussed common characteristics of </a:t>
            </a:r>
            <a:r>
              <a:rPr lang="en-US" baseline="0" dirty="0" err="1" smtClean="0"/>
              <a:t>reachback</a:t>
            </a:r>
            <a:r>
              <a:rPr lang="en-US" baseline="0" dirty="0" smtClean="0"/>
              <a:t> support including:</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Reachback being a point of contact that has the ability to analyze data; that point of contact can be a single person or a network of individuals.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It’s a structure that has the capability to adjudicate alarms from both instruments alarms and information alerts, that are sent automatically or manually; </a:t>
            </a:r>
            <a:r>
              <a:rPr lang="en-US" sz="1200" b="0" i="0" u="none" strike="noStrike" kern="1200" baseline="0" dirty="0" err="1" smtClean="0">
                <a:solidFill>
                  <a:schemeClr val="tx1"/>
                </a:solidFill>
                <a:latin typeface="+mn-lt"/>
                <a:ea typeface="+mn-ea"/>
                <a:cs typeface="+mn-cs"/>
              </a:rPr>
              <a:t>reachback</a:t>
            </a:r>
            <a:r>
              <a:rPr lang="en-US" sz="1200" b="0" i="0" u="none" strike="noStrike" kern="1200" baseline="0" dirty="0" smtClean="0">
                <a:solidFill>
                  <a:schemeClr val="tx1"/>
                </a:solidFill>
                <a:latin typeface="+mn-lt"/>
                <a:ea typeface="+mn-ea"/>
                <a:cs typeface="+mn-cs"/>
              </a:rPr>
              <a:t> can be a permanent or activated entity.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reachback</a:t>
            </a:r>
            <a:r>
              <a:rPr lang="en-US" sz="1200" b="0" i="0" u="none" strike="noStrike" kern="1200" baseline="0" dirty="0" smtClean="0">
                <a:solidFill>
                  <a:schemeClr val="tx1"/>
                </a:solidFill>
                <a:latin typeface="+mn-lt"/>
                <a:ea typeface="+mn-ea"/>
                <a:cs typeface="+mn-cs"/>
              </a:rPr>
              <a:t> provides both advisory and coordination assistance when additional support is required for FLOs.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After some small group and plenary discussions, the group defined </a:t>
            </a:r>
            <a:r>
              <a:rPr lang="en-US" baseline="0" dirty="0" err="1" smtClean="0"/>
              <a:t>reachback</a:t>
            </a:r>
            <a:r>
              <a:rPr lang="en-US" baseline="0" dirty="0" smtClean="0"/>
              <a:t> support as “an offsite entity that provides advisory and coordination support for operational, technical, analytical, and/or scientific matters.” </a:t>
            </a:r>
          </a:p>
          <a:p>
            <a:pPr marL="0" indent="0">
              <a:buFont typeface="Arial" panose="020B0604020202020204" pitchFamily="34" charse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150BDF2-10B3-4EB6-8BDB-67DB28E5B612}" type="slidenum">
              <a:rPr lang="en-US" smtClean="0"/>
              <a:t>8</a:t>
            </a:fld>
            <a:endParaRPr lang="en-US"/>
          </a:p>
        </p:txBody>
      </p:sp>
    </p:spTree>
    <p:extLst>
      <p:ext uri="{BB962C8B-B14F-4D97-AF65-F5344CB8AC3E}">
        <p14:creationId xmlns:p14="http://schemas.microsoft.com/office/powerpoint/2010/main" val="80754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participants discussed</a:t>
            </a:r>
            <a:r>
              <a:rPr lang="en-US" baseline="0" dirty="0" smtClean="0"/>
              <a:t> five components of </a:t>
            </a:r>
            <a:r>
              <a:rPr lang="en-US" baseline="0" dirty="0" err="1" smtClean="0"/>
              <a:t>reachback</a:t>
            </a:r>
            <a:r>
              <a:rPr lang="en-US" baseline="0" dirty="0" smtClean="0"/>
              <a:t> support:</a:t>
            </a:r>
          </a:p>
          <a:p>
            <a:endParaRPr lang="en-US" baseline="0" dirty="0" smtClean="0"/>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Technical support – includes deployment and maintenance of equipment and training on the use of the equipment.</a:t>
            </a: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Scientific support – assess and analyses data and assist with alarm adjudication, when requested.</a:t>
            </a: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Advisory Support- Provide health, safety, threat determinations, and appropriate course of action recommendations.</a:t>
            </a: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Operational support – supports FLOs with real time alarm adjudication and crime scene management; may also be coordinated and deployed through scientific support team.</a:t>
            </a: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Coordination support – provide appropriate coordination for reporting protocols, notifications, information sharing, and /or additional resources and capabilities.</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4150BDF2-10B3-4EB6-8BDB-67DB28E5B612}" type="slidenum">
              <a:rPr lang="en-US" smtClean="0"/>
              <a:t>9</a:t>
            </a:fld>
            <a:endParaRPr lang="en-US"/>
          </a:p>
        </p:txBody>
      </p:sp>
    </p:spTree>
    <p:extLst>
      <p:ext uri="{BB962C8B-B14F-4D97-AF65-F5344CB8AC3E}">
        <p14:creationId xmlns:p14="http://schemas.microsoft.com/office/powerpoint/2010/main" val="63941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were then asked to work in small groups to develop a list of core capabilities of </a:t>
            </a:r>
            <a:r>
              <a:rPr lang="en-US" baseline="0" dirty="0" err="1" smtClean="0"/>
              <a:t>reachback</a:t>
            </a:r>
            <a:r>
              <a:rPr lang="en-US" baseline="0" dirty="0" smtClean="0"/>
              <a:t> support and they came up with the list you see on the screen.</a:t>
            </a:r>
          </a:p>
          <a:p>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Threat and risk assessment – An assessment of national risks should be conducted to determine the appropriate level and scale of </a:t>
            </a:r>
            <a:r>
              <a:rPr lang="en-US" sz="1200" b="0" i="0" u="none" strike="noStrike" kern="1200" baseline="0" dirty="0" err="1" smtClean="0">
                <a:solidFill>
                  <a:schemeClr val="tx1"/>
                </a:solidFill>
                <a:latin typeface="+mn-lt"/>
                <a:ea typeface="+mn-ea"/>
                <a:cs typeface="+mn-cs"/>
              </a:rPr>
              <a:t>reachback</a:t>
            </a:r>
            <a:r>
              <a:rPr lang="en-US" sz="1200" b="0" i="0" u="none" strike="noStrike" kern="1200" baseline="0" dirty="0" smtClean="0">
                <a:solidFill>
                  <a:schemeClr val="tx1"/>
                </a:solidFill>
                <a:latin typeface="+mn-lt"/>
                <a:ea typeface="+mn-ea"/>
                <a:cs typeface="+mn-cs"/>
              </a:rPr>
              <a:t> support capabilities needed.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Legal frameworks – serve as the foundation for a country’s national nuclear security detection architecture (NSDA) and national response plan (NRP) and can prescribe the integral </a:t>
            </a:r>
            <a:r>
              <a:rPr lang="en-US" sz="1200" b="0" i="0" u="none" strike="noStrike" kern="1200" baseline="0" dirty="0" err="1" smtClean="0">
                <a:solidFill>
                  <a:schemeClr val="tx1"/>
                </a:solidFill>
                <a:latin typeface="+mn-lt"/>
                <a:ea typeface="+mn-ea"/>
                <a:cs typeface="+mn-cs"/>
              </a:rPr>
              <a:t>reachback</a:t>
            </a:r>
            <a:r>
              <a:rPr lang="en-US" sz="1200" b="0" i="0" u="none" strike="noStrike" kern="1200" baseline="0" dirty="0" smtClean="0">
                <a:solidFill>
                  <a:schemeClr val="tx1"/>
                </a:solidFill>
                <a:latin typeface="+mn-lt"/>
                <a:ea typeface="+mn-ea"/>
                <a:cs typeface="+mn-cs"/>
              </a:rPr>
              <a:t> support they contain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Standard operating procedures (SOPs) – identify competent national and international authorities and coordination mechanisms between stakeholders, and describe related roles and responsibilities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Communication plans – facilitate implementation of SOPs and should include secure and reliable national communication plans between front line officers (FLOs) and scientific experts and with relevant international stakeholders. Mechanisms for communicating and transferring technical information needs to be developed.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Measurement capability – utilize radiological and nuclear detection equipment to detect the presence of radioactive material. A spectroscopic measurement device should be used during secondary measurements.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Assessment capability – an entity, such as regulatory agency, university, or scientific institute, that has the ability to support detection operations by interpreting the cause of instrument alarms.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Coordination role – consistent with SOPs and communication plans, coordinates further scientific support to FLOs, such as deploying technical experts, and provides assistance to decision makers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Sustainability measures – training, exercising, and evaluating on a continuous cycle and maintaining resources and personnel to ensure effective use of measurement and assessment capabilities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Knowledge management – retaining useful data (e.g. radiation signatures, site configurations, equipment lists) that help detection and </a:t>
            </a:r>
            <a:r>
              <a:rPr lang="en-US" sz="1200" b="0" i="0" u="none" strike="noStrike" kern="1200" baseline="0" dirty="0" err="1" smtClean="0">
                <a:solidFill>
                  <a:schemeClr val="tx1"/>
                </a:solidFill>
                <a:latin typeface="+mn-lt"/>
                <a:ea typeface="+mn-ea"/>
                <a:cs typeface="+mn-cs"/>
              </a:rPr>
              <a:t>reachback</a:t>
            </a:r>
            <a:r>
              <a:rPr lang="en-US" sz="1200" b="0" i="0" u="none" strike="noStrike" kern="1200" baseline="0" dirty="0" smtClean="0">
                <a:solidFill>
                  <a:schemeClr val="tx1"/>
                </a:solidFill>
                <a:latin typeface="+mn-lt"/>
                <a:ea typeface="+mn-ea"/>
                <a:cs typeface="+mn-cs"/>
              </a:rPr>
              <a:t> experts learn from past experience adjudicating alarms </a:t>
            </a:r>
          </a:p>
          <a:p>
            <a:r>
              <a:rPr lang="en-US" sz="1200" b="0" i="0" u="none" strike="noStrike" kern="1200" baseline="0" dirty="0" smtClean="0">
                <a:solidFill>
                  <a:schemeClr val="tx1"/>
                </a:solidFill>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4150BDF2-10B3-4EB6-8BDB-67DB28E5B612}" type="slidenum">
              <a:rPr lang="en-US" smtClean="0"/>
              <a:t>10</a:t>
            </a:fld>
            <a:endParaRPr lang="en-US"/>
          </a:p>
        </p:txBody>
      </p:sp>
    </p:spTree>
    <p:extLst>
      <p:ext uri="{BB962C8B-B14F-4D97-AF65-F5344CB8AC3E}">
        <p14:creationId xmlns:p14="http://schemas.microsoft.com/office/powerpoint/2010/main" val="345427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0C7ACF-127E-4603-BF30-7390848AEA6B}" type="datetime1">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293292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5533FC-C021-4049-A984-D8D413F7F305}" type="datetime1">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158885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3905FA-B3AC-46A0-87D1-D03928E58DB3}" type="datetime1">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289660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BFAB-3FFD-4043-BBC8-7E92215A80FB}" type="datetime1">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388536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8D8BF8-73C4-4C2E-B8C7-03916AB38244}" type="datetime1">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385660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AADE64-C3FF-48EF-9374-82ECE055CB7D}" type="datetime1">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411574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014D09-0634-4F4C-B553-76A9A85E3347}" type="datetime1">
              <a:rPr lang="en-US" smtClean="0"/>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92131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D809D-002D-4244-B87F-F67FCAC26D5F}" type="datetime1">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194051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B5FC1-B769-4049-8158-8EE944183134}" type="datetime1">
              <a:rPr lang="en-US" smtClean="0"/>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399954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A43790-BB46-4198-AAD9-59F685D692AF}" type="datetime1">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93566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09B484-572E-4190-AF36-D2D66C1D681E}" type="datetime1">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29551-5500-4980-B690-20F9C0F853C3}" type="slidenum">
              <a:rPr lang="en-US" smtClean="0"/>
              <a:t>‹#›</a:t>
            </a:fld>
            <a:endParaRPr lang="en-US"/>
          </a:p>
        </p:txBody>
      </p:sp>
    </p:spTree>
    <p:extLst>
      <p:ext uri="{BB962C8B-B14F-4D97-AF65-F5344CB8AC3E}">
        <p14:creationId xmlns:p14="http://schemas.microsoft.com/office/powerpoint/2010/main" val="129375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36A62-2D9A-49A0-98FC-BF300E26AF0E}" type="datetime1">
              <a:rPr lang="en-US" smtClean="0"/>
              <a:t>1/20/2020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29551-5500-4980-B690-20F9C0F853C3}" type="slidenum">
              <a:rPr lang="en-US" smtClean="0"/>
              <a:t>‹#›</a:t>
            </a:fld>
            <a:endParaRPr lang="en-US"/>
          </a:p>
        </p:txBody>
      </p:sp>
    </p:spTree>
    <p:extLst>
      <p:ext uri="{BB962C8B-B14F-4D97-AF65-F5344CB8AC3E}">
        <p14:creationId xmlns:p14="http://schemas.microsoft.com/office/powerpoint/2010/main" val="500348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0551C48D-505D-4677-BB66-ECF6E8A46FDD}"/>
              </a:ext>
            </a:extLst>
          </p:cNvPr>
          <p:cNvPicPr>
            <a:picLocks noChangeAspect="1"/>
          </p:cNvPicPr>
          <p:nvPr/>
        </p:nvPicPr>
        <p:blipFill rotWithShape="1">
          <a:blip r:embed="rId3"/>
          <a:srcRect l="9600" r="1858" b="13439"/>
          <a:stretch/>
        </p:blipFill>
        <p:spPr>
          <a:xfrm rot="16200000">
            <a:off x="3222453" y="1926646"/>
            <a:ext cx="5896777" cy="294135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5851"/>
          <a:stretch/>
        </p:blipFill>
        <p:spPr>
          <a:xfrm>
            <a:off x="594911" y="1526930"/>
            <a:ext cx="5256747" cy="4848528"/>
          </a:xfrm>
          <a:prstGeom prst="rect">
            <a:avLst/>
          </a:prstGeom>
        </p:spPr>
      </p:pic>
      <p:pic>
        <p:nvPicPr>
          <p:cNvPr id="9"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94911" y="1399611"/>
            <a:ext cx="5233116" cy="497157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933665" y="1890927"/>
            <a:ext cx="6055348" cy="311187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8951">
            <a:off x="539283" y="607364"/>
            <a:ext cx="5631558" cy="1386329"/>
          </a:xfrm>
          <a:prstGeom prst="rect">
            <a:avLst/>
          </a:prstGeom>
        </p:spPr>
      </p:pic>
      <p:sp>
        <p:nvSpPr>
          <p:cNvPr id="13" name="TextBox 12">
            <a:extLst>
              <a:ext uri="{FF2B5EF4-FFF2-40B4-BE49-F238E27FC236}">
                <a16:creationId xmlns:a16="http://schemas.microsoft.com/office/drawing/2014/main" id="{86B6565D-9872-41F1-BBC9-38E251737FC1}"/>
              </a:ext>
            </a:extLst>
          </p:cNvPr>
          <p:cNvSpPr txBox="1"/>
          <p:nvPr/>
        </p:nvSpPr>
        <p:spPr>
          <a:xfrm>
            <a:off x="5055579" y="724927"/>
            <a:ext cx="3790966" cy="2154436"/>
          </a:xfrm>
          <a:prstGeom prst="rect">
            <a:avLst/>
          </a:prstGeom>
          <a:noFill/>
          <a:ln>
            <a:noFill/>
          </a:ln>
        </p:spPr>
        <p:txBody>
          <a:bodyPr wrap="square" lIns="0" tIns="0" rIns="0" bIns="0" rtlCol="0">
            <a:spAutoFit/>
          </a:bodyPr>
          <a:lstStyle/>
          <a:p>
            <a:r>
              <a:rPr lang="en-US" sz="2800" b="1" dirty="0"/>
              <a:t>Supporting the Development of Technical </a:t>
            </a:r>
            <a:r>
              <a:rPr lang="en-US" sz="2800" b="1" dirty="0" err="1"/>
              <a:t>Reachback</a:t>
            </a:r>
            <a:r>
              <a:rPr lang="en-US" sz="2800" b="1" dirty="0"/>
              <a:t> for Nuclear Security Detection Architectures</a:t>
            </a:r>
            <a:endParaRPr lang="en-GB" sz="2800" dirty="0"/>
          </a:p>
        </p:txBody>
      </p:sp>
      <p:cxnSp>
        <p:nvCxnSpPr>
          <p:cNvPr id="24" name="Straight Connector 23"/>
          <p:cNvCxnSpPr/>
          <p:nvPr/>
        </p:nvCxnSpPr>
        <p:spPr>
          <a:xfrm>
            <a:off x="5829352" y="3446866"/>
            <a:ext cx="2352560" cy="609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Picture 2" descr="Image result for european commission logo black">
            <a:extLst>
              <a:ext uri="{FF2B5EF4-FFF2-40B4-BE49-F238E27FC236}">
                <a16:creationId xmlns:a16="http://schemas.microsoft.com/office/drawing/2014/main" id="{7B316333-DA8A-4F6C-8940-20080EF7E6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5742" y="5550459"/>
            <a:ext cx="791299" cy="5301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5433" y="5606597"/>
            <a:ext cx="1362699" cy="417894"/>
          </a:xfrm>
          <a:prstGeom prst="rect">
            <a:avLst/>
          </a:prstGeom>
        </p:spPr>
      </p:pic>
      <p:sp>
        <p:nvSpPr>
          <p:cNvPr id="2" name="Rectangle 1"/>
          <p:cNvSpPr/>
          <p:nvPr/>
        </p:nvSpPr>
        <p:spPr>
          <a:xfrm>
            <a:off x="4665062" y="3780823"/>
            <a:ext cx="4572000" cy="923330"/>
          </a:xfrm>
          <a:prstGeom prst="rect">
            <a:avLst/>
          </a:prstGeom>
        </p:spPr>
        <p:txBody>
          <a:bodyPr>
            <a:spAutoFit/>
          </a:bodyPr>
          <a:lstStyle/>
          <a:p>
            <a:pPr marL="457200" indent="-342900" algn="ctr">
              <a:spcAft>
                <a:spcPts val="0"/>
              </a:spcAft>
            </a:pPr>
            <a:r>
              <a:rPr lang="en-US" b="1" dirty="0" smtClean="0">
                <a:latin typeface="Times New Roman" panose="02020603050405020304" pitchFamily="18" charset="0"/>
                <a:ea typeface="Calibri" panose="020F0502020204030204" pitchFamily="34" charset="0"/>
              </a:rPr>
              <a:t>ICONS2020</a:t>
            </a:r>
          </a:p>
          <a:p>
            <a:pPr marL="457200" indent="-342900" algn="ctr">
              <a:spcAft>
                <a:spcPts val="0"/>
              </a:spcAft>
            </a:pPr>
            <a:r>
              <a:rPr lang="en-US" b="1" dirty="0" smtClean="0">
                <a:latin typeface="Times New Roman" panose="02020603050405020304" pitchFamily="18" charset="0"/>
                <a:ea typeface="Calibri" panose="020F0502020204030204" pitchFamily="34" charset="0"/>
              </a:rPr>
              <a:t>10-14 February, 2020</a:t>
            </a:r>
          </a:p>
          <a:p>
            <a:pPr marL="457200" indent="-342900" algn="ctr">
              <a:spcAft>
                <a:spcPts val="0"/>
              </a:spcAft>
            </a:pPr>
            <a:r>
              <a:rPr lang="en-US" b="1" dirty="0" smtClean="0">
                <a:latin typeface="Times New Roman" panose="02020603050405020304" pitchFamily="18" charset="0"/>
                <a:ea typeface="Calibri" panose="020F0502020204030204" pitchFamily="34" charset="0"/>
              </a:rPr>
              <a:t>IAEA, Vienna</a:t>
            </a:r>
            <a:endParaRPr lang="en-GB"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2695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10</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Cunning Karl Outcomes</a:t>
            </a:r>
          </a:p>
          <a:p>
            <a:pPr>
              <a:lnSpc>
                <a:spcPct val="120000"/>
              </a:lnSpc>
              <a:spcAft>
                <a:spcPts val="900"/>
              </a:spcAft>
              <a:defRPr/>
            </a:pP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B6FB2F9-F63D-4440-B096-C2D74593C746}"/>
              </a:ext>
            </a:extLst>
          </p:cNvPr>
          <p:cNvSpPr/>
          <p:nvPr/>
        </p:nvSpPr>
        <p:spPr>
          <a:xfrm>
            <a:off x="1353995" y="1768327"/>
            <a:ext cx="6604671" cy="4272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0000"/>
              </a:lnSpc>
              <a:spcAft>
                <a:spcPts val="1200"/>
              </a:spcAft>
            </a:pPr>
            <a:r>
              <a:rPr lang="en-US" b="1" dirty="0" smtClean="0">
                <a:solidFill>
                  <a:schemeClr val="tx1"/>
                </a:solidFill>
                <a:latin typeface="Segoe UI Semilight" panose="020B0402040204020203" pitchFamily="34" charset="0"/>
                <a:cs typeface="Segoe UI Semilight" panose="020B0402040204020203" pitchFamily="34" charset="0"/>
              </a:rPr>
              <a:t>Core capabilities</a:t>
            </a:r>
            <a:r>
              <a:rPr lang="en-US" dirty="0" smtClean="0">
                <a:solidFill>
                  <a:schemeClr val="tx1"/>
                </a:solidFill>
                <a:latin typeface="Segoe UI Semilight" panose="020B0402040204020203" pitchFamily="34" charset="0"/>
                <a:cs typeface="Segoe UI Semilight" panose="020B0402040204020203" pitchFamily="34" charset="0"/>
              </a:rPr>
              <a:t>:</a:t>
            </a: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Threat </a:t>
            </a:r>
            <a:r>
              <a:rPr lang="en-US" dirty="0">
                <a:solidFill>
                  <a:schemeClr val="tx1"/>
                </a:solidFill>
                <a:latin typeface="Segoe UI Semilight" panose="020B0402040204020203" pitchFamily="34" charset="0"/>
                <a:cs typeface="Segoe UI Semilight" panose="020B0402040204020203" pitchFamily="34" charset="0"/>
              </a:rPr>
              <a:t>and risk </a:t>
            </a:r>
            <a:r>
              <a:rPr lang="en-US" dirty="0" smtClean="0">
                <a:solidFill>
                  <a:schemeClr val="tx1"/>
                </a:solidFill>
                <a:latin typeface="Segoe UI Semilight" panose="020B0402040204020203" pitchFamily="34" charset="0"/>
                <a:cs typeface="Segoe UI Semilight" panose="020B0402040204020203" pitchFamily="34" charset="0"/>
              </a:rPr>
              <a:t>assessment</a:t>
            </a: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Legal frameworks</a:t>
            </a: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Standard </a:t>
            </a:r>
            <a:r>
              <a:rPr lang="en-US" dirty="0">
                <a:solidFill>
                  <a:schemeClr val="tx1"/>
                </a:solidFill>
                <a:latin typeface="Segoe UI Semilight" panose="020B0402040204020203" pitchFamily="34" charset="0"/>
                <a:cs typeface="Segoe UI Semilight" panose="020B0402040204020203" pitchFamily="34" charset="0"/>
              </a:rPr>
              <a:t>operating procedures (SOPs) </a:t>
            </a:r>
            <a:endParaRPr lang="en-US" dirty="0" smtClean="0">
              <a:solidFill>
                <a:schemeClr val="tx1"/>
              </a:solidFill>
              <a:latin typeface="Segoe UI Semilight" panose="020B0402040204020203" pitchFamily="34" charset="0"/>
              <a:cs typeface="Segoe UI Semilight" panose="020B0402040204020203" pitchFamily="34" charset="0"/>
            </a:endParaRP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Communication </a:t>
            </a:r>
            <a:r>
              <a:rPr lang="en-US" dirty="0">
                <a:solidFill>
                  <a:schemeClr val="tx1"/>
                </a:solidFill>
                <a:latin typeface="Segoe UI Semilight" panose="020B0402040204020203" pitchFamily="34" charset="0"/>
                <a:cs typeface="Segoe UI Semilight" panose="020B0402040204020203" pitchFamily="34" charset="0"/>
              </a:rPr>
              <a:t>plans </a:t>
            </a:r>
            <a:endParaRPr lang="en-US" dirty="0" smtClean="0">
              <a:solidFill>
                <a:schemeClr val="tx1"/>
              </a:solidFill>
              <a:latin typeface="Segoe UI Semilight" panose="020B0402040204020203" pitchFamily="34" charset="0"/>
              <a:cs typeface="Segoe UI Semilight" panose="020B0402040204020203" pitchFamily="34" charset="0"/>
            </a:endParaRP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Measurement </a:t>
            </a:r>
            <a:r>
              <a:rPr lang="en-US" dirty="0">
                <a:solidFill>
                  <a:schemeClr val="tx1"/>
                </a:solidFill>
                <a:latin typeface="Segoe UI Semilight" panose="020B0402040204020203" pitchFamily="34" charset="0"/>
                <a:cs typeface="Segoe UI Semilight" panose="020B0402040204020203" pitchFamily="34" charset="0"/>
              </a:rPr>
              <a:t>capability </a:t>
            </a:r>
            <a:endParaRPr lang="en-US" dirty="0" smtClean="0">
              <a:solidFill>
                <a:schemeClr val="tx1"/>
              </a:solidFill>
              <a:latin typeface="Segoe UI Semilight" panose="020B0402040204020203" pitchFamily="34" charset="0"/>
              <a:cs typeface="Segoe UI Semilight" panose="020B0402040204020203" pitchFamily="34" charset="0"/>
            </a:endParaRPr>
          </a:p>
          <a:p>
            <a:pPr marL="342900" indent="-342900">
              <a:lnSpc>
                <a:spcPct val="110000"/>
              </a:lnSpc>
              <a:spcAft>
                <a:spcPts val="1200"/>
              </a:spcAft>
              <a:buClr>
                <a:schemeClr val="accent1">
                  <a:lumMod val="75000"/>
                </a:schemeClr>
              </a:buClr>
              <a:buFont typeface="+mj-lt"/>
              <a:buAutoNum type="arabicPeriod"/>
            </a:pPr>
            <a:r>
              <a:rPr lang="en-US" dirty="0">
                <a:solidFill>
                  <a:schemeClr val="tx1"/>
                </a:solidFill>
                <a:latin typeface="Segoe UI Semilight" panose="020B0402040204020203" pitchFamily="34" charset="0"/>
                <a:cs typeface="Segoe UI Semilight" panose="020B0402040204020203" pitchFamily="34" charset="0"/>
              </a:rPr>
              <a:t>A</a:t>
            </a:r>
            <a:r>
              <a:rPr lang="en-US" dirty="0" smtClean="0">
                <a:solidFill>
                  <a:schemeClr val="tx1"/>
                </a:solidFill>
                <a:latin typeface="Segoe UI Semilight" panose="020B0402040204020203" pitchFamily="34" charset="0"/>
                <a:cs typeface="Segoe UI Semilight" panose="020B0402040204020203" pitchFamily="34" charset="0"/>
              </a:rPr>
              <a:t>ssessment </a:t>
            </a:r>
            <a:r>
              <a:rPr lang="en-US" dirty="0">
                <a:solidFill>
                  <a:schemeClr val="tx1"/>
                </a:solidFill>
                <a:latin typeface="Segoe UI Semilight" panose="020B0402040204020203" pitchFamily="34" charset="0"/>
                <a:cs typeface="Segoe UI Semilight" panose="020B0402040204020203" pitchFamily="34" charset="0"/>
              </a:rPr>
              <a:t>capability </a:t>
            </a:r>
            <a:endParaRPr lang="en-US" dirty="0" smtClean="0">
              <a:solidFill>
                <a:schemeClr val="tx1"/>
              </a:solidFill>
              <a:latin typeface="Segoe UI Semilight" panose="020B0402040204020203" pitchFamily="34" charset="0"/>
              <a:cs typeface="Segoe UI Semilight" panose="020B0402040204020203" pitchFamily="34" charset="0"/>
            </a:endParaRP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Coordination role</a:t>
            </a: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Sustainability </a:t>
            </a:r>
            <a:r>
              <a:rPr lang="en-US" dirty="0">
                <a:solidFill>
                  <a:schemeClr val="tx1"/>
                </a:solidFill>
                <a:latin typeface="Segoe UI Semilight" panose="020B0402040204020203" pitchFamily="34" charset="0"/>
                <a:cs typeface="Segoe UI Semilight" panose="020B0402040204020203" pitchFamily="34" charset="0"/>
              </a:rPr>
              <a:t>measures </a:t>
            </a:r>
            <a:endParaRPr lang="en-US" dirty="0" smtClean="0">
              <a:solidFill>
                <a:schemeClr val="tx1"/>
              </a:solidFill>
              <a:latin typeface="Segoe UI Semilight" panose="020B0402040204020203" pitchFamily="34" charset="0"/>
              <a:cs typeface="Segoe UI Semilight" panose="020B0402040204020203" pitchFamily="34" charset="0"/>
            </a:endParaRPr>
          </a:p>
          <a:p>
            <a:pPr marL="342900" indent="-342900">
              <a:lnSpc>
                <a:spcPct val="110000"/>
              </a:lnSpc>
              <a:spcAft>
                <a:spcPts val="1200"/>
              </a:spcAft>
              <a:buClr>
                <a:schemeClr val="accent1">
                  <a:lumMod val="75000"/>
                </a:schemeClr>
              </a:buClr>
              <a:buFont typeface="+mj-lt"/>
              <a:buAutoNum type="arabicPeriod"/>
            </a:pPr>
            <a:r>
              <a:rPr lang="en-US" dirty="0" smtClean="0">
                <a:solidFill>
                  <a:schemeClr val="tx1"/>
                </a:solidFill>
                <a:latin typeface="Segoe UI Semilight" panose="020B0402040204020203" pitchFamily="34" charset="0"/>
                <a:cs typeface="Segoe UI Semilight" panose="020B0402040204020203" pitchFamily="34" charset="0"/>
              </a:rPr>
              <a:t>Knowledge </a:t>
            </a:r>
            <a:r>
              <a:rPr lang="en-US" dirty="0">
                <a:solidFill>
                  <a:schemeClr val="tx1"/>
                </a:solidFill>
                <a:latin typeface="Segoe UI Semilight" panose="020B0402040204020203" pitchFamily="34" charset="0"/>
                <a:cs typeface="Segoe UI Semilight" panose="020B0402040204020203" pitchFamily="34" charset="0"/>
              </a:rPr>
              <a:t>management </a:t>
            </a:r>
            <a:endParaRPr lang="en-US" dirty="0" smtClean="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80196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11</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Cunning Karl Outcomes</a:t>
            </a:r>
          </a:p>
          <a:p>
            <a:pPr>
              <a:lnSpc>
                <a:spcPct val="120000"/>
              </a:lnSpc>
              <a:spcAft>
                <a:spcPts val="900"/>
              </a:spcAft>
              <a:defRPr/>
            </a:pP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B6FB2F9-F63D-4440-B096-C2D74593C746}"/>
              </a:ext>
            </a:extLst>
          </p:cNvPr>
          <p:cNvSpPr/>
          <p:nvPr/>
        </p:nvSpPr>
        <p:spPr>
          <a:xfrm>
            <a:off x="1353995" y="1768327"/>
            <a:ext cx="6937598" cy="4272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0000"/>
              </a:lnSpc>
              <a:spcAft>
                <a:spcPts val="1200"/>
              </a:spcAft>
            </a:pPr>
            <a:r>
              <a:rPr lang="en-US" b="1" dirty="0" smtClean="0">
                <a:solidFill>
                  <a:schemeClr val="tx1"/>
                </a:solidFill>
                <a:latin typeface="Segoe UI Semilight" panose="020B0402040204020203" pitchFamily="34" charset="0"/>
                <a:cs typeface="Segoe UI Semilight" panose="020B0402040204020203" pitchFamily="34" charset="0"/>
              </a:rPr>
              <a:t>Best Practices</a:t>
            </a:r>
            <a:r>
              <a:rPr lang="en-US" dirty="0" smtClean="0">
                <a:solidFill>
                  <a:schemeClr val="tx1"/>
                </a:solidFill>
                <a:latin typeface="Segoe UI Semilight" panose="020B0402040204020203" pitchFamily="34" charset="0"/>
                <a:cs typeface="Segoe UI Semilight" panose="020B0402040204020203" pitchFamily="34" charset="0"/>
              </a:rPr>
              <a:t>: </a:t>
            </a:r>
          </a:p>
          <a:p>
            <a:pPr marL="285750" indent="-285750">
              <a:lnSpc>
                <a:spcPct val="110000"/>
              </a:lnSpc>
              <a:spcAft>
                <a:spcPts val="1200"/>
              </a:spcAft>
              <a:buFont typeface="Arial" panose="020B0604020202020204" pitchFamily="34" charset="0"/>
              <a:buChar char="•"/>
            </a:pPr>
            <a:r>
              <a:rPr lang="en-US" dirty="0">
                <a:solidFill>
                  <a:schemeClr val="tx1"/>
                </a:solidFill>
                <a:latin typeface="Segoe UI Semilight" panose="020B0402040204020203" pitchFamily="34" charset="0"/>
                <a:cs typeface="Segoe UI Semilight" panose="020B0402040204020203" pitchFamily="34" charset="0"/>
              </a:rPr>
              <a:t>FLOs </a:t>
            </a:r>
            <a:r>
              <a:rPr lang="en-US" dirty="0" smtClean="0">
                <a:solidFill>
                  <a:schemeClr val="tx1"/>
                </a:solidFill>
                <a:latin typeface="Segoe UI Semilight" panose="020B0402040204020203" pitchFamily="34" charset="0"/>
                <a:cs typeface="Segoe UI Semilight" panose="020B0402040204020203" pitchFamily="34" charset="0"/>
              </a:rPr>
              <a:t>require </a:t>
            </a:r>
            <a:r>
              <a:rPr lang="en-US" dirty="0">
                <a:solidFill>
                  <a:schemeClr val="tx1"/>
                </a:solidFill>
                <a:latin typeface="Segoe UI Semilight" panose="020B0402040204020203" pitchFamily="34" charset="0"/>
                <a:cs typeface="Segoe UI Semilight" panose="020B0402040204020203" pitchFamily="34" charset="0"/>
              </a:rPr>
              <a:t>training on the operational procedures for requesting assistance and for providing </a:t>
            </a:r>
            <a:r>
              <a:rPr lang="en-US" dirty="0" err="1">
                <a:solidFill>
                  <a:schemeClr val="tx1"/>
                </a:solidFill>
                <a:latin typeface="Segoe UI Semilight" panose="020B0402040204020203" pitchFamily="34" charset="0"/>
                <a:cs typeface="Segoe UI Semilight" panose="020B0402040204020203" pitchFamily="34" charset="0"/>
              </a:rPr>
              <a:t>reachback</a:t>
            </a:r>
            <a:r>
              <a:rPr lang="en-US" dirty="0">
                <a:solidFill>
                  <a:schemeClr val="tx1"/>
                </a:solidFill>
                <a:latin typeface="Segoe UI Semilight" panose="020B0402040204020203" pitchFamily="34" charset="0"/>
                <a:cs typeface="Segoe UI Semilight" panose="020B0402040204020203" pitchFamily="34" charset="0"/>
              </a:rPr>
              <a:t> entities with appropriate information.</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a:t>
            </a:r>
            <a:r>
              <a:rPr lang="en-US" dirty="0">
                <a:solidFill>
                  <a:schemeClr val="tx1"/>
                </a:solidFill>
                <a:latin typeface="Segoe UI Semilight" panose="020B0402040204020203" pitchFamily="34" charset="0"/>
                <a:cs typeface="Segoe UI Semilight" panose="020B0402040204020203" pitchFamily="34" charset="0"/>
              </a:rPr>
              <a:t>experts need reference data to practice and develop their analysis skills. </a:t>
            </a:r>
            <a:endParaRPr lang="en-US" dirty="0" smtClean="0">
              <a:solidFill>
                <a:schemeClr val="tx1"/>
              </a:solidFill>
              <a:latin typeface="Segoe UI Semilight" panose="020B0402040204020203" pitchFamily="34" charset="0"/>
              <a:cs typeface="Segoe UI Semilight" panose="020B0402040204020203" pitchFamily="34" charset="0"/>
            </a:endParaRP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a:t>
            </a:r>
            <a:r>
              <a:rPr lang="en-US" dirty="0">
                <a:solidFill>
                  <a:schemeClr val="tx1"/>
                </a:solidFill>
                <a:latin typeface="Segoe UI Semilight" panose="020B0402040204020203" pitchFamily="34" charset="0"/>
                <a:cs typeface="Segoe UI Semilight" panose="020B0402040204020203" pitchFamily="34" charset="0"/>
              </a:rPr>
              <a:t>entities </a:t>
            </a:r>
            <a:r>
              <a:rPr lang="en-US" dirty="0" smtClean="0">
                <a:solidFill>
                  <a:schemeClr val="tx1"/>
                </a:solidFill>
                <a:latin typeface="Segoe UI Semilight" panose="020B0402040204020203" pitchFamily="34" charset="0"/>
                <a:cs typeface="Segoe UI Semilight" panose="020B0402040204020203" pitchFamily="34" charset="0"/>
              </a:rPr>
              <a:t>require </a:t>
            </a:r>
            <a:r>
              <a:rPr lang="en-US" dirty="0">
                <a:solidFill>
                  <a:schemeClr val="tx1"/>
                </a:solidFill>
                <a:latin typeface="Segoe UI Semilight" panose="020B0402040204020203" pitchFamily="34" charset="0"/>
                <a:cs typeface="Segoe UI Semilight" panose="020B0402040204020203" pitchFamily="34" charset="0"/>
              </a:rPr>
              <a:t>systematic training with FLOs and with appropriate response and coordination entities. </a:t>
            </a:r>
            <a:endParaRPr lang="en-US" dirty="0" smtClean="0">
              <a:solidFill>
                <a:schemeClr val="tx1"/>
              </a:solidFill>
              <a:latin typeface="Segoe UI Semilight" panose="020B0402040204020203" pitchFamily="34" charset="0"/>
              <a:cs typeface="Segoe UI Semilight" panose="020B0402040204020203" pitchFamily="34" charset="0"/>
            </a:endParaRP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a:t>
            </a:r>
            <a:r>
              <a:rPr lang="en-US" dirty="0">
                <a:solidFill>
                  <a:schemeClr val="tx1"/>
                </a:solidFill>
                <a:latin typeface="Segoe UI Semilight" panose="020B0402040204020203" pitchFamily="34" charset="0"/>
                <a:cs typeface="Segoe UI Semilight" panose="020B0402040204020203" pitchFamily="34" charset="0"/>
              </a:rPr>
              <a:t>entities and FLO organizations also need to develop and agree on protocols and procedures for data submission and communication. </a:t>
            </a:r>
            <a:endParaRPr lang="en-US" dirty="0" smtClean="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0652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12</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Cunning Karl Outcomes</a:t>
            </a:r>
          </a:p>
          <a:p>
            <a:pPr>
              <a:lnSpc>
                <a:spcPct val="120000"/>
              </a:lnSpc>
              <a:spcAft>
                <a:spcPts val="900"/>
              </a:spcAft>
              <a:defRPr/>
            </a:pP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B6FB2F9-F63D-4440-B096-C2D74593C746}"/>
              </a:ext>
            </a:extLst>
          </p:cNvPr>
          <p:cNvSpPr/>
          <p:nvPr/>
        </p:nvSpPr>
        <p:spPr>
          <a:xfrm>
            <a:off x="1353995" y="1768327"/>
            <a:ext cx="6604671" cy="4272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0000"/>
              </a:lnSpc>
              <a:spcAft>
                <a:spcPts val="1200"/>
              </a:spcAft>
            </a:pPr>
            <a:r>
              <a:rPr lang="en-US" b="1" dirty="0" smtClean="0">
                <a:solidFill>
                  <a:schemeClr val="tx1"/>
                </a:solidFill>
                <a:latin typeface="Segoe UI Semilight" panose="020B0402040204020203" pitchFamily="34" charset="0"/>
                <a:cs typeface="Segoe UI Semilight" panose="020B0402040204020203" pitchFamily="34" charset="0"/>
              </a:rPr>
              <a:t>Gamma Spectra Repository</a:t>
            </a:r>
          </a:p>
          <a:p>
            <a:pPr>
              <a:lnSpc>
                <a:spcPct val="110000"/>
              </a:lnSpc>
              <a:spcAft>
                <a:spcPts val="1200"/>
              </a:spcAft>
            </a:pPr>
            <a:r>
              <a:rPr lang="en-US" dirty="0">
                <a:solidFill>
                  <a:schemeClr val="tx1"/>
                </a:solidFill>
                <a:latin typeface="Segoe UI Semilight" panose="020B0402040204020203" pitchFamily="34" charset="0"/>
                <a:cs typeface="Segoe UI Semilight" panose="020B0402040204020203" pitchFamily="34" charset="0"/>
              </a:rPr>
              <a:t>Participants also discussed the value of developing a gamma spectra repository or library where experts could securely share spectral and associated metadata. Additional relevant information could be added to the library such as a list of common detection equipment, and gamma analysis software for countries looking to establish their detection and </a:t>
            </a:r>
            <a:r>
              <a:rPr lang="en-US" dirty="0" err="1">
                <a:solidFill>
                  <a:schemeClr val="tx1"/>
                </a:solidFill>
                <a:latin typeface="Segoe UI Semilight" panose="020B0402040204020203" pitchFamily="34" charset="0"/>
                <a:cs typeface="Segoe UI Semilight" panose="020B0402040204020203" pitchFamily="34" charset="0"/>
              </a:rPr>
              <a:t>reachback</a:t>
            </a:r>
            <a:r>
              <a:rPr lang="en-US" dirty="0">
                <a:solidFill>
                  <a:schemeClr val="tx1"/>
                </a:solidFill>
                <a:latin typeface="Segoe UI Semilight" panose="020B0402040204020203" pitchFamily="34" charset="0"/>
                <a:cs typeface="Segoe UI Semilight" panose="020B0402040204020203" pitchFamily="34" charset="0"/>
              </a:rPr>
              <a:t> capabilities</a:t>
            </a:r>
            <a:r>
              <a:rPr lang="en-US" dirty="0" smtClean="0">
                <a:solidFill>
                  <a:schemeClr val="tx1"/>
                </a:solidFill>
                <a:latin typeface="Segoe UI Semilight" panose="020B0402040204020203" pitchFamily="34" charset="0"/>
                <a:cs typeface="Segoe UI Semilight" panose="020B0402040204020203" pitchFamily="34" charset="0"/>
              </a:rPr>
              <a:t>.</a:t>
            </a:r>
          </a:p>
          <a:p>
            <a:pPr>
              <a:lnSpc>
                <a:spcPct val="110000"/>
              </a:lnSpc>
              <a:spcAft>
                <a:spcPts val="1200"/>
              </a:spcAft>
            </a:pPr>
            <a:r>
              <a:rPr lang="en-US" dirty="0" smtClean="0">
                <a:solidFill>
                  <a:schemeClr val="tx1"/>
                </a:solidFill>
                <a:latin typeface="Segoe UI Semilight" panose="020B0402040204020203" pitchFamily="34" charset="0"/>
                <a:cs typeface="Segoe UI Semilight" panose="020B0402040204020203" pitchFamily="34" charset="0"/>
              </a:rPr>
              <a:t>Currently seeking a platform to host the information. </a:t>
            </a:r>
            <a:endParaRPr lang="en-US"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9133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13</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What’s next?</a:t>
            </a:r>
            <a:endPar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a:p>
            <a:pPr>
              <a:lnSpc>
                <a:spcPct val="120000"/>
              </a:lnSpc>
              <a:spcAft>
                <a:spcPts val="900"/>
              </a:spcAft>
              <a:defRPr/>
            </a:pP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B6FB2F9-F63D-4440-B096-C2D74593C746}"/>
              </a:ext>
            </a:extLst>
          </p:cNvPr>
          <p:cNvSpPr/>
          <p:nvPr/>
        </p:nvSpPr>
        <p:spPr>
          <a:xfrm>
            <a:off x="1353995" y="1768327"/>
            <a:ext cx="6937598" cy="4272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0000"/>
              </a:lnSpc>
              <a:spcAft>
                <a:spcPts val="1200"/>
              </a:spcAft>
            </a:pPr>
            <a:endParaRPr lang="en-US" dirty="0" smtClean="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86566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0551C48D-505D-4677-BB66-ECF6E8A46FDD}"/>
              </a:ext>
            </a:extLst>
          </p:cNvPr>
          <p:cNvPicPr>
            <a:picLocks noChangeAspect="1"/>
          </p:cNvPicPr>
          <p:nvPr/>
        </p:nvPicPr>
        <p:blipFill rotWithShape="1">
          <a:blip r:embed="rId3"/>
          <a:srcRect l="9600" r="1858" b="13439"/>
          <a:stretch/>
        </p:blipFill>
        <p:spPr>
          <a:xfrm rot="16200000">
            <a:off x="3222453" y="1926646"/>
            <a:ext cx="5896777" cy="294135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5851"/>
          <a:stretch/>
        </p:blipFill>
        <p:spPr>
          <a:xfrm>
            <a:off x="594911" y="1526930"/>
            <a:ext cx="5256747" cy="4848528"/>
          </a:xfrm>
          <a:prstGeom prst="rect">
            <a:avLst/>
          </a:prstGeom>
        </p:spPr>
      </p:pic>
      <p:pic>
        <p:nvPicPr>
          <p:cNvPr id="9"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594911" y="1399611"/>
            <a:ext cx="5233116" cy="497157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933665" y="1890927"/>
            <a:ext cx="6055348" cy="311187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8951">
            <a:off x="539283" y="607364"/>
            <a:ext cx="5631558" cy="1386329"/>
          </a:xfrm>
          <a:prstGeom prst="rect">
            <a:avLst/>
          </a:prstGeom>
        </p:spPr>
      </p:pic>
      <p:sp>
        <p:nvSpPr>
          <p:cNvPr id="13" name="TextBox 12">
            <a:extLst>
              <a:ext uri="{FF2B5EF4-FFF2-40B4-BE49-F238E27FC236}">
                <a16:creationId xmlns:a16="http://schemas.microsoft.com/office/drawing/2014/main" id="{86B6565D-9872-41F1-BBC9-38E251737FC1}"/>
              </a:ext>
            </a:extLst>
          </p:cNvPr>
          <p:cNvSpPr txBox="1"/>
          <p:nvPr/>
        </p:nvSpPr>
        <p:spPr>
          <a:xfrm>
            <a:off x="5209662" y="1133652"/>
            <a:ext cx="3790966" cy="1609158"/>
          </a:xfrm>
          <a:prstGeom prst="rect">
            <a:avLst/>
          </a:prstGeom>
          <a:noFill/>
          <a:ln>
            <a:noFill/>
          </a:ln>
        </p:spPr>
        <p:txBody>
          <a:bodyPr wrap="square" lIns="0" tIns="0" rIns="0" bIns="0" rtlCol="0">
            <a:spAutoFit/>
          </a:bodyPr>
          <a:lstStyle/>
          <a:p>
            <a:pPr>
              <a:lnSpc>
                <a:spcPct val="70000"/>
              </a:lnSpc>
            </a:pPr>
            <a:r>
              <a:rPr lang="en-US" sz="7200" spc="300" dirty="0" smtClean="0">
                <a:latin typeface="Baskerville Old Face" panose="02020602080505020303" pitchFamily="18" charset="0"/>
                <a:ea typeface="Century Gothic" charset="0"/>
                <a:cs typeface="Century Gothic" charset="0"/>
              </a:rPr>
              <a:t>Cunning</a:t>
            </a:r>
          </a:p>
          <a:p>
            <a:pPr>
              <a:lnSpc>
                <a:spcPct val="70000"/>
              </a:lnSpc>
            </a:pPr>
            <a:r>
              <a:rPr lang="en-US" sz="7200" spc="300" dirty="0" smtClean="0">
                <a:latin typeface="Baskerville Old Face" panose="02020602080505020303" pitchFamily="18" charset="0"/>
                <a:ea typeface="Century Gothic" charset="0"/>
                <a:cs typeface="Century Gothic" charset="0"/>
              </a:rPr>
              <a:t>Karl  </a:t>
            </a:r>
            <a:endParaRPr lang="en-US" sz="7200" spc="300" dirty="0">
              <a:latin typeface="Baskerville Old Face" panose="02020602080505020303" pitchFamily="18" charset="0"/>
              <a:ea typeface="Century Gothic" charset="0"/>
              <a:cs typeface="Century Gothic" charset="0"/>
            </a:endParaRPr>
          </a:p>
        </p:txBody>
      </p:sp>
      <p:sp>
        <p:nvSpPr>
          <p:cNvPr id="17" name="TextBox 16">
            <a:extLst>
              <a:ext uri="{FF2B5EF4-FFF2-40B4-BE49-F238E27FC236}">
                <a16:creationId xmlns:a16="http://schemas.microsoft.com/office/drawing/2014/main" id="{4B3DC140-EF0E-4788-98A5-621C11853093}"/>
              </a:ext>
            </a:extLst>
          </p:cNvPr>
          <p:cNvSpPr txBox="1"/>
          <p:nvPr/>
        </p:nvSpPr>
        <p:spPr>
          <a:xfrm>
            <a:off x="5828027" y="3454513"/>
            <a:ext cx="2857882" cy="430887"/>
          </a:xfrm>
          <a:prstGeom prst="rect">
            <a:avLst/>
          </a:prstGeom>
          <a:noFill/>
          <a:ln>
            <a:noFill/>
          </a:ln>
        </p:spPr>
        <p:txBody>
          <a:bodyPr wrap="square" lIns="0" tIns="0" rIns="0" bIns="0" rtlCol="0">
            <a:spAutoFit/>
          </a:bodyPr>
          <a:lstStyle/>
          <a:p>
            <a:r>
              <a:rPr lang="en-US" sz="2800" spc="400" dirty="0" smtClean="0">
                <a:latin typeface="Segoe UI Semilight" panose="020B0402040204020203" pitchFamily="34" charset="0"/>
                <a:ea typeface="Century Gothic" charset="0"/>
                <a:cs typeface="Segoe UI Semilight" panose="020B0402040204020203" pitchFamily="34" charset="0"/>
              </a:rPr>
              <a:t>QUESTIONS?</a:t>
            </a:r>
            <a:endParaRPr lang="en-US" sz="2800" spc="400" dirty="0">
              <a:latin typeface="Segoe UI Semilight" panose="020B0402040204020203" pitchFamily="34" charset="0"/>
              <a:ea typeface="Century Gothic" charset="0"/>
              <a:cs typeface="Segoe UI Semilight" panose="020B0402040204020203" pitchFamily="34" charset="0"/>
            </a:endParaRPr>
          </a:p>
        </p:txBody>
      </p:sp>
      <p:cxnSp>
        <p:nvCxnSpPr>
          <p:cNvPr id="24" name="Straight Connector 23"/>
          <p:cNvCxnSpPr/>
          <p:nvPr/>
        </p:nvCxnSpPr>
        <p:spPr>
          <a:xfrm>
            <a:off x="5373858" y="2841674"/>
            <a:ext cx="2352560" cy="609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Picture 2" descr="Image result for european commission logo black">
            <a:extLst>
              <a:ext uri="{FF2B5EF4-FFF2-40B4-BE49-F238E27FC236}">
                <a16:creationId xmlns:a16="http://schemas.microsoft.com/office/drawing/2014/main" id="{7B316333-DA8A-4F6C-8940-20080EF7E6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5742" y="5550459"/>
            <a:ext cx="791299" cy="5301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5433" y="5606597"/>
            <a:ext cx="1362699" cy="417894"/>
          </a:xfrm>
          <a:prstGeom prst="rect">
            <a:avLst/>
          </a:prstGeom>
        </p:spPr>
      </p:pic>
    </p:spTree>
    <p:extLst>
      <p:ext uri="{BB962C8B-B14F-4D97-AF65-F5344CB8AC3E}">
        <p14:creationId xmlns:p14="http://schemas.microsoft.com/office/powerpoint/2010/main" val="144156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329551-5500-4980-B690-20F9C0F853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marR="0" lvl="0" indent="0" algn="l" defTabSz="457200" rtl="0" eaLnBrk="1" fontAlgn="auto" latinLnBrk="0" hangingPunct="1">
              <a:lnSpc>
                <a:spcPct val="120000"/>
              </a:lnSpc>
              <a:spcBef>
                <a:spcPts val="0"/>
              </a:spcBef>
              <a:spcAft>
                <a:spcPts val="900"/>
              </a:spcAft>
              <a:buClrTx/>
              <a:buSzTx/>
              <a:buFontTx/>
              <a:buNone/>
              <a:tabLst/>
              <a:defRPr/>
            </a:pPr>
            <a:r>
              <a:rPr kumimoji="0" lang="en-US" sz="3600" b="0" i="0" u="none" strike="noStrike" kern="1200" cap="none" spc="0" normalizeH="0" baseline="0" noProof="0" dirty="0" smtClean="0">
                <a:ln>
                  <a:noFill/>
                </a:ln>
                <a:solidFill>
                  <a:prstClr val="black">
                    <a:lumMod val="75000"/>
                    <a:lumOff val="25000"/>
                  </a:prstClr>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Why </a:t>
            </a:r>
            <a:r>
              <a:rPr kumimoji="0" lang="en-US" sz="3600" b="0" i="0" u="none" strike="noStrike" kern="1200" cap="none" spc="0" normalizeH="0" baseline="0" noProof="0" dirty="0" err="1" smtClean="0">
                <a:ln>
                  <a:noFill/>
                </a:ln>
                <a:solidFill>
                  <a:prstClr val="black">
                    <a:lumMod val="75000"/>
                    <a:lumOff val="25000"/>
                  </a:prstClr>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reachback</a:t>
            </a:r>
            <a:r>
              <a:rPr kumimoji="0" lang="en-US" sz="3600" b="0" i="0" u="none" strike="noStrike" kern="1200" cap="none" spc="0" normalizeH="0" baseline="0" noProof="0" dirty="0" smtClean="0">
                <a:ln>
                  <a:noFill/>
                </a:ln>
                <a:solidFill>
                  <a:prstClr val="black">
                    <a:lumMod val="75000"/>
                    <a:lumOff val="25000"/>
                  </a:prstClr>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t>
            </a:r>
            <a:endParaRPr kumimoji="0" lang="en-US" sz="3600"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B6FB2F9-F63D-4440-B096-C2D74593C746}"/>
              </a:ext>
            </a:extLst>
          </p:cNvPr>
          <p:cNvSpPr/>
          <p:nvPr/>
        </p:nvSpPr>
        <p:spPr>
          <a:xfrm>
            <a:off x="896112" y="1731752"/>
            <a:ext cx="7950432" cy="262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285750" lvl="0" indent="-285750">
              <a:lnSpc>
                <a:spcPct val="110000"/>
              </a:lnSpc>
              <a:spcAft>
                <a:spcPts val="1200"/>
              </a:spcAft>
              <a:buFont typeface="Wingdings" panose="05000000000000000000" pitchFamily="2" charset="2"/>
              <a:buChar char="q"/>
            </a:pPr>
            <a:r>
              <a:rPr lang="en-US" dirty="0">
                <a:solidFill>
                  <a:prstClr val="black"/>
                </a:solidFill>
                <a:latin typeface="Segoe UI Semibold" panose="020B0702040204020203" pitchFamily="34" charset="0"/>
                <a:cs typeface="Segoe UI Semibold" panose="020B0702040204020203" pitchFamily="34" charset="0"/>
              </a:rPr>
              <a:t>Questions and ambiguities can occur during standard detection operation (e.g. RPM detection at port of entry</a:t>
            </a:r>
            <a:r>
              <a:rPr lang="en-US" dirty="0" smtClean="0">
                <a:solidFill>
                  <a:prstClr val="black"/>
                </a:solidFill>
                <a:latin typeface="Segoe UI Semibold" panose="020B0702040204020203" pitchFamily="34" charset="0"/>
                <a:cs typeface="Segoe UI Semibold" panose="020B0702040204020203" pitchFamily="34" charset="0"/>
              </a:rPr>
              <a:t>)</a:t>
            </a:r>
            <a:endParaRPr lang="en-US" dirty="0">
              <a:solidFill>
                <a:prstClr val="black"/>
              </a:solidFill>
              <a:latin typeface="Segoe UI Semibold" panose="020B0702040204020203" pitchFamily="34" charset="0"/>
              <a:cs typeface="Segoe UI Semibold" panose="020B0702040204020203" pitchFamily="34" charset="0"/>
            </a:endParaRPr>
          </a:p>
          <a:p>
            <a:pPr marL="285750" lvl="0" indent="-285750">
              <a:lnSpc>
                <a:spcPct val="110000"/>
              </a:lnSpc>
              <a:spcAft>
                <a:spcPts val="1200"/>
              </a:spcAft>
              <a:buFont typeface="Wingdings" panose="05000000000000000000" pitchFamily="2" charset="2"/>
              <a:buChar char="q"/>
            </a:pPr>
            <a:r>
              <a:rPr lang="en-US" dirty="0">
                <a:solidFill>
                  <a:prstClr val="black"/>
                </a:solidFill>
                <a:latin typeface="Segoe UI Semibold" panose="020B0702040204020203" pitchFamily="34" charset="0"/>
                <a:cs typeface="Segoe UI Semibold" panose="020B0702040204020203" pitchFamily="34" charset="0"/>
              </a:rPr>
              <a:t>Without established capabilities and procedures for the operators of these detector systems to “reach back” to trained </a:t>
            </a:r>
            <a:r>
              <a:rPr lang="en-US" dirty="0" err="1">
                <a:solidFill>
                  <a:prstClr val="black"/>
                </a:solidFill>
                <a:latin typeface="Segoe UI Semibold" panose="020B0702040204020203" pitchFamily="34" charset="0"/>
                <a:cs typeface="Segoe UI Semibold" panose="020B0702040204020203" pitchFamily="34" charset="0"/>
              </a:rPr>
              <a:t>spectroscopists</a:t>
            </a:r>
            <a:r>
              <a:rPr lang="en-US" dirty="0">
                <a:solidFill>
                  <a:prstClr val="black"/>
                </a:solidFill>
                <a:latin typeface="Segoe UI Semibold" panose="020B0702040204020203" pitchFamily="34" charset="0"/>
                <a:cs typeface="Segoe UI Semibold" panose="020B0702040204020203" pitchFamily="34" charset="0"/>
              </a:rPr>
              <a:t> and appropriate subject matter experts, the system will likely experience an unacceptable number of response operations and delays resolving alarms</a:t>
            </a:r>
            <a:r>
              <a:rPr lang="en-US" dirty="0" smtClean="0">
                <a:solidFill>
                  <a:prstClr val="black"/>
                </a:solidFill>
                <a:latin typeface="Segoe UI Semibold" panose="020B0702040204020203" pitchFamily="34" charset="0"/>
                <a:cs typeface="Segoe UI Semibold" panose="020B0702040204020203" pitchFamily="34" charset="0"/>
              </a:rPr>
              <a:t>.</a:t>
            </a:r>
            <a:endParaRPr lang="en-US" dirty="0">
              <a:solidFill>
                <a:prstClr val="black"/>
              </a:solidFill>
              <a:latin typeface="Segoe UI Semibold" panose="020B0702040204020203" pitchFamily="34" charset="0"/>
              <a:cs typeface="Segoe UI Semibold" panose="020B0702040204020203" pitchFamily="34" charset="0"/>
            </a:endParaRPr>
          </a:p>
          <a:p>
            <a:pPr marL="285750" lvl="0" indent="-285750">
              <a:lnSpc>
                <a:spcPct val="110000"/>
              </a:lnSpc>
              <a:spcAft>
                <a:spcPts val="1200"/>
              </a:spcAft>
              <a:buFont typeface="Wingdings" panose="05000000000000000000" pitchFamily="2" charset="2"/>
              <a:buChar char="q"/>
            </a:pPr>
            <a:r>
              <a:rPr lang="en-US" dirty="0">
                <a:solidFill>
                  <a:prstClr val="black"/>
                </a:solidFill>
                <a:latin typeface="Segoe UI Semibold" panose="020B0702040204020203" pitchFamily="34" charset="0"/>
                <a:cs typeface="Segoe UI Semibold" panose="020B0702040204020203" pitchFamily="34" charset="0"/>
              </a:rPr>
              <a:t> Technical </a:t>
            </a:r>
            <a:r>
              <a:rPr lang="en-US" dirty="0" err="1">
                <a:solidFill>
                  <a:prstClr val="black"/>
                </a:solidFill>
                <a:latin typeface="Segoe UI Semibold" panose="020B0702040204020203" pitchFamily="34" charset="0"/>
                <a:cs typeface="Segoe UI Semibold" panose="020B0702040204020203" pitchFamily="34" charset="0"/>
              </a:rPr>
              <a:t>reachback</a:t>
            </a:r>
            <a:r>
              <a:rPr lang="en-US" dirty="0">
                <a:solidFill>
                  <a:prstClr val="black"/>
                </a:solidFill>
                <a:latin typeface="Segoe UI Semibold" panose="020B0702040204020203" pitchFamily="34" charset="0"/>
                <a:cs typeface="Segoe UI Semibold" panose="020B0702040204020203" pitchFamily="34" charset="0"/>
              </a:rPr>
              <a:t> operations need to be able to address the priorities while causing minimal perturbations in the flow of legitimate streams of commerce</a:t>
            </a:r>
            <a:r>
              <a:rPr lang="en-US" dirty="0" smtClean="0">
                <a:solidFill>
                  <a:prstClr val="black"/>
                </a:solidFill>
                <a:latin typeface="Segoe UI Semibold" panose="020B0702040204020203" pitchFamily="34" charset="0"/>
                <a:cs typeface="Segoe UI Semibold" panose="020B0702040204020203" pitchFamily="34" charset="0"/>
              </a:rPr>
              <a:t>.</a:t>
            </a:r>
            <a:endParaRPr lang="en-US" dirty="0">
              <a:solidFill>
                <a:prstClr val="black"/>
              </a:solidFill>
              <a:latin typeface="Segoe UI Semibold" panose="020B0702040204020203" pitchFamily="34" charset="0"/>
              <a:cs typeface="Segoe UI Semibold" panose="020B0702040204020203" pitchFamily="34" charset="0"/>
            </a:endParaRPr>
          </a:p>
          <a:p>
            <a:pPr marL="285750" lvl="0" indent="-285750">
              <a:lnSpc>
                <a:spcPct val="110000"/>
              </a:lnSpc>
              <a:spcAft>
                <a:spcPts val="1200"/>
              </a:spcAft>
              <a:buFont typeface="Wingdings" panose="05000000000000000000" pitchFamily="2" charset="2"/>
              <a:buChar char="q"/>
            </a:pPr>
            <a:r>
              <a:rPr lang="en-US" dirty="0">
                <a:solidFill>
                  <a:prstClr val="black"/>
                </a:solidFill>
                <a:latin typeface="Segoe UI Semibold" panose="020B0702040204020203" pitchFamily="34" charset="0"/>
                <a:cs typeface="Segoe UI Semibold" panose="020B0702040204020203" pitchFamily="34" charset="0"/>
              </a:rPr>
              <a:t> When necessary, </a:t>
            </a:r>
            <a:r>
              <a:rPr lang="en-US" dirty="0" err="1">
                <a:solidFill>
                  <a:prstClr val="black"/>
                </a:solidFill>
                <a:latin typeface="Segoe UI Semibold" panose="020B0702040204020203" pitchFamily="34" charset="0"/>
                <a:cs typeface="Segoe UI Semibold" panose="020B0702040204020203" pitchFamily="34" charset="0"/>
              </a:rPr>
              <a:t>reachback</a:t>
            </a:r>
            <a:r>
              <a:rPr lang="en-US" dirty="0">
                <a:solidFill>
                  <a:prstClr val="black"/>
                </a:solidFill>
                <a:latin typeface="Segoe UI Semibold" panose="020B0702040204020203" pitchFamily="34" charset="0"/>
                <a:cs typeface="Segoe UI Semibold" panose="020B0702040204020203" pitchFamily="34" charset="0"/>
              </a:rPr>
              <a:t> needs to be able to rapidly mobilize the appropriate response assets.</a:t>
            </a:r>
          </a:p>
          <a:p>
            <a:pPr marL="0" marR="0" lvl="0" indent="0" algn="l" defTabSz="457200" rtl="0" eaLnBrk="1" fontAlgn="auto" latinLnBrk="0" hangingPunct="1">
              <a:lnSpc>
                <a:spcPct val="11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46588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93187" y="625554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329551-5500-4980-B690-20F9C0F853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1888031-67FA-455F-B7E5-856E2A90CB47}"/>
              </a:ext>
            </a:extLst>
          </p:cNvPr>
          <p:cNvSpPr/>
          <p:nvPr/>
        </p:nvSpPr>
        <p:spPr>
          <a:xfrm>
            <a:off x="2045456" y="698039"/>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marR="0" lvl="0" indent="0" algn="l" defTabSz="457200" rtl="0" eaLnBrk="1" fontAlgn="auto" latinLnBrk="0" hangingPunct="1">
              <a:spcBef>
                <a:spcPts val="0"/>
              </a:spcBef>
              <a:buClrTx/>
              <a:buSzTx/>
              <a:buFontTx/>
              <a:buNone/>
              <a:tabLs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Joint EC/GICNT </a:t>
            </a:r>
          </a:p>
          <a:p>
            <a:pPr marL="0" marR="0" lvl="0" indent="0" algn="l" defTabSz="457200" rtl="0" eaLnBrk="1" fontAlgn="auto" latinLnBrk="0" hangingPunct="1">
              <a:spcBef>
                <a:spcPts val="0"/>
              </a:spcBef>
              <a:buClrTx/>
              <a:buSzTx/>
              <a:buFontTx/>
              <a:buNone/>
              <a:tabLs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initiative on </a:t>
            </a:r>
            <a:r>
              <a:rPr lang="en-US" sz="3600" dirty="0" err="1">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R</a:t>
            </a:r>
            <a:r>
              <a:rPr lang="en-US" sz="3600" dirty="0" err="1"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eachback</a:t>
            </a:r>
            <a:endParaRPr kumimoji="0" lang="en-US" sz="3600"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73161348"/>
              </p:ext>
            </p:extLst>
          </p:nvPr>
        </p:nvGraphicFramePr>
        <p:xfrm>
          <a:off x="715445" y="1965929"/>
          <a:ext cx="7735142" cy="4053840"/>
        </p:xfrm>
        <a:graphic>
          <a:graphicData uri="http://schemas.openxmlformats.org/drawingml/2006/table">
            <a:tbl>
              <a:tblPr firstRow="1" bandRow="1">
                <a:tableStyleId>{912C8C85-51F0-491E-9774-3900AFEF0FD7}</a:tableStyleId>
              </a:tblPr>
              <a:tblGrid>
                <a:gridCol w="7735142">
                  <a:extLst>
                    <a:ext uri="{9D8B030D-6E8A-4147-A177-3AD203B41FA5}">
                      <a16:colId xmlns:a16="http://schemas.microsoft.com/office/drawing/2014/main" val="2324488037"/>
                    </a:ext>
                  </a:extLst>
                </a:gridCol>
              </a:tblGrid>
              <a:tr h="1066800">
                <a:tc>
                  <a:txBody>
                    <a:bodyPr/>
                    <a:lstStyle/>
                    <a:p>
                      <a:pPr marL="0" indent="0" algn="l">
                        <a:buFont typeface="+mj-lt"/>
                        <a:buNone/>
                      </a:pPr>
                      <a:r>
                        <a:rPr lang="en-US" sz="2000" dirty="0" smtClean="0">
                          <a:solidFill>
                            <a:schemeClr val="tx1"/>
                          </a:solidFill>
                        </a:rPr>
                        <a:t>Since 2017, the European Commission’s Joint Research Centre hosted two activities under the auspices of the Global Initiative to Combat Nuclear Terrorism (GICNT) that have addressed the topic of building or enhancing </a:t>
                      </a:r>
                      <a:r>
                        <a:rPr lang="en-US" sz="2000" dirty="0" err="1" smtClean="0">
                          <a:solidFill>
                            <a:schemeClr val="tx1"/>
                          </a:solidFill>
                        </a:rPr>
                        <a:t>reachback</a:t>
                      </a:r>
                      <a:r>
                        <a:rPr lang="en-US" sz="2000" dirty="0" smtClean="0">
                          <a:solidFill>
                            <a:schemeClr val="tx1"/>
                          </a:solidFill>
                        </a:rPr>
                        <a:t> support as part of national nuclear security detection architectures (NSDA).  </a:t>
                      </a:r>
                    </a:p>
                    <a:p>
                      <a:pPr marL="0" indent="0" algn="l">
                        <a:buFont typeface="+mj-lt"/>
                        <a:buNone/>
                      </a:pPr>
                      <a:endParaRPr lang="en-US" sz="2000" dirty="0" smtClean="0">
                        <a:solidFill>
                          <a:schemeClr val="tx1"/>
                        </a:solidFill>
                      </a:endParaRPr>
                    </a:p>
                    <a:p>
                      <a:pPr marL="0" indent="0" algn="l">
                        <a:buFont typeface="+mj-lt"/>
                        <a:buNone/>
                      </a:pPr>
                      <a:r>
                        <a:rPr lang="en-US" sz="2000" dirty="0" smtClean="0">
                          <a:solidFill>
                            <a:schemeClr val="tx1"/>
                          </a:solidFill>
                        </a:rPr>
                        <a:t>These workshops built upon the success of previous GICNT exercises that highlighted that nuclear detection requires a whole-of-government approach that incorporates technical and non-technical detection capabilities, including the integration of law enforcement and technical and scientific communities that support the detection mission. </a:t>
                      </a:r>
                    </a:p>
                    <a:p>
                      <a:pPr marL="0" indent="0" algn="l">
                        <a:buFont typeface="+mj-lt"/>
                        <a:buNone/>
                      </a:pPr>
                      <a:endParaRPr lang="en-US" sz="2000" b="0" dirty="0" smtClean="0">
                        <a:solidFill>
                          <a:schemeClr val="tx1"/>
                        </a:solidFill>
                      </a:endParaRPr>
                    </a:p>
                    <a:p>
                      <a:pPr marL="0" indent="0" algn="l">
                        <a:buFont typeface="+mj-lt"/>
                        <a:buNone/>
                      </a:pP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5981614"/>
                  </a:ext>
                </a:extLst>
              </a:tr>
            </a:tbl>
          </a:graphicData>
        </a:graphic>
      </p:graphicFrame>
    </p:spTree>
    <p:extLst>
      <p:ext uri="{BB962C8B-B14F-4D97-AF65-F5344CB8AC3E}">
        <p14:creationId xmlns:p14="http://schemas.microsoft.com/office/powerpoint/2010/main" val="50774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4</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Magic </a:t>
            </a: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Maggiore</a:t>
            </a: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9603616"/>
              </p:ext>
            </p:extLst>
          </p:nvPr>
        </p:nvGraphicFramePr>
        <p:xfrm>
          <a:off x="761319" y="1619916"/>
          <a:ext cx="7754031" cy="5364480"/>
        </p:xfrm>
        <a:graphic>
          <a:graphicData uri="http://schemas.openxmlformats.org/drawingml/2006/table">
            <a:tbl>
              <a:tblPr firstRow="1" bandRow="1">
                <a:tableStyleId>{912C8C85-51F0-491E-9774-3900AFEF0FD7}</a:tableStyleId>
              </a:tblPr>
              <a:tblGrid>
                <a:gridCol w="7754031">
                  <a:extLst>
                    <a:ext uri="{9D8B030D-6E8A-4147-A177-3AD203B41FA5}">
                      <a16:colId xmlns:a16="http://schemas.microsoft.com/office/drawing/2014/main" val="2324488037"/>
                    </a:ext>
                  </a:extLst>
                </a:gridCol>
              </a:tblGrid>
              <a:tr h="1066800">
                <a:tc>
                  <a:txBody>
                    <a:bodyPr/>
                    <a:lstStyle/>
                    <a:p>
                      <a:pPr marL="0" indent="0" algn="l">
                        <a:buFont typeface="+mj-lt"/>
                        <a:buNone/>
                      </a:pPr>
                      <a:r>
                        <a:rPr lang="en-US" sz="2000" dirty="0" smtClean="0">
                          <a:solidFill>
                            <a:schemeClr val="tx1"/>
                          </a:solidFill>
                        </a:rPr>
                        <a:t>Hosted at the JRC </a:t>
                      </a:r>
                      <a:r>
                        <a:rPr lang="en-US" sz="2000" dirty="0" err="1" smtClean="0">
                          <a:solidFill>
                            <a:schemeClr val="tx1"/>
                          </a:solidFill>
                        </a:rPr>
                        <a:t>Ispra</a:t>
                      </a:r>
                      <a:r>
                        <a:rPr lang="en-US" sz="2000" dirty="0" smtClean="0">
                          <a:solidFill>
                            <a:schemeClr val="tx1"/>
                          </a:solidFill>
                        </a:rPr>
                        <a:t>, Italy in 28-30 March 2017. The workshop brought together more than 60 experts from 25 countries, and representatives from the European Commission (EC) and the International Atomic Energy Agency (IAEA). </a:t>
                      </a:r>
                    </a:p>
                    <a:p>
                      <a:pPr marL="0" indent="0" algn="l">
                        <a:buFont typeface="+mj-lt"/>
                        <a:buNone/>
                      </a:pPr>
                      <a:endParaRPr lang="en-US" sz="2000" dirty="0" smtClean="0">
                        <a:solidFill>
                          <a:schemeClr val="tx1"/>
                        </a:solidFill>
                      </a:endParaRPr>
                    </a:p>
                    <a:p>
                      <a:pPr marL="0" indent="0" algn="l">
                        <a:buFont typeface="+mj-lt"/>
                        <a:buNone/>
                      </a:pPr>
                      <a:r>
                        <a:rPr lang="en-US" sz="2000" dirty="0" smtClean="0">
                          <a:solidFill>
                            <a:schemeClr val="tx1"/>
                          </a:solidFill>
                        </a:rPr>
                        <a:t>Most of the participants were technical, scientific, or operational experts on detection of and response to a nuclear security event, including information sharing, data processing, alarm adjudication and technical responsibilities, such as running and sustaining large detection networks for nuclear security. </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5981614"/>
                  </a:ext>
                </a:extLst>
              </a:tr>
              <a:tr h="18288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000" b="0" kern="120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3204045865"/>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20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42516003"/>
                  </a:ext>
                </a:extLst>
              </a:tr>
            </a:tbl>
          </a:graphicData>
        </a:graphic>
      </p:graphicFrame>
      <p:pic>
        <p:nvPicPr>
          <p:cNvPr id="3" name="Picture 2"/>
          <p:cNvPicPr>
            <a:picLocks noChangeAspect="1"/>
          </p:cNvPicPr>
          <p:nvPr/>
        </p:nvPicPr>
        <p:blipFill>
          <a:blip r:embed="rId3"/>
          <a:stretch>
            <a:fillRect/>
          </a:stretch>
        </p:blipFill>
        <p:spPr>
          <a:xfrm>
            <a:off x="2045456" y="4925981"/>
            <a:ext cx="4475250" cy="1482833"/>
          </a:xfrm>
          <a:prstGeom prst="rect">
            <a:avLst/>
          </a:prstGeom>
          <a:effectLst>
            <a:softEdge rad="127000"/>
          </a:effectLst>
        </p:spPr>
      </p:pic>
    </p:spTree>
    <p:extLst>
      <p:ext uri="{BB962C8B-B14F-4D97-AF65-F5344CB8AC3E}">
        <p14:creationId xmlns:p14="http://schemas.microsoft.com/office/powerpoint/2010/main" val="184868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5</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Magic Maggiore Key Findings</a:t>
            </a: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10300283"/>
              </p:ext>
            </p:extLst>
          </p:nvPr>
        </p:nvGraphicFramePr>
        <p:xfrm>
          <a:off x="1353994" y="1955306"/>
          <a:ext cx="6981005" cy="3901440"/>
        </p:xfrm>
        <a:graphic>
          <a:graphicData uri="http://schemas.openxmlformats.org/drawingml/2006/table">
            <a:tbl>
              <a:tblPr firstRow="1" bandRow="1">
                <a:tableStyleId>{912C8C85-51F0-491E-9774-3900AFEF0FD7}</a:tableStyleId>
              </a:tblPr>
              <a:tblGrid>
                <a:gridCol w="6981005">
                  <a:extLst>
                    <a:ext uri="{9D8B030D-6E8A-4147-A177-3AD203B41FA5}">
                      <a16:colId xmlns:a16="http://schemas.microsoft.com/office/drawing/2014/main" val="2324488037"/>
                    </a:ext>
                  </a:extLst>
                </a:gridCol>
              </a:tblGrid>
              <a:tr h="1066800">
                <a:tc>
                  <a:txBody>
                    <a:bodyPr/>
                    <a:lstStyle/>
                    <a:p>
                      <a:pPr marL="0" indent="0" algn="l">
                        <a:buFont typeface="+mj-lt"/>
                        <a:buNone/>
                      </a:pPr>
                      <a:r>
                        <a:rPr lang="en-US" sz="2000" dirty="0" smtClean="0">
                          <a:solidFill>
                            <a:schemeClr val="tx1"/>
                          </a:solidFill>
                        </a:rPr>
                        <a:t>1.</a:t>
                      </a:r>
                      <a:r>
                        <a:rPr lang="en-US" sz="2000" baseline="0" dirty="0" smtClean="0">
                          <a:solidFill>
                            <a:schemeClr val="tx1"/>
                          </a:solidFill>
                        </a:rPr>
                        <a:t> Roles and Responsibilities </a:t>
                      </a:r>
                      <a:r>
                        <a:rPr lang="en-US" sz="2000" b="0" baseline="0" dirty="0" smtClean="0">
                          <a:solidFill>
                            <a:schemeClr val="tx1"/>
                          </a:solidFill>
                        </a:rPr>
                        <a:t>of technical experts should include support to the development of national nuclear security detection architectures (NSDAs).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5981614"/>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b="1" kern="1200" dirty="0" smtClean="0">
                          <a:solidFill>
                            <a:schemeClr val="tx1"/>
                          </a:solidFill>
                          <a:latin typeface="+mn-lt"/>
                          <a:ea typeface="+mn-ea"/>
                          <a:cs typeface="+mn-cs"/>
                        </a:rPr>
                        <a:t>2. </a:t>
                      </a:r>
                      <a:r>
                        <a:rPr lang="en-GB" sz="2000" b="1" kern="1200" dirty="0" smtClean="0">
                          <a:solidFill>
                            <a:schemeClr val="tx1"/>
                          </a:solidFill>
                          <a:latin typeface="+mn-lt"/>
                          <a:ea typeface="+mn-ea"/>
                          <a:cs typeface="+mn-cs"/>
                        </a:rPr>
                        <a:t>Information Exchange </a:t>
                      </a:r>
                      <a:r>
                        <a:rPr lang="en-US" sz="2000" b="0" kern="1200" dirty="0" smtClean="0">
                          <a:solidFill>
                            <a:schemeClr val="tx1"/>
                          </a:solidFill>
                          <a:latin typeface="+mn-lt"/>
                          <a:ea typeface="+mn-ea"/>
                          <a:cs typeface="+mn-cs"/>
                        </a:rPr>
                        <a:t>should inform development and deployment of </a:t>
                      </a:r>
                      <a:r>
                        <a:rPr lang="en-US" sz="2000" b="0" kern="1200" dirty="0" err="1" smtClean="0">
                          <a:solidFill>
                            <a:schemeClr val="tx1"/>
                          </a:solidFill>
                          <a:latin typeface="+mn-lt"/>
                          <a:ea typeface="+mn-ea"/>
                          <a:cs typeface="+mn-cs"/>
                        </a:rPr>
                        <a:t>reachback</a:t>
                      </a:r>
                      <a:r>
                        <a:rPr lang="en-US" sz="2000" b="0" kern="1200" dirty="0" smtClean="0">
                          <a:solidFill>
                            <a:schemeClr val="tx1"/>
                          </a:solidFill>
                          <a:latin typeface="+mn-lt"/>
                          <a:ea typeface="+mn-ea"/>
                          <a:cs typeface="+mn-cs"/>
                        </a:rPr>
                        <a:t>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3204045865"/>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231775" algn="l"/>
                        </a:tabLst>
                        <a:defRPr/>
                      </a:pPr>
                      <a:r>
                        <a:rPr lang="en-US" sz="2000" b="1" kern="1200" dirty="0" smtClean="0">
                          <a:solidFill>
                            <a:schemeClr val="tx1"/>
                          </a:solidFill>
                          <a:latin typeface="+mn-lt"/>
                          <a:ea typeface="+mn-ea"/>
                          <a:cs typeface="+mn-cs"/>
                        </a:rPr>
                        <a:t>3. Alarm</a:t>
                      </a:r>
                      <a:r>
                        <a:rPr lang="en-US" sz="2000" b="1" kern="1200" baseline="0" dirty="0" smtClean="0">
                          <a:solidFill>
                            <a:schemeClr val="tx1"/>
                          </a:solidFill>
                          <a:latin typeface="+mn-lt"/>
                          <a:ea typeface="+mn-ea"/>
                          <a:cs typeface="+mn-cs"/>
                        </a:rPr>
                        <a:t> Adjudication </a:t>
                      </a:r>
                      <a:r>
                        <a:rPr lang="en-US" sz="2000" b="0" kern="1200" baseline="0" dirty="0" smtClean="0">
                          <a:solidFill>
                            <a:schemeClr val="tx1"/>
                          </a:solidFill>
                          <a:latin typeface="+mn-lt"/>
                          <a:ea typeface="+mn-ea"/>
                          <a:cs typeface="+mn-cs"/>
                        </a:rPr>
                        <a:t>requires</a:t>
                      </a:r>
                      <a:r>
                        <a:rPr lang="en-US" sz="2000" b="1" kern="1200" baseline="0" dirty="0" smtClean="0">
                          <a:solidFill>
                            <a:schemeClr val="tx1"/>
                          </a:solidFill>
                          <a:latin typeface="+mn-lt"/>
                          <a:ea typeface="+mn-ea"/>
                          <a:cs typeface="+mn-cs"/>
                        </a:rPr>
                        <a:t> </a:t>
                      </a:r>
                      <a:r>
                        <a:rPr lang="en-US" sz="2000" b="0" kern="1200" baseline="0" dirty="0" smtClean="0">
                          <a:solidFill>
                            <a:schemeClr val="tx1"/>
                          </a:solidFill>
                          <a:latin typeface="+mn-lt"/>
                          <a:ea typeface="+mn-ea"/>
                          <a:cs typeface="+mn-cs"/>
                        </a:rPr>
                        <a:t>clear and tested Concept of Operations (CONOPs) and Standard Operating Procedures (SOPs).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4127080696"/>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000" b="1" kern="1200" dirty="0" smtClean="0">
                          <a:solidFill>
                            <a:schemeClr val="tx1"/>
                          </a:solidFill>
                          <a:latin typeface="+mn-lt"/>
                          <a:ea typeface="+mn-ea"/>
                          <a:cs typeface="+mn-cs"/>
                        </a:rPr>
                        <a:t>4. Detection Technology</a:t>
                      </a:r>
                      <a:r>
                        <a:rPr lang="en-US" sz="2000" b="1" kern="1200" baseline="0" dirty="0" smtClean="0">
                          <a:solidFill>
                            <a:schemeClr val="tx1"/>
                          </a:solidFill>
                          <a:latin typeface="+mn-lt"/>
                          <a:ea typeface="+mn-ea"/>
                          <a:cs typeface="+mn-cs"/>
                        </a:rPr>
                        <a:t> </a:t>
                      </a:r>
                      <a:r>
                        <a:rPr lang="en-US" sz="2000" b="0" kern="1200" baseline="0" dirty="0" smtClean="0">
                          <a:solidFill>
                            <a:schemeClr val="tx1"/>
                          </a:solidFill>
                          <a:latin typeface="+mn-lt"/>
                          <a:ea typeface="+mn-ea"/>
                          <a:cs typeface="+mn-cs"/>
                        </a:rPr>
                        <a:t>c</a:t>
                      </a:r>
                      <a:r>
                        <a:rPr lang="en-US" sz="2000" dirty="0" smtClean="0"/>
                        <a:t>haracteristics should be taken into account when developing and improving plans, processes, and capabilities.</a:t>
                      </a:r>
                      <a:endParaRPr lang="en-US" sz="2000" b="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42516003"/>
                  </a:ext>
                </a:extLst>
              </a:tr>
            </a:tbl>
          </a:graphicData>
        </a:graphic>
      </p:graphicFrame>
    </p:spTree>
    <p:extLst>
      <p:ext uri="{BB962C8B-B14F-4D97-AF65-F5344CB8AC3E}">
        <p14:creationId xmlns:p14="http://schemas.microsoft.com/office/powerpoint/2010/main" val="151903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6</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Cunning Karl Purpose </a:t>
            </a: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B6FB2F9-F63D-4440-B096-C2D74593C746}"/>
              </a:ext>
            </a:extLst>
          </p:cNvPr>
          <p:cNvSpPr/>
          <p:nvPr/>
        </p:nvSpPr>
        <p:spPr>
          <a:xfrm>
            <a:off x="1353995" y="1768328"/>
            <a:ext cx="6604671" cy="262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0000"/>
              </a:lnSpc>
              <a:spcAft>
                <a:spcPts val="1200"/>
              </a:spcAft>
            </a:pPr>
            <a:r>
              <a:rPr lang="en-US" dirty="0" smtClean="0">
                <a:solidFill>
                  <a:schemeClr val="tx1"/>
                </a:solidFill>
                <a:latin typeface="Segoe UI Semibold" panose="020B0702040204020203" pitchFamily="34" charset="0"/>
                <a:cs typeface="Segoe UI Semibold" panose="020B0702040204020203" pitchFamily="34" charset="0"/>
              </a:rPr>
              <a:t>Cunning Karl built on the outcomes of the 2017 Magic Maggiore Technical Reachback Workshop to further explore </a:t>
            </a:r>
            <a:r>
              <a:rPr lang="en-US" dirty="0">
                <a:solidFill>
                  <a:schemeClr val="tx1"/>
                </a:solidFill>
                <a:latin typeface="Segoe UI Semibold" panose="020B0702040204020203" pitchFamily="34" charset="0"/>
                <a:cs typeface="Segoe UI Semibold" panose="020B0702040204020203" pitchFamily="34" charset="0"/>
              </a:rPr>
              <a:t>the key considerations, challenges, and best practices associated with technical and scientific </a:t>
            </a:r>
            <a:r>
              <a:rPr lang="en-US" dirty="0" err="1">
                <a:solidFill>
                  <a:schemeClr val="tx1"/>
                </a:solidFill>
                <a:latin typeface="Segoe UI Semibold" panose="020B0702040204020203" pitchFamily="34" charset="0"/>
                <a:cs typeface="Segoe UI Semibold" panose="020B0702040204020203" pitchFamily="34" charset="0"/>
              </a:rPr>
              <a:t>reachback</a:t>
            </a:r>
            <a:r>
              <a:rPr lang="en-US" dirty="0">
                <a:solidFill>
                  <a:schemeClr val="tx1"/>
                </a:solidFill>
                <a:latin typeface="Segoe UI Semibold" panose="020B0702040204020203" pitchFamily="34" charset="0"/>
                <a:cs typeface="Segoe UI Semibold" panose="020B0702040204020203" pitchFamily="34" charset="0"/>
              </a:rPr>
              <a:t> provided in support of radiological and nuclear detection operations</a:t>
            </a:r>
            <a:r>
              <a:rPr lang="en-US" dirty="0" smtClean="0">
                <a:solidFill>
                  <a:schemeClr val="tx1"/>
                </a:solidFill>
                <a:latin typeface="Segoe UI Semibold" panose="020B0702040204020203" pitchFamily="34" charset="0"/>
                <a:cs typeface="Segoe UI Semibold" panose="020B0702040204020203" pitchFamily="34" charset="0"/>
              </a:rPr>
              <a:t>. </a:t>
            </a:r>
            <a:r>
              <a:rPr lang="en-US" dirty="0">
                <a:solidFill>
                  <a:schemeClr val="tx1"/>
                </a:solidFill>
                <a:latin typeface="Segoe UI Semibold" panose="020B0702040204020203" pitchFamily="34" charset="0"/>
                <a:cs typeface="Segoe UI Semibold" panose="020B0702040204020203" pitchFamily="34" charset="0"/>
              </a:rPr>
              <a:t> </a:t>
            </a:r>
            <a:endParaRPr lang="en-US" dirty="0" smtClean="0">
              <a:solidFill>
                <a:schemeClr val="tx1"/>
              </a:solidFill>
              <a:latin typeface="Segoe UI Semibold" panose="020B0702040204020203" pitchFamily="34" charset="0"/>
              <a:cs typeface="Segoe UI Semibold" panose="020B0702040204020203" pitchFamily="34" charset="0"/>
            </a:endParaRPr>
          </a:p>
          <a:p>
            <a:pPr>
              <a:lnSpc>
                <a:spcPct val="110000"/>
              </a:lnSpc>
              <a:spcAft>
                <a:spcPts val="1200"/>
              </a:spcAft>
            </a:pPr>
            <a:r>
              <a:rPr lang="en-US" dirty="0" smtClean="0">
                <a:solidFill>
                  <a:schemeClr val="tx1"/>
                </a:solidFill>
                <a:latin typeface="Segoe UI Semibold" panose="020B0702040204020203" pitchFamily="34" charset="0"/>
                <a:cs typeface="Segoe UI Semibold" panose="020B0702040204020203" pitchFamily="34" charset="0"/>
              </a:rPr>
              <a:t>The workshop focused on identifying a list of core </a:t>
            </a:r>
            <a:r>
              <a:rPr lang="en-US" dirty="0" err="1" smtClean="0">
                <a:solidFill>
                  <a:schemeClr val="tx1"/>
                </a:solidFill>
                <a:latin typeface="Segoe UI Semibold" panose="020B0702040204020203" pitchFamily="34" charset="0"/>
                <a:cs typeface="Segoe UI Semibold" panose="020B0702040204020203" pitchFamily="34" charset="0"/>
              </a:rPr>
              <a:t>reachback</a:t>
            </a:r>
            <a:r>
              <a:rPr lang="en-US" dirty="0" smtClean="0">
                <a:solidFill>
                  <a:schemeClr val="tx1"/>
                </a:solidFill>
                <a:latin typeface="Segoe UI Semibold" panose="020B0702040204020203" pitchFamily="34" charset="0"/>
                <a:cs typeface="Segoe UI Semibold" panose="020B0702040204020203" pitchFamily="34" charset="0"/>
              </a:rPr>
              <a:t> capabilities and defining “</a:t>
            </a:r>
            <a:r>
              <a:rPr lang="en-US" dirty="0" err="1" smtClean="0">
                <a:solidFill>
                  <a:schemeClr val="tx1"/>
                </a:solidFill>
                <a:latin typeface="Segoe UI Semibold" panose="020B0702040204020203" pitchFamily="34" charset="0"/>
                <a:cs typeface="Segoe UI Semibold" panose="020B0702040204020203" pitchFamily="34" charset="0"/>
              </a:rPr>
              <a:t>reachback</a:t>
            </a:r>
            <a:r>
              <a:rPr lang="en-US" dirty="0" smtClean="0">
                <a:solidFill>
                  <a:schemeClr val="tx1"/>
                </a:solidFill>
                <a:latin typeface="Segoe UI Semibold" panose="020B0702040204020203" pitchFamily="34" charset="0"/>
                <a:cs typeface="Segoe UI Semibold" panose="020B0702040204020203" pitchFamily="34" charset="0"/>
              </a:rPr>
              <a:t>” to promote a common understanding of how the term is used among experts. </a:t>
            </a:r>
          </a:p>
          <a:p>
            <a:pPr>
              <a:lnSpc>
                <a:spcPct val="110000"/>
              </a:lnSpc>
              <a:spcAft>
                <a:spcPts val="1200"/>
              </a:spcAft>
            </a:pPr>
            <a:endParaRPr lang="en-US" dirty="0">
              <a:solidFill>
                <a:schemeClr val="tx1"/>
              </a:solidFill>
              <a:latin typeface="Segoe UI Semibold" panose="020B0702040204020203" pitchFamily="34" charset="0"/>
              <a:cs typeface="Segoe UI Semibold" panose="020B0702040204020203" pitchFamily="34" charset="0"/>
            </a:endParaRPr>
          </a:p>
        </p:txBody>
      </p:sp>
      <p:cxnSp>
        <p:nvCxnSpPr>
          <p:cNvPr id="3" name="Straight Connector 2"/>
          <p:cNvCxnSpPr/>
          <p:nvPr/>
        </p:nvCxnSpPr>
        <p:spPr>
          <a:xfrm>
            <a:off x="1627322" y="4510007"/>
            <a:ext cx="5493254" cy="154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B6FB2F9-F63D-4440-B096-C2D74593C746}"/>
              </a:ext>
            </a:extLst>
          </p:cNvPr>
          <p:cNvSpPr/>
          <p:nvPr/>
        </p:nvSpPr>
        <p:spPr>
          <a:xfrm>
            <a:off x="1338497" y="4641831"/>
            <a:ext cx="6604671" cy="1077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0000"/>
              </a:lnSpc>
              <a:spcAft>
                <a:spcPts val="1200"/>
              </a:spcAft>
            </a:pPr>
            <a:r>
              <a:rPr lang="en-US" dirty="0" smtClean="0">
                <a:solidFill>
                  <a:schemeClr val="tx1"/>
                </a:solidFill>
                <a:latin typeface="Segoe UI Semibold" panose="020B0702040204020203" pitchFamily="34" charset="0"/>
                <a:cs typeface="Segoe UI Semibold" panose="020B0702040204020203" pitchFamily="34" charset="0"/>
              </a:rPr>
              <a:t>Participants:</a:t>
            </a:r>
          </a:p>
          <a:p>
            <a:pPr>
              <a:lnSpc>
                <a:spcPct val="110000"/>
              </a:lnSpc>
              <a:spcAft>
                <a:spcPts val="1200"/>
              </a:spcAft>
            </a:pPr>
            <a:r>
              <a:rPr lang="en-US" dirty="0" smtClean="0">
                <a:solidFill>
                  <a:schemeClr val="tx1"/>
                </a:solidFill>
                <a:latin typeface="Segoe UI Semibold" panose="020B0702040204020203" pitchFamily="34" charset="0"/>
                <a:cs typeface="Segoe UI Semibold" panose="020B0702040204020203" pitchFamily="34" charset="0"/>
              </a:rPr>
              <a:t>         52 experts from 24 countries and the EU and IAEA</a:t>
            </a:r>
          </a:p>
        </p:txBody>
      </p:sp>
    </p:spTree>
    <p:extLst>
      <p:ext uri="{BB962C8B-B14F-4D97-AF65-F5344CB8AC3E}">
        <p14:creationId xmlns:p14="http://schemas.microsoft.com/office/powerpoint/2010/main" val="417523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0551C48D-505D-4677-BB66-ECF6E8A46FDD}"/>
              </a:ext>
            </a:extLst>
          </p:cNvPr>
          <p:cNvPicPr>
            <a:picLocks noChangeAspect="1"/>
          </p:cNvPicPr>
          <p:nvPr/>
        </p:nvPicPr>
        <p:blipFill rotWithShape="1">
          <a:blip r:embed="rId2"/>
          <a:srcRect l="9600" r="1858" b="13439"/>
          <a:stretch/>
        </p:blipFill>
        <p:spPr>
          <a:xfrm rot="16200000">
            <a:off x="3222453" y="1926646"/>
            <a:ext cx="5896777" cy="2941359"/>
          </a:xfrm>
          <a:prstGeom prst="rect">
            <a:avLst/>
          </a:prstGeom>
        </p:spPr>
      </p:pic>
      <p:sp>
        <p:nvSpPr>
          <p:cNvPr id="17" name="TextBox 16">
            <a:extLst>
              <a:ext uri="{FF2B5EF4-FFF2-40B4-BE49-F238E27FC236}">
                <a16:creationId xmlns:a16="http://schemas.microsoft.com/office/drawing/2014/main" id="{4B3DC140-EF0E-4788-98A5-621C11853093}"/>
              </a:ext>
            </a:extLst>
          </p:cNvPr>
          <p:cNvSpPr txBox="1"/>
          <p:nvPr/>
        </p:nvSpPr>
        <p:spPr>
          <a:xfrm>
            <a:off x="4554102" y="583913"/>
            <a:ext cx="2857882" cy="738664"/>
          </a:xfrm>
          <a:prstGeom prst="rect">
            <a:avLst/>
          </a:prstGeom>
          <a:noFill/>
          <a:ln>
            <a:noFill/>
          </a:ln>
        </p:spPr>
        <p:txBody>
          <a:bodyPr wrap="square" lIns="0" tIns="0" rIns="0" bIns="0" rtlCol="0">
            <a:spAutoFit/>
          </a:bodyPr>
          <a:lstStyle/>
          <a:p>
            <a:r>
              <a:rPr lang="en-US" sz="1600" spc="400" dirty="0" smtClean="0">
                <a:latin typeface="Segoe UI Semilight" panose="020B0402040204020203" pitchFamily="34" charset="0"/>
                <a:ea typeface="Century Gothic" charset="0"/>
                <a:cs typeface="Segoe UI Semilight" panose="020B0402040204020203" pitchFamily="34" charset="0"/>
              </a:rPr>
              <a:t>NUCLEAR DETECTION</a:t>
            </a:r>
          </a:p>
          <a:p>
            <a:r>
              <a:rPr lang="en-US" sz="1600" spc="400" dirty="0" smtClean="0">
                <a:latin typeface="Segoe UI Semilight" panose="020B0402040204020203" pitchFamily="34" charset="0"/>
                <a:ea typeface="Century Gothic" charset="0"/>
                <a:cs typeface="Segoe UI Semilight" panose="020B0402040204020203" pitchFamily="34" charset="0"/>
              </a:rPr>
              <a:t>REACHBACK SUPPORT </a:t>
            </a:r>
          </a:p>
          <a:p>
            <a:r>
              <a:rPr lang="en-US" sz="1600" spc="400" dirty="0" smtClean="0">
                <a:latin typeface="Segoe UI Semilight" panose="020B0402040204020203" pitchFamily="34" charset="0"/>
                <a:ea typeface="Century Gothic" charset="0"/>
                <a:cs typeface="Segoe UI Semilight" panose="020B0402040204020203" pitchFamily="34" charset="0"/>
              </a:rPr>
              <a:t>WORKSHOP</a:t>
            </a:r>
            <a:endParaRPr lang="en-US" sz="1600" spc="400" dirty="0">
              <a:latin typeface="Segoe UI Semilight" panose="020B0402040204020203" pitchFamily="34" charset="0"/>
              <a:ea typeface="Century Gothic" charset="0"/>
              <a:cs typeface="Segoe UI Semilight" panose="020B0402040204020203" pitchFamily="34" charset="0"/>
            </a:endParaRPr>
          </a:p>
        </p:txBody>
      </p:sp>
      <p:sp>
        <p:nvSpPr>
          <p:cNvPr id="19" name="TextBox 18">
            <a:extLst>
              <a:ext uri="{FF2B5EF4-FFF2-40B4-BE49-F238E27FC236}">
                <a16:creationId xmlns:a16="http://schemas.microsoft.com/office/drawing/2014/main" id="{26B94C5C-3C31-427F-BE10-2A48F567E8CC}"/>
              </a:ext>
            </a:extLst>
          </p:cNvPr>
          <p:cNvSpPr txBox="1"/>
          <p:nvPr/>
        </p:nvSpPr>
        <p:spPr>
          <a:xfrm>
            <a:off x="6200698" y="1055519"/>
            <a:ext cx="2279787" cy="455381"/>
          </a:xfrm>
          <a:prstGeom prst="rect">
            <a:avLst/>
          </a:prstGeom>
          <a:noFill/>
          <a:ln>
            <a:noFill/>
          </a:ln>
        </p:spPr>
        <p:txBody>
          <a:bodyPr wrap="square" lIns="0" tIns="0" rIns="0" bIns="0" rtlCol="0">
            <a:spAutoFit/>
          </a:bodyPr>
          <a:lstStyle/>
          <a:p>
            <a:pPr algn="r">
              <a:lnSpc>
                <a:spcPct val="110000"/>
              </a:lnSpc>
            </a:pPr>
            <a:r>
              <a:rPr lang="en-US" sz="1400" b="1" spc="120" dirty="0">
                <a:latin typeface="Segoe UI Semilight" panose="020B0402040204020203" pitchFamily="34" charset="0"/>
                <a:cs typeface="Segoe UI Semilight" panose="020B0402040204020203" pitchFamily="34" charset="0"/>
              </a:rPr>
              <a:t>Karlsruhe, Germany</a:t>
            </a:r>
          </a:p>
          <a:p>
            <a:pPr algn="r">
              <a:lnSpc>
                <a:spcPct val="110000"/>
              </a:lnSpc>
            </a:pPr>
            <a:r>
              <a:rPr lang="en-US" sz="1400" b="1" spc="120" dirty="0">
                <a:latin typeface="Segoe UI Semilight" panose="020B0402040204020203" pitchFamily="34" charset="0"/>
                <a:cs typeface="Segoe UI Semilight" panose="020B0402040204020203" pitchFamily="34" charset="0"/>
              </a:rPr>
              <a:t>12-14 February 2019</a:t>
            </a:r>
          </a:p>
        </p:txBody>
      </p:sp>
      <p:cxnSp>
        <p:nvCxnSpPr>
          <p:cNvPr id="24" name="Straight Connector 23"/>
          <p:cNvCxnSpPr/>
          <p:nvPr/>
        </p:nvCxnSpPr>
        <p:spPr>
          <a:xfrm>
            <a:off x="4215010" y="1794081"/>
            <a:ext cx="2352560" cy="609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Picture 2" descr="Image result for european commission logo black">
            <a:extLst>
              <a:ext uri="{FF2B5EF4-FFF2-40B4-BE49-F238E27FC236}">
                <a16:creationId xmlns:a16="http://schemas.microsoft.com/office/drawing/2014/main" id="{7B316333-DA8A-4F6C-8940-20080EF7E6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8012" y="1338868"/>
            <a:ext cx="791299" cy="5301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2311" y="558909"/>
            <a:ext cx="1362699" cy="417894"/>
          </a:xfrm>
          <a:prstGeom prst="rect">
            <a:avLst/>
          </a:prstGeom>
        </p:spPr>
      </p:pic>
      <p:pic>
        <p:nvPicPr>
          <p:cNvPr id="1026" name="Picture 2" descr="U:\GICNT 2019\Photos\Gruppe_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269" b="25154"/>
          <a:stretch/>
        </p:blipFill>
        <p:spPr bwMode="auto">
          <a:xfrm>
            <a:off x="1424167" y="4764489"/>
            <a:ext cx="6551987" cy="185603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276" y="264405"/>
            <a:ext cx="2298585" cy="211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0465" y="2380749"/>
            <a:ext cx="7790021" cy="2185214"/>
          </a:xfrm>
          <a:prstGeom prst="rect">
            <a:avLst/>
          </a:prstGeom>
          <a:noFill/>
        </p:spPr>
        <p:txBody>
          <a:bodyPr wrap="square" rtlCol="0">
            <a:spAutoFit/>
          </a:bodyPr>
          <a:lstStyle/>
          <a:p>
            <a:pPr marL="285750" indent="-285750">
              <a:spcAft>
                <a:spcPts val="600"/>
              </a:spcAft>
              <a:buClr>
                <a:schemeClr val="accent6"/>
              </a:buClr>
              <a:buFont typeface="Wingdings" panose="05000000000000000000" pitchFamily="2" charset="2"/>
              <a:buChar char="ü"/>
            </a:pPr>
            <a:r>
              <a:rPr lang="en-GB" dirty="0" smtClean="0"/>
              <a:t>Host by JRC on the aegis of GICNT, co-organized by JRC and US/</a:t>
            </a:r>
            <a:r>
              <a:rPr lang="en-GB" dirty="0" err="1" smtClean="0"/>
              <a:t>DoS</a:t>
            </a:r>
            <a:endParaRPr lang="en-GB" dirty="0" smtClean="0"/>
          </a:p>
          <a:p>
            <a:pPr marL="285750" indent="-285750">
              <a:spcAft>
                <a:spcPts val="600"/>
              </a:spcAft>
              <a:buClr>
                <a:schemeClr val="accent6"/>
              </a:buClr>
              <a:buFont typeface="Wingdings" panose="05000000000000000000" pitchFamily="2" charset="2"/>
              <a:buChar char="ü"/>
            </a:pPr>
            <a:r>
              <a:rPr lang="en-GB" dirty="0" smtClean="0"/>
              <a:t>More than </a:t>
            </a:r>
            <a:r>
              <a:rPr lang="en-GB" dirty="0"/>
              <a:t>50 participants from Armenia, Austria, Belgium, Bulgaria, Canada, Estonia, Finland, France, Georgia, Germany, Japan, Jordan, Morocco, Norway, Spain, Sweden, Tajikistan, United Kingdom, Ukraine, USA, IAEA and EC/JRC. </a:t>
            </a:r>
            <a:endParaRPr lang="en-GB" dirty="0" smtClean="0"/>
          </a:p>
          <a:p>
            <a:pPr marL="285750" indent="-285750">
              <a:spcAft>
                <a:spcPts val="600"/>
              </a:spcAft>
              <a:buClr>
                <a:schemeClr val="accent6"/>
              </a:buClr>
              <a:buFont typeface="Wingdings" panose="05000000000000000000" pitchFamily="2" charset="2"/>
              <a:buChar char="ü"/>
            </a:pPr>
            <a:r>
              <a:rPr lang="en-GB" dirty="0" smtClean="0"/>
              <a:t>Explored the </a:t>
            </a:r>
            <a:r>
              <a:rPr lang="en-GB" dirty="0"/>
              <a:t>key considerations, challenges, and best practices associated with technical and scientific </a:t>
            </a:r>
            <a:r>
              <a:rPr lang="en-GB" dirty="0" err="1"/>
              <a:t>Reachback</a:t>
            </a:r>
            <a:r>
              <a:rPr lang="en-GB" dirty="0"/>
              <a:t> provided in support of radiological and nuclear detection operations</a:t>
            </a:r>
          </a:p>
        </p:txBody>
      </p:sp>
    </p:spTree>
    <p:extLst>
      <p:ext uri="{BB962C8B-B14F-4D97-AF65-F5344CB8AC3E}">
        <p14:creationId xmlns:p14="http://schemas.microsoft.com/office/powerpoint/2010/main" val="816596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8</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Cunning Karl Outcomes</a:t>
            </a:r>
          </a:p>
          <a:p>
            <a:pPr>
              <a:lnSpc>
                <a:spcPct val="120000"/>
              </a:lnSpc>
              <a:spcAft>
                <a:spcPts val="900"/>
              </a:spcAft>
              <a:defRPr/>
            </a:pP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B6FB2F9-F63D-4440-B096-C2D74593C746}"/>
              </a:ext>
            </a:extLst>
          </p:cNvPr>
          <p:cNvSpPr/>
          <p:nvPr/>
        </p:nvSpPr>
        <p:spPr>
          <a:xfrm>
            <a:off x="1353995" y="1768327"/>
            <a:ext cx="6604671" cy="4272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0000"/>
              </a:lnSpc>
              <a:spcAft>
                <a:spcPts val="1200"/>
              </a:spcAft>
            </a:pPr>
            <a:r>
              <a:rPr lang="en-US" b="1" dirty="0" smtClean="0">
                <a:solidFill>
                  <a:schemeClr val="tx1"/>
                </a:solidFill>
                <a:latin typeface="Segoe UI Semilight" panose="020B0402040204020203" pitchFamily="34" charset="0"/>
                <a:cs typeface="Segoe UI Semilight" panose="020B0402040204020203" pitchFamily="34" charset="0"/>
              </a:rPr>
              <a:t>Common Characteristics of Reachback Support</a:t>
            </a:r>
            <a:r>
              <a:rPr lang="en-US" dirty="0" smtClean="0">
                <a:solidFill>
                  <a:schemeClr val="tx1"/>
                </a:solidFill>
                <a:latin typeface="Segoe UI Semilight" panose="020B0402040204020203" pitchFamily="34" charset="0"/>
                <a:cs typeface="Segoe UI Semilight" panose="020B0402040204020203" pitchFamily="34" charset="0"/>
              </a:rPr>
              <a:t>: </a:t>
            </a:r>
          </a:p>
          <a:p>
            <a:pPr marL="285750" indent="-285750">
              <a:lnSpc>
                <a:spcPct val="110000"/>
              </a:lnSpc>
              <a:spcAft>
                <a:spcPts val="1200"/>
              </a:spcAft>
              <a:buFont typeface="Arial" panose="020B0604020202020204" pitchFamily="34" charset="0"/>
              <a:buChar char="•"/>
            </a:pPr>
            <a:r>
              <a:rPr lang="en-US" dirty="0">
                <a:solidFill>
                  <a:schemeClr val="tx1"/>
                </a:solidFill>
                <a:latin typeface="Segoe UI Semilight" panose="020B0402040204020203" pitchFamily="34" charset="0"/>
                <a:cs typeface="Segoe UI Semilight" panose="020B0402040204020203" pitchFamily="34" charset="0"/>
              </a:rPr>
              <a:t>Reachback is a point of contact that has the ability to analyze data; that point of contact can be a single person or a network of individuals.</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a:t>
            </a:r>
            <a:r>
              <a:rPr lang="en-US" dirty="0">
                <a:solidFill>
                  <a:schemeClr val="tx1"/>
                </a:solidFill>
                <a:latin typeface="Segoe UI Semilight" panose="020B0402040204020203" pitchFamily="34" charset="0"/>
                <a:cs typeface="Segoe UI Semilight" panose="020B0402040204020203" pitchFamily="34" charset="0"/>
              </a:rPr>
              <a:t>is a structure that has the capability to adjudicate alarms from both instruments alarms and information alerts, that are sent automatically or manually; </a:t>
            </a:r>
            <a:r>
              <a:rPr lang="en-US" dirty="0" err="1">
                <a:solidFill>
                  <a:schemeClr val="tx1"/>
                </a:solidFill>
                <a:latin typeface="Segoe UI Semilight" panose="020B0402040204020203" pitchFamily="34" charset="0"/>
                <a:cs typeface="Segoe UI Semilight" panose="020B0402040204020203" pitchFamily="34" charset="0"/>
              </a:rPr>
              <a:t>reachback</a:t>
            </a:r>
            <a:r>
              <a:rPr lang="en-US" dirty="0">
                <a:solidFill>
                  <a:schemeClr val="tx1"/>
                </a:solidFill>
                <a:latin typeface="Segoe UI Semilight" panose="020B0402040204020203" pitchFamily="34" charset="0"/>
                <a:cs typeface="Segoe UI Semilight" panose="020B0402040204020203" pitchFamily="34" charset="0"/>
              </a:rPr>
              <a:t> can be a permanent or activated entity.</a:t>
            </a:r>
          </a:p>
          <a:p>
            <a:pPr marL="285750" indent="-285750">
              <a:lnSpc>
                <a:spcPct val="110000"/>
              </a:lnSpc>
              <a:spcAft>
                <a:spcPts val="1200"/>
              </a:spcAft>
              <a:buFont typeface="Arial" panose="020B0604020202020204" pitchFamily="34" charset="0"/>
              <a:buChar char="•"/>
            </a:pPr>
            <a:r>
              <a:rPr lang="en-US" dirty="0" smtClean="0">
                <a:solidFill>
                  <a:schemeClr val="tx1"/>
                </a:solidFill>
                <a:latin typeface="Segoe UI Semilight" panose="020B0402040204020203" pitchFamily="34" charset="0"/>
                <a:cs typeface="Segoe UI Semilight" panose="020B0402040204020203" pitchFamily="34" charset="0"/>
              </a:rPr>
              <a:t>Reachback </a:t>
            </a:r>
            <a:r>
              <a:rPr lang="en-US" dirty="0">
                <a:solidFill>
                  <a:schemeClr val="tx1"/>
                </a:solidFill>
                <a:latin typeface="Segoe UI Semilight" panose="020B0402040204020203" pitchFamily="34" charset="0"/>
                <a:cs typeface="Segoe UI Semilight" panose="020B0402040204020203" pitchFamily="34" charset="0"/>
              </a:rPr>
              <a:t>provides both advisory and coordination assistance when additional support is required for FLOs</a:t>
            </a:r>
            <a:r>
              <a:rPr lang="en-US" dirty="0" smtClean="0">
                <a:solidFill>
                  <a:schemeClr val="tx1"/>
                </a:solidFill>
                <a:latin typeface="Segoe UI Semilight" panose="020B0402040204020203" pitchFamily="34" charset="0"/>
                <a:cs typeface="Segoe UI Semilight" panose="020B0402040204020203" pitchFamily="34" charset="0"/>
              </a:rPr>
              <a:t>.</a:t>
            </a:r>
            <a:endParaRPr lang="en-US" dirty="0">
              <a:solidFill>
                <a:schemeClr val="tx1"/>
              </a:solidFill>
              <a:latin typeface="Segoe UI Semilight" panose="020B0402040204020203" pitchFamily="34" charset="0"/>
              <a:cs typeface="Segoe UI Semilight" panose="020B0402040204020203" pitchFamily="34" charset="0"/>
            </a:endParaRPr>
          </a:p>
          <a:p>
            <a:pPr>
              <a:lnSpc>
                <a:spcPct val="110000"/>
              </a:lnSpc>
              <a:spcAft>
                <a:spcPts val="1200"/>
              </a:spcAft>
            </a:pPr>
            <a:r>
              <a:rPr lang="en-US" b="1" dirty="0">
                <a:solidFill>
                  <a:schemeClr val="tx1"/>
                </a:solidFill>
                <a:latin typeface="Segoe UI Semilight" panose="020B0402040204020203" pitchFamily="34" charset="0"/>
                <a:cs typeface="Segoe UI Semilight" panose="020B0402040204020203" pitchFamily="34" charset="0"/>
              </a:rPr>
              <a:t>Reachback definition</a:t>
            </a:r>
            <a:r>
              <a:rPr lang="en-US" dirty="0">
                <a:solidFill>
                  <a:schemeClr val="tx1"/>
                </a:solidFill>
                <a:latin typeface="Segoe UI Semilight" panose="020B0402040204020203" pitchFamily="34" charset="0"/>
                <a:cs typeface="Segoe UI Semilight" panose="020B0402040204020203" pitchFamily="34" charset="0"/>
              </a:rPr>
              <a:t>: </a:t>
            </a:r>
            <a:r>
              <a:rPr lang="en-US" i="1" dirty="0">
                <a:solidFill>
                  <a:schemeClr val="tx1"/>
                </a:solidFill>
                <a:latin typeface="Segoe UI Semilight" panose="020B0402040204020203" pitchFamily="34" charset="0"/>
                <a:cs typeface="Segoe UI Semilight" panose="020B0402040204020203" pitchFamily="34" charset="0"/>
              </a:rPr>
              <a:t>an offsite entity that provides advisory and coordination support for operational, technical, analytical, and/or scientific matters. </a:t>
            </a:r>
          </a:p>
          <a:p>
            <a:pPr>
              <a:lnSpc>
                <a:spcPct val="110000"/>
              </a:lnSpc>
              <a:spcAft>
                <a:spcPts val="1200"/>
              </a:spcAft>
            </a:pPr>
            <a:endParaRPr lang="en-US" dirty="0" smtClean="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8209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29551-5500-4980-B690-20F9C0F853C3}" type="slidenum">
              <a:rPr lang="en-US" smtClean="0"/>
              <a:t>9</a:t>
            </a:fld>
            <a:endParaRPr lang="en-US"/>
          </a:p>
        </p:txBody>
      </p:sp>
      <p:sp>
        <p:nvSpPr>
          <p:cNvPr id="5" name="Frame 4">
            <a:extLst>
              <a:ext uri="{FF2B5EF4-FFF2-40B4-BE49-F238E27FC236}">
                <a16:creationId xmlns:a16="http://schemas.microsoft.com/office/drawing/2014/main" id="{A30D0F35-22FF-4B81-8696-38F62D59E7C0}"/>
              </a:ext>
            </a:extLst>
          </p:cNvPr>
          <p:cNvSpPr/>
          <p:nvPr/>
        </p:nvSpPr>
        <p:spPr>
          <a:xfrm>
            <a:off x="319488" y="264405"/>
            <a:ext cx="8527056" cy="6337453"/>
          </a:xfrm>
          <a:prstGeom prst="frame">
            <a:avLst>
              <a:gd name="adj1" fmla="val 1893"/>
            </a:avLst>
          </a:prstGeom>
          <a:solidFill>
            <a:srgbClr val="84B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Isosceles Triangle 5">
            <a:extLst>
              <a:ext uri="{FF2B5EF4-FFF2-40B4-BE49-F238E27FC236}">
                <a16:creationId xmlns:a16="http://schemas.microsoft.com/office/drawing/2014/main" id="{8115B9DD-1164-45F1-867E-80C651562FE5}"/>
              </a:ext>
            </a:extLst>
          </p:cNvPr>
          <p:cNvSpPr/>
          <p:nvPr/>
        </p:nvSpPr>
        <p:spPr>
          <a:xfrm rot="5400000">
            <a:off x="1176747" y="880073"/>
            <a:ext cx="814062" cy="459565"/>
          </a:xfrm>
          <a:prstGeom prst="triangle">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888031-67FA-455F-B7E5-856E2A90CB47}"/>
              </a:ext>
            </a:extLst>
          </p:cNvPr>
          <p:cNvSpPr/>
          <p:nvPr/>
        </p:nvSpPr>
        <p:spPr>
          <a:xfrm>
            <a:off x="2045456" y="766955"/>
            <a:ext cx="5075120" cy="685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ct val="120000"/>
              </a:lnSpc>
              <a:spcAft>
                <a:spcPts val="900"/>
              </a:spcAft>
              <a:defRPr/>
            </a:pPr>
            <a:r>
              <a:rPr lang="en-US" sz="3600" dirty="0" smtClean="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rPr>
              <a:t>Cunning Karl Outcomes</a:t>
            </a:r>
          </a:p>
          <a:p>
            <a:pPr>
              <a:lnSpc>
                <a:spcPct val="120000"/>
              </a:lnSpc>
              <a:spcAft>
                <a:spcPts val="900"/>
              </a:spcAft>
              <a:defRPr/>
            </a:pPr>
            <a:endParaRPr lang="en-US" sz="3600" dirty="0">
              <a:solidFill>
                <a:prstClr val="black">
                  <a:lumMod val="75000"/>
                  <a:lumOff val="25000"/>
                </a:prst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FB6FB2F9-F63D-4440-B096-C2D74593C746}"/>
              </a:ext>
            </a:extLst>
          </p:cNvPr>
          <p:cNvSpPr/>
          <p:nvPr/>
        </p:nvSpPr>
        <p:spPr>
          <a:xfrm>
            <a:off x="1353995" y="1768327"/>
            <a:ext cx="6937598" cy="4272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0000"/>
              </a:lnSpc>
              <a:spcAft>
                <a:spcPts val="1200"/>
              </a:spcAft>
            </a:pPr>
            <a:r>
              <a:rPr lang="en-US" b="1" dirty="0" smtClean="0">
                <a:solidFill>
                  <a:schemeClr val="tx1"/>
                </a:solidFill>
                <a:latin typeface="Segoe UI Semilight" panose="020B0402040204020203" pitchFamily="34" charset="0"/>
                <a:cs typeface="Segoe UI Semilight" panose="020B0402040204020203" pitchFamily="34" charset="0"/>
              </a:rPr>
              <a:t>Five components of </a:t>
            </a:r>
            <a:r>
              <a:rPr lang="en-US" b="1" dirty="0" err="1" smtClean="0">
                <a:solidFill>
                  <a:schemeClr val="tx1"/>
                </a:solidFill>
                <a:latin typeface="Segoe UI Semilight" panose="020B0402040204020203" pitchFamily="34" charset="0"/>
                <a:cs typeface="Segoe UI Semilight" panose="020B0402040204020203" pitchFamily="34" charset="0"/>
              </a:rPr>
              <a:t>reachback</a:t>
            </a:r>
            <a:r>
              <a:rPr lang="en-US" b="1" dirty="0" smtClean="0">
                <a:solidFill>
                  <a:schemeClr val="tx1"/>
                </a:solidFill>
                <a:latin typeface="Segoe UI Semilight" panose="020B0402040204020203" pitchFamily="34" charset="0"/>
                <a:cs typeface="Segoe UI Semilight" panose="020B0402040204020203" pitchFamily="34" charset="0"/>
              </a:rPr>
              <a:t> support</a:t>
            </a:r>
            <a:r>
              <a:rPr lang="en-US" dirty="0" smtClean="0">
                <a:solidFill>
                  <a:schemeClr val="tx1"/>
                </a:solidFill>
                <a:latin typeface="Segoe UI Semilight" panose="020B0402040204020203" pitchFamily="34" charset="0"/>
                <a:cs typeface="Segoe UI Semilight" panose="020B0402040204020203" pitchFamily="34" charset="0"/>
              </a:rPr>
              <a:t>: </a:t>
            </a:r>
          </a:p>
          <a:p>
            <a:pPr marL="342900" indent="-342900">
              <a:lnSpc>
                <a:spcPct val="110000"/>
              </a:lnSpc>
              <a:spcAft>
                <a:spcPts val="1200"/>
              </a:spcAft>
              <a:buClr>
                <a:schemeClr val="accent1">
                  <a:lumMod val="75000"/>
                </a:schemeClr>
              </a:buClr>
              <a:buFont typeface="+mj-lt"/>
              <a:buAutoNum type="arabicPeriod"/>
            </a:pPr>
            <a:r>
              <a:rPr lang="en-US" sz="1700" dirty="0" smtClean="0">
                <a:solidFill>
                  <a:schemeClr val="tx1"/>
                </a:solidFill>
                <a:latin typeface="Segoe UI Semilight" panose="020B0402040204020203" pitchFamily="34" charset="0"/>
                <a:cs typeface="Segoe UI Semilight" panose="020B0402040204020203" pitchFamily="34" charset="0"/>
              </a:rPr>
              <a:t>Technical </a:t>
            </a:r>
            <a:r>
              <a:rPr lang="en-US" sz="1700" dirty="0">
                <a:solidFill>
                  <a:schemeClr val="tx1"/>
                </a:solidFill>
                <a:latin typeface="Segoe UI Semilight" panose="020B0402040204020203" pitchFamily="34" charset="0"/>
                <a:cs typeface="Segoe UI Semilight" panose="020B0402040204020203" pitchFamily="34" charset="0"/>
              </a:rPr>
              <a:t>support – includes deployment and maintenance of equipment and training on the use of the equipment.</a:t>
            </a:r>
          </a:p>
          <a:p>
            <a:pPr marL="342900" indent="-342900">
              <a:lnSpc>
                <a:spcPct val="110000"/>
              </a:lnSpc>
              <a:spcAft>
                <a:spcPts val="1200"/>
              </a:spcAft>
              <a:buClr>
                <a:schemeClr val="accent1">
                  <a:lumMod val="75000"/>
                </a:schemeClr>
              </a:buClr>
              <a:buFont typeface="+mj-lt"/>
              <a:buAutoNum type="arabicPeriod"/>
            </a:pPr>
            <a:r>
              <a:rPr lang="en-US" sz="1700" dirty="0" smtClean="0">
                <a:solidFill>
                  <a:schemeClr val="tx1"/>
                </a:solidFill>
                <a:latin typeface="Segoe UI Semilight" panose="020B0402040204020203" pitchFamily="34" charset="0"/>
                <a:cs typeface="Segoe UI Semilight" panose="020B0402040204020203" pitchFamily="34" charset="0"/>
              </a:rPr>
              <a:t>Scientific </a:t>
            </a:r>
            <a:r>
              <a:rPr lang="en-US" sz="1700" dirty="0">
                <a:solidFill>
                  <a:schemeClr val="tx1"/>
                </a:solidFill>
                <a:latin typeface="Segoe UI Semilight" panose="020B0402040204020203" pitchFamily="34" charset="0"/>
                <a:cs typeface="Segoe UI Semilight" panose="020B0402040204020203" pitchFamily="34" charset="0"/>
              </a:rPr>
              <a:t>support – assess and analyses data and assist with alarm adjudication, when requested.</a:t>
            </a:r>
          </a:p>
          <a:p>
            <a:pPr marL="342900" indent="-342900">
              <a:lnSpc>
                <a:spcPct val="110000"/>
              </a:lnSpc>
              <a:spcAft>
                <a:spcPts val="1200"/>
              </a:spcAft>
              <a:buClr>
                <a:schemeClr val="accent1">
                  <a:lumMod val="75000"/>
                </a:schemeClr>
              </a:buClr>
              <a:buFont typeface="+mj-lt"/>
              <a:buAutoNum type="arabicPeriod"/>
            </a:pPr>
            <a:r>
              <a:rPr lang="en-US" sz="1700" dirty="0" smtClean="0">
                <a:solidFill>
                  <a:schemeClr val="tx1"/>
                </a:solidFill>
                <a:latin typeface="Segoe UI Semilight" panose="020B0402040204020203" pitchFamily="34" charset="0"/>
                <a:cs typeface="Segoe UI Semilight" panose="020B0402040204020203" pitchFamily="34" charset="0"/>
              </a:rPr>
              <a:t>Advisory support - Provide </a:t>
            </a:r>
            <a:r>
              <a:rPr lang="en-US" sz="1700" dirty="0">
                <a:solidFill>
                  <a:schemeClr val="tx1"/>
                </a:solidFill>
                <a:latin typeface="Segoe UI Semilight" panose="020B0402040204020203" pitchFamily="34" charset="0"/>
                <a:cs typeface="Segoe UI Semilight" panose="020B0402040204020203" pitchFamily="34" charset="0"/>
              </a:rPr>
              <a:t>health, safety, threat determinations, and appropriate course of action recommendations.</a:t>
            </a:r>
          </a:p>
          <a:p>
            <a:pPr marL="342900" indent="-342900">
              <a:lnSpc>
                <a:spcPct val="110000"/>
              </a:lnSpc>
              <a:spcAft>
                <a:spcPts val="1200"/>
              </a:spcAft>
              <a:buClr>
                <a:schemeClr val="accent1">
                  <a:lumMod val="75000"/>
                </a:schemeClr>
              </a:buClr>
              <a:buFont typeface="+mj-lt"/>
              <a:buAutoNum type="arabicPeriod"/>
            </a:pPr>
            <a:r>
              <a:rPr lang="en-US" sz="1700" dirty="0" smtClean="0">
                <a:solidFill>
                  <a:schemeClr val="tx1"/>
                </a:solidFill>
                <a:latin typeface="Segoe UI Semilight" panose="020B0402040204020203" pitchFamily="34" charset="0"/>
                <a:cs typeface="Segoe UI Semilight" panose="020B0402040204020203" pitchFamily="34" charset="0"/>
              </a:rPr>
              <a:t>Operational </a:t>
            </a:r>
            <a:r>
              <a:rPr lang="en-US" sz="1700" dirty="0">
                <a:solidFill>
                  <a:schemeClr val="tx1"/>
                </a:solidFill>
                <a:latin typeface="Segoe UI Semilight" panose="020B0402040204020203" pitchFamily="34" charset="0"/>
                <a:cs typeface="Segoe UI Semilight" panose="020B0402040204020203" pitchFamily="34" charset="0"/>
              </a:rPr>
              <a:t>support – supports FLOs with real time alarm adjudication and crime scene management; may also be coordinated and deployed through scientific support team.</a:t>
            </a:r>
          </a:p>
          <a:p>
            <a:pPr marL="342900" indent="-342900">
              <a:lnSpc>
                <a:spcPct val="110000"/>
              </a:lnSpc>
              <a:spcAft>
                <a:spcPts val="1200"/>
              </a:spcAft>
              <a:buClr>
                <a:schemeClr val="accent1">
                  <a:lumMod val="75000"/>
                </a:schemeClr>
              </a:buClr>
              <a:buFont typeface="+mj-lt"/>
              <a:buAutoNum type="arabicPeriod"/>
            </a:pPr>
            <a:r>
              <a:rPr lang="en-US" sz="1700" dirty="0" smtClean="0">
                <a:solidFill>
                  <a:schemeClr val="tx1"/>
                </a:solidFill>
                <a:latin typeface="Segoe UI Semilight" panose="020B0402040204020203" pitchFamily="34" charset="0"/>
                <a:cs typeface="Segoe UI Semilight" panose="020B0402040204020203" pitchFamily="34" charset="0"/>
              </a:rPr>
              <a:t>Coordination </a:t>
            </a:r>
            <a:r>
              <a:rPr lang="en-US" sz="1700" dirty="0">
                <a:solidFill>
                  <a:schemeClr val="tx1"/>
                </a:solidFill>
                <a:latin typeface="Segoe UI Semilight" panose="020B0402040204020203" pitchFamily="34" charset="0"/>
                <a:cs typeface="Segoe UI Semilight" panose="020B0402040204020203" pitchFamily="34" charset="0"/>
              </a:rPr>
              <a:t>support – provide appropriate coordination for reporting protocols, notifications, information sharing, and /or additional resources and capabilities.</a:t>
            </a:r>
            <a:endParaRPr lang="en-US" sz="1700" dirty="0" smtClean="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6232369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1866</TotalTime>
  <Words>2175</Words>
  <Application>Microsoft Office PowerPoint</Application>
  <PresentationFormat>On-screen Show (4:3)</PresentationFormat>
  <Paragraphs>165</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Baskerville Old Face</vt:lpstr>
      <vt:lpstr>Calibri</vt:lpstr>
      <vt:lpstr>Calibri Light</vt:lpstr>
      <vt:lpstr>Century Gothic</vt:lpstr>
      <vt:lpstr>Segoe UI Black</vt:lpstr>
      <vt:lpstr>Segoe UI Semibold</vt:lpstr>
      <vt:lpstr>Segoe UI Semilight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Petrongolo, Megan M</dc:creator>
  <cp:lastModifiedBy>GALY Jean (JRC-KARLSRUHE)</cp:lastModifiedBy>
  <cp:revision>114</cp:revision>
  <cp:lastPrinted>2019-02-06T18:30:51Z</cp:lastPrinted>
  <dcterms:created xsi:type="dcterms:W3CDTF">2019-01-15T15:36:56Z</dcterms:created>
  <dcterms:modified xsi:type="dcterms:W3CDTF">2020-01-20T15:52:17Z</dcterms:modified>
</cp:coreProperties>
</file>