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5" r:id="rId4"/>
    <p:sldId id="289" r:id="rId5"/>
    <p:sldId id="310" r:id="rId6"/>
    <p:sldId id="305" r:id="rId7"/>
    <p:sldId id="304" r:id="rId8"/>
    <p:sldId id="302" r:id="rId9"/>
    <p:sldId id="303" r:id="rId10"/>
    <p:sldId id="299" r:id="rId11"/>
    <p:sldId id="298" r:id="rId12"/>
    <p:sldId id="311" r:id="rId13"/>
    <p:sldId id="308" r:id="rId14"/>
    <p:sldId id="309" r:id="rId15"/>
    <p:sldId id="286" r:id="rId16"/>
    <p:sldId id="306" r:id="rId17"/>
    <p:sldId id="300" r:id="rId18"/>
  </p:sldIdLst>
  <p:sldSz cx="9906000" cy="6858000" type="A4"/>
  <p:notesSz cx="6858000" cy="9144000"/>
  <p:defaultTextStyle>
    <a:defPPr>
      <a:defRPr lang="en-GB"/>
    </a:defPPr>
    <a:lvl1pPr algn="l" defTabSz="19376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320434" indent="-123244" algn="l" defTabSz="19376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492976" indent="-98595" algn="l" defTabSz="19376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690166" indent="-98595" algn="l" defTabSz="19376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887357" indent="-98595" algn="l" defTabSz="193767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985952" algn="l" defTabSz="394381" rtl="0" eaLnBrk="1" latinLnBrk="0" hangingPunct="1"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1183142" algn="l" defTabSz="394381" rtl="0" eaLnBrk="1" latinLnBrk="0" hangingPunct="1"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1380333" algn="l" defTabSz="394381" rtl="0" eaLnBrk="1" latinLnBrk="0" hangingPunct="1"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1577523" algn="l" defTabSz="394381" rtl="0" eaLnBrk="1" latinLnBrk="0" hangingPunct="1">
      <a:defRPr sz="19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11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2" autoAdjust="0"/>
    <p:restoredTop sz="87302" autoAdjust="0"/>
  </p:normalViewPr>
  <p:slideViewPr>
    <p:cSldViewPr>
      <p:cViewPr varScale="1">
        <p:scale>
          <a:sx n="65" d="100"/>
          <a:sy n="65" d="100"/>
        </p:scale>
        <p:origin x="1242" y="60"/>
      </p:cViewPr>
      <p:guideLst>
        <p:guide orient="horz" pos="2160"/>
        <p:guide pos="2880"/>
        <p:guide orient="horz" pos="1080"/>
        <p:guide pos="113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s-ES" altLang="es-AR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5675" y="685800"/>
            <a:ext cx="4933950" cy="34163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altLang="es-AR" smtClean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B6D95882-9A6E-451A-9B23-166F3BA85639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89695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37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5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320434" indent="-123244" algn="l" defTabSz="1937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5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492976" indent="-98595" algn="l" defTabSz="1937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5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690166" indent="-98595" algn="l" defTabSz="1937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5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887357" indent="-98595" algn="l" defTabSz="193767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5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985952" algn="l" defTabSz="39438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83142" algn="l" defTabSz="39438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80333" algn="l" defTabSz="39438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77523" algn="l" defTabSz="39438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2B955F-6B4C-4C13-B05B-D7B4B65A6972}" type="slidenum">
              <a:rPr lang="es-ES" altLang="es-AR"/>
              <a:pPr/>
              <a:t>1</a:t>
            </a:fld>
            <a:endParaRPr lang="es-ES" altLang="es-AR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576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10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9741" lvl="1" indent="-4572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r>
              <a:rPr lang="es-AR" sz="2000" dirty="0" err="1" smtClean="0"/>
              <a:t>Hyperledger</a:t>
            </a:r>
            <a:r>
              <a:rPr lang="es-AR" sz="2000" dirty="0" smtClean="0"/>
              <a:t> </a:t>
            </a:r>
            <a:r>
              <a:rPr lang="es-AR" sz="2000" dirty="0" err="1" smtClean="0"/>
              <a:t>Fabric</a:t>
            </a:r>
            <a:r>
              <a:rPr lang="es-AR" sz="2000" dirty="0" smtClean="0"/>
              <a:t>.</a:t>
            </a:r>
          </a:p>
          <a:p>
            <a:pPr marL="802283" lvl="2" indent="-457200">
              <a:lnSpc>
                <a:spcPct val="80000"/>
              </a:lnSpc>
              <a:spcBef>
                <a:spcPts val="518"/>
              </a:spcBef>
              <a:buClrTx/>
              <a:buFont typeface="Wingdings" panose="05000000000000000000" pitchFamily="2" charset="2"/>
              <a:buChar char="Ø"/>
            </a:pPr>
            <a:r>
              <a:rPr lang="en-US" sz="1600" dirty="0" smtClean="0"/>
              <a:t>Allows Private </a:t>
            </a:r>
            <a:r>
              <a:rPr lang="en-US" sz="1600" dirty="0" err="1" smtClean="0"/>
              <a:t>Blockchain</a:t>
            </a:r>
            <a:r>
              <a:rPr lang="en-US" sz="1600" dirty="0" smtClean="0"/>
              <a:t>: PERMISSIONED networks place restrictions on who is allowed to participate in the network and in what transactions.</a:t>
            </a:r>
            <a:endParaRPr lang="es-AR" sz="16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11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9376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12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9376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13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9376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14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9376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15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16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17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2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3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9376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2000" dirty="0" smtClean="0"/>
              <a:t>Cryptocurrencies, energy distribution from smart grids, finances and property rights are examples of these technologies. Organizations such as DARPA (United State) or </a:t>
            </a:r>
            <a:r>
              <a:rPr lang="en-US" sz="2000" dirty="0" err="1" smtClean="0"/>
              <a:t>Rosatom</a:t>
            </a:r>
            <a:r>
              <a:rPr lang="en-US" sz="2000" dirty="0" smtClean="0"/>
              <a:t> (Russia) invest in R&amp;D on </a:t>
            </a:r>
            <a:r>
              <a:rPr lang="en-US" sz="2000" dirty="0" err="1" smtClean="0"/>
              <a:t>blockchain</a:t>
            </a:r>
            <a:r>
              <a:rPr lang="en-US" sz="2000" dirty="0" smtClean="0"/>
              <a:t> to safeguard military assets and in nuclear energy respectively.</a:t>
            </a:r>
            <a:endParaRPr lang="es-AR" sz="20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4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93767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this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case,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Muller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has to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add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each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new material in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nmac-blockchain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transport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specification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that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came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facility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characteristics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each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material: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identification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custodian,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radiation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dose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rate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activity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),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amount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material, material status,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number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tamper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indicating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device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(TID),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manufacturer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and date and time of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transaction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among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others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6D95882-9A6E-451A-9B23-166F3BA85639}" type="slidenum">
              <a:rPr lang="es-ES" altLang="es-AR" smtClean="0"/>
              <a:pPr/>
              <a:t>5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8953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6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7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8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Nonce</a:t>
            </a:r>
            <a:r>
              <a:rPr lang="es-AR" dirty="0" smtClean="0"/>
              <a:t>: se refiere a la semilla de</a:t>
            </a:r>
            <a:r>
              <a:rPr lang="es-AR" baseline="0" dirty="0" smtClean="0"/>
              <a:t> un generador de números aleatorios.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B440EA-454A-490D-91C8-05717C9515DC}" type="slidenum">
              <a:rPr lang="es-ES" altLang="es-AR"/>
              <a:pPr/>
              <a:t>9</a:t>
            </a:fld>
            <a:endParaRPr lang="es-ES" altLang="es-A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 smtClean="0"/>
              <a:t>Nonce</a:t>
            </a:r>
            <a:r>
              <a:rPr lang="es-AR" dirty="0" smtClean="0"/>
              <a:t>: se refiere a la semilla de</a:t>
            </a:r>
            <a:r>
              <a:rPr lang="es-AR" baseline="0" dirty="0" smtClean="0"/>
              <a:t> un generador de números aleatorios.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5648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856" y="2130425"/>
            <a:ext cx="8420288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713" y="3886200"/>
            <a:ext cx="693457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7190" indent="0" algn="ctr">
              <a:buNone/>
              <a:defRPr/>
            </a:lvl2pPr>
            <a:lvl3pPr marL="394381" indent="0" algn="ctr">
              <a:buNone/>
              <a:defRPr/>
            </a:lvl3pPr>
            <a:lvl4pPr marL="591571" indent="0" algn="ctr">
              <a:buNone/>
              <a:defRPr/>
            </a:lvl4pPr>
            <a:lvl5pPr marL="788761" indent="0" algn="ctr">
              <a:buNone/>
              <a:defRPr/>
            </a:lvl5pPr>
            <a:lvl6pPr marL="985952" indent="0" algn="ctr">
              <a:buNone/>
              <a:defRPr/>
            </a:lvl6pPr>
            <a:lvl7pPr marL="1183142" indent="0" algn="ctr">
              <a:buNone/>
              <a:defRPr/>
            </a:lvl7pPr>
            <a:lvl8pPr marL="1380333" indent="0" algn="ctr">
              <a:buNone/>
              <a:defRPr/>
            </a:lvl8pPr>
            <a:lvl9pPr marL="1577523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E3032C-7D12-41C6-93DE-07D0367CD904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8123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F4B0DF-021C-401E-9DBB-D280453C8017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22911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78442" y="274638"/>
            <a:ext cx="2227318" cy="584596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237" y="274638"/>
            <a:ext cx="6623176" cy="584596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BB44FD-B019-4BF9-8C97-C8C089C755D1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2310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630862-E9C3-4261-A74D-FC919710176B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7449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250" y="4406900"/>
            <a:ext cx="8420288" cy="1362075"/>
          </a:xfrm>
        </p:spPr>
        <p:txBody>
          <a:bodyPr anchor="t"/>
          <a:lstStyle>
            <a:lvl1pPr algn="l">
              <a:defRPr sz="17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250" y="2906712"/>
            <a:ext cx="8420288" cy="1500188"/>
          </a:xfrm>
        </p:spPr>
        <p:txBody>
          <a:bodyPr anchor="b"/>
          <a:lstStyle>
            <a:lvl1pPr marL="0" indent="0">
              <a:buNone/>
              <a:defRPr sz="900"/>
            </a:lvl1pPr>
            <a:lvl2pPr marL="197190" indent="0">
              <a:buNone/>
              <a:defRPr sz="800"/>
            </a:lvl2pPr>
            <a:lvl3pPr marL="394381" indent="0">
              <a:buNone/>
              <a:defRPr sz="700"/>
            </a:lvl3pPr>
            <a:lvl4pPr marL="591571" indent="0">
              <a:buNone/>
              <a:defRPr sz="600"/>
            </a:lvl4pPr>
            <a:lvl5pPr marL="788761" indent="0">
              <a:buNone/>
              <a:defRPr sz="600"/>
            </a:lvl5pPr>
            <a:lvl6pPr marL="985952" indent="0">
              <a:buNone/>
              <a:defRPr sz="600"/>
            </a:lvl6pPr>
            <a:lvl7pPr marL="1183142" indent="0">
              <a:buNone/>
              <a:defRPr sz="600"/>
            </a:lvl7pPr>
            <a:lvl8pPr marL="1380333" indent="0">
              <a:buNone/>
              <a:defRPr sz="600"/>
            </a:lvl8pPr>
            <a:lvl9pPr marL="1577523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83620B-913F-49A1-BE19-4035C596B8D1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29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238" y="1600200"/>
            <a:ext cx="4425247" cy="452040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80513" y="1600200"/>
            <a:ext cx="4425247" cy="4520407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08B2F8-5181-4359-AF47-01276A1B103B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2969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238" y="274638"/>
            <a:ext cx="89155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237" y="1535112"/>
            <a:ext cx="4377099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7190" indent="0">
              <a:buNone/>
              <a:defRPr sz="900" b="1"/>
            </a:lvl2pPr>
            <a:lvl3pPr marL="394381" indent="0">
              <a:buNone/>
              <a:defRPr sz="800" b="1"/>
            </a:lvl3pPr>
            <a:lvl4pPr marL="591571" indent="0">
              <a:buNone/>
              <a:defRPr sz="700" b="1"/>
            </a:lvl4pPr>
            <a:lvl5pPr marL="788761" indent="0">
              <a:buNone/>
              <a:defRPr sz="700" b="1"/>
            </a:lvl5pPr>
            <a:lvl6pPr marL="985952" indent="0">
              <a:buNone/>
              <a:defRPr sz="700" b="1"/>
            </a:lvl6pPr>
            <a:lvl7pPr marL="1183142" indent="0">
              <a:buNone/>
              <a:defRPr sz="700" b="1"/>
            </a:lvl7pPr>
            <a:lvl8pPr marL="1380333" indent="0">
              <a:buNone/>
              <a:defRPr sz="700" b="1"/>
            </a:lvl8pPr>
            <a:lvl9pPr marL="1577523" indent="0">
              <a:buNone/>
              <a:defRPr sz="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237" y="2174875"/>
            <a:ext cx="4377099" cy="395128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414" y="1535112"/>
            <a:ext cx="4378349" cy="639763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97190" indent="0">
              <a:buNone/>
              <a:defRPr sz="900" b="1"/>
            </a:lvl2pPr>
            <a:lvl3pPr marL="394381" indent="0">
              <a:buNone/>
              <a:defRPr sz="800" b="1"/>
            </a:lvl3pPr>
            <a:lvl4pPr marL="591571" indent="0">
              <a:buNone/>
              <a:defRPr sz="700" b="1"/>
            </a:lvl4pPr>
            <a:lvl5pPr marL="788761" indent="0">
              <a:buNone/>
              <a:defRPr sz="700" b="1"/>
            </a:lvl5pPr>
            <a:lvl6pPr marL="985952" indent="0">
              <a:buNone/>
              <a:defRPr sz="700" b="1"/>
            </a:lvl6pPr>
            <a:lvl7pPr marL="1183142" indent="0">
              <a:buNone/>
              <a:defRPr sz="700" b="1"/>
            </a:lvl7pPr>
            <a:lvl8pPr marL="1380333" indent="0">
              <a:buNone/>
              <a:defRPr sz="700" b="1"/>
            </a:lvl8pPr>
            <a:lvl9pPr marL="1577523" indent="0">
              <a:buNone/>
              <a:defRPr sz="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414" y="2174875"/>
            <a:ext cx="4378349" cy="395128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D7F17A-9D73-4D29-B357-39C0C39E4C83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5501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9F6F0C-D90E-4EDE-B1A8-4323B6C9394E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3543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5A76B4-03DF-488A-B65F-0BB68B62EC59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9531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237" y="273050"/>
            <a:ext cx="3259063" cy="1162050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107" y="273050"/>
            <a:ext cx="5537655" cy="58531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237" y="1435100"/>
            <a:ext cx="3259063" cy="4691063"/>
          </a:xfrm>
        </p:spPr>
        <p:txBody>
          <a:bodyPr/>
          <a:lstStyle>
            <a:lvl1pPr marL="0" indent="0">
              <a:buNone/>
              <a:defRPr sz="600"/>
            </a:lvl1pPr>
            <a:lvl2pPr marL="197190" indent="0">
              <a:buNone/>
              <a:defRPr sz="500"/>
            </a:lvl2pPr>
            <a:lvl3pPr marL="394381" indent="0">
              <a:buNone/>
              <a:defRPr sz="400"/>
            </a:lvl3pPr>
            <a:lvl4pPr marL="591571" indent="0">
              <a:buNone/>
              <a:defRPr sz="400"/>
            </a:lvl4pPr>
            <a:lvl5pPr marL="788761" indent="0">
              <a:buNone/>
              <a:defRPr sz="400"/>
            </a:lvl5pPr>
            <a:lvl6pPr marL="985952" indent="0">
              <a:buNone/>
              <a:defRPr sz="400"/>
            </a:lvl6pPr>
            <a:lvl7pPr marL="1183142" indent="0">
              <a:buNone/>
              <a:defRPr sz="400"/>
            </a:lvl7pPr>
            <a:lvl8pPr marL="1380333" indent="0">
              <a:buNone/>
              <a:defRPr sz="400"/>
            </a:lvl8pPr>
            <a:lvl9pPr marL="1577523" indent="0">
              <a:buNone/>
              <a:defRPr sz="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AF757D-B953-4D30-A6CF-4CCC2AD14E71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0355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56" y="4800600"/>
            <a:ext cx="5943475" cy="566738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56" y="612775"/>
            <a:ext cx="5943475" cy="4114800"/>
          </a:xfrm>
        </p:spPr>
        <p:txBody>
          <a:bodyPr/>
          <a:lstStyle>
            <a:lvl1pPr marL="0" indent="0">
              <a:buNone/>
              <a:defRPr sz="1400"/>
            </a:lvl1pPr>
            <a:lvl2pPr marL="197190" indent="0">
              <a:buNone/>
              <a:defRPr sz="1200"/>
            </a:lvl2pPr>
            <a:lvl3pPr marL="394381" indent="0">
              <a:buNone/>
              <a:defRPr sz="1000"/>
            </a:lvl3pPr>
            <a:lvl4pPr marL="591571" indent="0">
              <a:buNone/>
              <a:defRPr sz="900"/>
            </a:lvl4pPr>
            <a:lvl5pPr marL="788761" indent="0">
              <a:buNone/>
              <a:defRPr sz="900"/>
            </a:lvl5pPr>
            <a:lvl6pPr marL="985952" indent="0">
              <a:buNone/>
              <a:defRPr sz="900"/>
            </a:lvl6pPr>
            <a:lvl7pPr marL="1183142" indent="0">
              <a:buNone/>
              <a:defRPr sz="900"/>
            </a:lvl7pPr>
            <a:lvl8pPr marL="1380333" indent="0">
              <a:buNone/>
              <a:defRPr sz="900"/>
            </a:lvl8pPr>
            <a:lvl9pPr marL="1577523" indent="0">
              <a:buNone/>
              <a:defRPr sz="9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56" y="5367338"/>
            <a:ext cx="5943475" cy="804863"/>
          </a:xfrm>
        </p:spPr>
        <p:txBody>
          <a:bodyPr/>
          <a:lstStyle>
            <a:lvl1pPr marL="0" indent="0">
              <a:buNone/>
              <a:defRPr sz="600"/>
            </a:lvl1pPr>
            <a:lvl2pPr marL="197190" indent="0">
              <a:buNone/>
              <a:defRPr sz="500"/>
            </a:lvl2pPr>
            <a:lvl3pPr marL="394381" indent="0">
              <a:buNone/>
              <a:defRPr sz="400"/>
            </a:lvl3pPr>
            <a:lvl4pPr marL="591571" indent="0">
              <a:buNone/>
              <a:defRPr sz="400"/>
            </a:lvl4pPr>
            <a:lvl5pPr marL="788761" indent="0">
              <a:buNone/>
              <a:defRPr sz="400"/>
            </a:lvl5pPr>
            <a:lvl6pPr marL="985952" indent="0">
              <a:buNone/>
              <a:defRPr sz="400"/>
            </a:lvl6pPr>
            <a:lvl7pPr marL="1183142" indent="0">
              <a:buNone/>
              <a:defRPr sz="400"/>
            </a:lvl7pPr>
            <a:lvl8pPr marL="1380333" indent="0">
              <a:buNone/>
              <a:defRPr sz="400"/>
            </a:lvl8pPr>
            <a:lvl9pPr marL="1577523" indent="0">
              <a:buNone/>
              <a:defRPr sz="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98106B-91BB-4201-81A4-4F3820199FB1}" type="slidenum">
              <a:rPr lang="es-ES" altLang="es-AR"/>
              <a:pPr/>
              <a:t>‹#›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6823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237" y="274638"/>
            <a:ext cx="8910523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00" tIns="47823" rIns="95800" bIns="47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237" y="1600200"/>
            <a:ext cx="8910523" cy="452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00" tIns="47823" rIns="95800" bIns="47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AR" smtClean="0"/>
              <a:t>Pulse para editar el formato de esquema del texto</a:t>
            </a:r>
          </a:p>
          <a:p>
            <a:pPr lvl="1"/>
            <a:r>
              <a:rPr lang="en-GB" altLang="es-AR" smtClean="0"/>
              <a:t>Segundo nivel del esquema</a:t>
            </a:r>
          </a:p>
          <a:p>
            <a:pPr lvl="2"/>
            <a:r>
              <a:rPr lang="en-GB" altLang="es-AR" smtClean="0"/>
              <a:t>Tercer nivel del esquema</a:t>
            </a:r>
          </a:p>
          <a:p>
            <a:pPr lvl="3"/>
            <a:r>
              <a:rPr lang="en-GB" altLang="es-AR" smtClean="0"/>
              <a:t>Cuarto nivel del esquema</a:t>
            </a:r>
          </a:p>
          <a:p>
            <a:pPr lvl="4"/>
            <a:r>
              <a:rPr lang="en-GB" altLang="es-AR" smtClean="0"/>
              <a:t>Quinto nivel del esquema</a:t>
            </a:r>
          </a:p>
          <a:p>
            <a:pPr lvl="4"/>
            <a:r>
              <a:rPr lang="en-GB" altLang="es-AR" smtClean="0"/>
              <a:t>Sexto nivel del esquema</a:t>
            </a:r>
          </a:p>
          <a:p>
            <a:pPr lvl="4"/>
            <a:r>
              <a:rPr lang="en-GB" altLang="es-AR" smtClean="0"/>
              <a:t>Séptimo nivel del esquema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95237" y="6246019"/>
            <a:ext cx="231173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9438" tIns="19719" rIns="39438" bIns="19719" anchor="ctr"/>
          <a:lstStyle/>
          <a:p>
            <a:endParaRPr lang="es-A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84748" y="6246019"/>
            <a:ext cx="313650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9438" tIns="19719" rIns="39438" bIns="19719" anchor="ctr"/>
          <a:lstStyle/>
          <a:p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029" y="6246019"/>
            <a:ext cx="230673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00" tIns="47823" rIns="95800" bIns="47823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193082" algn="l"/>
                <a:tab pos="386849" algn="l"/>
                <a:tab pos="580616" algn="l"/>
                <a:tab pos="774383" algn="l"/>
                <a:tab pos="968150" algn="l"/>
                <a:tab pos="1161917" algn="l"/>
                <a:tab pos="1355684" algn="l"/>
                <a:tab pos="1549451" algn="l"/>
                <a:tab pos="1743218" algn="l"/>
                <a:tab pos="1936985" algn="l"/>
                <a:tab pos="2130751" algn="l"/>
                <a:tab pos="2324519" algn="l"/>
                <a:tab pos="2518285" algn="l"/>
                <a:tab pos="2712052" algn="l"/>
                <a:tab pos="2905819" algn="l"/>
                <a:tab pos="3099586" algn="l"/>
                <a:tab pos="3293353" algn="l"/>
                <a:tab pos="3487120" algn="l"/>
                <a:tab pos="3680887" algn="l"/>
                <a:tab pos="3874654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1638294-168E-475C-BA94-5EF17ADA34B1}" type="slidenum">
              <a:rPr lang="es-ES" altLang="es-AR"/>
              <a:pPr/>
              <a:t>‹#›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marL="320434" indent="-123244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2pPr>
      <a:lvl3pPr marL="492976" indent="-98595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3pPr>
      <a:lvl4pPr marL="690166" indent="-98595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4pPr>
      <a:lvl5pPr marL="887357" indent="-98595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5pPr>
      <a:lvl6pPr marL="1084547" indent="-98595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6pPr>
      <a:lvl7pPr marL="1281737" indent="-98595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7pPr>
      <a:lvl8pPr marL="1478928" indent="-98595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8pPr>
      <a:lvl9pPr marL="1676118" indent="-98595" algn="ctr" defTabSz="19376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147893" indent="-147893" algn="l" defTabSz="193767" rtl="0" eaLnBrk="1" fontAlgn="base" hangingPunct="1">
        <a:spcBef>
          <a:spcPts val="84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+mn-lt"/>
          <a:ea typeface="+mn-ea"/>
          <a:cs typeface="+mn-cs"/>
        </a:defRPr>
      </a:lvl1pPr>
      <a:lvl2pPr marL="320434" indent="-123244" algn="l" defTabSz="193767" rtl="0" eaLnBrk="1" fontAlgn="base" hangingPunct="1">
        <a:spcBef>
          <a:spcPts val="7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</a:defRPr>
      </a:lvl2pPr>
      <a:lvl3pPr marL="492976" indent="-98595" algn="l" defTabSz="193767" rtl="0" eaLnBrk="1" fontAlgn="base" hangingPunct="1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3pPr>
      <a:lvl4pPr marL="690166" indent="-98595" algn="l" defTabSz="193767" rtl="0" eaLnBrk="1" fontAlgn="base" hangingPunct="1">
        <a:spcBef>
          <a:spcPts val="52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4pPr>
      <a:lvl5pPr marL="887357" indent="-98595" algn="l" defTabSz="193767" rtl="0" eaLnBrk="1" fontAlgn="base" hangingPunct="1">
        <a:spcBef>
          <a:spcPts val="52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5pPr>
      <a:lvl6pPr marL="1084547" indent="-98595" algn="l" defTabSz="193767" rtl="0" eaLnBrk="1" fontAlgn="base" hangingPunct="1">
        <a:spcBef>
          <a:spcPts val="52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6pPr>
      <a:lvl7pPr marL="1281737" indent="-98595" algn="l" defTabSz="193767" rtl="0" eaLnBrk="1" fontAlgn="base" hangingPunct="1">
        <a:spcBef>
          <a:spcPts val="52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7pPr>
      <a:lvl8pPr marL="1478928" indent="-98595" algn="l" defTabSz="193767" rtl="0" eaLnBrk="1" fontAlgn="base" hangingPunct="1">
        <a:spcBef>
          <a:spcPts val="52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8pPr>
      <a:lvl9pPr marL="1676118" indent="-98595" algn="l" defTabSz="193767" rtl="0" eaLnBrk="1" fontAlgn="base" hangingPunct="1">
        <a:spcBef>
          <a:spcPts val="52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7190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94381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91571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88761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85952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142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0333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23" algn="l" defTabSz="39438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31893" y="4941168"/>
            <a:ext cx="715761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800" tIns="47823" rIns="95800" bIns="47823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buClrTx/>
              <a:buFontTx/>
              <a:buNone/>
            </a:pPr>
            <a:endParaRPr lang="es-AR" altLang="es-AR" dirty="0">
              <a:solidFill>
                <a:schemeClr val="tx1"/>
              </a:solidFill>
              <a:latin typeface="DIN Next LT Pro" charset="0"/>
            </a:endParaRPr>
          </a:p>
          <a:p>
            <a:pPr algn="r">
              <a:buClrTx/>
              <a:buFontTx/>
              <a:buNone/>
            </a:pPr>
            <a:endParaRPr lang="es-AR" altLang="es-AR" dirty="0">
              <a:solidFill>
                <a:schemeClr val="tx1"/>
              </a:solidFill>
              <a:latin typeface="DIN Next LT Pro" charset="0"/>
            </a:endParaRPr>
          </a:p>
          <a:p>
            <a:pPr algn="r">
              <a:buClrTx/>
              <a:buFontTx/>
              <a:buNone/>
            </a:pPr>
            <a:endParaRPr lang="es-AR" altLang="es-AR" dirty="0">
              <a:solidFill>
                <a:schemeClr val="tx1"/>
              </a:solidFill>
              <a:latin typeface="DIN Next LT Pro" charset="0"/>
            </a:endParaRPr>
          </a:p>
          <a:p>
            <a:pPr algn="r">
              <a:lnSpc>
                <a:spcPct val="150000"/>
              </a:lnSpc>
              <a:buClrTx/>
              <a:buFontTx/>
              <a:buNone/>
            </a:pPr>
            <a:r>
              <a:rPr lang="es-AR" altLang="es-AR" sz="2800" dirty="0" smtClean="0">
                <a:solidFill>
                  <a:schemeClr val="tx1"/>
                </a:solidFill>
                <a:latin typeface="DIN Next LT Pro" charset="0"/>
              </a:rPr>
              <a:t>Verónica </a:t>
            </a:r>
            <a:r>
              <a:rPr lang="es-AR" altLang="es-AR" sz="2800" dirty="0" err="1" smtClean="0">
                <a:solidFill>
                  <a:schemeClr val="tx1"/>
                </a:solidFill>
                <a:latin typeface="DIN Next LT Pro" charset="0"/>
              </a:rPr>
              <a:t>Venturini</a:t>
            </a:r>
            <a:endParaRPr lang="es-AR" altLang="es-AR" sz="2800" dirty="0" smtClean="0">
              <a:solidFill>
                <a:schemeClr val="tx1"/>
              </a:solidFill>
              <a:latin typeface="DIN Next LT Pro" charset="0"/>
            </a:endParaRPr>
          </a:p>
          <a:p>
            <a:pPr algn="r">
              <a:buClrTx/>
              <a:buFontTx/>
              <a:buNone/>
            </a:pPr>
            <a:r>
              <a:rPr lang="es-AR" altLang="es-AR" sz="1800" dirty="0" err="1">
                <a:solidFill>
                  <a:schemeClr val="tx1"/>
                </a:solidFill>
                <a:latin typeface="DIN Next LT Pro" charset="0"/>
              </a:rPr>
              <a:t>Argentine</a:t>
            </a:r>
            <a:r>
              <a:rPr lang="es-AR" altLang="es-AR" sz="1800" dirty="0">
                <a:solidFill>
                  <a:schemeClr val="tx1"/>
                </a:solidFill>
                <a:latin typeface="DIN Next LT Pro" charset="0"/>
              </a:rPr>
              <a:t> </a:t>
            </a:r>
            <a:r>
              <a:rPr lang="es-AR" altLang="es-AR" sz="1800" dirty="0" err="1">
                <a:solidFill>
                  <a:schemeClr val="tx1"/>
                </a:solidFill>
                <a:latin typeface="DIN Next LT Pro" charset="0"/>
              </a:rPr>
              <a:t>National</a:t>
            </a:r>
            <a:r>
              <a:rPr lang="es-AR" altLang="es-AR" sz="1800" dirty="0">
                <a:solidFill>
                  <a:schemeClr val="tx1"/>
                </a:solidFill>
                <a:latin typeface="DIN Next LT Pro" charset="0"/>
              </a:rPr>
              <a:t> </a:t>
            </a:r>
            <a:r>
              <a:rPr lang="es-AR" altLang="es-AR" sz="1800" dirty="0" err="1">
                <a:solidFill>
                  <a:schemeClr val="tx1"/>
                </a:solidFill>
                <a:latin typeface="DIN Next LT Pro" charset="0"/>
              </a:rPr>
              <a:t>Atomic</a:t>
            </a:r>
            <a:r>
              <a:rPr lang="es-AR" altLang="es-AR" sz="1800" dirty="0">
                <a:solidFill>
                  <a:schemeClr val="tx1"/>
                </a:solidFill>
                <a:latin typeface="DIN Next LT Pro" charset="0"/>
              </a:rPr>
              <a:t> </a:t>
            </a:r>
            <a:r>
              <a:rPr lang="es-AR" altLang="es-AR" sz="1800" dirty="0" err="1">
                <a:solidFill>
                  <a:schemeClr val="tx1"/>
                </a:solidFill>
                <a:latin typeface="DIN Next LT Pro" charset="0"/>
              </a:rPr>
              <a:t>Energy</a:t>
            </a:r>
            <a:r>
              <a:rPr lang="es-AR" altLang="es-AR" sz="1800" dirty="0">
                <a:solidFill>
                  <a:schemeClr val="tx1"/>
                </a:solidFill>
                <a:latin typeface="DIN Next LT Pro" charset="0"/>
              </a:rPr>
              <a:t> </a:t>
            </a:r>
            <a:r>
              <a:rPr lang="es-AR" altLang="es-AR" sz="1800" dirty="0" err="1">
                <a:solidFill>
                  <a:schemeClr val="tx1"/>
                </a:solidFill>
                <a:latin typeface="DIN Next LT Pro" charset="0"/>
              </a:rPr>
              <a:t>Commission</a:t>
            </a:r>
            <a:r>
              <a:rPr lang="es-AR" altLang="es-AR" sz="1800" dirty="0">
                <a:solidFill>
                  <a:schemeClr val="tx1"/>
                </a:solidFill>
                <a:latin typeface="DIN Next LT Pro" charset="0"/>
              </a:rPr>
              <a:t> (CNEA</a:t>
            </a:r>
            <a:r>
              <a:rPr lang="es-AR" altLang="es-AR" sz="1800" dirty="0" smtClean="0">
                <a:solidFill>
                  <a:schemeClr val="tx1"/>
                </a:solidFill>
                <a:latin typeface="DIN Next LT Pro" charset="0"/>
              </a:rPr>
              <a:t>)</a:t>
            </a:r>
          </a:p>
          <a:p>
            <a:pPr algn="r">
              <a:buClrTx/>
              <a:buFontTx/>
              <a:buNone/>
            </a:pPr>
            <a:r>
              <a:rPr lang="es-AR" altLang="es-AR" sz="1800" dirty="0" err="1" smtClean="0">
                <a:solidFill>
                  <a:schemeClr val="tx1"/>
                </a:solidFill>
                <a:latin typeface="DIN Next LT Pro" charset="0"/>
              </a:rPr>
              <a:t>Information</a:t>
            </a:r>
            <a:r>
              <a:rPr lang="es-AR" altLang="es-AR" sz="1800" dirty="0" smtClean="0">
                <a:solidFill>
                  <a:schemeClr val="tx1"/>
                </a:solidFill>
                <a:latin typeface="DIN Next LT Pro" charset="0"/>
              </a:rPr>
              <a:t> Security </a:t>
            </a:r>
            <a:r>
              <a:rPr lang="es-AR" altLang="es-AR" sz="1800" dirty="0" err="1" smtClean="0">
                <a:solidFill>
                  <a:schemeClr val="tx1"/>
                </a:solidFill>
                <a:latin typeface="DIN Next LT Pro" charset="0"/>
              </a:rPr>
              <a:t>Department</a:t>
            </a:r>
            <a:endParaRPr lang="es-AR" altLang="es-AR" sz="1800" dirty="0">
              <a:solidFill>
                <a:schemeClr val="tx1"/>
              </a:solidFill>
              <a:latin typeface="DIN Next LT Pro" charset="0"/>
            </a:endParaRPr>
          </a:p>
          <a:p>
            <a:pPr algn="r">
              <a:buClrTx/>
            </a:pPr>
            <a:r>
              <a:rPr lang="es-AR" altLang="es-AR" sz="1800" dirty="0" smtClean="0">
                <a:solidFill>
                  <a:schemeClr val="tx1"/>
                </a:solidFill>
                <a:latin typeface="DIN Next LT Pro" charset="0"/>
              </a:rPr>
              <a:t>veronicaventurini@cnea.gob.ar</a:t>
            </a:r>
            <a:endParaRPr lang="es-AR" altLang="es-AR" sz="1800" dirty="0">
              <a:solidFill>
                <a:schemeClr val="tx1"/>
              </a:solidFill>
              <a:latin typeface="DIN Next LT Pro" charset="0"/>
            </a:endParaRPr>
          </a:p>
          <a:p>
            <a:pPr algn="r">
              <a:lnSpc>
                <a:spcPct val="150000"/>
              </a:lnSpc>
              <a:buClrTx/>
              <a:buFontTx/>
              <a:buNone/>
            </a:pPr>
            <a:r>
              <a:rPr lang="es-AR" altLang="es-AR" dirty="0">
                <a:solidFill>
                  <a:schemeClr val="tx1"/>
                </a:solidFill>
                <a:latin typeface="DIN Next LT Pro" charset="0"/>
              </a:rPr>
              <a:t/>
            </a:r>
            <a:br>
              <a:rPr lang="es-AR" altLang="es-AR" dirty="0">
                <a:solidFill>
                  <a:schemeClr val="tx1"/>
                </a:solidFill>
                <a:latin typeface="DIN Next LT Pro" charset="0"/>
              </a:rPr>
            </a:br>
            <a:endParaRPr lang="es-AR" altLang="es-AR" dirty="0">
              <a:solidFill>
                <a:schemeClr val="tx1"/>
              </a:solidFill>
              <a:latin typeface="DIN Next LT Pro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05075" y="3715544"/>
            <a:ext cx="7248325" cy="3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8817" tIns="20185" rIns="38817" bIns="20185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hangingPunct="0"/>
            <a:r>
              <a:rPr lang="es-AR" sz="2000" b="1" dirty="0" err="1" smtClean="0"/>
              <a:t>Implementing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Blockchain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Technology</a:t>
            </a:r>
            <a:r>
              <a:rPr lang="es-AR" sz="2000" b="1" dirty="0" smtClean="0"/>
              <a:t> in NMAC </a:t>
            </a:r>
            <a:r>
              <a:rPr lang="es-AR" sz="2000" b="1" dirty="0" err="1" smtClean="0"/>
              <a:t>system</a:t>
            </a:r>
            <a:endParaRPr lang="es-AR" altLang="es-AR" sz="2000" b="1" dirty="0">
              <a:solidFill>
                <a:srgbClr val="262626"/>
              </a:solidFill>
              <a:latin typeface="DIN Next LT Pro Bold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609184" y="260648"/>
            <a:ext cx="3024336" cy="916986"/>
          </a:xfrm>
          <a:prstGeom prst="rect">
            <a:avLst/>
          </a:prstGeom>
          <a:noFill/>
        </p:spPr>
        <p:txBody>
          <a:bodyPr wrap="square" lIns="39438" tIns="19719" rIns="39438" bIns="19719" rtlCol="0">
            <a:spAutoFit/>
          </a:bodyPr>
          <a:lstStyle/>
          <a:p>
            <a:pPr algn="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International Conference on Nuclear Security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2020</a:t>
            </a:r>
          </a:p>
          <a:p>
            <a:pPr algn="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Vienna - Austria</a:t>
            </a:r>
            <a:endParaRPr lang="es-A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211138">
              <a:tabLst>
                <a:tab pos="628650" algn="l"/>
              </a:tabLst>
            </a:pPr>
            <a:r>
              <a:rPr lang="es-ES" sz="4000" dirty="0" smtClean="0"/>
              <a:t>NMAC </a:t>
            </a:r>
            <a:r>
              <a:rPr lang="es-ES" sz="4000" dirty="0" err="1" smtClean="0"/>
              <a:t>Blockchain</a:t>
            </a:r>
            <a:r>
              <a:rPr lang="es-ES" sz="4000" dirty="0" smtClean="0"/>
              <a:t> </a:t>
            </a:r>
            <a:r>
              <a:rPr lang="es-ES" sz="4000" dirty="0" err="1" smtClean="0"/>
              <a:t>Architecture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340768"/>
            <a:ext cx="7327557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623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latin typeface="Trebuchet MS" panose="020B0603020202020204" pitchFamily="34" charset="0"/>
              </a:rPr>
              <a:t>NMAC </a:t>
            </a:r>
            <a:r>
              <a:rPr lang="es-AR" sz="4000" dirty="0" err="1">
                <a:latin typeface="Trebuchet MS" panose="020B0603020202020204" pitchFamily="34" charset="0"/>
              </a:rPr>
              <a:t>Blockchain</a:t>
            </a:r>
            <a:r>
              <a:rPr lang="es-AR" sz="4000" dirty="0">
                <a:latin typeface="Trebuchet MS" panose="020B0603020202020204" pitchFamily="34" charset="0"/>
              </a:rPr>
              <a:t>: </a:t>
            </a:r>
            <a:r>
              <a:rPr lang="es-AR" sz="4000" dirty="0" err="1" smtClean="0">
                <a:latin typeface="Trebuchet MS" panose="020B0603020202020204" pitchFamily="34" charset="0"/>
              </a:rPr>
              <a:t>Proof</a:t>
            </a:r>
            <a:r>
              <a:rPr lang="es-AR" sz="4000" dirty="0" smtClean="0">
                <a:latin typeface="Trebuchet MS" panose="020B0603020202020204" pitchFamily="34" charset="0"/>
              </a:rPr>
              <a:t> of </a:t>
            </a:r>
            <a:r>
              <a:rPr lang="es-AR" sz="4000" dirty="0" err="1" smtClean="0">
                <a:latin typeface="Trebuchet MS" panose="020B0603020202020204" pitchFamily="34" charset="0"/>
              </a:rPr>
              <a:t>Concepts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800" dirty="0" err="1" smtClean="0"/>
              <a:t>CoachDB</a:t>
            </a:r>
            <a:endParaRPr lang="es-ES" sz="2800" dirty="0" smtClean="0"/>
          </a:p>
        </p:txBody>
      </p:sp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2708920"/>
            <a:ext cx="741682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091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latin typeface="Trebuchet MS" panose="020B0603020202020204" pitchFamily="34" charset="0"/>
              </a:rPr>
              <a:t>NMAC </a:t>
            </a:r>
            <a:r>
              <a:rPr lang="es-AR" sz="4000" dirty="0" err="1">
                <a:latin typeface="Trebuchet MS" panose="020B0603020202020204" pitchFamily="34" charset="0"/>
              </a:rPr>
              <a:t>Blockchain</a:t>
            </a:r>
            <a:r>
              <a:rPr lang="es-AR" sz="4000" dirty="0">
                <a:latin typeface="Trebuchet MS" panose="020B0603020202020204" pitchFamily="34" charset="0"/>
              </a:rPr>
              <a:t>: </a:t>
            </a:r>
            <a:r>
              <a:rPr lang="es-AR" sz="4000" dirty="0" err="1" smtClean="0">
                <a:latin typeface="Trebuchet MS" panose="020B0603020202020204" pitchFamily="34" charset="0"/>
              </a:rPr>
              <a:t>Proof</a:t>
            </a:r>
            <a:r>
              <a:rPr lang="es-AR" sz="4000" dirty="0" smtClean="0">
                <a:latin typeface="Trebuchet MS" panose="020B0603020202020204" pitchFamily="34" charset="0"/>
              </a:rPr>
              <a:t> of </a:t>
            </a:r>
            <a:r>
              <a:rPr lang="es-AR" sz="4000" dirty="0" err="1" smtClean="0">
                <a:latin typeface="Trebuchet MS" panose="020B0603020202020204" pitchFamily="34" charset="0"/>
              </a:rPr>
              <a:t>Concepts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800" dirty="0" err="1" smtClean="0"/>
              <a:t>Nmac</a:t>
            </a:r>
            <a:r>
              <a:rPr lang="es-ES" sz="2800" dirty="0" smtClean="0"/>
              <a:t>-app</a:t>
            </a:r>
          </a:p>
        </p:txBody>
      </p:sp>
      <p:pic>
        <p:nvPicPr>
          <p:cNvPr id="5122" name="Picture 2" descr="QueryAllSource_generic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060848"/>
            <a:ext cx="5158426" cy="2808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3861048"/>
            <a:ext cx="7502249" cy="270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latin typeface="Trebuchet MS" panose="020B0603020202020204" pitchFamily="34" charset="0"/>
              </a:rPr>
              <a:t>NMAC </a:t>
            </a:r>
            <a:r>
              <a:rPr lang="es-AR" sz="4000" dirty="0" err="1">
                <a:latin typeface="Trebuchet MS" panose="020B0603020202020204" pitchFamily="34" charset="0"/>
              </a:rPr>
              <a:t>Blockchain</a:t>
            </a:r>
            <a:r>
              <a:rPr lang="es-AR" sz="4000" dirty="0">
                <a:latin typeface="Trebuchet MS" panose="020B0603020202020204" pitchFamily="34" charset="0"/>
              </a:rPr>
              <a:t>: </a:t>
            </a:r>
            <a:r>
              <a:rPr lang="es-AR" sz="4000" dirty="0" err="1" smtClean="0">
                <a:latin typeface="Trebuchet MS" panose="020B0603020202020204" pitchFamily="34" charset="0"/>
              </a:rPr>
              <a:t>Proof</a:t>
            </a:r>
            <a:r>
              <a:rPr lang="es-AR" sz="4000" dirty="0" smtClean="0">
                <a:latin typeface="Trebuchet MS" panose="020B0603020202020204" pitchFamily="34" charset="0"/>
              </a:rPr>
              <a:t> of </a:t>
            </a:r>
            <a:r>
              <a:rPr lang="es-AR" sz="4000" dirty="0" err="1" smtClean="0">
                <a:latin typeface="Trebuchet MS" panose="020B0603020202020204" pitchFamily="34" charset="0"/>
              </a:rPr>
              <a:t>Concepts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800" dirty="0" err="1" smtClean="0"/>
              <a:t>Hyperledger</a:t>
            </a:r>
            <a:r>
              <a:rPr lang="es-ES" sz="2800" dirty="0" smtClean="0"/>
              <a:t> Explorer</a:t>
            </a:r>
          </a:p>
        </p:txBody>
      </p:sp>
      <p:pic>
        <p:nvPicPr>
          <p:cNvPr id="9" name="8 Imagen" descr="change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2276872"/>
            <a:ext cx="5616624" cy="39604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0" name="9 Imagen" descr="change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3998158"/>
            <a:ext cx="5472608" cy="1080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2 Conector curvado"/>
          <p:cNvCxnSpPr/>
          <p:nvPr/>
        </p:nvCxnSpPr>
        <p:spPr bwMode="auto">
          <a:xfrm rot="5400000">
            <a:off x="4038351" y="3623569"/>
            <a:ext cx="965202" cy="864096"/>
          </a:xfrm>
          <a:prstGeom prst="curvedConnector3">
            <a:avLst>
              <a:gd name="adj1" fmla="val -10287"/>
            </a:avLst>
          </a:prstGeom>
          <a:solidFill>
            <a:srgbClr val="00B8FF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0352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latin typeface="Trebuchet MS" panose="020B0603020202020204" pitchFamily="34" charset="0"/>
              </a:rPr>
              <a:t>NMAC </a:t>
            </a:r>
            <a:r>
              <a:rPr lang="es-AR" sz="4000" dirty="0" err="1">
                <a:latin typeface="Trebuchet MS" panose="020B0603020202020204" pitchFamily="34" charset="0"/>
              </a:rPr>
              <a:t>Blockchain</a:t>
            </a:r>
            <a:r>
              <a:rPr lang="es-AR" sz="4000" dirty="0">
                <a:latin typeface="Trebuchet MS" panose="020B0603020202020204" pitchFamily="34" charset="0"/>
              </a:rPr>
              <a:t>: </a:t>
            </a:r>
            <a:r>
              <a:rPr lang="es-AR" sz="4000" dirty="0" err="1" smtClean="0">
                <a:latin typeface="Trebuchet MS" panose="020B0603020202020204" pitchFamily="34" charset="0"/>
              </a:rPr>
              <a:t>Proof</a:t>
            </a:r>
            <a:r>
              <a:rPr lang="es-AR" sz="4000" dirty="0" smtClean="0">
                <a:latin typeface="Trebuchet MS" panose="020B0603020202020204" pitchFamily="34" charset="0"/>
              </a:rPr>
              <a:t> of </a:t>
            </a:r>
            <a:r>
              <a:rPr lang="es-AR" sz="4000" dirty="0" err="1" smtClean="0">
                <a:latin typeface="Trebuchet MS" panose="020B0603020202020204" pitchFamily="34" charset="0"/>
              </a:rPr>
              <a:t>Concepts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800" dirty="0" err="1" smtClean="0"/>
              <a:t>Hyperledger</a:t>
            </a:r>
            <a:r>
              <a:rPr lang="es-ES" sz="2800" dirty="0" smtClean="0"/>
              <a:t> Explorer</a:t>
            </a:r>
          </a:p>
        </p:txBody>
      </p:sp>
      <p:pic>
        <p:nvPicPr>
          <p:cNvPr id="5" name="4 Imagen" descr="change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0" y="2132856"/>
            <a:ext cx="683198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483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err="1" smtClean="0">
                <a:latin typeface="Trebuchet MS" panose="020B0603020202020204" pitchFamily="34" charset="0"/>
              </a:rPr>
              <a:t>Conclusions</a:t>
            </a:r>
            <a:r>
              <a:rPr lang="es-AR" sz="4000" dirty="0" smtClean="0">
                <a:latin typeface="Trebuchet MS" panose="020B0603020202020204" pitchFamily="34" charset="0"/>
              </a:rPr>
              <a:t> and </a:t>
            </a:r>
            <a:r>
              <a:rPr lang="es-AR" sz="4000" dirty="0" err="1" smtClean="0">
                <a:latin typeface="Trebuchet MS" panose="020B0603020202020204" pitchFamily="34" charset="0"/>
              </a:rPr>
              <a:t>Future</a:t>
            </a:r>
            <a:r>
              <a:rPr lang="es-AR" sz="4000" dirty="0" smtClean="0">
                <a:latin typeface="Trebuchet MS" panose="020B0603020202020204" pitchFamily="34" charset="0"/>
              </a:rPr>
              <a:t> Works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800" dirty="0" smtClean="0"/>
              <a:t>Conclusions</a:t>
            </a:r>
          </a:p>
          <a:p>
            <a:pPr marL="516533" lvl="2" indent="-171450" fontAlgn="auto">
              <a:buFont typeface="Symbol" panose="05050102010706020507" pitchFamily="18" charset="2"/>
              <a:buChar char=""/>
            </a:pPr>
            <a:r>
              <a:rPr lang="en-GB" sz="1800" dirty="0" err="1" smtClean="0"/>
              <a:t>Nmac-blockchain</a:t>
            </a:r>
            <a:r>
              <a:rPr lang="en-GB" sz="1800" dirty="0" smtClean="0"/>
              <a:t> could improve </a:t>
            </a:r>
            <a:r>
              <a:rPr lang="en-GB" sz="1800" dirty="0"/>
              <a:t>the current NMAC system. </a:t>
            </a:r>
            <a:endParaRPr lang="en-GB" sz="1800" dirty="0" smtClean="0"/>
          </a:p>
          <a:p>
            <a:pPr marL="516533" lvl="2" indent="-171450" fontAlgn="auto">
              <a:buFont typeface="Symbol" panose="05050102010706020507" pitchFamily="18" charset="2"/>
              <a:buChar char=""/>
            </a:pPr>
            <a:r>
              <a:rPr lang="en-GB" sz="1800" dirty="0" smtClean="0"/>
              <a:t>This technology bring </a:t>
            </a:r>
            <a:r>
              <a:rPr lang="en-GB" sz="1800" dirty="0"/>
              <a:t>transparency to nuclear material movements between facilities and different countries. </a:t>
            </a:r>
            <a:endParaRPr lang="en-GB" sz="1800" dirty="0" smtClean="0"/>
          </a:p>
          <a:p>
            <a:pPr marL="516533" lvl="2" indent="-171450" fontAlgn="auto">
              <a:buFont typeface="Symbol" panose="05050102010706020507" pitchFamily="18" charset="2"/>
              <a:buChar char=""/>
            </a:pPr>
            <a:r>
              <a:rPr lang="en-GB" sz="1800" dirty="0" err="1" smtClean="0"/>
              <a:t>Nmac-blockchain</a:t>
            </a:r>
            <a:r>
              <a:rPr lang="en-GB" sz="1800" dirty="0" smtClean="0"/>
              <a:t> </a:t>
            </a:r>
            <a:r>
              <a:rPr lang="en-GB" sz="1800" dirty="0"/>
              <a:t>reduces cost</a:t>
            </a:r>
            <a:r>
              <a:rPr lang="en-US" sz="1800" dirty="0"/>
              <a:t>s</a:t>
            </a:r>
            <a:r>
              <a:rPr lang="en-GB" sz="1800" dirty="0"/>
              <a:t> and delays in the regulator’s processes </a:t>
            </a:r>
            <a:r>
              <a:rPr lang="en-US" sz="1800" dirty="0"/>
              <a:t>and enhances the security of the information assets helping avoid possible sabotages</a:t>
            </a:r>
            <a:r>
              <a:rPr lang="en-GB" sz="1800" dirty="0"/>
              <a:t>. </a:t>
            </a:r>
            <a:endParaRPr lang="es-AR" sz="1800" dirty="0"/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en-GB" sz="2800" dirty="0" smtClean="0"/>
              <a:t>Futures works</a:t>
            </a:r>
          </a:p>
          <a:p>
            <a:pPr marL="516533" lvl="2" indent="-171450" fontAlgn="auto">
              <a:buFont typeface="Symbol" panose="05050102010706020507" pitchFamily="18" charset="2"/>
              <a:buChar char=""/>
            </a:pPr>
            <a:r>
              <a:rPr lang="en-GB" sz="1800" dirty="0"/>
              <a:t>W</a:t>
            </a:r>
            <a:r>
              <a:rPr lang="en-GB" sz="1800" dirty="0" smtClean="0"/>
              <a:t>e </a:t>
            </a:r>
            <a:r>
              <a:rPr lang="en-GB" sz="1800" dirty="0"/>
              <a:t>are going to implements more </a:t>
            </a:r>
            <a:r>
              <a:rPr lang="en-GB" sz="1800" dirty="0" err="1"/>
              <a:t>blockchain</a:t>
            </a:r>
            <a:r>
              <a:rPr lang="en-GB" sz="1800" dirty="0"/>
              <a:t> peers and evaluate the behaviour </a:t>
            </a:r>
            <a:r>
              <a:rPr lang="en-US" sz="1800" dirty="0"/>
              <a:t>and performance </a:t>
            </a:r>
            <a:r>
              <a:rPr lang="en-GB" sz="1800" dirty="0"/>
              <a:t>of the </a:t>
            </a:r>
            <a:r>
              <a:rPr lang="en-GB" sz="1800" dirty="0" err="1"/>
              <a:t>nmac-blockchain</a:t>
            </a:r>
            <a:r>
              <a:rPr lang="en-GB" sz="1800" dirty="0"/>
              <a:t> with a large number of concurrent transactions. </a:t>
            </a:r>
            <a:endParaRPr lang="en-GB" sz="1800" dirty="0" smtClean="0"/>
          </a:p>
          <a:p>
            <a:pPr marL="516533" lvl="2" indent="-171450" fontAlgn="auto">
              <a:buFont typeface="Symbol" panose="05050102010706020507" pitchFamily="18" charset="2"/>
              <a:buChar char=""/>
            </a:pPr>
            <a:r>
              <a:rPr lang="en-GB" sz="1800" dirty="0" smtClean="0"/>
              <a:t>Improve </a:t>
            </a:r>
            <a:r>
              <a:rPr lang="en-GB" sz="1800" dirty="0"/>
              <a:t>the user experience.  </a:t>
            </a:r>
            <a:endParaRPr lang="es-AR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3670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err="1" smtClean="0">
                <a:latin typeface="Trebuchet MS" panose="020B0603020202020204" pitchFamily="34" charset="0"/>
              </a:rPr>
              <a:t>References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GB" sz="1400" dirty="0" smtClean="0"/>
              <a:t>IAEA </a:t>
            </a:r>
            <a:r>
              <a:rPr lang="en-GB" sz="1400" dirty="0"/>
              <a:t>Nuclear Security Series N° 32-T. Establishing a System for Control of Nuclear Material for Nuclear Security Purposes at a Facility during Use, Storage and Movement. Technical Guidance. International Atomic Energy Agency, Vienna (2019).</a:t>
            </a:r>
            <a:endParaRPr lang="es-AR" sz="1400" dirty="0"/>
          </a:p>
          <a:p>
            <a:pPr marL="342900" lvl="0" indent="-342900">
              <a:buFont typeface="+mj-lt"/>
              <a:buAutoNum type="arabicPeriod"/>
            </a:pPr>
            <a:r>
              <a:rPr lang="es-AR" sz="1400" dirty="0"/>
              <a:t>AR 10.16.1, Rev. 3. Transporte de Materiales Radiactivos. </a:t>
            </a:r>
            <a:r>
              <a:rPr lang="en-GB" sz="1400" dirty="0" err="1"/>
              <a:t>Autoridad</a:t>
            </a:r>
            <a:r>
              <a:rPr lang="en-GB" sz="1400" dirty="0"/>
              <a:t> </a:t>
            </a:r>
            <a:r>
              <a:rPr lang="en-GB" sz="1400" dirty="0" err="1"/>
              <a:t>Regulatoria</a:t>
            </a:r>
            <a:r>
              <a:rPr lang="en-GB" sz="1400" dirty="0"/>
              <a:t> Nuclear, Argentina (2016).</a:t>
            </a:r>
            <a:endParaRPr lang="es-AR" sz="1400" dirty="0"/>
          </a:p>
          <a:p>
            <a:pPr marL="342900" lvl="0" indent="-342900">
              <a:buFont typeface="+mj-lt"/>
              <a:buAutoNum type="arabicPeriod"/>
            </a:pPr>
            <a:r>
              <a:rPr lang="es-AR" sz="1400" dirty="0"/>
              <a:t>Análisis del Ciclo de Combustible Nuclear Argentino. </a:t>
            </a:r>
            <a:r>
              <a:rPr lang="es-AR" sz="1400" dirty="0" err="1"/>
              <a:t>Furlano</a:t>
            </a:r>
            <a:r>
              <a:rPr lang="es-AR" sz="1400" dirty="0"/>
              <a:t> L., Marino A. C., Comisión Nacional de Energía Atómica.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AR" sz="1400" dirty="0"/>
              <a:t>Aspectos básicos de </a:t>
            </a:r>
            <a:r>
              <a:rPr lang="es-AR" sz="1400" dirty="0" err="1"/>
              <a:t>blockchain</a:t>
            </a:r>
            <a:r>
              <a:rPr lang="es-AR" sz="1400" dirty="0"/>
              <a:t>: </a:t>
            </a:r>
            <a:r>
              <a:rPr lang="es-AR" sz="1400" dirty="0" err="1"/>
              <a:t>Hyperledger</a:t>
            </a:r>
            <a:r>
              <a:rPr lang="es-AR" sz="1400" dirty="0"/>
              <a:t> </a:t>
            </a:r>
            <a:r>
              <a:rPr lang="es-AR" sz="1400" dirty="0" err="1"/>
              <a:t>Fabric</a:t>
            </a:r>
            <a:r>
              <a:rPr lang="es-AR" sz="1400" dirty="0"/>
              <a:t> e </a:t>
            </a:r>
            <a:r>
              <a:rPr lang="es-AR" sz="1400" dirty="0" err="1"/>
              <a:t>Hyperleger</a:t>
            </a:r>
            <a:r>
              <a:rPr lang="es-AR" sz="1400" dirty="0"/>
              <a:t> </a:t>
            </a:r>
            <a:r>
              <a:rPr lang="es-AR" sz="1400" dirty="0" err="1"/>
              <a:t>Composer</a:t>
            </a:r>
            <a:r>
              <a:rPr lang="es-AR" sz="1400" dirty="0"/>
              <a:t>. </a:t>
            </a:r>
            <a:r>
              <a:rPr lang="es-AR" sz="1400" dirty="0" err="1"/>
              <a:t>Maheshwari</a:t>
            </a:r>
            <a:r>
              <a:rPr lang="es-AR" sz="1400" dirty="0"/>
              <a:t> S. IBM, </a:t>
            </a:r>
            <a:r>
              <a:rPr lang="es-AR" sz="1400" dirty="0" err="1"/>
              <a:t>developerWorks</a:t>
            </a:r>
            <a:r>
              <a:rPr lang="es-AR" sz="1400" dirty="0"/>
              <a:t> (2018).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Blockchain</a:t>
            </a:r>
            <a:r>
              <a:rPr lang="en-US" sz="1400" dirty="0"/>
              <a:t> for dummies, 2nd IBM Limited Edition. Brand W. (2018).</a:t>
            </a:r>
            <a:endParaRPr lang="es-AR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err="1"/>
              <a:t>Blockchain</a:t>
            </a:r>
            <a:r>
              <a:rPr lang="en-US" sz="1400" dirty="0"/>
              <a:t> for Business - An Introduction to </a:t>
            </a:r>
            <a:r>
              <a:rPr lang="en-US" sz="1400" dirty="0" err="1"/>
              <a:t>Hyperledger</a:t>
            </a:r>
            <a:r>
              <a:rPr lang="en-US" sz="1400" dirty="0"/>
              <a:t> Technologies. </a:t>
            </a:r>
            <a:r>
              <a:rPr lang="en-US" sz="1400" dirty="0" err="1"/>
              <a:t>EdX</a:t>
            </a:r>
            <a:r>
              <a:rPr lang="en-US" sz="1400" dirty="0"/>
              <a:t> curses (April, 2019). 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2979992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 err="1"/>
              <a:t>Implementing</a:t>
            </a:r>
            <a:r>
              <a:rPr lang="es-AR" sz="2800" dirty="0"/>
              <a:t> </a:t>
            </a:r>
            <a:r>
              <a:rPr lang="es-AR" sz="2800" dirty="0" err="1"/>
              <a:t>Blockchain</a:t>
            </a:r>
            <a:r>
              <a:rPr lang="es-AR" sz="2800" dirty="0"/>
              <a:t> </a:t>
            </a: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err="1" smtClean="0"/>
              <a:t>Technology</a:t>
            </a:r>
            <a:r>
              <a:rPr lang="es-AR" sz="2800" dirty="0" smtClean="0"/>
              <a:t> in </a:t>
            </a:r>
            <a:r>
              <a:rPr lang="es-AR" sz="2800" dirty="0"/>
              <a:t>NMAC </a:t>
            </a:r>
            <a:r>
              <a:rPr lang="es-AR" sz="2800" dirty="0" err="1" smtClean="0"/>
              <a:t>system</a:t>
            </a:r>
            <a:endParaRPr lang="es-AR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01769" y="2024857"/>
            <a:ext cx="4303908" cy="187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8817" tIns="20185" rIns="38817" bIns="20185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 sz="4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s-AR" sz="4100" b="1" dirty="0" smtClean="0">
                <a:solidFill>
                  <a:schemeClr val="tx1"/>
                </a:solidFill>
                <a:latin typeface="DIN Next LT Pro Bold" charset="0"/>
              </a:rPr>
              <a:t>Questions? </a:t>
            </a:r>
            <a:endParaRPr lang="en-US" altLang="es-AR" sz="4100" b="1" dirty="0">
              <a:solidFill>
                <a:schemeClr val="tx1"/>
              </a:solidFill>
              <a:latin typeface="DIN Next LT Pro Bold" charset="0"/>
            </a:endParaRPr>
          </a:p>
          <a:p>
            <a:pPr algn="ctr">
              <a:buClrTx/>
              <a:buFontTx/>
              <a:buNone/>
            </a:pPr>
            <a:endParaRPr lang="en-US" altLang="es-AR" sz="2600" b="1" dirty="0">
              <a:solidFill>
                <a:srgbClr val="262626"/>
              </a:solidFill>
              <a:latin typeface="DIN Next LT Pro Bold" charset="0"/>
            </a:endParaRPr>
          </a:p>
          <a:p>
            <a:pPr algn="ctr">
              <a:buClrTx/>
              <a:buFontTx/>
              <a:buNone/>
            </a:pPr>
            <a:r>
              <a:rPr lang="en-US" altLang="es-AR" sz="2600" b="1" dirty="0" smtClean="0">
                <a:solidFill>
                  <a:srgbClr val="262626"/>
                </a:solidFill>
                <a:latin typeface="DIN Next LT Pro Bold" charset="0"/>
              </a:rPr>
              <a:t>Thanks for your attention.-</a:t>
            </a:r>
            <a:endParaRPr lang="en-US" altLang="es-AR" sz="2600" b="1" dirty="0">
              <a:solidFill>
                <a:srgbClr val="262626"/>
              </a:solidFill>
              <a:latin typeface="DIN Next LT Pro Bold" charset="0"/>
            </a:endParaRPr>
          </a:p>
          <a:p>
            <a:pPr algn="ctr">
              <a:buClrTx/>
              <a:buFontTx/>
              <a:buNone/>
            </a:pPr>
            <a:endParaRPr lang="en-US" altLang="es-AR" sz="2600" b="1" dirty="0">
              <a:solidFill>
                <a:srgbClr val="262626"/>
              </a:solidFill>
              <a:latin typeface="DIN Next LT Pro Bold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89104" y="5661248"/>
            <a:ext cx="3736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altLang="es-AR" sz="2000" dirty="0">
                <a:solidFill>
                  <a:srgbClr val="262626"/>
                </a:solidFill>
                <a:latin typeface="DIN Next LT Pro Bold" charset="0"/>
              </a:rPr>
              <a:t>veronicaventurini@cnea.gob.ar</a:t>
            </a:r>
          </a:p>
        </p:txBody>
      </p:sp>
    </p:spTree>
    <p:extLst>
      <p:ext uri="{BB962C8B-B14F-4D97-AF65-F5344CB8AC3E}">
        <p14:creationId xmlns:p14="http://schemas.microsoft.com/office/powerpoint/2010/main" val="3892529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err="1" smtClean="0">
                <a:latin typeface="Trebuchet MS" panose="020B0603020202020204" pitchFamily="34" charset="0"/>
              </a:rPr>
              <a:t>Introduction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6488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r>
              <a:rPr lang="es-ES" sz="2800" dirty="0" err="1" smtClean="0"/>
              <a:t>Motivation</a:t>
            </a:r>
            <a:endParaRPr lang="es-ES" sz="2800" dirty="0"/>
          </a:p>
          <a:p>
            <a:pPr marL="621804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Emerging technologies have focused on </a:t>
            </a:r>
            <a:r>
              <a:rPr lang="en-US" sz="2000" dirty="0" err="1"/>
              <a:t>blockchain</a:t>
            </a:r>
            <a:r>
              <a:rPr lang="en-US" sz="2000" dirty="0"/>
              <a:t> technologies.</a:t>
            </a:r>
          </a:p>
          <a:p>
            <a:pPr marL="621804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Review of possible applications in the nuclear </a:t>
            </a:r>
            <a:r>
              <a:rPr lang="en-US" sz="2000" dirty="0" smtClean="0"/>
              <a:t>industries.</a:t>
            </a:r>
          </a:p>
          <a:p>
            <a:pPr marL="449263" indent="-342900">
              <a:buFont typeface="Symbol" panose="05050102010706020507" pitchFamily="18" charset="2"/>
              <a:buChar char="-"/>
            </a:pPr>
            <a:endParaRPr lang="es-ES" sz="2000" dirty="0"/>
          </a:p>
          <a:p>
            <a:pPr marL="246488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Objectives</a:t>
            </a:r>
            <a:endParaRPr lang="en-US" sz="2000" dirty="0"/>
          </a:p>
          <a:p>
            <a:pPr marL="621804" lvl="1" indent="-342900">
              <a:buFont typeface="Symbol" panose="05050102010706020507" pitchFamily="18" charset="2"/>
              <a:buChar char="-"/>
            </a:pPr>
            <a:r>
              <a:rPr lang="en-US" sz="2000" dirty="0"/>
              <a:t>Ensure transparency transactions in control of nuclear and </a:t>
            </a:r>
            <a:r>
              <a:rPr lang="en-US" sz="2000" dirty="0" smtClean="0"/>
              <a:t>radioactive </a:t>
            </a:r>
            <a:r>
              <a:rPr lang="en-US" sz="2000" dirty="0"/>
              <a:t>material </a:t>
            </a:r>
            <a:r>
              <a:rPr lang="en-US" sz="2000" dirty="0" smtClean="0"/>
              <a:t>movements</a:t>
            </a:r>
            <a:r>
              <a:rPr lang="es-ES" sz="2000" dirty="0" smtClean="0"/>
              <a:t>. </a:t>
            </a:r>
          </a:p>
          <a:p>
            <a:pPr marL="449263" indent="-342900">
              <a:buFont typeface="Symbol" panose="05050102010706020507" pitchFamily="18" charset="2"/>
              <a:buChar char="-"/>
            </a:pPr>
            <a:endParaRPr lang="es-ES" sz="2000" dirty="0"/>
          </a:p>
          <a:p>
            <a:pPr marL="246488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Contribution</a:t>
            </a:r>
          </a:p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endParaRPr lang="es-ES" sz="2000" dirty="0"/>
          </a:p>
          <a:p>
            <a:pPr marL="629741" lvl="1" indent="-4572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r>
              <a:rPr lang="en-GB" sz="2000" dirty="0" smtClean="0"/>
              <a:t>The </a:t>
            </a:r>
            <a:r>
              <a:rPr lang="en-GB" sz="2000" dirty="0"/>
              <a:t>implementation of the NMAC system using </a:t>
            </a:r>
            <a:r>
              <a:rPr lang="en-GB" sz="2000" dirty="0" err="1" smtClean="0"/>
              <a:t>blockchain</a:t>
            </a:r>
            <a:r>
              <a:rPr lang="en-GB" sz="2000" dirty="0" smtClean="0"/>
              <a:t>.</a:t>
            </a:r>
          </a:p>
          <a:p>
            <a:pPr marL="629741" lvl="1" indent="-4572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449263" indent="-342900">
              <a:buFont typeface="Symbol" panose="05050102010706020507" pitchFamily="18" charset="2"/>
              <a:buChar char="-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64459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err="1">
                <a:latin typeface="Trebuchet MS" panose="020B0603020202020204" pitchFamily="34" charset="0"/>
              </a:rPr>
              <a:t>Introduction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800" dirty="0" smtClean="0"/>
              <a:t>Art of </a:t>
            </a:r>
            <a:r>
              <a:rPr lang="es-ES" sz="2800" dirty="0" err="1" smtClean="0"/>
              <a:t>State</a:t>
            </a:r>
            <a:endParaRPr lang="es-ES" sz="2800" dirty="0" smtClean="0"/>
          </a:p>
          <a:p>
            <a:pPr marL="515442" lvl="2" indent="-342900" eaLnBrk="0" hangingPunct="0">
              <a:spcBef>
                <a:spcPct val="30000"/>
              </a:spcBef>
              <a:buFont typeface="Symbol" panose="05050102010706020507" pitchFamily="18" charset="2"/>
              <a:buChar char="-"/>
              <a:defRPr/>
            </a:pPr>
            <a:r>
              <a:rPr lang="en-US" sz="2000" dirty="0" smtClean="0"/>
              <a:t>Cryptocurrencies </a:t>
            </a:r>
          </a:p>
          <a:p>
            <a:pPr marL="515442" lvl="2" indent="-342900" eaLnBrk="0" hangingPunct="0">
              <a:spcBef>
                <a:spcPct val="30000"/>
              </a:spcBef>
              <a:buFont typeface="Symbol" panose="05050102010706020507" pitchFamily="18" charset="2"/>
              <a:buChar char="-"/>
              <a:defRPr/>
            </a:pPr>
            <a:r>
              <a:rPr lang="en-US" sz="2000" dirty="0" smtClean="0"/>
              <a:t>Energy </a:t>
            </a:r>
            <a:r>
              <a:rPr lang="en-US" sz="2000" dirty="0"/>
              <a:t>distribution from smart </a:t>
            </a:r>
            <a:r>
              <a:rPr lang="en-US" sz="2000" dirty="0" smtClean="0"/>
              <a:t>grids </a:t>
            </a:r>
          </a:p>
          <a:p>
            <a:pPr marL="515442" lvl="2" indent="-342900" eaLnBrk="0" hangingPunct="0">
              <a:spcBef>
                <a:spcPct val="30000"/>
              </a:spcBef>
              <a:buFont typeface="Symbol" panose="05050102010706020507" pitchFamily="18" charset="2"/>
              <a:buChar char="-"/>
              <a:defRPr/>
            </a:pPr>
            <a:r>
              <a:rPr lang="en-US" sz="2000" dirty="0" smtClean="0"/>
              <a:t>Finances </a:t>
            </a:r>
            <a:r>
              <a:rPr lang="en-US" sz="2000" dirty="0"/>
              <a:t>and property rights </a:t>
            </a:r>
            <a:endParaRPr lang="en-US" sz="2000" dirty="0" smtClean="0"/>
          </a:p>
          <a:p>
            <a:pPr marL="515442" lvl="2" indent="-342900" eaLnBrk="0" hangingPunct="0">
              <a:spcBef>
                <a:spcPct val="30000"/>
              </a:spcBef>
              <a:buFont typeface="Symbol" panose="05050102010706020507" pitchFamily="18" charset="2"/>
              <a:buChar char="-"/>
              <a:defRPr/>
            </a:pPr>
            <a:r>
              <a:rPr lang="en-US" sz="2000" dirty="0" smtClean="0"/>
              <a:t>Organizations </a:t>
            </a:r>
            <a:r>
              <a:rPr lang="en-US" sz="2000" dirty="0"/>
              <a:t>such as DARPA (United State) or </a:t>
            </a:r>
            <a:r>
              <a:rPr lang="en-US" sz="2000" dirty="0" err="1"/>
              <a:t>Rosatom</a:t>
            </a:r>
            <a:r>
              <a:rPr lang="en-US" sz="2000" dirty="0"/>
              <a:t> (Russia) invest in R&amp;D on </a:t>
            </a:r>
            <a:r>
              <a:rPr lang="en-US" sz="2000" dirty="0" err="1"/>
              <a:t>blockchain</a:t>
            </a:r>
            <a:r>
              <a:rPr lang="en-US" sz="2000" dirty="0"/>
              <a:t> to safeguard military assets and in nuclear energy respectively.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18616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/>
              <a:t>Blockchain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r>
              <a:rPr lang="es-ES" sz="2800" dirty="0" err="1" smtClean="0"/>
              <a:t>Blockchain</a:t>
            </a:r>
            <a:r>
              <a:rPr lang="es-ES" sz="2800" dirty="0" smtClean="0"/>
              <a:t> </a:t>
            </a:r>
            <a:r>
              <a:rPr lang="es-ES" sz="2800" dirty="0" err="1" smtClean="0"/>
              <a:t>characteristics</a:t>
            </a:r>
            <a:endParaRPr lang="es-ES" sz="2800" dirty="0" smtClean="0"/>
          </a:p>
          <a:p>
            <a:pPr marL="687983" lvl="2" indent="-3429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r>
              <a:rPr lang="en-GB" sz="2000" dirty="0" err="1" smtClean="0"/>
              <a:t>Blockchain</a:t>
            </a:r>
            <a:r>
              <a:rPr lang="en-GB" sz="2000" dirty="0" smtClean="0"/>
              <a:t> </a:t>
            </a:r>
            <a:r>
              <a:rPr lang="en-GB" sz="2000" dirty="0"/>
              <a:t>constructs a chronological chain of blocks, hence the name "block-chain". </a:t>
            </a:r>
            <a:endParaRPr lang="en-GB" sz="2000" dirty="0" smtClean="0"/>
          </a:p>
          <a:p>
            <a:pPr marL="687983" lvl="2" indent="-3429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r>
              <a:rPr lang="en-GB" sz="2000" dirty="0" smtClean="0"/>
              <a:t>Each </a:t>
            </a:r>
            <a:r>
              <a:rPr lang="en-GB" sz="2000" dirty="0"/>
              <a:t>block is an immutable information unit. </a:t>
            </a:r>
            <a:endParaRPr lang="en-GB" sz="2000" dirty="0" smtClean="0"/>
          </a:p>
          <a:p>
            <a:pPr marL="687983" lvl="2" indent="-3429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r>
              <a:rPr lang="en-GB" sz="2000" dirty="0" err="1" smtClean="0"/>
              <a:t>Blockchain</a:t>
            </a:r>
            <a:r>
              <a:rPr lang="en-GB" sz="2000" dirty="0" smtClean="0"/>
              <a:t> </a:t>
            </a:r>
            <a:r>
              <a:rPr lang="en-GB" sz="2000" dirty="0"/>
              <a:t>consists of timestamping of transactions, Peer-to-Peer networks, cryptography, and shared computational power. </a:t>
            </a:r>
            <a:endParaRPr lang="en-GB" sz="2000" dirty="0" smtClean="0"/>
          </a:p>
          <a:p>
            <a:pPr marL="687983" lvl="2" indent="-3429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r>
              <a:rPr lang="en-GB" sz="2000" dirty="0" smtClean="0"/>
              <a:t>Components: data model, transaction language, consensus algorithm.</a:t>
            </a:r>
          </a:p>
          <a:p>
            <a:pPr marL="687983" lvl="2" indent="-3429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r>
              <a:rPr lang="en-GB" sz="2000" dirty="0" smtClean="0"/>
              <a:t>Smart Contracts: automatic execution code.</a:t>
            </a:r>
            <a:endParaRPr lang="es-AR" sz="2000" dirty="0"/>
          </a:p>
          <a:p>
            <a:pPr marL="687983" lvl="2" indent="-342900">
              <a:lnSpc>
                <a:spcPct val="80000"/>
              </a:lnSpc>
              <a:spcBef>
                <a:spcPts val="518"/>
              </a:spcBef>
              <a:buClrTx/>
              <a:buFont typeface="Symbol" panose="05050102010706020507" pitchFamily="18" charset="2"/>
              <a:buChar char="-"/>
            </a:pPr>
            <a:endParaRPr lang="es-AR" sz="2000" dirty="0"/>
          </a:p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endParaRPr lang="es-ES" sz="23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149080"/>
            <a:ext cx="52673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01" y="188640"/>
            <a:ext cx="3160960" cy="628760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232920" y="4520037"/>
            <a:ext cx="2382509" cy="17587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5783" tIns="47892" rIns="95783" bIns="47892" rtlCol="0">
            <a:spAutoFit/>
          </a:bodyPr>
          <a:lstStyle/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>
                <a:solidFill>
                  <a:schemeClr val="bg1"/>
                </a:solidFill>
              </a:rPr>
              <a:t>Nuclear Reactor Core</a:t>
            </a: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>
                <a:solidFill>
                  <a:schemeClr val="bg1"/>
                </a:solidFill>
              </a:rPr>
              <a:t>Storage </a:t>
            </a:r>
            <a:r>
              <a:rPr lang="es-AR" sz="1200" dirty="0" err="1">
                <a:solidFill>
                  <a:schemeClr val="bg1"/>
                </a:solidFill>
              </a:rPr>
              <a:t>Enclosure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 err="1">
                <a:solidFill>
                  <a:schemeClr val="bg1"/>
                </a:solidFill>
              </a:rPr>
              <a:t>Maneuvering</a:t>
            </a:r>
            <a:r>
              <a:rPr lang="es-AR" sz="1200" dirty="0">
                <a:solidFill>
                  <a:schemeClr val="bg1"/>
                </a:solidFill>
              </a:rPr>
              <a:t> Pool</a:t>
            </a: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 err="1">
                <a:solidFill>
                  <a:schemeClr val="bg1"/>
                </a:solidFill>
              </a:rPr>
              <a:t>Waste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Disposal</a:t>
            </a:r>
            <a:r>
              <a:rPr lang="es-AR" sz="1200" dirty="0">
                <a:solidFill>
                  <a:schemeClr val="bg1"/>
                </a:solidFill>
              </a:rPr>
              <a:t> Pool</a:t>
            </a: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 err="1">
                <a:solidFill>
                  <a:schemeClr val="bg1"/>
                </a:solidFill>
              </a:rPr>
              <a:t>Laboratory</a:t>
            </a:r>
            <a:r>
              <a:rPr lang="es-AR" sz="1200" dirty="0">
                <a:solidFill>
                  <a:schemeClr val="bg1"/>
                </a:solidFill>
              </a:rPr>
              <a:t> 1</a:t>
            </a: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 err="1">
                <a:solidFill>
                  <a:schemeClr val="bg1"/>
                </a:solidFill>
              </a:rPr>
              <a:t>Reception</a:t>
            </a:r>
            <a:endParaRPr lang="es-AR" sz="1200" dirty="0">
              <a:solidFill>
                <a:schemeClr val="bg1"/>
              </a:solidFill>
            </a:endParaRP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 err="1">
                <a:solidFill>
                  <a:schemeClr val="bg1"/>
                </a:solidFill>
              </a:rPr>
              <a:t>Waste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Disposal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err="1">
                <a:solidFill>
                  <a:schemeClr val="bg1"/>
                </a:solidFill>
              </a:rPr>
              <a:t>Facility</a:t>
            </a:r>
            <a:endParaRPr lang="es-AR" sz="1200" dirty="0">
              <a:solidFill>
                <a:schemeClr val="bg1"/>
              </a:solidFill>
            </a:endParaRP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 err="1">
                <a:solidFill>
                  <a:schemeClr val="bg1"/>
                </a:solidFill>
              </a:rPr>
              <a:t>Enclosure</a:t>
            </a:r>
            <a:r>
              <a:rPr lang="es-AR" sz="1200" dirty="0">
                <a:solidFill>
                  <a:schemeClr val="bg1"/>
                </a:solidFill>
              </a:rPr>
              <a:t> 1</a:t>
            </a:r>
          </a:p>
          <a:p>
            <a:pPr marL="273050" indent="-273050">
              <a:buClr>
                <a:schemeClr val="bg1"/>
              </a:buClr>
              <a:buAutoNum type="arabicPeriod"/>
            </a:pPr>
            <a:r>
              <a:rPr lang="es-AR" sz="1200" dirty="0" err="1">
                <a:solidFill>
                  <a:schemeClr val="bg1"/>
                </a:solidFill>
              </a:rPr>
              <a:t>Enclosure</a:t>
            </a:r>
            <a:r>
              <a:rPr lang="es-AR" sz="1200" dirty="0">
                <a:solidFill>
                  <a:schemeClr val="bg1"/>
                </a:solidFill>
              </a:rPr>
              <a:t> </a:t>
            </a:r>
            <a:r>
              <a:rPr lang="es-AR" sz="1200" dirty="0" smtClean="0">
                <a:solidFill>
                  <a:schemeClr val="bg1"/>
                </a:solidFill>
              </a:rPr>
              <a:t>2</a:t>
            </a:r>
            <a:endParaRPr lang="es-AR" sz="12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32520" y="980728"/>
            <a:ext cx="5472608" cy="325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1" indent="0" algn="just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800" dirty="0" err="1">
                <a:solidFill>
                  <a:schemeClr val="tx1"/>
                </a:solidFill>
                <a:latin typeface="+mn-lt"/>
              </a:rPr>
              <a:t>Scenario</a:t>
            </a:r>
            <a:endParaRPr lang="es-AR" sz="2800" dirty="0" smtClean="0">
              <a:solidFill>
                <a:schemeClr val="tx1"/>
              </a:solidFill>
              <a:latin typeface="+mn-lt"/>
            </a:endParaRPr>
          </a:p>
          <a:p>
            <a:pPr marL="4763" lvl="1" indent="0" algn="just">
              <a:lnSpc>
                <a:spcPct val="80000"/>
              </a:lnSpc>
              <a:spcBef>
                <a:spcPts val="518"/>
              </a:spcBef>
              <a:buClrTx/>
            </a:pP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A new set of fuel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rods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arrives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facility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. A custodian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named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John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Muller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receives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set of material.</a:t>
            </a:r>
          </a:p>
          <a:p>
            <a:pPr marL="4763" lvl="1" indent="0" algn="just">
              <a:lnSpc>
                <a:spcPct val="80000"/>
              </a:lnSpc>
              <a:spcBef>
                <a:spcPts val="518"/>
              </a:spcBef>
              <a:buClrTx/>
            </a:pP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must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login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in a web page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that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allows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him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to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specify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type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of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source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transaction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. In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this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case,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transaction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record new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sources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4763" lvl="1" indent="0" algn="just">
              <a:lnSpc>
                <a:spcPct val="80000"/>
              </a:lnSpc>
              <a:spcBef>
                <a:spcPts val="518"/>
              </a:spcBef>
              <a:buClrTx/>
            </a:pP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These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transactions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are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registered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nmac-blockchain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with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timestamp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specification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</a:p>
          <a:p>
            <a:pPr marL="4763" lvl="1" indent="0" algn="just">
              <a:lnSpc>
                <a:spcPct val="80000"/>
              </a:lnSpc>
              <a:spcBef>
                <a:spcPts val="518"/>
              </a:spcBef>
              <a:buClrTx/>
            </a:pPr>
            <a:r>
              <a:rPr lang="es-A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, at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moment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when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fuel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rod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replacement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occurs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Muller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has to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write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this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new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transaction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nmac-blockchain</a:t>
            </a:r>
            <a:r>
              <a:rPr lang="es-AR" sz="1800" dirty="0">
                <a:solidFill>
                  <a:schemeClr val="tx1"/>
                </a:solidFill>
                <a:latin typeface="Calibri" panose="020F0502020204030204" pitchFamily="34" charset="0"/>
              </a:rPr>
              <a:t>.” </a:t>
            </a:r>
          </a:p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endParaRPr lang="es-ES" sz="2300" dirty="0">
              <a:solidFill>
                <a:schemeClr val="tx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95237" y="274638"/>
            <a:ext cx="8910523" cy="620565"/>
          </a:xfrm>
        </p:spPr>
        <p:txBody>
          <a:bodyPr/>
          <a:lstStyle/>
          <a:p>
            <a:pPr algn="l"/>
            <a:r>
              <a:rPr lang="es-ES" sz="3200" dirty="0"/>
              <a:t>Use case: NMAC </a:t>
            </a:r>
            <a:r>
              <a:rPr lang="es-ES" sz="3200" dirty="0" err="1"/>
              <a:t>System</a:t>
            </a:r>
            <a:endParaRPr lang="es-AR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728069" y="4066167"/>
            <a:ext cx="2664296" cy="117393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5783" tIns="47892" rIns="95783" bIns="47892" rtlCol="0">
            <a:spAutoFit/>
          </a:bodyPr>
          <a:lstStyle/>
          <a:p>
            <a:r>
              <a:rPr lang="es-AR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Movements</a:t>
            </a:r>
            <a:r>
              <a:rPr lang="es-A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517625" lvl="1" indent="-197190">
              <a:buFont typeface="Wingdings" panose="05000000000000000000" pitchFamily="2" charset="2"/>
              <a:buChar char="ü"/>
            </a:pPr>
            <a:r>
              <a:rPr lang="es-A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Shipment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7625" lvl="1" indent="-197190">
              <a:buFont typeface="Wingdings" panose="05000000000000000000" pitchFamily="2" charset="2"/>
              <a:buChar char="ü"/>
            </a:pPr>
            <a:r>
              <a:rPr lang="es-A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Receipt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7625" lvl="1" indent="-197190">
              <a:buFont typeface="Wingdings" panose="05000000000000000000" pitchFamily="2" charset="2"/>
              <a:buChar char="ü"/>
            </a:pPr>
            <a:r>
              <a:rPr lang="es-A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Transfer</a:t>
            </a:r>
          </a:p>
          <a:p>
            <a:pPr marL="517625" lvl="1" indent="-197190">
              <a:buFont typeface="Wingdings" panose="05000000000000000000" pitchFamily="2" charset="2"/>
              <a:buChar char="ü"/>
            </a:pPr>
            <a:r>
              <a:rPr lang="es-AR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Relocation</a:t>
            </a:r>
            <a:endParaRPr lang="es-A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Use case: NMAC </a:t>
            </a:r>
            <a:r>
              <a:rPr lang="es-ES" sz="4000" dirty="0" err="1"/>
              <a:t>System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800" dirty="0" err="1" smtClean="0"/>
              <a:t>Constrains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 </a:t>
            </a:r>
            <a:r>
              <a:rPr lang="es-ES" sz="2800" dirty="0" err="1" smtClean="0"/>
              <a:t>design</a:t>
            </a:r>
            <a:endParaRPr lang="es-ES" sz="2800" dirty="0" smtClean="0"/>
          </a:p>
          <a:p>
            <a:pPr marL="903288" lvl="0" indent="-368300" algn="just">
              <a:buFont typeface="Symbol" panose="05050102010706020507" pitchFamily="18" charset="2"/>
              <a:buChar char=""/>
            </a:pPr>
            <a:r>
              <a:rPr lang="en-US" sz="1800" dirty="0" smtClean="0"/>
              <a:t>Separation </a:t>
            </a:r>
            <a:r>
              <a:rPr lang="en-US" sz="1800" dirty="0"/>
              <a:t>of duties should be maintained to ensure that the same person cannot both transfer and receive the nuclear material.</a:t>
            </a:r>
            <a:endParaRPr lang="es-AR" sz="1800" dirty="0"/>
          </a:p>
          <a:p>
            <a:pPr marL="903288" lvl="0" indent="-368300" algn="just">
              <a:buFont typeface="Symbol" panose="05050102010706020507" pitchFamily="18" charset="2"/>
              <a:buChar char=""/>
            </a:pPr>
            <a:r>
              <a:rPr lang="en-US" sz="1800" dirty="0"/>
              <a:t>Radiation should be measured before and after each </a:t>
            </a:r>
            <a:r>
              <a:rPr lang="en-US" sz="1800" dirty="0" smtClean="0"/>
              <a:t>movement: the </a:t>
            </a:r>
            <a:r>
              <a:rPr lang="en-US" sz="1800" dirty="0"/>
              <a:t>present architecture eludes that </a:t>
            </a:r>
            <a:r>
              <a:rPr lang="en-US" sz="1800" dirty="0" smtClean="0"/>
              <a:t>verification.</a:t>
            </a:r>
            <a:endParaRPr lang="es-AR" sz="1800" dirty="0"/>
          </a:p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endParaRPr lang="es-ES" sz="2300" dirty="0" smtClean="0"/>
          </a:p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73432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NMAC </a:t>
            </a:r>
            <a:r>
              <a:rPr lang="es-ES" sz="4000" dirty="0" err="1" smtClean="0"/>
              <a:t>System</a:t>
            </a:r>
            <a:r>
              <a:rPr lang="es-ES" sz="4000" dirty="0" smtClean="0"/>
              <a:t>: </a:t>
            </a:r>
            <a:r>
              <a:rPr lang="es-ES" sz="4000" dirty="0" err="1" smtClean="0"/>
              <a:t>Design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s-ES" sz="2400" dirty="0" err="1" smtClean="0"/>
              <a:t>Participants</a:t>
            </a:r>
            <a:endParaRPr lang="es-ES" sz="2400" dirty="0" smtClean="0"/>
          </a:p>
          <a:p>
            <a:pPr marL="628650" lvl="0" indent="-273050" hangingPunct="0">
              <a:buFont typeface="Symbol" panose="05050102010706020507" pitchFamily="18" charset="2"/>
              <a:buChar char=""/>
            </a:pPr>
            <a:r>
              <a:rPr lang="en-US" sz="1800" b="1" dirty="0" smtClean="0">
                <a:solidFill>
                  <a:srgbClr val="00B0F0"/>
                </a:solidFill>
              </a:rPr>
              <a:t>Regulator</a:t>
            </a:r>
            <a:r>
              <a:rPr lang="en-US" sz="1800" dirty="0" smtClean="0"/>
              <a:t>:</a:t>
            </a:r>
            <a:r>
              <a:rPr lang="en-US" sz="1800" dirty="0"/>
              <a:t>	Monitoring source </a:t>
            </a:r>
            <a:r>
              <a:rPr lang="en-US" sz="1800" dirty="0" smtClean="0"/>
              <a:t>movements, audit </a:t>
            </a:r>
            <a:r>
              <a:rPr lang="en-US" sz="1800" dirty="0"/>
              <a:t>the </a:t>
            </a:r>
            <a:r>
              <a:rPr lang="en-US" sz="1800" dirty="0" err="1" smtClean="0"/>
              <a:t>blockchain</a:t>
            </a:r>
            <a:r>
              <a:rPr lang="en-US" sz="1800" dirty="0"/>
              <a:t>.</a:t>
            </a:r>
          </a:p>
          <a:p>
            <a:pPr marL="628650" lvl="0" indent="-273050" hangingPunct="0">
              <a:buFont typeface="Symbol" panose="05050102010706020507" pitchFamily="18" charset="2"/>
              <a:buChar char=""/>
            </a:pPr>
            <a:r>
              <a:rPr lang="en-US" sz="1800" b="1" dirty="0">
                <a:solidFill>
                  <a:srgbClr val="00B0F0"/>
                </a:solidFill>
              </a:rPr>
              <a:t>Nuclear Material </a:t>
            </a:r>
            <a:r>
              <a:rPr lang="en-US" sz="1800" b="1" dirty="0" smtClean="0">
                <a:solidFill>
                  <a:srgbClr val="00B0F0"/>
                </a:solidFill>
              </a:rPr>
              <a:t>Custodian</a:t>
            </a:r>
            <a:r>
              <a:rPr lang="en-US" sz="1800" dirty="0" smtClean="0"/>
              <a:t>:</a:t>
            </a:r>
            <a:r>
              <a:rPr lang="en-US" sz="1800" dirty="0"/>
              <a:t>	Source/Nuclear Material Check </a:t>
            </a:r>
            <a:r>
              <a:rPr lang="en-US" sz="1800" dirty="0" smtClean="0"/>
              <a:t>in, Source/Nuclear </a:t>
            </a:r>
            <a:r>
              <a:rPr lang="en-US" sz="1800" dirty="0"/>
              <a:t>Material Check </a:t>
            </a:r>
            <a:r>
              <a:rPr lang="en-US" sz="1800" dirty="0" smtClean="0"/>
              <a:t>out, Relocation </a:t>
            </a:r>
            <a:r>
              <a:rPr lang="en-US" sz="1800" dirty="0"/>
              <a:t>of nuclear </a:t>
            </a:r>
            <a:r>
              <a:rPr lang="en-US" sz="1800" dirty="0" smtClean="0"/>
              <a:t>source, Adding </a:t>
            </a:r>
            <a:r>
              <a:rPr lang="en-US" sz="1800" dirty="0"/>
              <a:t>source to the </a:t>
            </a:r>
            <a:r>
              <a:rPr lang="en-US" sz="1800" dirty="0" err="1" smtClean="0"/>
              <a:t>blockchain</a:t>
            </a:r>
            <a:r>
              <a:rPr lang="en-US" sz="1800" dirty="0" smtClean="0"/>
              <a:t> and Adding </a:t>
            </a:r>
            <a:r>
              <a:rPr lang="en-US" sz="1800" dirty="0"/>
              <a:t>new </a:t>
            </a:r>
            <a:r>
              <a:rPr lang="en-US" sz="1800" dirty="0" smtClean="0"/>
              <a:t>location.</a:t>
            </a:r>
          </a:p>
          <a:p>
            <a:pPr marL="0" lvl="0" indent="0" hangingPunct="0"/>
            <a:r>
              <a:rPr lang="en-US" sz="2400" dirty="0" smtClean="0"/>
              <a:t>Assets</a:t>
            </a:r>
          </a:p>
          <a:p>
            <a:pPr marL="687388" lvl="2" indent="-342900" hangingPunct="0">
              <a:buFont typeface="Symbol" panose="05050102010706020507" pitchFamily="18" charset="2"/>
              <a:buChar char=""/>
            </a:pPr>
            <a:r>
              <a:rPr lang="en-US" sz="1800" b="1" dirty="0" smtClean="0">
                <a:solidFill>
                  <a:srgbClr val="00B0F0"/>
                </a:solidFill>
              </a:rPr>
              <a:t>Nuclear Material	</a:t>
            </a:r>
          </a:p>
          <a:p>
            <a:pPr marL="0" lvl="0" indent="0" hangingPunct="0"/>
            <a:r>
              <a:rPr lang="en-US" sz="2400" dirty="0" smtClean="0"/>
              <a:t>Transactions</a:t>
            </a:r>
          </a:p>
          <a:p>
            <a:pPr marL="630833" lvl="2" indent="-285750" hangingPunct="0">
              <a:buFont typeface="Symbol" panose="05050102010706020507" pitchFamily="18" charset="2"/>
              <a:buChar char="-"/>
            </a:pPr>
            <a:r>
              <a:rPr lang="en-GB" sz="1800" dirty="0" smtClean="0"/>
              <a:t>1) Add </a:t>
            </a:r>
            <a:r>
              <a:rPr lang="en-GB" sz="1800" dirty="0"/>
              <a:t>sources, </a:t>
            </a:r>
            <a:r>
              <a:rPr lang="en-GB" sz="1800" dirty="0" smtClean="0"/>
              <a:t>2) return </a:t>
            </a:r>
            <a:r>
              <a:rPr lang="en-GB" sz="1800" dirty="0"/>
              <a:t>a list of sources, </a:t>
            </a:r>
            <a:r>
              <a:rPr lang="en-GB" sz="1800" dirty="0" smtClean="0"/>
              <a:t>3) request </a:t>
            </a:r>
            <a:r>
              <a:rPr lang="en-GB" sz="1800" dirty="0"/>
              <a:t>information about a particular source, and </a:t>
            </a:r>
            <a:r>
              <a:rPr lang="en-GB" sz="1800" dirty="0" smtClean="0"/>
              <a:t>4) modify </a:t>
            </a:r>
            <a:r>
              <a:rPr lang="en-GB" sz="1800" dirty="0"/>
              <a:t>the source’s </a:t>
            </a:r>
            <a:r>
              <a:rPr lang="en-GB" sz="1800" dirty="0" smtClean="0"/>
              <a:t>custodian.</a:t>
            </a:r>
            <a:endParaRPr lang="en-US" sz="1800" dirty="0" smtClean="0"/>
          </a:p>
          <a:p>
            <a:pPr marL="0" lvl="0" indent="0" hangingPunct="0"/>
            <a:r>
              <a:rPr lang="en-US" sz="2400" dirty="0" smtClean="0"/>
              <a:t>Channels</a:t>
            </a:r>
          </a:p>
          <a:p>
            <a:pPr marL="641350" lvl="0" indent="-285750" hangingPunct="0">
              <a:buFont typeface="Symbol" panose="05050102010706020507" pitchFamily="18" charset="2"/>
              <a:buChar char=""/>
            </a:pPr>
            <a:r>
              <a:rPr lang="en-GB" sz="1800" dirty="0"/>
              <a:t>A</a:t>
            </a:r>
            <a:r>
              <a:rPr lang="en-GB" sz="1800" dirty="0" smtClean="0"/>
              <a:t>re </a:t>
            </a:r>
            <a:r>
              <a:rPr lang="en-GB" sz="1800" dirty="0"/>
              <a:t>the communication </a:t>
            </a:r>
            <a:r>
              <a:rPr lang="en-GB" sz="1800" dirty="0" smtClean="0"/>
              <a:t>buses </a:t>
            </a:r>
            <a:r>
              <a:rPr lang="en-GB" sz="1800" dirty="0"/>
              <a:t>between </a:t>
            </a:r>
            <a:r>
              <a:rPr lang="en-GB" sz="1800" dirty="0" smtClean="0"/>
              <a:t>participants.</a:t>
            </a:r>
            <a:endParaRPr lang="es-AR" sz="1800" dirty="0"/>
          </a:p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endParaRPr lang="es-ES" sz="2300" dirty="0" smtClean="0"/>
          </a:p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3" y="3544806"/>
            <a:ext cx="504056" cy="8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5408" y="2543200"/>
            <a:ext cx="698376" cy="69837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3009" y="1916832"/>
            <a:ext cx="626368" cy="6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21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732" y="2575712"/>
            <a:ext cx="914400" cy="91440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NMAC </a:t>
            </a:r>
            <a:r>
              <a:rPr lang="es-ES" sz="4000" dirty="0" err="1"/>
              <a:t>System</a:t>
            </a:r>
            <a:r>
              <a:rPr lang="es-ES" sz="4000" dirty="0"/>
              <a:t>: </a:t>
            </a:r>
            <a:r>
              <a:rPr lang="es-ES" sz="4000" dirty="0" err="1"/>
              <a:t>Design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sz="2800" dirty="0"/>
              <a:t>A block structure in the </a:t>
            </a:r>
            <a:r>
              <a:rPr lang="en-US" sz="2800" dirty="0" err="1" smtClean="0"/>
              <a:t>nmac-blockchain</a:t>
            </a:r>
            <a:endParaRPr lang="es-AR" sz="2800" dirty="0"/>
          </a:p>
          <a:p>
            <a:pPr marL="419029" lvl="1" indent="-246488">
              <a:lnSpc>
                <a:spcPct val="80000"/>
              </a:lnSpc>
              <a:spcBef>
                <a:spcPts val="518"/>
              </a:spcBef>
              <a:buClrTx/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70502"/>
              </p:ext>
            </p:extLst>
          </p:nvPr>
        </p:nvGraphicFramePr>
        <p:xfrm>
          <a:off x="3296816" y="2649488"/>
          <a:ext cx="2304256" cy="3337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BLOQUE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i="1" dirty="0" err="1" smtClean="0"/>
                        <a:t>Timestamp</a:t>
                      </a:r>
                      <a:endParaRPr lang="es-A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3943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/>
                        <a:t>Hash anterior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err="1" smtClean="0"/>
                        <a:t>ID_Material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err="1" smtClean="0"/>
                        <a:t>ID_Responsable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Ubicación geográfica del 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Estado del 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Peso del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i="1" dirty="0" err="1" smtClean="0"/>
                        <a:t>Nonce</a:t>
                      </a:r>
                      <a:endParaRPr lang="es-A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2296" y="4192344"/>
            <a:ext cx="914400" cy="91440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73" y="3861048"/>
            <a:ext cx="914400" cy="91440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84" y="5310779"/>
            <a:ext cx="914400" cy="9144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5516" y="2348880"/>
            <a:ext cx="914400" cy="914400"/>
          </a:xfrm>
          <a:prstGeom prst="rect">
            <a:avLst/>
          </a:prstGeom>
        </p:spPr>
      </p:pic>
      <p:cxnSp>
        <p:nvCxnSpPr>
          <p:cNvPr id="22" name="21 Conector recto de flecha"/>
          <p:cNvCxnSpPr>
            <a:stCxn id="19" idx="1"/>
            <a:endCxn id="5" idx="1"/>
          </p:cNvCxnSpPr>
          <p:nvPr/>
        </p:nvCxnSpPr>
        <p:spPr bwMode="auto">
          <a:xfrm>
            <a:off x="2101132" y="3032912"/>
            <a:ext cx="1195684" cy="1285336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7" idx="1"/>
            <a:endCxn id="5" idx="1"/>
          </p:cNvCxnSpPr>
          <p:nvPr/>
        </p:nvCxnSpPr>
        <p:spPr bwMode="auto">
          <a:xfrm flipV="1">
            <a:off x="2216696" y="4318248"/>
            <a:ext cx="1080120" cy="331296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21" idx="3"/>
            <a:endCxn id="5" idx="3"/>
          </p:cNvCxnSpPr>
          <p:nvPr/>
        </p:nvCxnSpPr>
        <p:spPr bwMode="auto">
          <a:xfrm flipH="1">
            <a:off x="5601072" y="2806080"/>
            <a:ext cx="2144444" cy="1512168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8" idx="1"/>
            <a:endCxn id="5" idx="3"/>
          </p:cNvCxnSpPr>
          <p:nvPr/>
        </p:nvCxnSpPr>
        <p:spPr bwMode="auto">
          <a:xfrm flipH="1">
            <a:off x="5601072" y="4318248"/>
            <a:ext cx="2171501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20" idx="1"/>
            <a:endCxn id="5" idx="3"/>
          </p:cNvCxnSpPr>
          <p:nvPr/>
        </p:nvCxnSpPr>
        <p:spPr bwMode="auto">
          <a:xfrm flipH="1" flipV="1">
            <a:off x="5601072" y="4318248"/>
            <a:ext cx="2105512" cy="144973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203793"/>
            <a:ext cx="1165349" cy="16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5" y="4003993"/>
            <a:ext cx="1165349" cy="16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44" y="4775448"/>
            <a:ext cx="1165349" cy="16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44" y="1943368"/>
            <a:ext cx="1165349" cy="16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66" y="3337220"/>
            <a:ext cx="1165349" cy="16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44 CuadroTexto"/>
          <p:cNvSpPr txBox="1"/>
          <p:nvPr/>
        </p:nvSpPr>
        <p:spPr>
          <a:xfrm>
            <a:off x="7019006" y="3223610"/>
            <a:ext cx="1606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rgbClr val="C00000"/>
                </a:solidFill>
              </a:rPr>
              <a:t>Regulador ARN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077744" y="6037066"/>
            <a:ext cx="148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C00000"/>
                </a:solidFill>
              </a:rPr>
              <a:t>Verificador Secretaría de </a:t>
            </a:r>
          </a:p>
          <a:p>
            <a:r>
              <a:rPr lang="es-AR" sz="1600" dirty="0" smtClean="0">
                <a:solidFill>
                  <a:srgbClr val="C00000"/>
                </a:solidFill>
              </a:rPr>
              <a:t>Energía</a:t>
            </a:r>
            <a:endParaRPr lang="es-AR" sz="1600" dirty="0">
              <a:solidFill>
                <a:srgbClr val="C00000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437829" y="333622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rgbClr val="C00000"/>
                </a:solidFill>
              </a:rPr>
              <a:t>Custodio 1</a:t>
            </a:r>
            <a:endParaRPr lang="es-AR" sz="1400" dirty="0">
              <a:solidFill>
                <a:srgbClr val="C00000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496616" y="5107956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rgbClr val="C00000"/>
                </a:solidFill>
              </a:rPr>
              <a:t>Custodio 2</a:t>
            </a:r>
            <a:endParaRPr lang="es-AR" sz="1400" dirty="0">
              <a:solidFill>
                <a:srgbClr val="C0000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7514402" y="4735336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rgbClr val="C00000"/>
                </a:solidFill>
              </a:rPr>
              <a:t>Custodio 3</a:t>
            </a:r>
            <a:endParaRPr lang="es-AR" sz="1400" dirty="0">
              <a:solidFill>
                <a:srgbClr val="C000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610489"/>
            <a:ext cx="504056" cy="87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620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NMAC </a:t>
            </a:r>
            <a:r>
              <a:rPr lang="es-ES" sz="4000" dirty="0" err="1"/>
              <a:t>System</a:t>
            </a:r>
            <a:r>
              <a:rPr lang="es-ES" sz="4000" dirty="0"/>
              <a:t>: </a:t>
            </a:r>
            <a:r>
              <a:rPr lang="es-ES" sz="4000" dirty="0" err="1"/>
              <a:t>Design</a:t>
            </a:r>
            <a:endParaRPr lang="es-AR" sz="4000" dirty="0">
              <a:latin typeface="Trebuchet MS" panose="020B0603020202020204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ts val="518"/>
              </a:spcBef>
              <a:buClrTx/>
            </a:pPr>
            <a:r>
              <a:rPr lang="en-US" sz="2800" dirty="0" smtClean="0"/>
              <a:t>Representation </a:t>
            </a:r>
            <a:r>
              <a:rPr lang="en-US" sz="2800" dirty="0"/>
              <a:t>of a previous hash.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79967"/>
              </p:ext>
            </p:extLst>
          </p:nvPr>
        </p:nvGraphicFramePr>
        <p:xfrm>
          <a:off x="1712640" y="2492896"/>
          <a:ext cx="2304256" cy="3337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BLOQUE 00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i="1" dirty="0" err="1" smtClean="0"/>
                        <a:t>Timestamp</a:t>
                      </a:r>
                      <a:endParaRPr lang="es-A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3943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/>
                        <a:t>Hash anterior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err="1" smtClean="0"/>
                        <a:t>ID_Material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err="1" smtClean="0"/>
                        <a:t>ID_Responsable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Ubicación geográfica del 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Estado del 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Peso del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i="1" dirty="0" err="1" smtClean="0"/>
                        <a:t>Nonce</a:t>
                      </a:r>
                      <a:endParaRPr lang="es-A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0" name="29 Conector recto de flecha"/>
          <p:cNvCxnSpPr/>
          <p:nvPr/>
        </p:nvCxnSpPr>
        <p:spPr bwMode="auto">
          <a:xfrm rot="10800000" flipV="1">
            <a:off x="3584848" y="3501008"/>
            <a:ext cx="2880320" cy="208823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headEnd type="arrow" w="med" len="med"/>
            <a:tailEnd type="non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37364"/>
              </p:ext>
            </p:extLst>
          </p:nvPr>
        </p:nvGraphicFramePr>
        <p:xfrm>
          <a:off x="6609184" y="2624336"/>
          <a:ext cx="2304256" cy="3337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BLOQUE 01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i="1" dirty="0" err="1" smtClean="0"/>
                        <a:t>Timestamp</a:t>
                      </a:r>
                      <a:endParaRPr lang="es-A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3943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200" dirty="0" smtClean="0"/>
                        <a:t>Hash anterior (Bloque</a:t>
                      </a:r>
                      <a:r>
                        <a:rPr lang="es-AR" sz="1200" baseline="0" dirty="0" smtClean="0"/>
                        <a:t> 00</a:t>
                      </a:r>
                      <a:r>
                        <a:rPr lang="es-AR" sz="120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err="1" smtClean="0"/>
                        <a:t>ID_Material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err="1" smtClean="0"/>
                        <a:t>ID_Responsable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Ubicación geográfica del 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Estado del material</a:t>
                      </a:r>
                      <a:endParaRPr lang="es-A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dirty="0" smtClean="0"/>
                        <a:t>Peso del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s-AR" sz="1200" i="1" dirty="0" err="1" smtClean="0"/>
                        <a:t>Nonce</a:t>
                      </a:r>
                      <a:endParaRPr lang="es-A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167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NEA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s-AR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CNEA</Template>
  <TotalTime>0</TotalTime>
  <Words>880</Words>
  <Application>Microsoft Office PowerPoint</Application>
  <PresentationFormat>A4 Paper (210x297 mm)</PresentationFormat>
  <Paragraphs>158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DIN Next LT Pro</vt:lpstr>
      <vt:lpstr>DIN Next LT Pro Bold</vt:lpstr>
      <vt:lpstr>Symbol</vt:lpstr>
      <vt:lpstr>Times New Roman</vt:lpstr>
      <vt:lpstr>Trebuchet MS</vt:lpstr>
      <vt:lpstr>Wingdings</vt:lpstr>
      <vt:lpstr>CNEA</vt:lpstr>
      <vt:lpstr>PowerPoint Presentation</vt:lpstr>
      <vt:lpstr>Introduction</vt:lpstr>
      <vt:lpstr>Introduction</vt:lpstr>
      <vt:lpstr>Blockchain</vt:lpstr>
      <vt:lpstr>Use case: NMAC System</vt:lpstr>
      <vt:lpstr>Use case: NMAC System</vt:lpstr>
      <vt:lpstr>NMAC System: Design</vt:lpstr>
      <vt:lpstr>NMAC System: Design</vt:lpstr>
      <vt:lpstr>NMAC System: Design</vt:lpstr>
      <vt:lpstr>NMAC Blockchain Architecture</vt:lpstr>
      <vt:lpstr>NMAC Blockchain: Proof of Concepts</vt:lpstr>
      <vt:lpstr>NMAC Blockchain: Proof of Concepts</vt:lpstr>
      <vt:lpstr>NMAC Blockchain: Proof of Concepts</vt:lpstr>
      <vt:lpstr>NMAC Blockchain: Proof of Concepts</vt:lpstr>
      <vt:lpstr>Conclusions and Future Works</vt:lpstr>
      <vt:lpstr>References</vt:lpstr>
      <vt:lpstr>Implementing Blockchain  Technology in NMAC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2019-05-28T15:43:31Z</dcterms:created>
  <dcterms:modified xsi:type="dcterms:W3CDTF">2019-12-20T13:13:28Z</dcterms:modified>
</cp:coreProperties>
</file>