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handoutMasterIdLst>
    <p:handoutMasterId r:id="rId12"/>
  </p:handoutMasterIdLst>
  <p:sldIdLst>
    <p:sldId id="256" r:id="rId2"/>
    <p:sldId id="266" r:id="rId3"/>
    <p:sldId id="257" r:id="rId4"/>
    <p:sldId id="258" r:id="rId5"/>
    <p:sldId id="263" r:id="rId6"/>
    <p:sldId id="260" r:id="rId7"/>
    <p:sldId id="262"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WLAND, Michael Terence" initials="RMT" lastIdx="4" clrIdx="0"/>
  <p:cmAuthor id="1" name="Nelson Agbemava" initials="NA" lastIdx="1" clrIdx="1">
    <p:extLst>
      <p:ext uri="{19B8F6BF-5375-455C-9EA6-DF929625EA0E}">
        <p15:presenceInfo xmlns:p15="http://schemas.microsoft.com/office/powerpoint/2012/main" userId="6e3973484107a5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1" autoAdjust="0"/>
    <p:restoredTop sz="86082" autoAdjust="0"/>
  </p:normalViewPr>
  <p:slideViewPr>
    <p:cSldViewPr snapToGrid="0">
      <p:cViewPr>
        <p:scale>
          <a:sx n="110" d="100"/>
          <a:sy n="110" d="100"/>
        </p:scale>
        <p:origin x="390" y="7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869484-CE63-4F8F-81ED-F3C2E57A554B}" type="datetimeFigureOut">
              <a:rPr lang="en-US" smtClean="0"/>
              <a:t>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60906-1A39-45A8-8A5B-2044411BBD12}" type="slidenum">
              <a:rPr lang="en-US" smtClean="0"/>
              <a:t>‹#›</a:t>
            </a:fld>
            <a:endParaRPr lang="en-US"/>
          </a:p>
        </p:txBody>
      </p:sp>
    </p:spTree>
    <p:extLst>
      <p:ext uri="{BB962C8B-B14F-4D97-AF65-F5344CB8AC3E}">
        <p14:creationId xmlns:p14="http://schemas.microsoft.com/office/powerpoint/2010/main" val="25642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79E75-2FAF-4C4A-B5B2-F6330751E253}"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55211-907F-40C2-A09A-CF04965DFAD0}" type="slidenum">
              <a:rPr lang="en-GB" smtClean="0"/>
              <a:t>‹#›</a:t>
            </a:fld>
            <a:endParaRPr lang="en-GB"/>
          </a:p>
        </p:txBody>
      </p:sp>
    </p:spTree>
    <p:extLst>
      <p:ext uri="{BB962C8B-B14F-4D97-AF65-F5344CB8AC3E}">
        <p14:creationId xmlns:p14="http://schemas.microsoft.com/office/powerpoint/2010/main" val="267140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455211-907F-40C2-A09A-CF04965DFAD0}" type="slidenum">
              <a:rPr lang="en-GB" smtClean="0"/>
              <a:t>2</a:t>
            </a:fld>
            <a:endParaRPr lang="en-GB"/>
          </a:p>
        </p:txBody>
      </p:sp>
    </p:spTree>
    <p:extLst>
      <p:ext uri="{BB962C8B-B14F-4D97-AF65-F5344CB8AC3E}">
        <p14:creationId xmlns:p14="http://schemas.microsoft.com/office/powerpoint/2010/main" val="270958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Cyber-attacks are proving an effective means by which adversaries can target organizations, employees, and their critical assets and information. This requires organizations to adopt defensive strategies and implement preventive and protective measures.   One significant measure is a comprehensive cyber security training </a:t>
            </a:r>
            <a:r>
              <a:rPr lang="en-US" dirty="0" err="1"/>
              <a:t>programme</a:t>
            </a:r>
            <a:r>
              <a:rPr lang="en-US" dirty="0"/>
              <a:t> to provide the necessary knowledge, skills, and abilities for personnel to identify, manage, and mitigate risks associated with cyber-attacks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0" i="0" kern="1200" dirty="0">
                <a:solidFill>
                  <a:schemeClr val="tx1"/>
                </a:solidFill>
                <a:effectLst/>
                <a:latin typeface="+mn-lt"/>
                <a:ea typeface="+mn-ea"/>
                <a:cs typeface="+mn-cs"/>
              </a:rPr>
              <a:t>Does your business have employees? If so, cyber security (and cyber security awareness) are critical to your survival in an industry dominated by growing virtual crime. Certainly, most people know about costly identity theft and reputation-destroying network hacks, which seem to be on the news almost every day. Organizations implement firewalls, comprehensive cyber security defense systems, and sophisticated IT protocols to keep themselves safe from online threats.</a:t>
            </a:r>
          </a:p>
          <a:p>
            <a:pPr fontAlgn="base"/>
            <a:r>
              <a:rPr lang="en-US" sz="1200" b="0" i="0" kern="1200" dirty="0">
                <a:solidFill>
                  <a:schemeClr val="tx1"/>
                </a:solidFill>
                <a:effectLst/>
                <a:latin typeface="+mn-lt"/>
                <a:ea typeface="+mn-ea"/>
                <a:cs typeface="+mn-cs"/>
              </a:rPr>
              <a:t>The problem? Without an embedded culture of cyber security awareness and enforcement, all of those fancy and expensive systems aren’t going to do you much good.</a:t>
            </a:r>
          </a:p>
          <a:p>
            <a:pPr fontAlgn="base"/>
            <a:r>
              <a:rPr lang="en-US" sz="1200" b="0" i="0" kern="1200" dirty="0">
                <a:solidFill>
                  <a:schemeClr val="tx1"/>
                </a:solidFill>
                <a:effectLst/>
                <a:latin typeface="+mn-lt"/>
                <a:ea typeface="+mn-ea"/>
                <a:cs typeface="+mn-cs"/>
              </a:rPr>
              <a:t>In the end, your employees are your organization’s weakest link in the cyber security field. It’s called “the human factor.” Criminals know the easiest way to access secure networks or steal data is to target people who already have access and steal their login credentials and other critical info.</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Why is cyber security awareness important?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Did you know that 95% of cybersecurity breaches are due to human error? On top of that, only 38% of global organizations state that they’re prepared to handle a sophisticated cyber attack.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worse, as much as 54% of companies say they have experienced one or more attacks in the last 12 months—this number rises every month.</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Social engineering is a current favorite tactic among cyber criminals—the psychological manipulation of victims to convince them to willingly or unwittingly surrender private data that is then subverted for nefarious purposes. Another prominent technique is phishing, where phony emails or links are spread to employees who then have their login credentials mined. In fact, 95% of cyber attacks are a result of phishing scams so phishing awareness training is essential.</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Alongside these two, malware is also a constant threat, with people downloading apps or software that is designed to compromise their devices or provide network access to hackers.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455211-907F-40C2-A09A-CF04965DFAD0}" type="slidenum">
              <a:rPr lang="en-GB" smtClean="0"/>
              <a:t>3</a:t>
            </a:fld>
            <a:endParaRPr lang="en-GB"/>
          </a:p>
        </p:txBody>
      </p:sp>
    </p:spTree>
    <p:extLst>
      <p:ext uri="{BB962C8B-B14F-4D97-AF65-F5344CB8AC3E}">
        <p14:creationId xmlns:p14="http://schemas.microsoft.com/office/powerpoint/2010/main" val="413110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Nuclear facilities and the organizations that operate, regulate, and supply them require nuclear security. Nuclear security is defined by the IAEA as “The prevention of, detection of, and response to, criminal or intentional unauthorized acts involving or directed at nuclear material, other radioactive material, associated facilities, or associated activities .Cyber security is a critical and integral part of nuclear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Cyber security is necessary to ensure that information and digital systems continue to provide significant functions necessary for the safe and secure operation of nuclear facilities. Since these systems may be targeted by adversaries using cyber-attacks, a formal programme is required to provide Cyber security awareness and training to all personnel having a role in the safety and security of the facility.</a:t>
            </a:r>
            <a:endParaRPr lang="en-US" dirty="0"/>
          </a:p>
          <a:p>
            <a:endParaRPr lang="en-US" dirty="0"/>
          </a:p>
        </p:txBody>
      </p:sp>
      <p:sp>
        <p:nvSpPr>
          <p:cNvPr id="4" name="Slide Number Placeholder 3"/>
          <p:cNvSpPr>
            <a:spLocks noGrp="1"/>
          </p:cNvSpPr>
          <p:nvPr>
            <p:ph type="sldNum" sz="quarter" idx="5"/>
          </p:nvPr>
        </p:nvSpPr>
        <p:spPr/>
        <p:txBody>
          <a:bodyPr/>
          <a:lstStyle/>
          <a:p>
            <a:fld id="{8B455211-907F-40C2-A09A-CF04965DFAD0}" type="slidenum">
              <a:rPr lang="en-GB" smtClean="0"/>
              <a:t>4</a:t>
            </a:fld>
            <a:endParaRPr lang="en-GB"/>
          </a:p>
        </p:txBody>
      </p:sp>
    </p:spTree>
    <p:extLst>
      <p:ext uri="{BB962C8B-B14F-4D97-AF65-F5344CB8AC3E}">
        <p14:creationId xmlns:p14="http://schemas.microsoft.com/office/powerpoint/2010/main" val="2310401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flipV="1">
            <a:off x="2365293" y="1508008"/>
            <a:ext cx="9826707"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2428528"/>
            <a:ext cx="9144000" cy="1244319"/>
          </a:xfrm>
        </p:spPr>
        <p:txBody>
          <a:bodyPr anchor="ctr">
            <a:noAutofit/>
          </a:bodyPr>
          <a:lstStyle>
            <a:lvl1pPr algn="ctr">
              <a:defRPr sz="3600" b="0">
                <a:solidFill>
                  <a:srgbClr val="00B050"/>
                </a:solidFill>
                <a:latin typeface="Accord SF"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3238692" y="4665239"/>
            <a:ext cx="5338482" cy="468257"/>
          </a:xfrm>
        </p:spPr>
        <p:txBody>
          <a:bodyPr/>
          <a:lstStyle>
            <a:lvl1pPr marL="0" indent="0" algn="ctr">
              <a:buNone/>
              <a:defRPr sz="2400" b="0">
                <a:solidFill>
                  <a:srgbClr val="FFC000"/>
                </a:solidFill>
                <a:latin typeface="Accord SF"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userDrawn="1"/>
        </p:nvGrpSpPr>
        <p:grpSpPr>
          <a:xfrm>
            <a:off x="768954" y="457200"/>
            <a:ext cx="1405117" cy="1403388"/>
            <a:chOff x="768954" y="139959"/>
            <a:chExt cx="1708763" cy="1720629"/>
          </a:xfrm>
        </p:grpSpPr>
        <p:sp>
          <p:nvSpPr>
            <p:cNvPr id="9" name="Oval 8"/>
            <p:cNvSpPr/>
            <p:nvPr userDrawn="1"/>
          </p:nvSpPr>
          <p:spPr>
            <a:xfrm>
              <a:off x="768954" y="145666"/>
              <a:ext cx="1702040" cy="1714922"/>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u="sng"/>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677" y="139959"/>
              <a:ext cx="1702040" cy="1707566"/>
            </a:xfrm>
            <a:prstGeom prst="rect">
              <a:avLst/>
            </a:prstGeom>
          </p:spPr>
        </p:pic>
      </p:grpSp>
      <p:sp>
        <p:nvSpPr>
          <p:cNvPr id="12" name="TextBox 11"/>
          <p:cNvSpPr txBox="1"/>
          <p:nvPr userDrawn="1"/>
        </p:nvSpPr>
        <p:spPr>
          <a:xfrm>
            <a:off x="2265668" y="1066804"/>
            <a:ext cx="7284530" cy="369332"/>
          </a:xfrm>
          <a:prstGeom prst="rect">
            <a:avLst/>
          </a:prstGeom>
          <a:noFill/>
        </p:spPr>
        <p:txBody>
          <a:bodyPr wrap="square" rtlCol="0">
            <a:spAutoFit/>
          </a:bodyPr>
          <a:lstStyle/>
          <a:p>
            <a:pPr algn="l"/>
            <a:r>
              <a:rPr lang="en-US" sz="1800" b="1" dirty="0">
                <a:solidFill>
                  <a:srgbClr val="35910E"/>
                </a:solidFill>
                <a:latin typeface="Accord SF" pitchFamily="2" charset="0"/>
              </a:rPr>
              <a:t>NUCLEAR REGULATORY AUTHORITY, GHANA</a:t>
            </a:r>
          </a:p>
        </p:txBody>
      </p:sp>
      <p:sp>
        <p:nvSpPr>
          <p:cNvPr id="14" name="Rectangle 13"/>
          <p:cNvSpPr/>
          <p:nvPr userDrawn="1"/>
        </p:nvSpPr>
        <p:spPr>
          <a:xfrm flipV="1">
            <a:off x="4482" y="6393513"/>
            <a:ext cx="12192000" cy="230095"/>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5910E"/>
              </a:solidFill>
            </a:endParaRPr>
          </a:p>
        </p:txBody>
      </p:sp>
      <p:sp>
        <p:nvSpPr>
          <p:cNvPr id="15" name="TextBox 14"/>
          <p:cNvSpPr txBox="1"/>
          <p:nvPr userDrawn="1"/>
        </p:nvSpPr>
        <p:spPr>
          <a:xfrm>
            <a:off x="0" y="6368113"/>
            <a:ext cx="12192000" cy="276999"/>
          </a:xfrm>
          <a:prstGeom prst="rect">
            <a:avLst/>
          </a:prstGeom>
          <a:noFill/>
        </p:spPr>
        <p:txBody>
          <a:bodyPr wrap="square" rtlCol="0">
            <a:spAutoFit/>
          </a:bodyPr>
          <a:lstStyle/>
          <a:p>
            <a:pPr algn="ctr"/>
            <a:r>
              <a:rPr lang="en-US" sz="1200" b="0" i="1" dirty="0">
                <a:solidFill>
                  <a:schemeClr val="bg1"/>
                </a:solidFill>
                <a:latin typeface="Accord SF" pitchFamily="2" charset="0"/>
              </a:rPr>
              <a:t>“</a:t>
            </a:r>
            <a:r>
              <a:rPr lang="en-US" sz="1200" b="0" i="1" baseline="0" dirty="0">
                <a:solidFill>
                  <a:schemeClr val="bg1"/>
                </a:solidFill>
                <a:latin typeface="Accord SF" pitchFamily="2" charset="0"/>
              </a:rPr>
              <a:t> Ensuring the  pr</a:t>
            </a:r>
            <a:r>
              <a:rPr lang="en-US" sz="1200" b="0" i="1" dirty="0">
                <a:solidFill>
                  <a:schemeClr val="bg1"/>
                </a:solidFill>
                <a:latin typeface="Accord SF" pitchFamily="2" charset="0"/>
              </a:rPr>
              <a:t>otection</a:t>
            </a:r>
            <a:r>
              <a:rPr lang="en-US" sz="1200" b="0" i="1" baseline="0" dirty="0">
                <a:solidFill>
                  <a:schemeClr val="bg1"/>
                </a:solidFill>
                <a:latin typeface="Accord SF" pitchFamily="2" charset="0"/>
              </a:rPr>
              <a:t> of </a:t>
            </a:r>
            <a:r>
              <a:rPr lang="en-US" sz="1200" b="0" i="1" dirty="0">
                <a:solidFill>
                  <a:schemeClr val="bg1"/>
                </a:solidFill>
                <a:latin typeface="Accord SF" pitchFamily="2" charset="0"/>
              </a:rPr>
              <a:t> people and the environment from radiation hazards.”</a:t>
            </a:r>
          </a:p>
        </p:txBody>
      </p:sp>
      <p:sp>
        <p:nvSpPr>
          <p:cNvPr id="16" name="Rectangle 15"/>
          <p:cNvSpPr/>
          <p:nvPr userDrawn="1"/>
        </p:nvSpPr>
        <p:spPr>
          <a:xfrm>
            <a:off x="0" y="0"/>
            <a:ext cx="577732" cy="1972491"/>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20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38FE6-7710-4AB9-BDB6-BD1616332474}"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109769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38FE6-7710-4AB9-BDB6-BD1616332474}"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254609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243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A46C4AB-946F-49A4-A6EC-EDAC2672828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22362" y="1778326"/>
            <a:ext cx="3947276" cy="4037191"/>
          </a:xfrm>
          <a:prstGeom prst="rect">
            <a:avLst/>
          </a:prstGeom>
        </p:spPr>
      </p:pic>
      <p:sp>
        <p:nvSpPr>
          <p:cNvPr id="16" name="Rectangle 15"/>
          <p:cNvSpPr/>
          <p:nvPr userDrawn="1"/>
        </p:nvSpPr>
        <p:spPr>
          <a:xfrm>
            <a:off x="0" y="6352241"/>
            <a:ext cx="8511988" cy="3651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72256"/>
            <a:ext cx="12192000" cy="7464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850462" y="1191411"/>
            <a:ext cx="8153400" cy="45719"/>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50463" y="272256"/>
            <a:ext cx="8153400" cy="746406"/>
          </a:xfrm>
          <a:noFill/>
        </p:spPr>
        <p:txBody>
          <a:bodyPr>
            <a:normAutofit/>
          </a:bodyPr>
          <a:lstStyle>
            <a:lvl1pPr>
              <a:defRPr sz="3200">
                <a:solidFill>
                  <a:schemeClr val="bg1"/>
                </a:solidFill>
                <a:latin typeface="Accord SF" pitchFamily="2" charset="0"/>
              </a:defRPr>
            </a:lvl1pPr>
          </a:lstStyle>
          <a:p>
            <a:r>
              <a:rPr lang="en-US"/>
              <a:t>Click to edit Master title style</a:t>
            </a:r>
            <a:endParaRPr lang="en-US" dirty="0"/>
          </a:p>
        </p:txBody>
      </p:sp>
      <p:sp>
        <p:nvSpPr>
          <p:cNvPr id="15" name="Rectangle 14"/>
          <p:cNvSpPr/>
          <p:nvPr userDrawn="1"/>
        </p:nvSpPr>
        <p:spPr>
          <a:xfrm>
            <a:off x="8664388" y="6356350"/>
            <a:ext cx="3527612" cy="365125"/>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p:cNvSpPr txBox="1">
            <a:spLocks/>
          </p:cNvSpPr>
          <p:nvPr userDrawn="1"/>
        </p:nvSpPr>
        <p:spPr>
          <a:xfrm>
            <a:off x="470647" y="6356350"/>
            <a:ext cx="7893424"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5910E"/>
                </a:solidFill>
                <a:latin typeface="Accord SF" pitchFamily="2" charset="0"/>
              </a:rPr>
              <a:t>Nuclear Regulatory Authority, Ghana, House Nos. 1 &amp; 2 Neutron Avenue, Atomic – Energy,</a:t>
            </a:r>
            <a:r>
              <a:rPr lang="en-US" baseline="0" dirty="0">
                <a:solidFill>
                  <a:srgbClr val="35910E"/>
                </a:solidFill>
                <a:latin typeface="Accord SF" pitchFamily="2" charset="0"/>
              </a:rPr>
              <a:t> </a:t>
            </a:r>
            <a:r>
              <a:rPr lang="en-US" dirty="0">
                <a:solidFill>
                  <a:srgbClr val="35910E"/>
                </a:solidFill>
                <a:latin typeface="Accord SF" pitchFamily="2" charset="0"/>
              </a:rPr>
              <a:t>Accra. Website: www.gnra.org.gh</a:t>
            </a:r>
          </a:p>
        </p:txBody>
      </p:sp>
      <p:sp>
        <p:nvSpPr>
          <p:cNvPr id="18" name="Slide Number Placeholder 5"/>
          <p:cNvSpPr txBox="1">
            <a:spLocks/>
          </p:cNvSpPr>
          <p:nvPr userDrawn="1"/>
        </p:nvSpPr>
        <p:spPr>
          <a:xfrm>
            <a:off x="9305364" y="6352241"/>
            <a:ext cx="210222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C000"/>
                </a:solidFill>
                <a:latin typeface="Accord SF"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0FAF45-25D6-435F-A982-E723CC19C538}" type="slidenum">
              <a:rPr lang="en-US" smtClean="0"/>
              <a:pPr/>
              <a:t>‹#›</a:t>
            </a:fld>
            <a:endParaRPr lang="en-US" dirty="0"/>
          </a:p>
        </p:txBody>
      </p:sp>
    </p:spTree>
    <p:extLst>
      <p:ext uri="{BB962C8B-B14F-4D97-AF65-F5344CB8AC3E}">
        <p14:creationId xmlns:p14="http://schemas.microsoft.com/office/powerpoint/2010/main" val="370130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38FE6-7710-4AB9-BDB6-BD1616332474}"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79075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D0CAD8-0A56-4277-A102-820C870AD3F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22362" y="1778326"/>
            <a:ext cx="3947276" cy="4037191"/>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838FE6-7710-4AB9-BDB6-BD1616332474}"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A76E2-5E4C-4EAA-AA99-CA183D959B8D}" type="slidenum">
              <a:rPr lang="en-US" smtClean="0"/>
              <a:t>‹#›</a:t>
            </a:fld>
            <a:endParaRPr lang="en-US"/>
          </a:p>
        </p:txBody>
      </p:sp>
      <p:sp>
        <p:nvSpPr>
          <p:cNvPr id="13" name="Rectangle 12"/>
          <p:cNvSpPr/>
          <p:nvPr userDrawn="1"/>
        </p:nvSpPr>
        <p:spPr>
          <a:xfrm>
            <a:off x="0" y="272256"/>
            <a:ext cx="12192000" cy="7464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0462" y="1191411"/>
            <a:ext cx="8153400" cy="45719"/>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850463" y="272256"/>
            <a:ext cx="8153400" cy="746406"/>
          </a:xfrm>
          <a:noFill/>
        </p:spPr>
        <p:txBody>
          <a:bodyPr>
            <a:normAutofit/>
          </a:bodyPr>
          <a:lstStyle>
            <a:lvl1pPr>
              <a:defRPr sz="3200">
                <a:solidFill>
                  <a:schemeClr val="bg1"/>
                </a:solidFill>
                <a:latin typeface="Accord SF"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455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CF70EF1-FDFB-46CF-AAD6-A1E27E601A3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22362" y="1778326"/>
            <a:ext cx="3947276" cy="4037191"/>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838FE6-7710-4AB9-BDB6-BD1616332474}"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A76E2-5E4C-4EAA-AA99-CA183D959B8D}" type="slidenum">
              <a:rPr lang="en-US" smtClean="0"/>
              <a:t>‹#›</a:t>
            </a:fld>
            <a:endParaRPr lang="en-US"/>
          </a:p>
        </p:txBody>
      </p:sp>
      <p:sp>
        <p:nvSpPr>
          <p:cNvPr id="15" name="Rectangle 14"/>
          <p:cNvSpPr/>
          <p:nvPr userDrawn="1"/>
        </p:nvSpPr>
        <p:spPr>
          <a:xfrm>
            <a:off x="0" y="272256"/>
            <a:ext cx="12192000" cy="7464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850462" y="1191411"/>
            <a:ext cx="8153400" cy="45719"/>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2850463" y="272256"/>
            <a:ext cx="8153400" cy="746406"/>
          </a:xfrm>
          <a:noFill/>
        </p:spPr>
        <p:txBody>
          <a:bodyPr>
            <a:normAutofit/>
          </a:bodyPr>
          <a:lstStyle>
            <a:lvl1pPr>
              <a:defRPr sz="3200">
                <a:solidFill>
                  <a:schemeClr val="bg1"/>
                </a:solidFill>
                <a:latin typeface="Accord SF"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66901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B84E7C-D943-4573-9D73-95CCE53E629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22362" y="1778326"/>
            <a:ext cx="3947276" cy="4037191"/>
          </a:xfrm>
          <a:prstGeom prst="rect">
            <a:avLst/>
          </a:prstGeom>
        </p:spPr>
      </p:pic>
      <p:sp>
        <p:nvSpPr>
          <p:cNvPr id="3" name="Date Placeholder 2"/>
          <p:cNvSpPr>
            <a:spLocks noGrp="1"/>
          </p:cNvSpPr>
          <p:nvPr>
            <p:ph type="dt" sz="half" idx="10"/>
          </p:nvPr>
        </p:nvSpPr>
        <p:spPr/>
        <p:txBody>
          <a:bodyPr/>
          <a:lstStyle/>
          <a:p>
            <a:fld id="{05838FE6-7710-4AB9-BDB6-BD1616332474}"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A76E2-5E4C-4EAA-AA99-CA183D959B8D}" type="slidenum">
              <a:rPr lang="en-US" smtClean="0"/>
              <a:t>‹#›</a:t>
            </a:fld>
            <a:endParaRPr lang="en-US"/>
          </a:p>
        </p:txBody>
      </p:sp>
      <p:sp>
        <p:nvSpPr>
          <p:cNvPr id="11" name="Rectangle 10"/>
          <p:cNvSpPr/>
          <p:nvPr userDrawn="1"/>
        </p:nvSpPr>
        <p:spPr>
          <a:xfrm>
            <a:off x="0" y="272256"/>
            <a:ext cx="12192000" cy="7464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0462" y="1191411"/>
            <a:ext cx="8153400" cy="45719"/>
          </a:xfrm>
          <a:prstGeom prst="rect">
            <a:avLst/>
          </a:prstGeom>
          <a:solidFill>
            <a:srgbClr val="359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850463" y="272256"/>
            <a:ext cx="8153400" cy="746406"/>
          </a:xfrm>
          <a:noFill/>
        </p:spPr>
        <p:txBody>
          <a:bodyPr>
            <a:normAutofit/>
          </a:bodyPr>
          <a:lstStyle>
            <a:lvl1pPr>
              <a:defRPr sz="3200">
                <a:solidFill>
                  <a:schemeClr val="bg1"/>
                </a:solidFill>
                <a:latin typeface="Accord SF"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3357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38FE6-7710-4AB9-BDB6-BD1616332474}"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385928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838FE6-7710-4AB9-BDB6-BD1616332474}"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24747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838FE6-7710-4AB9-BDB6-BD1616332474}"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A76E2-5E4C-4EAA-AA99-CA183D959B8D}" type="slidenum">
              <a:rPr lang="en-US" smtClean="0"/>
              <a:t>‹#›</a:t>
            </a:fld>
            <a:endParaRPr lang="en-US"/>
          </a:p>
        </p:txBody>
      </p:sp>
    </p:spTree>
    <p:extLst>
      <p:ext uri="{BB962C8B-B14F-4D97-AF65-F5344CB8AC3E}">
        <p14:creationId xmlns:p14="http://schemas.microsoft.com/office/powerpoint/2010/main" val="173449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38FE6-7710-4AB9-BDB6-BD1616332474}" type="datetimeFigureOut">
              <a:rPr lang="en-US" smtClean="0"/>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A76E2-5E4C-4EAA-AA99-CA183D959B8D}" type="slidenum">
              <a:rPr lang="en-US" smtClean="0"/>
              <a:t>‹#›</a:t>
            </a:fld>
            <a:endParaRPr lang="en-US"/>
          </a:p>
        </p:txBody>
      </p:sp>
    </p:spTree>
    <p:extLst>
      <p:ext uri="{BB962C8B-B14F-4D97-AF65-F5344CB8AC3E}">
        <p14:creationId xmlns:p14="http://schemas.microsoft.com/office/powerpoint/2010/main" val="55801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1649" y="1858373"/>
            <a:ext cx="10300856" cy="1244319"/>
          </a:xfrm>
        </p:spPr>
        <p:txBody>
          <a:bodyPr/>
          <a:lstStyle/>
          <a:p>
            <a:r>
              <a:rPr lang="en-US" sz="2800" b="1" cap="all" dirty="0"/>
              <a:t>Computer and information Security </a:t>
            </a:r>
            <a:br>
              <a:rPr lang="en-US" sz="2800" b="1" i="1" dirty="0"/>
            </a:br>
            <a:r>
              <a:rPr lang="en-US" sz="2800" b="1" cap="all" dirty="0"/>
              <a:t>Training and Awareness </a:t>
            </a:r>
            <a:r>
              <a:rPr lang="en-US" sz="2800" b="1" cap="all" dirty="0" err="1"/>
              <a:t>ProgramMES</a:t>
            </a:r>
            <a:r>
              <a:rPr lang="en-US" sz="2800" b="1" cap="all" dirty="0"/>
              <a:t> for </a:t>
            </a:r>
            <a:br>
              <a:rPr lang="en-US" sz="2800" b="1" i="1" dirty="0"/>
            </a:br>
            <a:r>
              <a:rPr lang="en-GB" sz="2800" b="1" cap="all" dirty="0"/>
              <a:t>Nuclear</a:t>
            </a:r>
            <a:r>
              <a:rPr lang="en-GB" sz="2800" cap="all" dirty="0"/>
              <a:t> </a:t>
            </a:r>
            <a:r>
              <a:rPr lang="en-GB" sz="2800" b="1" cap="all" dirty="0"/>
              <a:t>Facilities</a:t>
            </a:r>
            <a:r>
              <a:rPr lang="en-GB" sz="2800" cap="all" dirty="0"/>
              <a:t> </a:t>
            </a:r>
            <a:endParaRPr lang="en-GB" sz="2800" dirty="0"/>
          </a:p>
        </p:txBody>
      </p:sp>
      <p:sp>
        <p:nvSpPr>
          <p:cNvPr id="5" name="Subtitle 4"/>
          <p:cNvSpPr>
            <a:spLocks noGrp="1"/>
          </p:cNvSpPr>
          <p:nvPr>
            <p:ph type="subTitle" idx="1"/>
          </p:nvPr>
        </p:nvSpPr>
        <p:spPr>
          <a:xfrm>
            <a:off x="1441649" y="4114042"/>
            <a:ext cx="5338482" cy="1480458"/>
          </a:xfrm>
        </p:spPr>
        <p:txBody>
          <a:bodyPr>
            <a:normAutofit fontScale="77500" lnSpcReduction="20000"/>
          </a:bodyPr>
          <a:lstStyle/>
          <a:p>
            <a:pPr algn="l"/>
            <a:r>
              <a:rPr lang="en-GB" dirty="0">
                <a:solidFill>
                  <a:schemeClr val="tx1"/>
                </a:solidFill>
              </a:rPr>
              <a:t>Nelson K. Agbemava</a:t>
            </a:r>
          </a:p>
          <a:p>
            <a:pPr algn="l"/>
            <a:r>
              <a:rPr lang="en-GB" dirty="0">
                <a:solidFill>
                  <a:schemeClr val="tx1"/>
                </a:solidFill>
              </a:rPr>
              <a:t>IT and Computer Security Section</a:t>
            </a:r>
          </a:p>
          <a:p>
            <a:pPr algn="l"/>
            <a:r>
              <a:rPr lang="en-GB" dirty="0">
                <a:solidFill>
                  <a:schemeClr val="tx1"/>
                </a:solidFill>
              </a:rPr>
              <a:t>Instrumentation &amp; ICT Department</a:t>
            </a:r>
          </a:p>
          <a:p>
            <a:pPr algn="l"/>
            <a:r>
              <a:rPr lang="en-GB" dirty="0">
                <a:solidFill>
                  <a:schemeClr val="tx1"/>
                </a:solidFill>
              </a:rPr>
              <a:t>Radiological &amp; Non Ionizing Installations Directorate</a:t>
            </a:r>
          </a:p>
          <a:p>
            <a:endParaRPr lang="en-US" dirty="0"/>
          </a:p>
        </p:txBody>
      </p:sp>
      <p:sp>
        <p:nvSpPr>
          <p:cNvPr id="3" name="TextBox 2">
            <a:extLst>
              <a:ext uri="{FF2B5EF4-FFF2-40B4-BE49-F238E27FC236}">
                <a16:creationId xmlns:a16="http://schemas.microsoft.com/office/drawing/2014/main" id="{5DCDC0AB-154C-4ADF-8875-49339456AB79}"/>
              </a:ext>
            </a:extLst>
          </p:cNvPr>
          <p:cNvSpPr txBox="1"/>
          <p:nvPr/>
        </p:nvSpPr>
        <p:spPr>
          <a:xfrm>
            <a:off x="1088358" y="5875055"/>
            <a:ext cx="10213693" cy="400110"/>
          </a:xfrm>
          <a:prstGeom prst="rect">
            <a:avLst/>
          </a:prstGeom>
          <a:noFill/>
        </p:spPr>
        <p:txBody>
          <a:bodyPr wrap="none" rtlCol="0">
            <a:spAutoFit/>
          </a:bodyPr>
          <a:lstStyle/>
          <a:p>
            <a:r>
              <a:rPr lang="en-US" sz="2000" b="1" i="1" dirty="0">
                <a:solidFill>
                  <a:srgbClr val="002060"/>
                </a:solidFill>
              </a:rPr>
              <a:t>International Conference on Nuclear Security:  Vienna, Austria, from 10 to 14 February 2020.</a:t>
            </a:r>
          </a:p>
        </p:txBody>
      </p:sp>
    </p:spTree>
    <p:extLst>
      <p:ext uri="{BB962C8B-B14F-4D97-AF65-F5344CB8AC3E}">
        <p14:creationId xmlns:p14="http://schemas.microsoft.com/office/powerpoint/2010/main" val="272648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899F-4618-4ED5-AA18-0184F28CD0A3}"/>
              </a:ext>
            </a:extLst>
          </p:cNvPr>
          <p:cNvSpPr>
            <a:spLocks noGrp="1"/>
          </p:cNvSpPr>
          <p:nvPr>
            <p:ph type="title"/>
          </p:nvPr>
        </p:nvSpPr>
        <p:spPr>
          <a:xfrm>
            <a:off x="322118" y="303428"/>
            <a:ext cx="8153400" cy="746406"/>
          </a:xfrm>
        </p:spPr>
        <p:txBody>
          <a:bodyPr/>
          <a:lstStyle/>
          <a:p>
            <a:r>
              <a:rPr lang="en-US" b="1" dirty="0"/>
              <a:t>Open Question</a:t>
            </a:r>
          </a:p>
        </p:txBody>
      </p:sp>
      <p:pic>
        <p:nvPicPr>
          <p:cNvPr id="5" name="Picture 4">
            <a:extLst>
              <a:ext uri="{FF2B5EF4-FFF2-40B4-BE49-F238E27FC236}">
                <a16:creationId xmlns:a16="http://schemas.microsoft.com/office/drawing/2014/main" id="{85140B0E-E29E-4736-AA68-4F739FFB4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8" y="2181514"/>
            <a:ext cx="3335481" cy="3330952"/>
          </a:xfrm>
          <a:prstGeom prst="rect">
            <a:avLst/>
          </a:prstGeom>
        </p:spPr>
      </p:pic>
      <p:pic>
        <p:nvPicPr>
          <p:cNvPr id="7" name="Picture 6">
            <a:extLst>
              <a:ext uri="{FF2B5EF4-FFF2-40B4-BE49-F238E27FC236}">
                <a16:creationId xmlns:a16="http://schemas.microsoft.com/office/drawing/2014/main" id="{9FD9F488-793A-4A1E-9B32-C4185F420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579" y="1381414"/>
            <a:ext cx="3431885" cy="3202155"/>
          </a:xfrm>
          <a:prstGeom prst="rect">
            <a:avLst/>
          </a:prstGeom>
        </p:spPr>
      </p:pic>
      <p:pic>
        <p:nvPicPr>
          <p:cNvPr id="9" name="Picture 8">
            <a:extLst>
              <a:ext uri="{FF2B5EF4-FFF2-40B4-BE49-F238E27FC236}">
                <a16:creationId xmlns:a16="http://schemas.microsoft.com/office/drawing/2014/main" id="{55C790A9-1E64-40C8-9E91-44964CFF3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422" y="1454726"/>
            <a:ext cx="3335481" cy="2292174"/>
          </a:xfrm>
          <a:prstGeom prst="rect">
            <a:avLst/>
          </a:prstGeom>
        </p:spPr>
      </p:pic>
    </p:spTree>
    <p:extLst>
      <p:ext uri="{BB962C8B-B14F-4D97-AF65-F5344CB8AC3E}">
        <p14:creationId xmlns:p14="http://schemas.microsoft.com/office/powerpoint/2010/main" val="42016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A2D8E8-89A5-4EA5-BCB8-E6A8F56A367D}"/>
              </a:ext>
            </a:extLst>
          </p:cNvPr>
          <p:cNvSpPr>
            <a:spLocks noGrp="1"/>
          </p:cNvSpPr>
          <p:nvPr>
            <p:ph type="title"/>
          </p:nvPr>
        </p:nvSpPr>
        <p:spPr>
          <a:xfrm>
            <a:off x="838200" y="245361"/>
            <a:ext cx="8153400" cy="746406"/>
          </a:xfrm>
        </p:spPr>
        <p:txBody>
          <a:bodyPr>
            <a:normAutofit fontScale="90000"/>
          </a:bodyPr>
          <a:lstStyle/>
          <a:p>
            <a:br>
              <a:rPr lang="en-GB" b="1" cap="all" dirty="0"/>
            </a:br>
            <a:r>
              <a:rPr lang="en-GB" b="1" cap="all" dirty="0"/>
              <a:t>INTRODUCTION</a:t>
            </a:r>
            <a:br>
              <a:rPr lang="en-US" b="1" cap="all" dirty="0"/>
            </a:br>
            <a:endParaRPr lang="en-US" dirty="0"/>
          </a:p>
        </p:txBody>
      </p:sp>
      <p:pic>
        <p:nvPicPr>
          <p:cNvPr id="7" name="Picture 6">
            <a:extLst>
              <a:ext uri="{FF2B5EF4-FFF2-40B4-BE49-F238E27FC236}">
                <a16:creationId xmlns:a16="http://schemas.microsoft.com/office/drawing/2014/main" id="{EDC73C25-89A1-4F02-B2E2-3EA35B322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6" y="1628936"/>
            <a:ext cx="10016836" cy="4306710"/>
          </a:xfrm>
          <a:prstGeom prst="rect">
            <a:avLst/>
          </a:prstGeom>
        </p:spPr>
      </p:pic>
    </p:spTree>
    <p:extLst>
      <p:ext uri="{BB962C8B-B14F-4D97-AF65-F5344CB8AC3E}">
        <p14:creationId xmlns:p14="http://schemas.microsoft.com/office/powerpoint/2010/main" val="32799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DFFDD5-33A4-4B67-B3B1-8E8A6C98340E}"/>
              </a:ext>
            </a:extLst>
          </p:cNvPr>
          <p:cNvSpPr>
            <a:spLocks noGrp="1"/>
          </p:cNvSpPr>
          <p:nvPr>
            <p:ph idx="1"/>
          </p:nvPr>
        </p:nvSpPr>
        <p:spPr>
          <a:xfrm>
            <a:off x="107577" y="1494288"/>
            <a:ext cx="8205925" cy="4866951"/>
          </a:xfrm>
        </p:spPr>
        <p:txBody>
          <a:bodyPr>
            <a:normAutofit lnSpcReduction="10000"/>
          </a:bodyPr>
          <a:lstStyle/>
          <a:p>
            <a:pPr marL="0" indent="0">
              <a:buNone/>
            </a:pPr>
            <a:r>
              <a:rPr lang="en-GB" sz="2400" dirty="0"/>
              <a:t>These roles demand specific knowledge, skills, and abilities (KSAs) which the NICE framework defines as follows:</a:t>
            </a:r>
          </a:p>
          <a:p>
            <a:pPr marL="0" indent="0">
              <a:buNone/>
            </a:pPr>
            <a:endParaRPr lang="en-US" sz="2400" dirty="0"/>
          </a:p>
          <a:p>
            <a:pPr lvl="1"/>
            <a:r>
              <a:rPr lang="en-GB" b="1" i="1" dirty="0">
                <a:solidFill>
                  <a:srgbClr val="FF0000"/>
                </a:solidFill>
              </a:rPr>
              <a:t>Knowledge</a:t>
            </a:r>
            <a:r>
              <a:rPr lang="en-GB" dirty="0">
                <a:solidFill>
                  <a:srgbClr val="FF0000"/>
                </a:solidFill>
              </a:rPr>
              <a:t> is “a body of information applied directly to the performance of a function.” </a:t>
            </a:r>
          </a:p>
          <a:p>
            <a:pPr marL="457200" lvl="1" indent="0">
              <a:buNone/>
            </a:pPr>
            <a:endParaRPr lang="en-US" dirty="0">
              <a:solidFill>
                <a:srgbClr val="FF0000"/>
              </a:solidFill>
            </a:endParaRPr>
          </a:p>
          <a:p>
            <a:pPr lvl="1"/>
            <a:r>
              <a:rPr lang="en-GB" b="1" i="1" dirty="0">
                <a:solidFill>
                  <a:schemeClr val="accent3"/>
                </a:solidFill>
              </a:rPr>
              <a:t>Skills</a:t>
            </a:r>
            <a:r>
              <a:rPr lang="en-GB" dirty="0">
                <a:solidFill>
                  <a:schemeClr val="accent3"/>
                </a:solidFill>
              </a:rPr>
              <a:t> “… Skills needed for cybersecurity rely … on applying tools, frameworks, processes, and controls that have an impact on the cybersecurity posture of an organization or individual.” </a:t>
            </a:r>
          </a:p>
          <a:p>
            <a:pPr marL="457200" lvl="1" indent="0">
              <a:buNone/>
            </a:pPr>
            <a:endParaRPr lang="en-US" dirty="0">
              <a:solidFill>
                <a:schemeClr val="accent3"/>
              </a:solidFill>
            </a:endParaRPr>
          </a:p>
          <a:p>
            <a:pPr lvl="1"/>
            <a:r>
              <a:rPr lang="en-GB" b="1" i="1" dirty="0">
                <a:solidFill>
                  <a:srgbClr val="0070C0"/>
                </a:solidFill>
              </a:rPr>
              <a:t>Ability</a:t>
            </a:r>
            <a:r>
              <a:rPr lang="en-GB" dirty="0">
                <a:solidFill>
                  <a:srgbClr val="0070C0"/>
                </a:solidFill>
              </a:rPr>
              <a:t> is “competence to perform an observable behaviour or a behaviour that results in an observable product.”</a:t>
            </a:r>
            <a:endParaRPr lang="en-US" dirty="0">
              <a:solidFill>
                <a:srgbClr val="0070C0"/>
              </a:solidFill>
            </a:endParaRPr>
          </a:p>
          <a:p>
            <a:pPr marL="0" indent="0">
              <a:buNone/>
            </a:pPr>
            <a:endParaRPr lang="en-US" dirty="0"/>
          </a:p>
        </p:txBody>
      </p:sp>
      <p:sp>
        <p:nvSpPr>
          <p:cNvPr id="3" name="Title 2">
            <a:extLst>
              <a:ext uri="{FF2B5EF4-FFF2-40B4-BE49-F238E27FC236}">
                <a16:creationId xmlns:a16="http://schemas.microsoft.com/office/drawing/2014/main" id="{BB9F0D4F-1432-4777-9546-670C131098BB}"/>
              </a:ext>
            </a:extLst>
          </p:cNvPr>
          <p:cNvSpPr>
            <a:spLocks noGrp="1"/>
          </p:cNvSpPr>
          <p:nvPr>
            <p:ph type="title"/>
          </p:nvPr>
        </p:nvSpPr>
        <p:spPr>
          <a:xfrm>
            <a:off x="838200" y="351024"/>
            <a:ext cx="8153400" cy="746406"/>
          </a:xfrm>
        </p:spPr>
        <p:txBody>
          <a:bodyPr>
            <a:normAutofit fontScale="90000"/>
          </a:bodyPr>
          <a:lstStyle/>
          <a:p>
            <a:br>
              <a:rPr lang="en-GB" b="1" cap="all" dirty="0"/>
            </a:br>
            <a:r>
              <a:rPr lang="en-GB" b="1" cap="all" dirty="0"/>
              <a:t>CYBER SECURITY TRAINING</a:t>
            </a:r>
            <a:br>
              <a:rPr lang="en-US" b="1" cap="all" dirty="0"/>
            </a:br>
            <a:endParaRPr lang="en-US" dirty="0"/>
          </a:p>
        </p:txBody>
      </p:sp>
      <p:pic>
        <p:nvPicPr>
          <p:cNvPr id="5" name="Picture 4">
            <a:extLst>
              <a:ext uri="{FF2B5EF4-FFF2-40B4-BE49-F238E27FC236}">
                <a16:creationId xmlns:a16="http://schemas.microsoft.com/office/drawing/2014/main" id="{95A4CB7D-6E95-49C9-8D69-08E363E54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925" y="1294654"/>
            <a:ext cx="3797755" cy="2633110"/>
          </a:xfrm>
          <a:prstGeom prst="rect">
            <a:avLst/>
          </a:prstGeom>
        </p:spPr>
      </p:pic>
    </p:spTree>
    <p:extLst>
      <p:ext uri="{BB962C8B-B14F-4D97-AF65-F5344CB8AC3E}">
        <p14:creationId xmlns:p14="http://schemas.microsoft.com/office/powerpoint/2010/main" val="11171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FE880-004D-47DF-8CA7-8220E1E59EAB}"/>
              </a:ext>
            </a:extLst>
          </p:cNvPr>
          <p:cNvSpPr>
            <a:spLocks noGrp="1"/>
          </p:cNvSpPr>
          <p:nvPr>
            <p:ph idx="1"/>
          </p:nvPr>
        </p:nvSpPr>
        <p:spPr>
          <a:xfrm>
            <a:off x="838200" y="1559859"/>
            <a:ext cx="10515600" cy="4573914"/>
          </a:xfrm>
        </p:spPr>
        <p:txBody>
          <a:bodyPr/>
          <a:lstStyle/>
          <a:p>
            <a:pPr marL="0" lvl="0" indent="0">
              <a:buNone/>
            </a:pPr>
            <a:r>
              <a:rPr lang="en-CA" sz="2400" dirty="0"/>
              <a:t>Cyber </a:t>
            </a:r>
            <a:r>
              <a:rPr lang="en-CA" sz="2000" dirty="0"/>
              <a:t>Security</a:t>
            </a:r>
            <a:r>
              <a:rPr lang="en-CA" sz="2400" dirty="0"/>
              <a:t> competence is increased through an overall comprehensive Cyber Security Training Programme </a:t>
            </a:r>
            <a:endParaRPr lang="en-US" sz="2400" dirty="0"/>
          </a:p>
          <a:p>
            <a:pPr lvl="1"/>
            <a:r>
              <a:rPr lang="en-CA" sz="2000" dirty="0"/>
              <a:t>This is structured in four tiers – Awareness, Topical, Professional, Specialized</a:t>
            </a:r>
            <a:endParaRPr lang="en-US" sz="2000" dirty="0"/>
          </a:p>
          <a:p>
            <a:endParaRPr lang="en-US" dirty="0"/>
          </a:p>
        </p:txBody>
      </p:sp>
      <p:sp>
        <p:nvSpPr>
          <p:cNvPr id="3" name="Title 2">
            <a:extLst>
              <a:ext uri="{FF2B5EF4-FFF2-40B4-BE49-F238E27FC236}">
                <a16:creationId xmlns:a16="http://schemas.microsoft.com/office/drawing/2014/main" id="{AF95A218-7897-4FD9-BA52-5828BB309D13}"/>
              </a:ext>
            </a:extLst>
          </p:cNvPr>
          <p:cNvSpPr>
            <a:spLocks noGrp="1"/>
          </p:cNvSpPr>
          <p:nvPr>
            <p:ph type="title"/>
          </p:nvPr>
        </p:nvSpPr>
        <p:spPr>
          <a:xfrm>
            <a:off x="985804" y="351024"/>
            <a:ext cx="8153400" cy="746406"/>
          </a:xfrm>
        </p:spPr>
        <p:txBody>
          <a:bodyPr/>
          <a:lstStyle/>
          <a:p>
            <a:r>
              <a:rPr lang="en-GB" b="1" dirty="0"/>
              <a:t>CYBER SECURITY TRAINING AND TRAINEES</a:t>
            </a:r>
            <a:endParaRPr lang="en-US" b="1" dirty="0"/>
          </a:p>
        </p:txBody>
      </p:sp>
      <p:graphicFrame>
        <p:nvGraphicFramePr>
          <p:cNvPr id="5" name="Table 4">
            <a:extLst>
              <a:ext uri="{FF2B5EF4-FFF2-40B4-BE49-F238E27FC236}">
                <a16:creationId xmlns:a16="http://schemas.microsoft.com/office/drawing/2014/main" id="{CD016275-1035-41CE-846A-D81277A676F4}"/>
              </a:ext>
            </a:extLst>
          </p:cNvPr>
          <p:cNvGraphicFramePr>
            <a:graphicFrameLocks noGrp="1"/>
          </p:cNvGraphicFramePr>
          <p:nvPr>
            <p:extLst>
              <p:ext uri="{D42A27DB-BD31-4B8C-83A1-F6EECF244321}">
                <p14:modId xmlns:p14="http://schemas.microsoft.com/office/powerpoint/2010/main" val="3692020503"/>
              </p:ext>
            </p:extLst>
          </p:nvPr>
        </p:nvGraphicFramePr>
        <p:xfrm>
          <a:off x="1444336" y="2743200"/>
          <a:ext cx="9909464" cy="3158837"/>
        </p:xfrm>
        <a:graphic>
          <a:graphicData uri="http://schemas.openxmlformats.org/drawingml/2006/table">
            <a:tbl>
              <a:tblPr firstRow="1" firstCol="1" bandRow="1">
                <a:tableStyleId>{5C22544A-7EE6-4342-B048-85BDC9FD1C3A}</a:tableStyleId>
              </a:tblPr>
              <a:tblGrid>
                <a:gridCol w="3507045">
                  <a:extLst>
                    <a:ext uri="{9D8B030D-6E8A-4147-A177-3AD203B41FA5}">
                      <a16:colId xmlns:a16="http://schemas.microsoft.com/office/drawing/2014/main" val="255920176"/>
                    </a:ext>
                  </a:extLst>
                </a:gridCol>
                <a:gridCol w="6402419">
                  <a:extLst>
                    <a:ext uri="{9D8B030D-6E8A-4147-A177-3AD203B41FA5}">
                      <a16:colId xmlns:a16="http://schemas.microsoft.com/office/drawing/2014/main" val="3268192728"/>
                    </a:ext>
                  </a:extLst>
                </a:gridCol>
              </a:tblGrid>
              <a:tr h="315884">
                <a:tc>
                  <a:txBody>
                    <a:bodyPr/>
                    <a:lstStyle/>
                    <a:p>
                      <a:pPr marL="0" marR="0" algn="l" hangingPunct="0">
                        <a:spcBef>
                          <a:spcPts val="0"/>
                        </a:spcBef>
                        <a:spcAft>
                          <a:spcPts val="0"/>
                        </a:spcAft>
                      </a:pPr>
                      <a:r>
                        <a:rPr lang="en-GB" sz="1600" b="1">
                          <a:effectLst/>
                        </a:rPr>
                        <a:t>Type of cyber security training</a:t>
                      </a:r>
                      <a:endParaRPr lang="en-US"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600" b="1" dirty="0">
                          <a:effectLst/>
                        </a:rPr>
                        <a:t>Applicable Personnel</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9991586"/>
                  </a:ext>
                </a:extLst>
              </a:tr>
              <a:tr h="315884">
                <a:tc>
                  <a:txBody>
                    <a:bodyPr/>
                    <a:lstStyle/>
                    <a:p>
                      <a:pPr marL="0" marR="0" algn="l" hangingPunct="0">
                        <a:spcBef>
                          <a:spcPts val="0"/>
                        </a:spcBef>
                        <a:spcAft>
                          <a:spcPts val="0"/>
                        </a:spcAft>
                      </a:pPr>
                      <a:r>
                        <a:rPr lang="en-GB" sz="1600" b="0" dirty="0">
                          <a:effectLst/>
                        </a:rPr>
                        <a:t>Awareness Training</a:t>
                      </a:r>
                      <a:endParaRPr lang="en-US"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600" b="0">
                          <a:effectLst/>
                        </a:rPr>
                        <a:t>All employees and contractors</a:t>
                      </a:r>
                      <a:endParaRPr lang="en-US"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16175699"/>
                  </a:ext>
                </a:extLst>
              </a:tr>
              <a:tr h="315884">
                <a:tc>
                  <a:txBody>
                    <a:bodyPr/>
                    <a:lstStyle/>
                    <a:p>
                      <a:pPr marL="0" marR="0" algn="l" hangingPunct="0">
                        <a:spcBef>
                          <a:spcPts val="0"/>
                        </a:spcBef>
                        <a:spcAft>
                          <a:spcPts val="0"/>
                        </a:spcAft>
                      </a:pPr>
                      <a:r>
                        <a:rPr lang="en-GB" sz="1600" b="0" dirty="0">
                          <a:effectLst/>
                        </a:rPr>
                        <a:t>Topical Training</a:t>
                      </a:r>
                      <a:endParaRPr lang="en-US"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600" b="0">
                          <a:effectLst/>
                        </a:rPr>
                        <a:t>All employees and contractors</a:t>
                      </a:r>
                      <a:endParaRPr lang="en-US"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76373417"/>
                  </a:ext>
                </a:extLst>
              </a:tr>
              <a:tr h="947651">
                <a:tc>
                  <a:txBody>
                    <a:bodyPr/>
                    <a:lstStyle/>
                    <a:p>
                      <a:pPr marL="0" marR="0" algn="l" hangingPunct="0">
                        <a:spcBef>
                          <a:spcPts val="0"/>
                        </a:spcBef>
                        <a:spcAft>
                          <a:spcPts val="0"/>
                        </a:spcAft>
                      </a:pPr>
                      <a:r>
                        <a:rPr lang="en-GB" sz="1600" b="0" dirty="0">
                          <a:effectLst/>
                        </a:rPr>
                        <a:t>Professional Training</a:t>
                      </a:r>
                      <a:endParaRPr lang="en-US"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600" b="0" dirty="0">
                          <a:effectLst/>
                        </a:rPr>
                        <a:t>Technical and Security Staff (e.g. system administrators, software developers, network administrators, security guards, system engineers)</a:t>
                      </a:r>
                      <a:endParaRPr lang="en-US"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0832886"/>
                  </a:ext>
                </a:extLst>
              </a:tr>
              <a:tr h="1263534">
                <a:tc>
                  <a:txBody>
                    <a:bodyPr/>
                    <a:lstStyle/>
                    <a:p>
                      <a:pPr marL="0" marR="0" algn="l" hangingPunct="0">
                        <a:spcBef>
                          <a:spcPts val="0"/>
                        </a:spcBef>
                        <a:spcAft>
                          <a:spcPts val="0"/>
                        </a:spcAft>
                      </a:pPr>
                      <a:r>
                        <a:rPr lang="en-GB" sz="1600" b="0">
                          <a:effectLst/>
                        </a:rPr>
                        <a:t>Specialized Cyber Security Training</a:t>
                      </a:r>
                      <a:endParaRPr lang="en-US"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600" b="0" dirty="0">
                          <a:effectLst/>
                        </a:rPr>
                        <a:t>Cyber Security Team (CST), cyber security incident response team (CSIRT), Cyber Security Officer, Chief Information Security Officer (CISO), Risk Acceptance Roles)</a:t>
                      </a:r>
                      <a:endParaRPr lang="en-US"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2242094"/>
                  </a:ext>
                </a:extLst>
              </a:tr>
            </a:tbl>
          </a:graphicData>
        </a:graphic>
      </p:graphicFrame>
    </p:spTree>
    <p:extLst>
      <p:ext uri="{BB962C8B-B14F-4D97-AF65-F5344CB8AC3E}">
        <p14:creationId xmlns:p14="http://schemas.microsoft.com/office/powerpoint/2010/main" val="32439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9B6DB-EA68-4D13-BB4F-2033CE3CF820}"/>
              </a:ext>
            </a:extLst>
          </p:cNvPr>
          <p:cNvSpPr>
            <a:spLocks noGrp="1"/>
          </p:cNvSpPr>
          <p:nvPr>
            <p:ph idx="1"/>
          </p:nvPr>
        </p:nvSpPr>
        <p:spPr>
          <a:xfrm>
            <a:off x="838200" y="1485900"/>
            <a:ext cx="10515600" cy="4647873"/>
          </a:xfrm>
        </p:spPr>
        <p:txBody>
          <a:bodyPr>
            <a:normAutofit fontScale="70000" lnSpcReduction="20000"/>
          </a:bodyPr>
          <a:lstStyle/>
          <a:p>
            <a:pPr marL="0" lvl="0" indent="0">
              <a:buNone/>
            </a:pPr>
            <a:r>
              <a:rPr lang="en-CA" sz="2900" dirty="0"/>
              <a:t>Resources available to African Member States does not provide sufficient coverage of critical KSAs for needed work tasks</a:t>
            </a:r>
            <a:endParaRPr lang="en-US" sz="2900" dirty="0"/>
          </a:p>
          <a:p>
            <a:pPr lvl="1"/>
            <a:r>
              <a:rPr lang="en-CA" sz="2900" dirty="0"/>
              <a:t>International Support and collaboration is necessary to ensure that Nuclear security regimes in these countries can deliver the necessary cyber security.</a:t>
            </a:r>
            <a:endParaRPr lang="en-US" sz="2900" dirty="0"/>
          </a:p>
          <a:p>
            <a:pPr marL="0" indent="0" algn="just">
              <a:buNone/>
            </a:pPr>
            <a:endParaRPr lang="en-GB" sz="2900" dirty="0"/>
          </a:p>
          <a:p>
            <a:pPr marL="0" indent="0" algn="just">
              <a:buNone/>
            </a:pPr>
            <a:r>
              <a:rPr lang="en-GB" sz="2900" dirty="0"/>
              <a:t>Education and Training of Cybersecurity Workforce Members: The identification of tasks in work roles allows educators to prepare learners with the specific KSAs from which they can demonstrate the ability to perform cybersecurity tasks. </a:t>
            </a:r>
          </a:p>
          <a:p>
            <a:pPr marL="0" indent="0" algn="just">
              <a:buNone/>
            </a:pPr>
            <a:endParaRPr lang="en-GB" sz="2900" dirty="0"/>
          </a:p>
          <a:p>
            <a:pPr marL="0" indent="0" algn="just">
              <a:buNone/>
            </a:pPr>
            <a:r>
              <a:rPr lang="en-GB" sz="2900" dirty="0"/>
              <a:t>Collaboration among public and private entities, such as through </a:t>
            </a:r>
          </a:p>
          <a:p>
            <a:pPr lvl="1" algn="just"/>
            <a:r>
              <a:rPr lang="en-GB" sz="2900" dirty="0"/>
              <a:t>IAEA courses, </a:t>
            </a:r>
          </a:p>
          <a:p>
            <a:pPr lvl="1" algn="just"/>
            <a:r>
              <a:rPr lang="en-GB" sz="2900" dirty="0"/>
              <a:t>US Department of Energy (DOE) </a:t>
            </a:r>
          </a:p>
          <a:p>
            <a:pPr lvl="1" algn="just"/>
            <a:r>
              <a:rPr lang="en-GB" sz="2900" dirty="0"/>
              <a:t>Cyber Security training courses, online courses (eLearning), </a:t>
            </a:r>
          </a:p>
          <a:p>
            <a:pPr lvl="1" algn="just"/>
            <a:r>
              <a:rPr lang="en-GB" sz="2900" dirty="0"/>
              <a:t>University and Professional Development</a:t>
            </a:r>
          </a:p>
          <a:p>
            <a:pPr lvl="1" algn="just"/>
            <a:r>
              <a:rPr lang="en-GB" sz="2900" dirty="0"/>
              <a:t>GNRA internal training program, would enable such institutions to determine common knowledge and abilities that are needed.</a:t>
            </a:r>
          </a:p>
        </p:txBody>
      </p:sp>
      <p:sp>
        <p:nvSpPr>
          <p:cNvPr id="3" name="Title 2">
            <a:extLst>
              <a:ext uri="{FF2B5EF4-FFF2-40B4-BE49-F238E27FC236}">
                <a16:creationId xmlns:a16="http://schemas.microsoft.com/office/drawing/2014/main" id="{49467B2D-8EE4-46EE-AAA1-F439BE5DFEB0}"/>
              </a:ext>
            </a:extLst>
          </p:cNvPr>
          <p:cNvSpPr>
            <a:spLocks noGrp="1"/>
          </p:cNvSpPr>
          <p:nvPr>
            <p:ph type="title"/>
          </p:nvPr>
        </p:nvSpPr>
        <p:spPr>
          <a:xfrm>
            <a:off x="838200" y="351024"/>
            <a:ext cx="8153400" cy="746406"/>
          </a:xfrm>
        </p:spPr>
        <p:txBody>
          <a:bodyPr>
            <a:normAutofit fontScale="90000"/>
          </a:bodyPr>
          <a:lstStyle/>
          <a:p>
            <a:br>
              <a:rPr lang="en-CA" b="1" cap="all" dirty="0"/>
            </a:br>
            <a:r>
              <a:rPr lang="en-CA" b="1" cap="all" dirty="0"/>
              <a:t>RESOURCES</a:t>
            </a:r>
            <a:br>
              <a:rPr lang="en-US" b="1" cap="all" dirty="0"/>
            </a:br>
            <a:endParaRPr lang="en-US" dirty="0"/>
          </a:p>
        </p:txBody>
      </p:sp>
    </p:spTree>
    <p:extLst>
      <p:ext uri="{BB962C8B-B14F-4D97-AF65-F5344CB8AC3E}">
        <p14:creationId xmlns:p14="http://schemas.microsoft.com/office/powerpoint/2010/main" val="24879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38F13-7179-4F77-9FD5-EC639A9E85EE}"/>
              </a:ext>
            </a:extLst>
          </p:cNvPr>
          <p:cNvSpPr>
            <a:spLocks noGrp="1"/>
          </p:cNvSpPr>
          <p:nvPr>
            <p:ph idx="1"/>
          </p:nvPr>
        </p:nvSpPr>
        <p:spPr/>
        <p:txBody>
          <a:bodyPr>
            <a:normAutofit fontScale="92500" lnSpcReduction="10000"/>
          </a:bodyPr>
          <a:lstStyle/>
          <a:p>
            <a:pPr marL="0" indent="0" algn="just">
              <a:buNone/>
            </a:pPr>
            <a:r>
              <a:rPr lang="en-CA" sz="2400" dirty="0"/>
              <a:t>For specialized training, there are several offerings, but these are largely out of the reach of countries and organizations with limited resources. </a:t>
            </a:r>
          </a:p>
          <a:p>
            <a:pPr marL="0" indent="0" algn="just">
              <a:buNone/>
            </a:pPr>
            <a:r>
              <a:rPr lang="en-CA" sz="2400" dirty="0"/>
              <a:t>These are listed in as </a:t>
            </a:r>
          </a:p>
          <a:p>
            <a:pPr lvl="1"/>
            <a:r>
              <a:rPr lang="en-CA" dirty="0"/>
              <a:t>SANS ICS cyber security training courses and ISA cyber security training courses.  </a:t>
            </a:r>
          </a:p>
          <a:p>
            <a:pPr marL="457200" lvl="1" indent="0">
              <a:buNone/>
            </a:pPr>
            <a:endParaRPr lang="en-CA" dirty="0"/>
          </a:p>
          <a:p>
            <a:pPr lvl="1"/>
            <a:r>
              <a:rPr lang="en-CA" dirty="0"/>
              <a:t>The Black Hat Conference training programs</a:t>
            </a:r>
          </a:p>
          <a:p>
            <a:pPr marL="457200" lvl="1" indent="0">
              <a:buNone/>
            </a:pPr>
            <a:endParaRPr lang="en-CA" dirty="0"/>
          </a:p>
          <a:p>
            <a:pPr lvl="1"/>
            <a:r>
              <a:rPr lang="en-CA" dirty="0"/>
              <a:t>Infosec Institute SCADA/ICS Security Boot Camp</a:t>
            </a:r>
          </a:p>
          <a:p>
            <a:pPr marL="457200" lvl="1" indent="0">
              <a:buNone/>
            </a:pPr>
            <a:endParaRPr lang="en-CA" dirty="0"/>
          </a:p>
          <a:p>
            <a:pPr lvl="1"/>
            <a:r>
              <a:rPr lang="en-CA" dirty="0" err="1"/>
              <a:t>Cybati</a:t>
            </a:r>
            <a:r>
              <a:rPr lang="en-CA" dirty="0"/>
              <a:t> Control System Cybersecurity Course and </a:t>
            </a:r>
          </a:p>
          <a:p>
            <a:pPr marL="457200" lvl="1" indent="0">
              <a:buNone/>
            </a:pPr>
            <a:endParaRPr lang="en-CA" dirty="0"/>
          </a:p>
          <a:p>
            <a:pPr lvl="1"/>
            <a:r>
              <a:rPr lang="en-CA" dirty="0"/>
              <a:t>Training Kit (</a:t>
            </a:r>
            <a:r>
              <a:rPr lang="en-CA" dirty="0" err="1"/>
              <a:t>CybatiWorks</a:t>
            </a:r>
            <a:r>
              <a:rPr lang="en-CA" dirty="0"/>
              <a:t>™) can also be considered as candidates.</a:t>
            </a:r>
            <a:endParaRPr lang="en-US" dirty="0"/>
          </a:p>
          <a:p>
            <a:endParaRPr lang="en-US" dirty="0"/>
          </a:p>
        </p:txBody>
      </p:sp>
      <p:sp>
        <p:nvSpPr>
          <p:cNvPr id="3" name="Title 2">
            <a:extLst>
              <a:ext uri="{FF2B5EF4-FFF2-40B4-BE49-F238E27FC236}">
                <a16:creationId xmlns:a16="http://schemas.microsoft.com/office/drawing/2014/main" id="{D9540D88-C04F-4922-B7D4-1F5D4BD50A5E}"/>
              </a:ext>
            </a:extLst>
          </p:cNvPr>
          <p:cNvSpPr>
            <a:spLocks noGrp="1"/>
          </p:cNvSpPr>
          <p:nvPr>
            <p:ph type="title"/>
          </p:nvPr>
        </p:nvSpPr>
        <p:spPr>
          <a:xfrm>
            <a:off x="838200" y="351024"/>
            <a:ext cx="8153400" cy="746406"/>
          </a:xfrm>
        </p:spPr>
        <p:txBody>
          <a:bodyPr/>
          <a:lstStyle/>
          <a:p>
            <a:r>
              <a:rPr lang="en-CA" b="1" cap="all" dirty="0"/>
              <a:t>RESOURCES Cont.</a:t>
            </a:r>
            <a:endParaRPr lang="en-US" dirty="0"/>
          </a:p>
        </p:txBody>
      </p:sp>
    </p:spTree>
    <p:extLst>
      <p:ext uri="{BB962C8B-B14F-4D97-AF65-F5344CB8AC3E}">
        <p14:creationId xmlns:p14="http://schemas.microsoft.com/office/powerpoint/2010/main" val="15478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7200E0-497C-4148-9C8E-2D979BD35A00}"/>
              </a:ext>
            </a:extLst>
          </p:cNvPr>
          <p:cNvSpPr>
            <a:spLocks noGrp="1"/>
          </p:cNvSpPr>
          <p:nvPr>
            <p:ph idx="1"/>
          </p:nvPr>
        </p:nvSpPr>
        <p:spPr/>
        <p:txBody>
          <a:bodyPr>
            <a:normAutofit fontScale="77500" lnSpcReduction="20000"/>
          </a:bodyPr>
          <a:lstStyle/>
          <a:p>
            <a:pPr algn="just"/>
            <a:r>
              <a:rPr lang="en-GB" dirty="0"/>
              <a:t>Cyber security awareness and training programs need to be based upon the KSAs necessary for personnel to competently perform work tasks and activities necessary to provide nuclear security and specifically protection against compromise (i.e. cyber-attack). </a:t>
            </a:r>
          </a:p>
          <a:p>
            <a:pPr algn="just"/>
            <a:endParaRPr lang="en-GB" dirty="0"/>
          </a:p>
          <a:p>
            <a:pPr algn="just"/>
            <a:r>
              <a:rPr lang="en-GB" dirty="0"/>
              <a:t>Once these work tasks are assigned, the NICE Specialty Areas and Work Role matrix can be used to link the necessary KSAs that are required to be delivered by the training programme. </a:t>
            </a:r>
          </a:p>
          <a:p>
            <a:pPr algn="just"/>
            <a:endParaRPr lang="en-GB" dirty="0"/>
          </a:p>
          <a:p>
            <a:pPr algn="just"/>
            <a:r>
              <a:rPr lang="en-GB" dirty="0"/>
              <a:t>The analysis also revealed that free or publicly available resources that can be leveraged for the training programme are mostly limited to use in awareness training. This places a significant strain on training programmes with very limited resources to provide the necessary professional and/or technical training. It is imperative that international cooperation and support be engaged to fill this gap to ensure global nuclear security needs are addressed.</a:t>
            </a:r>
            <a:endParaRPr lang="en-US" dirty="0"/>
          </a:p>
          <a:p>
            <a:pPr algn="just"/>
            <a:endParaRPr lang="en-US" dirty="0"/>
          </a:p>
          <a:p>
            <a:endParaRPr lang="en-US" dirty="0"/>
          </a:p>
          <a:p>
            <a:endParaRPr lang="en-US" dirty="0"/>
          </a:p>
        </p:txBody>
      </p:sp>
      <p:sp>
        <p:nvSpPr>
          <p:cNvPr id="3" name="Title 2">
            <a:extLst>
              <a:ext uri="{FF2B5EF4-FFF2-40B4-BE49-F238E27FC236}">
                <a16:creationId xmlns:a16="http://schemas.microsoft.com/office/drawing/2014/main" id="{4A0BCEC3-3F98-4A75-9564-2328F95EE082}"/>
              </a:ext>
            </a:extLst>
          </p:cNvPr>
          <p:cNvSpPr>
            <a:spLocks noGrp="1"/>
          </p:cNvSpPr>
          <p:nvPr>
            <p:ph type="title"/>
          </p:nvPr>
        </p:nvSpPr>
        <p:spPr>
          <a:xfrm>
            <a:off x="838200" y="351024"/>
            <a:ext cx="8153400" cy="746406"/>
          </a:xfrm>
        </p:spPr>
        <p:txBody>
          <a:bodyPr>
            <a:normAutofit fontScale="90000"/>
          </a:bodyPr>
          <a:lstStyle/>
          <a:p>
            <a:br>
              <a:rPr lang="en-CA" b="1" cap="all" dirty="0"/>
            </a:br>
            <a:r>
              <a:rPr lang="en-CA" b="1" cap="all" dirty="0"/>
              <a:t>CONCLUSION</a:t>
            </a:r>
            <a:br>
              <a:rPr lang="en-US" b="1" cap="all" dirty="0"/>
            </a:br>
            <a:endParaRPr lang="en-US" dirty="0"/>
          </a:p>
        </p:txBody>
      </p:sp>
    </p:spTree>
    <p:extLst>
      <p:ext uri="{BB962C8B-B14F-4D97-AF65-F5344CB8AC3E}">
        <p14:creationId xmlns:p14="http://schemas.microsoft.com/office/powerpoint/2010/main" val="12775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EE58F-F572-4BC4-A8D5-2253804E6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270" y="1658470"/>
            <a:ext cx="3810000" cy="3810000"/>
          </a:xfrm>
          <a:prstGeom prst="rect">
            <a:avLst/>
          </a:prstGeom>
        </p:spPr>
      </p:pic>
    </p:spTree>
    <p:extLst>
      <p:ext uri="{BB962C8B-B14F-4D97-AF65-F5344CB8AC3E}">
        <p14:creationId xmlns:p14="http://schemas.microsoft.com/office/powerpoint/2010/main" val="967198950"/>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82D73336-D8F8-45B2-A4F8-248661874002}" vid="{872B1E43-F8B4-4317-9BEC-335F24027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NRA (1)</Template>
  <TotalTime>13794</TotalTime>
  <Words>1173</Words>
  <Application>Microsoft Office PowerPoint</Application>
  <PresentationFormat>Widescreen</PresentationFormat>
  <Paragraphs>78</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Accord SF</vt:lpstr>
      <vt:lpstr>Arial</vt:lpstr>
      <vt:lpstr>Calibri</vt:lpstr>
      <vt:lpstr>Franklin Gothic Book</vt:lpstr>
      <vt:lpstr>Franklin Gothic Medium</vt:lpstr>
      <vt:lpstr>Times New Roman</vt:lpstr>
      <vt:lpstr>Office Theme</vt:lpstr>
      <vt:lpstr>Computer and information Security  Training and Awareness ProgramMES for  Nuclear Facilities </vt:lpstr>
      <vt:lpstr>Open Question</vt:lpstr>
      <vt:lpstr> INTRODUCTION </vt:lpstr>
      <vt:lpstr> CYBER SECURITY TRAINING </vt:lpstr>
      <vt:lpstr>CYBER SECURITY TRAINING AND TRAINEES</vt:lpstr>
      <vt:lpstr> RESOURCES </vt:lpstr>
      <vt:lpstr>RESOURCES Cont.</vt:lpstr>
      <vt:lpstr>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Toto GBORMITTAH</dc:creator>
  <cp:lastModifiedBy>Nelson Agbemava</cp:lastModifiedBy>
  <cp:revision>55</cp:revision>
  <dcterms:created xsi:type="dcterms:W3CDTF">2017-06-29T10:34:49Z</dcterms:created>
  <dcterms:modified xsi:type="dcterms:W3CDTF">2020-02-12T15:43:46Z</dcterms:modified>
</cp:coreProperties>
</file>