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63" r:id="rId1"/>
  </p:sldMasterIdLst>
  <p:notesMasterIdLst>
    <p:notesMasterId r:id="rId10"/>
  </p:notesMasterIdLst>
  <p:handoutMasterIdLst>
    <p:handoutMasterId r:id="rId11"/>
  </p:handoutMasterIdLst>
  <p:sldIdLst>
    <p:sldId id="880" r:id="rId2"/>
    <p:sldId id="1172" r:id="rId3"/>
    <p:sldId id="1227" r:id="rId4"/>
    <p:sldId id="1230" r:id="rId5"/>
    <p:sldId id="1228" r:id="rId6"/>
    <p:sldId id="1231" r:id="rId7"/>
    <p:sldId id="1232" r:id="rId8"/>
    <p:sldId id="1233" r:id="rId9"/>
  </p:sldIdLst>
  <p:sldSz cx="9326563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1"/>
    <p:restoredTop sz="94753"/>
  </p:normalViewPr>
  <p:slideViewPr>
    <p:cSldViewPr>
      <p:cViewPr>
        <p:scale>
          <a:sx n="104" d="100"/>
          <a:sy n="104" d="100"/>
        </p:scale>
        <p:origin x="320" y="240"/>
      </p:cViewPr>
      <p:guideLst>
        <p:guide orient="horz" pos="2160"/>
        <p:guide pos="2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w Cen M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Tw Cen MT Condensed Extra Bold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w Cen M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Tw Cen MT Condensed Extra Bold"/>
            </a:endParaRP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w Cen M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Tw Cen MT Condensed Extra Bold"/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w Cen MT"/>
              </a:defRPr>
            </a:lvl1pPr>
          </a:lstStyle>
          <a:p>
            <a:pPr>
              <a:defRPr/>
            </a:pPr>
            <a:fld id="{E633B6DE-93AA-5B47-A8C4-72690953CD7D}" type="slidenum">
              <a:rPr lang="en-US">
                <a:latin typeface="Tw Cen MT Condensed Extra Bold"/>
              </a:rPr>
              <a:pPr>
                <a:defRPr/>
              </a:pPr>
              <a:t>‹#›</a:t>
            </a:fld>
            <a:endParaRPr lang="en-US" dirty="0">
              <a:latin typeface="Tw Cen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35555030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 Condensed Extra Bol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 Condensed Extra Bol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8550" y="685800"/>
            <a:ext cx="46609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 Condensed Extra Bol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 Condensed Extra Bold"/>
              </a:defRPr>
            </a:lvl1pPr>
          </a:lstStyle>
          <a:p>
            <a:pPr>
              <a:defRPr/>
            </a:pPr>
            <a:fld id="{F61DF180-EC52-AF4C-B891-B95022D5FF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508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 Condensed Extra Bold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 Condensed Extra Bold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 Condensed Extra Bold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 Condensed Extra Bold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 Condensed Extra Bold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4AE431-D495-0D44-B491-F59360C4C8C6}" type="slidenum">
              <a:rPr lang="en-US" sz="1200">
                <a:latin typeface="Tw Cen MT Condensed Extra Bold"/>
              </a:rPr>
              <a:pPr/>
              <a:t>1</a:t>
            </a:fld>
            <a:endParaRPr lang="en-US" sz="1200" dirty="0">
              <a:latin typeface="Tw Cen MT Condensed Extra Bold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w Cen MT Condensed Extra Bold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1DF180-EC52-AF4C-B891-B95022D5FFE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79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E245F3-E9F3-7C40-A6BB-45E9FF6AA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D8F0B4B-1DFF-A247-982D-DD5324974FC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4C3EFEB3-8C16-5A46-8C87-1A71E8500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BFCA1E0E-B815-7D49-815B-C4C79E1DE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E245F3-E9F3-7C40-A6BB-45E9FF6AA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D8F0B4B-1DFF-A247-982D-DD5324974FC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4C3EFEB3-8C16-5A46-8C87-1A71E8500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BFCA1E0E-B815-7D49-815B-C4C79E1DE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00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E245F3-E9F3-7C40-A6BB-45E9FF6AA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D8F0B4B-1DFF-A247-982D-DD5324974FC0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4C3EFEB3-8C16-5A46-8C87-1A71E8500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BFCA1E0E-B815-7D49-815B-C4C79E1DE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641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E245F3-E9F3-7C40-A6BB-45E9FF6AA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D8F0B4B-1DFF-A247-982D-DD5324974FC0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4C3EFEB3-8C16-5A46-8C87-1A71E8500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BFCA1E0E-B815-7D49-815B-C4C79E1DE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214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E245F3-E9F3-7C40-A6BB-45E9FF6AA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D8F0B4B-1DFF-A247-982D-DD5324974FC0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4C3EFEB3-8C16-5A46-8C87-1A71E8500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BFCA1E0E-B815-7D49-815B-C4C79E1DE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173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E245F3-E9F3-7C40-A6BB-45E9FF6AA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D8F0B4B-1DFF-A247-982D-DD5324974FC0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4C3EFEB3-8C16-5A46-8C87-1A71E8500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BFCA1E0E-B815-7D49-815B-C4C79E1DE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1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326563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Tw Cen MT Condensed Extra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9393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Tw Cen MT Condensed Extra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6650" y="6043613"/>
            <a:ext cx="691991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Tw Cen MT Condensed Extra Bold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09362" y="4038601"/>
            <a:ext cx="6606315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09362" y="6050037"/>
            <a:ext cx="683948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7788" y="6069013"/>
            <a:ext cx="2098675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127250" y="236538"/>
            <a:ext cx="5984875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161338" y="228600"/>
            <a:ext cx="85407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838685-4D40-4D42-9EEF-8012B30C1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31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80" y="228600"/>
            <a:ext cx="8316185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24880" y="1600200"/>
            <a:ext cx="831618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B65C-A2F4-DE41-A344-0101707088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2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326563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Tw Cen MT Condensed Extra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3208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Tw Cen MT Condensed Extra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8588" y="1600200"/>
            <a:ext cx="792797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Tw Cen MT Condensed Extra Bol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8985" y="2743201"/>
            <a:ext cx="7265329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984" y="1600200"/>
            <a:ext cx="7772136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3208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FC699A85-291C-8E4B-9C57-A49112364B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1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21771" y="1589567"/>
            <a:ext cx="3963789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41632" y="1589567"/>
            <a:ext cx="3963789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A198-158A-2248-A180-9B40020942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1" y="273050"/>
            <a:ext cx="8316185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1771" y="2438400"/>
            <a:ext cx="3963789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96447" y="2438400"/>
            <a:ext cx="3963789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21771" y="1752600"/>
            <a:ext cx="3963789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96447" y="1752600"/>
            <a:ext cx="3963789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87589-D102-FD4F-AB2E-FB2809F515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2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34D87-876A-A044-A2CB-27EE5583EF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6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44513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C22A1D-E491-394D-8DD8-2B5987FEC3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3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71" y="273050"/>
            <a:ext cx="8238464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21772" y="1752600"/>
            <a:ext cx="1632149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Tw Cen MT Condensed Extra Bold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09362" y="1752600"/>
            <a:ext cx="6528594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A3A1-542D-7749-8EBF-ED6183B22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6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22300" y="228600"/>
            <a:ext cx="83153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25475" y="1600200"/>
            <a:ext cx="83153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218238" y="6248400"/>
            <a:ext cx="2719387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Tw Cen MT Condensed Extra Bold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2300" y="6248400"/>
            <a:ext cx="552926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w Cen MT Condensed Extra Bold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326563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Tw Cen MT Condensed Extra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44513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Tw Cen MT Condensed Extra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663" y="1279525"/>
            <a:ext cx="87249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Tw Cen MT Condensed Extra Bold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44513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 Condensed Extra Bold"/>
              </a:defRPr>
            </a:lvl1pPr>
          </a:lstStyle>
          <a:p>
            <a:pPr>
              <a:defRPr/>
            </a:pPr>
            <a:fld id="{59261BA6-3182-7E4F-9E51-594672CD1D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2" r:id="rId2"/>
    <p:sldLayoutId id="2147483928" r:id="rId3"/>
    <p:sldLayoutId id="2147483929" r:id="rId4"/>
    <p:sldLayoutId id="2147483930" r:id="rId5"/>
    <p:sldLayoutId id="2147483923" r:id="rId6"/>
    <p:sldLayoutId id="2147483931" r:id="rId7"/>
    <p:sldLayoutId id="2147483924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 Condensed Extra Bold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 Condensed Extra Bold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 Condensed Extra Bold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 Condensed Extra Bold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 Condensed Extra Bold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q"/>
        <a:defRPr sz="2400" kern="1200">
          <a:solidFill>
            <a:schemeClr val="tx1"/>
          </a:solidFill>
          <a:latin typeface="Tw Cen MT Condensed Extra Bold"/>
          <a:ea typeface="ＭＳ Ｐゴシック" charset="0"/>
          <a:cs typeface="ＭＳ Ｐゴシック" charset="0"/>
        </a:defRPr>
      </a:lvl1pPr>
      <a:lvl2pPr marL="730250" indent="-365125" algn="l" rtl="0" eaLnBrk="1" fontAlgn="base" hangingPunct="1">
        <a:spcBef>
          <a:spcPts val="550"/>
        </a:spcBef>
        <a:spcAft>
          <a:spcPct val="0"/>
        </a:spcAft>
        <a:buClr>
          <a:schemeClr val="tx1"/>
        </a:buClr>
        <a:buSzPct val="100000"/>
        <a:buFont typeface="Wingdings" charset="0"/>
        <a:buChar char="—"/>
        <a:defRPr sz="2000" kern="1200">
          <a:solidFill>
            <a:schemeClr val="tx1"/>
          </a:solidFill>
          <a:latin typeface="Tw Cen MT Condensed Extra Bold"/>
          <a:ea typeface="ＭＳ Ｐゴシック" charset="0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Tw Cen MT Condensed Extra Bold"/>
          <a:ea typeface="ＭＳ Ｐゴシック" charset="0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6BB1C9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Tw Cen MT Condensed Extra Bold"/>
          <a:ea typeface="ＭＳ Ｐゴシック" charset="0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6585CF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Tw Cen MT Condensed Extra Bold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088" y="2286000"/>
            <a:ext cx="7986712" cy="1143000"/>
          </a:xfrm>
        </p:spPr>
        <p:txBody>
          <a:bodyPr/>
          <a:lstStyle/>
          <a:p>
            <a:r>
              <a:rPr lang="en-US" sz="4000" b="1" cap="none" dirty="0">
                <a:solidFill>
                  <a:schemeClr val="bg1"/>
                </a:solidFill>
                <a:latin typeface="Tw Cen MT Condensed Extra Bold"/>
              </a:rPr>
              <a:t>The past and potential role of civil society in nuclear security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05200"/>
            <a:ext cx="7772400" cy="21336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  <a:latin typeface="Tw Cen MT Condensed Extra Bold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Matthew Bunn </a:t>
            </a:r>
            <a:r>
              <a:rPr lang="en-US" sz="24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and Nickolas Roth</a:t>
            </a:r>
            <a:endParaRPr lang="en-US" sz="2400" dirty="0">
              <a:solidFill>
                <a:schemeClr val="bg1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Professor of Practice, Harvard Kennedy School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IAEA International Nuclear Security Conference, February 14, 2019</a:t>
            </a:r>
          </a:p>
          <a:p>
            <a:pPr algn="l">
              <a:lnSpc>
                <a:spcPct val="90000"/>
              </a:lnSpc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belfercenter.org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/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managingtheatom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5" descr="HKSlogo_belf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381000"/>
            <a:ext cx="47990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C9C78A2-7303-0842-A350-C9F1D5694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475" y="228600"/>
            <a:ext cx="8315325" cy="9906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Civil society groups have played a major role in strengthening nuclear security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29D9AFC-8294-964F-BDDF-DD466A7EDF4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25475" y="1600200"/>
            <a:ext cx="3961606" cy="4114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dirty="0">
                <a:latin typeface="+mn-lt"/>
              </a:rPr>
              <a:t>Civil society includes</a:t>
            </a:r>
          </a:p>
          <a:p>
            <a:pPr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dirty="0">
                <a:latin typeface="+mn-lt"/>
              </a:rPr>
              <a:t>Advocacy groups</a:t>
            </a:r>
          </a:p>
          <a:p>
            <a:pPr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dirty="0">
                <a:latin typeface="+mn-lt"/>
              </a:rPr>
              <a:t>Think-tanks</a:t>
            </a:r>
          </a:p>
          <a:p>
            <a:pPr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dirty="0">
                <a:latin typeface="+mn-lt"/>
              </a:rPr>
              <a:t>Academia</a:t>
            </a:r>
          </a:p>
          <a:p>
            <a:pPr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dirty="0">
                <a:latin typeface="+mn-lt"/>
              </a:rPr>
              <a:t>The press</a:t>
            </a:r>
          </a:p>
          <a:p>
            <a:pPr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dirty="0">
                <a:latin typeface="+mn-lt"/>
              </a:rPr>
              <a:t>More…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dirty="0">
                <a:latin typeface="+mn-lt"/>
              </a:rPr>
              <a:t>From suggesting ideas to fostering dialogue, civil society has played a wide range of roles in strengthening nuclear security for decades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dirty="0">
                <a:latin typeface="+mn-lt"/>
              </a:rPr>
              <a:t>Civil society is far more than  protesters against nuclear energy</a:t>
            </a:r>
          </a:p>
        </p:txBody>
      </p:sp>
      <p:sp>
        <p:nvSpPr>
          <p:cNvPr id="39940" name="Slide Number Placeholder 1">
            <a:extLst>
              <a:ext uri="{FF2B5EF4-FFF2-40B4-BE49-F238E27FC236}">
                <a16:creationId xmlns:a16="http://schemas.microsoft.com/office/drawing/2014/main" id="{0E54861A-77B2-424F-A821-082AE246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6CCA1B0F-F84F-0F4D-B509-4AD05EBDB159}" type="slidenum">
              <a:rPr lang="en-US" altLang="en-US" sz="1200">
                <a:solidFill>
                  <a:srgbClr val="FFFFFF"/>
                </a:solidFill>
                <a:latin typeface="Tw Cen MT" panose="020B0602020104020603" pitchFamily="34" charset="77"/>
              </a:rPr>
              <a:pPr>
                <a:lnSpc>
                  <a:spcPct val="80000"/>
                </a:lnSpc>
              </a:pPr>
              <a:t>2</a:t>
            </a:fld>
            <a:endParaRPr lang="en-US" altLang="en-US" sz="1200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C549232-2AE5-544A-A5C0-0C92D32EF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849" y="3924944"/>
            <a:ext cx="3493832" cy="338554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Source: Fissile Materials Working Group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1626E8-FB71-8F42-A9B9-FA52585B8C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6753" y="1648431"/>
            <a:ext cx="4328001" cy="2218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38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21141789-1E1F-6242-AA4B-B94C03936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880" y="533400"/>
            <a:ext cx="8316185" cy="990600"/>
          </a:xfrm>
        </p:spPr>
        <p:txBody>
          <a:bodyPr/>
          <a:lstStyle/>
          <a:p>
            <a:r>
              <a:rPr lang="en-US" altLang="en-US" sz="3600" dirty="0"/>
              <a:t>Highlighting the dangers of nuclear terrorism</a:t>
            </a:r>
            <a:endParaRPr lang="en-US" altLang="en-US" b="1" dirty="0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FF0E23FD-D653-BF48-BD26-ACB2002B8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4880" y="1600200"/>
            <a:ext cx="4571801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+mn-lt"/>
              </a:rPr>
              <a:t>Non-government analyses have often been key in highlighting the dangers nuclear security should address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1973 book, </a:t>
            </a:r>
            <a:r>
              <a:rPr lang="en-US" altLang="en-US" i="1" dirty="0">
                <a:latin typeface="+mn-lt"/>
              </a:rPr>
              <a:t>The Curve of Binding Energy</a:t>
            </a:r>
            <a:r>
              <a:rPr lang="en-US" altLang="en-US" dirty="0">
                <a:latin typeface="+mn-lt"/>
              </a:rPr>
              <a:t> had major impact on early U.S. nuclear security rules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Graham Allison’s </a:t>
            </a:r>
            <a:r>
              <a:rPr lang="en-US" altLang="en-US" i="1" dirty="0">
                <a:latin typeface="+mn-lt"/>
              </a:rPr>
              <a:t>Nuclear Terrorism: The Ultimate Preventable Catastrophe </a:t>
            </a:r>
            <a:r>
              <a:rPr lang="en-US" altLang="en-US" dirty="0">
                <a:latin typeface="+mn-lt"/>
              </a:rPr>
              <a:t>influenced President Obama’s concern about the issue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Joint U.S.-Russian non-government assessment briefed to Sherpas before the 2014 nuclear security summit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C19D8-B946-B14A-8886-8A22E003D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681" y="1828800"/>
            <a:ext cx="3886200" cy="3886200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372EF36D-5401-8643-8277-4AB5156B3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481" y="5743658"/>
            <a:ext cx="3820584" cy="338554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Source: Latin American Leadership Network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29288-FE02-1741-A736-0D9CC356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EE9B65C-A2F4-DE41-A344-01017070889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9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21141789-1E1F-6242-AA4B-B94C03936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880" y="533400"/>
            <a:ext cx="8316185" cy="990600"/>
          </a:xfrm>
        </p:spPr>
        <p:txBody>
          <a:bodyPr/>
          <a:lstStyle/>
          <a:p>
            <a:r>
              <a:rPr lang="en-US" altLang="en-US" sz="3600" dirty="0"/>
              <a:t>Providing research and ideas</a:t>
            </a:r>
            <a:endParaRPr lang="en-US" altLang="en-US" b="1" dirty="0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FF0E23FD-D653-BF48-BD26-ACB2002B8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4880" y="1600200"/>
            <a:ext cx="4724201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+mn-lt"/>
              </a:rPr>
              <a:t>Non-government analyses have provided research to better understand problems and solutions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More freedom to draw back to the big picture, more time to examine analogies, learn lessons from the past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+mn-lt"/>
              </a:rPr>
              <a:t>Non-government analyses often suggest new ideas for action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Nunn-Lugar cooperative threat reduction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The IAEA Nuclear Security Fund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Summit “four-year effort”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Summit gift baskets on HEU minimization, training…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Many more…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372EF36D-5401-8643-8277-4AB5156B3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979" y="6289187"/>
            <a:ext cx="3820584" cy="338554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Source: Managing the Atom, Belfer Center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8ED2B8-5987-B34F-BB27-52CE88765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800" y="1699902"/>
            <a:ext cx="3515784" cy="45826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7CCDF-B674-384B-8AB0-CB9873CD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EE9B65C-A2F4-DE41-A344-0101707088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2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21141789-1E1F-6242-AA4B-B94C03936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880" y="228600"/>
            <a:ext cx="8316185" cy="990600"/>
          </a:xfrm>
        </p:spPr>
        <p:txBody>
          <a:bodyPr/>
          <a:lstStyle/>
          <a:p>
            <a:r>
              <a:rPr lang="en-US" altLang="en-US" sz="3600" dirty="0"/>
              <a:t>Nudging governments to act,</a:t>
            </a:r>
            <a:br>
              <a:rPr lang="en-US" altLang="en-US" sz="3600" dirty="0"/>
            </a:br>
            <a:r>
              <a:rPr lang="en-US" altLang="en-US" sz="3600" dirty="0"/>
              <a:t>and holding them accountable</a:t>
            </a:r>
            <a:endParaRPr lang="en-US" altLang="en-US" b="1" dirty="0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FF0E23FD-D653-BF48-BD26-ACB2002B8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+mn-lt"/>
              </a:rPr>
              <a:t>Civil society groups press for action using a variety of tools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Reports, articles, briefings, meetings with policymakers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Exposés in the media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More…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+mn-lt"/>
              </a:rPr>
              <a:t>Civil society groups track progress, hold governments and industry accountable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E.g., NTI “Nuclear Security Index,” PGS-ACA-FMWG progress reports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More freedom to be candid about countries’ performance in fulfilling their commitments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Monitoring progress often leads to action to overcome obstacles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+mn-lt"/>
              </a:rPr>
              <a:t>Governments and industry often see civil-society groups as a problem, and sometimes disagree with their ideas – but there is little doubt nuclear security around the world is stronger than it would have been without civil society attention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24BF48-ED9F-424A-99E3-19271A8C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EE9B65C-A2F4-DE41-A344-0101707088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8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21141789-1E1F-6242-AA4B-B94C03936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880" y="457200"/>
            <a:ext cx="8316185" cy="990600"/>
          </a:xfrm>
        </p:spPr>
        <p:txBody>
          <a:bodyPr/>
          <a:lstStyle/>
          <a:p>
            <a:r>
              <a:rPr lang="en-US" altLang="en-US" sz="3600" dirty="0"/>
              <a:t>Providing education, building dialogue</a:t>
            </a:r>
            <a:endParaRPr lang="en-US" altLang="en-US" b="1" dirty="0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FF0E23FD-D653-BF48-BD26-ACB2002B8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+mn-lt"/>
              </a:rPr>
              <a:t>Civil society actors help educate the public and other nuclear security stakeholders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E.g., International Nuclear Security Education Network (INSEN)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WINS Academy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More…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+mn-lt"/>
              </a:rPr>
              <a:t>Civil society groups organize dialogues, partnerships, networks that might not otherwise occur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E.g., NTI “Global Dialogue” on nuclear security – government, industry, non-government experts from around the world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WINS best practice exchanges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Institute for Nuclear Materials Management – professional society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Track 2 or Track 1.5 dialogues – less constrained by government positions, can sometimes open up areas for government-to-government cooperation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More…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FB753A-ACAE-8241-8FDB-681A5CF5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EE9B65C-A2F4-DE41-A344-01017070889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7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21141789-1E1F-6242-AA4B-B94C03936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880" y="228600"/>
            <a:ext cx="8316185" cy="990600"/>
          </a:xfrm>
        </p:spPr>
        <p:txBody>
          <a:bodyPr/>
          <a:lstStyle/>
          <a:p>
            <a:r>
              <a:rPr lang="en-US" altLang="en-US" sz="3600" dirty="0"/>
              <a:t>Helping with implementation,</a:t>
            </a:r>
            <a:br>
              <a:rPr lang="en-US" altLang="en-US" sz="3600" dirty="0"/>
            </a:br>
            <a:r>
              <a:rPr lang="en-US" altLang="en-US" sz="3600" dirty="0"/>
              <a:t>funding initial steps</a:t>
            </a:r>
            <a:endParaRPr lang="en-US" altLang="en-US" b="1" dirty="0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FF0E23FD-D653-BF48-BD26-ACB2002B8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+mn-lt"/>
              </a:rPr>
              <a:t>Civil society groups have often helped implement nuclear security programs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WINS peer reviews of nuclear security governance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Center for Nonproliferation Studies help to several countries in finding rad sources out of regulatory control (in part using social media)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University of Georgia work with Indonesia on developing, implementing, nuclear security culture self-assessment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More…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+mn-lt"/>
              </a:rPr>
              <a:t>Civil society groups can even provide funding for initial steps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NTI funding for HEU removal in “Project </a:t>
            </a:r>
            <a:r>
              <a:rPr lang="en-US" altLang="en-US" dirty="0" err="1">
                <a:latin typeface="+mn-lt"/>
              </a:rPr>
              <a:t>Vinca</a:t>
            </a:r>
            <a:r>
              <a:rPr lang="en-US" altLang="en-US" dirty="0">
                <a:latin typeface="+mn-lt"/>
              </a:rPr>
              <a:t>”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NTI founding gift of IAEA Nuclear Security Fund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49A967-F598-0949-8455-643CBEEE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EE9B65C-A2F4-DE41-A344-01017070889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4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21141789-1E1F-6242-AA4B-B94C03936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880" y="457200"/>
            <a:ext cx="8316185" cy="990600"/>
          </a:xfrm>
        </p:spPr>
        <p:txBody>
          <a:bodyPr/>
          <a:lstStyle/>
          <a:p>
            <a:r>
              <a:rPr lang="en-US" altLang="en-US" sz="3600" dirty="0"/>
              <a:t>Limitations, prospects for the future</a:t>
            </a:r>
            <a:endParaRPr lang="en-US" altLang="en-US" b="1" dirty="0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FF0E23FD-D653-BF48-BD26-ACB2002B8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+mn-lt"/>
              </a:rPr>
              <a:t>Limitations constrain civil society’s role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Hostility or lack of interest from governments, industry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No access to sensitive information – may not be fully informed; often limited expertise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Limited resources and staffing, especially if the public is not interested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+mn-lt"/>
              </a:rPr>
              <a:t>But civil society has played a very important role, and could play a larger role in the future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Expanded dialogues, networks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Expanded funding for nuclear security work from foundations, governments, industry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Establish, sustain civil-society groups monitoring nuclear security in additional countries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+mn-lt"/>
              </a:rPr>
              <a:t>Centers of Excellence may be able to play a role in tracking progress, identifying gaps to be filled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27270C-A7B0-9B42-AB56-0E370C11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EE9B65C-A2F4-DE41-A344-0101707088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51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nn-ppt-template-2012">
  <a:themeElements>
    <a:clrScheme name="Custom 6">
      <a:dk1>
        <a:sysClr val="windowText" lastClr="000000"/>
      </a:dk1>
      <a:lt1>
        <a:sysClr val="window" lastClr="FFFFFF"/>
      </a:lt1>
      <a:dk2>
        <a:srgbClr val="000000"/>
      </a:dk2>
      <a:lt2>
        <a:srgbClr val="C9C2D1"/>
      </a:lt2>
      <a:accent1>
        <a:srgbClr val="8C2633"/>
      </a:accent1>
      <a:accent2>
        <a:srgbClr val="A4A3A8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ustom 1">
      <a:majorFont>
        <a:latin typeface="Tw Cen MT Condensed Extra Bold"/>
        <a:ea typeface=""/>
        <a:cs typeface=""/>
      </a:majorFont>
      <a:minorFont>
        <a:latin typeface="Tw Cen MT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000000"/>
    </a:dk2>
    <a:lt2>
      <a:srgbClr val="C9C2D1"/>
    </a:lt2>
    <a:accent1>
      <a:srgbClr val="8C2633"/>
    </a:accent1>
    <a:accent2>
      <a:srgbClr val="A4A3A8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53260</TotalTime>
  <Words>702</Words>
  <Application>Microsoft Macintosh PowerPoint</Application>
  <PresentationFormat>Custom</PresentationFormat>
  <Paragraphs>87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ＭＳ Ｐゴシック</vt:lpstr>
      <vt:lpstr>Times New Roman</vt:lpstr>
      <vt:lpstr>Tw Cen MT</vt:lpstr>
      <vt:lpstr>Tw Cen MT Condensed Extra Bold</vt:lpstr>
      <vt:lpstr>Wingdings</vt:lpstr>
      <vt:lpstr>bunn-ppt-template-2012</vt:lpstr>
      <vt:lpstr>The past and potential role of civil society in nuclear security</vt:lpstr>
      <vt:lpstr>Civil society groups have played a major role in strengthening nuclear security</vt:lpstr>
      <vt:lpstr>Highlighting the dangers of nuclear terrorism</vt:lpstr>
      <vt:lpstr>Providing research and ideas</vt:lpstr>
      <vt:lpstr>Nudging governments to act, and holding them accountable</vt:lpstr>
      <vt:lpstr>Providing education, building dialogue</vt:lpstr>
      <vt:lpstr>Helping with implementation, funding initial steps</vt:lpstr>
      <vt:lpstr>Limitations, prospects for the future</vt:lpstr>
    </vt:vector>
  </TitlesOfParts>
  <Company>Harvard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Weapons and Nuclear Power in East Asia</dc:title>
  <dc:creator>Matthew Bunn</dc:creator>
  <cp:lastModifiedBy>Matthew Bunn</cp:lastModifiedBy>
  <cp:revision>454</cp:revision>
  <cp:lastPrinted>2018-11-10T03:33:28Z</cp:lastPrinted>
  <dcterms:created xsi:type="dcterms:W3CDTF">2011-05-10T14:04:50Z</dcterms:created>
  <dcterms:modified xsi:type="dcterms:W3CDTF">2020-02-09T15:22:24Z</dcterms:modified>
</cp:coreProperties>
</file>