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0" r:id="rId5"/>
    <p:sldId id="306" r:id="rId6"/>
    <p:sldId id="301" r:id="rId7"/>
    <p:sldId id="307" r:id="rId8"/>
    <p:sldId id="305" r:id="rId9"/>
    <p:sldId id="295" r:id="rId10"/>
    <p:sldId id="310" r:id="rId11"/>
    <p:sldId id="311" r:id="rId12"/>
    <p:sldId id="303" r:id="rId13"/>
    <p:sldId id="296" r:id="rId14"/>
    <p:sldId id="312" r:id="rId15"/>
    <p:sldId id="287" r:id="rId16"/>
    <p:sldId id="313" r:id="rId17"/>
    <p:sldId id="314" r:id="rId18"/>
    <p:sldId id="280" r:id="rId19"/>
    <p:sldId id="290" r:id="rId20"/>
    <p:sldId id="291" r:id="rId21"/>
    <p:sldId id="284" r:id="rId22"/>
    <p:sldId id="315" r:id="rId23"/>
    <p:sldId id="316" r:id="rId24"/>
    <p:sldId id="317" r:id="rId25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DFD77"/>
    <a:srgbClr val="FFFFCC"/>
    <a:srgbClr val="D2D3E4"/>
    <a:srgbClr val="009BD2"/>
    <a:srgbClr val="765657"/>
    <a:srgbClr val="6D5F61"/>
    <a:srgbClr val="FFE593"/>
    <a:srgbClr val="532476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020" autoAdjust="0"/>
    <p:restoredTop sz="74812" autoAdjust="0"/>
  </p:normalViewPr>
  <p:slideViewPr>
    <p:cSldViewPr snapToGrid="0" showGuides="1">
      <p:cViewPr varScale="1">
        <p:scale>
          <a:sx n="87" d="100"/>
          <a:sy n="87" d="100"/>
        </p:scale>
        <p:origin x="12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16768316595915"/>
          <c:y val="6.813720345645416E-2"/>
          <c:w val="0.66188290074116329"/>
          <c:h val="0.88641265462520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FB7-4E20-832A-3ABDF62BCD6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B7-4E20-832A-3ABDF62BCD68}"/>
              </c:ext>
            </c:extLst>
          </c:dPt>
          <c:dPt>
            <c:idx val="2"/>
            <c:bubble3D val="0"/>
            <c:spPr>
              <a:solidFill>
                <a:srgbClr val="FDFD7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DF-413C-A1D4-9EEA316288EB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B7-4E20-832A-3ABDF62BCD6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EDF-413C-A1D4-9EEA316288EB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EDF-413C-A1D4-9EEA316288EB}"/>
              </c:ext>
            </c:extLst>
          </c:dPt>
          <c:dLbls>
            <c:dLbl>
              <c:idx val="0"/>
              <c:layout>
                <c:manualLayout>
                  <c:x val="-9.0853830461247662E-2"/>
                  <c:y val="0.215983132999411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7F12CA2-C808-4909-B653-AC4F163F44D3}" type="PERCENTAGE">
                      <a:rPr lang="en-US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LOFs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B7-4E20-832A-3ABDF62BCD68}"/>
                </c:ext>
              </c:extLst>
            </c:dLbl>
            <c:dLbl>
              <c:idx val="1"/>
              <c:layout>
                <c:manualLayout>
                  <c:x val="-0.12784313076948478"/>
                  <c:y val="-0.2160122795840926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E405FF-DC59-4749-8BCB-E6A9FE1593CD}" type="PERCENTAGE">
                      <a:rPr lang="en-US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800"/>
                      </a:pPr>
                      <a:t>[PERCENTAGE]</a:t>
                    </a:fld>
                    <a:r>
                      <a:rPr lang="en-US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/>
                    </a:r>
                    <a:br>
                      <a:rPr lang="en-US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</a:br>
                    <a:r>
                      <a:rPr lang="en-US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Radiographers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6197015684518"/>
                      <c:h val="0.18451867210312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B7-4E20-832A-3ABDF62BCD68}"/>
                </c:ext>
              </c:extLst>
            </c:dLbl>
            <c:dLbl>
              <c:idx val="2"/>
              <c:layout>
                <c:manualLayout>
                  <c:x val="0.17815961683408982"/>
                  <c:y val="-0.215590575629558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3BE2E27-9760-4D7F-B579-4429493DD4ED}" type="PERCENTAGE">
                      <a:rPr lang="en-US" sz="280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2800">
                          <a:solidFill>
                            <a:schemeClr val="tx1"/>
                          </a:solidFill>
                          <a:effectLst/>
                        </a:defRPr>
                      </a:pPr>
                      <a:t>[PERCENTAGE]</a:t>
                    </a:fld>
                    <a:r>
                      <a:rPr lang="en-US" sz="2800" smtClean="0">
                        <a:solidFill>
                          <a:schemeClr val="tx1"/>
                        </a:solidFill>
                        <a:effectLst/>
                      </a:rPr>
                      <a:t/>
                    </a:r>
                    <a:br>
                      <a:rPr lang="en-US" sz="2800" smtClean="0">
                        <a:solidFill>
                          <a:schemeClr val="tx1"/>
                        </a:solidFill>
                        <a:effectLst/>
                      </a:rPr>
                    </a:br>
                    <a:r>
                      <a:rPr lang="en-US" sz="2800" smtClean="0">
                        <a:solidFill>
                          <a:schemeClr val="tx1"/>
                        </a:solidFill>
                        <a:effectLst/>
                      </a:rPr>
                      <a:t>Uranium Ore</a:t>
                    </a:r>
                    <a:br>
                      <a:rPr lang="en-US" sz="2800" smtClean="0">
                        <a:solidFill>
                          <a:schemeClr val="tx1"/>
                        </a:solidFill>
                        <a:effectLst/>
                      </a:rPr>
                    </a:br>
                    <a:r>
                      <a:rPr lang="en-US" sz="2800" smtClean="0">
                        <a:solidFill>
                          <a:schemeClr val="tx1"/>
                        </a:solidFill>
                        <a:effectLst/>
                      </a:rPr>
                      <a:t>Concentrate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59133414500473"/>
                      <c:h val="0.26848031552800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DF-413C-A1D4-9EEA316288EB}"/>
                </c:ext>
              </c:extLst>
            </c:dLbl>
            <c:dLbl>
              <c:idx val="3"/>
              <c:layout>
                <c:manualLayout>
                  <c:x val="-6.4465329388844805E-2"/>
                  <c:y val="-2.1953103013285049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2400" b="1" i="0" u="none" strike="noStrike" kern="1200" baseline="0">
                        <a:solidFill>
                          <a:srgbClr val="0060A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DCD053-42C5-43F8-8F4A-87554590D806}" type="PERCENTAGE">
                      <a:rPr lang="en-AU" sz="2800" b="1">
                        <a:solidFill>
                          <a:srgbClr val="0060A8"/>
                        </a:solidFill>
                      </a:rPr>
                      <a:pPr algn="l">
                        <a:defRPr>
                          <a:solidFill>
                            <a:srgbClr val="0060A8"/>
                          </a:solidFill>
                        </a:defRPr>
                      </a:pPr>
                      <a:t>[PERCENTAGE]</a:t>
                    </a:fld>
                    <a:r>
                      <a:rPr lang="en-AU" sz="2800" b="1" dirty="0">
                        <a:solidFill>
                          <a:srgbClr val="0060A8"/>
                        </a:solidFill>
                      </a:rPr>
                      <a:t> Nuclear Technology</a:t>
                    </a:r>
                    <a:r>
                      <a:rPr lang="en-AU" b="1" dirty="0">
                        <a:solidFill>
                          <a:srgbClr val="0060A8"/>
                        </a:solidFill>
                      </a:rPr>
                      <a:t/>
                    </a:r>
                    <a:br>
                      <a:rPr lang="en-AU" b="1" dirty="0">
                        <a:solidFill>
                          <a:srgbClr val="0060A8"/>
                        </a:solidFill>
                      </a:rPr>
                    </a:br>
                    <a:r>
                      <a:rPr lang="en-AU" b="1" dirty="0">
                        <a:solidFill>
                          <a:srgbClr val="0060A8"/>
                        </a:solidFill>
                      </a:rPr>
                      <a:t>(Intellectual Property)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2400" b="1" i="0" u="none" strike="noStrike" kern="1200" baseline="0">
                      <a:solidFill>
                        <a:srgbClr val="0060A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3349679435791"/>
                      <c:h val="0.160029566679667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B7-4E20-832A-3ABDF62BCD68}"/>
                </c:ext>
              </c:extLst>
            </c:dLbl>
            <c:dLbl>
              <c:idx val="4"/>
              <c:layout>
                <c:manualLayout>
                  <c:x val="-6.0137095028501335E-2"/>
                  <c:y val="-4.291859051105907E-2"/>
                </c:manualLayout>
              </c:layout>
              <c:tx>
                <c:rich>
                  <a:bodyPr rot="0" spcFirstLastPara="1" vertOverflow="ellipsis" vert="horz" wrap="square" anchor="t" anchorCtr="0"/>
                  <a:lstStyle/>
                  <a:p>
                    <a:pPr algn="l">
                      <a:defRPr sz="28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604679-9D2E-4A15-BA0E-918B495BB1C4}" type="PERCENTAGE">
                      <a:rPr lang="en-US" sz="28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rPr>
                      <a:pPr algn="l">
                        <a:defRPr sz="28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[PERCENTAGE]</a:t>
                    </a:fld>
                    <a:r>
                      <a:rPr lang="en-US" sz="2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rPr>
                      <a:t> Carriers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t" anchorCtr="0"/>
                <a:lstStyle/>
                <a:p>
                  <a:pPr algn="l">
                    <a:defRPr sz="2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12041751668243"/>
                      <c:h val="7.684934899524979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DF-413C-A1D4-9EEA316288EB}"/>
                </c:ext>
              </c:extLst>
            </c:dLbl>
            <c:dLbl>
              <c:idx val="5"/>
              <c:layout>
                <c:manualLayout>
                  <c:x val="5.3182949707771129E-4"/>
                  <c:y val="-8.1103953821120886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2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ED3EDC-E6C5-46EE-80C3-B94EAC0F3284}" type="PERCENTAGE">
                      <a:rPr lang="en-US" sz="2800">
                        <a:solidFill>
                          <a:srgbClr val="C00000"/>
                        </a:solidFill>
                      </a:rPr>
                      <a:pPr algn="l">
                        <a:defRPr sz="2800">
                          <a:solidFill>
                            <a:srgbClr val="C00000"/>
                          </a:solidFill>
                        </a:defRPr>
                      </a:pPr>
                      <a:t>[PERCENTAGE]</a:t>
                    </a:fld>
                    <a:r>
                      <a:rPr lang="en-US" sz="2800">
                        <a:solidFill>
                          <a:srgbClr val="C00000"/>
                        </a:solidFill>
                      </a:rPr>
                      <a:t> Special Series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2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4701761951355"/>
                      <c:h val="8.96870453631325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DF-413C-A1D4-9EEA31628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81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</c:v>
                </c:pt>
                <c:pt idx="1">
                  <c:v>R</c:v>
                </c:pt>
                <c:pt idx="2">
                  <c:v>U</c:v>
                </c:pt>
                <c:pt idx="3">
                  <c:v>P</c:v>
                </c:pt>
                <c:pt idx="4">
                  <c:v>T</c:v>
                </c:pt>
                <c:pt idx="5">
                  <c:v>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32</c:v>
                </c:pt>
                <c:pt idx="2">
                  <c:v>21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7-4E20-832A-3ABDF62BCD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2740727821475"/>
          <c:y val="6.2500000000000014E-2"/>
          <c:w val="0.33438128167920117"/>
          <c:h val="0.86668360504589081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5"/>
          <c:dPt>
            <c:idx val="0"/>
            <c:bubble3D val="0"/>
            <c:spPr>
              <a:solidFill>
                <a:srgbClr val="FFFFCC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A5-4392-B8A4-0A93FE321D6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A5-4392-B8A4-0A93FE321D6D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A5-4392-B8A4-0A93FE321D6D}"/>
              </c:ext>
            </c:extLst>
          </c:dPt>
          <c:dLbls>
            <c:dLbl>
              <c:idx val="0"/>
              <c:layout>
                <c:manualLayout>
                  <c:x val="-3.3221079821628419E-2"/>
                  <c:y val="-9.1812891154324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91% </a:t>
                    </a:r>
                    <a:r>
                      <a:rPr lang="en-US" sz="2400" baseline="0" dirty="0" smtClean="0"/>
                      <a:t> - Prudent </a:t>
                    </a:r>
                    <a:br>
                      <a:rPr lang="en-US" sz="2400" baseline="0" dirty="0" smtClean="0"/>
                    </a:br>
                    <a:r>
                      <a:rPr lang="en-US" sz="2400" baseline="0" dirty="0" smtClean="0"/>
                      <a:t>Management Practice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28252741863884"/>
                      <c:h val="0.18623180433901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A5-4392-B8A4-0A93FE321D6D}"/>
                </c:ext>
              </c:extLst>
            </c:dLbl>
            <c:dLbl>
              <c:idx val="1"/>
              <c:layout>
                <c:manualLayout>
                  <c:x val="4.3210120871834859E-2"/>
                  <c:y val="-9.72361192601595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40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AU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1% - </a:t>
                    </a:r>
                    <a:fld id="{6C4F6D7B-6DE6-4642-B144-9190560F5352}" type="CATEGORYNAME">
                      <a:rPr lang="en-AU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 algn="l">
                        <a:defRPr sz="24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AU" dirty="0" smtClean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400" b="1" i="0" u="none" strike="noStrike" kern="1200" spc="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4294493500378"/>
                      <c:h val="0.199274792897755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A5-4392-B8A4-0A93FE321D6D}"/>
                </c:ext>
              </c:extLst>
            </c:dLbl>
            <c:dLbl>
              <c:idx val="2"/>
              <c:layout>
                <c:manualLayout>
                  <c:x val="4.4524049517643674E-2"/>
                  <c:y val="2.50898650866825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40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8% - </a:t>
                    </a:r>
                    <a:fld id="{F36128B3-9607-4457-AFA7-2CBFCFE628AC}" type="CATEGORYNAME">
                      <a:rPr lang="en-US" smtClean="0">
                        <a:solidFill>
                          <a:srgbClr val="0070C0"/>
                        </a:solidFill>
                      </a:rPr>
                      <a:pPr algn="l">
                        <a:defRPr sz="2400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4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33414699444081"/>
                      <c:h val="0.211180989201346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A5-4392-B8A4-0A93FE321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Sheet1!$E$6:$E$8</c:f>
              <c:strCache>
                <c:ptCount val="3"/>
                <c:pt idx="0">
                  <c:v>Prudent Managemnet Practice</c:v>
                </c:pt>
                <c:pt idx="1">
                  <c:v>Category II + III Nuclear Material</c:v>
                </c:pt>
                <c:pt idx="2">
                  <c:v>National Information Security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126</c:v>
                </c:pt>
                <c:pt idx="1">
                  <c:v>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A5-4392-B8A4-0A93FE321D6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F3247-05FD-4DD6-B001-DAAC720E3F45}" type="doc">
      <dgm:prSet loTypeId="urn:microsoft.com/office/officeart/2005/8/layout/chart3" loCatId="cycle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211596F-8825-4C0F-8946-469EA29DF948}">
      <dgm:prSet phldrT="[Text]"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D59B5AC-92F1-469F-B3BD-AB05CE824A69}" type="parTrans" cxnId="{A61B107E-B2EF-45BB-A6ED-389DC72C50E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EAAAD-88DA-4EF7-B842-61BCF5434DF7}" type="sibTrans" cxnId="{A61B107E-B2EF-45BB-A6ED-389DC72C50E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226F65A-5E84-4F4B-8A18-5E66041A5DE3}">
      <dgm:prSet phldrT="[Text]"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5F66031-60F7-4FEA-885E-8D2CA3F03903}" type="parTrans" cxnId="{9BA6DBD0-D539-43FD-AC07-B5936AC6B69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476C3F8-3655-4E95-8C11-8FD5D507B817}" type="sibTrans" cxnId="{9BA6DBD0-D539-43FD-AC07-B5936AC6B69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DAF7DEA-4AB5-4891-9F7A-A62EBBF41C81}">
      <dgm:prSet phldrT="[Text]"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CA4252A-F921-4E32-83C8-6B53B6A256A8}" type="parTrans" cxnId="{6ABA1061-41AF-4BC8-9ED2-BEFEE33056A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1922D4D-832E-40DE-964A-67E1E2FCBC8B}" type="sibTrans" cxnId="{6ABA1061-41AF-4BC8-9ED2-BEFEE33056A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0DEF9B2-5A91-40C4-8786-8435ADFD8574}">
      <dgm:prSet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CDF4FBF-94A5-477B-919F-ADD73A1A4858}" type="parTrans" cxnId="{10CC0A35-DBA1-4A05-B434-19294B8488E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3DBFF7F-6CE5-4073-9BE2-205A2A642BFD}" type="sibTrans" cxnId="{10CC0A35-DBA1-4A05-B434-19294B8488E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808E542-276B-4567-ADF0-C5783B80AE8D}" type="pres">
      <dgm:prSet presAssocID="{CB2F3247-05FD-4DD6-B001-DAAC720E3F4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3CBD2-D2E5-404D-BD6B-148A32E58F7D}" type="pres">
      <dgm:prSet presAssocID="{CB2F3247-05FD-4DD6-B001-DAAC720E3F45}" presName="wedge1" presStyleLbl="node1" presStyleIdx="0" presStyleCnt="4" custLinFactNeighborX="-3766" custLinFactNeighborY="4540"/>
      <dgm:spPr/>
      <dgm:t>
        <a:bodyPr/>
        <a:lstStyle/>
        <a:p>
          <a:endParaRPr lang="en-US"/>
        </a:p>
      </dgm:t>
    </dgm:pt>
    <dgm:pt modelId="{5F713B74-3569-4811-BB3E-DADECFA67076}" type="pres">
      <dgm:prSet presAssocID="{CB2F3247-05FD-4DD6-B001-DAAC720E3F4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69D38-DDF8-4F9C-BBF1-0883A5FEBF29}" type="pres">
      <dgm:prSet presAssocID="{CB2F3247-05FD-4DD6-B001-DAAC720E3F45}" presName="wedge2" presStyleLbl="node1" presStyleIdx="1" presStyleCnt="4" custLinFactNeighborX="471"/>
      <dgm:spPr/>
      <dgm:t>
        <a:bodyPr/>
        <a:lstStyle/>
        <a:p>
          <a:endParaRPr lang="en-US"/>
        </a:p>
      </dgm:t>
    </dgm:pt>
    <dgm:pt modelId="{42672448-3CEB-4AA5-8F6F-6CC2055D4253}" type="pres">
      <dgm:prSet presAssocID="{CB2F3247-05FD-4DD6-B001-DAAC720E3F4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2B5E8-726D-46E7-A64F-29EC390B57C0}" type="pres">
      <dgm:prSet presAssocID="{CB2F3247-05FD-4DD6-B001-DAAC720E3F45}" presName="wedge3" presStyleLbl="node1" presStyleIdx="2" presStyleCnt="4"/>
      <dgm:spPr/>
      <dgm:t>
        <a:bodyPr/>
        <a:lstStyle/>
        <a:p>
          <a:endParaRPr lang="en-US"/>
        </a:p>
      </dgm:t>
    </dgm:pt>
    <dgm:pt modelId="{41ED1A3F-25B4-44BD-AF97-74D39DD9B6EF}" type="pres">
      <dgm:prSet presAssocID="{CB2F3247-05FD-4DD6-B001-DAAC720E3F4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98C0C-1310-48CE-A73B-7E0A5A0DD66B}" type="pres">
      <dgm:prSet presAssocID="{CB2F3247-05FD-4DD6-B001-DAAC720E3F45}" presName="wedge4" presStyleLbl="node1" presStyleIdx="3" presStyleCnt="4" custLinFactNeighborX="-3325" custLinFactNeighborY="-5873"/>
      <dgm:spPr/>
      <dgm:t>
        <a:bodyPr/>
        <a:lstStyle/>
        <a:p>
          <a:endParaRPr lang="en-US"/>
        </a:p>
      </dgm:t>
    </dgm:pt>
    <dgm:pt modelId="{155FA33A-6653-4325-9608-A538643E865F}" type="pres">
      <dgm:prSet presAssocID="{CB2F3247-05FD-4DD6-B001-DAAC720E3F4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3879B-8CF0-4696-BEA8-FF3DEA7DE80E}" type="presOf" srcId="{0DAF7DEA-4AB5-4891-9F7A-A62EBBF41C81}" destId="{155FA33A-6653-4325-9608-A538643E865F}" srcOrd="1" destOrd="0" presId="urn:microsoft.com/office/officeart/2005/8/layout/chart3"/>
    <dgm:cxn modelId="{6ABA1061-41AF-4BC8-9ED2-BEFEE33056A0}" srcId="{CB2F3247-05FD-4DD6-B001-DAAC720E3F45}" destId="{0DAF7DEA-4AB5-4891-9F7A-A62EBBF41C81}" srcOrd="3" destOrd="0" parTransId="{7CA4252A-F921-4E32-83C8-6B53B6A256A8}" sibTransId="{81922D4D-832E-40DE-964A-67E1E2FCBC8B}"/>
    <dgm:cxn modelId="{0661E884-9438-44DB-A88A-E3E5F0254758}" type="presOf" srcId="{0DAF7DEA-4AB5-4891-9F7A-A62EBBF41C81}" destId="{00A98C0C-1310-48CE-A73B-7E0A5A0DD66B}" srcOrd="0" destOrd="0" presId="urn:microsoft.com/office/officeart/2005/8/layout/chart3"/>
    <dgm:cxn modelId="{9BA6DBD0-D539-43FD-AC07-B5936AC6B699}" srcId="{CB2F3247-05FD-4DD6-B001-DAAC720E3F45}" destId="{1226F65A-5E84-4F4B-8A18-5E66041A5DE3}" srcOrd="2" destOrd="0" parTransId="{85F66031-60F7-4FEA-885E-8D2CA3F03903}" sibTransId="{7476C3F8-3655-4E95-8C11-8FD5D507B817}"/>
    <dgm:cxn modelId="{5440D6AB-8C28-4003-A318-D121013BB2A5}" type="presOf" srcId="{1226F65A-5E84-4F4B-8A18-5E66041A5DE3}" destId="{FD62B5E8-726D-46E7-A64F-29EC390B57C0}" srcOrd="0" destOrd="0" presId="urn:microsoft.com/office/officeart/2005/8/layout/chart3"/>
    <dgm:cxn modelId="{580E6A6C-C06F-43E2-AD23-4DE459659D4F}" type="presOf" srcId="{1226F65A-5E84-4F4B-8A18-5E66041A5DE3}" destId="{41ED1A3F-25B4-44BD-AF97-74D39DD9B6EF}" srcOrd="1" destOrd="0" presId="urn:microsoft.com/office/officeart/2005/8/layout/chart3"/>
    <dgm:cxn modelId="{28DBA001-2E4F-4E76-934F-FF49F16DA587}" type="presOf" srcId="{60DEF9B2-5A91-40C4-8786-8435ADFD8574}" destId="{42672448-3CEB-4AA5-8F6F-6CC2055D4253}" srcOrd="1" destOrd="0" presId="urn:microsoft.com/office/officeart/2005/8/layout/chart3"/>
    <dgm:cxn modelId="{906712C6-42CC-402F-86A1-D0D802892680}" type="presOf" srcId="{2211596F-8825-4C0F-8946-469EA29DF948}" destId="{5F713B74-3569-4811-BB3E-DADECFA67076}" srcOrd="1" destOrd="0" presId="urn:microsoft.com/office/officeart/2005/8/layout/chart3"/>
    <dgm:cxn modelId="{10CC0A35-DBA1-4A05-B434-19294B8488EB}" srcId="{CB2F3247-05FD-4DD6-B001-DAAC720E3F45}" destId="{60DEF9B2-5A91-40C4-8786-8435ADFD8574}" srcOrd="1" destOrd="0" parTransId="{6CDF4FBF-94A5-477B-919F-ADD73A1A4858}" sibTransId="{D3DBFF7F-6CE5-4073-9BE2-205A2A642BFD}"/>
    <dgm:cxn modelId="{0EC2A6D9-B186-4C55-A7AF-241D322DDE05}" type="presOf" srcId="{60DEF9B2-5A91-40C4-8786-8435ADFD8574}" destId="{1BB69D38-DDF8-4F9C-BBF1-0883A5FEBF29}" srcOrd="0" destOrd="0" presId="urn:microsoft.com/office/officeart/2005/8/layout/chart3"/>
    <dgm:cxn modelId="{064783BD-4565-4B51-9172-17C645AA5D07}" type="presOf" srcId="{CB2F3247-05FD-4DD6-B001-DAAC720E3F45}" destId="{5808E542-276B-4567-ADF0-C5783B80AE8D}" srcOrd="0" destOrd="0" presId="urn:microsoft.com/office/officeart/2005/8/layout/chart3"/>
    <dgm:cxn modelId="{A61B107E-B2EF-45BB-A6ED-389DC72C50E3}" srcId="{CB2F3247-05FD-4DD6-B001-DAAC720E3F45}" destId="{2211596F-8825-4C0F-8946-469EA29DF948}" srcOrd="0" destOrd="0" parTransId="{2D59B5AC-92F1-469F-B3BD-AB05CE824A69}" sibTransId="{4A3EAAAD-88DA-4EF7-B842-61BCF5434DF7}"/>
    <dgm:cxn modelId="{955EEC53-55B4-4771-B667-A9885E507E17}" type="presOf" srcId="{2211596F-8825-4C0F-8946-469EA29DF948}" destId="{5DA3CBD2-D2E5-404D-BD6B-148A32E58F7D}" srcOrd="0" destOrd="0" presId="urn:microsoft.com/office/officeart/2005/8/layout/chart3"/>
    <dgm:cxn modelId="{B7F1E035-EB6D-4EE4-8D2E-11CB15C965B6}" type="presParOf" srcId="{5808E542-276B-4567-ADF0-C5783B80AE8D}" destId="{5DA3CBD2-D2E5-404D-BD6B-148A32E58F7D}" srcOrd="0" destOrd="0" presId="urn:microsoft.com/office/officeart/2005/8/layout/chart3"/>
    <dgm:cxn modelId="{AE1C18B0-A599-4719-A70A-2300DA6A334A}" type="presParOf" srcId="{5808E542-276B-4567-ADF0-C5783B80AE8D}" destId="{5F713B74-3569-4811-BB3E-DADECFA67076}" srcOrd="1" destOrd="0" presId="urn:microsoft.com/office/officeart/2005/8/layout/chart3"/>
    <dgm:cxn modelId="{7ACA097F-0EB6-44A3-B34F-D8E1D0069C76}" type="presParOf" srcId="{5808E542-276B-4567-ADF0-C5783B80AE8D}" destId="{1BB69D38-DDF8-4F9C-BBF1-0883A5FEBF29}" srcOrd="2" destOrd="0" presId="urn:microsoft.com/office/officeart/2005/8/layout/chart3"/>
    <dgm:cxn modelId="{BAAAD4CC-9A76-40C5-85E1-185B24FB6CC4}" type="presParOf" srcId="{5808E542-276B-4567-ADF0-C5783B80AE8D}" destId="{42672448-3CEB-4AA5-8F6F-6CC2055D4253}" srcOrd="3" destOrd="0" presId="urn:microsoft.com/office/officeart/2005/8/layout/chart3"/>
    <dgm:cxn modelId="{5254B7B5-1137-499B-99B6-2980142E20A3}" type="presParOf" srcId="{5808E542-276B-4567-ADF0-C5783B80AE8D}" destId="{FD62B5E8-726D-46E7-A64F-29EC390B57C0}" srcOrd="4" destOrd="0" presId="urn:microsoft.com/office/officeart/2005/8/layout/chart3"/>
    <dgm:cxn modelId="{0832CA6C-00E2-4959-AF38-BCCE7B075972}" type="presParOf" srcId="{5808E542-276B-4567-ADF0-C5783B80AE8D}" destId="{41ED1A3F-25B4-44BD-AF97-74D39DD9B6EF}" srcOrd="5" destOrd="0" presId="urn:microsoft.com/office/officeart/2005/8/layout/chart3"/>
    <dgm:cxn modelId="{8CD89FFF-3428-428E-98F7-F9F85FCD9D2D}" type="presParOf" srcId="{5808E542-276B-4567-ADF0-C5783B80AE8D}" destId="{00A98C0C-1310-48CE-A73B-7E0A5A0DD66B}" srcOrd="6" destOrd="0" presId="urn:microsoft.com/office/officeart/2005/8/layout/chart3"/>
    <dgm:cxn modelId="{4573B957-5B4B-4152-ABB1-3C5EBD60BE3D}" type="presParOf" srcId="{5808E542-276B-4567-ADF0-C5783B80AE8D}" destId="{155FA33A-6653-4325-9608-A538643E865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F3247-05FD-4DD6-B001-DAAC720E3F45}" type="doc">
      <dgm:prSet loTypeId="urn:microsoft.com/office/officeart/2005/8/layout/chart3" loCatId="cycle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211596F-8825-4C0F-8946-469EA29DF948}">
      <dgm:prSet phldrT="[Text]"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D59B5AC-92F1-469F-B3BD-AB05CE824A69}" type="parTrans" cxnId="{A61B107E-B2EF-45BB-A6ED-389DC72C50E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EAAAD-88DA-4EF7-B842-61BCF5434DF7}" type="sibTrans" cxnId="{A61B107E-B2EF-45BB-A6ED-389DC72C50E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226F65A-5E84-4F4B-8A18-5E66041A5DE3}">
      <dgm:prSet phldrT="[Text]"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5F66031-60F7-4FEA-885E-8D2CA3F03903}" type="parTrans" cxnId="{9BA6DBD0-D539-43FD-AC07-B5936AC6B69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476C3F8-3655-4E95-8C11-8FD5D507B817}" type="sibTrans" cxnId="{9BA6DBD0-D539-43FD-AC07-B5936AC6B69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DAF7DEA-4AB5-4891-9F7A-A62EBBF41C81}">
      <dgm:prSet phldrT="[Text]"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CA4252A-F921-4E32-83C8-6B53B6A256A8}" type="parTrans" cxnId="{6ABA1061-41AF-4BC8-9ED2-BEFEE33056A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1922D4D-832E-40DE-964A-67E1E2FCBC8B}" type="sibTrans" cxnId="{6ABA1061-41AF-4BC8-9ED2-BEFEE33056A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0DEF9B2-5A91-40C4-8786-8435ADFD8574}">
      <dgm:prSet custT="1"/>
      <dgm:spPr/>
      <dgm:t>
        <a:bodyPr lIns="0" tIns="0" rIns="0" bIns="0"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CDF4FBF-94A5-477B-919F-ADD73A1A4858}" type="parTrans" cxnId="{10CC0A35-DBA1-4A05-B434-19294B8488E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3DBFF7F-6CE5-4073-9BE2-205A2A642BFD}" type="sibTrans" cxnId="{10CC0A35-DBA1-4A05-B434-19294B8488E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808E542-276B-4567-ADF0-C5783B80AE8D}" type="pres">
      <dgm:prSet presAssocID="{CB2F3247-05FD-4DD6-B001-DAAC720E3F4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3CBD2-D2E5-404D-BD6B-148A32E58F7D}" type="pres">
      <dgm:prSet presAssocID="{CB2F3247-05FD-4DD6-B001-DAAC720E3F45}" presName="wedge1" presStyleLbl="node1" presStyleIdx="0" presStyleCnt="4" custLinFactNeighborX="-3766" custLinFactNeighborY="4540"/>
      <dgm:spPr/>
      <dgm:t>
        <a:bodyPr/>
        <a:lstStyle/>
        <a:p>
          <a:endParaRPr lang="en-US"/>
        </a:p>
      </dgm:t>
    </dgm:pt>
    <dgm:pt modelId="{5F713B74-3569-4811-BB3E-DADECFA67076}" type="pres">
      <dgm:prSet presAssocID="{CB2F3247-05FD-4DD6-B001-DAAC720E3F4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69D38-DDF8-4F9C-BBF1-0883A5FEBF29}" type="pres">
      <dgm:prSet presAssocID="{CB2F3247-05FD-4DD6-B001-DAAC720E3F45}" presName="wedge2" presStyleLbl="node1" presStyleIdx="1" presStyleCnt="4" custLinFactNeighborX="471"/>
      <dgm:spPr/>
      <dgm:t>
        <a:bodyPr/>
        <a:lstStyle/>
        <a:p>
          <a:endParaRPr lang="en-US"/>
        </a:p>
      </dgm:t>
    </dgm:pt>
    <dgm:pt modelId="{42672448-3CEB-4AA5-8F6F-6CC2055D4253}" type="pres">
      <dgm:prSet presAssocID="{CB2F3247-05FD-4DD6-B001-DAAC720E3F4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2B5E8-726D-46E7-A64F-29EC390B57C0}" type="pres">
      <dgm:prSet presAssocID="{CB2F3247-05FD-4DD6-B001-DAAC720E3F45}" presName="wedge3" presStyleLbl="node1" presStyleIdx="2" presStyleCnt="4"/>
      <dgm:spPr/>
      <dgm:t>
        <a:bodyPr/>
        <a:lstStyle/>
        <a:p>
          <a:endParaRPr lang="en-US"/>
        </a:p>
      </dgm:t>
    </dgm:pt>
    <dgm:pt modelId="{41ED1A3F-25B4-44BD-AF97-74D39DD9B6EF}" type="pres">
      <dgm:prSet presAssocID="{CB2F3247-05FD-4DD6-B001-DAAC720E3F4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98C0C-1310-48CE-A73B-7E0A5A0DD66B}" type="pres">
      <dgm:prSet presAssocID="{CB2F3247-05FD-4DD6-B001-DAAC720E3F45}" presName="wedge4" presStyleLbl="node1" presStyleIdx="3" presStyleCnt="4" custLinFactNeighborX="-3325" custLinFactNeighborY="-5873"/>
      <dgm:spPr/>
      <dgm:t>
        <a:bodyPr/>
        <a:lstStyle/>
        <a:p>
          <a:endParaRPr lang="en-US"/>
        </a:p>
      </dgm:t>
    </dgm:pt>
    <dgm:pt modelId="{155FA33A-6653-4325-9608-A538643E865F}" type="pres">
      <dgm:prSet presAssocID="{CB2F3247-05FD-4DD6-B001-DAAC720E3F4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3879B-8CF0-4696-BEA8-FF3DEA7DE80E}" type="presOf" srcId="{0DAF7DEA-4AB5-4891-9F7A-A62EBBF41C81}" destId="{155FA33A-6653-4325-9608-A538643E865F}" srcOrd="1" destOrd="0" presId="urn:microsoft.com/office/officeart/2005/8/layout/chart3"/>
    <dgm:cxn modelId="{6ABA1061-41AF-4BC8-9ED2-BEFEE33056A0}" srcId="{CB2F3247-05FD-4DD6-B001-DAAC720E3F45}" destId="{0DAF7DEA-4AB5-4891-9F7A-A62EBBF41C81}" srcOrd="3" destOrd="0" parTransId="{7CA4252A-F921-4E32-83C8-6B53B6A256A8}" sibTransId="{81922D4D-832E-40DE-964A-67E1E2FCBC8B}"/>
    <dgm:cxn modelId="{0661E884-9438-44DB-A88A-E3E5F0254758}" type="presOf" srcId="{0DAF7DEA-4AB5-4891-9F7A-A62EBBF41C81}" destId="{00A98C0C-1310-48CE-A73B-7E0A5A0DD66B}" srcOrd="0" destOrd="0" presId="urn:microsoft.com/office/officeart/2005/8/layout/chart3"/>
    <dgm:cxn modelId="{9BA6DBD0-D539-43FD-AC07-B5936AC6B699}" srcId="{CB2F3247-05FD-4DD6-B001-DAAC720E3F45}" destId="{1226F65A-5E84-4F4B-8A18-5E66041A5DE3}" srcOrd="2" destOrd="0" parTransId="{85F66031-60F7-4FEA-885E-8D2CA3F03903}" sibTransId="{7476C3F8-3655-4E95-8C11-8FD5D507B817}"/>
    <dgm:cxn modelId="{5440D6AB-8C28-4003-A318-D121013BB2A5}" type="presOf" srcId="{1226F65A-5E84-4F4B-8A18-5E66041A5DE3}" destId="{FD62B5E8-726D-46E7-A64F-29EC390B57C0}" srcOrd="0" destOrd="0" presId="urn:microsoft.com/office/officeart/2005/8/layout/chart3"/>
    <dgm:cxn modelId="{580E6A6C-C06F-43E2-AD23-4DE459659D4F}" type="presOf" srcId="{1226F65A-5E84-4F4B-8A18-5E66041A5DE3}" destId="{41ED1A3F-25B4-44BD-AF97-74D39DD9B6EF}" srcOrd="1" destOrd="0" presId="urn:microsoft.com/office/officeart/2005/8/layout/chart3"/>
    <dgm:cxn modelId="{28DBA001-2E4F-4E76-934F-FF49F16DA587}" type="presOf" srcId="{60DEF9B2-5A91-40C4-8786-8435ADFD8574}" destId="{42672448-3CEB-4AA5-8F6F-6CC2055D4253}" srcOrd="1" destOrd="0" presId="urn:microsoft.com/office/officeart/2005/8/layout/chart3"/>
    <dgm:cxn modelId="{906712C6-42CC-402F-86A1-D0D802892680}" type="presOf" srcId="{2211596F-8825-4C0F-8946-469EA29DF948}" destId="{5F713B74-3569-4811-BB3E-DADECFA67076}" srcOrd="1" destOrd="0" presId="urn:microsoft.com/office/officeart/2005/8/layout/chart3"/>
    <dgm:cxn modelId="{10CC0A35-DBA1-4A05-B434-19294B8488EB}" srcId="{CB2F3247-05FD-4DD6-B001-DAAC720E3F45}" destId="{60DEF9B2-5A91-40C4-8786-8435ADFD8574}" srcOrd="1" destOrd="0" parTransId="{6CDF4FBF-94A5-477B-919F-ADD73A1A4858}" sibTransId="{D3DBFF7F-6CE5-4073-9BE2-205A2A642BFD}"/>
    <dgm:cxn modelId="{0EC2A6D9-B186-4C55-A7AF-241D322DDE05}" type="presOf" srcId="{60DEF9B2-5A91-40C4-8786-8435ADFD8574}" destId="{1BB69D38-DDF8-4F9C-BBF1-0883A5FEBF29}" srcOrd="0" destOrd="0" presId="urn:microsoft.com/office/officeart/2005/8/layout/chart3"/>
    <dgm:cxn modelId="{064783BD-4565-4B51-9172-17C645AA5D07}" type="presOf" srcId="{CB2F3247-05FD-4DD6-B001-DAAC720E3F45}" destId="{5808E542-276B-4567-ADF0-C5783B80AE8D}" srcOrd="0" destOrd="0" presId="urn:microsoft.com/office/officeart/2005/8/layout/chart3"/>
    <dgm:cxn modelId="{A61B107E-B2EF-45BB-A6ED-389DC72C50E3}" srcId="{CB2F3247-05FD-4DD6-B001-DAAC720E3F45}" destId="{2211596F-8825-4C0F-8946-469EA29DF948}" srcOrd="0" destOrd="0" parTransId="{2D59B5AC-92F1-469F-B3BD-AB05CE824A69}" sibTransId="{4A3EAAAD-88DA-4EF7-B842-61BCF5434DF7}"/>
    <dgm:cxn modelId="{955EEC53-55B4-4771-B667-A9885E507E17}" type="presOf" srcId="{2211596F-8825-4C0F-8946-469EA29DF948}" destId="{5DA3CBD2-D2E5-404D-BD6B-148A32E58F7D}" srcOrd="0" destOrd="0" presId="urn:microsoft.com/office/officeart/2005/8/layout/chart3"/>
    <dgm:cxn modelId="{B7F1E035-EB6D-4EE4-8D2E-11CB15C965B6}" type="presParOf" srcId="{5808E542-276B-4567-ADF0-C5783B80AE8D}" destId="{5DA3CBD2-D2E5-404D-BD6B-148A32E58F7D}" srcOrd="0" destOrd="0" presId="urn:microsoft.com/office/officeart/2005/8/layout/chart3"/>
    <dgm:cxn modelId="{AE1C18B0-A599-4719-A70A-2300DA6A334A}" type="presParOf" srcId="{5808E542-276B-4567-ADF0-C5783B80AE8D}" destId="{5F713B74-3569-4811-BB3E-DADECFA67076}" srcOrd="1" destOrd="0" presId="urn:microsoft.com/office/officeart/2005/8/layout/chart3"/>
    <dgm:cxn modelId="{7ACA097F-0EB6-44A3-B34F-D8E1D0069C76}" type="presParOf" srcId="{5808E542-276B-4567-ADF0-C5783B80AE8D}" destId="{1BB69D38-DDF8-4F9C-BBF1-0883A5FEBF29}" srcOrd="2" destOrd="0" presId="urn:microsoft.com/office/officeart/2005/8/layout/chart3"/>
    <dgm:cxn modelId="{BAAAD4CC-9A76-40C5-85E1-185B24FB6CC4}" type="presParOf" srcId="{5808E542-276B-4567-ADF0-C5783B80AE8D}" destId="{42672448-3CEB-4AA5-8F6F-6CC2055D4253}" srcOrd="3" destOrd="0" presId="urn:microsoft.com/office/officeart/2005/8/layout/chart3"/>
    <dgm:cxn modelId="{5254B7B5-1137-499B-99B6-2980142E20A3}" type="presParOf" srcId="{5808E542-276B-4567-ADF0-C5783B80AE8D}" destId="{FD62B5E8-726D-46E7-A64F-29EC390B57C0}" srcOrd="4" destOrd="0" presId="urn:microsoft.com/office/officeart/2005/8/layout/chart3"/>
    <dgm:cxn modelId="{0832CA6C-00E2-4959-AF38-BCCE7B075972}" type="presParOf" srcId="{5808E542-276B-4567-ADF0-C5783B80AE8D}" destId="{41ED1A3F-25B4-44BD-AF97-74D39DD9B6EF}" srcOrd="5" destOrd="0" presId="urn:microsoft.com/office/officeart/2005/8/layout/chart3"/>
    <dgm:cxn modelId="{8CD89FFF-3428-428E-98F7-F9F85FCD9D2D}" type="presParOf" srcId="{5808E542-276B-4567-ADF0-C5783B80AE8D}" destId="{00A98C0C-1310-48CE-A73B-7E0A5A0DD66B}" srcOrd="6" destOrd="0" presId="urn:microsoft.com/office/officeart/2005/8/layout/chart3"/>
    <dgm:cxn modelId="{4573B957-5B4B-4152-ABB1-3C5EBD60BE3D}" type="presParOf" srcId="{5808E542-276B-4567-ADF0-C5783B80AE8D}" destId="{155FA33A-6653-4325-9608-A538643E865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3CBD2-D2E5-404D-BD6B-148A32E58F7D}">
      <dsp:nvSpPr>
        <dsp:cNvPr id="0" name=""/>
        <dsp:cNvSpPr/>
      </dsp:nvSpPr>
      <dsp:spPr>
        <a:xfrm>
          <a:off x="324616" y="592889"/>
          <a:ext cx="4127380" cy="412738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35476" y="1356454"/>
        <a:ext cx="1523199" cy="1228387"/>
      </dsp:txXfrm>
    </dsp:sp>
    <dsp:sp modelId="{1BB69D38-DDF8-4F9C-BBF1-0883A5FEBF29}">
      <dsp:nvSpPr>
        <dsp:cNvPr id="0" name=""/>
        <dsp:cNvSpPr/>
      </dsp:nvSpPr>
      <dsp:spPr>
        <a:xfrm>
          <a:off x="325554" y="579446"/>
          <a:ext cx="4127380" cy="412738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80000"/>
            <a:hueOff val="38632"/>
            <a:satOff val="2120"/>
            <a:lumOff val="611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62947" y="2716839"/>
        <a:ext cx="1523199" cy="1228387"/>
      </dsp:txXfrm>
    </dsp:sp>
    <dsp:sp modelId="{FD62B5E8-726D-46E7-A64F-29EC390B57C0}">
      <dsp:nvSpPr>
        <dsp:cNvPr id="0" name=""/>
        <dsp:cNvSpPr/>
      </dsp:nvSpPr>
      <dsp:spPr>
        <a:xfrm>
          <a:off x="306114" y="579446"/>
          <a:ext cx="4127380" cy="412738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80000"/>
            <a:hueOff val="77265"/>
            <a:satOff val="4240"/>
            <a:lumOff val="1223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72901" y="2716839"/>
        <a:ext cx="1523199" cy="1228387"/>
      </dsp:txXfrm>
    </dsp:sp>
    <dsp:sp modelId="{00A98C0C-1310-48CE-A73B-7E0A5A0DD66B}">
      <dsp:nvSpPr>
        <dsp:cNvPr id="0" name=""/>
        <dsp:cNvSpPr/>
      </dsp:nvSpPr>
      <dsp:spPr>
        <a:xfrm>
          <a:off x="168878" y="337045"/>
          <a:ext cx="4127380" cy="412738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80000"/>
            <a:hueOff val="115897"/>
            <a:satOff val="6360"/>
            <a:lumOff val="1835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35665" y="1098645"/>
        <a:ext cx="1523199" cy="122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3CBD2-D2E5-404D-BD6B-148A32E58F7D}">
      <dsp:nvSpPr>
        <dsp:cNvPr id="0" name=""/>
        <dsp:cNvSpPr/>
      </dsp:nvSpPr>
      <dsp:spPr>
        <a:xfrm>
          <a:off x="324616" y="592889"/>
          <a:ext cx="4127380" cy="412738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35476" y="1356454"/>
        <a:ext cx="1523199" cy="1228387"/>
      </dsp:txXfrm>
    </dsp:sp>
    <dsp:sp modelId="{1BB69D38-DDF8-4F9C-BBF1-0883A5FEBF29}">
      <dsp:nvSpPr>
        <dsp:cNvPr id="0" name=""/>
        <dsp:cNvSpPr/>
      </dsp:nvSpPr>
      <dsp:spPr>
        <a:xfrm>
          <a:off x="325554" y="579446"/>
          <a:ext cx="4127380" cy="412738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80000"/>
            <a:hueOff val="38632"/>
            <a:satOff val="2120"/>
            <a:lumOff val="611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62947" y="2716839"/>
        <a:ext cx="1523199" cy="1228387"/>
      </dsp:txXfrm>
    </dsp:sp>
    <dsp:sp modelId="{FD62B5E8-726D-46E7-A64F-29EC390B57C0}">
      <dsp:nvSpPr>
        <dsp:cNvPr id="0" name=""/>
        <dsp:cNvSpPr/>
      </dsp:nvSpPr>
      <dsp:spPr>
        <a:xfrm>
          <a:off x="306114" y="579446"/>
          <a:ext cx="4127380" cy="412738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80000"/>
            <a:hueOff val="77265"/>
            <a:satOff val="4240"/>
            <a:lumOff val="1223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72901" y="2716839"/>
        <a:ext cx="1523199" cy="1228387"/>
      </dsp:txXfrm>
    </dsp:sp>
    <dsp:sp modelId="{00A98C0C-1310-48CE-A73B-7E0A5A0DD66B}">
      <dsp:nvSpPr>
        <dsp:cNvPr id="0" name=""/>
        <dsp:cNvSpPr/>
      </dsp:nvSpPr>
      <dsp:spPr>
        <a:xfrm>
          <a:off x="168878" y="337045"/>
          <a:ext cx="4127380" cy="412738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80000"/>
            <a:hueOff val="115897"/>
            <a:satOff val="6360"/>
            <a:lumOff val="1835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35665" y="1098645"/>
        <a:ext cx="1523199" cy="122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F02B-D100-4535-A12F-7E16AC93DFF5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799A-5BDD-4CAF-922A-8F1F9F1321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5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FF55-3C5A-4F70-BBEF-9173DA69FAF3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11B9-56A4-4627-BD05-D4C08B95FB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37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93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2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82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17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97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0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2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38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96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94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25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1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10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 -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2000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1600"/>
            <a:ext cx="3240000" cy="4752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52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2192000" cy="6837487"/>
          </a:xfrm>
          <a:prstGeom prst="rect">
            <a:avLst/>
          </a:prstGeom>
        </p:spPr>
      </p:pic>
      <p:pic>
        <p:nvPicPr>
          <p:cNvPr id="6" name="Picture 5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27" y="2529702"/>
            <a:ext cx="1770145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1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2191999" cy="6837487"/>
          </a:xfrm>
          <a:prstGeom prst="rect">
            <a:avLst/>
          </a:prstGeom>
        </p:spPr>
      </p:pic>
      <p:pic>
        <p:nvPicPr>
          <p:cNvPr id="4" name="Picture 3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27" y="2529702"/>
            <a:ext cx="1770145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2191999" cy="6837486"/>
          </a:xfrm>
          <a:prstGeom prst="rect">
            <a:avLst/>
          </a:prstGeom>
        </p:spPr>
      </p:pic>
      <p:pic>
        <p:nvPicPr>
          <p:cNvPr id="6" name="Picture 5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93" y="2529702"/>
            <a:ext cx="1779814" cy="13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 Title Slide -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2000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1600"/>
            <a:ext cx="3240000" cy="4752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2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 Title Slide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2000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1600"/>
            <a:ext cx="3240000" cy="4752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34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71488"/>
            <a:ext cx="10404000" cy="2852737"/>
          </a:xfrm>
        </p:spPr>
        <p:txBody>
          <a:bodyPr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3351213"/>
            <a:ext cx="10404000" cy="15001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2BF33B-77A5-42CC-B29B-379679784134}" type="datetime1">
              <a:rPr lang="en-GB" smtClean="0"/>
              <a:pPr/>
              <a:t>22/01/2020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2DE1B4-0BB7-4A92-9C18-F95FFFA0F8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1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1332000"/>
            <a:ext cx="10404000" cy="4464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006D-784B-4716-9EFD-A4DED98E3FF2}" type="datetime1">
              <a:rPr lang="en-GB" smtClean="0"/>
              <a:t>22/01/2020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6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Phot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1332000"/>
            <a:ext cx="4529249" cy="4464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7063-CA64-4A68-A5AD-06086FDBB698}" type="datetime1">
              <a:rPr lang="en-GB" smtClean="0"/>
              <a:t>22/01/2020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10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1 + H2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1" y="1332000"/>
            <a:ext cx="5046440" cy="504000"/>
          </a:xfrm>
        </p:spPr>
        <p:txBody>
          <a:bodyPr anchor="t">
            <a:noAutofit/>
          </a:bodyPr>
          <a:lstStyle>
            <a:lvl1pPr marL="0" indent="0">
              <a:lnSpc>
                <a:spcPts val="2800"/>
              </a:lnSpc>
              <a:buNone/>
              <a:defRPr sz="2400" b="1" cap="none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1836000"/>
            <a:ext cx="5046440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09" y="1332000"/>
            <a:ext cx="5071292" cy="504000"/>
          </a:xfrm>
        </p:spPr>
        <p:txBody>
          <a:bodyPr anchor="t">
            <a:noAutofit/>
          </a:bodyPr>
          <a:lstStyle>
            <a:lvl1pPr marL="0" indent="0">
              <a:lnSpc>
                <a:spcPts val="2800"/>
              </a:lnSpc>
              <a:buNone/>
              <a:defRPr sz="2400" b="1" cap="none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09" y="1836000"/>
            <a:ext cx="5071292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DE9F-DED1-4338-9432-7CEDC7525B70}" type="datetime1">
              <a:rPr lang="en-GB" smtClean="0"/>
              <a:t>22/01/2020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4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High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7775" y="1763999"/>
            <a:ext cx="10056226" cy="1331625"/>
          </a:xfr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buNone/>
              <a:defRPr sz="24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0000" y="3708000"/>
            <a:ext cx="10404001" cy="3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4104000"/>
            <a:ext cx="10404000" cy="1692000"/>
          </a:xfrm>
        </p:spPr>
        <p:txBody>
          <a:bodyPr numCol="3" spcCol="216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8716-AEC3-49F5-A259-E948DA9BD134}" type="datetime1">
              <a:rPr lang="en-GB" smtClean="0"/>
              <a:t>22/01/2020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59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22A-2874-4462-8F71-BA6158E79DD3}" type="datetime1">
              <a:rPr lang="en-GB" smtClean="0"/>
              <a:t>22/01/2020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4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1"/>
            <a:ext cx="12192000" cy="6836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332000"/>
            <a:ext cx="10404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0800" y="5976825"/>
            <a:ext cx="2743200" cy="25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911E1E-86B5-4382-B8B3-8DE140EB3A02}" type="datetime1">
              <a:rPr lang="en-GB" smtClean="0"/>
              <a:pPr/>
              <a:t>22/01/2020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850" y="6012000"/>
            <a:ext cx="446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850" y="6228000"/>
            <a:ext cx="44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2DE1B4-0BB7-4A92-9C18-F95FFFA0F8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8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1" r:id="rId4"/>
    <p:sldLayoutId id="2147483653" r:id="rId5"/>
    <p:sldLayoutId id="2147483664" r:id="rId6"/>
    <p:sldLayoutId id="2147483665" r:id="rId7"/>
    <p:sldLayoutId id="2147483666" r:id="rId8"/>
    <p:sldLayoutId id="2147483655" r:id="rId9"/>
    <p:sldLayoutId id="2147483668" r:id="rId10"/>
    <p:sldLayoutId id="2147483669" r:id="rId11"/>
    <p:sldLayoutId id="2147483670" r:id="rId12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ts val="28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ts val="2800"/>
        </a:lnSpc>
        <a:spcBef>
          <a:spcPts val="600"/>
        </a:spcBef>
        <a:buFont typeface="Calibri Light" panose="020F03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800"/>
        </a:lnSpc>
        <a:spcBef>
          <a:spcPts val="600"/>
        </a:spcBef>
        <a:buFont typeface="Wingdings 3" panose="05040102010807070707" pitchFamily="18" charset="2"/>
        <a:buChar char="Ô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ts val="2800"/>
        </a:lnSpc>
        <a:spcBef>
          <a:spcPts val="600"/>
        </a:spcBef>
        <a:buFont typeface="Arial Narrow" panose="020B060602020203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1742" y="6319589"/>
            <a:ext cx="3240000" cy="439200"/>
          </a:xfrm>
        </p:spPr>
        <p:txBody>
          <a:bodyPr/>
          <a:lstStyle/>
          <a:p>
            <a:r>
              <a:rPr lang="en-AU" dirty="0"/>
              <a:t>Prepared by </a:t>
            </a:r>
            <a:r>
              <a:rPr lang="en-AU" dirty="0" smtClean="0"/>
              <a:t>Michal Botha, Nuclear Security Section</a:t>
            </a:r>
            <a:br>
              <a:rPr lang="en-AU" dirty="0" smtClean="0"/>
            </a:br>
            <a:r>
              <a:rPr lang="en-AU" dirty="0" smtClean="0"/>
              <a:t>Australian Safeguards and Non-Proliferation Office</a:t>
            </a:r>
            <a:endParaRPr lang="en-AU" dirty="0"/>
          </a:p>
        </p:txBody>
      </p:sp>
      <p:pic>
        <p:nvPicPr>
          <p:cNvPr id="6" name="Picture 3" descr="C:\Users\sbayer\Desktop\ASNPO_inlinestrip.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1078253"/>
            <a:ext cx="4032479" cy="7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19" y="1150339"/>
            <a:ext cx="3381230" cy="61675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61742" y="3402369"/>
            <a:ext cx="6055746" cy="1033727"/>
          </a:xfrm>
          <a:prstGeom prst="rect">
            <a:avLst/>
          </a:prstGeom>
          <a:effectLst/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dirty="0"/>
              <a:t>Making </a:t>
            </a:r>
            <a:r>
              <a:rPr lang="en-AU" dirty="0" smtClean="0"/>
              <a:t>THE Australian Nuclear</a:t>
            </a:r>
            <a:br>
              <a:rPr lang="en-AU" dirty="0" smtClean="0"/>
            </a:br>
            <a:r>
              <a:rPr lang="en-AU" dirty="0" smtClean="0"/>
              <a:t>Security </a:t>
            </a:r>
            <a:r>
              <a:rPr lang="en-AU" dirty="0"/>
              <a:t>Regime Fit for Purpose</a:t>
            </a:r>
            <a:endParaRPr lang="en-GB" sz="3600" spc="120" dirty="0">
              <a:cs typeface="Arial" panose="020B0604020202020204" pitchFamily="34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0874097" y="6534359"/>
            <a:ext cx="913951" cy="2244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D20/73251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62608" y="5085455"/>
            <a:ext cx="4439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International </a:t>
            </a:r>
            <a:r>
              <a:rPr lang="en-GB" sz="1600" b="1" dirty="0" smtClean="0"/>
              <a:t>Conference on Nuclear Security</a:t>
            </a:r>
            <a:endParaRPr lang="en-AU" sz="1600" b="1" dirty="0"/>
          </a:p>
          <a:p>
            <a:r>
              <a:rPr lang="en-AU" sz="1600" b="1" dirty="0" smtClean="0"/>
              <a:t>11 FEBRUARY 2020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36700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57" y="398169"/>
            <a:ext cx="4275293" cy="5400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PERMITS AND AUTHORITIES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5930"/>
            <a:ext cx="350950" cy="289214"/>
          </a:xfrm>
        </p:spPr>
        <p:txBody>
          <a:bodyPr/>
          <a:lstStyle/>
          <a:p>
            <a:fld id="{3B2DE1B4-0BB7-4A92-9C18-F95FFFA0F806}" type="slidenum">
              <a:rPr lang="en-GB" smtClean="0"/>
              <a:t>10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90979" y="691634"/>
            <a:ext cx="11345638" cy="5825281"/>
            <a:chOff x="490979" y="691634"/>
            <a:chExt cx="11345638" cy="5825281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3382324" y="962831"/>
              <a:ext cx="4649304" cy="4663413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8000">
                  <a:srgbClr val="99B283"/>
                </a:gs>
                <a:gs pos="29000">
                  <a:srgbClr val="B5C8A4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  <a:effectLst>
              <a:outerShdw blurRad="101600"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" tIns="0" rIns="10800" bIns="0" rtlCol="0" anchor="ctr" anchorCtr="0"/>
            <a:lstStyle/>
            <a:p>
              <a:r>
                <a:rPr lang="en-AU" b="1" dirty="0" smtClean="0">
                  <a:ln w="0"/>
                  <a:solidFill>
                    <a:schemeClr val="tx1"/>
                  </a:solidFill>
                  <a:latin typeface="+mj-lt"/>
                </a:rPr>
                <a:t>  </a:t>
              </a: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>
                <a:ln w="0"/>
                <a:solidFill>
                  <a:schemeClr val="tx1"/>
                </a:solidFill>
                <a:latin typeface="+mj-lt"/>
              </a:endParaRPr>
            </a:p>
            <a:p>
              <a:endParaRPr lang="en-AU" b="1" dirty="0" smtClean="0">
                <a:ln w="0"/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lowchart: Alternate Process 37"/>
            <p:cNvSpPr/>
            <p:nvPr/>
          </p:nvSpPr>
          <p:spPr>
            <a:xfrm>
              <a:off x="8125313" y="5462402"/>
              <a:ext cx="3610551" cy="1054513"/>
            </a:xfrm>
            <a:prstGeom prst="flowChartAlternateProcess">
              <a:avLst/>
            </a:prstGeom>
            <a:gradFill flip="none" rotWithShape="1">
              <a:gsLst>
                <a:gs pos="78000">
                  <a:srgbClr val="753CA5"/>
                </a:gs>
                <a:gs pos="37000">
                  <a:srgbClr val="A6A5D3"/>
                </a:gs>
                <a:gs pos="3000">
                  <a:srgbClr val="B8CCE4"/>
                </a:gs>
                <a:gs pos="100000">
                  <a:srgbClr val="532476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762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00" tIns="0" rIns="10800" bIns="0" rtlCol="0" anchor="t" anchorCtr="0"/>
            <a:lstStyle/>
            <a:p>
              <a:pPr algn="ctr"/>
              <a:r>
                <a:rPr lang="en-AU" sz="1100" b="1" dirty="0" smtClean="0">
                  <a:ln w="0"/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</a:br>
              <a: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  <a:t>Permit to Decommission Facility</a:t>
              </a:r>
              <a:endParaRPr lang="en-AU" b="1" dirty="0">
                <a:ln w="0"/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Flowchart: Alternate Process 36"/>
            <p:cNvSpPr/>
            <p:nvPr/>
          </p:nvSpPr>
          <p:spPr>
            <a:xfrm>
              <a:off x="8124706" y="4315867"/>
              <a:ext cx="3611158" cy="1073965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E593"/>
                </a:gs>
                <a:gs pos="85000">
                  <a:srgbClr val="E06100"/>
                </a:gs>
                <a:gs pos="74000">
                  <a:srgbClr val="E77800"/>
                </a:gs>
                <a:gs pos="59000">
                  <a:srgbClr val="F39B00"/>
                </a:gs>
                <a:gs pos="35000">
                  <a:srgbClr val="FFC000"/>
                </a:gs>
                <a:gs pos="100000">
                  <a:srgbClr val="C00000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762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00" tIns="0" rIns="10800" bIns="0" rtlCol="0" anchor="t" anchorCtr="0"/>
            <a:lstStyle/>
            <a:p>
              <a:pPr algn="ctr"/>
              <a:r>
                <a:rPr lang="en-AU" sz="1100" b="1" dirty="0" smtClean="0">
                  <a:ln w="0"/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</a:br>
              <a: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  <a:t>Permit to Establish Facility</a:t>
              </a:r>
              <a:endParaRPr lang="en-AU" b="1" dirty="0">
                <a:ln w="0"/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8095999" y="719241"/>
              <a:ext cx="3639865" cy="3519800"/>
            </a:xfrm>
            <a:prstGeom prst="flowChartAlternateProcess">
              <a:avLst/>
            </a:prstGeom>
            <a:gradFill flip="none" rotWithShape="1">
              <a:gsLst>
                <a:gs pos="98137">
                  <a:srgbClr val="0070C0"/>
                </a:gs>
                <a:gs pos="88000">
                  <a:srgbClr val="58A8DA"/>
                </a:gs>
                <a:gs pos="0">
                  <a:srgbClr val="D9FBFF"/>
                </a:gs>
                <a:gs pos="48000">
                  <a:srgbClr val="D9FBFF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762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00" tIns="0" rIns="10800" bIns="0" rtlCol="0" anchor="t" anchorCtr="0"/>
            <a:lstStyle/>
            <a:p>
              <a:pPr algn="ctr"/>
              <a:endParaRPr lang="en-AU" b="1" dirty="0">
                <a:ln w="0"/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490979" y="1364014"/>
              <a:ext cx="2841622" cy="3861049"/>
            </a:xfrm>
            <a:prstGeom prst="flowChartAlternateProcess">
              <a:avLst/>
            </a:prstGeom>
            <a:gradFill flip="none" rotWithShape="1">
              <a:gsLst>
                <a:gs pos="51000">
                  <a:srgbClr val="CECA71"/>
                </a:gs>
                <a:gs pos="63000">
                  <a:srgbClr val="EBE9A7"/>
                </a:gs>
                <a:gs pos="100000">
                  <a:srgbClr val="FFFFFB"/>
                </a:gs>
                <a:gs pos="21000">
                  <a:srgbClr val="767334"/>
                </a:gs>
                <a:gs pos="3000">
                  <a:srgbClr val="615E26"/>
                </a:gs>
                <a:gs pos="75000">
                  <a:srgbClr val="FFFFCC"/>
                </a:gs>
              </a:gsLst>
              <a:lin ang="5400000" scaled="0"/>
              <a:tileRect/>
            </a:gradFill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2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  <a:effectLst>
              <a:outerShdw blurRad="127000"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00" tIns="0" rIns="10800" bIns="0" rtlCol="0" anchor="t" anchorCtr="0"/>
            <a:lstStyle/>
            <a:p>
              <a:pPr algn="ctr"/>
              <a:r>
                <a:rPr lang="en-AU" sz="1050" b="1" dirty="0" smtClean="0">
                  <a:ln w="0"/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</a:br>
              <a:r>
                <a:rPr lang="en-AU" b="1" dirty="0" smtClean="0">
                  <a:ln w="0"/>
                  <a:solidFill>
                    <a:schemeClr val="bg1"/>
                  </a:solidFill>
                  <a:latin typeface="+mj-lt"/>
                </a:rPr>
                <a:t>Authority to Communicate Information</a:t>
              </a:r>
              <a:endParaRPr lang="en-AU" b="1" dirty="0">
                <a:ln w="0"/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2316388" y="2386362"/>
              <a:ext cx="2160000" cy="552777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S1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Facilities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2316387" y="3121656"/>
              <a:ext cx="2160000" cy="540000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S2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Research Associated Technology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2316387" y="3844173"/>
              <a:ext cx="2164084" cy="540000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S3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Research </a:t>
              </a:r>
              <a:br>
                <a:rPr lang="en-AU" sz="16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Nuclear Material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2316387" y="4568351"/>
              <a:ext cx="2160000" cy="580370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S4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Waste Repository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Flowchart: Terminator 19"/>
            <p:cNvSpPr/>
            <p:nvPr/>
          </p:nvSpPr>
          <p:spPr>
            <a:xfrm>
              <a:off x="4558962" y="2911281"/>
              <a:ext cx="1728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L1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Very Low Quantity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Flowchart: Terminator 20"/>
            <p:cNvSpPr/>
            <p:nvPr/>
          </p:nvSpPr>
          <p:spPr>
            <a:xfrm>
              <a:off x="4558962" y="3622461"/>
              <a:ext cx="1728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L2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Low Quantity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4558962" y="4333641"/>
              <a:ext cx="1728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L3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Moderate Quantity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4558962" y="5044822"/>
              <a:ext cx="1728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L4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Category IV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Flowchart: Terminator 23"/>
            <p:cNvSpPr/>
            <p:nvPr/>
          </p:nvSpPr>
          <p:spPr>
            <a:xfrm>
              <a:off x="6545119" y="2365065"/>
              <a:ext cx="2791688" cy="636947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U1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UOC Concentration Plant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lowchart: Terminator 24"/>
            <p:cNvSpPr/>
            <p:nvPr/>
          </p:nvSpPr>
          <p:spPr>
            <a:xfrm>
              <a:off x="9739256" y="2765199"/>
              <a:ext cx="1980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U2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UOC Transport Road/Rail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8031722" y="3155085"/>
              <a:ext cx="1690926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U3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UOC Transport Sea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Flowchart: Terminator 26"/>
            <p:cNvSpPr/>
            <p:nvPr/>
          </p:nvSpPr>
          <p:spPr>
            <a:xfrm>
              <a:off x="9739256" y="3482084"/>
              <a:ext cx="1980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U4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UOC Stevedores /Ports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Flowchart: Terminator 27"/>
            <p:cNvSpPr/>
            <p:nvPr/>
          </p:nvSpPr>
          <p:spPr>
            <a:xfrm>
              <a:off x="6326141" y="4706233"/>
              <a:ext cx="1620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U6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UOC Laboratory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Flowchart: Terminator 28"/>
            <p:cNvSpPr/>
            <p:nvPr/>
          </p:nvSpPr>
          <p:spPr>
            <a:xfrm>
              <a:off x="6332398" y="3984132"/>
              <a:ext cx="1620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U5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UOC Broker / Trader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8676569" y="4820804"/>
              <a:ext cx="2484689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U7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Establish UOC Plant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Flowchart: Terminator 30"/>
            <p:cNvSpPr/>
            <p:nvPr/>
          </p:nvSpPr>
          <p:spPr>
            <a:xfrm>
              <a:off x="8476474" y="5975144"/>
              <a:ext cx="2878913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U8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– Decommission UOC Plant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Flowchart: Terminator 31"/>
            <p:cNvSpPr/>
            <p:nvPr/>
          </p:nvSpPr>
          <p:spPr>
            <a:xfrm>
              <a:off x="4558962" y="1488921"/>
              <a:ext cx="1836000" cy="540000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R1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Radiographer Small Quantity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Flowchart: Terminator 32"/>
            <p:cNvSpPr/>
            <p:nvPr/>
          </p:nvSpPr>
          <p:spPr>
            <a:xfrm>
              <a:off x="4558962" y="2200101"/>
              <a:ext cx="1800000" cy="540000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R2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Radiographer Medium Quantity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10171256" y="1331427"/>
              <a:ext cx="1548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T1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NM General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Flowchart: Terminator 34"/>
            <p:cNvSpPr/>
            <p:nvPr/>
          </p:nvSpPr>
          <p:spPr>
            <a:xfrm>
              <a:off x="8596309" y="1660101"/>
              <a:ext cx="1548000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T2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– NM</a:t>
              </a:r>
              <a:br>
                <a:rPr lang="en-AU" sz="16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Air transport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Flowchart: Terminator 35"/>
            <p:cNvSpPr/>
            <p:nvPr/>
          </p:nvSpPr>
          <p:spPr>
            <a:xfrm>
              <a:off x="10164730" y="2048313"/>
              <a:ext cx="1554526" cy="540000"/>
            </a:xfrm>
            <a:prstGeom prst="flowChartTerminator">
              <a:avLst/>
            </a:prstGeom>
            <a:solidFill>
              <a:srgbClr val="FFFFCC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  <a:latin typeface="+mj-lt"/>
                </a:rPr>
                <a:t>T9</a:t>
              </a:r>
              <a:r>
                <a:rPr lang="en-AU" sz="1600" dirty="0" smtClean="0">
                  <a:solidFill>
                    <a:schemeClr val="tx1"/>
                  </a:solidFill>
                  <a:latin typeface="+mj-lt"/>
                </a:rPr>
                <a:t> - NM Single Transport</a:t>
              </a:r>
              <a:endParaRPr lang="en-A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83439" y="1330789"/>
              <a:ext cx="10567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erlin Sans FB" panose="020E0602020502020306" pitchFamily="34" charset="0"/>
                </a:rPr>
                <a:t>Section 18</a:t>
              </a:r>
              <a:endParaRPr lang="en-US" sz="1600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" panose="020E0602020502020306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02095" y="942866"/>
              <a:ext cx="105830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cap="none" spc="50" dirty="0" smtClean="0">
                  <a:ln w="0"/>
                  <a:solidFill>
                    <a:schemeClr val="tx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erlin Sans FB" panose="020E0602020502020306" pitchFamily="34" charset="0"/>
                </a:rPr>
                <a:t>Section 13</a:t>
              </a:r>
              <a:endParaRPr lang="en-US" sz="1600" cap="none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" panose="020E0602020502020306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370676" y="691634"/>
              <a:ext cx="111921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</a:rPr>
                <a:t>Section 16</a:t>
              </a:r>
              <a:endParaRPr lang="en-US" sz="1600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3" name="Flowchart: Terminator 2"/>
            <p:cNvSpPr/>
            <p:nvPr/>
          </p:nvSpPr>
          <p:spPr>
            <a:xfrm>
              <a:off x="558889" y="2751293"/>
              <a:ext cx="1774346" cy="544332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" tIns="0" rIns="10800" bIns="0" rtlCol="0" anchor="ctr" anchorCtr="0"/>
            <a:lstStyle/>
            <a:p>
              <a:pPr algn="ctr"/>
              <a:r>
                <a:rPr lang="en-AU" sz="1600" b="1" dirty="0">
                  <a:ln w="0"/>
                  <a:solidFill>
                    <a:schemeClr val="tx1"/>
                  </a:solidFill>
                  <a:latin typeface="+mj-lt"/>
                </a:rPr>
                <a:t>P1 </a:t>
              </a:r>
              <a:r>
                <a:rPr lang="en-AU" sz="1600" dirty="0">
                  <a:ln w="0"/>
                  <a:solidFill>
                    <a:schemeClr val="tx1"/>
                  </a:solidFill>
                  <a:latin typeface="+mj-lt"/>
                </a:rPr>
                <a:t>- Patent  </a:t>
              </a:r>
              <a:r>
                <a:rPr lang="en-AU" sz="1600" dirty="0" smtClean="0">
                  <a:ln w="0"/>
                  <a:solidFill>
                    <a:schemeClr val="tx1"/>
                  </a:solidFill>
                  <a:latin typeface="+mj-lt"/>
                </a:rPr>
                <a:t>Attorneys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Flowchart: Terminator 39"/>
            <p:cNvSpPr/>
            <p:nvPr/>
          </p:nvSpPr>
          <p:spPr>
            <a:xfrm>
              <a:off x="558889" y="3508803"/>
              <a:ext cx="1774346" cy="509339"/>
            </a:xfrm>
            <a:prstGeom prst="flowChartTerminator">
              <a:avLst/>
            </a:prstGeom>
            <a:solidFill>
              <a:srgbClr val="FFFFCC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" tIns="0" rIns="10800" bIns="0" rtlCol="0" anchor="ctr" anchorCtr="0">
              <a:noAutofit/>
            </a:bodyPr>
            <a:lstStyle/>
            <a:p>
              <a:pPr algn="ctr"/>
              <a:r>
                <a:rPr lang="en-AU" sz="1600" b="1" dirty="0" smtClean="0">
                  <a:ln w="0"/>
                  <a:solidFill>
                    <a:schemeClr val="tx1"/>
                  </a:solidFill>
                  <a:latin typeface="+mj-lt"/>
                </a:rPr>
                <a:t>P2 </a:t>
              </a:r>
              <a:r>
                <a:rPr lang="en-AU" sz="1600" dirty="0" smtClean="0">
                  <a:ln w="0"/>
                  <a:solidFill>
                    <a:schemeClr val="tx1"/>
                  </a:solidFill>
                  <a:latin typeface="+mj-lt"/>
                </a:rPr>
                <a:t>– Government Archives</a:t>
              </a: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65086" y="931027"/>
              <a:ext cx="3771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b="1" dirty="0">
                  <a:ln w="0"/>
                </a:rPr>
                <a:t>Permit to </a:t>
              </a:r>
              <a:r>
                <a:rPr lang="en-AU" b="1" dirty="0" smtClean="0">
                  <a:ln w="0"/>
                </a:rPr>
                <a:t>Transport Nuclear </a:t>
              </a:r>
              <a:r>
                <a:rPr lang="en-AU" b="1" dirty="0">
                  <a:ln w="0"/>
                </a:rPr>
                <a:t>Material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91037" y="4243600"/>
              <a:ext cx="1278493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</a:rPr>
                <a:t>Section 16A</a:t>
              </a:r>
              <a:endParaRPr lang="en-US" sz="1600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36807" y="5489073"/>
              <a:ext cx="1229593" cy="3429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cap="none" spc="50" dirty="0" smtClean="0">
                  <a:ln w="0"/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Section 16B</a:t>
              </a:r>
              <a:endParaRPr lang="en-US" sz="1600" cap="none" spc="50" dirty="0">
                <a:ln w="0"/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  <p:sp>
        <p:nvSpPr>
          <p:cNvPr id="6" name="Rectangle 5"/>
          <p:cNvSpPr/>
          <p:nvPr/>
        </p:nvSpPr>
        <p:spPr>
          <a:xfrm>
            <a:off x="3958782" y="1146123"/>
            <a:ext cx="339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n w="0"/>
              </a:rPr>
              <a:t>Permit to Possess Nuclear </a:t>
            </a:r>
            <a:r>
              <a:rPr lang="en-AU" b="1" dirty="0" smtClean="0">
                <a:ln w="0"/>
              </a:rPr>
              <a:t>Material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97">
            <a:off x="3882351" y="445128"/>
            <a:ext cx="3952114" cy="5687148"/>
          </a:xfrm>
          <a:prstGeom prst="rect">
            <a:avLst/>
          </a:prstGeom>
          <a:effectLst>
            <a:outerShdw blurRad="279400" dist="292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00000" lon="0" rev="21594000"/>
            </a:camera>
            <a:lightRig rig="threePt" dir="t"/>
          </a:scene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47391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216502" cy="213000"/>
          </a:xfrm>
        </p:spPr>
        <p:txBody>
          <a:bodyPr/>
          <a:lstStyle/>
          <a:p>
            <a:fld id="{3B2DE1B4-0BB7-4A92-9C18-F95FFFA0F806}" type="slidenum">
              <a:rPr lang="en-GB" smtClean="0"/>
              <a:t>11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78352" y="844532"/>
            <a:ext cx="4913548" cy="5112333"/>
            <a:chOff x="705037" y="719667"/>
            <a:chExt cx="4913548" cy="5112333"/>
          </a:xfrm>
        </p:grpSpPr>
        <p:grpSp>
          <p:nvGrpSpPr>
            <p:cNvPr id="7" name="Group 6"/>
            <p:cNvGrpSpPr/>
            <p:nvPr/>
          </p:nvGrpSpPr>
          <p:grpSpPr>
            <a:xfrm>
              <a:off x="705037" y="719667"/>
              <a:ext cx="4913548" cy="5112333"/>
              <a:chOff x="2032001" y="719667"/>
              <a:chExt cx="4913548" cy="5112333"/>
            </a:xfrm>
          </p:grpSpPr>
          <p:graphicFrame>
            <p:nvGraphicFramePr>
              <p:cNvPr id="11" name="Diagram 10"/>
              <p:cNvGraphicFramePr/>
              <p:nvPr>
                <p:extLst/>
              </p:nvPr>
            </p:nvGraphicFramePr>
            <p:xfrm>
              <a:off x="2032001" y="719667"/>
              <a:ext cx="4913548" cy="51123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511812" y="2283632"/>
                <a:ext cx="1770433" cy="9338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PERMIT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  HOLDER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PARTICULARS</a:t>
                </a:r>
                <a:endParaRPr lang="en-US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/>
                <a:endParaRPr lang="en-AU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47246" y="3800526"/>
                <a:ext cx="1877439" cy="673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EXECUTIVE LEVEL 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PERMIT PRICIPLES</a:t>
                </a:r>
                <a:endParaRPr lang="en-AU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60615" y="2138906"/>
                <a:ext cx="1611199" cy="1186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MAXIMUM </a:t>
                </a:r>
                <a:endParaRPr lang="en-US" b="1" dirty="0" smtClean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NUCLEAR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MATERIAL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   HOLDINGS </a:t>
                </a:r>
                <a:endParaRPr lang="en-US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AU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49613" y="3416834"/>
                <a:ext cx="1676890" cy="939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INSPECTION</a:t>
                </a:r>
                <a:b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REQUIREMENTS</a:t>
                </a:r>
                <a:b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ASNO </a:t>
                </a:r>
                <a:r>
                  <a:rPr lang="en-US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/ IAEA</a:t>
                </a:r>
              </a:p>
              <a:p>
                <a:endParaRPr lang="en-AU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00000" y="1663546"/>
              <a:ext cx="3420786" cy="273889"/>
              <a:chOff x="2451175" y="268240"/>
              <a:chExt cx="3420786" cy="27388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51175" y="273391"/>
                <a:ext cx="2515928" cy="26873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3356033" y="268240"/>
                <a:ext cx="2515928" cy="268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rgbClr val="C00000"/>
                    </a:solidFill>
                    <a:latin typeface="+mj-lt"/>
                  </a:rPr>
                  <a:t>PERMIT SECTION</a:t>
                </a:r>
                <a:endParaRPr lang="en-US" sz="2400" b="1" kern="120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9087" y="360397"/>
            <a:ext cx="3678278" cy="5400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Permit Content - UOC</a:t>
            </a:r>
            <a:endParaRPr lang="en-AU" dirty="0">
              <a:solidFill>
                <a:schemeClr val="tx2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684349" y="761636"/>
            <a:ext cx="4701701" cy="5646364"/>
            <a:chOff x="6684349" y="761636"/>
            <a:chExt cx="4701701" cy="5646364"/>
          </a:xfrm>
        </p:grpSpPr>
        <p:grpSp>
          <p:nvGrpSpPr>
            <p:cNvPr id="17" name="Group 16"/>
            <p:cNvGrpSpPr/>
            <p:nvPr/>
          </p:nvGrpSpPr>
          <p:grpSpPr>
            <a:xfrm>
              <a:off x="6698907" y="761636"/>
              <a:ext cx="4687143" cy="5646364"/>
              <a:chOff x="6835976" y="717009"/>
              <a:chExt cx="4687143" cy="564636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721912" y="717009"/>
                <a:ext cx="3711995" cy="5646364"/>
                <a:chOff x="7721912" y="717009"/>
                <a:chExt cx="3711995" cy="5646364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1230438">
                  <a:off x="7721912" y="717009"/>
                  <a:ext cx="3711995" cy="5646364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 rot="17668450">
                  <a:off x="9942267" y="4258042"/>
                  <a:ext cx="2204276" cy="3668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AU" sz="20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SECURITY PLAN</a:t>
                  </a:r>
                  <a:endParaRPr lang="en-AU" sz="20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596424" y="841995"/>
                <a:ext cx="1547045" cy="1636456"/>
                <a:chOff x="7596424" y="841995"/>
                <a:chExt cx="1547045" cy="1636456"/>
              </a:xfrm>
            </p:grpSpPr>
            <p:sp>
              <p:nvSpPr>
                <p:cNvPr id="36" name="Hexagon 35"/>
                <p:cNvSpPr/>
                <p:nvPr/>
              </p:nvSpPr>
              <p:spPr>
                <a:xfrm rot="5400000">
                  <a:off x="7551719" y="886700"/>
                  <a:ext cx="1636456" cy="154704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D68D68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723647" y="1280939"/>
                  <a:ext cx="1268534" cy="63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/>
                  <a:r>
                    <a:rPr lang="en-US" b="1" dirty="0" smtClean="0">
                      <a:latin typeface="Calibri" panose="020F0502020204030204" pitchFamily="34" charset="0"/>
                    </a:rPr>
                    <a:t>RISK</a:t>
                  </a:r>
                  <a:br>
                    <a:rPr lang="en-US" b="1" dirty="0" smtClean="0">
                      <a:latin typeface="Calibri" panose="020F0502020204030204" pitchFamily="34" charset="0"/>
                    </a:rPr>
                  </a:br>
                  <a:r>
                    <a:rPr lang="en-US" b="1" dirty="0" smtClean="0">
                      <a:latin typeface="Calibri" panose="020F0502020204030204" pitchFamily="34" charset="0"/>
                    </a:rPr>
                    <a:t>ASSESSMENT</a:t>
                  </a:r>
                  <a:endParaRPr lang="en-US" b="1" dirty="0">
                    <a:latin typeface="Calibri" panose="020F0502020204030204" pitchFamily="34" charset="0"/>
                  </a:endParaRPr>
                </a:p>
                <a:p>
                  <a:pPr algn="ctr"/>
                  <a:endParaRPr lang="en-AU" b="1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9171497" y="829963"/>
                <a:ext cx="1547045" cy="1636456"/>
                <a:chOff x="9171497" y="829963"/>
                <a:chExt cx="1547045" cy="1636456"/>
              </a:xfrm>
            </p:grpSpPr>
            <p:sp>
              <p:nvSpPr>
                <p:cNvPr id="34" name="Hexagon 33"/>
                <p:cNvSpPr/>
                <p:nvPr/>
              </p:nvSpPr>
              <p:spPr>
                <a:xfrm rot="5400000">
                  <a:off x="9126792" y="874668"/>
                  <a:ext cx="1636456" cy="154704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E09E56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9269311" y="1485112"/>
                  <a:ext cx="1409172" cy="3407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b="1" dirty="0" smtClean="0">
                      <a:latin typeface="Calibri" panose="020F0502020204030204" pitchFamily="34" charset="0"/>
                    </a:rPr>
                    <a:t>GOVERNANCE</a:t>
                  </a:r>
                  <a:endParaRPr lang="en-AU" b="1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8393603" y="4633687"/>
                <a:ext cx="1547045" cy="1636456"/>
                <a:chOff x="8393603" y="4633687"/>
                <a:chExt cx="1547045" cy="1636456"/>
              </a:xfrm>
            </p:grpSpPr>
            <p:sp>
              <p:nvSpPr>
                <p:cNvPr id="32" name="Hexagon 31"/>
                <p:cNvSpPr/>
                <p:nvPr/>
              </p:nvSpPr>
              <p:spPr>
                <a:xfrm rot="5400000">
                  <a:off x="8348898" y="4678392"/>
                  <a:ext cx="1636456" cy="154704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ECD79C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393603" y="5128084"/>
                  <a:ext cx="1498339" cy="8001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b="1" dirty="0" smtClean="0">
                      <a:latin typeface="Calibri" panose="020F0502020204030204" pitchFamily="34" charset="0"/>
                    </a:rPr>
                    <a:t>APPLICATIONS</a:t>
                  </a:r>
                </a:p>
                <a:p>
                  <a:pPr algn="ctr"/>
                  <a:r>
                    <a:rPr lang="en-US" b="1" dirty="0" smtClean="0">
                      <a:latin typeface="Calibri" panose="020F0502020204030204" pitchFamily="34" charset="0"/>
                    </a:rPr>
                    <a:t>NOTIFICATIONS</a:t>
                  </a:r>
                </a:p>
                <a:p>
                  <a:pPr algn="ctr"/>
                  <a:r>
                    <a:rPr lang="en-US" b="1" dirty="0" smtClean="0">
                      <a:latin typeface="Calibri" panose="020F0502020204030204" pitchFamily="34" charset="0"/>
                    </a:rPr>
                    <a:t>REPORTING</a:t>
                  </a:r>
                  <a:endParaRPr lang="en-AU" b="1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179158" y="3357370"/>
                <a:ext cx="1599787" cy="1636456"/>
                <a:chOff x="9179158" y="3357370"/>
                <a:chExt cx="1599787" cy="1636456"/>
              </a:xfrm>
            </p:grpSpPr>
            <p:sp>
              <p:nvSpPr>
                <p:cNvPr id="30" name="Hexagon 29"/>
                <p:cNvSpPr/>
                <p:nvPr/>
              </p:nvSpPr>
              <p:spPr>
                <a:xfrm rot="5400000">
                  <a:off x="9134453" y="3402075"/>
                  <a:ext cx="1636456" cy="154704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E3BE73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194609" y="3867398"/>
                  <a:ext cx="1584336" cy="5169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b="1" dirty="0" smtClean="0">
                      <a:latin typeface="Calibri" panose="020F0502020204030204" pitchFamily="34" charset="0"/>
                    </a:rPr>
                    <a:t>ACCOUNTANCY</a:t>
                  </a:r>
                  <a:br>
                    <a:rPr lang="en-US" b="1" dirty="0" smtClean="0">
                      <a:latin typeface="Calibri" panose="020F0502020204030204" pitchFamily="34" charset="0"/>
                    </a:rPr>
                  </a:br>
                  <a:r>
                    <a:rPr lang="en-US" b="1" dirty="0" smtClean="0">
                      <a:latin typeface="Calibri" panose="020F0502020204030204" pitchFamily="34" charset="0"/>
                    </a:rPr>
                    <a:t>REQUIREMENTS</a:t>
                  </a:r>
                  <a:endParaRPr lang="en-AU" b="1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596425" y="3356073"/>
                <a:ext cx="1565039" cy="1636456"/>
                <a:chOff x="7596425" y="3356073"/>
                <a:chExt cx="1565039" cy="1636456"/>
              </a:xfrm>
            </p:grpSpPr>
            <p:sp>
              <p:nvSpPr>
                <p:cNvPr id="28" name="Hexagon 27"/>
                <p:cNvSpPr/>
                <p:nvPr/>
              </p:nvSpPr>
              <p:spPr>
                <a:xfrm rot="5400000">
                  <a:off x="7569714" y="3400778"/>
                  <a:ext cx="1636456" cy="154704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E8C98C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596425" y="3728614"/>
                  <a:ext cx="1524848" cy="8174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AU" b="1" dirty="0" smtClean="0">
                      <a:latin typeface="Calibri" panose="020F0502020204030204" pitchFamily="34" charset="0"/>
                    </a:rPr>
                    <a:t>NUCLEAR SECURITY</a:t>
                  </a:r>
                  <a:br>
                    <a:rPr lang="en-AU" b="1" dirty="0" smtClean="0">
                      <a:latin typeface="Calibri" panose="020F0502020204030204" pitchFamily="34" charset="0"/>
                    </a:rPr>
                  </a:br>
                  <a:r>
                    <a:rPr lang="en-AU" b="1" dirty="0" smtClean="0">
                      <a:latin typeface="Calibri" panose="020F0502020204030204" pitchFamily="34" charset="0"/>
                    </a:rPr>
                    <a:t>REQUIREMENTS</a:t>
                  </a:r>
                  <a:endParaRPr lang="en-AU" b="1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835976" y="2821069"/>
                <a:ext cx="2644638" cy="268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rgbClr val="C00000"/>
                    </a:solidFill>
                    <a:latin typeface="+mj-lt"/>
                  </a:rPr>
                  <a:t>COMPLIANCE CODE</a:t>
                </a:r>
                <a:endParaRPr lang="en-US" sz="2400" b="1" kern="120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9976073" y="2097036"/>
                <a:ext cx="1547046" cy="1636456"/>
                <a:chOff x="9976073" y="2097036"/>
                <a:chExt cx="1547046" cy="1636456"/>
              </a:xfrm>
            </p:grpSpPr>
            <p:sp>
              <p:nvSpPr>
                <p:cNvPr id="26" name="Hexagon 25"/>
                <p:cNvSpPr/>
                <p:nvPr/>
              </p:nvSpPr>
              <p:spPr>
                <a:xfrm rot="5400000">
                  <a:off x="9931368" y="2141741"/>
                  <a:ext cx="1636456" cy="154704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E3AB73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9976073" y="2569308"/>
                  <a:ext cx="1547046" cy="5169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b="1" dirty="0" smtClean="0">
                      <a:latin typeface="Calibri" panose="020F0502020204030204" pitchFamily="34" charset="0"/>
                    </a:rPr>
                    <a:t>CONTROL</a:t>
                  </a:r>
                  <a:br>
                    <a:rPr lang="en-US" b="1" dirty="0" smtClean="0">
                      <a:latin typeface="Calibri" panose="020F0502020204030204" pitchFamily="34" charset="0"/>
                    </a:rPr>
                  </a:br>
                  <a:r>
                    <a:rPr lang="en-US" b="1" dirty="0" smtClean="0">
                      <a:latin typeface="Calibri" panose="020F0502020204030204" pitchFamily="34" charset="0"/>
                    </a:rPr>
                    <a:t>REQUIREMENTS</a:t>
                  </a:r>
                  <a:endParaRPr lang="en-AU" b="1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5" name="Hexagon 44"/>
            <p:cNvSpPr/>
            <p:nvPr/>
          </p:nvSpPr>
          <p:spPr>
            <a:xfrm rot="5400000">
              <a:off x="6639644" y="4717152"/>
              <a:ext cx="1636456" cy="1547045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FF0000"/>
                </a:gs>
                <a:gs pos="18000">
                  <a:srgbClr val="FF0000"/>
                </a:gs>
                <a:gs pos="35000">
                  <a:srgbClr val="F2E7C0"/>
                </a:gs>
                <a:gs pos="32000">
                  <a:srgbClr val="00FF00"/>
                </a:gs>
                <a:gs pos="28000">
                  <a:srgbClr val="00B0F0"/>
                </a:gs>
                <a:gs pos="25000">
                  <a:srgbClr val="FFFF00"/>
                </a:gs>
                <a:gs pos="25000">
                  <a:schemeClr val="accent4">
                    <a:lumMod val="75000"/>
                  </a:schemeClr>
                </a:gs>
                <a:gs pos="23000">
                  <a:srgbClr val="FFC000"/>
                </a:gs>
                <a:gs pos="100000">
                  <a:srgbClr val="F2E7C0"/>
                </a:gs>
              </a:gsLst>
              <a:lin ang="9120000" scaled="0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91521" y="5088339"/>
              <a:ext cx="1018611" cy="836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b="1" dirty="0" smtClean="0">
                  <a:latin typeface="Calibri" panose="020F0502020204030204" pitchFamily="34" charset="0"/>
                </a:rPr>
                <a:t>SCALABLE</a:t>
              </a:r>
              <a:br>
                <a:rPr lang="en-US" b="1" dirty="0" smtClean="0">
                  <a:latin typeface="Calibri" panose="020F0502020204030204" pitchFamily="34" charset="0"/>
                </a:rPr>
              </a:br>
              <a:r>
                <a:rPr lang="en-US" b="1" dirty="0" smtClean="0">
                  <a:latin typeface="Calibri" panose="020F0502020204030204" pitchFamily="34" charset="0"/>
                </a:rPr>
                <a:t>THREAT</a:t>
              </a:r>
              <a:br>
                <a:rPr lang="en-US" b="1" dirty="0" smtClean="0">
                  <a:latin typeface="Calibri" panose="020F0502020204030204" pitchFamily="34" charset="0"/>
                </a:rPr>
              </a:br>
              <a:r>
                <a:rPr lang="en-US" b="1" dirty="0" smtClean="0">
                  <a:latin typeface="Calibri" panose="020F0502020204030204" pitchFamily="34" charset="0"/>
                </a:rPr>
                <a:t>MODEL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5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355">
            <a:off x="3794821" y="401939"/>
            <a:ext cx="3958656" cy="60323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6" y="360397"/>
            <a:ext cx="6037665" cy="5400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Permit Content – UOC TRANSPORT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410163" cy="274400"/>
          </a:xfrm>
        </p:spPr>
        <p:txBody>
          <a:bodyPr/>
          <a:lstStyle/>
          <a:p>
            <a:fld id="{3B2DE1B4-0BB7-4A92-9C18-F95FFFA0F806}" type="slidenum">
              <a:rPr lang="en-GB" smtClean="0"/>
              <a:t>12</a:t>
            </a:fld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7552" y="812273"/>
            <a:ext cx="4913548" cy="5112333"/>
            <a:chOff x="705037" y="719667"/>
            <a:chExt cx="4913548" cy="5112333"/>
          </a:xfrm>
        </p:grpSpPr>
        <p:grpSp>
          <p:nvGrpSpPr>
            <p:cNvPr id="11" name="Group 10"/>
            <p:cNvGrpSpPr/>
            <p:nvPr/>
          </p:nvGrpSpPr>
          <p:grpSpPr>
            <a:xfrm>
              <a:off x="705037" y="719667"/>
              <a:ext cx="4913548" cy="5112333"/>
              <a:chOff x="2032001" y="719667"/>
              <a:chExt cx="4913548" cy="5112333"/>
            </a:xfrm>
          </p:grpSpPr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02449823"/>
                  </p:ext>
                </p:extLst>
              </p:nvPr>
            </p:nvGraphicFramePr>
            <p:xfrm>
              <a:off x="2032001" y="719667"/>
              <a:ext cx="4913548" cy="51123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2511812" y="2283632"/>
                <a:ext cx="1770433" cy="9338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PERMIT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  HOLDER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PARTICULARS</a:t>
                </a:r>
                <a:endParaRPr lang="en-US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/>
                <a:endParaRPr lang="en-AU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47246" y="3800526"/>
                <a:ext cx="1877439" cy="673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EXECUTIVE LEVEL 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PERMIT PRICIPLES</a:t>
                </a:r>
                <a:endParaRPr lang="en-AU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60615" y="2138906"/>
                <a:ext cx="1611199" cy="1186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MAXIMUM </a:t>
                </a:r>
                <a:endParaRPr lang="en-US" b="1" dirty="0" smtClean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MATERIAL 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TRANSPORT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   LIMIT </a:t>
                </a:r>
                <a:endParaRPr lang="en-US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AU" b="1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749613" y="3416834"/>
                <a:ext cx="1676890" cy="939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INSPECTION</a:t>
                </a:r>
                <a:b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REQUIREMENTS</a:t>
                </a:r>
                <a:b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    ASNO </a:t>
                </a:r>
                <a:r>
                  <a:rPr lang="en-US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/ IAEA</a:t>
                </a:r>
              </a:p>
              <a:p>
                <a:endParaRPr lang="en-AU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00000" y="1663546"/>
              <a:ext cx="3420786" cy="273889"/>
              <a:chOff x="2451175" y="268240"/>
              <a:chExt cx="3420786" cy="27388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451175" y="273391"/>
                <a:ext cx="2515928" cy="26873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>
                <a:off x="3356033" y="268240"/>
                <a:ext cx="2515928" cy="268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rgbClr val="C00000"/>
                    </a:solidFill>
                    <a:latin typeface="+mj-lt"/>
                  </a:rPr>
                  <a:t>PERMIT SECTION</a:t>
                </a:r>
                <a:endParaRPr lang="en-US" sz="2400" b="1" kern="120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684349" y="761636"/>
            <a:ext cx="4701700" cy="5646364"/>
            <a:chOff x="6821418" y="717009"/>
            <a:chExt cx="4701700" cy="5646364"/>
          </a:xfrm>
        </p:grpSpPr>
        <p:grpSp>
          <p:nvGrpSpPr>
            <p:cNvPr id="31" name="Group 30"/>
            <p:cNvGrpSpPr/>
            <p:nvPr/>
          </p:nvGrpSpPr>
          <p:grpSpPr>
            <a:xfrm>
              <a:off x="7721912" y="717009"/>
              <a:ext cx="3711995" cy="5646364"/>
              <a:chOff x="7721912" y="717009"/>
              <a:chExt cx="3711995" cy="5646364"/>
            </a:xfrm>
          </p:grpSpPr>
          <p:sp>
            <p:nvSpPr>
              <p:cNvPr id="26" name="Oval 25"/>
              <p:cNvSpPr/>
              <p:nvPr/>
            </p:nvSpPr>
            <p:spPr>
              <a:xfrm rot="1230438">
                <a:off x="7721912" y="717009"/>
                <a:ext cx="3711995" cy="564636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7668450">
                <a:off x="9942267" y="4258042"/>
                <a:ext cx="2204276" cy="366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AU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TRANSPORT PLAN</a:t>
                </a:r>
                <a:endParaRPr lang="en-AU" sz="2000" b="1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596424" y="841995"/>
              <a:ext cx="1547045" cy="1636456"/>
              <a:chOff x="7596424" y="841995"/>
              <a:chExt cx="1547045" cy="1636456"/>
            </a:xfrm>
          </p:grpSpPr>
          <p:sp>
            <p:nvSpPr>
              <p:cNvPr id="76" name="Hexagon 75"/>
              <p:cNvSpPr/>
              <p:nvPr/>
            </p:nvSpPr>
            <p:spPr>
              <a:xfrm rot="5400000">
                <a:off x="7551719" y="886700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D68D68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723647" y="1280939"/>
                <a:ext cx="1268534" cy="6357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 algn="ctr"/>
                <a:r>
                  <a:rPr lang="en-US" b="1" dirty="0" smtClean="0">
                    <a:latin typeface="Calibri" panose="020F0502020204030204" pitchFamily="34" charset="0"/>
                  </a:rPr>
                  <a:t>RISK</a:t>
                </a:r>
                <a:br>
                  <a:rPr lang="en-US" b="1" dirty="0" smtClean="0">
                    <a:latin typeface="Calibri" panose="020F050202020403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</a:rPr>
                  <a:t>ASSESSMENT</a:t>
                </a:r>
                <a:endParaRPr lang="en-US" b="1" dirty="0">
                  <a:latin typeface="Calibri" panose="020F0502020204030204" pitchFamily="34" charset="0"/>
                </a:endParaRPr>
              </a:p>
              <a:p>
                <a:pPr algn="ctr"/>
                <a:endParaRPr lang="en-AU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171497" y="829963"/>
              <a:ext cx="1547045" cy="1636456"/>
              <a:chOff x="9171497" y="829963"/>
              <a:chExt cx="1547045" cy="1636456"/>
            </a:xfrm>
          </p:grpSpPr>
          <p:sp>
            <p:nvSpPr>
              <p:cNvPr id="73" name="Hexagon 72"/>
              <p:cNvSpPr/>
              <p:nvPr/>
            </p:nvSpPr>
            <p:spPr>
              <a:xfrm rot="5400000">
                <a:off x="9126792" y="874668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09E5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269311" y="1485112"/>
                <a:ext cx="1409172" cy="340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GOVERNANCE</a:t>
                </a:r>
                <a:endParaRPr lang="en-AU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821418" y="4627820"/>
              <a:ext cx="1547045" cy="1636456"/>
              <a:chOff x="6821418" y="4627820"/>
              <a:chExt cx="1547045" cy="1636456"/>
            </a:xfrm>
          </p:grpSpPr>
          <p:sp>
            <p:nvSpPr>
              <p:cNvPr id="85" name="Hexagon 84"/>
              <p:cNvSpPr/>
              <p:nvPr/>
            </p:nvSpPr>
            <p:spPr>
              <a:xfrm rot="5400000">
                <a:off x="6776713" y="4672525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1">
                <a:gsLst>
                  <a:gs pos="0">
                    <a:srgbClr val="FF0000"/>
                  </a:gs>
                  <a:gs pos="18000">
                    <a:srgbClr val="FF0000"/>
                  </a:gs>
                  <a:gs pos="35000">
                    <a:srgbClr val="F2E7C0"/>
                  </a:gs>
                  <a:gs pos="32000">
                    <a:srgbClr val="00FF00"/>
                  </a:gs>
                  <a:gs pos="28000">
                    <a:srgbClr val="00B0F0"/>
                  </a:gs>
                  <a:gs pos="25000">
                    <a:srgbClr val="FFFF00"/>
                  </a:gs>
                  <a:gs pos="25000">
                    <a:schemeClr val="accent4">
                      <a:lumMod val="75000"/>
                    </a:schemeClr>
                  </a:gs>
                  <a:gs pos="23000">
                    <a:srgbClr val="FFC000"/>
                  </a:gs>
                  <a:gs pos="100000">
                    <a:srgbClr val="F2E7C0"/>
                  </a:gs>
                </a:gsLst>
                <a:lin ang="9120000" scaled="0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28590" y="5043712"/>
                <a:ext cx="1018611" cy="836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 algn="ctr"/>
                <a:r>
                  <a:rPr lang="en-US" b="1" dirty="0" smtClean="0">
                    <a:latin typeface="Calibri" panose="020F0502020204030204" pitchFamily="34" charset="0"/>
                  </a:rPr>
                  <a:t>SCALABLE</a:t>
                </a:r>
                <a:br>
                  <a:rPr lang="en-US" b="1" dirty="0" smtClean="0">
                    <a:latin typeface="Calibri" panose="020F050202020403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</a:rPr>
                  <a:t>THREAT</a:t>
                </a:r>
                <a:br>
                  <a:rPr lang="en-US" b="1" dirty="0" smtClean="0">
                    <a:latin typeface="Calibri" panose="020F050202020403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</a:rPr>
                  <a:t>MODEL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393603" y="4633687"/>
              <a:ext cx="1547045" cy="1636456"/>
              <a:chOff x="8393603" y="4633687"/>
              <a:chExt cx="1547045" cy="1636456"/>
            </a:xfrm>
          </p:grpSpPr>
          <p:sp>
            <p:nvSpPr>
              <p:cNvPr id="82" name="Hexagon 81"/>
              <p:cNvSpPr/>
              <p:nvPr/>
            </p:nvSpPr>
            <p:spPr>
              <a:xfrm rot="5400000">
                <a:off x="8348898" y="4678392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CD79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66371" y="5128084"/>
                <a:ext cx="1425571" cy="516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EMERGENCY</a:t>
                </a:r>
                <a:br>
                  <a:rPr lang="en-US" b="1" dirty="0" smtClean="0">
                    <a:latin typeface="Calibri" panose="020F050202020403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</a:rPr>
                  <a:t>PROCEDURES</a:t>
                </a:r>
                <a:endParaRPr lang="en-AU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179158" y="3357370"/>
              <a:ext cx="1547045" cy="1636456"/>
              <a:chOff x="9179158" y="3357370"/>
              <a:chExt cx="1547045" cy="1636456"/>
            </a:xfrm>
          </p:grpSpPr>
          <p:sp>
            <p:nvSpPr>
              <p:cNvPr id="51" name="Hexagon 50"/>
              <p:cNvSpPr/>
              <p:nvPr/>
            </p:nvSpPr>
            <p:spPr>
              <a:xfrm rot="5400000">
                <a:off x="9134453" y="3402075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3BE7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386647" y="3867398"/>
                <a:ext cx="1222064" cy="516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DURING</a:t>
                </a:r>
                <a:br>
                  <a:rPr lang="en-US" b="1" dirty="0" smtClean="0">
                    <a:latin typeface="Calibri" panose="020F050202020403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</a:rPr>
                  <a:t>TRANSPORT</a:t>
                </a:r>
                <a:endParaRPr lang="en-AU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614419" y="3356073"/>
              <a:ext cx="1547045" cy="1636456"/>
              <a:chOff x="7614419" y="3356073"/>
              <a:chExt cx="1547045" cy="1636456"/>
            </a:xfrm>
          </p:grpSpPr>
          <p:sp>
            <p:nvSpPr>
              <p:cNvPr id="79" name="Hexagon 78"/>
              <p:cNvSpPr/>
              <p:nvPr/>
            </p:nvSpPr>
            <p:spPr>
              <a:xfrm rot="5400000">
                <a:off x="7569714" y="3400778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8C98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26451" y="3728614"/>
                <a:ext cx="1494821" cy="817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AU" b="1" dirty="0" smtClean="0">
                    <a:latin typeface="Calibri" panose="020F0502020204030204" pitchFamily="34" charset="0"/>
                  </a:rPr>
                  <a:t>STORAGE</a:t>
                </a:r>
                <a:br>
                  <a:rPr lang="en-AU" b="1" dirty="0" smtClean="0">
                    <a:latin typeface="Calibri" panose="020F0502020204030204" pitchFamily="34" charset="0"/>
                  </a:rPr>
                </a:br>
                <a:r>
                  <a:rPr lang="en-AU" b="1" dirty="0" smtClean="0">
                    <a:latin typeface="Calibri" panose="020F0502020204030204" pitchFamily="34" charset="0"/>
                  </a:rPr>
                  <a:t>INCIDENTAL TO</a:t>
                </a:r>
                <a:br>
                  <a:rPr lang="en-AU" b="1" dirty="0" smtClean="0">
                    <a:latin typeface="Calibri" panose="020F0502020204030204" pitchFamily="34" charset="0"/>
                  </a:rPr>
                </a:br>
                <a:r>
                  <a:rPr lang="en-AU" b="1" dirty="0" smtClean="0">
                    <a:latin typeface="Calibri" panose="020F0502020204030204" pitchFamily="34" charset="0"/>
                  </a:rPr>
                  <a:t>TRANSPORT</a:t>
                </a:r>
                <a:endParaRPr lang="en-AU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6835976" y="2821069"/>
              <a:ext cx="2644638" cy="268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C00000"/>
                  </a:solidFill>
                  <a:latin typeface="+mj-lt"/>
                </a:rPr>
                <a:t>COMPLIANCE CODE</a:t>
              </a:r>
              <a:endParaRPr lang="en-US" sz="2400" b="1" kern="12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976073" y="2097036"/>
              <a:ext cx="1547045" cy="1636456"/>
              <a:chOff x="9976073" y="2097036"/>
              <a:chExt cx="1547045" cy="1636456"/>
            </a:xfrm>
          </p:grpSpPr>
          <p:sp>
            <p:nvSpPr>
              <p:cNvPr id="70" name="Hexagon 69"/>
              <p:cNvSpPr/>
              <p:nvPr/>
            </p:nvSpPr>
            <p:spPr>
              <a:xfrm rot="5400000">
                <a:off x="9931368" y="2141741"/>
                <a:ext cx="1636456" cy="154704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3AB7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126531" y="2569308"/>
                <a:ext cx="1222064" cy="516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PRE-</a:t>
                </a:r>
                <a:br>
                  <a:rPr lang="en-US" b="1" dirty="0" smtClean="0">
                    <a:latin typeface="Calibri" panose="020F0502020204030204" pitchFamily="34" charset="0"/>
                  </a:rPr>
                </a:br>
                <a:r>
                  <a:rPr lang="en-US" b="1" dirty="0" smtClean="0">
                    <a:latin typeface="Calibri" panose="020F0502020204030204" pitchFamily="34" charset="0"/>
                  </a:rPr>
                  <a:t>TRANSPORT</a:t>
                </a:r>
                <a:endParaRPr lang="en-AU" b="1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195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00" y="414000"/>
            <a:ext cx="10404000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L1, L2, L3 PRUDENT MANAGEMENT PRACTICE – GRADED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1850" y="1332000"/>
            <a:ext cx="11260250" cy="446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The Permit Holder shall maintain security measures for preventing the theft, loss or unauthorised handling of nuclear material including: </a:t>
            </a:r>
            <a:endParaRPr lang="en-AU" dirty="0"/>
          </a:p>
          <a:p>
            <a:pPr marL="444500" lvl="1" indent="-266700">
              <a:lnSpc>
                <a:spcPct val="100000"/>
              </a:lnSpc>
            </a:pPr>
            <a:r>
              <a:rPr lang="en-GB" dirty="0"/>
              <a:t>[L1] restricting access to nuclear material to persons who need to access such material;</a:t>
            </a:r>
            <a:endParaRPr lang="en-AU" dirty="0"/>
          </a:p>
          <a:p>
            <a:pPr marL="444500" lvl="1" indent="-266700">
              <a:lnSpc>
                <a:spcPct val="100000"/>
              </a:lnSpc>
            </a:pPr>
            <a:r>
              <a:rPr lang="en-GB" dirty="0"/>
              <a:t>[L1] securing the inventory in a lockable room or container; and</a:t>
            </a:r>
            <a:endParaRPr lang="en-AU" dirty="0"/>
          </a:p>
          <a:p>
            <a:pPr marL="444500" lvl="1" indent="-266700">
              <a:lnSpc>
                <a:spcPct val="100000"/>
              </a:lnSpc>
            </a:pPr>
            <a:r>
              <a:rPr lang="en-GB" dirty="0"/>
              <a:t>[L1] maintaining documentary records associated with the Permit conditions </a:t>
            </a:r>
            <a:br>
              <a:rPr lang="en-GB" dirty="0"/>
            </a:br>
            <a:r>
              <a:rPr lang="en-GB" dirty="0"/>
              <a:t>(access list, log in/out sheet</a:t>
            </a:r>
            <a:r>
              <a:rPr lang="en-GB" dirty="0" smtClean="0"/>
              <a:t>) </a:t>
            </a:r>
            <a:endParaRPr lang="en-GB" dirty="0"/>
          </a:p>
          <a:p>
            <a:pPr marL="444500" lvl="1" indent="-266700">
              <a:lnSpc>
                <a:spcPct val="100000"/>
              </a:lnSpc>
              <a:spcBef>
                <a:spcPts val="1800"/>
              </a:spcBef>
            </a:pPr>
            <a:r>
              <a:rPr lang="en-GB" dirty="0">
                <a:solidFill>
                  <a:srgbClr val="0060A8"/>
                </a:solidFill>
              </a:rPr>
              <a:t>[L2] maintaining written procedures for access, use and storage</a:t>
            </a:r>
          </a:p>
          <a:p>
            <a:pPr marL="444500" lvl="1" indent="-266700">
              <a:lnSpc>
                <a:spcPct val="100000"/>
              </a:lnSpc>
              <a:spcBef>
                <a:spcPts val="1800"/>
              </a:spcBef>
            </a:pPr>
            <a:r>
              <a:rPr lang="en-AU" dirty="0">
                <a:solidFill>
                  <a:srgbClr val="FF0000"/>
                </a:solidFill>
              </a:rPr>
              <a:t>[L3] maintaining adequate levels of appropriately qualified staff to ensure systems of physical protection and security are fully implemented and </a:t>
            </a:r>
            <a:r>
              <a:rPr lang="en-AU" dirty="0" smtClean="0">
                <a:solidFill>
                  <a:srgbClr val="FF0000"/>
                </a:solidFill>
              </a:rPr>
              <a:t>operational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094150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350950" cy="216000"/>
          </a:xfrm>
        </p:spPr>
        <p:txBody>
          <a:bodyPr/>
          <a:lstStyle/>
          <a:p>
            <a:fld id="{3B2DE1B4-0BB7-4A92-9C18-F95FFFA0F80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1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2122600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AU" dirty="0">
                <a:latin typeface="Calibri" pitchFamily="34" charset="0"/>
                <a:cs typeface="Calibri" pitchFamily="34" charset="0"/>
              </a:rPr>
              <a:t>Glossary</a:t>
            </a:r>
          </a:p>
          <a:p>
            <a:pPr lvl="1"/>
            <a:endParaRPr lang="en-AU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>
                <a:latin typeface="Calibri" pitchFamily="34" charset="0"/>
                <a:cs typeface="Calibri" pitchFamily="34" charset="0"/>
              </a:rPr>
              <a:t>Harmonisation</a:t>
            </a:r>
          </a:p>
          <a:p>
            <a:pPr lvl="1"/>
            <a:endParaRPr lang="en-AU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>
                <a:latin typeface="Calibri" pitchFamily="34" charset="0"/>
                <a:cs typeface="Calibri" pitchFamily="34" charset="0"/>
              </a:rPr>
              <a:t>New Permit Classes</a:t>
            </a:r>
          </a:p>
          <a:p>
            <a:pPr lvl="1"/>
            <a:endParaRPr lang="en-AU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>
                <a:latin typeface="Calibri" pitchFamily="34" charset="0"/>
                <a:cs typeface="Calibri" pitchFamily="34" charset="0"/>
              </a:rPr>
              <a:t>Production of Guidance Documents</a:t>
            </a:r>
          </a:p>
          <a:p>
            <a:pPr lvl="1"/>
            <a:endParaRPr lang="en-AU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>
                <a:latin typeface="Calibri" pitchFamily="34" charset="0"/>
                <a:cs typeface="Calibri" pitchFamily="34" charset="0"/>
              </a:rPr>
              <a:t>Model Security Plans 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221150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287450" cy="216000"/>
          </a:xfrm>
        </p:spPr>
        <p:txBody>
          <a:bodyPr/>
          <a:lstStyle/>
          <a:p>
            <a:fld id="{3B2DE1B4-0BB7-4A92-9C18-F95FFFA0F80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7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7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626721" cy="180000"/>
          </a:xfrm>
        </p:spPr>
        <p:txBody>
          <a:bodyPr/>
          <a:lstStyle/>
          <a:p>
            <a:fld id="{3B2DE1B4-0BB7-4A92-9C18-F95FFFA0F80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1850" y="457200"/>
            <a:ext cx="11291535" cy="5950800"/>
          </a:xfrm>
          <a:custGeom>
            <a:avLst/>
            <a:gdLst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200066 w 11291535"/>
              <a:gd name="connsiteY6" fmla="*/ 5950800 h 5950800"/>
              <a:gd name="connsiteX7" fmla="*/ 0 w 11291535"/>
              <a:gd name="connsiteY7" fmla="*/ 5750734 h 5950800"/>
              <a:gd name="connsiteX8" fmla="*/ 0 w 11291535"/>
              <a:gd name="connsiteY8" fmla="*/ 200066 h 5950800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200066 w 11291535"/>
              <a:gd name="connsiteY6" fmla="*/ 5950800 h 5950800"/>
              <a:gd name="connsiteX7" fmla="*/ 0 w 11291535"/>
              <a:gd name="connsiteY7" fmla="*/ 5193173 h 5950800"/>
              <a:gd name="connsiteX8" fmla="*/ 0 w 11291535"/>
              <a:gd name="connsiteY8" fmla="*/ 200066 h 5950800"/>
              <a:gd name="connsiteX0" fmla="*/ 0 w 11291535"/>
              <a:gd name="connsiteY0" fmla="*/ 200066 h 5954751"/>
              <a:gd name="connsiteX1" fmla="*/ 200066 w 11291535"/>
              <a:gd name="connsiteY1" fmla="*/ 0 h 5954751"/>
              <a:gd name="connsiteX2" fmla="*/ 11091469 w 11291535"/>
              <a:gd name="connsiteY2" fmla="*/ 0 h 5954751"/>
              <a:gd name="connsiteX3" fmla="*/ 11291535 w 11291535"/>
              <a:gd name="connsiteY3" fmla="*/ 200066 h 5954751"/>
              <a:gd name="connsiteX4" fmla="*/ 11291535 w 11291535"/>
              <a:gd name="connsiteY4" fmla="*/ 5750734 h 5954751"/>
              <a:gd name="connsiteX5" fmla="*/ 11091469 w 11291535"/>
              <a:gd name="connsiteY5" fmla="*/ 5950800 h 5954751"/>
              <a:gd name="connsiteX6" fmla="*/ 4567350 w 11291535"/>
              <a:gd name="connsiteY6" fmla="*/ 5954751 h 5954751"/>
              <a:gd name="connsiteX7" fmla="*/ 200066 w 11291535"/>
              <a:gd name="connsiteY7" fmla="*/ 5950800 h 5954751"/>
              <a:gd name="connsiteX8" fmla="*/ 0 w 11291535"/>
              <a:gd name="connsiteY8" fmla="*/ 5193173 h 5954751"/>
              <a:gd name="connsiteX9" fmla="*/ 0 w 11291535"/>
              <a:gd name="connsiteY9" fmla="*/ 200066 h 5954751"/>
              <a:gd name="connsiteX0" fmla="*/ 0 w 11291535"/>
              <a:gd name="connsiteY0" fmla="*/ 200066 h 5954751"/>
              <a:gd name="connsiteX1" fmla="*/ 200066 w 11291535"/>
              <a:gd name="connsiteY1" fmla="*/ 0 h 5954751"/>
              <a:gd name="connsiteX2" fmla="*/ 11091469 w 11291535"/>
              <a:gd name="connsiteY2" fmla="*/ 0 h 5954751"/>
              <a:gd name="connsiteX3" fmla="*/ 11291535 w 11291535"/>
              <a:gd name="connsiteY3" fmla="*/ 200066 h 5954751"/>
              <a:gd name="connsiteX4" fmla="*/ 11291535 w 11291535"/>
              <a:gd name="connsiteY4" fmla="*/ 5750734 h 5954751"/>
              <a:gd name="connsiteX5" fmla="*/ 11091469 w 11291535"/>
              <a:gd name="connsiteY5" fmla="*/ 5950800 h 5954751"/>
              <a:gd name="connsiteX6" fmla="*/ 5314482 w 11291535"/>
              <a:gd name="connsiteY6" fmla="*/ 5943600 h 5954751"/>
              <a:gd name="connsiteX7" fmla="*/ 4567350 w 11291535"/>
              <a:gd name="connsiteY7" fmla="*/ 5954751 h 5954751"/>
              <a:gd name="connsiteX8" fmla="*/ 200066 w 11291535"/>
              <a:gd name="connsiteY8" fmla="*/ 5950800 h 5954751"/>
              <a:gd name="connsiteX9" fmla="*/ 0 w 11291535"/>
              <a:gd name="connsiteY9" fmla="*/ 5193173 h 5954751"/>
              <a:gd name="connsiteX10" fmla="*/ 0 w 11291535"/>
              <a:gd name="connsiteY10" fmla="*/ 200066 h 5954751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5314482 w 11291535"/>
              <a:gd name="connsiteY6" fmla="*/ 5943600 h 5950800"/>
              <a:gd name="connsiteX7" fmla="*/ 4377779 w 11291535"/>
              <a:gd name="connsiteY7" fmla="*/ 5397190 h 5950800"/>
              <a:gd name="connsiteX8" fmla="*/ 200066 w 11291535"/>
              <a:gd name="connsiteY8" fmla="*/ 5950800 h 5950800"/>
              <a:gd name="connsiteX9" fmla="*/ 0 w 11291535"/>
              <a:gd name="connsiteY9" fmla="*/ 5193173 h 5950800"/>
              <a:gd name="connsiteX10" fmla="*/ 0 w 11291535"/>
              <a:gd name="connsiteY10" fmla="*/ 200066 h 5950800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5314482 w 11291535"/>
              <a:gd name="connsiteY6" fmla="*/ 5943600 h 5950800"/>
              <a:gd name="connsiteX7" fmla="*/ 4377779 w 11291535"/>
              <a:gd name="connsiteY7" fmla="*/ 5397190 h 5950800"/>
              <a:gd name="connsiteX8" fmla="*/ 166613 w 11291535"/>
              <a:gd name="connsiteY8" fmla="*/ 5448995 h 5950800"/>
              <a:gd name="connsiteX9" fmla="*/ 0 w 11291535"/>
              <a:gd name="connsiteY9" fmla="*/ 5193173 h 5950800"/>
              <a:gd name="connsiteX10" fmla="*/ 0 w 11291535"/>
              <a:gd name="connsiteY10" fmla="*/ 200066 h 5950800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5002248 w 11291535"/>
              <a:gd name="connsiteY6" fmla="*/ 5932449 h 5950800"/>
              <a:gd name="connsiteX7" fmla="*/ 4377779 w 11291535"/>
              <a:gd name="connsiteY7" fmla="*/ 5397190 h 5950800"/>
              <a:gd name="connsiteX8" fmla="*/ 166613 w 11291535"/>
              <a:gd name="connsiteY8" fmla="*/ 5448995 h 5950800"/>
              <a:gd name="connsiteX9" fmla="*/ 0 w 11291535"/>
              <a:gd name="connsiteY9" fmla="*/ 5193173 h 5950800"/>
              <a:gd name="connsiteX10" fmla="*/ 0 w 11291535"/>
              <a:gd name="connsiteY10" fmla="*/ 200066 h 5950800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5002248 w 11291535"/>
              <a:gd name="connsiteY6" fmla="*/ 5932449 h 5950800"/>
              <a:gd name="connsiteX7" fmla="*/ 4366628 w 11291535"/>
              <a:gd name="connsiteY7" fmla="*/ 5441795 h 5950800"/>
              <a:gd name="connsiteX8" fmla="*/ 166613 w 11291535"/>
              <a:gd name="connsiteY8" fmla="*/ 5448995 h 5950800"/>
              <a:gd name="connsiteX9" fmla="*/ 0 w 11291535"/>
              <a:gd name="connsiteY9" fmla="*/ 5193173 h 5950800"/>
              <a:gd name="connsiteX10" fmla="*/ 0 w 11291535"/>
              <a:gd name="connsiteY10" fmla="*/ 200066 h 5950800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5002248 w 11291535"/>
              <a:gd name="connsiteY6" fmla="*/ 5932449 h 5950800"/>
              <a:gd name="connsiteX7" fmla="*/ 4366628 w 11291535"/>
              <a:gd name="connsiteY7" fmla="*/ 5452946 h 5950800"/>
              <a:gd name="connsiteX8" fmla="*/ 166613 w 11291535"/>
              <a:gd name="connsiteY8" fmla="*/ 5448995 h 5950800"/>
              <a:gd name="connsiteX9" fmla="*/ 0 w 11291535"/>
              <a:gd name="connsiteY9" fmla="*/ 5193173 h 5950800"/>
              <a:gd name="connsiteX10" fmla="*/ 0 w 11291535"/>
              <a:gd name="connsiteY10" fmla="*/ 200066 h 5950800"/>
              <a:gd name="connsiteX0" fmla="*/ 0 w 11291535"/>
              <a:gd name="connsiteY0" fmla="*/ 200066 h 5950800"/>
              <a:gd name="connsiteX1" fmla="*/ 200066 w 11291535"/>
              <a:gd name="connsiteY1" fmla="*/ 0 h 5950800"/>
              <a:gd name="connsiteX2" fmla="*/ 11091469 w 11291535"/>
              <a:gd name="connsiteY2" fmla="*/ 0 h 5950800"/>
              <a:gd name="connsiteX3" fmla="*/ 11291535 w 11291535"/>
              <a:gd name="connsiteY3" fmla="*/ 200066 h 5950800"/>
              <a:gd name="connsiteX4" fmla="*/ 11291535 w 11291535"/>
              <a:gd name="connsiteY4" fmla="*/ 5750734 h 5950800"/>
              <a:gd name="connsiteX5" fmla="*/ 11091469 w 11291535"/>
              <a:gd name="connsiteY5" fmla="*/ 5950800 h 5950800"/>
              <a:gd name="connsiteX6" fmla="*/ 5002248 w 11291535"/>
              <a:gd name="connsiteY6" fmla="*/ 5943600 h 5950800"/>
              <a:gd name="connsiteX7" fmla="*/ 4366628 w 11291535"/>
              <a:gd name="connsiteY7" fmla="*/ 5452946 h 5950800"/>
              <a:gd name="connsiteX8" fmla="*/ 166613 w 11291535"/>
              <a:gd name="connsiteY8" fmla="*/ 5448995 h 5950800"/>
              <a:gd name="connsiteX9" fmla="*/ 0 w 11291535"/>
              <a:gd name="connsiteY9" fmla="*/ 5193173 h 5950800"/>
              <a:gd name="connsiteX10" fmla="*/ 0 w 11291535"/>
              <a:gd name="connsiteY10" fmla="*/ 200066 h 59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91535" h="5950800">
                <a:moveTo>
                  <a:pt x="0" y="200066"/>
                </a:moveTo>
                <a:cubicBezTo>
                  <a:pt x="0" y="89573"/>
                  <a:pt x="89573" y="0"/>
                  <a:pt x="200066" y="0"/>
                </a:cubicBezTo>
                <a:lnTo>
                  <a:pt x="11091469" y="0"/>
                </a:lnTo>
                <a:cubicBezTo>
                  <a:pt x="11201962" y="0"/>
                  <a:pt x="11291535" y="89573"/>
                  <a:pt x="11291535" y="200066"/>
                </a:cubicBezTo>
                <a:lnTo>
                  <a:pt x="11291535" y="5750734"/>
                </a:lnTo>
                <a:cubicBezTo>
                  <a:pt x="11291535" y="5861227"/>
                  <a:pt x="11201962" y="5950800"/>
                  <a:pt x="11091469" y="5950800"/>
                </a:cubicBezTo>
                <a:lnTo>
                  <a:pt x="5002248" y="5943600"/>
                </a:lnTo>
                <a:lnTo>
                  <a:pt x="4366628" y="5452946"/>
                </a:lnTo>
                <a:lnTo>
                  <a:pt x="166613" y="5448995"/>
                </a:lnTo>
                <a:cubicBezTo>
                  <a:pt x="56120" y="5448995"/>
                  <a:pt x="0" y="5303666"/>
                  <a:pt x="0" y="5193173"/>
                </a:cubicBezTo>
                <a:lnTo>
                  <a:pt x="0" y="200066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330507" y="271925"/>
            <a:ext cx="95542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Additional Slides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56621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438150" cy="247808"/>
          </a:xfrm>
        </p:spPr>
        <p:txBody>
          <a:bodyPr/>
          <a:lstStyle/>
          <a:p>
            <a:fld id="{3B2DE1B4-0BB7-4A92-9C18-F95FFFA0F80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0000" y="489512"/>
            <a:ext cx="6195114" cy="540000"/>
          </a:xfrm>
        </p:spPr>
        <p:txBody>
          <a:bodyPr/>
          <a:lstStyle/>
          <a:p>
            <a:r>
              <a:rPr lang="en-AU" dirty="0" smtClean="0"/>
              <a:t>Permit Functional Format</a:t>
            </a:r>
            <a:endParaRPr lang="en-AU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18696" y="1348567"/>
            <a:ext cx="5457303" cy="4266613"/>
            <a:chOff x="1282700" y="1301749"/>
            <a:chExt cx="5219380" cy="4266613"/>
          </a:xfrm>
        </p:grpSpPr>
        <p:grpSp>
          <p:nvGrpSpPr>
            <p:cNvPr id="10" name="Group 9"/>
            <p:cNvGrpSpPr/>
            <p:nvPr/>
          </p:nvGrpSpPr>
          <p:grpSpPr>
            <a:xfrm>
              <a:off x="1282700" y="1301749"/>
              <a:ext cx="5149930" cy="1270001"/>
              <a:chOff x="1282700" y="1301749"/>
              <a:chExt cx="5149930" cy="1270001"/>
            </a:xfrm>
          </p:grpSpPr>
          <p:sp>
            <p:nvSpPr>
              <p:cNvPr id="8" name="Chevron 7"/>
              <p:cNvSpPr/>
              <p:nvPr/>
            </p:nvSpPr>
            <p:spPr>
              <a:xfrm rot="5400000">
                <a:off x="1298575" y="1285875"/>
                <a:ext cx="1270000" cy="1301750"/>
              </a:xfrm>
              <a:custGeom>
                <a:avLst/>
                <a:gdLst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501650 w 1270000"/>
                  <a:gd name="connsiteY5" fmla="*/ 501650 h 1003300"/>
                  <a:gd name="connsiteX6" fmla="*/ 0 w 1270000"/>
                  <a:gd name="connsiteY6" fmla="*/ 0 h 1003300"/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285750 w 1270000"/>
                  <a:gd name="connsiteY5" fmla="*/ 527050 h 1003300"/>
                  <a:gd name="connsiteX6" fmla="*/ 0 w 1270000"/>
                  <a:gd name="connsiteY6" fmla="*/ 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00" h="1003300">
                    <a:moveTo>
                      <a:pt x="0" y="0"/>
                    </a:moveTo>
                    <a:lnTo>
                      <a:pt x="768350" y="0"/>
                    </a:lnTo>
                    <a:lnTo>
                      <a:pt x="1270000" y="501650"/>
                    </a:lnTo>
                    <a:lnTo>
                      <a:pt x="768350" y="1003300"/>
                    </a:lnTo>
                    <a:lnTo>
                      <a:pt x="0" y="1003300"/>
                    </a:lnTo>
                    <a:lnTo>
                      <a:pt x="285750" y="527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AU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Pre – </a:t>
                </a:r>
                <a:br>
                  <a:rPr lang="en-AU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</a:br>
                <a:r>
                  <a:rPr lang="en-AU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Transport</a:t>
                </a:r>
                <a:endParaRPr lang="en-AU" sz="2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584450" y="1301749"/>
                <a:ext cx="3848180" cy="9063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Container / Seal Inspection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Transport Briefing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Communications Operational Test</a:t>
                </a:r>
                <a:endParaRPr lang="en-AU" dirty="0"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05850" y="2295636"/>
              <a:ext cx="5149930" cy="1270001"/>
              <a:chOff x="1305850" y="1388399"/>
              <a:chExt cx="5149930" cy="1270001"/>
            </a:xfrm>
          </p:grpSpPr>
          <p:sp>
            <p:nvSpPr>
              <p:cNvPr id="12" name="Chevron 7"/>
              <p:cNvSpPr/>
              <p:nvPr/>
            </p:nvSpPr>
            <p:spPr>
              <a:xfrm rot="5400000">
                <a:off x="1321725" y="1372525"/>
                <a:ext cx="1270000" cy="1301750"/>
              </a:xfrm>
              <a:custGeom>
                <a:avLst/>
                <a:gdLst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501650 w 1270000"/>
                  <a:gd name="connsiteY5" fmla="*/ 501650 h 1003300"/>
                  <a:gd name="connsiteX6" fmla="*/ 0 w 1270000"/>
                  <a:gd name="connsiteY6" fmla="*/ 0 h 1003300"/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285750 w 1270000"/>
                  <a:gd name="connsiteY5" fmla="*/ 527050 h 1003300"/>
                  <a:gd name="connsiteX6" fmla="*/ 0 w 1270000"/>
                  <a:gd name="connsiteY6" fmla="*/ 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00" h="1003300">
                    <a:moveTo>
                      <a:pt x="0" y="0"/>
                    </a:moveTo>
                    <a:lnTo>
                      <a:pt x="768350" y="0"/>
                    </a:lnTo>
                    <a:lnTo>
                      <a:pt x="1270000" y="501650"/>
                    </a:lnTo>
                    <a:lnTo>
                      <a:pt x="768350" y="1003300"/>
                    </a:lnTo>
                    <a:lnTo>
                      <a:pt x="0" y="1003300"/>
                    </a:lnTo>
                    <a:lnTo>
                      <a:pt x="285750" y="527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839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  <a:t>During </a:t>
                </a:r>
                <a:b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</a:br>
                <a: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  <a:t>Transport</a:t>
                </a:r>
                <a:endParaRPr lang="en-AU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607600" y="1388399"/>
                <a:ext cx="3848180" cy="9317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Convoy Communication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Predetermined stops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Security and Situational Awareness</a:t>
                </a:r>
                <a:endParaRPr lang="en-AU" dirty="0">
                  <a:latin typeface="+mj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29000" y="3291774"/>
              <a:ext cx="5149930" cy="1270001"/>
              <a:chOff x="1329000" y="1477299"/>
              <a:chExt cx="5149930" cy="1270001"/>
            </a:xfrm>
            <a:solidFill>
              <a:srgbClr val="0097CC"/>
            </a:solidFill>
          </p:grpSpPr>
          <p:sp>
            <p:nvSpPr>
              <p:cNvPr id="15" name="Chevron 7"/>
              <p:cNvSpPr/>
              <p:nvPr/>
            </p:nvSpPr>
            <p:spPr>
              <a:xfrm rot="5400000">
                <a:off x="1344875" y="1461425"/>
                <a:ext cx="1270000" cy="1301750"/>
              </a:xfrm>
              <a:custGeom>
                <a:avLst/>
                <a:gdLst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501650 w 1270000"/>
                  <a:gd name="connsiteY5" fmla="*/ 501650 h 1003300"/>
                  <a:gd name="connsiteX6" fmla="*/ 0 w 1270000"/>
                  <a:gd name="connsiteY6" fmla="*/ 0 h 1003300"/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285750 w 1270000"/>
                  <a:gd name="connsiteY5" fmla="*/ 527050 h 1003300"/>
                  <a:gd name="connsiteX6" fmla="*/ 0 w 1270000"/>
                  <a:gd name="connsiteY6" fmla="*/ 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00" h="1003300">
                    <a:moveTo>
                      <a:pt x="0" y="0"/>
                    </a:moveTo>
                    <a:lnTo>
                      <a:pt x="768350" y="0"/>
                    </a:lnTo>
                    <a:lnTo>
                      <a:pt x="1270000" y="501650"/>
                    </a:lnTo>
                    <a:lnTo>
                      <a:pt x="768350" y="1003300"/>
                    </a:lnTo>
                    <a:lnTo>
                      <a:pt x="0" y="1003300"/>
                    </a:lnTo>
                    <a:lnTo>
                      <a:pt x="285750" y="527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  <a:t>Interim </a:t>
                </a:r>
                <a:b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</a:br>
                <a: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  <a:t>Storage</a:t>
                </a:r>
                <a:endParaRPr lang="en-AU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0750" y="1477299"/>
                <a:ext cx="3848180" cy="9191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Interim Security Arrangements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Approved Secure Compounds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Container storage to be door-to-door</a:t>
                </a:r>
                <a:endParaRPr lang="en-AU" dirty="0">
                  <a:latin typeface="+mj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52150" y="4298362"/>
              <a:ext cx="5149930" cy="1270000"/>
              <a:chOff x="1352150" y="1576525"/>
              <a:chExt cx="5149930" cy="1270000"/>
            </a:xfrm>
            <a:solidFill>
              <a:srgbClr val="0088B8"/>
            </a:solidFill>
          </p:grpSpPr>
          <p:sp>
            <p:nvSpPr>
              <p:cNvPr id="18" name="Chevron 7"/>
              <p:cNvSpPr/>
              <p:nvPr/>
            </p:nvSpPr>
            <p:spPr>
              <a:xfrm rot="5400000">
                <a:off x="1368025" y="1560650"/>
                <a:ext cx="1270000" cy="1301750"/>
              </a:xfrm>
              <a:custGeom>
                <a:avLst/>
                <a:gdLst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501650 w 1270000"/>
                  <a:gd name="connsiteY5" fmla="*/ 501650 h 1003300"/>
                  <a:gd name="connsiteX6" fmla="*/ 0 w 1270000"/>
                  <a:gd name="connsiteY6" fmla="*/ 0 h 1003300"/>
                  <a:gd name="connsiteX0" fmla="*/ 0 w 1270000"/>
                  <a:gd name="connsiteY0" fmla="*/ 0 h 1003300"/>
                  <a:gd name="connsiteX1" fmla="*/ 768350 w 1270000"/>
                  <a:gd name="connsiteY1" fmla="*/ 0 h 1003300"/>
                  <a:gd name="connsiteX2" fmla="*/ 1270000 w 1270000"/>
                  <a:gd name="connsiteY2" fmla="*/ 501650 h 1003300"/>
                  <a:gd name="connsiteX3" fmla="*/ 768350 w 1270000"/>
                  <a:gd name="connsiteY3" fmla="*/ 1003300 h 1003300"/>
                  <a:gd name="connsiteX4" fmla="*/ 0 w 1270000"/>
                  <a:gd name="connsiteY4" fmla="*/ 1003300 h 1003300"/>
                  <a:gd name="connsiteX5" fmla="*/ 285750 w 1270000"/>
                  <a:gd name="connsiteY5" fmla="*/ 527050 h 1003300"/>
                  <a:gd name="connsiteX6" fmla="*/ 0 w 1270000"/>
                  <a:gd name="connsiteY6" fmla="*/ 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00" h="1003300">
                    <a:moveTo>
                      <a:pt x="0" y="0"/>
                    </a:moveTo>
                    <a:lnTo>
                      <a:pt x="768350" y="0"/>
                    </a:lnTo>
                    <a:lnTo>
                      <a:pt x="1270000" y="501650"/>
                    </a:lnTo>
                    <a:lnTo>
                      <a:pt x="768350" y="1003300"/>
                    </a:lnTo>
                    <a:lnTo>
                      <a:pt x="0" y="1003300"/>
                    </a:lnTo>
                    <a:lnTo>
                      <a:pt x="285750" y="527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  <a:t>Emergency</a:t>
                </a:r>
                <a:b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</a:br>
                <a:r>
                  <a:rPr lang="en-AU" sz="2000" dirty="0" smtClean="0">
                    <a:solidFill>
                      <a:schemeClr val="bg1"/>
                    </a:solidFill>
                    <a:latin typeface="+mj-lt"/>
                  </a:rPr>
                  <a:t>Response</a:t>
                </a:r>
                <a:endParaRPr lang="en-AU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653900" y="1576649"/>
                <a:ext cx="3848180" cy="9960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Restoring Communications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Maintaining Security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>
                    <a:latin typeface="+mj-lt"/>
                  </a:rPr>
                  <a:t>Training </a:t>
                </a:r>
                <a:endParaRPr lang="en-AU" dirty="0">
                  <a:latin typeface="+mj-lt"/>
                </a:endParaRPr>
              </a:p>
            </p:txBody>
          </p:sp>
        </p:grpSp>
      </p:grpSp>
      <p:sp>
        <p:nvSpPr>
          <p:cNvPr id="21" name="Chevron 7"/>
          <p:cNvSpPr/>
          <p:nvPr/>
        </p:nvSpPr>
        <p:spPr>
          <a:xfrm rot="5400000">
            <a:off x="5830670" y="5324317"/>
            <a:ext cx="1270000" cy="1301750"/>
          </a:xfrm>
          <a:custGeom>
            <a:avLst/>
            <a:gdLst>
              <a:gd name="connsiteX0" fmla="*/ 0 w 1270000"/>
              <a:gd name="connsiteY0" fmla="*/ 0 h 1003300"/>
              <a:gd name="connsiteX1" fmla="*/ 768350 w 1270000"/>
              <a:gd name="connsiteY1" fmla="*/ 0 h 1003300"/>
              <a:gd name="connsiteX2" fmla="*/ 1270000 w 1270000"/>
              <a:gd name="connsiteY2" fmla="*/ 501650 h 1003300"/>
              <a:gd name="connsiteX3" fmla="*/ 768350 w 1270000"/>
              <a:gd name="connsiteY3" fmla="*/ 1003300 h 1003300"/>
              <a:gd name="connsiteX4" fmla="*/ 0 w 1270000"/>
              <a:gd name="connsiteY4" fmla="*/ 1003300 h 1003300"/>
              <a:gd name="connsiteX5" fmla="*/ 501650 w 1270000"/>
              <a:gd name="connsiteY5" fmla="*/ 501650 h 1003300"/>
              <a:gd name="connsiteX6" fmla="*/ 0 w 1270000"/>
              <a:gd name="connsiteY6" fmla="*/ 0 h 1003300"/>
              <a:gd name="connsiteX0" fmla="*/ 0 w 1270000"/>
              <a:gd name="connsiteY0" fmla="*/ 0 h 1003300"/>
              <a:gd name="connsiteX1" fmla="*/ 768350 w 1270000"/>
              <a:gd name="connsiteY1" fmla="*/ 0 h 1003300"/>
              <a:gd name="connsiteX2" fmla="*/ 1270000 w 1270000"/>
              <a:gd name="connsiteY2" fmla="*/ 501650 h 1003300"/>
              <a:gd name="connsiteX3" fmla="*/ 768350 w 1270000"/>
              <a:gd name="connsiteY3" fmla="*/ 1003300 h 1003300"/>
              <a:gd name="connsiteX4" fmla="*/ 0 w 1270000"/>
              <a:gd name="connsiteY4" fmla="*/ 1003300 h 1003300"/>
              <a:gd name="connsiteX5" fmla="*/ 285750 w 1270000"/>
              <a:gd name="connsiteY5" fmla="*/ 527050 h 1003300"/>
              <a:gd name="connsiteX6" fmla="*/ 0 w 1270000"/>
              <a:gd name="connsiteY6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0" h="1003300">
                <a:moveTo>
                  <a:pt x="0" y="0"/>
                </a:moveTo>
                <a:lnTo>
                  <a:pt x="768350" y="0"/>
                </a:lnTo>
                <a:lnTo>
                  <a:pt x="1270000" y="501650"/>
                </a:lnTo>
                <a:lnTo>
                  <a:pt x="768350" y="1003300"/>
                </a:lnTo>
                <a:lnTo>
                  <a:pt x="0" y="1003300"/>
                </a:lnTo>
                <a:lnTo>
                  <a:pt x="285750" y="527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Escalated</a:t>
            </a:r>
            <a:b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Threat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Chevron 7"/>
          <p:cNvSpPr/>
          <p:nvPr/>
        </p:nvSpPr>
        <p:spPr>
          <a:xfrm rot="5400000">
            <a:off x="5699847" y="323855"/>
            <a:ext cx="1270000" cy="1301750"/>
          </a:xfrm>
          <a:custGeom>
            <a:avLst/>
            <a:gdLst>
              <a:gd name="connsiteX0" fmla="*/ 0 w 1270000"/>
              <a:gd name="connsiteY0" fmla="*/ 0 h 1003300"/>
              <a:gd name="connsiteX1" fmla="*/ 768350 w 1270000"/>
              <a:gd name="connsiteY1" fmla="*/ 0 h 1003300"/>
              <a:gd name="connsiteX2" fmla="*/ 1270000 w 1270000"/>
              <a:gd name="connsiteY2" fmla="*/ 501650 h 1003300"/>
              <a:gd name="connsiteX3" fmla="*/ 768350 w 1270000"/>
              <a:gd name="connsiteY3" fmla="*/ 1003300 h 1003300"/>
              <a:gd name="connsiteX4" fmla="*/ 0 w 1270000"/>
              <a:gd name="connsiteY4" fmla="*/ 1003300 h 1003300"/>
              <a:gd name="connsiteX5" fmla="*/ 501650 w 1270000"/>
              <a:gd name="connsiteY5" fmla="*/ 501650 h 1003300"/>
              <a:gd name="connsiteX6" fmla="*/ 0 w 1270000"/>
              <a:gd name="connsiteY6" fmla="*/ 0 h 1003300"/>
              <a:gd name="connsiteX0" fmla="*/ 0 w 1270000"/>
              <a:gd name="connsiteY0" fmla="*/ 0 h 1003300"/>
              <a:gd name="connsiteX1" fmla="*/ 768350 w 1270000"/>
              <a:gd name="connsiteY1" fmla="*/ 0 h 1003300"/>
              <a:gd name="connsiteX2" fmla="*/ 1270000 w 1270000"/>
              <a:gd name="connsiteY2" fmla="*/ 501650 h 1003300"/>
              <a:gd name="connsiteX3" fmla="*/ 768350 w 1270000"/>
              <a:gd name="connsiteY3" fmla="*/ 1003300 h 1003300"/>
              <a:gd name="connsiteX4" fmla="*/ 0 w 1270000"/>
              <a:gd name="connsiteY4" fmla="*/ 1003300 h 1003300"/>
              <a:gd name="connsiteX5" fmla="*/ 285750 w 1270000"/>
              <a:gd name="connsiteY5" fmla="*/ 527050 h 1003300"/>
              <a:gd name="connsiteX6" fmla="*/ 0 w 1270000"/>
              <a:gd name="connsiteY6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0" h="1003300">
                <a:moveTo>
                  <a:pt x="0" y="0"/>
                </a:moveTo>
                <a:lnTo>
                  <a:pt x="768350" y="0"/>
                </a:lnTo>
                <a:lnTo>
                  <a:pt x="1270000" y="501650"/>
                </a:lnTo>
                <a:lnTo>
                  <a:pt x="768350" y="1003300"/>
                </a:lnTo>
                <a:lnTo>
                  <a:pt x="0" y="1003300"/>
                </a:lnTo>
                <a:lnTo>
                  <a:pt x="285750" y="527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Route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665" r="1659" b="3142"/>
          <a:stretch/>
        </p:blipFill>
        <p:spPr>
          <a:xfrm>
            <a:off x="567159" y="1469985"/>
            <a:ext cx="4942390" cy="4294207"/>
          </a:xfrm>
          <a:prstGeom prst="roundRect">
            <a:avLst>
              <a:gd name="adj" fmla="val 42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dirty="0" smtClean="0"/>
              <a:t>Australian </a:t>
            </a:r>
            <a:r>
              <a:rPr lang="en-AU" dirty="0"/>
              <a:t>Nuclear Security Regime Fit for Purpose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98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1" y="516900"/>
            <a:ext cx="10404000" cy="471400"/>
          </a:xfrm>
        </p:spPr>
        <p:txBody>
          <a:bodyPr/>
          <a:lstStyle/>
          <a:p>
            <a:r>
              <a:rPr lang="en-US" dirty="0" smtClean="0"/>
              <a:t>Scalable </a:t>
            </a:r>
            <a:r>
              <a:rPr lang="en-US" dirty="0"/>
              <a:t>Threat Model for the Transport of </a:t>
            </a:r>
            <a:r>
              <a:rPr lang="en-US" dirty="0" smtClean="0"/>
              <a:t>UOC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7999"/>
            <a:ext cx="336436" cy="294341"/>
          </a:xfrm>
        </p:spPr>
        <p:txBody>
          <a:bodyPr/>
          <a:lstStyle/>
          <a:p>
            <a:fld id="{3B2DE1B4-0BB7-4A92-9C18-F95FFFA0F806}" type="slidenum">
              <a:rPr lang="en-GB" smtClean="0"/>
              <a:t>18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900001" y="1192996"/>
            <a:ext cx="5108453" cy="117429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ASNO utilizes a threat scale based on the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Australian </a:t>
            </a:r>
            <a:r>
              <a:rPr lang="en-US" dirty="0">
                <a:latin typeface="+mj-lt"/>
              </a:rPr>
              <a:t>National Terrorism </a:t>
            </a:r>
            <a:r>
              <a:rPr lang="en-US" dirty="0" smtClean="0">
                <a:latin typeface="+mj-lt"/>
              </a:rPr>
              <a:t>Threat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Advisory System</a:t>
            </a:r>
            <a:r>
              <a:rPr lang="en-US" sz="2000" baseline="30000" dirty="0" smtClean="0">
                <a:latin typeface="+mj-lt"/>
              </a:rPr>
              <a:t>3</a:t>
            </a:r>
            <a:endParaRPr lang="en-AU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685" y="5919383"/>
            <a:ext cx="4571258" cy="6029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600" baseline="30000" dirty="0" smtClean="0"/>
              <a:t>3</a:t>
            </a:r>
            <a:r>
              <a:rPr lang="en-GB" sz="1600" dirty="0" smtClean="0"/>
              <a:t>www.nationalsecurity.gov.au</a:t>
            </a:r>
          </a:p>
          <a:p>
            <a:r>
              <a:rPr lang="en-GB" sz="1600" baseline="30000" dirty="0" smtClean="0"/>
              <a:t>4</a:t>
            </a:r>
            <a:r>
              <a:rPr lang="en-AU" sz="1600" dirty="0"/>
              <a:t>International Ship and Port Facility Security Code 2003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145920" y="1229249"/>
            <a:ext cx="3725067" cy="2178284"/>
            <a:chOff x="3913406" y="1332000"/>
            <a:chExt cx="3725067" cy="2178284"/>
          </a:xfrm>
        </p:grpSpPr>
        <p:sp>
          <p:nvSpPr>
            <p:cNvPr id="38" name="Rounded Rectangle 37"/>
            <p:cNvSpPr/>
            <p:nvPr/>
          </p:nvSpPr>
          <p:spPr>
            <a:xfrm>
              <a:off x="5902036" y="2118975"/>
              <a:ext cx="1736437" cy="139130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28000"/>
                  </a:schemeClr>
                </a:gs>
                <a:gs pos="60000">
                  <a:schemeClr val="accent4">
                    <a:lumMod val="75000"/>
                    <a:alpha val="24000"/>
                  </a:schemeClr>
                </a:gs>
                <a:gs pos="100000">
                  <a:srgbClr val="FF0000">
                    <a:alpha val="8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913406" y="1332000"/>
              <a:ext cx="3593648" cy="2051400"/>
              <a:chOff x="7201352" y="1231900"/>
              <a:chExt cx="3593648" cy="20514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296400" y="1231900"/>
                <a:ext cx="1498600" cy="330200"/>
              </a:xfrm>
              <a:prstGeom prst="roundRect">
                <a:avLst>
                  <a:gd name="adj" fmla="val 44551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A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CERTAIN</a:t>
                </a:r>
                <a:endParaRPr lang="en-A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9296400" y="1662200"/>
                <a:ext cx="1498600" cy="330200"/>
              </a:xfrm>
              <a:prstGeom prst="roundRect">
                <a:avLst>
                  <a:gd name="adj" fmla="val 44551"/>
                </a:avLst>
              </a:prstGeom>
              <a:solidFill>
                <a:srgbClr val="FCA904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A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EXPECTED</a:t>
                </a:r>
                <a:endParaRPr lang="en-A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9296400" y="2092500"/>
                <a:ext cx="1498600" cy="330200"/>
              </a:xfrm>
              <a:prstGeom prst="roundRect">
                <a:avLst>
                  <a:gd name="adj" fmla="val 44551"/>
                </a:avLst>
              </a:prstGeom>
              <a:solidFill>
                <a:schemeClr val="accent4">
                  <a:lumMod val="9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AU" b="1" dirty="0" smtClean="0">
                    <a:effectLst>
                      <a:outerShdw blurRad="38100" dist="38100" dir="2700000" algn="tl">
                        <a:srgbClr val="000000">
                          <a:alpha val="69000"/>
                        </a:srgbClr>
                      </a:outerShdw>
                    </a:effectLst>
                    <a:latin typeface="+mj-lt"/>
                  </a:rPr>
                  <a:t>PROBABLE</a:t>
                </a:r>
                <a:endParaRPr lang="en-AU" b="1" dirty="0">
                  <a:effectLst>
                    <a:outerShdw blurRad="38100" dist="38100" dir="2700000" algn="tl">
                      <a:srgbClr val="000000">
                        <a:alpha val="69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9296400" y="2522800"/>
                <a:ext cx="1498600" cy="330200"/>
              </a:xfrm>
              <a:prstGeom prst="roundRect">
                <a:avLst>
                  <a:gd name="adj" fmla="val 44551"/>
                </a:avLst>
              </a:prstGeom>
              <a:solidFill>
                <a:srgbClr val="00B0F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A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POSSIBLE</a:t>
                </a:r>
                <a:endParaRPr lang="en-A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9296400" y="2953100"/>
                <a:ext cx="1498600" cy="330200"/>
              </a:xfrm>
              <a:prstGeom prst="roundRect">
                <a:avLst>
                  <a:gd name="adj" fmla="val 44551"/>
                </a:avLst>
              </a:prstGeom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AU" b="1" spc="-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NOT EXPECTED</a:t>
                </a:r>
                <a:endParaRPr lang="en-AU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8687037" y="3035650"/>
                <a:ext cx="412596" cy="1575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01352" y="2965126"/>
                <a:ext cx="1695223" cy="265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AU" dirty="0" smtClean="0"/>
                  <a:t>Mining Industry</a:t>
                </a:r>
                <a:endParaRPr lang="en-AU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134550" y="4347678"/>
            <a:ext cx="1561171" cy="1479088"/>
            <a:chOff x="9344720" y="1346225"/>
            <a:chExt cx="1561171" cy="1479088"/>
          </a:xfrm>
        </p:grpSpPr>
        <p:sp>
          <p:nvSpPr>
            <p:cNvPr id="30" name="Rounded Rectangle 29"/>
            <p:cNvSpPr/>
            <p:nvPr/>
          </p:nvSpPr>
          <p:spPr>
            <a:xfrm>
              <a:off x="9344720" y="1346225"/>
              <a:ext cx="1561171" cy="430300"/>
            </a:xfrm>
            <a:prstGeom prst="round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39700" prst="cross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MARSEC 3</a:t>
              </a:r>
              <a:endPara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344720" y="1870619"/>
              <a:ext cx="1561171" cy="430300"/>
            </a:xfrm>
            <a:prstGeom prst="roundRect">
              <a:avLst/>
            </a:prstGeom>
            <a:solidFill>
              <a:srgbClr val="FCA90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39700" prst="cross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MARSEC 2</a:t>
              </a:r>
              <a:endPara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344720" y="2395013"/>
              <a:ext cx="1561171" cy="430300"/>
            </a:xfrm>
            <a:prstGeom prst="roundRect">
              <a:avLst/>
            </a:prstGeom>
            <a:solidFill>
              <a:schemeClr val="accent4">
                <a:lumMod val="9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39700" prst="cross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>
                <a:contourClr>
                  <a:schemeClr val="bg1">
                    <a:lumMod val="95000"/>
                  </a:schemeClr>
                </a:contourClr>
              </a:sp3d>
            </a:bodyPr>
            <a:lstStyle/>
            <a:p>
              <a:pPr algn="ctr"/>
              <a:r>
                <a:rPr lang="en-AU" b="1" dirty="0" smtClean="0">
                  <a:ln w="0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54000"/>
                      </a:prstClr>
                    </a:outerShdw>
                  </a:effectLst>
                  <a:latin typeface="+mj-lt"/>
                </a:rPr>
                <a:t>MARSEC 1</a:t>
              </a:r>
              <a:endParaRPr lang="en-AU" b="1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54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0001" y="3556464"/>
            <a:ext cx="6669624" cy="12667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2400" dirty="0" smtClean="0">
                <a:latin typeface="+mj-lt"/>
              </a:rPr>
              <a:t>Australian Maritime </a:t>
            </a:r>
            <a:r>
              <a:rPr lang="en-AU" sz="2400" dirty="0">
                <a:latin typeface="+mj-lt"/>
              </a:rPr>
              <a:t>Transport and Offshore Facilities Security Act </a:t>
            </a:r>
            <a:r>
              <a:rPr lang="en-AU" sz="2400" dirty="0" smtClean="0">
                <a:latin typeface="+mj-lt"/>
              </a:rPr>
              <a:t>2003 in keeping with ISPS</a:t>
            </a:r>
            <a:r>
              <a:rPr lang="en-AU" sz="2000" baseline="30000" dirty="0" smtClean="0">
                <a:latin typeface="+mj-lt"/>
              </a:rPr>
              <a:t>4</a:t>
            </a:r>
            <a:r>
              <a:rPr lang="en-AU" sz="2400" dirty="0" smtClean="0">
                <a:latin typeface="+mj-lt"/>
              </a:rPr>
              <a:t> requires the application of maritime security levels</a:t>
            </a:r>
            <a:endParaRPr lang="en-AU" sz="2400" dirty="0">
              <a:latin typeface="+mj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969090" y="1254228"/>
            <a:ext cx="3856853" cy="2245922"/>
            <a:chOff x="7969090" y="1361724"/>
            <a:chExt cx="3856853" cy="2245922"/>
          </a:xfrm>
        </p:grpSpPr>
        <p:sp>
          <p:nvSpPr>
            <p:cNvPr id="4" name="TextBox 3"/>
            <p:cNvSpPr txBox="1"/>
            <p:nvPr/>
          </p:nvSpPr>
          <p:spPr>
            <a:xfrm>
              <a:off x="8050457" y="1361724"/>
              <a:ext cx="3441366" cy="261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600" dirty="0" smtClean="0">
                  <a:latin typeface="+mj-lt"/>
                </a:rPr>
                <a:t>Attack/activities </a:t>
              </a:r>
              <a:r>
                <a:rPr lang="en-GB" sz="1600" dirty="0">
                  <a:latin typeface="+mj-lt"/>
                </a:rPr>
                <a:t>is imminent or occurring</a:t>
              </a:r>
              <a:endParaRPr lang="en-AU" sz="16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52538" y="1799903"/>
              <a:ext cx="3268979" cy="2389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600" dirty="0" smtClean="0">
                  <a:latin typeface="+mj-lt"/>
                </a:rPr>
                <a:t>Movements </a:t>
              </a:r>
              <a:r>
                <a:rPr lang="en-GB" sz="1600" dirty="0">
                  <a:latin typeface="+mj-lt"/>
                </a:rPr>
                <a:t>of </a:t>
              </a:r>
              <a:r>
                <a:rPr lang="en-GB" sz="1600" i="1" dirty="0">
                  <a:latin typeface="+mj-lt"/>
                </a:rPr>
                <a:t>UOC</a:t>
              </a:r>
              <a:r>
                <a:rPr lang="en-GB" sz="1600" dirty="0">
                  <a:latin typeface="+mj-lt"/>
                </a:rPr>
                <a:t> are to cease</a:t>
              </a:r>
              <a:endParaRPr lang="en-AU" sz="1600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69414" y="3022871"/>
              <a:ext cx="35244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+mj-lt"/>
                </a:rPr>
                <a:t>Baseline </a:t>
              </a:r>
              <a:r>
                <a:rPr lang="en-GB" sz="1600" i="1" dirty="0">
                  <a:latin typeface="+mj-lt"/>
                </a:rPr>
                <a:t>nuclear security</a:t>
              </a:r>
              <a:r>
                <a:rPr lang="en-GB" sz="1600" dirty="0">
                  <a:latin typeface="+mj-lt"/>
                </a:rPr>
                <a:t> measures to be applied for the transport of </a:t>
              </a:r>
              <a:r>
                <a:rPr lang="en-GB" sz="1600" i="1" dirty="0">
                  <a:latin typeface="+mj-lt"/>
                </a:rPr>
                <a:t>UOC</a:t>
              </a:r>
              <a:r>
                <a:rPr lang="en-GB" sz="1600" dirty="0">
                  <a:latin typeface="+mj-lt"/>
                </a:rPr>
                <a:t> </a:t>
              </a:r>
              <a:endParaRPr lang="en-AU" sz="1600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78650" y="2605636"/>
              <a:ext cx="38472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Attack/activities </a:t>
              </a:r>
              <a:r>
                <a:rPr lang="en-GB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 </a:t>
              </a:r>
              <a:r>
                <a:rPr lang="en-GB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feasible </a:t>
              </a:r>
              <a:r>
                <a:rPr lang="en-GB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could </a:t>
              </a:r>
              <a:r>
                <a:rPr lang="en-GB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occur</a:t>
              </a:r>
              <a:endParaRPr lang="en-AU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69090" y="2188401"/>
              <a:ext cx="32007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Attack/activities </a:t>
              </a:r>
              <a:r>
                <a:rPr lang="en-GB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 assessed as </a:t>
              </a:r>
              <a:r>
                <a:rPr lang="en-GB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likely</a:t>
              </a:r>
              <a:endParaRPr lang="en-AU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969414" y="5437680"/>
            <a:ext cx="2506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business operations</a:t>
            </a:r>
            <a:endParaRPr lang="en-AU" sz="1600" dirty="0"/>
          </a:p>
        </p:txBody>
      </p:sp>
      <p:sp>
        <p:nvSpPr>
          <p:cNvPr id="20" name="Rectangle 19"/>
          <p:cNvSpPr/>
          <p:nvPr/>
        </p:nvSpPr>
        <p:spPr>
          <a:xfrm>
            <a:off x="7969414" y="4928675"/>
            <a:ext cx="3482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Heightened risk of a </a:t>
            </a:r>
            <a:r>
              <a:rPr lang="en-GB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endParaRPr lang="en-AU" sz="1600" dirty="0"/>
          </a:p>
        </p:txBody>
      </p:sp>
      <p:sp>
        <p:nvSpPr>
          <p:cNvPr id="22" name="Rectangle 21"/>
          <p:cNvSpPr/>
          <p:nvPr/>
        </p:nvSpPr>
        <p:spPr>
          <a:xfrm>
            <a:off x="7978650" y="4388892"/>
            <a:ext cx="3606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incident is probable or imminent</a:t>
            </a:r>
            <a:endParaRPr lang="en-AU" sz="16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3893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692613" y="3063900"/>
            <a:ext cx="9921336" cy="3201508"/>
          </a:xfrm>
          <a:custGeom>
            <a:avLst/>
            <a:gdLst>
              <a:gd name="connsiteX0" fmla="*/ 0 w 10359081"/>
              <a:gd name="connsiteY0" fmla="*/ 200673 h 2841585"/>
              <a:gd name="connsiteX1" fmla="*/ 200673 w 10359081"/>
              <a:gd name="connsiteY1" fmla="*/ 0 h 2841585"/>
              <a:gd name="connsiteX2" fmla="*/ 10158408 w 10359081"/>
              <a:gd name="connsiteY2" fmla="*/ 0 h 2841585"/>
              <a:gd name="connsiteX3" fmla="*/ 10359081 w 10359081"/>
              <a:gd name="connsiteY3" fmla="*/ 200673 h 2841585"/>
              <a:gd name="connsiteX4" fmla="*/ 10359081 w 10359081"/>
              <a:gd name="connsiteY4" fmla="*/ 2640912 h 2841585"/>
              <a:gd name="connsiteX5" fmla="*/ 10158408 w 10359081"/>
              <a:gd name="connsiteY5" fmla="*/ 2841585 h 2841585"/>
              <a:gd name="connsiteX6" fmla="*/ 200673 w 10359081"/>
              <a:gd name="connsiteY6" fmla="*/ 2841585 h 2841585"/>
              <a:gd name="connsiteX7" fmla="*/ 0 w 10359081"/>
              <a:gd name="connsiteY7" fmla="*/ 2640912 h 2841585"/>
              <a:gd name="connsiteX8" fmla="*/ 0 w 10359081"/>
              <a:gd name="connsiteY8" fmla="*/ 200673 h 2841585"/>
              <a:gd name="connsiteX0" fmla="*/ 0 w 10359081"/>
              <a:gd name="connsiteY0" fmla="*/ 200673 h 2850517"/>
              <a:gd name="connsiteX1" fmla="*/ 200673 w 10359081"/>
              <a:gd name="connsiteY1" fmla="*/ 0 h 2850517"/>
              <a:gd name="connsiteX2" fmla="*/ 10158408 w 10359081"/>
              <a:gd name="connsiteY2" fmla="*/ 0 h 2850517"/>
              <a:gd name="connsiteX3" fmla="*/ 10359081 w 10359081"/>
              <a:gd name="connsiteY3" fmla="*/ 200673 h 2850517"/>
              <a:gd name="connsiteX4" fmla="*/ 10359081 w 10359081"/>
              <a:gd name="connsiteY4" fmla="*/ 2640912 h 2850517"/>
              <a:gd name="connsiteX5" fmla="*/ 10158408 w 10359081"/>
              <a:gd name="connsiteY5" fmla="*/ 2841585 h 2850517"/>
              <a:gd name="connsiteX6" fmla="*/ 4192621 w 10359081"/>
              <a:gd name="connsiteY6" fmla="*/ 2850517 h 2850517"/>
              <a:gd name="connsiteX7" fmla="*/ 200673 w 10359081"/>
              <a:gd name="connsiteY7" fmla="*/ 2841585 h 2850517"/>
              <a:gd name="connsiteX8" fmla="*/ 0 w 10359081"/>
              <a:gd name="connsiteY8" fmla="*/ 2640912 h 2850517"/>
              <a:gd name="connsiteX9" fmla="*/ 0 w 10359081"/>
              <a:gd name="connsiteY9" fmla="*/ 200673 h 2850517"/>
              <a:gd name="connsiteX0" fmla="*/ 0 w 10359081"/>
              <a:gd name="connsiteY0" fmla="*/ 200673 h 2850517"/>
              <a:gd name="connsiteX1" fmla="*/ 200673 w 10359081"/>
              <a:gd name="connsiteY1" fmla="*/ 0 h 2850517"/>
              <a:gd name="connsiteX2" fmla="*/ 10158408 w 10359081"/>
              <a:gd name="connsiteY2" fmla="*/ 0 h 2850517"/>
              <a:gd name="connsiteX3" fmla="*/ 10359081 w 10359081"/>
              <a:gd name="connsiteY3" fmla="*/ 200673 h 2850517"/>
              <a:gd name="connsiteX4" fmla="*/ 10359081 w 10359081"/>
              <a:gd name="connsiteY4" fmla="*/ 2640912 h 2850517"/>
              <a:gd name="connsiteX5" fmla="*/ 10158408 w 10359081"/>
              <a:gd name="connsiteY5" fmla="*/ 2841585 h 2850517"/>
              <a:gd name="connsiteX6" fmla="*/ 7723762 w 10359081"/>
              <a:gd name="connsiteY6" fmla="*/ 2850517 h 2850517"/>
              <a:gd name="connsiteX7" fmla="*/ 4192621 w 10359081"/>
              <a:gd name="connsiteY7" fmla="*/ 2850517 h 2850517"/>
              <a:gd name="connsiteX8" fmla="*/ 200673 w 10359081"/>
              <a:gd name="connsiteY8" fmla="*/ 2841585 h 2850517"/>
              <a:gd name="connsiteX9" fmla="*/ 0 w 10359081"/>
              <a:gd name="connsiteY9" fmla="*/ 2640912 h 2850517"/>
              <a:gd name="connsiteX10" fmla="*/ 0 w 10359081"/>
              <a:gd name="connsiteY10" fmla="*/ 200673 h 2850517"/>
              <a:gd name="connsiteX0" fmla="*/ 0 w 10359081"/>
              <a:gd name="connsiteY0" fmla="*/ 200673 h 2850517"/>
              <a:gd name="connsiteX1" fmla="*/ 200673 w 10359081"/>
              <a:gd name="connsiteY1" fmla="*/ 0 h 2850517"/>
              <a:gd name="connsiteX2" fmla="*/ 10158408 w 10359081"/>
              <a:gd name="connsiteY2" fmla="*/ 0 h 2850517"/>
              <a:gd name="connsiteX3" fmla="*/ 10359081 w 10359081"/>
              <a:gd name="connsiteY3" fmla="*/ 200673 h 2850517"/>
              <a:gd name="connsiteX4" fmla="*/ 10359081 w 10359081"/>
              <a:gd name="connsiteY4" fmla="*/ 2640912 h 2850517"/>
              <a:gd name="connsiteX5" fmla="*/ 10158408 w 10359081"/>
              <a:gd name="connsiteY5" fmla="*/ 2841585 h 2850517"/>
              <a:gd name="connsiteX6" fmla="*/ 7723762 w 10359081"/>
              <a:gd name="connsiteY6" fmla="*/ 2850517 h 2850517"/>
              <a:gd name="connsiteX7" fmla="*/ 6011694 w 10359081"/>
              <a:gd name="connsiteY7" fmla="*/ 2850517 h 2850517"/>
              <a:gd name="connsiteX8" fmla="*/ 4192621 w 10359081"/>
              <a:gd name="connsiteY8" fmla="*/ 2850517 h 2850517"/>
              <a:gd name="connsiteX9" fmla="*/ 200673 w 10359081"/>
              <a:gd name="connsiteY9" fmla="*/ 2841585 h 2850517"/>
              <a:gd name="connsiteX10" fmla="*/ 0 w 10359081"/>
              <a:gd name="connsiteY10" fmla="*/ 2640912 h 2850517"/>
              <a:gd name="connsiteX11" fmla="*/ 0 w 10359081"/>
              <a:gd name="connsiteY11" fmla="*/ 200673 h 2850517"/>
              <a:gd name="connsiteX0" fmla="*/ 0 w 10359081"/>
              <a:gd name="connsiteY0" fmla="*/ 200673 h 3200713"/>
              <a:gd name="connsiteX1" fmla="*/ 200673 w 10359081"/>
              <a:gd name="connsiteY1" fmla="*/ 0 h 3200713"/>
              <a:gd name="connsiteX2" fmla="*/ 10158408 w 10359081"/>
              <a:gd name="connsiteY2" fmla="*/ 0 h 3200713"/>
              <a:gd name="connsiteX3" fmla="*/ 10359081 w 10359081"/>
              <a:gd name="connsiteY3" fmla="*/ 200673 h 3200713"/>
              <a:gd name="connsiteX4" fmla="*/ 10359081 w 10359081"/>
              <a:gd name="connsiteY4" fmla="*/ 2640912 h 3200713"/>
              <a:gd name="connsiteX5" fmla="*/ 10158408 w 10359081"/>
              <a:gd name="connsiteY5" fmla="*/ 2841585 h 3200713"/>
              <a:gd name="connsiteX6" fmla="*/ 7723762 w 10359081"/>
              <a:gd name="connsiteY6" fmla="*/ 2850517 h 3200713"/>
              <a:gd name="connsiteX7" fmla="*/ 4464996 w 10359081"/>
              <a:gd name="connsiteY7" fmla="*/ 3200713 h 3200713"/>
              <a:gd name="connsiteX8" fmla="*/ 4192621 w 10359081"/>
              <a:gd name="connsiteY8" fmla="*/ 2850517 h 3200713"/>
              <a:gd name="connsiteX9" fmla="*/ 200673 w 10359081"/>
              <a:gd name="connsiteY9" fmla="*/ 2841585 h 3200713"/>
              <a:gd name="connsiteX10" fmla="*/ 0 w 10359081"/>
              <a:gd name="connsiteY10" fmla="*/ 2640912 h 3200713"/>
              <a:gd name="connsiteX11" fmla="*/ 0 w 10359081"/>
              <a:gd name="connsiteY11" fmla="*/ 200673 h 3200713"/>
              <a:gd name="connsiteX0" fmla="*/ 0 w 10359081"/>
              <a:gd name="connsiteY0" fmla="*/ 200673 h 3200713"/>
              <a:gd name="connsiteX1" fmla="*/ 200673 w 10359081"/>
              <a:gd name="connsiteY1" fmla="*/ 0 h 3200713"/>
              <a:gd name="connsiteX2" fmla="*/ 10158408 w 10359081"/>
              <a:gd name="connsiteY2" fmla="*/ 0 h 3200713"/>
              <a:gd name="connsiteX3" fmla="*/ 10359081 w 10359081"/>
              <a:gd name="connsiteY3" fmla="*/ 200673 h 3200713"/>
              <a:gd name="connsiteX4" fmla="*/ 10359081 w 10359081"/>
              <a:gd name="connsiteY4" fmla="*/ 2640912 h 3200713"/>
              <a:gd name="connsiteX5" fmla="*/ 10158408 w 10359081"/>
              <a:gd name="connsiteY5" fmla="*/ 2841585 h 3200713"/>
              <a:gd name="connsiteX6" fmla="*/ 7772400 w 10359081"/>
              <a:gd name="connsiteY6" fmla="*/ 3190985 h 3200713"/>
              <a:gd name="connsiteX7" fmla="*/ 4464996 w 10359081"/>
              <a:gd name="connsiteY7" fmla="*/ 3200713 h 3200713"/>
              <a:gd name="connsiteX8" fmla="*/ 4192621 w 10359081"/>
              <a:gd name="connsiteY8" fmla="*/ 2850517 h 3200713"/>
              <a:gd name="connsiteX9" fmla="*/ 200673 w 10359081"/>
              <a:gd name="connsiteY9" fmla="*/ 2841585 h 3200713"/>
              <a:gd name="connsiteX10" fmla="*/ 0 w 10359081"/>
              <a:gd name="connsiteY10" fmla="*/ 2640912 h 3200713"/>
              <a:gd name="connsiteX11" fmla="*/ 0 w 10359081"/>
              <a:gd name="connsiteY11" fmla="*/ 200673 h 3200713"/>
              <a:gd name="connsiteX0" fmla="*/ 0 w 10359081"/>
              <a:gd name="connsiteY0" fmla="*/ 200673 h 3200713"/>
              <a:gd name="connsiteX1" fmla="*/ 200673 w 10359081"/>
              <a:gd name="connsiteY1" fmla="*/ 0 h 3200713"/>
              <a:gd name="connsiteX2" fmla="*/ 10158408 w 10359081"/>
              <a:gd name="connsiteY2" fmla="*/ 0 h 3200713"/>
              <a:gd name="connsiteX3" fmla="*/ 10359081 w 10359081"/>
              <a:gd name="connsiteY3" fmla="*/ 200673 h 3200713"/>
              <a:gd name="connsiteX4" fmla="*/ 10359081 w 10359081"/>
              <a:gd name="connsiteY4" fmla="*/ 3068930 h 3200713"/>
              <a:gd name="connsiteX5" fmla="*/ 10158408 w 10359081"/>
              <a:gd name="connsiteY5" fmla="*/ 2841585 h 3200713"/>
              <a:gd name="connsiteX6" fmla="*/ 7772400 w 10359081"/>
              <a:gd name="connsiteY6" fmla="*/ 3190985 h 3200713"/>
              <a:gd name="connsiteX7" fmla="*/ 4464996 w 10359081"/>
              <a:gd name="connsiteY7" fmla="*/ 3200713 h 3200713"/>
              <a:gd name="connsiteX8" fmla="*/ 4192621 w 10359081"/>
              <a:gd name="connsiteY8" fmla="*/ 2850517 h 3200713"/>
              <a:gd name="connsiteX9" fmla="*/ 200673 w 10359081"/>
              <a:gd name="connsiteY9" fmla="*/ 2841585 h 3200713"/>
              <a:gd name="connsiteX10" fmla="*/ 0 w 10359081"/>
              <a:gd name="connsiteY10" fmla="*/ 2640912 h 3200713"/>
              <a:gd name="connsiteX11" fmla="*/ 0 w 10359081"/>
              <a:gd name="connsiteY11" fmla="*/ 200673 h 3200713"/>
              <a:gd name="connsiteX0" fmla="*/ 0 w 10359081"/>
              <a:gd name="connsiteY0" fmla="*/ 200673 h 3220963"/>
              <a:gd name="connsiteX1" fmla="*/ 200673 w 10359081"/>
              <a:gd name="connsiteY1" fmla="*/ 0 h 3220963"/>
              <a:gd name="connsiteX2" fmla="*/ 10158408 w 10359081"/>
              <a:gd name="connsiteY2" fmla="*/ 0 h 3220963"/>
              <a:gd name="connsiteX3" fmla="*/ 10359081 w 10359081"/>
              <a:gd name="connsiteY3" fmla="*/ 200673 h 3220963"/>
              <a:gd name="connsiteX4" fmla="*/ 10359081 w 10359081"/>
              <a:gd name="connsiteY4" fmla="*/ 3068930 h 3220963"/>
              <a:gd name="connsiteX5" fmla="*/ 10187591 w 10359081"/>
              <a:gd name="connsiteY5" fmla="*/ 3220963 h 3220963"/>
              <a:gd name="connsiteX6" fmla="*/ 7772400 w 10359081"/>
              <a:gd name="connsiteY6" fmla="*/ 3190985 h 3220963"/>
              <a:gd name="connsiteX7" fmla="*/ 4464996 w 10359081"/>
              <a:gd name="connsiteY7" fmla="*/ 3200713 h 3220963"/>
              <a:gd name="connsiteX8" fmla="*/ 4192621 w 10359081"/>
              <a:gd name="connsiteY8" fmla="*/ 2850517 h 3220963"/>
              <a:gd name="connsiteX9" fmla="*/ 200673 w 10359081"/>
              <a:gd name="connsiteY9" fmla="*/ 2841585 h 3220963"/>
              <a:gd name="connsiteX10" fmla="*/ 0 w 10359081"/>
              <a:gd name="connsiteY10" fmla="*/ 2640912 h 3220963"/>
              <a:gd name="connsiteX11" fmla="*/ 0 w 10359081"/>
              <a:gd name="connsiteY11" fmla="*/ 200673 h 3220963"/>
              <a:gd name="connsiteX0" fmla="*/ 0 w 10359081"/>
              <a:gd name="connsiteY0" fmla="*/ 200673 h 3211236"/>
              <a:gd name="connsiteX1" fmla="*/ 200673 w 10359081"/>
              <a:gd name="connsiteY1" fmla="*/ 0 h 3211236"/>
              <a:gd name="connsiteX2" fmla="*/ 10158408 w 10359081"/>
              <a:gd name="connsiteY2" fmla="*/ 0 h 3211236"/>
              <a:gd name="connsiteX3" fmla="*/ 10359081 w 10359081"/>
              <a:gd name="connsiteY3" fmla="*/ 200673 h 3211236"/>
              <a:gd name="connsiteX4" fmla="*/ 10359081 w 10359081"/>
              <a:gd name="connsiteY4" fmla="*/ 3068930 h 3211236"/>
              <a:gd name="connsiteX5" fmla="*/ 10187591 w 10359081"/>
              <a:gd name="connsiteY5" fmla="*/ 3211236 h 3211236"/>
              <a:gd name="connsiteX6" fmla="*/ 7772400 w 10359081"/>
              <a:gd name="connsiteY6" fmla="*/ 3190985 h 3211236"/>
              <a:gd name="connsiteX7" fmla="*/ 4464996 w 10359081"/>
              <a:gd name="connsiteY7" fmla="*/ 3200713 h 3211236"/>
              <a:gd name="connsiteX8" fmla="*/ 4192621 w 10359081"/>
              <a:gd name="connsiteY8" fmla="*/ 2850517 h 3211236"/>
              <a:gd name="connsiteX9" fmla="*/ 200673 w 10359081"/>
              <a:gd name="connsiteY9" fmla="*/ 2841585 h 3211236"/>
              <a:gd name="connsiteX10" fmla="*/ 0 w 10359081"/>
              <a:gd name="connsiteY10" fmla="*/ 2640912 h 3211236"/>
              <a:gd name="connsiteX11" fmla="*/ 0 w 10359081"/>
              <a:gd name="connsiteY11" fmla="*/ 200673 h 3211236"/>
              <a:gd name="connsiteX0" fmla="*/ 0 w 10359081"/>
              <a:gd name="connsiteY0" fmla="*/ 200673 h 3201508"/>
              <a:gd name="connsiteX1" fmla="*/ 200673 w 10359081"/>
              <a:gd name="connsiteY1" fmla="*/ 0 h 3201508"/>
              <a:gd name="connsiteX2" fmla="*/ 10158408 w 10359081"/>
              <a:gd name="connsiteY2" fmla="*/ 0 h 3201508"/>
              <a:gd name="connsiteX3" fmla="*/ 10359081 w 10359081"/>
              <a:gd name="connsiteY3" fmla="*/ 200673 h 3201508"/>
              <a:gd name="connsiteX4" fmla="*/ 10359081 w 10359081"/>
              <a:gd name="connsiteY4" fmla="*/ 3068930 h 3201508"/>
              <a:gd name="connsiteX5" fmla="*/ 10187591 w 10359081"/>
              <a:gd name="connsiteY5" fmla="*/ 3201508 h 3201508"/>
              <a:gd name="connsiteX6" fmla="*/ 7772400 w 10359081"/>
              <a:gd name="connsiteY6" fmla="*/ 3190985 h 3201508"/>
              <a:gd name="connsiteX7" fmla="*/ 4464996 w 10359081"/>
              <a:gd name="connsiteY7" fmla="*/ 3200713 h 3201508"/>
              <a:gd name="connsiteX8" fmla="*/ 4192621 w 10359081"/>
              <a:gd name="connsiteY8" fmla="*/ 2850517 h 3201508"/>
              <a:gd name="connsiteX9" fmla="*/ 200673 w 10359081"/>
              <a:gd name="connsiteY9" fmla="*/ 2841585 h 3201508"/>
              <a:gd name="connsiteX10" fmla="*/ 0 w 10359081"/>
              <a:gd name="connsiteY10" fmla="*/ 2640912 h 3201508"/>
              <a:gd name="connsiteX11" fmla="*/ 0 w 10359081"/>
              <a:gd name="connsiteY11" fmla="*/ 200673 h 32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9081" h="3201508">
                <a:moveTo>
                  <a:pt x="0" y="200673"/>
                </a:moveTo>
                <a:cubicBezTo>
                  <a:pt x="0" y="89844"/>
                  <a:pt x="89844" y="0"/>
                  <a:pt x="200673" y="0"/>
                </a:cubicBezTo>
                <a:lnTo>
                  <a:pt x="10158408" y="0"/>
                </a:lnTo>
                <a:cubicBezTo>
                  <a:pt x="10269237" y="0"/>
                  <a:pt x="10359081" y="89844"/>
                  <a:pt x="10359081" y="200673"/>
                </a:cubicBezTo>
                <a:lnTo>
                  <a:pt x="10359081" y="3068930"/>
                </a:lnTo>
                <a:cubicBezTo>
                  <a:pt x="10359081" y="3179759"/>
                  <a:pt x="10298420" y="3201508"/>
                  <a:pt x="10187591" y="3201508"/>
                </a:cubicBezTo>
                <a:lnTo>
                  <a:pt x="7772400" y="3190985"/>
                </a:lnTo>
                <a:lnTo>
                  <a:pt x="4464996" y="3200713"/>
                </a:lnTo>
                <a:lnTo>
                  <a:pt x="4192621" y="2850517"/>
                </a:lnTo>
                <a:lnTo>
                  <a:pt x="200673" y="2841585"/>
                </a:lnTo>
                <a:cubicBezTo>
                  <a:pt x="89844" y="2841585"/>
                  <a:pt x="0" y="2751741"/>
                  <a:pt x="0" y="2640912"/>
                </a:cubicBezTo>
                <a:lnTo>
                  <a:pt x="0" y="200673"/>
                </a:lnTo>
                <a:close/>
              </a:path>
            </a:pathLst>
          </a:custGeom>
          <a:gradFill flip="none" rotWithShape="1">
            <a:gsLst>
              <a:gs pos="0">
                <a:srgbClr val="F6E6DE">
                  <a:shade val="30000"/>
                  <a:satMod val="115000"/>
                </a:srgbClr>
              </a:gs>
              <a:gs pos="50000">
                <a:srgbClr val="F6E6DE">
                  <a:shade val="67500"/>
                  <a:satMod val="115000"/>
                </a:srgbClr>
              </a:gs>
              <a:gs pos="100000">
                <a:srgbClr val="F6E6D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r>
              <a:rPr lang="en-AU" sz="2000" b="1" dirty="0" smtClean="0">
                <a:solidFill>
                  <a:schemeClr val="tx2"/>
                </a:solidFill>
              </a:rPr>
              <a:t>   Australian Legislation</a:t>
            </a:r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406629" y="3256637"/>
            <a:ext cx="4644481" cy="172690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600" b="1" dirty="0" smtClean="0"/>
              <a:t>Administered</a:t>
            </a:r>
            <a:br>
              <a:rPr lang="en-GB" sz="1600" b="1" dirty="0" smtClean="0"/>
            </a:br>
            <a:r>
              <a:rPr lang="en-GB" sz="1600" b="1" dirty="0" smtClean="0"/>
              <a:t> </a:t>
            </a:r>
            <a:r>
              <a:rPr lang="en-GB" sz="1600" b="1" dirty="0"/>
              <a:t>by ASNO</a:t>
            </a:r>
          </a:p>
          <a:p>
            <a:endParaRPr lang="en-AU" sz="1200" dirty="0"/>
          </a:p>
        </p:txBody>
      </p:sp>
      <p:sp>
        <p:nvSpPr>
          <p:cNvPr id="55" name="Rounded Rectangle 54"/>
          <p:cNvSpPr/>
          <p:nvPr/>
        </p:nvSpPr>
        <p:spPr>
          <a:xfrm>
            <a:off x="4533650" y="4251907"/>
            <a:ext cx="4409031" cy="1242524"/>
          </a:xfrm>
          <a:prstGeom prst="roundRect">
            <a:avLst>
              <a:gd name="adj" fmla="val 8312"/>
            </a:avLst>
          </a:prstGeom>
          <a:gradFill flip="none" rotWithShape="1">
            <a:gsLst>
              <a:gs pos="0">
                <a:srgbClr val="E6BEA8">
                  <a:tint val="66000"/>
                  <a:satMod val="160000"/>
                  <a:alpha val="41000"/>
                </a:srgbClr>
              </a:gs>
              <a:gs pos="50000">
                <a:srgbClr val="E6BEA8">
                  <a:tint val="44500"/>
                  <a:satMod val="160000"/>
                  <a:alpha val="50000"/>
                </a:srgbClr>
              </a:gs>
              <a:gs pos="100000">
                <a:srgbClr val="E6BEA8">
                  <a:tint val="23500"/>
                  <a:satMod val="160000"/>
                </a:srgbClr>
              </a:gs>
            </a:gsLst>
            <a:lin ang="5400000" scaled="0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/>
          <a:lstStyle/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Weapons of Mass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Destruction</a:t>
            </a:r>
            <a:br>
              <a:rPr lang="en-GB" sz="1600" dirty="0" smtClean="0">
                <a:solidFill>
                  <a:schemeClr val="tx1"/>
                </a:solidFill>
                <a:latin typeface="+mj-lt"/>
              </a:rPr>
            </a:b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Prevention of Proliferation) Act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1995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424138" y="988498"/>
            <a:ext cx="8189812" cy="1996397"/>
          </a:xfrm>
          <a:prstGeom prst="roundRect">
            <a:avLst>
              <a:gd name="adj" fmla="val 11542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0" tIns="0" rIns="0" bIns="0" rtlCol="0" anchor="t" anchorCtr="0"/>
          <a:lstStyle/>
          <a:p>
            <a:endParaRPr lang="en-AU" sz="2000" dirty="0">
              <a:solidFill>
                <a:srgbClr val="00589A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9" y="448498"/>
            <a:ext cx="6920606" cy="540000"/>
          </a:xfrm>
        </p:spPr>
        <p:txBody>
          <a:bodyPr/>
          <a:lstStyle/>
          <a:p>
            <a:r>
              <a:rPr lang="en-AU" spc="120" dirty="0">
                <a:solidFill>
                  <a:schemeClr val="tx2"/>
                </a:solidFill>
                <a:cs typeface="Arial" panose="020B0604020202020204" pitchFamily="34" charset="0"/>
              </a:rPr>
              <a:t>Australian Nuclear Security </a:t>
            </a:r>
            <a:r>
              <a:rPr lang="en-AU" spc="120" dirty="0" smtClean="0">
                <a:solidFill>
                  <a:schemeClr val="tx2"/>
                </a:solidFill>
                <a:cs typeface="Arial" panose="020B0604020202020204" pitchFamily="34" charset="0"/>
              </a:rPr>
              <a:t>Regime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365464" cy="172800"/>
          </a:xfrm>
        </p:spPr>
        <p:txBody>
          <a:bodyPr/>
          <a:lstStyle/>
          <a:p>
            <a:fld id="{3B2DE1B4-0BB7-4A92-9C18-F95FFFA0F806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8882031" y="4630366"/>
            <a:ext cx="1439014" cy="9211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8882028" y="4192262"/>
            <a:ext cx="452774" cy="4381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301394" y="4630364"/>
            <a:ext cx="1292903" cy="4299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893914" y="3987610"/>
            <a:ext cx="1" cy="3688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893916" y="3987610"/>
            <a:ext cx="1463863" cy="428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5149339" y="3999135"/>
            <a:ext cx="1744577" cy="3769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7190461" y="2167221"/>
            <a:ext cx="704944" cy="11607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19120" y="2859936"/>
            <a:ext cx="971338" cy="4585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219119" y="1439512"/>
            <a:ext cx="1634" cy="1511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8" name="AutoShape 18"/>
          <p:cNvSpPr>
            <a:spLocks noChangeAspect="1" noChangeArrowheads="1"/>
          </p:cNvSpPr>
          <p:nvPr/>
        </p:nvSpPr>
        <p:spPr bwMode="auto">
          <a:xfrm>
            <a:off x="5687866" y="998268"/>
            <a:ext cx="1099047" cy="436052"/>
          </a:xfrm>
          <a:prstGeom prst="roundRect">
            <a:avLst>
              <a:gd name="adj" fmla="val 14213"/>
            </a:avLst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NPT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AutoShape 20"/>
          <p:cNvSpPr>
            <a:spLocks noChangeAspect="1" noChangeArrowheads="1"/>
          </p:cNvSpPr>
          <p:nvPr/>
        </p:nvSpPr>
        <p:spPr bwMode="auto">
          <a:xfrm>
            <a:off x="3511686" y="1583481"/>
            <a:ext cx="3382230" cy="576000"/>
          </a:xfrm>
          <a:prstGeom prst="roundRect">
            <a:avLst>
              <a:gd name="adj" fmla="val 7472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/>
          <a:lstStyle/>
          <a:p>
            <a:pPr algn="ctr"/>
            <a:r>
              <a:rPr lang="en-GB" sz="1600" dirty="0" smtClean="0">
                <a:latin typeface="+mj-lt"/>
              </a:rPr>
              <a:t>Australian / IAEA </a:t>
            </a:r>
            <a:r>
              <a:rPr lang="en-GB" sz="1600" dirty="0">
                <a:latin typeface="+mj-lt"/>
              </a:rPr>
              <a:t>Comprehensive Safeguards Agreement – 10 July </a:t>
            </a:r>
            <a:r>
              <a:rPr lang="en-GB" sz="1600" dirty="0" smtClean="0">
                <a:latin typeface="+mj-lt"/>
              </a:rPr>
              <a:t>1974</a:t>
            </a:r>
            <a:endParaRPr lang="en-US" sz="1600" dirty="0">
              <a:latin typeface="+mj-lt"/>
            </a:endParaRPr>
          </a:p>
        </p:txBody>
      </p:sp>
      <p:sp>
        <p:nvSpPr>
          <p:cNvPr id="24" name="AutoShape 24"/>
          <p:cNvSpPr>
            <a:spLocks noChangeAspect="1" noChangeArrowheads="1"/>
          </p:cNvSpPr>
          <p:nvPr/>
        </p:nvSpPr>
        <p:spPr bwMode="auto">
          <a:xfrm>
            <a:off x="6784957" y="5126131"/>
            <a:ext cx="2101850" cy="368300"/>
          </a:xfrm>
          <a:prstGeom prst="roundRect">
            <a:avLst>
              <a:gd name="adj" fmla="val 724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4594299" y="4356506"/>
            <a:ext cx="1080000" cy="540000"/>
          </a:xfrm>
          <a:prstGeom prst="roundRect">
            <a:avLst>
              <a:gd name="adj" fmla="val 10551"/>
            </a:avLst>
          </a:prstGeom>
          <a:solidFill>
            <a:srgbClr val="C3FC0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anchor="ctr" anchorCtr="0"/>
          <a:lstStyle/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>
                <a:latin typeface="+mj-lt"/>
              </a:rPr>
              <a:t>Associated </a:t>
            </a:r>
          </a:p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 smtClean="0">
                <a:latin typeface="+mj-lt"/>
              </a:rPr>
              <a:t>Equipment</a:t>
            </a:r>
            <a:endParaRPr lang="en-US" sz="1600" dirty="0">
              <a:latin typeface="+mj-lt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7802032" y="4356506"/>
            <a:ext cx="1080000" cy="540000"/>
          </a:xfrm>
          <a:prstGeom prst="roundRect">
            <a:avLst>
              <a:gd name="adj" fmla="val 11250"/>
            </a:avLst>
          </a:prstGeom>
          <a:solidFill>
            <a:srgbClr val="C3FC0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 anchorCtr="0"/>
          <a:lstStyle/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>
                <a:latin typeface="+mj-lt"/>
              </a:rPr>
              <a:t>Associated</a:t>
            </a:r>
          </a:p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 smtClean="0">
                <a:latin typeface="+mj-lt"/>
              </a:rPr>
              <a:t>Technology</a:t>
            </a:r>
            <a:endParaRPr lang="en-US" sz="1600" dirty="0">
              <a:latin typeface="+mj-lt"/>
            </a:endParaRPr>
          </a:p>
        </p:txBody>
      </p:sp>
      <p:sp>
        <p:nvSpPr>
          <p:cNvPr id="33" name="AutoShape 33"/>
          <p:cNvSpPr>
            <a:spLocks noChangeAspect="1" noChangeArrowheads="1"/>
          </p:cNvSpPr>
          <p:nvPr/>
        </p:nvSpPr>
        <p:spPr bwMode="auto">
          <a:xfrm>
            <a:off x="9919704" y="4619354"/>
            <a:ext cx="1585815" cy="505454"/>
          </a:xfrm>
          <a:prstGeom prst="roundRect">
            <a:avLst>
              <a:gd name="adj" fmla="val 841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/>
          <a:lstStyle/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>
                <a:latin typeface="+mj-lt"/>
              </a:rPr>
              <a:t>Patents Act 1990</a:t>
            </a:r>
          </a:p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>
                <a:latin typeface="+mj-lt"/>
              </a:rPr>
              <a:t>- Article 147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36" name="AutoShape 36"/>
          <p:cNvSpPr>
            <a:spLocks noChangeAspect="1" noChangeArrowheads="1"/>
          </p:cNvSpPr>
          <p:nvPr/>
        </p:nvSpPr>
        <p:spPr bwMode="auto">
          <a:xfrm>
            <a:off x="1783822" y="5028986"/>
            <a:ext cx="2519638" cy="530760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/>
          <a:lstStyle/>
          <a:p>
            <a:pPr algn="ctr"/>
            <a:r>
              <a:rPr lang="en-GB" sz="1600" dirty="0">
                <a:latin typeface="+mj-lt"/>
              </a:rPr>
              <a:t>Customs (Prohibited Exports) Regulations 1958 - </a:t>
            </a:r>
            <a:r>
              <a:rPr lang="en-GB" sz="1600" dirty="0" err="1">
                <a:latin typeface="+mj-lt"/>
              </a:rPr>
              <a:t>Reg</a:t>
            </a:r>
            <a:r>
              <a:rPr lang="en-GB" sz="1600" dirty="0">
                <a:latin typeface="+mj-lt"/>
              </a:rPr>
              <a:t> 13E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39" name="AutoShape 39"/>
          <p:cNvSpPr>
            <a:spLocks noChangeAspect="1" noChangeArrowheads="1"/>
          </p:cNvSpPr>
          <p:nvPr/>
        </p:nvSpPr>
        <p:spPr bwMode="auto">
          <a:xfrm>
            <a:off x="5838079" y="4356506"/>
            <a:ext cx="1800173" cy="540000"/>
          </a:xfrm>
          <a:prstGeom prst="roundRect">
            <a:avLst>
              <a:gd name="adj" fmla="val 11204"/>
            </a:avLst>
          </a:prstGeom>
          <a:solidFill>
            <a:srgbClr val="C3FC0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anchor="ctr" anchorCtr="0"/>
          <a:lstStyle/>
          <a:p>
            <a:pPr algn="ctr"/>
            <a:r>
              <a:rPr lang="en-GB" sz="1600" dirty="0">
                <a:latin typeface="+mj-lt"/>
              </a:rPr>
              <a:t>Nuclear </a:t>
            </a:r>
            <a:r>
              <a:rPr lang="en-GB" sz="1600" dirty="0" smtClean="0">
                <a:latin typeface="+mj-lt"/>
              </a:rPr>
              <a:t>&amp;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Associated Material</a:t>
            </a:r>
            <a:endParaRPr lang="en-US" sz="1600" dirty="0">
              <a:latin typeface="+mj-lt"/>
            </a:endParaRPr>
          </a:p>
        </p:txBody>
      </p:sp>
      <p:sp>
        <p:nvSpPr>
          <p:cNvPr id="42" name="AutoShape 42"/>
          <p:cNvSpPr>
            <a:spLocks noChangeAspect="1" noChangeArrowheads="1"/>
          </p:cNvSpPr>
          <p:nvPr/>
        </p:nvSpPr>
        <p:spPr bwMode="auto">
          <a:xfrm>
            <a:off x="9051111" y="5524945"/>
            <a:ext cx="2454408" cy="561017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anchorCtr="0"/>
          <a:lstStyle/>
          <a:p>
            <a:pPr algn="ctr"/>
            <a:r>
              <a:rPr lang="en-GB" sz="1600" dirty="0">
                <a:latin typeface="+mj-lt"/>
              </a:rPr>
              <a:t>Customs (Prohibited Exports) Regulations 1958 - </a:t>
            </a:r>
            <a:r>
              <a:rPr lang="en-GB" sz="1600" dirty="0" err="1">
                <a:latin typeface="+mj-lt"/>
              </a:rPr>
              <a:t>Reg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9</a:t>
            </a:r>
            <a:endParaRPr lang="en-US" sz="1600" dirty="0">
              <a:latin typeface="+mj-lt"/>
            </a:endParaRPr>
          </a:p>
        </p:txBody>
      </p:sp>
      <p:sp>
        <p:nvSpPr>
          <p:cNvPr id="45" name="AutoShape 45"/>
          <p:cNvSpPr>
            <a:spLocks noChangeAspect="1" noChangeArrowheads="1"/>
          </p:cNvSpPr>
          <p:nvPr/>
        </p:nvSpPr>
        <p:spPr bwMode="auto">
          <a:xfrm>
            <a:off x="8167484" y="2302380"/>
            <a:ext cx="3382752" cy="576000"/>
          </a:xfrm>
          <a:prstGeom prst="roundRect">
            <a:avLst>
              <a:gd name="adj" fmla="val 7472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/>
          <a:lstStyle/>
          <a:p>
            <a:pPr algn="ctr"/>
            <a:r>
              <a:rPr lang="en-GB" sz="1600" dirty="0">
                <a:latin typeface="+mj-lt"/>
              </a:rPr>
              <a:t>Amended Convention on the Physical Protection of Nuclear </a:t>
            </a:r>
            <a:r>
              <a:rPr lang="en-GB" sz="1600" dirty="0" smtClean="0">
                <a:latin typeface="+mj-lt"/>
              </a:rPr>
              <a:t>Materials</a:t>
            </a:r>
            <a:endParaRPr lang="en-GB" sz="1600" dirty="0">
              <a:latin typeface="+mj-lt"/>
            </a:endParaRP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6219119" y="2159481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9" name="AutoShape 45"/>
          <p:cNvSpPr>
            <a:spLocks noChangeAspect="1" noChangeArrowheads="1"/>
          </p:cNvSpPr>
          <p:nvPr/>
        </p:nvSpPr>
        <p:spPr bwMode="auto">
          <a:xfrm>
            <a:off x="7466965" y="1583481"/>
            <a:ext cx="4080021" cy="576000"/>
          </a:xfrm>
          <a:prstGeom prst="roundRect">
            <a:avLst>
              <a:gd name="adj" fmla="val 7472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/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International Convention for the Suppression of Acts of Nuclear </a:t>
            </a:r>
            <a:r>
              <a:rPr lang="en-AU" sz="1600" dirty="0" smtClean="0">
                <a:solidFill>
                  <a:schemeClr val="tx1"/>
                </a:solidFill>
                <a:latin typeface="+mj-lt"/>
              </a:rPr>
              <a:t>Terrorism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H="1">
            <a:off x="7165994" y="2618000"/>
            <a:ext cx="1001487" cy="7100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" name="AutoShape 26"/>
          <p:cNvSpPr>
            <a:spLocks noChangeAspect="1" noChangeArrowheads="1"/>
          </p:cNvSpPr>
          <p:nvPr/>
        </p:nvSpPr>
        <p:spPr bwMode="auto">
          <a:xfrm>
            <a:off x="5674010" y="3312752"/>
            <a:ext cx="2744003" cy="686383"/>
          </a:xfrm>
          <a:prstGeom prst="roundRect">
            <a:avLst>
              <a:gd name="adj" fmla="val 8458"/>
            </a:avLst>
          </a:prstGeom>
          <a:solidFill>
            <a:srgbClr val="C3FC0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anchor="ctr" anchorCtr="0"/>
          <a:lstStyle/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>
                <a:latin typeface="+mj-lt"/>
              </a:rPr>
              <a:t>Nuclear Non-Proliferation </a:t>
            </a:r>
          </a:p>
          <a:p>
            <a:pPr algn="ctr" defTabSz="20955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104775" algn="l"/>
                <a:tab pos="209550" algn="l"/>
                <a:tab pos="314325" algn="l"/>
                <a:tab pos="419100" algn="l"/>
                <a:tab pos="523875" algn="l"/>
                <a:tab pos="628650" algn="l"/>
                <a:tab pos="733425" algn="l"/>
                <a:tab pos="838200" algn="l"/>
                <a:tab pos="942975" algn="l"/>
                <a:tab pos="1047750" algn="l"/>
                <a:tab pos="1152525" algn="l"/>
                <a:tab pos="1257300" algn="l"/>
                <a:tab pos="1362075" algn="l"/>
                <a:tab pos="1468438" algn="l"/>
                <a:tab pos="1573213" algn="l"/>
                <a:tab pos="1677988" algn="l"/>
                <a:tab pos="1782763" algn="l"/>
                <a:tab pos="1887538" algn="l"/>
                <a:tab pos="1992313" algn="l"/>
                <a:tab pos="2097088" algn="l"/>
              </a:tabLst>
            </a:pPr>
            <a:r>
              <a:rPr lang="en-GB" sz="1600" dirty="0">
                <a:latin typeface="+mj-lt"/>
              </a:rPr>
              <a:t>(Safeguards) Act </a:t>
            </a:r>
            <a:r>
              <a:rPr lang="en-GB" sz="1600" dirty="0" smtClean="0">
                <a:latin typeface="+mj-lt"/>
              </a:rPr>
              <a:t>1987</a:t>
            </a:r>
            <a:endParaRPr lang="en-US" sz="1600" dirty="0">
              <a:latin typeface="+mj-lt"/>
            </a:endParaRPr>
          </a:p>
        </p:txBody>
      </p:sp>
      <p:sp>
        <p:nvSpPr>
          <p:cNvPr id="22" name="AutoShape 22"/>
          <p:cNvSpPr>
            <a:spLocks noChangeAspect="1" noChangeArrowheads="1"/>
          </p:cNvSpPr>
          <p:nvPr/>
        </p:nvSpPr>
        <p:spPr bwMode="auto">
          <a:xfrm>
            <a:off x="3511686" y="2283936"/>
            <a:ext cx="3849158" cy="576000"/>
          </a:xfrm>
          <a:prstGeom prst="roundRect">
            <a:avLst>
              <a:gd name="adj" fmla="val 7213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/>
          <a:lstStyle/>
          <a:p>
            <a:pPr algn="ctr"/>
            <a:r>
              <a:rPr lang="en-GB" sz="1600" dirty="0">
                <a:latin typeface="+mj-lt"/>
              </a:rPr>
              <a:t>Additional Protocol to the Comprehensive Safeguards Agreement – 12 December 1997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57" name="AutoShape 36"/>
          <p:cNvSpPr>
            <a:spLocks noChangeAspect="1" noChangeArrowheads="1"/>
          </p:cNvSpPr>
          <p:nvPr/>
        </p:nvSpPr>
        <p:spPr bwMode="auto">
          <a:xfrm>
            <a:off x="9281300" y="3908740"/>
            <a:ext cx="2226726" cy="530760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ARPANS Act 1998 </a:t>
            </a:r>
            <a:r>
              <a:rPr lang="en-GB" sz="1600" dirty="0">
                <a:solidFill>
                  <a:srgbClr val="FF0000"/>
                </a:solidFill>
                <a:latin typeface="+mj-lt"/>
              </a:rPr>
              <a:t>Regulations 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1999 – Part 3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H="1" flipV="1">
            <a:off x="8882027" y="4619352"/>
            <a:ext cx="1037675" cy="2487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30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AL_building_NEW_medium"/>
          <p:cNvPicPr>
            <a:picLocks noChangeAspect="1" noChangeArrowheads="1"/>
          </p:cNvPicPr>
          <p:nvPr/>
        </p:nvPicPr>
        <p:blipFill>
          <a:blip r:embed="rId2" cstate="print"/>
          <a:srcRect t="15930"/>
          <a:stretch>
            <a:fillRect/>
          </a:stretch>
        </p:blipFill>
        <p:spPr bwMode="auto">
          <a:xfrm>
            <a:off x="5227004" y="3200401"/>
            <a:ext cx="6741271" cy="339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12" y="393582"/>
            <a:ext cx="7302706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Regulated Nuclear </a:t>
            </a:r>
            <a:r>
              <a:rPr lang="en-AU" dirty="0" smtClean="0">
                <a:solidFill>
                  <a:schemeClr val="tx2"/>
                </a:solidFill>
              </a:rPr>
              <a:t>Industry and Facilities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900000" y="1069707"/>
            <a:ext cx="10718259" cy="4806168"/>
          </a:xfrm>
        </p:spPr>
        <p:txBody>
          <a:bodyPr/>
          <a:lstStyle/>
          <a:p>
            <a:pPr marL="712788" lvl="1" indent="-709613">
              <a:lnSpc>
                <a:spcPct val="100000"/>
              </a:lnSpc>
            </a:pPr>
            <a:r>
              <a:rPr lang="en-AU" b="1" dirty="0" smtClean="0">
                <a:latin typeface="Calibri" pitchFamily="34" charset="0"/>
                <a:cs typeface="Calibri" pitchFamily="34" charset="0"/>
              </a:rPr>
              <a:t>UOC Industry</a:t>
            </a:r>
          </a:p>
          <a:p>
            <a:pPr marL="712788" lvl="2" indent="-349250">
              <a:lnSpc>
                <a:spcPct val="100000"/>
              </a:lnSpc>
            </a:pPr>
            <a:r>
              <a:rPr lang="en-AU" sz="2000" dirty="0" smtClean="0">
                <a:latin typeface="Calibri" pitchFamily="34" charset="0"/>
                <a:cs typeface="Calibri" pitchFamily="34" charset="0"/>
              </a:rPr>
              <a:t>3 operating uranium mines</a:t>
            </a:r>
          </a:p>
          <a:p>
            <a:pPr marL="712788" lvl="2" indent="-349250">
              <a:lnSpc>
                <a:spcPct val="100000"/>
              </a:lnSpc>
            </a:pPr>
            <a:r>
              <a:rPr lang="en-AU" sz="2000" dirty="0" smtClean="0">
                <a:latin typeface="Calibri" pitchFamily="34" charset="0"/>
                <a:cs typeface="Calibri" pitchFamily="34" charset="0"/>
              </a:rPr>
              <a:t>14 Road, Rail and Sea transport </a:t>
            </a:r>
          </a:p>
          <a:p>
            <a:pPr marL="712788" lvl="1" indent="-709613">
              <a:lnSpc>
                <a:spcPct val="100000"/>
              </a:lnSpc>
              <a:spcBef>
                <a:spcPts val="1800"/>
              </a:spcBef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~ 100 </a:t>
            </a:r>
            <a:r>
              <a:rPr lang="en-AU" b="1" dirty="0" smtClean="0">
                <a:latin typeface="Calibri" pitchFamily="34" charset="0"/>
                <a:cs typeface="Calibri" pitchFamily="34" charset="0"/>
              </a:rPr>
              <a:t>Universities, Hospitals, Radiographers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, etc. holding nuclear material</a:t>
            </a:r>
          </a:p>
          <a:p>
            <a:pPr marL="712788" lvl="1" indent="-709613">
              <a:lnSpc>
                <a:spcPct val="100000"/>
              </a:lnSpc>
              <a:spcBef>
                <a:spcPts val="1800"/>
              </a:spcBef>
            </a:pPr>
            <a:r>
              <a:rPr lang="en-AU" b="1" dirty="0" smtClean="0">
                <a:latin typeface="Calibri" pitchFamily="34" charset="0"/>
                <a:cs typeface="Calibri" pitchFamily="34" charset="0"/>
              </a:rPr>
              <a:t>ANSTO</a:t>
            </a:r>
            <a:endParaRPr lang="en-AU" b="1" dirty="0">
              <a:latin typeface="Calibri" pitchFamily="34" charset="0"/>
              <a:cs typeface="Calibri" pitchFamily="34" charset="0"/>
            </a:endParaRPr>
          </a:p>
          <a:p>
            <a:pPr marL="712788" lvl="2" indent="-349250">
              <a:lnSpc>
                <a:spcPct val="100000"/>
              </a:lnSpc>
            </a:pPr>
            <a:r>
              <a:rPr lang="en-AU" sz="2000" dirty="0">
                <a:latin typeface="Calibri" pitchFamily="34" charset="0"/>
                <a:cs typeface="Calibri" pitchFamily="34" charset="0"/>
              </a:rPr>
              <a:t>OPAL Research Reactor (LEU Fuel - Category II)</a:t>
            </a:r>
          </a:p>
          <a:p>
            <a:pPr marL="712788" lvl="2" indent="-349250">
              <a:lnSpc>
                <a:spcPct val="100000"/>
              </a:lnSpc>
            </a:pPr>
            <a:r>
              <a:rPr lang="en-AU" sz="2000" dirty="0">
                <a:latin typeface="Calibri" pitchFamily="34" charset="0"/>
                <a:cs typeface="Calibri" pitchFamily="34" charset="0"/>
              </a:rPr>
              <a:t>nuclear material stores</a:t>
            </a:r>
          </a:p>
          <a:p>
            <a:pPr marL="712788" lvl="2" indent="-349250">
              <a:lnSpc>
                <a:spcPct val="100000"/>
              </a:lnSpc>
            </a:pPr>
            <a:r>
              <a:rPr lang="en-AU" sz="2000" dirty="0">
                <a:latin typeface="Calibri" pitchFamily="34" charset="0"/>
                <a:cs typeface="Calibri" pitchFamily="34" charset="0"/>
              </a:rPr>
              <a:t>production of </a:t>
            </a:r>
            <a:r>
              <a:rPr lang="en-AU" sz="2000" baseline="30000" dirty="0">
                <a:latin typeface="Calibri" pitchFamily="34" charset="0"/>
                <a:cs typeface="Calibri" pitchFamily="34" charset="0"/>
              </a:rPr>
              <a:t>99</a:t>
            </a:r>
            <a:r>
              <a:rPr lang="en-AU" sz="2000" dirty="0">
                <a:latin typeface="Calibri" pitchFamily="34" charset="0"/>
                <a:cs typeface="Calibri" pitchFamily="34" charset="0"/>
              </a:rPr>
              <a:t>Mo and other medical isotopes</a:t>
            </a:r>
          </a:p>
          <a:p>
            <a:pPr marL="712788" lvl="1" indent="-709613">
              <a:lnSpc>
                <a:spcPct val="100000"/>
              </a:lnSpc>
              <a:spcBef>
                <a:spcPts val="1800"/>
              </a:spcBef>
            </a:pPr>
            <a:r>
              <a:rPr lang="en-AU" b="1" dirty="0" smtClean="0">
                <a:latin typeface="Calibri" pitchFamily="34" charset="0"/>
                <a:cs typeface="Calibri" pitchFamily="34" charset="0"/>
              </a:rPr>
              <a:t>Technology </a:t>
            </a:r>
            <a:r>
              <a:rPr lang="en-AU" b="1" dirty="0">
                <a:latin typeface="Calibri" pitchFamily="34" charset="0"/>
                <a:cs typeface="Calibri" pitchFamily="34" charset="0"/>
              </a:rPr>
              <a:t>holders </a:t>
            </a:r>
          </a:p>
          <a:p>
            <a:pPr marL="712788" lvl="2" indent="-349250">
              <a:lnSpc>
                <a:spcPct val="100000"/>
              </a:lnSpc>
            </a:pPr>
            <a:r>
              <a:rPr lang="en-AU" sz="2000" dirty="0">
                <a:latin typeface="Calibri" pitchFamily="34" charset="0"/>
                <a:cs typeface="Calibri" pitchFamily="34" charset="0"/>
              </a:rPr>
              <a:t>e.g. </a:t>
            </a:r>
            <a:r>
              <a:rPr lang="en-AU" sz="2000" dirty="0" smtClean="0">
                <a:latin typeface="Calibri" pitchFamily="34" charset="0"/>
                <a:cs typeface="Calibri" pitchFamily="34" charset="0"/>
              </a:rPr>
              <a:t>Silex Systems Ltd </a:t>
            </a:r>
            <a:r>
              <a:rPr lang="en-AU" sz="2000" dirty="0">
                <a:latin typeface="Calibri" pitchFamily="34" charset="0"/>
                <a:cs typeface="Calibri" pitchFamily="34" charset="0"/>
              </a:rPr>
              <a:t>enrichment research</a:t>
            </a:r>
          </a:p>
          <a:p>
            <a:pPr indent="-360000"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00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7999"/>
            <a:ext cx="350950" cy="240791"/>
          </a:xfrm>
        </p:spPr>
        <p:txBody>
          <a:bodyPr/>
          <a:lstStyle/>
          <a:p>
            <a:fld id="{3B2DE1B4-0BB7-4A92-9C18-F95FFFA0F806}" type="slidenum">
              <a:rPr lang="en-GB" smtClean="0"/>
              <a:t>20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9263" y="1125382"/>
            <a:ext cx="2520000" cy="6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Radioactive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</a:t>
            </a:r>
          </a:p>
          <a:p>
            <a:pPr algn="ctr"/>
            <a:endParaRPr lang="en-AU" sz="1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546" y="1436077"/>
            <a:ext cx="1546718" cy="334019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  <a:latin typeface="+mj-lt"/>
              </a:rPr>
              <a:t>Nuclear Material</a:t>
            </a:r>
            <a:endParaRPr lang="en-AU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3331" y="1125382"/>
            <a:ext cx="2520000" cy="3106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Associated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1696" y="1436077"/>
            <a:ext cx="792000" cy="322714"/>
          </a:xfrm>
          <a:prstGeom prst="rect">
            <a:avLst/>
          </a:prstGeom>
          <a:solidFill>
            <a:srgbClr val="CCFFCC"/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200" b="1" dirty="0" smtClean="0">
                <a:solidFill>
                  <a:schemeClr val="tx2"/>
                </a:solidFill>
              </a:rPr>
              <a:t>Material</a:t>
            </a:r>
            <a:endParaRPr lang="en-AU" sz="1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1570" y="1436077"/>
            <a:ext cx="792000" cy="32271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200" b="1" dirty="0" smtClean="0">
                <a:solidFill>
                  <a:schemeClr val="tx2"/>
                </a:solidFill>
              </a:rPr>
              <a:t>Equipment</a:t>
            </a:r>
            <a:endParaRPr lang="en-AU" sz="12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1444" y="1436077"/>
            <a:ext cx="792000" cy="32271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200" b="1" dirty="0" smtClean="0">
                <a:solidFill>
                  <a:schemeClr val="tx2"/>
                </a:solidFill>
              </a:rPr>
              <a:t>Technology</a:t>
            </a:r>
            <a:endParaRPr lang="en-AU" sz="12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0364" y="1125382"/>
            <a:ext cx="2520000" cy="645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Sensitive Government Information/Assets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5616" y="1125382"/>
            <a:ext cx="2520000" cy="6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Security-Related</a:t>
            </a:r>
            <a:endParaRPr lang="en-A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A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62659" y="2848120"/>
            <a:ext cx="7020785" cy="432000"/>
          </a:xfrm>
          <a:prstGeom prst="rect">
            <a:avLst/>
          </a:prstGeom>
          <a:solidFill>
            <a:srgbClr val="C3FC0C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+mj-lt"/>
              </a:rPr>
              <a:t>ASNO</a:t>
            </a:r>
            <a:r>
              <a:rPr lang="en-AU" dirty="0">
                <a:solidFill>
                  <a:schemeClr val="tx1"/>
                </a:solidFill>
                <a:latin typeface="+mj-lt"/>
              </a:rPr>
              <a:t> (Safeguards Act</a:t>
            </a:r>
            <a:r>
              <a:rPr lang="en-AU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AU" sz="1600" dirty="0" smtClean="0">
                <a:solidFill>
                  <a:schemeClr val="tx1"/>
                </a:solidFill>
                <a:latin typeface="+mj-lt"/>
              </a:rPr>
              <a:t>- [Physical Security]</a:t>
            </a:r>
            <a:endParaRPr lang="en-A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261" y="1872989"/>
            <a:ext cx="2520001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ICSANT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9692" y="3332359"/>
            <a:ext cx="5256356" cy="432000"/>
          </a:xfrm>
          <a:prstGeom prst="rect">
            <a:avLst/>
          </a:prstGeom>
          <a:solidFill>
            <a:srgbClr val="E6BE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ARPANSA + State Authorities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25616" y="3851379"/>
            <a:ext cx="7994748" cy="92924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>
              <a:tabLst>
                <a:tab pos="355600" algn="l"/>
              </a:tabLst>
            </a:pPr>
            <a:r>
              <a:rPr lang="en-A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P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rotective </a:t>
            </a: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Security Policy Framework</a:t>
            </a:r>
            <a:endParaRPr lang="en-A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260" y="3853910"/>
            <a:ext cx="2520003" cy="488432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IAEA NSS </a:t>
            </a:r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–</a:t>
            </a:r>
            <a:b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 Security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8557" y="4348625"/>
            <a:ext cx="1153066" cy="43200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IAEA NSS 14</a:t>
            </a:r>
          </a:p>
          <a:p>
            <a:pPr algn="ctr"/>
            <a:r>
              <a:rPr lang="en-A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[Nuclear Security]</a:t>
            </a:r>
            <a:endParaRPr lang="en-A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42327" y="4348625"/>
            <a:ext cx="1367640" cy="432000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9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IAEA NSS 13</a:t>
            </a:r>
            <a:b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[Physical Protection]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1033" y="5372708"/>
            <a:ext cx="1800000" cy="504000"/>
          </a:xfrm>
          <a:prstGeom prst="rect">
            <a:avLst/>
          </a:prstGeom>
          <a:gradFill flip="none" rotWithShape="1">
            <a:gsLst>
              <a:gs pos="58000">
                <a:srgbClr val="D4EBA8"/>
              </a:gs>
              <a:gs pos="621">
                <a:srgbClr val="0070C0"/>
              </a:gs>
              <a:gs pos="11000">
                <a:srgbClr val="00B0F0"/>
              </a:gs>
              <a:gs pos="100000">
                <a:schemeClr val="accent4"/>
              </a:gs>
            </a:gsLst>
            <a:lin ang="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Physical Security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92065" y="5372708"/>
            <a:ext cx="1800000" cy="504000"/>
          </a:xfrm>
          <a:prstGeom prst="rect">
            <a:avLst/>
          </a:prstGeom>
          <a:gradFill>
            <a:gsLst>
              <a:gs pos="58000">
                <a:srgbClr val="D4EBA8"/>
              </a:gs>
              <a:gs pos="621">
                <a:srgbClr val="0070C0"/>
              </a:gs>
              <a:gs pos="11000">
                <a:srgbClr val="00B0F0"/>
              </a:gs>
              <a:gs pos="100000">
                <a:schemeClr val="accent4"/>
              </a:gs>
            </a:gsLst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Information/Cyber Security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33369" y="5372707"/>
            <a:ext cx="1800000" cy="504000"/>
          </a:xfrm>
          <a:prstGeom prst="rect">
            <a:avLst/>
          </a:prstGeom>
          <a:gradFill>
            <a:gsLst>
              <a:gs pos="58000">
                <a:srgbClr val="D4EBA8"/>
              </a:gs>
              <a:gs pos="621">
                <a:srgbClr val="0070C0"/>
              </a:gs>
              <a:gs pos="11000">
                <a:srgbClr val="00B0F0"/>
              </a:gs>
              <a:gs pos="100000">
                <a:schemeClr val="accent4"/>
              </a:gs>
            </a:gsLst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Personal Security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2546" y="2353627"/>
            <a:ext cx="4283752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+mj-lt"/>
              </a:rPr>
              <a:t>Amended CPPNM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439694" y="5043231"/>
            <a:ext cx="4732002" cy="5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4" idx="0"/>
          </p:cNvCxnSpPr>
          <p:nvPr/>
        </p:nvCxnSpPr>
        <p:spPr>
          <a:xfrm>
            <a:off x="1439694" y="5048655"/>
            <a:ext cx="1339" cy="3240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5" idx="0"/>
          </p:cNvCxnSpPr>
          <p:nvPr/>
        </p:nvCxnSpPr>
        <p:spPr>
          <a:xfrm flipH="1">
            <a:off x="3492065" y="5048655"/>
            <a:ext cx="1350" cy="3240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1696" y="4780625"/>
            <a:ext cx="0" cy="2680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6" idx="0"/>
          </p:cNvCxnSpPr>
          <p:nvPr/>
        </p:nvCxnSpPr>
        <p:spPr>
          <a:xfrm>
            <a:off x="5532019" y="5048655"/>
            <a:ext cx="1350" cy="3240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40939" y="4780625"/>
            <a:ext cx="0" cy="262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46359" y="448498"/>
            <a:ext cx="6920606" cy="540000"/>
          </a:xfrm>
        </p:spPr>
        <p:txBody>
          <a:bodyPr/>
          <a:lstStyle/>
          <a:p>
            <a:r>
              <a:rPr lang="en-AU" spc="120" dirty="0">
                <a:solidFill>
                  <a:schemeClr val="tx2"/>
                </a:solidFill>
                <a:cs typeface="Arial" panose="020B0604020202020204" pitchFamily="34" charset="0"/>
              </a:rPr>
              <a:t>Australian </a:t>
            </a:r>
            <a:r>
              <a:rPr lang="en-AU" spc="120" dirty="0" smtClean="0">
                <a:solidFill>
                  <a:schemeClr val="tx2"/>
                </a:solidFill>
                <a:cs typeface="Arial" panose="020B0604020202020204" pitchFamily="34" charset="0"/>
              </a:rPr>
              <a:t>Security LANDSCAPE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5829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6" y="412774"/>
            <a:ext cx="8584469" cy="5400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CATEGORISATION OF NUCLEAR MATERIAL – INFCIRC/225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81236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350950" cy="187314"/>
          </a:xfrm>
        </p:spPr>
        <p:txBody>
          <a:bodyPr/>
          <a:lstStyle/>
          <a:p>
            <a:fld id="{3B2DE1B4-0BB7-4A92-9C18-F95FFFA0F806}" type="slidenum">
              <a:rPr lang="en-GB" smtClean="0"/>
              <a:t>21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6" y="882872"/>
            <a:ext cx="8181421" cy="519903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647888" y="1692614"/>
            <a:ext cx="3054485" cy="4036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dirty="0" smtClean="0">
                <a:latin typeface="+mj-lt"/>
              </a:rPr>
              <a:t>Australia has </a:t>
            </a:r>
          </a:p>
          <a:p>
            <a:pPr marL="273050" indent="-273050">
              <a:tabLst>
                <a:tab pos="273050" algn="l"/>
              </a:tabLst>
            </a:pPr>
            <a:r>
              <a:rPr lang="en-AU" dirty="0" smtClean="0">
                <a:latin typeface="+mj-lt"/>
              </a:rPr>
              <a:t>-	1 research reactor facility that has Class </a:t>
            </a:r>
            <a:r>
              <a:rPr lang="en-AU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III</a:t>
            </a:r>
            <a:r>
              <a:rPr lang="en-AU" dirty="0" smtClean="0">
                <a:latin typeface="+mj-lt"/>
              </a:rPr>
              <a:t> and Class </a:t>
            </a:r>
            <a:r>
              <a:rPr lang="en-AU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II</a:t>
            </a:r>
            <a:r>
              <a:rPr lang="en-AU" dirty="0" smtClean="0">
                <a:latin typeface="+mj-lt"/>
              </a:rPr>
              <a:t> nuclear material in storage.</a:t>
            </a:r>
          </a:p>
          <a:p>
            <a:endParaRPr lang="en-AU" dirty="0">
              <a:latin typeface="+mj-lt"/>
            </a:endParaRPr>
          </a:p>
          <a:p>
            <a:pPr marL="285750" indent="-285750">
              <a:buFontTx/>
              <a:buChar char="-"/>
              <a:tabLst>
                <a:tab pos="273050" algn="l"/>
              </a:tabLst>
            </a:pPr>
            <a:r>
              <a:rPr lang="en-AU" dirty="0" smtClean="0">
                <a:latin typeface="+mj-lt"/>
              </a:rPr>
              <a:t>Approximately 140 operators that have </a:t>
            </a:r>
            <a:r>
              <a:rPr lang="en-AU" u="sng" dirty="0" smtClean="0">
                <a:latin typeface="+mj-lt"/>
              </a:rPr>
              <a:t>nuclear material </a:t>
            </a:r>
            <a:r>
              <a:rPr lang="en-AU" dirty="0" smtClean="0">
                <a:latin typeface="+mj-lt"/>
              </a:rPr>
              <a:t>requiring prudent management practice</a:t>
            </a:r>
          </a:p>
          <a:p>
            <a:pPr>
              <a:tabLst>
                <a:tab pos="273050" algn="l"/>
              </a:tabLst>
            </a:pPr>
            <a:endParaRPr lang="en-AU" dirty="0">
              <a:latin typeface="+mj-lt"/>
            </a:endParaRPr>
          </a:p>
          <a:p>
            <a:pPr marL="285750" indent="-285750">
              <a:buFontTx/>
              <a:buChar char="-"/>
              <a:tabLst>
                <a:tab pos="273050" algn="l"/>
              </a:tabLst>
            </a:pPr>
            <a:endParaRPr lang="en-AU" dirty="0" smtClean="0">
              <a:latin typeface="+mj-lt"/>
            </a:endParaRPr>
          </a:p>
          <a:p>
            <a:pPr>
              <a:tabLst>
                <a:tab pos="273050" algn="l"/>
              </a:tabLst>
            </a:pPr>
            <a:r>
              <a:rPr lang="en-AU" dirty="0" smtClean="0">
                <a:latin typeface="+mj-lt"/>
              </a:rPr>
              <a:t>99% of Australian Operators are required to have prudent management practice 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5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423521" cy="201098"/>
          </a:xfrm>
        </p:spPr>
        <p:txBody>
          <a:bodyPr/>
          <a:lstStyle/>
          <a:p>
            <a:fld id="{3B2DE1B4-0BB7-4A92-9C18-F95FFFA0F806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3240955"/>
              </p:ext>
            </p:extLst>
          </p:nvPr>
        </p:nvGraphicFramePr>
        <p:xfrm>
          <a:off x="1364777" y="871138"/>
          <a:ext cx="11087200" cy="574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359" y="497138"/>
            <a:ext cx="8320055" cy="374000"/>
          </a:xfrm>
        </p:spPr>
        <p:txBody>
          <a:bodyPr/>
          <a:lstStyle/>
          <a:p>
            <a:r>
              <a:rPr lang="en-AU" spc="120" dirty="0" smtClean="0">
                <a:solidFill>
                  <a:schemeClr val="tx2"/>
                </a:solidFill>
                <a:cs typeface="Arial" panose="020B0604020202020204" pitchFamily="34" charset="0"/>
              </a:rPr>
              <a:t>Permit holder distribution by industry type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85371" y="4751262"/>
            <a:ext cx="3497943" cy="507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150 Permit Holders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62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1585B8-1971-41B1-A576-FED9E8088F23}"/>
              </a:ext>
            </a:extLst>
          </p:cNvPr>
          <p:cNvSpPr/>
          <p:nvPr/>
        </p:nvSpPr>
        <p:spPr>
          <a:xfrm>
            <a:off x="588548" y="1194294"/>
            <a:ext cx="11070052" cy="20950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A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D0C75-C0C7-4127-8655-73CB148255FF}"/>
              </a:ext>
            </a:extLst>
          </p:cNvPr>
          <p:cNvSpPr/>
          <p:nvPr/>
        </p:nvSpPr>
        <p:spPr>
          <a:xfrm>
            <a:off x="580800" y="3358876"/>
            <a:ext cx="11070027" cy="2414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A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7" y="396259"/>
            <a:ext cx="9387000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INTERNATIONAL and NATIONAL  Nuclear Security regimeS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244736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223950" cy="238766"/>
          </a:xfrm>
        </p:spPr>
        <p:txBody>
          <a:bodyPr/>
          <a:lstStyle/>
          <a:p>
            <a:fld id="{3B2DE1B4-0BB7-4A92-9C18-F95FFFA0F806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04207" y="1228653"/>
            <a:ext cx="1847574" cy="63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Treaties</a:t>
            </a:r>
            <a:endParaRPr lang="en-A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4207" y="2547256"/>
            <a:ext cx="1847574" cy="7507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Less-than-treaty</a:t>
            </a:r>
          </a:p>
          <a:p>
            <a:pPr algn="ctr"/>
            <a: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en-A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4207" y="3358876"/>
            <a:ext cx="1843136" cy="1441137"/>
          </a:xfrm>
          <a:prstGeom prst="rect">
            <a:avLst/>
          </a:prstGeom>
          <a:solidFill>
            <a:srgbClr val="D2D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Laws, Regulation &amp;</a:t>
            </a:r>
            <a:r>
              <a:rPr lang="en-A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Authorities </a:t>
            </a:r>
            <a:endParaRPr lang="en-A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4207" y="4857484"/>
            <a:ext cx="1843136" cy="915749"/>
          </a:xfrm>
          <a:prstGeom prst="rect">
            <a:avLst/>
          </a:prstGeom>
          <a:solidFill>
            <a:srgbClr val="D2D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Operator </a:t>
            </a:r>
            <a:b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Systems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6E5EA8-CA84-4717-8933-3E9C2B25F45C}"/>
              </a:ext>
            </a:extLst>
          </p:cNvPr>
          <p:cNvSpPr/>
          <p:nvPr/>
        </p:nvSpPr>
        <p:spPr>
          <a:xfrm>
            <a:off x="1004207" y="1921969"/>
            <a:ext cx="1847574" cy="564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  <a:endParaRPr lang="en-A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24159" y="1216843"/>
            <a:ext cx="2173438" cy="60516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8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Amended CPPNM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998473" y="3373792"/>
            <a:ext cx="2949235" cy="464142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Nuclear Non-Proliferation (Safeguards) Act</a:t>
            </a:r>
            <a:r>
              <a:rPr kumimoji="0" lang="en-AU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1987</a:t>
            </a:r>
            <a:endParaRPr kumimoji="0" lang="en-A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407421" y="4300671"/>
            <a:ext cx="1005883" cy="484218"/>
          </a:xfrm>
          <a:prstGeom prst="roundRect">
            <a:avLst/>
          </a:prstGeom>
          <a:solidFill>
            <a:srgbClr val="00B0F0">
              <a:alpha val="68000"/>
            </a:srgbClr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Permits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030042" y="2748646"/>
            <a:ext cx="2766447" cy="509803"/>
          </a:xfrm>
          <a:prstGeom prst="roundRect">
            <a:avLst/>
          </a:prstGeom>
          <a:solidFill>
            <a:srgbClr val="FFC000"/>
          </a:solidFill>
          <a:ln w="381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 Security Series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17570" y="1201735"/>
            <a:ext cx="2012583" cy="61873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8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 Terrorism Convention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195354" y="3389151"/>
            <a:ext cx="3371541" cy="448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Australian Radiation</a:t>
            </a:r>
            <a:r>
              <a:rPr kumimoji="0" lang="en-AU" sz="1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Protection and Nuclear Safety Act 1998</a:t>
            </a:r>
            <a:endParaRPr kumimoji="0" lang="en-A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945432" y="4308822"/>
            <a:ext cx="1134747" cy="46791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Licences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271406" y="2757706"/>
            <a:ext cx="2836684" cy="49930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 of Conduct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826960" y="5123703"/>
            <a:ext cx="3972415" cy="6414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“Guns, Guards and Gates”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Security Plans and Arrangements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160770" y="4266622"/>
            <a:ext cx="1005883" cy="484218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ASNO</a:t>
            </a:r>
            <a:endParaRPr kumimoji="0" lang="en-A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474354" y="4290423"/>
            <a:ext cx="1406770" cy="4679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ARPANSA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81949756-03CD-4867-9B29-DCAA9E9630EA}"/>
              </a:ext>
            </a:extLst>
          </p:cNvPr>
          <p:cNvSpPr/>
          <p:nvPr/>
        </p:nvSpPr>
        <p:spPr bwMode="auto">
          <a:xfrm>
            <a:off x="7450126" y="1239083"/>
            <a:ext cx="2012583" cy="58519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8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UNSCR 1540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04BF7180-B4F1-4549-9F29-E52E8F77FDB4}"/>
              </a:ext>
            </a:extLst>
          </p:cNvPr>
          <p:cNvSpPr/>
          <p:nvPr/>
        </p:nvSpPr>
        <p:spPr bwMode="auto">
          <a:xfrm>
            <a:off x="9718084" y="3530644"/>
            <a:ext cx="780013" cy="563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ASIO</a:t>
            </a: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CC43A7FA-BC67-447C-AEE9-7716FA839914}"/>
              </a:ext>
            </a:extLst>
          </p:cNvPr>
          <p:cNvSpPr/>
          <p:nvPr/>
        </p:nvSpPr>
        <p:spPr bwMode="auto">
          <a:xfrm>
            <a:off x="10649286" y="3524734"/>
            <a:ext cx="850411" cy="563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ACSC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69F59A81-05F2-4318-9F09-63A90C16794F}"/>
              </a:ext>
            </a:extLst>
          </p:cNvPr>
          <p:cNvSpPr/>
          <p:nvPr/>
        </p:nvSpPr>
        <p:spPr bwMode="auto">
          <a:xfrm>
            <a:off x="9718085" y="4415778"/>
            <a:ext cx="780012" cy="774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AFP</a:t>
            </a:r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315C00E4-A092-480D-97A6-0B8A48E424C5}"/>
              </a:ext>
            </a:extLst>
          </p:cNvPr>
          <p:cNvSpPr/>
          <p:nvPr/>
        </p:nvSpPr>
        <p:spPr bwMode="auto">
          <a:xfrm>
            <a:off x="10665578" y="4150638"/>
            <a:ext cx="834119" cy="563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AGs</a:t>
            </a: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39DAED18-0F9B-4612-9BF2-7F163AF26C66}"/>
              </a:ext>
            </a:extLst>
          </p:cNvPr>
          <p:cNvSpPr/>
          <p:nvPr/>
        </p:nvSpPr>
        <p:spPr bwMode="auto">
          <a:xfrm>
            <a:off x="3123528" y="1933692"/>
            <a:ext cx="1574789" cy="534874"/>
          </a:xfrm>
          <a:prstGeom prst="roundRect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IAEA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B223D511-9D04-44C5-BC5D-A6A4F753E93E}"/>
              </a:ext>
            </a:extLst>
          </p:cNvPr>
          <p:cNvSpPr/>
          <p:nvPr/>
        </p:nvSpPr>
        <p:spPr bwMode="auto">
          <a:xfrm>
            <a:off x="4826960" y="1933692"/>
            <a:ext cx="1130448" cy="534874"/>
          </a:xfrm>
          <a:prstGeom prst="roundRect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GICNT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55B3DB52-A7BD-4C16-B91E-B846EFC4849F}"/>
              </a:ext>
            </a:extLst>
          </p:cNvPr>
          <p:cNvSpPr/>
          <p:nvPr/>
        </p:nvSpPr>
        <p:spPr bwMode="auto">
          <a:xfrm>
            <a:off x="6195354" y="1925341"/>
            <a:ext cx="1772449" cy="534874"/>
          </a:xfrm>
          <a:prstGeom prst="roundRect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United Nations</a:t>
            </a:r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94EB4969-5670-45F6-BFE9-0EEA808D0404}"/>
              </a:ext>
            </a:extLst>
          </p:cNvPr>
          <p:cNvSpPr/>
          <p:nvPr/>
        </p:nvSpPr>
        <p:spPr bwMode="auto">
          <a:xfrm>
            <a:off x="8057272" y="1925341"/>
            <a:ext cx="1334583" cy="534874"/>
          </a:xfrm>
          <a:prstGeom prst="roundRect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INTERPOL</a:t>
            </a:r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511756BC-E143-41E3-A236-10448A22CF1E}"/>
              </a:ext>
            </a:extLst>
          </p:cNvPr>
          <p:cNvSpPr/>
          <p:nvPr/>
        </p:nvSpPr>
        <p:spPr bwMode="auto">
          <a:xfrm>
            <a:off x="9611966" y="1925341"/>
            <a:ext cx="1130448" cy="534874"/>
          </a:xfrm>
          <a:prstGeom prst="roundRect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36000" tIns="3600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195354" y="3894463"/>
            <a:ext cx="3371541" cy="328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Regulations</a:t>
            </a:r>
            <a:endParaRPr kumimoji="0" lang="en-A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998472" y="3882707"/>
            <a:ext cx="2949235" cy="328670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1" u="none" strike="noStrike" cap="none" normalizeH="0" baseline="0" dirty="0" smtClean="0">
                <a:ln>
                  <a:noFill/>
                </a:ln>
                <a:solidFill>
                  <a:schemeClr val="tx1">
                    <a:alpha val="36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Regulations</a:t>
            </a:r>
            <a:endParaRPr kumimoji="0" lang="en-AU" sz="1600" b="0" i="1" u="none" strike="noStrike" cap="none" normalizeH="0" baseline="0" dirty="0">
              <a:ln>
                <a:noFill/>
              </a:ln>
              <a:solidFill>
                <a:schemeClr val="tx1">
                  <a:alpha val="36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479892"/>
            <a:ext cx="6684141" cy="445976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PERMITS HOLDER SECURITY CATGORISATION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87586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7999"/>
            <a:ext cx="138225" cy="216037"/>
          </a:xfrm>
        </p:spPr>
        <p:txBody>
          <a:bodyPr/>
          <a:lstStyle/>
          <a:p>
            <a:fld id="{3B2DE1B4-0BB7-4A92-9C18-F95FFFA0F806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7852696"/>
              </p:ext>
            </p:extLst>
          </p:nvPr>
        </p:nvGraphicFramePr>
        <p:xfrm>
          <a:off x="317687" y="1754705"/>
          <a:ext cx="11874313" cy="45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47" y="479892"/>
            <a:ext cx="2807253" cy="2241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2862" y1="53119" x2="82862" y2="53119"/>
                        <a14:backgroundMark x1="69130" y1="73107" x2="69130" y2="73107"/>
                        <a14:backgroundMark x1="67767" y1="72925" x2="67767" y2="72925"/>
                        <a14:backgroundMark x1="67767" y1="71593" x2="67767" y2="71593"/>
                        <a14:backgroundMark x1="30241" y1="75288" x2="30241" y2="7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2" y="4386543"/>
            <a:ext cx="1904832" cy="1427038"/>
          </a:xfrm>
          <a:prstGeom prst="rect">
            <a:avLst/>
          </a:prstGeom>
        </p:spPr>
      </p:pic>
      <p:pic>
        <p:nvPicPr>
          <p:cNvPr id="9" name="Picture 8" descr="u_chems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4378" r="45193" b="32258"/>
          <a:stretch/>
        </p:blipFill>
        <p:spPr bwMode="auto">
          <a:xfrm flipH="1">
            <a:off x="874060" y="1387133"/>
            <a:ext cx="2380128" cy="1530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20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95750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394493" cy="248848"/>
          </a:xfrm>
        </p:spPr>
        <p:txBody>
          <a:bodyPr/>
          <a:lstStyle/>
          <a:p>
            <a:fld id="{3B2DE1B4-0BB7-4A92-9C18-F95FFFA0F806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0045" y="359999"/>
            <a:ext cx="8266577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Australian Categorisation of Nuclear Material</a:t>
            </a:r>
          </a:p>
        </p:txBody>
      </p:sp>
      <p:graphicFrame>
        <p:nvGraphicFramePr>
          <p:cNvPr id="2233" name="Table 2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71312"/>
              </p:ext>
            </p:extLst>
          </p:nvPr>
        </p:nvGraphicFramePr>
        <p:xfrm>
          <a:off x="669925" y="1115999"/>
          <a:ext cx="4135893" cy="3356278"/>
        </p:xfrm>
        <a:graphic>
          <a:graphicData uri="http://schemas.openxmlformats.org/drawingml/2006/table">
            <a:tbl>
              <a:tblPr firstRow="1" firstCol="1" bandRow="1"/>
              <a:tblGrid>
                <a:gridCol w="234767">
                  <a:extLst>
                    <a:ext uri="{9D8B030D-6E8A-4147-A177-3AD203B41FA5}">
                      <a16:colId xmlns:a16="http://schemas.microsoft.com/office/drawing/2014/main" val="394753136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3021759215"/>
                    </a:ext>
                  </a:extLst>
                </a:gridCol>
                <a:gridCol w="350226">
                  <a:extLst>
                    <a:ext uri="{9D8B030D-6E8A-4147-A177-3AD203B41FA5}">
                      <a16:colId xmlns:a16="http://schemas.microsoft.com/office/drawing/2014/main" val="2615740044"/>
                    </a:ext>
                  </a:extLst>
                </a:gridCol>
                <a:gridCol w="807464">
                  <a:extLst>
                    <a:ext uri="{9D8B030D-6E8A-4147-A177-3AD203B41FA5}">
                      <a16:colId xmlns:a16="http://schemas.microsoft.com/office/drawing/2014/main" val="498663875"/>
                    </a:ext>
                  </a:extLst>
                </a:gridCol>
                <a:gridCol w="700453">
                  <a:extLst>
                    <a:ext uri="{9D8B030D-6E8A-4147-A177-3AD203B41FA5}">
                      <a16:colId xmlns:a16="http://schemas.microsoft.com/office/drawing/2014/main" val="442359036"/>
                    </a:ext>
                  </a:extLst>
                </a:gridCol>
                <a:gridCol w="788007">
                  <a:extLst>
                    <a:ext uri="{9D8B030D-6E8A-4147-A177-3AD203B41FA5}">
                      <a16:colId xmlns:a16="http://schemas.microsoft.com/office/drawing/2014/main" val="2365376743"/>
                    </a:ext>
                  </a:extLst>
                </a:gridCol>
                <a:gridCol w="982578">
                  <a:extLst>
                    <a:ext uri="{9D8B030D-6E8A-4147-A177-3AD203B41FA5}">
                      <a16:colId xmlns:a16="http://schemas.microsoft.com/office/drawing/2014/main" val="2929889062"/>
                    </a:ext>
                  </a:extLst>
                </a:gridCol>
              </a:tblGrid>
              <a:tr h="458991">
                <a:tc gridSpan="7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IAEA Categorisation According to NSS-13</a:t>
                      </a:r>
                      <a:br>
                        <a:rPr lang="en-GB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(INFCIRC/225/Rev.5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(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CPPNM Annex II)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27082"/>
                  </a:ext>
                </a:extLst>
              </a:tr>
              <a:tr h="224412">
                <a:tc gridSpan="4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Material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Category 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11552"/>
                  </a:ext>
                </a:extLst>
              </a:tr>
              <a:tr h="22441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Form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III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77123"/>
                  </a:ext>
                </a:extLst>
              </a:tr>
              <a:tr h="397171">
                <a:tc row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spc="12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Special </a:t>
                      </a:r>
                      <a:r>
                        <a:rPr lang="en-GB" sz="1200" b="1" spc="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Fissionable Material</a:t>
                      </a:r>
                      <a:endParaRPr lang="en-AU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 hangingPunct="0">
                        <a:spcAft>
                          <a:spcPts val="0"/>
                        </a:spcAft>
                      </a:pPr>
                      <a:r>
                        <a:rPr lang="en-GB" sz="1200" spc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Unirradiated</a:t>
                      </a:r>
                      <a:r>
                        <a:rPr lang="en-GB" sz="1400" spc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Pu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≥2kg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94447"/>
                  </a:ext>
                </a:extLst>
              </a:tr>
              <a:tr h="4449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 20%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≥5kg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78202"/>
                  </a:ext>
                </a:extLst>
              </a:tr>
              <a:tr h="3835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10%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20%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55309"/>
                  </a:ext>
                </a:extLst>
              </a:tr>
              <a:tr h="4101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10%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05828"/>
                  </a:ext>
                </a:extLst>
              </a:tr>
              <a:tr h="39717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233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≥2kg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2174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Irradiated Fuel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DU, NU, Th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or LEF</a:t>
                      </a:r>
                      <a:b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&lt;10% fissile content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7597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279525"/>
            <a:ext cx="61912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6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95750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394493" cy="248848"/>
          </a:xfrm>
        </p:spPr>
        <p:txBody>
          <a:bodyPr/>
          <a:lstStyle/>
          <a:p>
            <a:fld id="{3B2DE1B4-0BB7-4A92-9C18-F95FFFA0F80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0045" y="359999"/>
            <a:ext cx="8266577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Australian Categorisation of Nuclear Material</a:t>
            </a:r>
          </a:p>
        </p:txBody>
      </p:sp>
      <p:graphicFrame>
        <p:nvGraphicFramePr>
          <p:cNvPr id="2233" name="Table 2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69392"/>
              </p:ext>
            </p:extLst>
          </p:nvPr>
        </p:nvGraphicFramePr>
        <p:xfrm>
          <a:off x="669925" y="1115999"/>
          <a:ext cx="5932985" cy="4562134"/>
        </p:xfrm>
        <a:graphic>
          <a:graphicData uri="http://schemas.openxmlformats.org/drawingml/2006/table">
            <a:tbl>
              <a:tblPr firstRow="1" firstCol="1" bandRow="1"/>
              <a:tblGrid>
                <a:gridCol w="234767">
                  <a:extLst>
                    <a:ext uri="{9D8B030D-6E8A-4147-A177-3AD203B41FA5}">
                      <a16:colId xmlns:a16="http://schemas.microsoft.com/office/drawing/2014/main" val="394753136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3021759215"/>
                    </a:ext>
                  </a:extLst>
                </a:gridCol>
                <a:gridCol w="350226">
                  <a:extLst>
                    <a:ext uri="{9D8B030D-6E8A-4147-A177-3AD203B41FA5}">
                      <a16:colId xmlns:a16="http://schemas.microsoft.com/office/drawing/2014/main" val="2615740044"/>
                    </a:ext>
                  </a:extLst>
                </a:gridCol>
                <a:gridCol w="553136">
                  <a:extLst>
                    <a:ext uri="{9D8B030D-6E8A-4147-A177-3AD203B41FA5}">
                      <a16:colId xmlns:a16="http://schemas.microsoft.com/office/drawing/2014/main" val="498663875"/>
                    </a:ext>
                  </a:extLst>
                </a:gridCol>
                <a:gridCol w="254328">
                  <a:extLst>
                    <a:ext uri="{9D8B030D-6E8A-4147-A177-3AD203B41FA5}">
                      <a16:colId xmlns:a16="http://schemas.microsoft.com/office/drawing/2014/main" val="648752848"/>
                    </a:ext>
                  </a:extLst>
                </a:gridCol>
                <a:gridCol w="700453">
                  <a:extLst>
                    <a:ext uri="{9D8B030D-6E8A-4147-A177-3AD203B41FA5}">
                      <a16:colId xmlns:a16="http://schemas.microsoft.com/office/drawing/2014/main" val="442359036"/>
                    </a:ext>
                  </a:extLst>
                </a:gridCol>
                <a:gridCol w="788007">
                  <a:extLst>
                    <a:ext uri="{9D8B030D-6E8A-4147-A177-3AD203B41FA5}">
                      <a16:colId xmlns:a16="http://schemas.microsoft.com/office/drawing/2014/main" val="2365376743"/>
                    </a:ext>
                  </a:extLst>
                </a:gridCol>
                <a:gridCol w="982578">
                  <a:extLst>
                    <a:ext uri="{9D8B030D-6E8A-4147-A177-3AD203B41FA5}">
                      <a16:colId xmlns:a16="http://schemas.microsoft.com/office/drawing/2014/main" val="2929889062"/>
                    </a:ext>
                  </a:extLst>
                </a:gridCol>
                <a:gridCol w="28575">
                  <a:extLst>
                    <a:ext uri="{9D8B030D-6E8A-4147-A177-3AD203B41FA5}">
                      <a16:colId xmlns:a16="http://schemas.microsoft.com/office/drawing/2014/main" val="346436657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70957769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245678808"/>
                    </a:ext>
                  </a:extLst>
                </a:gridCol>
                <a:gridCol w="777917">
                  <a:extLst>
                    <a:ext uri="{9D8B030D-6E8A-4147-A177-3AD203B41FA5}">
                      <a16:colId xmlns:a16="http://schemas.microsoft.com/office/drawing/2014/main" val="2055340332"/>
                    </a:ext>
                  </a:extLst>
                </a:gridCol>
              </a:tblGrid>
              <a:tr h="458991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IAEA Categorisation According to NSS-13</a:t>
                      </a:r>
                      <a:b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(INFCIRC/225/Rev.5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(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CPPNM Annex II)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427082"/>
                  </a:ext>
                </a:extLst>
              </a:tr>
              <a:tr h="224412">
                <a:tc gridSpan="5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Material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Category 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311552"/>
                  </a:ext>
                </a:extLst>
              </a:tr>
              <a:tr h="22441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Form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III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LOF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77123"/>
                  </a:ext>
                </a:extLst>
              </a:tr>
              <a:tr h="397171">
                <a:tc rowSpan="7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spc="12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Special </a:t>
                      </a:r>
                      <a:r>
                        <a:rPr lang="en-GB" sz="1200" b="1" spc="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Fissionable Material</a:t>
                      </a:r>
                      <a:endParaRPr lang="en-AU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 hangingPunct="0">
                        <a:spcAft>
                          <a:spcPts val="0"/>
                        </a:spcAft>
                      </a:pPr>
                      <a:r>
                        <a:rPr lang="en-GB" sz="1200" spc="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Unirradiated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Pu 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≥2kg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≤10g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94447"/>
                  </a:ext>
                </a:extLst>
              </a:tr>
              <a:tr h="4449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 20%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≥5kg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10g 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78202"/>
                  </a:ext>
                </a:extLst>
              </a:tr>
              <a:tr h="3835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10%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20%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55309"/>
                  </a:ext>
                </a:extLst>
              </a:tr>
              <a:tr h="26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10%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A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405828"/>
                  </a:ext>
                </a:extLst>
              </a:tr>
              <a:tr h="3835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35086"/>
                  </a:ext>
                </a:extLst>
              </a:tr>
              <a:tr h="39717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233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≥2kg</a:t>
                      </a:r>
                      <a:endParaRPr lang="en-AU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 10g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2174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Irradiated Fuel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DU, NU, Th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or LEF</a:t>
                      </a:r>
                      <a:b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&lt;10% fissile content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66075976"/>
                  </a:ext>
                </a:extLst>
              </a:tr>
              <a:tr h="70476">
                <a:tc gridSpan="4">
                  <a:txBody>
                    <a:bodyPr/>
                    <a:lstStyle/>
                    <a:p>
                      <a:pPr algn="l"/>
                      <a:endParaRPr lang="en-AU" sz="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130653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Source Material</a:t>
                      </a:r>
                      <a:endParaRPr lang="en-AU" sz="13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spc="6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Unirradiated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Natural Uranium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Unlimited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6318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Depleted Uranium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221"/>
                  </a:ext>
                </a:extLst>
              </a:tr>
              <a:tr h="3733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Thorium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rgbClr val="DEE7E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106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4082145"/>
            <a:ext cx="4619992" cy="2394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2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95750" cy="216000"/>
          </a:xfrm>
        </p:spPr>
        <p:txBody>
          <a:bodyPr/>
          <a:lstStyle/>
          <a:p>
            <a:r>
              <a:rPr lang="en-AU" b="0" dirty="0"/>
              <a:t>Australian Nuclear Security Regime Fit for Purpose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394493" cy="248848"/>
          </a:xfrm>
        </p:spPr>
        <p:txBody>
          <a:bodyPr/>
          <a:lstStyle/>
          <a:p>
            <a:fld id="{3B2DE1B4-0BB7-4A92-9C18-F95FFFA0F80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0045" y="359999"/>
            <a:ext cx="8266577" cy="540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Australian Categorisation of Nuclear Material</a:t>
            </a:r>
          </a:p>
        </p:txBody>
      </p:sp>
      <p:graphicFrame>
        <p:nvGraphicFramePr>
          <p:cNvPr id="2233" name="Table 2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79719"/>
              </p:ext>
            </p:extLst>
          </p:nvPr>
        </p:nvGraphicFramePr>
        <p:xfrm>
          <a:off x="669925" y="1115999"/>
          <a:ext cx="10188575" cy="4613578"/>
        </p:xfrm>
        <a:graphic>
          <a:graphicData uri="http://schemas.openxmlformats.org/drawingml/2006/table">
            <a:tbl>
              <a:tblPr firstRow="1" firstCol="1" bandRow="1"/>
              <a:tblGrid>
                <a:gridCol w="234767">
                  <a:extLst>
                    <a:ext uri="{9D8B030D-6E8A-4147-A177-3AD203B41FA5}">
                      <a16:colId xmlns:a16="http://schemas.microsoft.com/office/drawing/2014/main" val="394753136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3021759215"/>
                    </a:ext>
                  </a:extLst>
                </a:gridCol>
                <a:gridCol w="350226">
                  <a:extLst>
                    <a:ext uri="{9D8B030D-6E8A-4147-A177-3AD203B41FA5}">
                      <a16:colId xmlns:a16="http://schemas.microsoft.com/office/drawing/2014/main" val="2615740044"/>
                    </a:ext>
                  </a:extLst>
                </a:gridCol>
                <a:gridCol w="553136">
                  <a:extLst>
                    <a:ext uri="{9D8B030D-6E8A-4147-A177-3AD203B41FA5}">
                      <a16:colId xmlns:a16="http://schemas.microsoft.com/office/drawing/2014/main" val="498663875"/>
                    </a:ext>
                  </a:extLst>
                </a:gridCol>
                <a:gridCol w="254328">
                  <a:extLst>
                    <a:ext uri="{9D8B030D-6E8A-4147-A177-3AD203B41FA5}">
                      <a16:colId xmlns:a16="http://schemas.microsoft.com/office/drawing/2014/main" val="648752848"/>
                    </a:ext>
                  </a:extLst>
                </a:gridCol>
                <a:gridCol w="700453">
                  <a:extLst>
                    <a:ext uri="{9D8B030D-6E8A-4147-A177-3AD203B41FA5}">
                      <a16:colId xmlns:a16="http://schemas.microsoft.com/office/drawing/2014/main" val="442359036"/>
                    </a:ext>
                  </a:extLst>
                </a:gridCol>
                <a:gridCol w="788007">
                  <a:extLst>
                    <a:ext uri="{9D8B030D-6E8A-4147-A177-3AD203B41FA5}">
                      <a16:colId xmlns:a16="http://schemas.microsoft.com/office/drawing/2014/main" val="2365376743"/>
                    </a:ext>
                  </a:extLst>
                </a:gridCol>
                <a:gridCol w="982578">
                  <a:extLst>
                    <a:ext uri="{9D8B030D-6E8A-4147-A177-3AD203B41FA5}">
                      <a16:colId xmlns:a16="http://schemas.microsoft.com/office/drawing/2014/main" val="2929889062"/>
                    </a:ext>
                  </a:extLst>
                </a:gridCol>
                <a:gridCol w="116742">
                  <a:extLst>
                    <a:ext uri="{9D8B030D-6E8A-4147-A177-3AD203B41FA5}">
                      <a16:colId xmlns:a16="http://schemas.microsoft.com/office/drawing/2014/main" val="3464366571"/>
                    </a:ext>
                  </a:extLst>
                </a:gridCol>
                <a:gridCol w="943664">
                  <a:extLst>
                    <a:ext uri="{9D8B030D-6E8A-4147-A177-3AD203B41FA5}">
                      <a16:colId xmlns:a16="http://schemas.microsoft.com/office/drawing/2014/main" val="1709577695"/>
                    </a:ext>
                  </a:extLst>
                </a:gridCol>
                <a:gridCol w="39276">
                  <a:extLst>
                    <a:ext uri="{9D8B030D-6E8A-4147-A177-3AD203B41FA5}">
                      <a16:colId xmlns:a16="http://schemas.microsoft.com/office/drawing/2014/main" val="3976386018"/>
                    </a:ext>
                  </a:extLst>
                </a:gridCol>
                <a:gridCol w="777917">
                  <a:extLst>
                    <a:ext uri="{9D8B030D-6E8A-4147-A177-3AD203B41FA5}">
                      <a16:colId xmlns:a16="http://schemas.microsoft.com/office/drawing/2014/main" val="2055340332"/>
                    </a:ext>
                  </a:extLst>
                </a:gridCol>
                <a:gridCol w="826922">
                  <a:extLst>
                    <a:ext uri="{9D8B030D-6E8A-4147-A177-3AD203B41FA5}">
                      <a16:colId xmlns:a16="http://schemas.microsoft.com/office/drawing/2014/main" val="2098499930"/>
                    </a:ext>
                  </a:extLst>
                </a:gridCol>
                <a:gridCol w="749094">
                  <a:extLst>
                    <a:ext uri="{9D8B030D-6E8A-4147-A177-3AD203B41FA5}">
                      <a16:colId xmlns:a16="http://schemas.microsoft.com/office/drawing/2014/main" val="3683617589"/>
                    </a:ext>
                  </a:extLst>
                </a:gridCol>
                <a:gridCol w="709307">
                  <a:extLst>
                    <a:ext uri="{9D8B030D-6E8A-4147-A177-3AD203B41FA5}">
                      <a16:colId xmlns:a16="http://schemas.microsoft.com/office/drawing/2014/main" val="143650833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27700062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77456413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264451290"/>
                    </a:ext>
                  </a:extLst>
                </a:gridCol>
              </a:tblGrid>
              <a:tr h="458991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IAEA Categorisation According to NSS-13</a:t>
                      </a:r>
                      <a:b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(INFCIRC/225/Rev.5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(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CPPNM Annex II)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ASNO Categorisation </a:t>
                      </a:r>
                      <a:br>
                        <a:rPr lang="en-GB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Prudent Management Practice</a:t>
                      </a: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27082"/>
                  </a:ext>
                </a:extLst>
              </a:tr>
              <a:tr h="224412">
                <a:tc gridSpan="5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Material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Category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Category</a:t>
                      </a:r>
                      <a:endParaRPr lang="en-AU" sz="12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Location Outside Facility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LOF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UOC</a:t>
                      </a: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Radiographers</a:t>
                      </a:r>
                      <a:endParaRPr lang="en-A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11552"/>
                  </a:ext>
                </a:extLst>
              </a:tr>
              <a:tr h="22441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Form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III</a:t>
                      </a:r>
                      <a:endParaRPr lang="en-AU" sz="2000" dirty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dobe Devanagari" panose="02040503050201020203" pitchFamily="18" charset="0"/>
                          <a:ea typeface="Times New Roman" panose="02020603050405020304" pitchFamily="18" charset="0"/>
                          <a:cs typeface="Adobe Devanagari" panose="02040503050201020203" pitchFamily="18" charset="0"/>
                        </a:rPr>
                        <a:t>IV</a:t>
                      </a:r>
                      <a:endParaRPr lang="en-AU" sz="1400" dirty="0" smtClean="0">
                        <a:effectLst/>
                        <a:latin typeface="Adobe Devanagari" panose="02040503050201020203" pitchFamily="18" charset="0"/>
                        <a:ea typeface="Times New Roman" panose="02020603050405020304" pitchFamily="18" charset="0"/>
                        <a:cs typeface="Adobe Devanagari" panose="02040503050201020203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L3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L2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L1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U1 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U2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R2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R1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77123"/>
                  </a:ext>
                </a:extLst>
              </a:tr>
              <a:tr h="397171">
                <a:tc rowSpan="7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spc="12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Special </a:t>
                      </a:r>
                      <a:r>
                        <a:rPr lang="en-GB" sz="1200" b="1" spc="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Fissionable Material</a:t>
                      </a:r>
                      <a:endParaRPr lang="en-AU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 hangingPunct="0">
                        <a:spcAft>
                          <a:spcPts val="0"/>
                        </a:spcAft>
                      </a:pPr>
                      <a:r>
                        <a:rPr lang="en-GB" sz="1200" spc="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Unirradiated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Pu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10g ≤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≤10g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75694447"/>
                  </a:ext>
                </a:extLst>
              </a:tr>
              <a:tr h="4449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 20%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≥5kg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&gt;10g ≤15g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10g 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≤5g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≤1g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49178202"/>
                  </a:ext>
                </a:extLst>
              </a:tr>
              <a:tr h="3835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10%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20%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1kg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&gt;10g ≤1kg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355309"/>
                  </a:ext>
                </a:extLst>
              </a:tr>
              <a:tr h="26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10%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≥10kg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405828"/>
                  </a:ext>
                </a:extLst>
              </a:tr>
              <a:tr h="3835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F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&gt;10g &lt;10kg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U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235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81335086"/>
                  </a:ext>
                </a:extLst>
              </a:tr>
              <a:tr h="39717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233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≥2kg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 &lt;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2kg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 ≤</a:t>
                      </a: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500g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&gt;10g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≤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 10g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 5g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0852174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Irradiated Fuel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C5E0B3"/>
                      </a:fgClr>
                      <a:bgClr>
                        <a:srgbClr val="E4F0DC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DU, NU, Th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or LEF</a:t>
                      </a:r>
                      <a:b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&lt;10% fissile content</a:t>
                      </a:r>
                      <a:endParaRPr lang="en-A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rgbClr val="DEE7E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66075976"/>
                  </a:ext>
                </a:extLst>
              </a:tr>
              <a:tr h="70476">
                <a:tc gridSpan="4">
                  <a:txBody>
                    <a:bodyPr/>
                    <a:lstStyle/>
                    <a:p>
                      <a:pPr algn="l"/>
                      <a:endParaRPr lang="en-AU" sz="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30653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Source Material</a:t>
                      </a:r>
                      <a:endParaRPr lang="en-AU" sz="13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spc="6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Unirradiated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Natural Uranium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rgbClr val="DEE7E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Unlimited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1x10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4796318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Depleted Uranium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rgbClr val="DEE7E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221"/>
                  </a:ext>
                </a:extLst>
              </a:tr>
              <a:tr h="3733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Thorium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31869B"/>
                      </a:fgClr>
                      <a:bgClr>
                        <a:srgbClr val="DEE7E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≤500kg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≤10kg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81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88" y="367749"/>
            <a:ext cx="3076914" cy="5400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ASSOCIATED ITEMS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1850" y="6228000"/>
            <a:ext cx="437761" cy="180000"/>
          </a:xfrm>
        </p:spPr>
        <p:txBody>
          <a:bodyPr/>
          <a:lstStyle/>
          <a:p>
            <a:fld id="{3B2DE1B4-0BB7-4A92-9C18-F95FFFA0F806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00000" y="1139184"/>
            <a:ext cx="10580800" cy="41904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+mj-lt"/>
              </a:rPr>
              <a:t>ASSOCIATED ITEMS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9611" y="1589959"/>
            <a:ext cx="1950398" cy="42420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AU" sz="600" b="1" dirty="0" smtClean="0">
                <a:latin typeface="+mj-lt"/>
              </a:rPr>
              <a:t> </a:t>
            </a:r>
          </a:p>
          <a:p>
            <a:pPr algn="ctr"/>
            <a:r>
              <a:rPr lang="en-AU" sz="1600" b="1" dirty="0" smtClean="0">
                <a:latin typeface="+mj-lt"/>
              </a:rPr>
              <a:t>ASSOCIATED </a:t>
            </a:r>
            <a:r>
              <a:rPr lang="en-AU" sz="1600" b="1" dirty="0">
                <a:latin typeface="+mj-lt"/>
              </a:rPr>
              <a:t>MATERIAL (AM)</a:t>
            </a:r>
          </a:p>
          <a:p>
            <a:pPr algn="ctr"/>
            <a:r>
              <a:rPr lang="en-AU" sz="1600" u="sng" dirty="0">
                <a:latin typeface="+mj-lt"/>
              </a:rPr>
              <a:t>Material</a:t>
            </a:r>
            <a:r>
              <a:rPr lang="en-AU" sz="1600" dirty="0">
                <a:latin typeface="+mj-lt"/>
              </a:rPr>
              <a:t> specially suited for use in nuclear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53565" y="1589959"/>
            <a:ext cx="3025714" cy="4242042"/>
          </a:xfrm>
          <a:prstGeom prst="roundRect">
            <a:avLst>
              <a:gd name="adj" fmla="val 851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AU" sz="500" b="1" dirty="0" smtClean="0">
                <a:latin typeface="+mj-lt"/>
              </a:rPr>
              <a:t> </a:t>
            </a:r>
            <a:r>
              <a:rPr lang="en-AU" sz="1600" b="1" dirty="0" smtClean="0">
                <a:latin typeface="+mj-lt"/>
              </a:rPr>
              <a:t/>
            </a:r>
            <a:br>
              <a:rPr lang="en-AU" sz="1600" b="1" dirty="0" smtClean="0">
                <a:latin typeface="+mj-lt"/>
              </a:rPr>
            </a:br>
            <a:r>
              <a:rPr lang="en-AU" sz="1600" b="1" dirty="0" smtClean="0">
                <a:latin typeface="+mj-lt"/>
              </a:rPr>
              <a:t>ASSOCIATED </a:t>
            </a:r>
            <a:r>
              <a:rPr lang="en-AU" sz="1600" b="1" dirty="0">
                <a:latin typeface="+mj-lt"/>
              </a:rPr>
              <a:t>EQUIPMENT (AE)</a:t>
            </a:r>
          </a:p>
          <a:p>
            <a:pPr algn="ctr"/>
            <a:r>
              <a:rPr lang="en-AU" sz="1600" u="sng" dirty="0">
                <a:latin typeface="+mj-lt"/>
              </a:rPr>
              <a:t>Equipment</a:t>
            </a:r>
            <a:r>
              <a:rPr lang="en-AU" sz="1600" dirty="0">
                <a:latin typeface="+mj-lt"/>
              </a:rPr>
              <a:t> or </a:t>
            </a:r>
            <a:r>
              <a:rPr lang="en-AU" sz="1600" u="sng" dirty="0">
                <a:latin typeface="+mj-lt"/>
              </a:rPr>
              <a:t>plant</a:t>
            </a:r>
            <a:r>
              <a:rPr lang="en-AU" sz="1600" dirty="0">
                <a:latin typeface="+mj-lt"/>
              </a:rPr>
              <a:t> specially for use in nuclear activities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0894" y="1599756"/>
            <a:ext cx="5424452" cy="4232244"/>
          </a:xfrm>
          <a:prstGeom prst="roundRect">
            <a:avLst>
              <a:gd name="adj" fmla="val 581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AU" sz="1600" b="1" dirty="0">
                <a:latin typeface="+mj-lt"/>
              </a:rPr>
              <a:t>ASSOCIATED TECHNOLOGY (AT)</a:t>
            </a:r>
          </a:p>
          <a:p>
            <a:pPr algn="ctr"/>
            <a:r>
              <a:rPr lang="en-AU" sz="1600" u="sng" dirty="0">
                <a:latin typeface="+mj-lt"/>
              </a:rPr>
              <a:t>Information</a:t>
            </a:r>
            <a:r>
              <a:rPr lang="en-AU" sz="1600" dirty="0">
                <a:latin typeface="+mj-lt"/>
              </a:rPr>
              <a:t> applicable primarily for enrichment, </a:t>
            </a:r>
            <a:r>
              <a:rPr lang="en-AU" sz="1600" dirty="0" smtClean="0">
                <a:latin typeface="+mj-lt"/>
              </a:rPr>
              <a:t/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                reprocessing </a:t>
            </a:r>
            <a:r>
              <a:rPr lang="en-AU" sz="1600" dirty="0">
                <a:latin typeface="+mj-lt"/>
              </a:rPr>
              <a:t>or heavy water production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16748" y="2644052"/>
            <a:ext cx="3118757" cy="1009378"/>
          </a:xfrm>
          <a:prstGeom prst="roundRect">
            <a:avLst/>
          </a:prstGeom>
          <a:solidFill>
            <a:srgbClr val="009BD2"/>
          </a:solidFill>
          <a:scene3d>
            <a:camera prst="orthographicFront"/>
            <a:lightRig rig="twoPt" dir="t"/>
          </a:scene3d>
          <a:sp3d prstMaterial="dkEdge"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rgbClr val="FFFF00"/>
                </a:solidFill>
                <a:latin typeface="+mj-lt"/>
              </a:rPr>
              <a:t>Photograph</a:t>
            </a:r>
            <a:r>
              <a:rPr lang="en-AU" sz="1600" b="1" dirty="0">
                <a:latin typeface="+mj-lt"/>
              </a:rPr>
              <a:t>, </a:t>
            </a:r>
            <a:r>
              <a:rPr lang="en-AU" sz="1600" b="1" dirty="0">
                <a:solidFill>
                  <a:srgbClr val="FFFF00"/>
                </a:solidFill>
                <a:latin typeface="+mj-lt"/>
              </a:rPr>
              <a:t>model</a:t>
            </a:r>
            <a:r>
              <a:rPr lang="en-AU" sz="1600" b="1" dirty="0">
                <a:latin typeface="+mj-lt"/>
              </a:rPr>
              <a:t> </a:t>
            </a:r>
            <a:r>
              <a:rPr lang="en-AU" sz="1600" dirty="0">
                <a:latin typeface="+mj-lt"/>
              </a:rPr>
              <a:t>or other </a:t>
            </a:r>
            <a:r>
              <a:rPr lang="en-AU" sz="1600" b="1" dirty="0">
                <a:solidFill>
                  <a:schemeClr val="tx1"/>
                </a:solidFill>
                <a:latin typeface="+mj-lt"/>
              </a:rPr>
              <a:t>thing</a:t>
            </a:r>
            <a:r>
              <a:rPr lang="en-AU" sz="1600" dirty="0">
                <a:latin typeface="+mj-lt"/>
              </a:rPr>
              <a:t> from which such information may be </a:t>
            </a:r>
            <a:r>
              <a:rPr lang="en-AU" sz="1600" u="sng" dirty="0">
                <a:latin typeface="+mj-lt"/>
              </a:rPr>
              <a:t>obtained</a:t>
            </a:r>
            <a:r>
              <a:rPr lang="en-AU" sz="1600" dirty="0">
                <a:latin typeface="+mj-lt"/>
              </a:rPr>
              <a:t> or </a:t>
            </a:r>
            <a:r>
              <a:rPr lang="en-AU" sz="1600" u="sng" dirty="0">
                <a:latin typeface="+mj-lt"/>
              </a:rPr>
              <a:t>deduced</a:t>
            </a:r>
            <a:endParaRPr lang="en-AU" sz="1600" b="1" u="sng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98308" y="3993934"/>
            <a:ext cx="2162870" cy="9478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latin typeface="+mj-lt"/>
              </a:rPr>
              <a:t>Electronic Media (e.g. CDs, USB, Hard-drive, Smart Device, Networks)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52760" y="3993935"/>
            <a:ext cx="2761578" cy="9478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+mj-lt"/>
              </a:rPr>
              <a:t>Equipment or plant (AE) from which information (AT) can be obtained or deduced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06436" y="3857730"/>
            <a:ext cx="1620000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+mj-lt"/>
              </a:rPr>
              <a:t>Nuclear Grade Graphite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19626" y="4815930"/>
            <a:ext cx="1620000" cy="54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+mj-lt"/>
              </a:rPr>
              <a:t>Heavy Water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43880" y="2717279"/>
            <a:ext cx="1260000" cy="54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latin typeface="+mj-lt"/>
              </a:rPr>
              <a:t>Reactors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5443" y="5094847"/>
            <a:ext cx="1620000" cy="64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+mj-lt"/>
              </a:rPr>
              <a:t>Centrifuge Design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32268" y="4777164"/>
            <a:ext cx="1260000" cy="54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+mj-lt"/>
              </a:rPr>
              <a:t>Heavy Water Plant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93192" y="5094847"/>
            <a:ext cx="2921146" cy="64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latin typeface="+mj-lt"/>
              </a:rPr>
              <a:t>Enrichment, reprocessing or heavy water plant and equipment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032268" y="3379844"/>
            <a:ext cx="1260000" cy="108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latin typeface="+mj-lt"/>
              </a:rPr>
              <a:t>Reactor internals, pressure vessels </a:t>
            </a:r>
            <a:r>
              <a:rPr lang="en-AU" sz="1600" dirty="0" smtClean="0">
                <a:latin typeface="+mj-lt"/>
              </a:rPr>
              <a:t>etc.</a:t>
            </a:r>
            <a:endParaRPr lang="en-AU" sz="1600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63637" y="3653430"/>
            <a:ext cx="501921" cy="34780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82399" y="3676047"/>
            <a:ext cx="477081" cy="3251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512913" y="4001231"/>
            <a:ext cx="1188112" cy="9478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latin typeface="+mj-lt"/>
              </a:rPr>
              <a:t>Computer or physical model</a:t>
            </a: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 flipH="1">
            <a:off x="6106969" y="3653430"/>
            <a:ext cx="62654" cy="34780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91428">
            <a:off x="3150300" y="2399286"/>
            <a:ext cx="1259121" cy="1340224"/>
            <a:chOff x="3094022" y="2689837"/>
            <a:chExt cx="1259121" cy="1440000"/>
          </a:xfrm>
        </p:grpSpPr>
        <p:sp>
          <p:nvSpPr>
            <p:cNvPr id="12" name="Rounded Rectangle 11"/>
            <p:cNvSpPr/>
            <p:nvPr/>
          </p:nvSpPr>
          <p:spPr>
            <a:xfrm>
              <a:off x="3094022" y="2689837"/>
              <a:ext cx="1224000" cy="1440000"/>
            </a:xfrm>
            <a:prstGeom prst="roundRect">
              <a:avLst>
                <a:gd name="adj" fmla="val 7596"/>
              </a:avLst>
            </a:prstGeom>
            <a:gradFill flip="none" rotWithShape="1">
              <a:gsLst>
                <a:gs pos="0">
                  <a:schemeClr val="dk1">
                    <a:lumMod val="110000"/>
                    <a:satMod val="105000"/>
                    <a:tint val="67000"/>
                  </a:schemeClr>
                </a:gs>
                <a:gs pos="50000">
                  <a:schemeClr val="dk1">
                    <a:lumMod val="105000"/>
                    <a:satMod val="103000"/>
                    <a:tint val="73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/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600" dirty="0">
                <a:latin typeface="+mj-lt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123466" y="2717280"/>
              <a:ext cx="1229677" cy="1392469"/>
            </a:xfrm>
            <a:prstGeom prst="roundRect">
              <a:avLst>
                <a:gd name="adj" fmla="val 7596"/>
              </a:avLst>
            </a:prstGeom>
            <a:solidFill>
              <a:schemeClr val="bg1"/>
            </a:solidFill>
            <a:ln>
              <a:noFill/>
            </a:ln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600" dirty="0"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08952" y="2759439"/>
              <a:ext cx="1224000" cy="1341370"/>
            </a:xfrm>
            <a:prstGeom prst="roundRect">
              <a:avLst>
                <a:gd name="adj" fmla="val 7596"/>
              </a:avLst>
            </a:prstGeom>
            <a:gradFill flip="none" rotWithShape="1">
              <a:gsLst>
                <a:gs pos="15000">
                  <a:srgbClr val="0070C0"/>
                </a:gs>
                <a:gs pos="0">
                  <a:schemeClr val="bg1">
                    <a:lumMod val="75000"/>
                  </a:schemeClr>
                </a:gs>
                <a:gs pos="100000">
                  <a:srgbClr val="002060"/>
                </a:gs>
              </a:gsLst>
              <a:lin ang="10800000" scaled="0"/>
              <a:tileRect/>
            </a:gradFill>
            <a:ln/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600" dirty="0"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94224" y="2607733"/>
            <a:ext cx="137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FF00"/>
                </a:solidFill>
              </a:rPr>
              <a:t>Document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containing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 information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3152207" cy="216000"/>
          </a:xfrm>
        </p:spPr>
        <p:txBody>
          <a:bodyPr/>
          <a:lstStyle/>
          <a:p>
            <a:r>
              <a:rPr lang="en-AU" b="0" dirty="0" smtClean="0"/>
              <a:t>Australian </a:t>
            </a:r>
            <a:r>
              <a:rPr lang="en-AU" b="0" dirty="0"/>
              <a:t>Nuclear Security Regime Fit for Purpose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6782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FAT Corporate">
      <a:dk1>
        <a:srgbClr val="252D33"/>
      </a:dk1>
      <a:lt1>
        <a:sysClr val="window" lastClr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DFAT Corporate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net Document" ma:contentTypeID="0x01010068D47A3238F547F295FC4399B890905A00EB5D4F438FF3914DA696AB2B9777A65B" ma:contentTypeVersion="14" ma:contentTypeDescription="Intranet document content" ma:contentTypeScope="" ma:versionID="b451fd18a17c106bbd00044417964b24">
  <xsd:schema xmlns:xsd="http://www.w3.org/2001/XMLSchema" xmlns:xs="http://www.w3.org/2001/XMLSchema" xmlns:p="http://schemas.microsoft.com/office/2006/metadata/properties" xmlns:ns2="349e11ad-1311-4134-818c-bb844dbfed54" xmlns:ns3="6b894c73-1921-4299-aefc-49f5a4cb1310" targetNamespace="http://schemas.microsoft.com/office/2006/metadata/properties" ma:root="true" ma:fieldsID="3665d33502bbeec0c32743cccf061e76" ns2:_="" ns3:_="">
    <xsd:import namespace="349e11ad-1311-4134-818c-bb844dbfed54"/>
    <xsd:import namespace="6b894c73-1921-4299-aefc-49f5a4cb1310"/>
    <xsd:element name="properties">
      <xsd:complexType>
        <xsd:sequence>
          <xsd:element name="documentManagement">
            <xsd:complexType>
              <xsd:all>
                <xsd:element ref="ns2:PageKeywords" minOccurs="0"/>
                <xsd:element ref="ns2:PageKeywordsID" minOccurs="0"/>
                <xsd:element ref="ns2:PageDescription" minOccurs="0"/>
                <xsd:element ref="ns3:ItemActive" minOccurs="0"/>
                <xsd:element ref="ns2:PageAuthor" minOccurs="0"/>
                <xsd:element ref="ns2:ReviewDate" minOccurs="0"/>
                <xsd:element ref="ns2:ExpiryDate" minOccurs="0"/>
                <xsd:element ref="ns2:TRIMReferenceNumber" minOccurs="0"/>
                <xsd:element ref="ns2:OrganisationalUnit" minOccurs="0"/>
                <xsd:element ref="ns2:OrgUnitAcronym" minOccurs="0"/>
                <xsd:element ref="ns2:OrgUnitHierarchy" minOccurs="0"/>
                <xsd:element ref="ns2:OrgUnitType" minOccurs="0"/>
                <xsd:element ref="ns3:Template_x0020_group" minOccurs="0"/>
                <xsd:element ref="ns3:SecurityCategory" minOccurs="0"/>
                <xsd:element ref="ns3:Form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11ad-1311-4134-818c-bb844dbfed54" elementFormDefault="qualified">
    <xsd:import namespace="http://schemas.microsoft.com/office/2006/documentManagement/types"/>
    <xsd:import namespace="http://schemas.microsoft.com/office/infopath/2007/PartnerControls"/>
    <xsd:element name="PageKeywords" ma:index="8" nillable="true" ma:displayName="Document Keywords" ma:description="A list of keywords that describe or categorise this content." ma:list="{eab2c9c2-b0b6-4ae5-8920-98e40a79bc84}" ma:internalName="PageKeywords" ma:showField="Title" ma:web="349e11ad-1311-4134-818c-bb844dbfe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KeywordsID" ma:index="9" nillable="true" ma:displayName="Document Keywords ID" ma:hidden="true" ma:list="{9c550a34-8561-4159-9314-549d682ef06c}" ma:internalName="PageKeywordsID" ma:readOnly="true" ma:showField="ID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Description" ma:index="10" nillable="true" ma:displayName="Document Description" ma:description="A description of the page content." ma:internalName="PageDescription">
      <xsd:simpleType>
        <xsd:restriction base="dms:Note">
          <xsd:maxLength value="255"/>
        </xsd:restriction>
      </xsd:simpleType>
    </xsd:element>
    <xsd:element name="PageAuthor" ma:index="12" nillable="true" ma:displayName="Document Author" ma:list="UserInfo" ma:SharePointGroup="0" ma:internalName="Page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13" nillable="true" ma:displayName="Review Date" ma:description="The date a content item is due to be reviewed." ma:format="DateOnly" ma:internalName="ReviewDate">
      <xsd:simpleType>
        <xsd:restriction base="dms:DateTime"/>
      </xsd:simpleType>
    </xsd:element>
    <xsd:element name="ExpiryDate" ma:index="14" nillable="true" ma:displayName="Expiry Date" ma:description="Identifies the date this content is due to expire." ma:format="DateOnly" ma:internalName="ExpiryDate">
      <xsd:simpleType>
        <xsd:restriction base="dms:DateTime"/>
      </xsd:simpleType>
    </xsd:element>
    <xsd:element name="TRIMReferenceNumber" ma:index="15" nillable="true" ma:displayName="TRIM Reference Number" ma:description="A TRIM document or container reference number." ma:internalName="TRIMReferenceNumber">
      <xsd:simpleType>
        <xsd:restriction base="dms:Text">
          <xsd:maxLength value="15"/>
        </xsd:restriction>
      </xsd:simpleType>
    </xsd:element>
    <xsd:element name="OrganisationalUnit" ma:index="16" nillable="true" ma:displayName="Organisational Unit" ma:description="Identifies the DFAT branch responsible for the associated content." ma:list="{1dbeb31a-adcd-4bd0-b7cd-7455aacb1af5}" ma:internalName="OrganisationalUnit" ma:showField="Title" ma:web="349e11ad-1311-4134-818c-bb844dbfed54">
      <xsd:simpleType>
        <xsd:restriction base="dms:Lookup"/>
      </xsd:simpleType>
    </xsd:element>
    <xsd:element name="OrgUnitAcronym" ma:index="17" nillable="true" ma:displayName="Organisational Unit:OrgUnitAcronym" ma:list="{473c9002-2f9a-44a9-9783-6a6e2cdff1ea}" ma:internalName="OrgUnitAcronym" ma:readOnly="true" ma:showField="DfatOrgUnitAcronym" ma:web="{349e11ad-1311-4134-818c-bb844dbfed54}">
      <xsd:simpleType>
        <xsd:restriction base="dms:Lookup"/>
      </xsd:simpleType>
    </xsd:element>
    <xsd:element name="OrgUnitHierarchy" ma:index="18" nillable="true" ma:displayName="Organisational Unit:OrgUnitHierarchy" ma:list="{473c9002-2f9a-44a9-9783-6a6e2cdff1ea}" ma:internalName="OrgUnitHierarchy" ma:readOnly="true" ma:showField="DfatOrgUnitHierarchy" ma:web="{349e11ad-1311-4134-818c-bb844dbfed54}">
      <xsd:simpleType>
        <xsd:restriction base="dms:Lookup"/>
      </xsd:simpleType>
    </xsd:element>
    <xsd:element name="OrgUnitType" ma:index="19" nillable="true" ma:displayName="Organisational Unit:OrgUnitType" ma:list="{473c9002-2f9a-44a9-9783-6a6e2cdff1ea}" ma:internalName="OrhUnitType" ma:readOnly="true" ma:showField="DfatOrgUnitType" ma:web="{349e11ad-1311-4134-818c-bb844dbfed54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94c73-1921-4299-aefc-49f5a4cb1310" elementFormDefault="qualified">
    <xsd:import namespace="http://schemas.microsoft.com/office/2006/documentManagement/types"/>
    <xsd:import namespace="http://schemas.microsoft.com/office/infopath/2007/PartnerControls"/>
    <xsd:element name="ItemActive" ma:index="11" nillable="true" ma:displayName="Document Active" ma:default="1" ma:description="Identifies whether this value is currently used within the site." ma:internalName="ItemActive">
      <xsd:simpleType>
        <xsd:restriction base="dms:Boolean"/>
      </xsd:simpleType>
    </xsd:element>
    <xsd:element name="Template_x0020_group" ma:index="20" nillable="true" ma:displayName="Template group" ma:format="Dropdown" ma:internalName="Template_x0020_group">
      <xsd:simpleType>
        <xsd:restriction base="dms:Choice">
          <xsd:enumeration value="Briefing"/>
          <xsd:enumeration value="Building Management"/>
          <xsd:enumeration value="Change and release"/>
          <xsd:enumeration value="Comcover"/>
          <xsd:enumeration value="Communications and media"/>
          <xsd:enumeration value="Conduct and Ethics"/>
          <xsd:enumeration value="Consular"/>
          <xsd:enumeration value="Contracts"/>
          <xsd:enumeration value="Departmental"/>
          <xsd:enumeration value="EMS"/>
          <xsd:enumeration value="Fax"/>
          <xsd:enumeration value="Finance"/>
          <xsd:enumeration value="Forms"/>
          <xsd:enumeration value="Functions"/>
          <xsd:enumeration value="Globals"/>
          <xsd:enumeration value="ICT Documents"/>
          <xsd:enumeration value="Invitations"/>
          <xsd:enumeration value="Labels"/>
          <xsd:enumeration value="Legal Advice"/>
          <xsd:enumeration value="Legislative Instrument"/>
          <xsd:enumeration value="Letters"/>
          <xsd:enumeration value="Long Term Posting"/>
          <xsd:enumeration value="Memorandum"/>
          <xsd:enumeration value="Ministerials"/>
          <xsd:enumeration value="Ministers' Letters"/>
          <xsd:enumeration value="Minutes"/>
          <xsd:enumeration value="Motor Vehicles"/>
          <xsd:enumeration value="Name Tags and Placecards"/>
          <xsd:enumeration value="Note for File"/>
          <xsd:enumeration value="OH&amp;S"/>
          <xsd:enumeration value="Overseas Property"/>
          <xsd:enumeration value="Passports"/>
          <xsd:enumeration value="Payroll Services"/>
          <xsd:enumeration value="Performance"/>
          <xsd:enumeration value="Personnel-Staffing"/>
          <xsd:enumeration value="PowerPoint"/>
          <xsd:enumeration value="Printing"/>
          <xsd:enumeration value="Publications"/>
          <xsd:enumeration value="Publication Templates"/>
          <xsd:enumeration value="Procurement"/>
          <xsd:enumeration value="Record of Conversation"/>
          <xsd:enumeration value="Records management"/>
          <xsd:enumeration value="Recruitment"/>
          <xsd:enumeration value="SAP-Peoplesoft"/>
          <xsd:enumeration value="Security and IT System Access"/>
          <xsd:enumeration value="Staffing"/>
          <xsd:enumeration value="Third Person Note"/>
          <xsd:enumeration value="Training"/>
          <xsd:enumeration value="Travel"/>
          <xsd:enumeration value="Vendor Forms"/>
          <xsd:enumeration value="Voice &amp; IT"/>
          <xsd:enumeration value="TV"/>
          <xsd:enumeration value="WHS"/>
          <xsd:enumeration value="WHS Templates"/>
        </xsd:restriction>
      </xsd:simpleType>
    </xsd:element>
    <xsd:element name="SecurityCategory" ma:index="22" nillable="true" ma:displayName="Security Category" ma:format="Dropdown" ma:internalName="SecurityCategory">
      <xsd:simpleType>
        <xsd:restriction base="dms:Choice">
          <xsd:enumeration value="IT System Access &amp; Toner Cartidges"/>
          <xsd:enumeration value="Risk Assessment and Approval for Travel"/>
          <xsd:enumeration value="Security Clearances &amp; Pass Requests"/>
          <xsd:enumeration value="Security Reporting"/>
        </xsd:restriction>
      </xsd:simpleType>
    </xsd:element>
    <xsd:element name="Format" ma:index="24" ma:displayName="Format" ma:default="N/a" ma:format="Dropdown" ma:internalName="Format">
      <xsd:simpleType>
        <xsd:restriction base="dms:Choice">
          <xsd:enumeration value="N/a"/>
          <xsd:enumeration value="1. Examples of best practice"/>
          <xsd:enumeration value="2. Fact sheets"/>
          <xsd:enumeration value="3. Fact sheets - Aid"/>
          <xsd:enumeration value="4. Reports"/>
          <xsd:enumeration value="5. Reports - Aid"/>
          <xsd:enumeration value="6. PowerPoint"/>
          <xsd:enumeration value="7. Excel"/>
          <xsd:enumeration value="8. How-to guid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2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Keywords xmlns="349e11ad-1311-4134-818c-bb844dbfed54"/>
    <ExpiryDate xmlns="349e11ad-1311-4134-818c-bb844dbfed54" xsi:nil="true"/>
    <ItemActive xmlns="6b894c73-1921-4299-aefc-49f5a4cb1310">true</ItemActive>
    <OrganisationalUnit xmlns="349e11ad-1311-4134-818c-bb844dbfed54" xsi:nil="true"/>
    <SecurityCategory xmlns="6b894c73-1921-4299-aefc-49f5a4cb1310" xsi:nil="true"/>
    <TRIMReferenceNumber xmlns="349e11ad-1311-4134-818c-bb844dbfed54" xsi:nil="true"/>
    <PageDescription xmlns="349e11ad-1311-4134-818c-bb844dbfed54" xsi:nil="true"/>
    <PageAuthor xmlns="349e11ad-1311-4134-818c-bb844dbfed54">
      <UserInfo>
        <DisplayName/>
        <AccountId xsi:nil="true"/>
        <AccountType/>
      </UserInfo>
    </PageAuthor>
    <ReviewDate xmlns="349e11ad-1311-4134-818c-bb844dbfed54" xsi:nil="true"/>
    <Template_x0020_group xmlns="6b894c73-1921-4299-aefc-49f5a4cb1310">Publication Templates</Template_x0020_group>
    <Format xmlns="6b894c73-1921-4299-aefc-49f5a4cb1310">6. PowerPoint</Format>
  </documentManagement>
</p:properties>
</file>

<file path=customXml/itemProps1.xml><?xml version="1.0" encoding="utf-8"?>
<ds:datastoreItem xmlns:ds="http://schemas.openxmlformats.org/officeDocument/2006/customXml" ds:itemID="{34AC5D2C-F381-45E8-AACD-F47EF6764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11ad-1311-4134-818c-bb844dbfed54"/>
    <ds:schemaRef ds:uri="6b894c73-1921-4299-aefc-49f5a4cb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F0A9B-EE6E-4B1E-8C1C-9E7C72D5A4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E5DFE6-55DF-4A7E-B5BF-B81EE03DF527}">
  <ds:schemaRefs>
    <ds:schemaRef ds:uri="http://purl.org/dc/elements/1.1/"/>
    <ds:schemaRef ds:uri="http://schemas.microsoft.com/office/2006/metadata/properties"/>
    <ds:schemaRef ds:uri="349e11ad-1311-4134-818c-bb844dbfed5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b894c73-1921-4299-aefc-49f5a4cb13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1848</Words>
  <Application>Microsoft Office PowerPoint</Application>
  <PresentationFormat>Widescreen</PresentationFormat>
  <Paragraphs>545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Devanagari</vt:lpstr>
      <vt:lpstr>Algerian</vt:lpstr>
      <vt:lpstr>Arial</vt:lpstr>
      <vt:lpstr>Arial Narrow</vt:lpstr>
      <vt:lpstr>Berlin Sans FB</vt:lpstr>
      <vt:lpstr>Calibri</vt:lpstr>
      <vt:lpstr>Calibri Light</vt:lpstr>
      <vt:lpstr>StarSymbol</vt:lpstr>
      <vt:lpstr>Times New Roman</vt:lpstr>
      <vt:lpstr>Wingdings 3</vt:lpstr>
      <vt:lpstr>Office Theme</vt:lpstr>
      <vt:lpstr>PowerPoint Presentation</vt:lpstr>
      <vt:lpstr>Regulated Nuclear Industry and Facilities</vt:lpstr>
      <vt:lpstr>Permit holder distribution by industry type</vt:lpstr>
      <vt:lpstr>INTERNATIONAL and NATIONAL  Nuclear Security regimeS</vt:lpstr>
      <vt:lpstr>PERMITS HOLDER SECURITY CATGORISATION</vt:lpstr>
      <vt:lpstr>Australian Categorisation of Nuclear Material</vt:lpstr>
      <vt:lpstr>Australian Categorisation of Nuclear Material</vt:lpstr>
      <vt:lpstr>Australian Categorisation of Nuclear Material</vt:lpstr>
      <vt:lpstr>ASSOCIATED ITEMS</vt:lpstr>
      <vt:lpstr>PERMITS AND AUTHORITIES</vt:lpstr>
      <vt:lpstr>Permit Content - UOC</vt:lpstr>
      <vt:lpstr>Permit Content – UOC TRANSPORT</vt:lpstr>
      <vt:lpstr>L1, L2, L3 PRUDENT MANAGEMENT PRACTICE – GRADED APPROACH</vt:lpstr>
      <vt:lpstr>NEXT STEPS</vt:lpstr>
      <vt:lpstr>PowerPoint Presentation</vt:lpstr>
      <vt:lpstr>PowerPoint Presentation</vt:lpstr>
      <vt:lpstr>Permit Functional Format</vt:lpstr>
      <vt:lpstr>Scalable Threat Model for the Transport of UOC</vt:lpstr>
      <vt:lpstr>Australian Nuclear Security Regime</vt:lpstr>
      <vt:lpstr>Australian Security LANDSCAPE</vt:lpstr>
      <vt:lpstr>CATEGORISATION OF NUCLEAR MATERIAL – INFCIRC/225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Fulford</dc:creator>
  <cp:lastModifiedBy>Botha, Michal</cp:lastModifiedBy>
  <cp:revision>330</cp:revision>
  <cp:lastPrinted>2020-01-21T22:11:37Z</cp:lastPrinted>
  <dcterms:created xsi:type="dcterms:W3CDTF">2016-05-17T02:16:30Z</dcterms:created>
  <dcterms:modified xsi:type="dcterms:W3CDTF">2020-01-21T22:24:15Z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e0dfaa41-46ca-479c-ad1c-1b252dd5e343</vt:lpwstr>
  </property>
  <property fmtid="{D5CDD505-2E9C-101B-9397-08002B2CF9AE}" pid="3" name="Order">
    <vt:r8>81400</vt:r8>
  </property>
  <property fmtid="{D5CDD505-2E9C-101B-9397-08002B2CF9AE}" pid="4" name="Alpha">
    <vt:lpwstr>PowerPoint</vt:lpwstr>
  </property>
  <property fmtid="{D5CDD505-2E9C-101B-9397-08002B2CF9AE}" pid="5" name="ContentTypeId">
    <vt:lpwstr>0x01010068D47A3238F547F295FC4399B890905A00EB5D4F438FF3914DA696AB2B9777A65B</vt:lpwstr>
  </property>
  <property fmtid="{D5CDD505-2E9C-101B-9397-08002B2CF9AE}" pid="6" name="DFATTrimPowerPointDocId">
    <vt:lpwstr>04a0ab8f-e645-476f-a825-0ddbfe0e0edc</vt:lpwstr>
  </property>
  <property fmtid="{D5CDD505-2E9C-101B-9397-08002B2CF9AE}" pid="7" name="SEC">
    <vt:lpwstr>UNCLASSIFIED</vt:lpwstr>
  </property>
  <property fmtid="{D5CDD505-2E9C-101B-9397-08002B2CF9AE}" pid="8" name="DLM">
    <vt:lpwstr>No DLM</vt:lpwstr>
  </property>
</Properties>
</file>