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82" r:id="rId2"/>
    <p:sldId id="410" r:id="rId3"/>
    <p:sldId id="460" r:id="rId4"/>
    <p:sldId id="446" r:id="rId5"/>
    <p:sldId id="452" r:id="rId6"/>
    <p:sldId id="461" r:id="rId7"/>
    <p:sldId id="462" r:id="rId8"/>
    <p:sldId id="463" r:id="rId9"/>
    <p:sldId id="464" r:id="rId10"/>
    <p:sldId id="465" r:id="rId11"/>
    <p:sldId id="466" r:id="rId12"/>
    <p:sldId id="441" r:id="rId13"/>
    <p:sldId id="386" r:id="rId14"/>
  </p:sldIdLst>
  <p:sldSz cx="13003213" cy="9747250"/>
  <p:notesSz cx="6858000" cy="91440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3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3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3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3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0">
          <p15:clr>
            <a:srgbClr val="A4A3A4"/>
          </p15:clr>
        </p15:guide>
        <p15:guide id="2" pos="40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300"/>
    <a:srgbClr val="000000"/>
    <a:srgbClr val="0029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82" autoAdjust="0"/>
  </p:normalViewPr>
  <p:slideViewPr>
    <p:cSldViewPr snapToGrid="0">
      <p:cViewPr>
        <p:scale>
          <a:sx n="77" d="100"/>
          <a:sy n="77" d="100"/>
        </p:scale>
        <p:origin x="1161" y="27"/>
      </p:cViewPr>
      <p:guideLst>
        <p:guide orient="horz" pos="3070"/>
        <p:guide pos="40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en-CA" altLang="fr-FR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endParaRPr lang="en-CA" altLang="fr-FR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en-CA" altLang="fr-FR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fld id="{23B33360-C72E-4109-B00D-9FFCC8AAD6FF}" type="slidenum">
              <a:rPr lang="en-CA" altLang="fr-FR"/>
              <a:pPr/>
              <a:t>‹#›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3473053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itchFamily="18" charset="0"/>
              </a:defRPr>
            </a:lvl1pPr>
          </a:lstStyle>
          <a:p>
            <a:endParaRPr lang="en-CA" altLang="fr-FR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</a:defRPr>
            </a:lvl1pPr>
          </a:lstStyle>
          <a:p>
            <a:endParaRPr lang="en-CA" altLang="fr-FR"/>
          </a:p>
        </p:txBody>
      </p:sp>
      <p:sp>
        <p:nvSpPr>
          <p:cNvPr id="163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fr-FR"/>
              <a:t>Click to edit Master text styles</a:t>
            </a:r>
          </a:p>
          <a:p>
            <a:pPr lvl="1"/>
            <a:r>
              <a:rPr lang="en-CA" altLang="fr-FR"/>
              <a:t>Second level</a:t>
            </a:r>
          </a:p>
          <a:p>
            <a:pPr lvl="2"/>
            <a:r>
              <a:rPr lang="en-CA" altLang="fr-FR"/>
              <a:t>Third level</a:t>
            </a:r>
          </a:p>
          <a:p>
            <a:pPr lvl="3"/>
            <a:r>
              <a:rPr lang="en-CA" altLang="fr-FR"/>
              <a:t>Fourth level</a:t>
            </a:r>
          </a:p>
          <a:p>
            <a:pPr lvl="4"/>
            <a:r>
              <a:rPr lang="en-CA" altLang="fr-FR"/>
              <a:t>Fifth level</a:t>
            </a:r>
          </a:p>
        </p:txBody>
      </p:sp>
      <p:sp>
        <p:nvSpPr>
          <p:cNvPr id="163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itchFamily="18" charset="0"/>
              </a:defRPr>
            </a:lvl1pPr>
          </a:lstStyle>
          <a:p>
            <a:endParaRPr lang="en-CA" altLang="fr-FR"/>
          </a:p>
        </p:txBody>
      </p:sp>
      <p:sp>
        <p:nvSpPr>
          <p:cNvPr id="163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</a:defRPr>
            </a:lvl1pPr>
          </a:lstStyle>
          <a:p>
            <a:fld id="{C11F30A3-458A-474A-B53B-E4769F0E829D}" type="slidenum">
              <a:rPr lang="en-CA" altLang="fr-FR"/>
              <a:pPr/>
              <a:t>‹#›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3682972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DF9886-3A0D-4635-8F77-D4482DEE2A7A}" type="slidenum">
              <a:rPr lang="en-CA" altLang="fr-FR"/>
              <a:pPr/>
              <a:t>1</a:t>
            </a:fld>
            <a:endParaRPr lang="en-CA" altLang="fr-FR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8E464C0-90DB-447B-986F-52F4121B3BF5}" type="slidenum">
              <a:rPr lang="en-CA" altLang="fr-FR" sz="1200" smtClean="0">
                <a:latin typeface="Times New Roman" pitchFamily="18" charset="0"/>
              </a:rPr>
              <a:pPr/>
              <a:t>10</a:t>
            </a:fld>
            <a:endParaRPr lang="en-CA" altLang="fr-FR" sz="120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8E464C0-90DB-447B-986F-52F4121B3BF5}" type="slidenum">
              <a:rPr lang="en-CA" altLang="fr-FR" sz="1200" smtClean="0">
                <a:latin typeface="Times New Roman" pitchFamily="18" charset="0"/>
              </a:rPr>
              <a:pPr/>
              <a:t>11</a:t>
            </a:fld>
            <a:endParaRPr lang="en-CA" altLang="fr-FR" sz="120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F2ADF2-3575-424E-8FBC-81D31C367AC6}" type="slidenum">
              <a:rPr lang="en-CA" altLang="fr-FR"/>
              <a:pPr/>
              <a:t>12</a:t>
            </a:fld>
            <a:endParaRPr lang="en-CA" altLang="fr-FR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7B0C1-9D97-4AF0-81C7-334349F64513}" type="slidenum">
              <a:rPr lang="en-CA" altLang="fr-FR"/>
              <a:pPr/>
              <a:t>13</a:t>
            </a:fld>
            <a:endParaRPr lang="en-CA" altLang="fr-FR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49B505-44A0-4A97-B6AE-CED4A0729D07}" type="slidenum">
              <a:rPr lang="en-CA" altLang="fr-FR"/>
              <a:pPr/>
              <a:t>2</a:t>
            </a:fld>
            <a:endParaRPr lang="en-CA" altLang="fr-FR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49F5E5B-41A4-4D2E-88FE-A498F7C4CA91}" type="slidenum">
              <a:rPr lang="en-CA" altLang="fr-FR" sz="1200" smtClean="0">
                <a:latin typeface="Times New Roman" pitchFamily="18" charset="0"/>
              </a:rPr>
              <a:pPr/>
              <a:t>3</a:t>
            </a:fld>
            <a:endParaRPr lang="en-CA" altLang="fr-FR" sz="120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49F5E5B-41A4-4D2E-88FE-A498F7C4CA91}" type="slidenum">
              <a:rPr lang="en-CA" altLang="fr-FR" sz="1200" smtClean="0">
                <a:latin typeface="Times New Roman" pitchFamily="18" charset="0"/>
              </a:rPr>
              <a:pPr/>
              <a:t>4</a:t>
            </a:fld>
            <a:endParaRPr lang="en-CA" altLang="fr-FR" sz="120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8E464C0-90DB-447B-986F-52F4121B3BF5}" type="slidenum">
              <a:rPr lang="en-CA" altLang="fr-FR" sz="1200" smtClean="0">
                <a:latin typeface="Times New Roman" pitchFamily="18" charset="0"/>
              </a:rPr>
              <a:pPr/>
              <a:t>5</a:t>
            </a:fld>
            <a:endParaRPr lang="en-CA" altLang="fr-FR" sz="120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8E464C0-90DB-447B-986F-52F4121B3BF5}" type="slidenum">
              <a:rPr lang="en-CA" altLang="fr-FR" sz="1200" smtClean="0">
                <a:latin typeface="Times New Roman" pitchFamily="18" charset="0"/>
              </a:rPr>
              <a:pPr/>
              <a:t>6</a:t>
            </a:fld>
            <a:endParaRPr lang="en-CA" altLang="fr-FR" sz="120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8E464C0-90DB-447B-986F-52F4121B3BF5}" type="slidenum">
              <a:rPr lang="en-CA" altLang="fr-FR" sz="1200" smtClean="0">
                <a:latin typeface="Times New Roman" pitchFamily="18" charset="0"/>
              </a:rPr>
              <a:pPr/>
              <a:t>7</a:t>
            </a:fld>
            <a:endParaRPr lang="en-CA" altLang="fr-FR" sz="120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8E464C0-90DB-447B-986F-52F4121B3BF5}" type="slidenum">
              <a:rPr lang="en-CA" altLang="fr-FR" sz="1200" smtClean="0">
                <a:latin typeface="Times New Roman" pitchFamily="18" charset="0"/>
              </a:rPr>
              <a:pPr/>
              <a:t>8</a:t>
            </a:fld>
            <a:endParaRPr lang="en-CA" altLang="fr-FR" sz="120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8E464C0-90DB-447B-986F-52F4121B3BF5}" type="slidenum">
              <a:rPr lang="en-CA" altLang="fr-FR" sz="1200" smtClean="0">
                <a:latin typeface="Times New Roman" pitchFamily="18" charset="0"/>
              </a:rPr>
              <a:pPr/>
              <a:t>9</a:t>
            </a:fld>
            <a:endParaRPr lang="en-CA" altLang="fr-FR" sz="120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6.w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4" name="Picture 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4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83" name="Picture 8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76225"/>
            <a:ext cx="5711825" cy="459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175" name="Object 79"/>
          <p:cNvGraphicFramePr>
            <a:graphicFrameLocks noChangeAspect="1"/>
          </p:cNvGraphicFramePr>
          <p:nvPr/>
        </p:nvGraphicFramePr>
        <p:xfrm>
          <a:off x="4654550" y="4576763"/>
          <a:ext cx="7810500" cy="462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7" name="Clip" r:id="rId5" imgW="15068160" imgH="8927280" progId="MS_ClipArt_Gallery.5">
                  <p:embed/>
                </p:oleObj>
              </mc:Choice>
              <mc:Fallback>
                <p:oleObj name="Clip" r:id="rId5" imgW="15068160" imgH="8927280" progId="MS_ClipArt_Gallery.5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0" y="4576763"/>
                        <a:ext cx="7810500" cy="462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77" name="Rectangle 81"/>
          <p:cNvSpPr>
            <a:spLocks noGrp="1" noChangeArrowheads="1"/>
          </p:cNvSpPr>
          <p:nvPr>
            <p:ph type="ctrTitle"/>
          </p:nvPr>
        </p:nvSpPr>
        <p:spPr>
          <a:xfrm>
            <a:off x="1370013" y="2819400"/>
            <a:ext cx="10974387" cy="2895600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pPr lvl="0"/>
            <a:r>
              <a:rPr lang="en-CA" altLang="fr-FR" noProof="0"/>
              <a:t>Cliquez pour modifier le style du titre</a:t>
            </a:r>
          </a:p>
        </p:txBody>
      </p:sp>
      <p:sp>
        <p:nvSpPr>
          <p:cNvPr id="4178" name="Rectangle 82"/>
          <p:cNvSpPr>
            <a:spLocks noGrp="1" noChangeArrowheads="1"/>
          </p:cNvSpPr>
          <p:nvPr>
            <p:ph type="subTitle" idx="1"/>
          </p:nvPr>
        </p:nvSpPr>
        <p:spPr>
          <a:xfrm>
            <a:off x="1373188" y="6858000"/>
            <a:ext cx="5334000" cy="1828800"/>
          </a:xfrm>
        </p:spPr>
        <p:txBody>
          <a:bodyPr anchor="b"/>
          <a:lstStyle>
            <a:lvl1pPr marL="0" indent="0">
              <a:lnSpc>
                <a:spcPct val="80000"/>
              </a:lnSpc>
              <a:buFont typeface="Webdings" pitchFamily="18" charset="2"/>
              <a:buNone/>
              <a:defRPr sz="2800"/>
            </a:lvl1pPr>
          </a:lstStyle>
          <a:p>
            <a:pPr lvl="0"/>
            <a:r>
              <a:rPr lang="en-CA" altLang="fr-FR" noProof="0"/>
              <a:t>Cliquez pour modifier le style des sous-titres du masque</a:t>
            </a:r>
          </a:p>
        </p:txBody>
      </p:sp>
      <p:sp>
        <p:nvSpPr>
          <p:cNvPr id="4179" name="Text Box 83"/>
          <p:cNvSpPr txBox="1">
            <a:spLocks noChangeArrowheads="1"/>
          </p:cNvSpPr>
          <p:nvPr/>
        </p:nvSpPr>
        <p:spPr bwMode="auto">
          <a:xfrm>
            <a:off x="11642725" y="2286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altLang="fr-FR" sz="2400">
              <a:latin typeface="Times" pitchFamily="18" charset="0"/>
            </a:endParaRPr>
          </a:p>
        </p:txBody>
      </p:sp>
      <p:pic>
        <p:nvPicPr>
          <p:cNvPr id="4172" name="Picture 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268288"/>
            <a:ext cx="3602038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81" name="Text Box 85"/>
          <p:cNvSpPr txBox="1">
            <a:spLocks noChangeArrowheads="1"/>
          </p:cNvSpPr>
          <p:nvPr/>
        </p:nvSpPr>
        <p:spPr bwMode="auto">
          <a:xfrm>
            <a:off x="1300163" y="423863"/>
            <a:ext cx="8905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40000"/>
              </a:lnSpc>
            </a:pPr>
            <a:r>
              <a:rPr lang="en-GB" altLang="fr-FR" sz="2000" b="1">
                <a:cs typeface="Arial" pitchFamily="34" charset="0"/>
              </a:rPr>
              <a:t>SC</a:t>
            </a:r>
            <a:r>
              <a:rPr lang="en-GB" altLang="fr-FR" sz="2000" b="1">
                <a:solidFill>
                  <a:schemeClr val="tx2"/>
                </a:solidFill>
                <a:cs typeface="Arial" pitchFamily="34" charset="0"/>
              </a:rPr>
              <a:t> 45B</a:t>
            </a:r>
            <a:endParaRPr lang="fr-CH" altLang="fr-FR" sz="2000" b="1">
              <a:cs typeface="Arial" pitchFamily="34" charset="0"/>
            </a:endParaRPr>
          </a:p>
        </p:txBody>
      </p:sp>
      <p:pic>
        <p:nvPicPr>
          <p:cNvPr id="4184" name="Picture 8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377825"/>
            <a:ext cx="758825" cy="7604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91F0AA-998E-49BA-8D09-627D55B2FB38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18468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658350" y="1057275"/>
            <a:ext cx="2762250" cy="79343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71600" y="1057275"/>
            <a:ext cx="8134350" cy="79343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6E6621-981D-43A8-BF89-CAEA5E43E229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39571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re. Texte et clip multimé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8400" y="1057275"/>
            <a:ext cx="9982200" cy="12954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371600" y="2438400"/>
            <a:ext cx="5448300" cy="6553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'élément multimédia 3"/>
          <p:cNvSpPr>
            <a:spLocks noGrp="1"/>
          </p:cNvSpPr>
          <p:nvPr>
            <p:ph type="media" sz="half" idx="2"/>
          </p:nvPr>
        </p:nvSpPr>
        <p:spPr>
          <a:xfrm>
            <a:off x="6972300" y="2438400"/>
            <a:ext cx="5448300" cy="6553200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4505325" y="9020175"/>
            <a:ext cx="4116388" cy="677863"/>
          </a:xfrm>
        </p:spPr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9444038" y="9020175"/>
            <a:ext cx="2706687" cy="677863"/>
          </a:xfrm>
        </p:spPr>
        <p:txBody>
          <a:bodyPr/>
          <a:lstStyle>
            <a:lvl1pPr>
              <a:defRPr/>
            </a:lvl1pPr>
          </a:lstStyle>
          <a:p>
            <a:fld id="{CF418A09-E4E9-4E56-AB70-59C50B94B977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37878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C273A1-AD2F-4305-AECB-63306BB45001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27669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113" y="6264275"/>
            <a:ext cx="11052175" cy="19351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113" y="4130675"/>
            <a:ext cx="11052175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57E8C8-7DD1-49F7-9D97-B0770D9E0C82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59901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71600" y="2438400"/>
            <a:ext cx="5448300" cy="655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972300" y="2438400"/>
            <a:ext cx="5448300" cy="655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50DF87-EDB9-4594-A501-6D730D778C1E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42159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4013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875" y="2181225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875" y="3090863"/>
            <a:ext cx="5745163" cy="5616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5588" y="2181225"/>
            <a:ext cx="5746750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5588" y="3090863"/>
            <a:ext cx="5746750" cy="5616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262125-B792-4964-B7BE-9D8768CCEE24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9390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F54AB5-9B51-42BE-AC21-00FF6BCEE02F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18020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B2735E-B94B-4408-9BB3-1DCDCD58497B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464669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875" y="387350"/>
            <a:ext cx="4276725" cy="16525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3175" y="387350"/>
            <a:ext cx="7269163" cy="83200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67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C21B24-4807-4035-9A5C-0F0CD7B00F55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534118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7938" y="6823075"/>
            <a:ext cx="7802562" cy="8048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7938" y="7627938"/>
            <a:ext cx="7802562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004AD9-BD1B-437C-A789-B0340AFFDA46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412631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wmf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w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wmf"/><Relationship Id="rId20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7" name="Picture 7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4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8" name="Picture 8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276225"/>
            <a:ext cx="12026900" cy="458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9" name="Picture 7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8426450"/>
            <a:ext cx="11125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0" name="Rectangle 76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1057275"/>
            <a:ext cx="9982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000" tIns="65000" rIns="130000" bIns="6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fr-FR"/>
              <a:t>Cliquez pour modifier le style du titre</a:t>
            </a:r>
          </a:p>
        </p:txBody>
      </p:sp>
      <p:sp>
        <p:nvSpPr>
          <p:cNvPr id="1101" name="Rectangle 7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438400"/>
            <a:ext cx="11049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000" tIns="65000" rIns="130000" bIns="6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fr-FR" dirty="0" err="1"/>
              <a:t>Cliquez</a:t>
            </a:r>
            <a:r>
              <a:rPr lang="en-CA" altLang="fr-FR" dirty="0"/>
              <a:t> pour modifier les styles du </a:t>
            </a:r>
            <a:r>
              <a:rPr lang="en-CA" altLang="fr-FR" dirty="0" err="1"/>
              <a:t>texte</a:t>
            </a:r>
            <a:r>
              <a:rPr lang="en-CA" altLang="fr-FR" dirty="0"/>
              <a:t> du masque</a:t>
            </a:r>
          </a:p>
          <a:p>
            <a:pPr lvl="1"/>
            <a:r>
              <a:rPr lang="en-CA" altLang="fr-FR" dirty="0" err="1"/>
              <a:t>Deuxième</a:t>
            </a:r>
            <a:r>
              <a:rPr lang="en-CA" altLang="fr-FR" dirty="0"/>
              <a:t> </a:t>
            </a:r>
            <a:r>
              <a:rPr lang="en-CA" altLang="fr-FR" dirty="0" err="1"/>
              <a:t>niveau</a:t>
            </a:r>
            <a:endParaRPr lang="en-CA" altLang="fr-FR" dirty="0"/>
          </a:p>
          <a:p>
            <a:pPr lvl="2"/>
            <a:r>
              <a:rPr lang="en-CA" altLang="fr-FR" dirty="0" err="1"/>
              <a:t>Troisième</a:t>
            </a:r>
            <a:r>
              <a:rPr lang="en-CA" altLang="fr-FR" dirty="0"/>
              <a:t> </a:t>
            </a:r>
            <a:r>
              <a:rPr lang="en-CA" altLang="fr-FR" dirty="0" err="1"/>
              <a:t>niveau</a:t>
            </a:r>
            <a:endParaRPr lang="en-CA" altLang="fr-FR" dirty="0"/>
          </a:p>
          <a:p>
            <a:pPr lvl="3"/>
            <a:r>
              <a:rPr lang="en-CA" altLang="fr-FR" dirty="0" err="1"/>
              <a:t>Quatrième</a:t>
            </a:r>
            <a:r>
              <a:rPr lang="en-CA" altLang="fr-FR" dirty="0"/>
              <a:t> </a:t>
            </a:r>
            <a:r>
              <a:rPr lang="en-CA" altLang="fr-FR" dirty="0" err="1"/>
              <a:t>niveau</a:t>
            </a:r>
            <a:endParaRPr lang="en-CA" altLang="fr-FR" dirty="0"/>
          </a:p>
          <a:p>
            <a:pPr lvl="4"/>
            <a:r>
              <a:rPr lang="en-CA" altLang="fr-FR" dirty="0" err="1"/>
              <a:t>Cinquième</a:t>
            </a:r>
            <a:r>
              <a:rPr lang="en-CA" altLang="fr-FR" dirty="0"/>
              <a:t> </a:t>
            </a:r>
            <a:r>
              <a:rPr lang="en-CA" altLang="fr-FR" dirty="0" err="1"/>
              <a:t>niveau</a:t>
            </a:r>
            <a:endParaRPr lang="en-CA" altLang="fr-FR" dirty="0"/>
          </a:p>
        </p:txBody>
      </p:sp>
      <p:sp>
        <p:nvSpPr>
          <p:cNvPr id="1102" name="Text Box 78"/>
          <p:cNvSpPr txBox="1">
            <a:spLocks noChangeArrowheads="1"/>
          </p:cNvSpPr>
          <p:nvPr/>
        </p:nvSpPr>
        <p:spPr bwMode="auto">
          <a:xfrm>
            <a:off x="11642725" y="365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altLang="fr-FR" sz="2400">
              <a:latin typeface="Times" pitchFamily="18" charset="0"/>
            </a:endParaRPr>
          </a:p>
        </p:txBody>
      </p:sp>
      <p:sp>
        <p:nvSpPr>
          <p:cNvPr id="1103" name="Rectangle 7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45806" y="8877165"/>
            <a:ext cx="4116388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cs typeface="Arial" pitchFamily="34" charset="0"/>
              </a:defRPr>
            </a:lvl1pPr>
          </a:lstStyle>
          <a:p>
            <a:r>
              <a:rPr lang="en-US" dirty="0"/>
              <a:t>LLNL-PRES-752090</a:t>
            </a:r>
            <a:endParaRPr lang="en-GB" altLang="fr-FR" dirty="0"/>
          </a:p>
        </p:txBody>
      </p:sp>
      <p:sp>
        <p:nvSpPr>
          <p:cNvPr id="1104" name="Rectangle 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4038" y="9020175"/>
            <a:ext cx="2706687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pitchFamily="34" charset="0"/>
              </a:defRPr>
            </a:lvl1pPr>
          </a:lstStyle>
          <a:p>
            <a:fld id="{2AAA962E-B51E-4536-B4FC-3DD6A901BFC8}" type="slidenum">
              <a:rPr lang="en-GB" altLang="fr-FR"/>
              <a:pPr/>
              <a:t>‹#›</a:t>
            </a:fld>
            <a:endParaRPr lang="en-GB" altLang="fr-FR"/>
          </a:p>
        </p:txBody>
      </p:sp>
      <p:graphicFrame>
        <p:nvGraphicFramePr>
          <p:cNvPr id="1105" name="Object 81"/>
          <p:cNvGraphicFramePr>
            <a:graphicFrameLocks noChangeAspect="1"/>
          </p:cNvGraphicFramePr>
          <p:nvPr/>
        </p:nvGraphicFramePr>
        <p:xfrm>
          <a:off x="9563100" y="406400"/>
          <a:ext cx="263366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" name="Clip" r:id="rId19" imgW="6766560" imgH="1644840" progId="MS_ClipArt_Gallery.5">
                  <p:embed/>
                </p:oleObj>
              </mc:Choice>
              <mc:Fallback>
                <p:oleObj name="Clip" r:id="rId19" imgW="6766560" imgH="1644840" progId="MS_ClipArt_Gallery.5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63100" y="406400"/>
                        <a:ext cx="2633663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" name="Text Box 82"/>
          <p:cNvSpPr txBox="1">
            <a:spLocks noChangeArrowheads="1"/>
          </p:cNvSpPr>
          <p:nvPr/>
        </p:nvSpPr>
        <p:spPr bwMode="auto">
          <a:xfrm>
            <a:off x="1300163" y="423863"/>
            <a:ext cx="8905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40000"/>
              </a:lnSpc>
            </a:pPr>
            <a:r>
              <a:rPr lang="en-GB" altLang="fr-FR" sz="2000" b="1">
                <a:cs typeface="Arial" pitchFamily="34" charset="0"/>
              </a:rPr>
              <a:t>SC</a:t>
            </a:r>
            <a:r>
              <a:rPr lang="en-GB" altLang="fr-FR" sz="2000" b="1">
                <a:solidFill>
                  <a:schemeClr val="tx2"/>
                </a:solidFill>
                <a:cs typeface="Arial" pitchFamily="34" charset="0"/>
              </a:rPr>
              <a:t> 45B</a:t>
            </a:r>
            <a:endParaRPr lang="fr-CH" altLang="fr-FR" sz="2000" b="1">
              <a:cs typeface="Arial" pitchFamily="34" charset="0"/>
            </a:endParaRPr>
          </a:p>
        </p:txBody>
      </p:sp>
      <p:pic>
        <p:nvPicPr>
          <p:cNvPr id="1111" name="Picture 87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377825"/>
            <a:ext cx="758825" cy="7604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1300163" rtl="0" fontAlgn="base">
        <a:lnSpc>
          <a:spcPct val="70000"/>
        </a:lnSpc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defTabSz="1300163" rtl="0" fontAlgn="base">
        <a:lnSpc>
          <a:spcPct val="70000"/>
        </a:lnSpc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Black" pitchFamily="34" charset="0"/>
        </a:defRPr>
      </a:lvl2pPr>
      <a:lvl3pPr algn="l" defTabSz="1300163" rtl="0" fontAlgn="base">
        <a:lnSpc>
          <a:spcPct val="70000"/>
        </a:lnSpc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Black" pitchFamily="34" charset="0"/>
        </a:defRPr>
      </a:lvl3pPr>
      <a:lvl4pPr algn="l" defTabSz="1300163" rtl="0" fontAlgn="base">
        <a:lnSpc>
          <a:spcPct val="70000"/>
        </a:lnSpc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Black" pitchFamily="34" charset="0"/>
        </a:defRPr>
      </a:lvl4pPr>
      <a:lvl5pPr algn="l" defTabSz="1300163" rtl="0" fontAlgn="base">
        <a:lnSpc>
          <a:spcPct val="70000"/>
        </a:lnSpc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Black" pitchFamily="34" charset="0"/>
        </a:defRPr>
      </a:lvl5pPr>
      <a:lvl6pPr marL="457200" algn="l" defTabSz="1300163" rtl="0" fontAlgn="base">
        <a:lnSpc>
          <a:spcPct val="70000"/>
        </a:lnSpc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Black" pitchFamily="34" charset="0"/>
        </a:defRPr>
      </a:lvl6pPr>
      <a:lvl7pPr marL="914400" algn="l" defTabSz="1300163" rtl="0" fontAlgn="base">
        <a:lnSpc>
          <a:spcPct val="70000"/>
        </a:lnSpc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Black" pitchFamily="34" charset="0"/>
        </a:defRPr>
      </a:lvl7pPr>
      <a:lvl8pPr marL="1371600" algn="l" defTabSz="1300163" rtl="0" fontAlgn="base">
        <a:lnSpc>
          <a:spcPct val="70000"/>
        </a:lnSpc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Black" pitchFamily="34" charset="0"/>
        </a:defRPr>
      </a:lvl8pPr>
      <a:lvl9pPr marL="1828800" algn="l" defTabSz="1300163" rtl="0" fontAlgn="base">
        <a:lnSpc>
          <a:spcPct val="70000"/>
        </a:lnSpc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Black" pitchFamily="34" charset="0"/>
        </a:defRPr>
      </a:lvl9pPr>
    </p:titleStyle>
    <p:bodyStyle>
      <a:lvl1pPr marL="487363" indent="-487363" algn="l" defTabSz="1300163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ebdings" pitchFamily="18" charset="2"/>
        <a:buChar char="4"/>
        <a:defRPr sz="3400" b="1">
          <a:solidFill>
            <a:schemeClr val="tx1"/>
          </a:solidFill>
          <a:latin typeface="+mn-lt"/>
          <a:ea typeface="+mn-ea"/>
          <a:cs typeface="+mn-cs"/>
        </a:defRPr>
      </a:lvl1pPr>
      <a:lvl2pPr marL="1055688" indent="-406400" algn="l" defTabSz="1300163" rtl="0" fontAlgn="base">
        <a:spcBef>
          <a:spcPct val="20000"/>
        </a:spcBef>
        <a:spcAft>
          <a:spcPct val="0"/>
        </a:spcAft>
        <a:buSzPct val="90000"/>
        <a:buFont typeface="Webdings" pitchFamily="18" charset="2"/>
        <a:buChar char="4"/>
        <a:defRPr sz="3000" b="1">
          <a:solidFill>
            <a:schemeClr val="tx1"/>
          </a:solidFill>
          <a:latin typeface="+mn-lt"/>
        </a:defRPr>
      </a:lvl2pPr>
      <a:lvl3pPr marL="1625600" indent="-325438" algn="l" defTabSz="1300163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2274888" indent="-325438" algn="l" defTabSz="1300163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400" b="1">
          <a:solidFill>
            <a:schemeClr val="tx1"/>
          </a:solidFill>
          <a:latin typeface="+mn-lt"/>
        </a:defRPr>
      </a:lvl4pPr>
      <a:lvl5pPr marL="2925763" indent="-325438" algn="l" defTabSz="1300163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400" b="1">
          <a:solidFill>
            <a:schemeClr val="tx1"/>
          </a:solidFill>
          <a:latin typeface="+mn-lt"/>
        </a:defRPr>
      </a:lvl5pPr>
      <a:lvl6pPr marL="3382963" indent="-325438" algn="l" defTabSz="1300163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400" b="1">
          <a:solidFill>
            <a:schemeClr val="tx1"/>
          </a:solidFill>
          <a:latin typeface="+mn-lt"/>
        </a:defRPr>
      </a:lvl6pPr>
      <a:lvl7pPr marL="3840163" indent="-325438" algn="l" defTabSz="1300163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400" b="1">
          <a:solidFill>
            <a:schemeClr val="tx1"/>
          </a:solidFill>
          <a:latin typeface="+mn-lt"/>
        </a:defRPr>
      </a:lvl7pPr>
      <a:lvl8pPr marL="4297363" indent="-325438" algn="l" defTabSz="1300163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400" b="1">
          <a:solidFill>
            <a:schemeClr val="tx1"/>
          </a:solidFill>
          <a:latin typeface="+mn-lt"/>
        </a:defRPr>
      </a:lvl8pPr>
      <a:lvl9pPr marL="4754563" indent="-325438" algn="l" defTabSz="1300163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5863" y="1619250"/>
            <a:ext cx="11241087" cy="3297238"/>
          </a:xfrm>
        </p:spPr>
        <p:txBody>
          <a:bodyPr/>
          <a:lstStyle/>
          <a:p>
            <a:pPr algn="ctr"/>
            <a:r>
              <a:rPr lang="en-US" altLang="fr-FR" sz="3600" dirty="0"/>
              <a:t>International standards for </a:t>
            </a:r>
            <a:br>
              <a:rPr lang="en-US" altLang="fr-FR" sz="3600" dirty="0"/>
            </a:br>
            <a:r>
              <a:rPr lang="en-US" altLang="fr-FR" sz="3600" dirty="0"/>
              <a:t>the performance of radiation detection </a:t>
            </a:r>
            <a:br>
              <a:rPr lang="en-US" altLang="fr-FR" sz="3600" dirty="0"/>
            </a:br>
            <a:r>
              <a:rPr lang="en-US" altLang="fr-FR" sz="3600" dirty="0"/>
              <a:t>instruments used in the global </a:t>
            </a:r>
            <a:br>
              <a:rPr lang="en-US" altLang="fr-FR" sz="3600" dirty="0"/>
            </a:br>
            <a:r>
              <a:rPr lang="en-US" altLang="fr-FR" sz="3600" dirty="0"/>
              <a:t>nuclear security framework</a:t>
            </a:r>
            <a:br>
              <a:rPr lang="en-US" altLang="fr-FR" sz="3600" dirty="0"/>
            </a:br>
            <a:br>
              <a:rPr lang="en-CA" altLang="fr-FR" sz="3600" dirty="0"/>
            </a:br>
            <a:br>
              <a:rPr lang="en-CA" altLang="fr-FR" sz="3600" dirty="0"/>
            </a:br>
            <a:r>
              <a:rPr lang="en-US" altLang="fr-FR" sz="2400" i="1" dirty="0">
                <a:latin typeface="Arial" pitchFamily="34" charset="0"/>
              </a:rPr>
              <a:t>International Conference on Nuclear Security ICONS2020, </a:t>
            </a:r>
            <a:br>
              <a:rPr lang="en-US" altLang="fr-FR" sz="2400" i="1" dirty="0">
                <a:latin typeface="Arial" pitchFamily="34" charset="0"/>
              </a:rPr>
            </a:br>
            <a:r>
              <a:rPr lang="en-US" altLang="fr-FR" sz="2400" i="1" dirty="0">
                <a:latin typeface="Arial" pitchFamily="34" charset="0"/>
              </a:rPr>
              <a:t>10-14 February 2020, IAEA (Vienna)</a:t>
            </a:r>
            <a:endParaRPr lang="en-CA" altLang="fr-FR" sz="2400" i="1" dirty="0">
              <a:latin typeface="Arial" pitchFamily="34" charset="0"/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8280" y="6384758"/>
            <a:ext cx="10945495" cy="11458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fr-FR" dirty="0">
                <a:solidFill>
                  <a:schemeClr val="tx2"/>
                </a:solidFill>
              </a:rPr>
              <a:t>Miroslav VOYTCHEV, IRSN (France), </a:t>
            </a:r>
            <a:r>
              <a:rPr lang="en-US" altLang="fr-FR" sz="2400" i="1" dirty="0">
                <a:solidFill>
                  <a:schemeClr val="tx2"/>
                </a:solidFill>
              </a:rPr>
              <a:t>Secretary of IEC/SC45B</a:t>
            </a:r>
          </a:p>
          <a:p>
            <a:pPr>
              <a:lnSpc>
                <a:spcPct val="100000"/>
              </a:lnSpc>
            </a:pPr>
            <a:r>
              <a:rPr lang="en-US" altLang="fr-FR" dirty="0">
                <a:solidFill>
                  <a:schemeClr val="tx2"/>
                </a:solidFill>
              </a:rPr>
              <a:t>Radoslav RADEV, LLNL (US), </a:t>
            </a:r>
            <a:r>
              <a:rPr lang="en-US" altLang="fr-FR" sz="2400" i="1" dirty="0">
                <a:solidFill>
                  <a:schemeClr val="tx2"/>
                </a:solidFill>
              </a:rPr>
              <a:t>Chairman </a:t>
            </a:r>
            <a:r>
              <a:rPr lang="fr-FR" altLang="fr-FR" sz="2400" i="1" dirty="0">
                <a:solidFill>
                  <a:schemeClr val="tx2"/>
                </a:solidFill>
              </a:rPr>
              <a:t>of IEC/SC 45B </a:t>
            </a:r>
            <a:endParaRPr lang="en-US" altLang="fr-FR" sz="2400" i="1" dirty="0">
              <a:solidFill>
                <a:schemeClr val="tx2"/>
              </a:solidFill>
            </a:endParaRPr>
          </a:p>
        </p:txBody>
      </p:sp>
      <p:sp>
        <p:nvSpPr>
          <p:cNvPr id="219140" name="Rectangle 4"/>
          <p:cNvSpPr>
            <a:spLocks noChangeArrowheads="1"/>
          </p:cNvSpPr>
          <p:nvPr/>
        </p:nvSpPr>
        <p:spPr bwMode="auto">
          <a:xfrm>
            <a:off x="9896475" y="68103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r-CH" altLang="fr-FR" sz="2400" b="1">
              <a:solidFill>
                <a:srgbClr val="FFFFFF"/>
              </a:solidFill>
              <a:latin typeface="Times" pitchFamily="18" charset="0"/>
            </a:endParaRPr>
          </a:p>
        </p:txBody>
      </p:sp>
      <p:pic>
        <p:nvPicPr>
          <p:cNvPr id="5122" name="Picture 2" descr="D:\Users\voytchev-mir\Documents\Images\Logos\LLNL white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546" y="8209283"/>
            <a:ext cx="4366735" cy="78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264229" y="402096"/>
            <a:ext cx="5300271" cy="441187"/>
          </a:xfrm>
          <a:prstGeom prst="rect">
            <a:avLst/>
          </a:prstGeom>
          <a:noFill/>
        </p:spPr>
        <p:txBody>
          <a:bodyPr wrap="square" tIns="86400" rtlCol="0">
            <a:spAutoFit/>
          </a:bodyPr>
          <a:lstStyle/>
          <a:p>
            <a:r>
              <a:rPr lang="fr-FR" sz="2000" b="1" dirty="0">
                <a:solidFill>
                  <a:schemeClr val="tx2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Radiation protection instrumentation</a:t>
            </a:r>
          </a:p>
        </p:txBody>
      </p:sp>
      <p:pic>
        <p:nvPicPr>
          <p:cNvPr id="5123" name="Picture 3" descr="D:\Users\voytchev-mir\Documents\Images\Logos\IRS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4" y="8183295"/>
            <a:ext cx="1085684" cy="75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DB22AB-9290-42BF-9BF9-F6E70C26780F}"/>
              </a:ext>
            </a:extLst>
          </p:cNvPr>
          <p:cNvSpPr txBox="1"/>
          <p:nvPr/>
        </p:nvSpPr>
        <p:spPr>
          <a:xfrm>
            <a:off x="7754063" y="9158581"/>
            <a:ext cx="5083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LLNL-PRES-799397</a:t>
            </a:r>
          </a:p>
          <a:p>
            <a:r>
              <a:rPr lang="en-US" sz="800" dirty="0"/>
              <a:t>This work performed under the auspices of the U.S. Department of Energy by Lawrence Livermore National Laboratory under Contract DE-AC52-07NA27344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6B0E3E0-6163-4A95-A033-3C97B39B20D8}" type="slidenum">
              <a:rPr lang="en-GB" altLang="fr-FR" sz="1400" smtClean="0">
                <a:cs typeface="Arial" pitchFamily="34" charset="0"/>
              </a:rPr>
              <a:pPr/>
              <a:t>10</a:t>
            </a:fld>
            <a:endParaRPr lang="en-GB" altLang="fr-FR" sz="1400">
              <a:cs typeface="Arial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422358" y="1039813"/>
            <a:ext cx="10292156" cy="1295400"/>
          </a:xfrm>
        </p:spPr>
        <p:txBody>
          <a:bodyPr/>
          <a:lstStyle/>
          <a:p>
            <a:pPr eaLnBrk="1" hangingPunct="1"/>
            <a:r>
              <a:rPr lang="en-US" altLang="fr-FR" sz="4000" dirty="0"/>
              <a:t>Other radiation tests</a:t>
            </a:r>
            <a:endParaRPr lang="en-GB" altLang="fr-FR" sz="40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655762" y="2807368"/>
            <a:ext cx="10623323" cy="618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000" tIns="65000" rIns="130000" bIns="65000" numCol="1" anchor="t" anchorCtr="0" compatLnSpc="1">
            <a:prstTxWarp prst="textNoShape">
              <a:avLst/>
            </a:prstTxWarp>
          </a:bodyPr>
          <a:lstStyle>
            <a:lvl1pPr marL="487363" indent="-487363" algn="l" defTabSz="1300163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ebdings" pitchFamily="18" charset="2"/>
              <a:buChar char="4"/>
              <a:defRPr sz="3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5688" indent="-406400" algn="l" defTabSz="1300163" rtl="0" fontAlgn="base">
              <a:spcBef>
                <a:spcPct val="20000"/>
              </a:spcBef>
              <a:spcAft>
                <a:spcPct val="0"/>
              </a:spcAft>
              <a:buSzPct val="90000"/>
              <a:buFont typeface="Webdings" pitchFamily="18" charset="2"/>
              <a:buChar char="4"/>
              <a:defRPr sz="3000" b="1">
                <a:solidFill>
                  <a:schemeClr val="tx1"/>
                </a:solidFill>
                <a:latin typeface="+mn-lt"/>
              </a:defRPr>
            </a:lvl2pPr>
            <a:lvl3pPr marL="1625600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2274888" indent="-325438" algn="l" defTabSz="1300163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400" b="1">
                <a:solidFill>
                  <a:schemeClr val="tx1"/>
                </a:solidFill>
                <a:latin typeface="+mn-lt"/>
              </a:defRPr>
            </a:lvl4pPr>
            <a:lvl5pPr marL="2925763" indent="-325438" algn="l" defTabSz="1300163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400" b="1">
                <a:solidFill>
                  <a:schemeClr val="tx1"/>
                </a:solidFill>
                <a:latin typeface="+mn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400" b="1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400" b="1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400" b="1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400" b="1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fr-FR" sz="2800" kern="0" dirty="0">
                <a:solidFill>
                  <a:srgbClr val="FFFFFF"/>
                </a:solidFill>
              </a:rPr>
              <a:t>Detection of gradually increasing radiation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en-US" altLang="fr-FR" sz="1200" kern="0" dirty="0">
              <a:solidFill>
                <a:srgbClr val="FFFFFF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fr-FR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Neutron detection alarm (if applicable)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en-US" altLang="fr-FR" sz="12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fr-FR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protection alarm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en-US" altLang="fr-FR" sz="12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fr-FR" sz="2800" kern="0" dirty="0">
                <a:solidFill>
                  <a:srgbClr val="FFFFFF"/>
                </a:solidFill>
              </a:rPr>
              <a:t>Radionuclide identification (RID)</a:t>
            </a:r>
            <a:endParaRPr lang="en-GB" altLang="fr-FR" sz="2200" kern="0" dirty="0">
              <a:solidFill>
                <a:srgbClr val="FFFFFF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GB" altLang="fr-FR" sz="2200" kern="0" dirty="0">
                <a:solidFill>
                  <a:srgbClr val="FFFFFF"/>
                </a:solidFill>
              </a:rPr>
              <a:t>Single: </a:t>
            </a:r>
            <a:r>
              <a:rPr lang="en-GB" altLang="fr-FR" sz="2200" kern="0" baseline="30000" dirty="0">
                <a:solidFill>
                  <a:srgbClr val="FFFFFF"/>
                </a:solidFill>
              </a:rPr>
              <a:t>241</a:t>
            </a:r>
            <a:r>
              <a:rPr lang="en-GB" altLang="fr-FR" sz="2200" kern="0" dirty="0">
                <a:solidFill>
                  <a:srgbClr val="FFFFFF"/>
                </a:solidFill>
              </a:rPr>
              <a:t>Am, </a:t>
            </a:r>
            <a:r>
              <a:rPr lang="en-GB" altLang="fr-FR" sz="2200" kern="0" baseline="30000" dirty="0">
                <a:solidFill>
                  <a:srgbClr val="FFFFFF"/>
                </a:solidFill>
              </a:rPr>
              <a:t>133</a:t>
            </a:r>
            <a:r>
              <a:rPr lang="en-GB" altLang="fr-FR" sz="2200" kern="0" dirty="0">
                <a:solidFill>
                  <a:srgbClr val="FFFFFF"/>
                </a:solidFill>
              </a:rPr>
              <a:t>Ba, </a:t>
            </a:r>
            <a:r>
              <a:rPr lang="en-GB" altLang="fr-FR" sz="2200" kern="0" baseline="30000" dirty="0">
                <a:solidFill>
                  <a:srgbClr val="FFFFFF"/>
                </a:solidFill>
              </a:rPr>
              <a:t>60</a:t>
            </a:r>
            <a:r>
              <a:rPr lang="en-GB" altLang="fr-FR" sz="2200" kern="0" dirty="0">
                <a:solidFill>
                  <a:srgbClr val="FFFFFF"/>
                </a:solidFill>
              </a:rPr>
              <a:t>Co, </a:t>
            </a:r>
            <a:r>
              <a:rPr lang="en-GB" altLang="fr-FR" sz="2200" kern="0" baseline="30000" dirty="0">
                <a:solidFill>
                  <a:srgbClr val="FFFFFF"/>
                </a:solidFill>
              </a:rPr>
              <a:t>137</a:t>
            </a:r>
            <a:r>
              <a:rPr lang="en-GB" altLang="fr-FR" sz="2200" kern="0" dirty="0">
                <a:solidFill>
                  <a:srgbClr val="FFFFFF"/>
                </a:solidFill>
              </a:rPr>
              <a:t>Cs, </a:t>
            </a:r>
            <a:r>
              <a:rPr lang="en-GB" altLang="fr-FR" sz="2200" kern="0" baseline="30000" dirty="0">
                <a:solidFill>
                  <a:srgbClr val="FFFFFF"/>
                </a:solidFill>
              </a:rPr>
              <a:t>67</a:t>
            </a:r>
            <a:r>
              <a:rPr lang="en-GB" altLang="fr-FR" sz="2200" kern="0" dirty="0">
                <a:solidFill>
                  <a:srgbClr val="FFFFFF"/>
                </a:solidFill>
              </a:rPr>
              <a:t>Ga, </a:t>
            </a:r>
            <a:r>
              <a:rPr lang="en-GB" altLang="fr-FR" sz="2200" kern="0" baseline="30000" dirty="0">
                <a:solidFill>
                  <a:srgbClr val="FFFFFF"/>
                </a:solidFill>
              </a:rPr>
              <a:t>131</a:t>
            </a:r>
            <a:r>
              <a:rPr lang="en-GB" altLang="fr-FR" sz="2200" kern="0" dirty="0">
                <a:solidFill>
                  <a:srgbClr val="FFFFFF"/>
                </a:solidFill>
              </a:rPr>
              <a:t>I, </a:t>
            </a:r>
            <a:r>
              <a:rPr lang="en-GB" altLang="fr-FR" sz="2200" kern="0" baseline="30000" dirty="0">
                <a:solidFill>
                  <a:srgbClr val="FFFFFF"/>
                </a:solidFill>
              </a:rPr>
              <a:t>99m</a:t>
            </a:r>
            <a:r>
              <a:rPr lang="en-GB" altLang="fr-FR" sz="2200" kern="0" dirty="0">
                <a:solidFill>
                  <a:srgbClr val="FFFFFF"/>
                </a:solidFill>
              </a:rPr>
              <a:t>Tc, </a:t>
            </a:r>
            <a:r>
              <a:rPr lang="en-GB" altLang="fr-FR" sz="2200" kern="0" baseline="30000" dirty="0">
                <a:solidFill>
                  <a:srgbClr val="FFFFFF"/>
                </a:solidFill>
              </a:rPr>
              <a:t>40</a:t>
            </a:r>
            <a:r>
              <a:rPr lang="en-GB" altLang="fr-FR" sz="2200" kern="0" dirty="0">
                <a:solidFill>
                  <a:srgbClr val="FFFFFF"/>
                </a:solidFill>
              </a:rPr>
              <a:t>K (</a:t>
            </a:r>
            <a:r>
              <a:rPr lang="en-GB" altLang="fr-FR" sz="2200" kern="0" dirty="0" err="1">
                <a:solidFill>
                  <a:srgbClr val="FFFFFF"/>
                </a:solidFill>
              </a:rPr>
              <a:t>KCl</a:t>
            </a:r>
            <a:r>
              <a:rPr lang="en-GB" altLang="fr-FR" sz="2200" kern="0" dirty="0">
                <a:solidFill>
                  <a:srgbClr val="FFFFFF"/>
                </a:solidFill>
              </a:rPr>
              <a:t> or KOH), </a:t>
            </a:r>
            <a:r>
              <a:rPr lang="en-GB" altLang="fr-FR" sz="2200" kern="0" baseline="30000" dirty="0">
                <a:solidFill>
                  <a:srgbClr val="FFFFFF"/>
                </a:solidFill>
              </a:rPr>
              <a:t>201</a:t>
            </a:r>
            <a:r>
              <a:rPr lang="en-GB" altLang="fr-FR" sz="2200" kern="0" dirty="0">
                <a:solidFill>
                  <a:srgbClr val="FFFFFF"/>
                </a:solidFill>
              </a:rPr>
              <a:t>Tl, </a:t>
            </a:r>
            <a:r>
              <a:rPr lang="en-GB" altLang="fr-FR" sz="2200" kern="0" baseline="30000" dirty="0">
                <a:solidFill>
                  <a:srgbClr val="FFFFFF"/>
                </a:solidFill>
              </a:rPr>
              <a:t>226</a:t>
            </a:r>
            <a:r>
              <a:rPr lang="en-GB" altLang="fr-FR" sz="2200" kern="0" dirty="0">
                <a:solidFill>
                  <a:srgbClr val="FFFFFF"/>
                </a:solidFill>
              </a:rPr>
              <a:t>Ra, </a:t>
            </a:r>
            <a:r>
              <a:rPr lang="en-GB" altLang="fr-FR" sz="2200" kern="0" baseline="30000" dirty="0">
                <a:solidFill>
                  <a:srgbClr val="FFFFFF"/>
                </a:solidFill>
              </a:rPr>
              <a:t>232</a:t>
            </a:r>
            <a:r>
              <a:rPr lang="en-GB" altLang="fr-FR" sz="2200" kern="0" dirty="0">
                <a:solidFill>
                  <a:srgbClr val="FFFFFF"/>
                </a:solidFill>
              </a:rPr>
              <a:t>Th, </a:t>
            </a:r>
            <a:r>
              <a:rPr lang="en-GB" altLang="fr-FR" sz="2200" kern="0" baseline="30000" dirty="0">
                <a:solidFill>
                  <a:srgbClr val="FFFFFF"/>
                </a:solidFill>
              </a:rPr>
              <a:t>238</a:t>
            </a:r>
            <a:r>
              <a:rPr lang="en-GB" altLang="fr-FR" sz="2200" kern="0" dirty="0">
                <a:solidFill>
                  <a:srgbClr val="FFFFFF"/>
                </a:solidFill>
              </a:rPr>
              <a:t>U (DU), </a:t>
            </a:r>
            <a:r>
              <a:rPr lang="en-GB" altLang="fr-FR" sz="2200" kern="0" baseline="30000" dirty="0">
                <a:solidFill>
                  <a:srgbClr val="FFFFFF"/>
                </a:solidFill>
              </a:rPr>
              <a:t>235</a:t>
            </a:r>
            <a:r>
              <a:rPr lang="en-GB" altLang="fr-FR" sz="2200" kern="0" dirty="0">
                <a:solidFill>
                  <a:srgbClr val="FFFFFF"/>
                </a:solidFill>
              </a:rPr>
              <a:t>U (HEU) and </a:t>
            </a:r>
            <a:r>
              <a:rPr lang="en-GB" altLang="fr-FR" sz="2200" kern="0" baseline="30000" dirty="0">
                <a:solidFill>
                  <a:srgbClr val="FFFFFF"/>
                </a:solidFill>
              </a:rPr>
              <a:t>239</a:t>
            </a:r>
            <a:r>
              <a:rPr lang="en-GB" altLang="fr-FR" sz="2200" kern="0" dirty="0">
                <a:solidFill>
                  <a:srgbClr val="FFFFFF"/>
                </a:solidFill>
              </a:rPr>
              <a:t>Pu (</a:t>
            </a:r>
            <a:r>
              <a:rPr lang="en-GB" altLang="fr-FR" sz="2200" kern="0" dirty="0" err="1">
                <a:solidFill>
                  <a:srgbClr val="FFFFFF"/>
                </a:solidFill>
              </a:rPr>
              <a:t>WGPu</a:t>
            </a:r>
            <a:r>
              <a:rPr lang="en-GB" altLang="fr-FR" sz="2200" kern="0" dirty="0">
                <a:solidFill>
                  <a:srgbClr val="FFFFFF"/>
                </a:solidFill>
              </a:rPr>
              <a:t>)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GB" altLang="fr-FR" sz="2200" kern="0" dirty="0">
                <a:solidFill>
                  <a:srgbClr val="FFFFFF"/>
                </a:solidFill>
              </a:rPr>
              <a:t>Mixed: </a:t>
            </a:r>
            <a:r>
              <a:rPr lang="en-GB" altLang="fr-FR" sz="2200" kern="0" baseline="30000" dirty="0">
                <a:solidFill>
                  <a:srgbClr val="FFFFFF"/>
                </a:solidFill>
              </a:rPr>
              <a:t>131</a:t>
            </a:r>
            <a:r>
              <a:rPr lang="en-GB" altLang="fr-FR" sz="2200" kern="0" dirty="0">
                <a:solidFill>
                  <a:srgbClr val="FFFFFF"/>
                </a:solidFill>
              </a:rPr>
              <a:t>I + </a:t>
            </a:r>
            <a:r>
              <a:rPr lang="en-GB" altLang="fr-FR" sz="2200" kern="0" dirty="0" err="1">
                <a:solidFill>
                  <a:srgbClr val="FFFFFF"/>
                </a:solidFill>
              </a:rPr>
              <a:t>WGPu</a:t>
            </a:r>
            <a:r>
              <a:rPr lang="en-GB" altLang="fr-FR" sz="2200" kern="0" dirty="0">
                <a:solidFill>
                  <a:srgbClr val="FFFFFF"/>
                </a:solidFill>
              </a:rPr>
              <a:t>, NORM+HEU, </a:t>
            </a:r>
            <a:r>
              <a:rPr lang="en-GB" altLang="fr-FR" sz="2200" kern="0" dirty="0" err="1">
                <a:solidFill>
                  <a:srgbClr val="FFFFFF"/>
                </a:solidFill>
              </a:rPr>
              <a:t>NORM+WGPu</a:t>
            </a:r>
            <a:endParaRPr lang="en-GB" altLang="fr-FR" sz="22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72788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6B0E3E0-6163-4A95-A033-3C97B39B20D8}" type="slidenum">
              <a:rPr lang="en-GB" altLang="fr-FR" sz="1400" smtClean="0">
                <a:cs typeface="Arial" pitchFamily="34" charset="0"/>
              </a:rPr>
              <a:pPr/>
              <a:t>11</a:t>
            </a:fld>
            <a:endParaRPr lang="en-GB" altLang="fr-FR" sz="1400">
              <a:cs typeface="Arial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422358" y="1039813"/>
            <a:ext cx="10292156" cy="1295400"/>
          </a:xfrm>
        </p:spPr>
        <p:txBody>
          <a:bodyPr/>
          <a:lstStyle/>
          <a:p>
            <a:pPr eaLnBrk="1" hangingPunct="1"/>
            <a:r>
              <a:rPr lang="en-US" altLang="fr-FR" sz="3600" dirty="0"/>
              <a:t>Climatic, mechanical and EMC requirements and tests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459832" y="2743200"/>
            <a:ext cx="10819253" cy="624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000" tIns="65000" rIns="130000" bIns="65000" numCol="1" anchor="t" anchorCtr="0" compatLnSpc="1">
            <a:prstTxWarp prst="textNoShape">
              <a:avLst/>
            </a:prstTxWarp>
          </a:bodyPr>
          <a:lstStyle>
            <a:lvl1pPr marL="487363" indent="-487363" algn="l" defTabSz="1300163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ebdings" pitchFamily="18" charset="2"/>
              <a:buChar char="4"/>
              <a:defRPr sz="3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5688" indent="-406400" algn="l" defTabSz="1300163" rtl="0" fontAlgn="base">
              <a:spcBef>
                <a:spcPct val="20000"/>
              </a:spcBef>
              <a:spcAft>
                <a:spcPct val="0"/>
              </a:spcAft>
              <a:buSzPct val="90000"/>
              <a:buFont typeface="Webdings" pitchFamily="18" charset="2"/>
              <a:buChar char="4"/>
              <a:defRPr sz="3000" b="1">
                <a:solidFill>
                  <a:schemeClr val="tx1"/>
                </a:solidFill>
                <a:latin typeface="+mn-lt"/>
              </a:defRPr>
            </a:lvl2pPr>
            <a:lvl3pPr marL="1625600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2274888" indent="-325438" algn="l" defTabSz="1300163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400" b="1">
                <a:solidFill>
                  <a:schemeClr val="tx1"/>
                </a:solidFill>
                <a:latin typeface="+mn-lt"/>
              </a:defRPr>
            </a:lvl4pPr>
            <a:lvl5pPr marL="2925763" indent="-325438" algn="l" defTabSz="1300163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400" b="1">
                <a:solidFill>
                  <a:schemeClr val="tx1"/>
                </a:solidFill>
                <a:latin typeface="+mn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400" b="1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400" b="1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400" b="1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400" b="1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altLang="fr-FR" sz="2800" kern="0" dirty="0">
                <a:solidFill>
                  <a:srgbClr val="FFFF00"/>
                </a:solidFill>
              </a:rPr>
              <a:t>Climatic</a:t>
            </a:r>
            <a:r>
              <a:rPr lang="en-US" altLang="fr-FR" sz="2200" kern="0" dirty="0">
                <a:solidFill>
                  <a:srgbClr val="FFFFFF"/>
                </a:solidFill>
              </a:rPr>
              <a:t>: ambient temperature, temperature shock, low/high temperature start-up, relative humidity, moisture and dust protection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altLang="fr-FR" sz="2800" kern="0" dirty="0">
                <a:solidFill>
                  <a:srgbClr val="FFFF00"/>
                </a:solidFill>
              </a:rPr>
              <a:t>Mechanical</a:t>
            </a:r>
            <a:r>
              <a:rPr lang="en-US" altLang="fr-FR" sz="2200" kern="0" dirty="0">
                <a:solidFill>
                  <a:srgbClr val="FFFFFF"/>
                </a:solidFill>
              </a:rPr>
              <a:t>: drop, vibrations, </a:t>
            </a:r>
            <a:r>
              <a:rPr lang="en-US" altLang="fr-FR" sz="2200" kern="0" dirty="0" err="1">
                <a:solidFill>
                  <a:srgbClr val="FFFFFF"/>
                </a:solidFill>
              </a:rPr>
              <a:t>microphonics</a:t>
            </a:r>
            <a:r>
              <a:rPr lang="en-US" altLang="fr-FR" sz="2200" kern="0" dirty="0">
                <a:solidFill>
                  <a:srgbClr val="FFFFFF"/>
                </a:solidFill>
              </a:rPr>
              <a:t>/impact and mechanical shock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altLang="fr-FR" sz="2800" kern="0" dirty="0">
                <a:solidFill>
                  <a:srgbClr val="FFFF00"/>
                </a:solidFill>
              </a:rPr>
              <a:t>Electromagnetic</a:t>
            </a:r>
            <a:r>
              <a:rPr lang="en-US" altLang="fr-FR" sz="2200" kern="0" dirty="0">
                <a:solidFill>
                  <a:srgbClr val="FFFFFF"/>
                </a:solidFill>
              </a:rPr>
              <a:t>: electrostatic discharge, radio frequency (RF)  immunity, radiated emissions, magnetic fields and AC line powered equipment requirements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altLang="fr-FR" sz="2800" kern="0" dirty="0">
                <a:solidFill>
                  <a:srgbClr val="FFFF00"/>
                </a:solidFill>
              </a:rPr>
              <a:t>Electrical</a:t>
            </a:r>
            <a:r>
              <a:rPr lang="en-US" altLang="fr-FR" sz="2200" kern="0" dirty="0">
                <a:solidFill>
                  <a:srgbClr val="FFFFFF"/>
                </a:solidFill>
              </a:rPr>
              <a:t>: battery lifetime and power requirements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altLang="fr-FR" sz="2800" kern="0" dirty="0">
                <a:solidFill>
                  <a:srgbClr val="FFFF00"/>
                </a:solidFill>
              </a:rPr>
              <a:t>Documentation</a:t>
            </a:r>
          </a:p>
        </p:txBody>
      </p:sp>
    </p:spTree>
    <p:extLst>
      <p:ext uri="{BB962C8B-B14F-4D97-AF65-F5344CB8AC3E}">
        <p14:creationId xmlns:p14="http://schemas.microsoft.com/office/powerpoint/2010/main" val="121073131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FFAF6F-1142-4E2B-93FA-CF10AA7180E9}" type="slidenum">
              <a:rPr lang="en-GB" altLang="fr-FR"/>
              <a:pPr/>
              <a:t>12</a:t>
            </a:fld>
            <a:endParaRPr lang="en-GB" altLang="fr-FR"/>
          </a:p>
        </p:txBody>
      </p:sp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05063" y="1025525"/>
            <a:ext cx="10160000" cy="129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fr-FR" sz="3600" dirty="0"/>
              <a:t>Conclusion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1821" y="2486526"/>
            <a:ext cx="11643518" cy="6670726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800"/>
              </a:spcBef>
              <a:spcAft>
                <a:spcPct val="10000"/>
              </a:spcAft>
            </a:pPr>
            <a:r>
              <a:rPr lang="en-US" altLang="fr-FR" sz="2800" dirty="0">
                <a:solidFill>
                  <a:schemeClr val="tx2"/>
                </a:solidFill>
              </a:rPr>
              <a:t>Criteria and compliance test methods in the standards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altLang="fr-FR" sz="2200" dirty="0">
                <a:solidFill>
                  <a:schemeClr val="tx2"/>
                </a:solidFill>
              </a:rPr>
              <a:t>Optimization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altLang="fr-FR" sz="2200" dirty="0">
                <a:solidFill>
                  <a:schemeClr val="tx2"/>
                </a:solidFill>
              </a:rPr>
              <a:t>Compromise 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sz="2200" dirty="0">
                <a:solidFill>
                  <a:schemeClr val="tx2"/>
                </a:solidFill>
              </a:rPr>
              <a:t>Consensus</a:t>
            </a:r>
            <a:endParaRPr lang="en-US" altLang="fr-FR" sz="22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spcBef>
                <a:spcPts val="1800"/>
              </a:spcBef>
              <a:spcAft>
                <a:spcPct val="10000"/>
              </a:spcAft>
            </a:pPr>
            <a:r>
              <a:rPr lang="en-US" altLang="fr-FR" sz="2800" dirty="0">
                <a:solidFill>
                  <a:schemeClr val="tx2"/>
                </a:solidFill>
              </a:rPr>
              <a:t>Objects of the standards</a:t>
            </a:r>
            <a:endParaRPr lang="en-GB" altLang="fr-FR" sz="2200" dirty="0">
              <a:solidFill>
                <a:schemeClr val="tx2"/>
              </a:solidFill>
            </a:endParaRPr>
          </a:p>
          <a:p>
            <a:pPr lvl="2">
              <a:lnSpc>
                <a:spcPct val="80000"/>
              </a:lnSpc>
              <a:spcBef>
                <a:spcPct val="100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altLang="fr-FR" sz="2200" dirty="0">
                <a:solidFill>
                  <a:schemeClr val="tx2"/>
                </a:solidFill>
              </a:rPr>
              <a:t>Describe the performance requirements and functional criteria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altLang="fr-FR" sz="2200" dirty="0">
                <a:solidFill>
                  <a:schemeClr val="tx2"/>
                </a:solidFill>
              </a:rPr>
              <a:t>Develop testing methods for evaluating the performance of the applicable instrumentation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altLang="fr-FR" sz="2200" dirty="0">
                <a:solidFill>
                  <a:schemeClr val="tx2"/>
                </a:solidFill>
              </a:rPr>
              <a:t>Specify general characteristics, general test procedures, radiation characteristics, climatic, mechanical, electromagnetic and electric characteristics</a:t>
            </a:r>
            <a:endParaRPr lang="fr-FR" altLang="fr-FR" sz="22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spcBef>
                <a:spcPts val="1800"/>
              </a:spcBef>
              <a:spcAft>
                <a:spcPct val="10000"/>
              </a:spcAft>
            </a:pPr>
            <a:r>
              <a:rPr lang="en-US" altLang="fr-FR" sz="2800" dirty="0">
                <a:solidFill>
                  <a:schemeClr val="tx2"/>
                </a:solidFill>
              </a:rPr>
              <a:t>Compliance with standard requirements provides 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altLang="fr-FR" sz="2200" dirty="0">
                <a:solidFill>
                  <a:schemeClr val="tx2"/>
                </a:solidFill>
              </a:rPr>
              <a:t>Manufacturers with internationally acceptable specifications</a:t>
            </a:r>
            <a:endParaRPr lang="en-GB" altLang="fr-FR" sz="2200" dirty="0">
              <a:solidFill>
                <a:schemeClr val="tx2"/>
              </a:solidFill>
            </a:endParaRPr>
          </a:p>
          <a:p>
            <a:pPr lvl="2">
              <a:lnSpc>
                <a:spcPct val="80000"/>
              </a:lnSpc>
              <a:spcBef>
                <a:spcPct val="100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altLang="fr-FR" sz="2200" dirty="0">
                <a:solidFill>
                  <a:schemeClr val="tx2"/>
                </a:solidFill>
              </a:rPr>
              <a:t>Device users with assurance of the rigorous quality and accuracy of the measurements</a:t>
            </a:r>
          </a:p>
          <a:p>
            <a:pPr>
              <a:lnSpc>
                <a:spcPct val="80000"/>
              </a:lnSpc>
              <a:spcBef>
                <a:spcPts val="1800"/>
              </a:spcBef>
              <a:spcAft>
                <a:spcPct val="10000"/>
              </a:spcAft>
            </a:pPr>
            <a:r>
              <a:rPr lang="en-US" altLang="fr-FR" sz="2800" dirty="0">
                <a:solidFill>
                  <a:schemeClr val="tx2"/>
                </a:solidFill>
              </a:rPr>
              <a:t>International use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altLang="fr-FR" sz="2200" dirty="0">
                <a:solidFill>
                  <a:schemeClr val="tx2"/>
                </a:solidFill>
              </a:rPr>
              <a:t>CENELEC transposition as EN standards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altLang="fr-FR" sz="2200" dirty="0">
                <a:solidFill>
                  <a:schemeClr val="tx2"/>
                </a:solidFill>
              </a:rPr>
              <a:t>Harmonization with US ANSI standards by the Accredited Standards Committee “Radiation Detection”</a:t>
            </a:r>
          </a:p>
        </p:txBody>
      </p:sp>
    </p:spTree>
    <p:extLst>
      <p:ext uri="{BB962C8B-B14F-4D97-AF65-F5344CB8AC3E}">
        <p14:creationId xmlns:p14="http://schemas.microsoft.com/office/powerpoint/2010/main" val="62706623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88766" y="954975"/>
            <a:ext cx="10974387" cy="2020237"/>
          </a:xfrm>
        </p:spPr>
        <p:txBody>
          <a:bodyPr/>
          <a:lstStyle/>
          <a:p>
            <a:r>
              <a:rPr lang="en-CA" altLang="fr-FR" sz="4000" dirty="0"/>
              <a:t>Thank you for your attention.</a:t>
            </a:r>
            <a:br>
              <a:rPr lang="en-CA" altLang="fr-FR" sz="4000" dirty="0"/>
            </a:br>
            <a:r>
              <a:rPr lang="en-CA" altLang="fr-FR" sz="4000" dirty="0"/>
              <a:t>Any questions?</a:t>
            </a:r>
          </a:p>
        </p:txBody>
      </p:sp>
      <p:pic>
        <p:nvPicPr>
          <p:cNvPr id="4" name="Picture 5" descr="chips2_800x600_res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857" y="2569683"/>
            <a:ext cx="5145206" cy="386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windturbines_800x600_res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965" y="3502925"/>
            <a:ext cx="4815083" cy="361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872320" y="7336271"/>
            <a:ext cx="5923128" cy="1154162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fr-FR" sz="2800" u="sng" dirty="0">
                <a:solidFill>
                  <a:schemeClr val="tx2"/>
                </a:solidFill>
              </a:rPr>
              <a:t>For contacts:</a:t>
            </a:r>
          </a:p>
          <a:p>
            <a:r>
              <a:rPr lang="fr-FR" sz="2200" dirty="0">
                <a:solidFill>
                  <a:schemeClr val="tx2"/>
                </a:solidFill>
              </a:rPr>
              <a:t>miroslav.voytchev@irsn.fr</a:t>
            </a:r>
          </a:p>
          <a:p>
            <a:r>
              <a:rPr lang="fr-FR" sz="2200" dirty="0">
                <a:solidFill>
                  <a:schemeClr val="tx2"/>
                </a:solidFill>
              </a:rPr>
              <a:t>radev1@llnl.gov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9629D8-3B3B-4623-8288-9948BFC0F6F1}" type="slidenum">
              <a:rPr lang="en-GB" altLang="fr-FR"/>
              <a:pPr/>
              <a:t>2</a:t>
            </a:fld>
            <a:endParaRPr lang="en-GB" altLang="fr-FR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7290" y="749300"/>
            <a:ext cx="10208525" cy="1295400"/>
          </a:xfrm>
        </p:spPr>
        <p:txBody>
          <a:bodyPr/>
          <a:lstStyle/>
          <a:p>
            <a:br>
              <a:rPr lang="en-US" altLang="fr-FR" sz="3200" dirty="0"/>
            </a:br>
            <a:r>
              <a:rPr lang="en-US" altLang="fr-FR" dirty="0"/>
              <a:t>IEC - International Electrotechnical Commission</a:t>
            </a:r>
            <a:endParaRPr lang="en-GB" altLang="fr-FR" dirty="0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3083" y="2582778"/>
            <a:ext cx="10636250" cy="6231857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GB" altLang="fr-FR" sz="2800" dirty="0">
                <a:solidFill>
                  <a:srgbClr val="FFFFFF"/>
                </a:solidFill>
              </a:rPr>
              <a:t>Founded in 1906 </a:t>
            </a:r>
          </a:p>
          <a:p>
            <a:pPr>
              <a:spcBef>
                <a:spcPct val="10000"/>
              </a:spcBef>
            </a:pPr>
            <a:endParaRPr lang="en-GB" altLang="fr-FR" sz="2800" dirty="0">
              <a:solidFill>
                <a:srgbClr val="FFFFFF"/>
              </a:solidFill>
            </a:endParaRPr>
          </a:p>
          <a:p>
            <a:pPr>
              <a:spcBef>
                <a:spcPct val="10000"/>
              </a:spcBef>
            </a:pPr>
            <a:r>
              <a:rPr lang="en-GB" altLang="fr-FR" sz="2800" dirty="0">
                <a:solidFill>
                  <a:srgbClr val="FFFFFF"/>
                </a:solidFill>
              </a:rPr>
              <a:t>Prepares and publishes international standards for all </a:t>
            </a:r>
            <a:r>
              <a:rPr lang="en-GB" altLang="fr-FR" sz="2800" dirty="0">
                <a:solidFill>
                  <a:srgbClr val="FFFF00"/>
                </a:solidFill>
              </a:rPr>
              <a:t>electrical, electronic and related technologies</a:t>
            </a:r>
          </a:p>
          <a:p>
            <a:pPr marL="0" indent="0">
              <a:spcBef>
                <a:spcPct val="10000"/>
              </a:spcBef>
              <a:buNone/>
            </a:pPr>
            <a:endParaRPr lang="en-GB" altLang="fr-FR" sz="2800" dirty="0">
              <a:solidFill>
                <a:srgbClr val="FFFFFF"/>
              </a:solidFill>
            </a:endParaRPr>
          </a:p>
          <a:p>
            <a:pPr>
              <a:spcBef>
                <a:spcPct val="10000"/>
              </a:spcBef>
            </a:pPr>
            <a:r>
              <a:rPr lang="en-GB" altLang="fr-FR" sz="2800" dirty="0">
                <a:solidFill>
                  <a:srgbClr val="FFFFFF"/>
                </a:solidFill>
              </a:rPr>
              <a:t>National Committees (NC)</a:t>
            </a:r>
          </a:p>
          <a:p>
            <a:pPr lvl="2">
              <a:spcBef>
                <a:spcPct val="100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altLang="fr-FR" dirty="0">
                <a:solidFill>
                  <a:srgbClr val="FFFFFF"/>
                </a:solidFill>
              </a:rPr>
              <a:t>62 member countries</a:t>
            </a:r>
          </a:p>
          <a:p>
            <a:pPr lvl="2">
              <a:spcBef>
                <a:spcPct val="100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altLang="fr-FR" dirty="0">
                <a:solidFill>
                  <a:srgbClr val="FFFFFF"/>
                </a:solidFill>
              </a:rPr>
              <a:t>23 associated member countries</a:t>
            </a:r>
          </a:p>
          <a:p>
            <a:pPr lvl="2">
              <a:spcBef>
                <a:spcPct val="10000"/>
              </a:spcBef>
              <a:buClr>
                <a:schemeClr val="accent1"/>
              </a:buClr>
              <a:buFont typeface="Wingdings" pitchFamily="2" charset="2"/>
              <a:buChar char="Ø"/>
            </a:pPr>
            <a:endParaRPr lang="en-GB" altLang="fr-FR" sz="2800" dirty="0">
              <a:solidFill>
                <a:srgbClr val="FFFFFF"/>
              </a:solidFill>
            </a:endParaRPr>
          </a:p>
          <a:p>
            <a:pPr>
              <a:spcBef>
                <a:spcPct val="10000"/>
              </a:spcBef>
            </a:pPr>
            <a:r>
              <a:rPr lang="en-GB" altLang="fr-FR" sz="2800" dirty="0">
                <a:solidFill>
                  <a:srgbClr val="FFFFFF"/>
                </a:solidFill>
              </a:rPr>
              <a:t>Technical Committees (TC) and Sub-committees (SC)</a:t>
            </a:r>
          </a:p>
          <a:p>
            <a:pPr lvl="2">
              <a:spcBef>
                <a:spcPct val="100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altLang="fr-FR" dirty="0">
                <a:solidFill>
                  <a:srgbClr val="FFFFFF"/>
                </a:solidFill>
              </a:rPr>
              <a:t>207 TCs and SCs</a:t>
            </a:r>
          </a:p>
          <a:p>
            <a:pPr lvl="2">
              <a:spcBef>
                <a:spcPct val="100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altLang="fr-FR" dirty="0">
                <a:solidFill>
                  <a:srgbClr val="FFFFFF"/>
                </a:solidFill>
              </a:rPr>
              <a:t>more than 560 WGs</a:t>
            </a:r>
          </a:p>
          <a:p>
            <a:pPr>
              <a:spcBef>
                <a:spcPct val="10000"/>
              </a:spcBef>
            </a:pPr>
            <a:endParaRPr lang="en-GB" altLang="fr-FR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7863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2AE63A5-F25C-48C2-933B-2A7F40376AB5}" type="slidenum">
              <a:rPr lang="en-GB" altLang="fr-FR" sz="1400" smtClean="0">
                <a:cs typeface="Arial" pitchFamily="34" charset="0"/>
              </a:rPr>
              <a:pPr/>
              <a:t>3</a:t>
            </a:fld>
            <a:endParaRPr lang="en-GB" altLang="fr-FR" sz="1400">
              <a:cs typeface="Arial" pitchFamily="34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0" y="1543050"/>
            <a:ext cx="10431463" cy="876300"/>
          </a:xfrm>
        </p:spPr>
        <p:txBody>
          <a:bodyPr/>
          <a:lstStyle/>
          <a:p>
            <a:pPr eaLnBrk="1" hangingPunct="1"/>
            <a:r>
              <a:rPr lang="en-US" altLang="fr-FR" dirty="0"/>
              <a:t>IEC/SC 45B Radiation protection instrumentation</a:t>
            </a:r>
            <a:br>
              <a:rPr lang="en-US" altLang="fr-FR" dirty="0"/>
            </a:br>
            <a:r>
              <a:rPr lang="en-US" altLang="fr-FR" dirty="0"/>
              <a:t> </a:t>
            </a:r>
            <a:endParaRPr lang="en-GB" altLang="fr-FR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6085" y="2534652"/>
            <a:ext cx="11027802" cy="6728409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fr-FR" sz="2400" dirty="0">
                <a:solidFill>
                  <a:srgbClr val="FFFFFF"/>
                </a:solidFill>
              </a:rPr>
              <a:t>Prepare standards that address instrumentation used for:</a:t>
            </a:r>
          </a:p>
          <a:p>
            <a:pPr lvl="1" eaLnBrk="1" hangingPunct="1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altLang="fr-FR" sz="1800" dirty="0">
                <a:solidFill>
                  <a:srgbClr val="FFFFFF"/>
                </a:solidFill>
              </a:rPr>
              <a:t>the measurement of ionizing radiation in the workplace, to the public and in the environment for radiation protection purposes</a:t>
            </a:r>
          </a:p>
          <a:p>
            <a:pPr lvl="1" eaLnBrk="1" hangingPunct="1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altLang="fr-FR" sz="1800" dirty="0">
                <a:solidFill>
                  <a:srgbClr val="FFFF00"/>
                </a:solidFill>
              </a:rPr>
              <a:t>illicit trafficking detection and identification of radionuclides</a:t>
            </a:r>
          </a:p>
          <a:p>
            <a:pPr lvl="1" eaLnBrk="1" hangingPunct="1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GB" altLang="fr-FR" sz="1800" dirty="0">
                <a:solidFill>
                  <a:srgbClr val="FFFFFF"/>
                </a:solidFill>
              </a:rPr>
              <a:t>radiation-based security screening</a:t>
            </a:r>
          </a:p>
          <a:p>
            <a:pPr lvl="2" indent="-390525" eaLnBrk="1" hangingPunct="1">
              <a:lnSpc>
                <a:spcPct val="80000"/>
              </a:lnSpc>
              <a:spcBef>
                <a:spcPct val="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endParaRPr lang="en-GB" altLang="fr-FR" sz="1200" i="1" dirty="0">
              <a:solidFill>
                <a:srgbClr val="FFFFFF"/>
              </a:solidFill>
            </a:endParaRPr>
          </a:p>
          <a:p>
            <a:pPr lvl="2" indent="-390525" eaLnBrk="1" hangingPunct="1">
              <a:lnSpc>
                <a:spcPct val="80000"/>
              </a:lnSpc>
              <a:spcBef>
                <a:spcPct val="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endParaRPr lang="en-GB" altLang="fr-FR" sz="1200" i="1" dirty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fr-FR" sz="2400" dirty="0">
                <a:solidFill>
                  <a:srgbClr val="FFFFFF"/>
                </a:solidFill>
              </a:rPr>
              <a:t>Country membership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GB" altLang="fr-FR" sz="1800" dirty="0">
                <a:solidFill>
                  <a:srgbClr val="FFFFFF"/>
                </a:solidFill>
              </a:rPr>
              <a:t>Participating countries (P-members): 20, Observer countries (O-members): 15</a:t>
            </a:r>
          </a:p>
          <a:p>
            <a:pPr lvl="2" indent="-390525" eaLnBrk="1" hangingPunct="1">
              <a:lnSpc>
                <a:spcPct val="80000"/>
              </a:lnSpc>
              <a:spcBef>
                <a:spcPct val="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endParaRPr lang="en-GB" altLang="fr-FR" sz="1200" dirty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fr-FR" sz="2400" dirty="0">
                <a:solidFill>
                  <a:srgbClr val="FFFFFF"/>
                </a:solidFill>
              </a:rPr>
              <a:t>More than 100 experts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GB" altLang="fr-FR" sz="1800" dirty="0">
                <a:solidFill>
                  <a:srgbClr val="FFFFFF"/>
                </a:solidFill>
              </a:rPr>
              <a:t>Testing laboratories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GB" altLang="fr-FR" sz="1800" dirty="0">
                <a:solidFill>
                  <a:srgbClr val="FFFFFF"/>
                </a:solidFill>
              </a:rPr>
              <a:t>Governmental agencies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GB" altLang="fr-FR" sz="1800" dirty="0">
                <a:solidFill>
                  <a:srgbClr val="FFFFFF"/>
                </a:solidFill>
              </a:rPr>
              <a:t>Manufacturers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GB" altLang="fr-FR" sz="1800" dirty="0">
                <a:solidFill>
                  <a:srgbClr val="FFFFFF"/>
                </a:solidFill>
              </a:rPr>
              <a:t>Users</a:t>
            </a:r>
          </a:p>
          <a:p>
            <a:pPr lvl="2" indent="-390525" eaLnBrk="1" hangingPunct="1">
              <a:lnSpc>
                <a:spcPct val="80000"/>
              </a:lnSpc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en-GB" altLang="fr-FR" sz="1200" dirty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fr-FR" sz="2400" dirty="0">
                <a:solidFill>
                  <a:srgbClr val="FFFFFF"/>
                </a:solidFill>
              </a:rPr>
              <a:t>Standards and technical documents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GB" altLang="fr-FR" sz="1800" dirty="0">
                <a:solidFill>
                  <a:srgbClr val="FFFFFF"/>
                </a:solidFill>
              </a:rPr>
              <a:t>Published: 57, In development:  10</a:t>
            </a:r>
          </a:p>
          <a:p>
            <a:pPr lvl="2" indent="-390525" eaLnBrk="1" hangingPunct="1">
              <a:lnSpc>
                <a:spcPct val="80000"/>
              </a:lnSpc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en-GB" altLang="fr-FR" sz="1200" dirty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fr-FR" sz="2400" dirty="0">
                <a:solidFill>
                  <a:srgbClr val="FFFFFF"/>
                </a:solidFill>
              </a:rPr>
              <a:t>Liaisons with ISO, IAEA, ICRP, ICRU…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GB" altLang="fr-FR" sz="2400" dirty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fr-FR" sz="2400" dirty="0">
                <a:solidFill>
                  <a:srgbClr val="FFFFFF"/>
                </a:solidFill>
              </a:rPr>
              <a:t>7 Working Groups (WGs)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GB" altLang="fr-FR" sz="1800" dirty="0">
                <a:solidFill>
                  <a:srgbClr val="FFFF00"/>
                </a:solidFill>
              </a:rPr>
              <a:t>WG 15: </a:t>
            </a:r>
            <a:r>
              <a:rPr lang="en-US" altLang="fr-FR" sz="1800" dirty="0">
                <a:solidFill>
                  <a:srgbClr val="FFFF00"/>
                </a:solidFill>
              </a:rPr>
              <a:t>Illicit Trafficking Control Instrumentation using spectrometry, personal electronic dosimeter and portable dose rate instrumentation</a:t>
            </a:r>
            <a:endParaRPr lang="en-GB" altLang="fr-FR" sz="1800" dirty="0">
              <a:solidFill>
                <a:srgbClr val="FFFF00"/>
              </a:solidFill>
            </a:endParaRPr>
          </a:p>
          <a:p>
            <a:pPr lvl="2" indent="-390525" eaLnBrk="1" hangingPunct="1">
              <a:lnSpc>
                <a:spcPct val="80000"/>
              </a:lnSpc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en-GB" altLang="fr-FR" sz="1200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ebdings" pitchFamily="18" charset="2"/>
              <a:buNone/>
              <a:defRPr/>
            </a:pPr>
            <a:endParaRPr lang="en-GB" altLang="fr-FR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32972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2AE63A5-F25C-48C2-933B-2A7F40376AB5}" type="slidenum">
              <a:rPr lang="en-GB" altLang="fr-FR" sz="1400" smtClean="0">
                <a:cs typeface="Arial" pitchFamily="34" charset="0"/>
              </a:rPr>
              <a:pPr/>
              <a:t>4</a:t>
            </a:fld>
            <a:endParaRPr lang="en-GB" altLang="fr-FR" sz="1400">
              <a:cs typeface="Arial" pitchFamily="34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0" y="1543050"/>
            <a:ext cx="10431463" cy="876300"/>
          </a:xfrm>
        </p:spPr>
        <p:txBody>
          <a:bodyPr/>
          <a:lstStyle/>
          <a:p>
            <a:pPr eaLnBrk="1" hangingPunct="1"/>
            <a:r>
              <a:rPr lang="en-US" altLang="fr-FR" sz="3200" dirty="0"/>
              <a:t>Standards on instrumentation used for detection of illicit trafficking of radioactive material</a:t>
            </a:r>
            <a:br>
              <a:rPr lang="en-US" altLang="fr-FR" dirty="0"/>
            </a:br>
            <a:r>
              <a:rPr lang="en-US" altLang="fr-FR" dirty="0"/>
              <a:t> </a:t>
            </a:r>
            <a:endParaRPr lang="en-GB" altLang="fr-FR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0563" y="2711116"/>
            <a:ext cx="10623323" cy="655194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GB" altLang="fr-FR" sz="2800" dirty="0">
                <a:solidFill>
                  <a:schemeClr val="tx2"/>
                </a:solidFill>
              </a:rPr>
              <a:t>11 international standards published since 2003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defRPr/>
            </a:pPr>
            <a:endParaRPr lang="en-GB" altLang="fr-FR" sz="24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GB" altLang="fr-FR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Revisions undertaken since 2014</a:t>
            </a:r>
            <a:endParaRPr lang="en-US" altLang="fr-FR" sz="2800" dirty="0">
              <a:solidFill>
                <a:schemeClr val="tx2"/>
              </a:solidFill>
            </a:endParaRPr>
          </a:p>
          <a:p>
            <a:pPr lvl="1" eaLnBrk="1" hangingPunct="1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altLang="fr-FR" sz="2200" dirty="0">
                <a:solidFill>
                  <a:schemeClr val="tx2"/>
                </a:solidFill>
              </a:rPr>
              <a:t>Harmonization</a:t>
            </a:r>
          </a:p>
          <a:p>
            <a:pPr lvl="1" eaLnBrk="1" hangingPunct="1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altLang="fr-FR" sz="2200" dirty="0">
                <a:solidFill>
                  <a:schemeClr val="tx2"/>
                </a:solidFill>
              </a:rPr>
              <a:t>Taking into account the feedback from different testing programs and international projects as ITRAP+10</a:t>
            </a:r>
            <a:endParaRPr lang="en-GB" altLang="fr-FR" sz="2200" i="1" dirty="0">
              <a:solidFill>
                <a:schemeClr val="tx2"/>
              </a:solidFill>
            </a:endParaRPr>
          </a:p>
          <a:p>
            <a:pPr lvl="2" indent="-390525" eaLnBrk="1" hangingPunct="1">
              <a:spcBef>
                <a:spcPct val="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endParaRPr lang="en-GB" altLang="fr-FR" sz="1200" i="1" dirty="0">
              <a:solidFill>
                <a:schemeClr val="tx2"/>
              </a:solidFill>
            </a:endParaRPr>
          </a:p>
          <a:p>
            <a:pPr lvl="2" indent="-390525" eaLnBrk="1" hangingPunct="1">
              <a:spcBef>
                <a:spcPct val="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endParaRPr lang="en-GB" altLang="fr-FR" sz="1200" dirty="0">
              <a:solidFill>
                <a:schemeClr val="tx2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fr-FR" sz="2800" dirty="0">
                <a:solidFill>
                  <a:schemeClr val="tx2"/>
                </a:solidFill>
              </a:rPr>
              <a:t>Types of instruments</a:t>
            </a:r>
          </a:p>
          <a:p>
            <a:pPr lvl="1" eaLnBrk="1" hangingPunct="1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GB" altLang="fr-FR" sz="2200" dirty="0">
                <a:solidFill>
                  <a:schemeClr val="tx2"/>
                </a:solidFill>
              </a:rPr>
              <a:t>Body-worn</a:t>
            </a:r>
          </a:p>
          <a:p>
            <a:pPr lvl="1" eaLnBrk="1" hangingPunct="1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GB" altLang="fr-FR" sz="2200" dirty="0">
                <a:solidFill>
                  <a:schemeClr val="tx2"/>
                </a:solidFill>
              </a:rPr>
              <a:t>Portable or hand-held</a:t>
            </a:r>
          </a:p>
          <a:p>
            <a:pPr lvl="1" eaLnBrk="1" hangingPunct="1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GB" altLang="fr-FR" sz="2200" dirty="0">
                <a:solidFill>
                  <a:schemeClr val="tx2"/>
                </a:solidFill>
              </a:rPr>
              <a:t>Portal</a:t>
            </a:r>
          </a:p>
          <a:p>
            <a:pPr lvl="1" eaLnBrk="1" hangingPunct="1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GB" altLang="fr-FR" sz="2200" dirty="0">
                <a:solidFill>
                  <a:schemeClr val="tx2"/>
                </a:solidFill>
              </a:rPr>
              <a:t>Vehicle-mounted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ebdings" pitchFamily="18" charset="2"/>
              <a:buNone/>
              <a:defRPr/>
            </a:pPr>
            <a:endParaRPr lang="en-GB" altLang="fr-FR" sz="1200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fr-FR" sz="2800" dirty="0">
                <a:solidFill>
                  <a:schemeClr val="tx2"/>
                </a:solidFill>
              </a:rPr>
              <a:t>Data output format standard</a:t>
            </a:r>
          </a:p>
          <a:p>
            <a:pPr lvl="1" eaLnBrk="1" hangingPunct="1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GB" altLang="fr-FR" sz="2200" dirty="0">
                <a:solidFill>
                  <a:schemeClr val="tx2"/>
                </a:solidFill>
              </a:rPr>
              <a:t>IEC 62755 (2012)</a:t>
            </a:r>
            <a:endParaRPr lang="en-GB" altLang="fr-FR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0857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6B0E3E0-6163-4A95-A033-3C97B39B20D8}" type="slidenum">
              <a:rPr lang="en-GB" altLang="fr-FR" sz="1400" smtClean="0">
                <a:cs typeface="Arial" pitchFamily="34" charset="0"/>
              </a:rPr>
              <a:pPr/>
              <a:t>5</a:t>
            </a:fld>
            <a:endParaRPr lang="en-GB" altLang="fr-FR" sz="1400">
              <a:cs typeface="Arial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422358" y="1039813"/>
            <a:ext cx="10292156" cy="1295400"/>
          </a:xfrm>
        </p:spPr>
        <p:txBody>
          <a:bodyPr/>
          <a:lstStyle/>
          <a:p>
            <a:pPr eaLnBrk="1" hangingPunct="1"/>
            <a:r>
              <a:rPr lang="en-US" altLang="fr-FR" sz="4000" dirty="0"/>
              <a:t>Body-worn</a:t>
            </a:r>
            <a:r>
              <a:rPr lang="en-US" altLang="fr-FR" sz="3500" dirty="0"/>
              <a:t> </a:t>
            </a:r>
            <a:endParaRPr lang="en-GB" altLang="fr-FR" sz="3500" dirty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0359" y="6419570"/>
            <a:ext cx="11519759" cy="2418102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altLang="fr-FR" sz="2400" b="0" dirty="0">
                <a:solidFill>
                  <a:srgbClr val="FFFF00"/>
                </a:solidFill>
              </a:rPr>
              <a:t>IEC 62401</a:t>
            </a:r>
            <a:r>
              <a:rPr lang="en-US" altLang="fr-FR" sz="2400" b="0" dirty="0">
                <a:solidFill>
                  <a:srgbClr val="FFFFFF"/>
                </a:solidFill>
              </a:rPr>
              <a:t> Ed. 2  (2017) </a:t>
            </a:r>
            <a:r>
              <a:rPr lang="fr-FR" altLang="fr-FR" sz="2400" b="0" dirty="0" err="1">
                <a:solidFill>
                  <a:srgbClr val="FFFFFF"/>
                </a:solidFill>
              </a:rPr>
              <a:t>Alarming</a:t>
            </a:r>
            <a:r>
              <a:rPr lang="fr-FR" altLang="fr-FR" sz="2400" b="0" dirty="0">
                <a:solidFill>
                  <a:srgbClr val="FFFFFF"/>
                </a:solidFill>
              </a:rPr>
              <a:t> </a:t>
            </a:r>
            <a:r>
              <a:rPr lang="fr-FR" altLang="fr-FR" sz="2400" b="0" dirty="0" err="1">
                <a:solidFill>
                  <a:srgbClr val="FFFFFF"/>
                </a:solidFill>
              </a:rPr>
              <a:t>Personal</a:t>
            </a:r>
            <a:r>
              <a:rPr lang="fr-FR" altLang="fr-FR" sz="2400" b="0" dirty="0">
                <a:solidFill>
                  <a:srgbClr val="FFFFFF"/>
                </a:solidFill>
              </a:rPr>
              <a:t> Radiation </a:t>
            </a:r>
            <a:r>
              <a:rPr lang="fr-FR" altLang="fr-FR" sz="2400" b="0" dirty="0" err="1">
                <a:solidFill>
                  <a:srgbClr val="FFFFFF"/>
                </a:solidFill>
              </a:rPr>
              <a:t>Devices</a:t>
            </a:r>
            <a:r>
              <a:rPr lang="fr-FR" altLang="fr-FR" sz="2400" b="0" dirty="0">
                <a:solidFill>
                  <a:srgbClr val="FFFFFF"/>
                </a:solidFill>
              </a:rPr>
              <a:t> (</a:t>
            </a:r>
            <a:r>
              <a:rPr lang="fr-FR" altLang="fr-FR" sz="2400" b="0" dirty="0">
                <a:solidFill>
                  <a:srgbClr val="FFFF00"/>
                </a:solidFill>
              </a:rPr>
              <a:t>PRD</a:t>
            </a:r>
            <a:r>
              <a:rPr lang="fr-FR" altLang="fr-FR" sz="2400" b="0" dirty="0">
                <a:solidFill>
                  <a:srgbClr val="FFFFFF"/>
                </a:solidFill>
              </a:rPr>
              <a:t>) </a:t>
            </a:r>
            <a:endParaRPr lang="en-US" altLang="fr-FR" sz="2400" b="0" dirty="0">
              <a:solidFill>
                <a:srgbClr val="FFFFFF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altLang="fr-FR" sz="2400" b="0" dirty="0">
                <a:solidFill>
                  <a:srgbClr val="FFFF00"/>
                </a:solidFill>
              </a:rPr>
              <a:t>IEC 62618 </a:t>
            </a:r>
            <a:r>
              <a:rPr lang="en-US" altLang="fr-FR" sz="2400" b="0" dirty="0">
                <a:solidFill>
                  <a:srgbClr val="FFFFFF"/>
                </a:solidFill>
              </a:rPr>
              <a:t>Ed. 2 </a:t>
            </a:r>
            <a:r>
              <a:rPr lang="en-US" altLang="fr-FR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progress) </a:t>
            </a:r>
            <a:r>
              <a:rPr lang="en-US" altLang="fr-FR" sz="2400" b="0" dirty="0">
                <a:solidFill>
                  <a:srgbClr val="FFFFFF"/>
                </a:solidFill>
              </a:rPr>
              <a:t>Spectroscopy-Based Alarming Personal Radiation Devices (</a:t>
            </a:r>
            <a:r>
              <a:rPr lang="en-US" altLang="fr-FR" sz="2400" b="0" dirty="0">
                <a:solidFill>
                  <a:srgbClr val="FFFF00"/>
                </a:solidFill>
              </a:rPr>
              <a:t>SPRD</a:t>
            </a:r>
            <a:r>
              <a:rPr lang="en-US" altLang="fr-FR" sz="2400" b="0" dirty="0">
                <a:solidFill>
                  <a:srgbClr val="FFFFFF"/>
                </a:solidFill>
              </a:rPr>
              <a:t>)</a:t>
            </a:r>
            <a:endParaRPr lang="en-US" altLang="fr-FR" sz="24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altLang="fr-FR" sz="2400" b="0" dirty="0">
                <a:solidFill>
                  <a:srgbClr val="FFFF00"/>
                </a:solidFill>
              </a:rPr>
              <a:t>IEC 62694 </a:t>
            </a:r>
            <a:r>
              <a:rPr lang="en-US" altLang="fr-FR" sz="2400" b="0" dirty="0">
                <a:solidFill>
                  <a:srgbClr val="FFFFFF"/>
                </a:solidFill>
              </a:rPr>
              <a:t> Ed.2 </a:t>
            </a:r>
            <a:r>
              <a:rPr lang="en-US" altLang="fr-FR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progress) </a:t>
            </a:r>
            <a:r>
              <a:rPr lang="en-US" altLang="fr-FR" sz="2400" b="0" dirty="0">
                <a:solidFill>
                  <a:srgbClr val="FFFFFF"/>
                </a:solidFill>
              </a:rPr>
              <a:t>Backpack Based Radiation Detector (</a:t>
            </a:r>
            <a:r>
              <a:rPr lang="en-US" altLang="fr-FR" sz="2400" b="0" dirty="0">
                <a:solidFill>
                  <a:srgbClr val="FFFF00"/>
                </a:solidFill>
              </a:rPr>
              <a:t>BRD</a:t>
            </a:r>
            <a:r>
              <a:rPr lang="en-US" altLang="fr-FR" sz="2400" b="0" dirty="0">
                <a:solidFill>
                  <a:srgbClr val="FFFFFF"/>
                </a:solidFill>
              </a:rPr>
              <a:t>)</a:t>
            </a:r>
            <a:endParaRPr lang="en-GB" altLang="fr-FR" sz="2400" b="0" i="1" dirty="0"/>
          </a:p>
        </p:txBody>
      </p:sp>
      <p:pic>
        <p:nvPicPr>
          <p:cNvPr id="11" name="Picture 11" descr="C:\ITRAP+10\IMG_04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6" t="3995" r="25848"/>
          <a:stretch>
            <a:fillRect/>
          </a:stretch>
        </p:blipFill>
        <p:spPr bwMode="auto">
          <a:xfrm>
            <a:off x="6473628" y="2670478"/>
            <a:ext cx="1955746" cy="316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D:\Users\voytchev-mir\Documents\Images\Instruments\23661-86045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374" y="2708220"/>
            <a:ext cx="3722437" cy="316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Users\voytchev-mir\Documents\Images\Instruments\xlar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866" y="2635362"/>
            <a:ext cx="2440472" cy="32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43689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6B0E3E0-6163-4A95-A033-3C97B39B20D8}" type="slidenum">
              <a:rPr lang="en-GB" altLang="fr-FR" sz="1400" smtClean="0">
                <a:cs typeface="Arial" pitchFamily="34" charset="0"/>
              </a:rPr>
              <a:pPr/>
              <a:t>6</a:t>
            </a:fld>
            <a:endParaRPr lang="en-GB" altLang="fr-FR" sz="1400">
              <a:cs typeface="Arial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422358" y="1039813"/>
            <a:ext cx="10292156" cy="1295400"/>
          </a:xfrm>
        </p:spPr>
        <p:txBody>
          <a:bodyPr/>
          <a:lstStyle/>
          <a:p>
            <a:pPr eaLnBrk="1" hangingPunct="1"/>
            <a:r>
              <a:rPr lang="en-US" altLang="fr-FR" sz="4000" dirty="0"/>
              <a:t>Portable or hand-held </a:t>
            </a:r>
            <a:endParaRPr lang="en-GB" altLang="fr-FR" sz="4000" dirty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4317" y="6772497"/>
            <a:ext cx="11519759" cy="2034619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altLang="fr-FR" sz="2400" b="0" dirty="0">
                <a:solidFill>
                  <a:srgbClr val="FFFF00"/>
                </a:solidFill>
              </a:rPr>
              <a:t>IEC 62327 </a:t>
            </a:r>
            <a:r>
              <a:rPr lang="en-US" altLang="fr-FR" sz="2400" b="0" dirty="0">
                <a:solidFill>
                  <a:srgbClr val="FFFFFF"/>
                </a:solidFill>
              </a:rPr>
              <a:t>Ed. 2 (2017) Hand-held Radionuclide Identification Devices (</a:t>
            </a:r>
            <a:r>
              <a:rPr lang="en-US" altLang="fr-FR" sz="2400" b="0" dirty="0">
                <a:solidFill>
                  <a:srgbClr val="FFFF00"/>
                </a:solidFill>
              </a:rPr>
              <a:t>RID</a:t>
            </a:r>
            <a:r>
              <a:rPr lang="en-US" altLang="fr-FR" sz="2400" b="0" dirty="0">
                <a:solidFill>
                  <a:srgbClr val="FFFFFF"/>
                </a:solidFill>
              </a:rPr>
              <a:t>)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altLang="fr-FR" sz="2400" b="0" dirty="0">
                <a:solidFill>
                  <a:srgbClr val="FFFF00"/>
                </a:solidFill>
              </a:rPr>
              <a:t>IEC 62533 </a:t>
            </a:r>
            <a:r>
              <a:rPr lang="en-US" altLang="fr-FR" sz="2400" b="0" dirty="0">
                <a:solidFill>
                  <a:srgbClr val="FFFFFF"/>
                </a:solidFill>
              </a:rPr>
              <a:t>(2010) Hand-held highly sensitive Photon Devices (</a:t>
            </a:r>
            <a:r>
              <a:rPr lang="en-US" altLang="fr-FR" sz="2400" b="0" dirty="0">
                <a:solidFill>
                  <a:srgbClr val="FFFF00"/>
                </a:solidFill>
              </a:rPr>
              <a:t>GSD</a:t>
            </a:r>
            <a:r>
              <a:rPr lang="en-US" altLang="fr-FR" sz="2400" b="0" dirty="0">
                <a:solidFill>
                  <a:srgbClr val="FFFFFF"/>
                </a:solidFill>
              </a:rPr>
              <a:t>)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altLang="fr-FR" sz="2400" b="0" dirty="0">
                <a:solidFill>
                  <a:srgbClr val="FFFF00"/>
                </a:solidFill>
              </a:rPr>
              <a:t>IEC 62534 </a:t>
            </a:r>
            <a:r>
              <a:rPr lang="en-US" altLang="fr-FR" sz="2400" b="0" dirty="0">
                <a:solidFill>
                  <a:srgbClr val="FFFFFF"/>
                </a:solidFill>
              </a:rPr>
              <a:t>(2010) Hand-held highly sensitive Neutron Devices (</a:t>
            </a:r>
            <a:r>
              <a:rPr lang="en-US" altLang="fr-FR" sz="2400" b="0" dirty="0">
                <a:solidFill>
                  <a:srgbClr val="FFFF00"/>
                </a:solidFill>
              </a:rPr>
              <a:t>NSD</a:t>
            </a:r>
            <a:r>
              <a:rPr lang="en-US" altLang="fr-FR" sz="2400" b="0" dirty="0">
                <a:solidFill>
                  <a:srgbClr val="FFFFFF"/>
                </a:solidFill>
              </a:rPr>
              <a:t>)</a:t>
            </a:r>
          </a:p>
        </p:txBody>
      </p:sp>
      <p:pic>
        <p:nvPicPr>
          <p:cNvPr id="7170" name="Picture 2" descr="D:\Users\voytchev-mir\Documents\Images\Instruments\HDS-1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641" y="2852213"/>
            <a:ext cx="3667585" cy="313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t2.gstatic.com/images?q=tbn:ANd9GcS8Lm5XW5-Eb2x6Me9ncrzi_IhQBGSo7oEBb-AqjEVBPGgB3_zFq-H0-cP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98" y="2852213"/>
            <a:ext cx="3076839" cy="313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See full siz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00" y="2852213"/>
            <a:ext cx="2057818" cy="313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26979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6B0E3E0-6163-4A95-A033-3C97B39B20D8}" type="slidenum">
              <a:rPr lang="en-GB" altLang="fr-FR" sz="1400" smtClean="0">
                <a:cs typeface="Arial" pitchFamily="34" charset="0"/>
              </a:rPr>
              <a:pPr/>
              <a:t>7</a:t>
            </a:fld>
            <a:endParaRPr lang="en-GB" altLang="fr-FR" sz="1400">
              <a:cs typeface="Arial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422358" y="1039813"/>
            <a:ext cx="10292156" cy="1295400"/>
          </a:xfrm>
        </p:spPr>
        <p:txBody>
          <a:bodyPr/>
          <a:lstStyle/>
          <a:p>
            <a:pPr eaLnBrk="1" hangingPunct="1"/>
            <a:r>
              <a:rPr lang="en-US" altLang="fr-FR" sz="4000" dirty="0"/>
              <a:t>Portal</a:t>
            </a:r>
            <a:endParaRPr lang="en-GB" altLang="fr-FR" sz="4000" dirty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4317" y="7347284"/>
            <a:ext cx="11519759" cy="1459832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it-IT" altLang="fr-FR" sz="2400" b="0" dirty="0">
                <a:solidFill>
                  <a:srgbClr val="FFFF00"/>
                </a:solidFill>
              </a:rPr>
              <a:t>IEC 62244 </a:t>
            </a:r>
            <a:r>
              <a:rPr lang="it-IT" altLang="fr-FR" sz="2400" b="0" dirty="0">
                <a:solidFill>
                  <a:srgbClr val="FFFFFF"/>
                </a:solidFill>
              </a:rPr>
              <a:t>Ed. 2 (2019) Portal Monitors (</a:t>
            </a:r>
            <a:r>
              <a:rPr lang="it-IT" altLang="fr-FR" sz="2400" b="0" dirty="0">
                <a:solidFill>
                  <a:srgbClr val="FFFF00"/>
                </a:solidFill>
              </a:rPr>
              <a:t>RPM</a:t>
            </a:r>
            <a:r>
              <a:rPr lang="it-IT" altLang="fr-FR" sz="2400" b="0" dirty="0">
                <a:solidFill>
                  <a:srgbClr val="FFFFFF"/>
                </a:solidFill>
              </a:rPr>
              <a:t>)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altLang="fr-FR" sz="2400" b="0" dirty="0">
                <a:solidFill>
                  <a:srgbClr val="FFFF00"/>
                </a:solidFill>
              </a:rPr>
              <a:t>IEC 62484 </a:t>
            </a:r>
            <a:r>
              <a:rPr lang="en-US" altLang="fr-FR" sz="2400" b="0" dirty="0">
                <a:solidFill>
                  <a:srgbClr val="FFFFFF"/>
                </a:solidFill>
              </a:rPr>
              <a:t>Ed. 2 </a:t>
            </a:r>
            <a:r>
              <a:rPr lang="en-US" altLang="fr-FR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progress) </a:t>
            </a:r>
            <a:r>
              <a:rPr lang="en-US" altLang="fr-FR" sz="2400" b="0" dirty="0">
                <a:solidFill>
                  <a:srgbClr val="FFFFFF"/>
                </a:solidFill>
              </a:rPr>
              <a:t>Spectroscopy-Based Portal Monitors (</a:t>
            </a:r>
            <a:r>
              <a:rPr lang="en-US" altLang="fr-FR" sz="2400" b="0" dirty="0">
                <a:solidFill>
                  <a:srgbClr val="FFFF00"/>
                </a:solidFill>
              </a:rPr>
              <a:t>SPRM</a:t>
            </a:r>
            <a:r>
              <a:rPr lang="en-US" altLang="fr-FR" sz="2400" b="0" dirty="0">
                <a:solidFill>
                  <a:srgbClr val="FFFFFF"/>
                </a:solidFill>
              </a:rPr>
              <a:t>) </a:t>
            </a:r>
          </a:p>
        </p:txBody>
      </p:sp>
      <p:pic>
        <p:nvPicPr>
          <p:cNvPr id="8195" name="Picture 3" descr="D:\Users\voytchev-mir\Documents\Images\Instruments\SaphyGate-G-new-portal-monitor-870x3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4227033"/>
            <a:ext cx="4462879" cy="208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279" y="2630904"/>
            <a:ext cx="2902618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D:\Users\voytchev-mir\Documents\Images\Instruments\1200px-Radiological_Nuclear_Countermeasures_Test_and_Evaluation_Complex_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829" y="2113232"/>
            <a:ext cx="3555004" cy="284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62766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6B0E3E0-6163-4A95-A033-3C97B39B20D8}" type="slidenum">
              <a:rPr lang="en-GB" altLang="fr-FR" sz="1400" smtClean="0">
                <a:cs typeface="Arial" pitchFamily="34" charset="0"/>
              </a:rPr>
              <a:pPr/>
              <a:t>8</a:t>
            </a:fld>
            <a:endParaRPr lang="en-GB" altLang="fr-FR" sz="1400">
              <a:cs typeface="Arial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422358" y="1039813"/>
            <a:ext cx="10292156" cy="1295400"/>
          </a:xfrm>
        </p:spPr>
        <p:txBody>
          <a:bodyPr/>
          <a:lstStyle/>
          <a:p>
            <a:pPr eaLnBrk="1" hangingPunct="1"/>
            <a:r>
              <a:rPr lang="en-US" altLang="fr-FR" sz="4000" dirty="0"/>
              <a:t>Vehicle-mounted</a:t>
            </a:r>
            <a:endParaRPr lang="en-GB" altLang="fr-FR" sz="4000" dirty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8696" y="8277727"/>
            <a:ext cx="11519759" cy="737937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altLang="fr-FR" sz="2400" b="0" dirty="0">
                <a:solidFill>
                  <a:srgbClr val="FFFF00"/>
                </a:solidFill>
              </a:rPr>
              <a:t>IEC 63121 </a:t>
            </a:r>
            <a:r>
              <a:rPr lang="en-US" altLang="fr-FR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progress) </a:t>
            </a:r>
            <a:r>
              <a:rPr lang="en-US" altLang="fr-FR" sz="2400" b="0" dirty="0">
                <a:solidFill>
                  <a:srgbClr val="FFFFFF"/>
                </a:solidFill>
              </a:rPr>
              <a:t>Vehicle-mounted mobile systems (</a:t>
            </a:r>
            <a:r>
              <a:rPr lang="en-US" altLang="fr-FR" sz="2400" b="0" dirty="0">
                <a:solidFill>
                  <a:srgbClr val="FFFF00"/>
                </a:solidFill>
              </a:rPr>
              <a:t>VMS</a:t>
            </a:r>
            <a:r>
              <a:rPr lang="en-US" altLang="fr-FR" sz="2400" b="0" dirty="0">
                <a:solidFill>
                  <a:srgbClr val="FFFFFF"/>
                </a:solidFill>
              </a:rPr>
              <a:t>)</a:t>
            </a:r>
          </a:p>
        </p:txBody>
      </p:sp>
      <p:pic>
        <p:nvPicPr>
          <p:cNvPr id="9220" name="Picture 4" descr="D:\Users\voytchev-mir\Documents\Images\Instruments\MR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623" y="4693820"/>
            <a:ext cx="778192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Users\voytchev-mir\Documents\Images\Instruments\AllHazards_DetectionDiagnostics_Radiation_Mobile-ARIS_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636" y="2305079"/>
            <a:ext cx="5871815" cy="387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19871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6B0E3E0-6163-4A95-A033-3C97B39B20D8}" type="slidenum">
              <a:rPr lang="en-GB" altLang="fr-FR" sz="1400" smtClean="0">
                <a:cs typeface="Arial" pitchFamily="34" charset="0"/>
              </a:rPr>
              <a:pPr/>
              <a:t>9</a:t>
            </a:fld>
            <a:endParaRPr lang="en-GB" altLang="fr-FR" sz="1400">
              <a:cs typeface="Arial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310063" y="1023771"/>
            <a:ext cx="10292156" cy="1295400"/>
          </a:xfrm>
        </p:spPr>
        <p:txBody>
          <a:bodyPr/>
          <a:lstStyle/>
          <a:p>
            <a:pPr eaLnBrk="1" hangingPunct="1"/>
            <a:r>
              <a:rPr lang="en-US" altLang="fr-FR" sz="3600" dirty="0"/>
              <a:t>Basic radiation detection requirements</a:t>
            </a:r>
            <a:endParaRPr lang="en-GB" altLang="fr-FR" sz="36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811541"/>
              </p:ext>
            </p:extLst>
          </p:nvPr>
        </p:nvGraphicFramePr>
        <p:xfrm>
          <a:off x="1356577" y="2487195"/>
          <a:ext cx="11108139" cy="66180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3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5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93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28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333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75555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fr-FR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FF00"/>
                          </a:solidFill>
                          <a:effectLst/>
                        </a:rPr>
                        <a:t>Max</a:t>
                      </a:r>
                      <a:br>
                        <a:rPr lang="en-GB" sz="1800" dirty="0">
                          <a:solidFill>
                            <a:srgbClr val="FFFF00"/>
                          </a:solidFill>
                          <a:effectLst/>
                        </a:rPr>
                      </a:br>
                      <a:r>
                        <a:rPr lang="en-GB" sz="1800" dirty="0">
                          <a:solidFill>
                            <a:srgbClr val="FFFF00"/>
                          </a:solidFill>
                          <a:effectLst/>
                        </a:rPr>
                        <a:t>rate of </a:t>
                      </a:r>
                      <a:br>
                        <a:rPr lang="en-GB" sz="1800" dirty="0">
                          <a:solidFill>
                            <a:srgbClr val="FFFF00"/>
                          </a:solidFill>
                          <a:effectLst/>
                        </a:rPr>
                      </a:br>
                      <a:r>
                        <a:rPr lang="en-GB" sz="1800" dirty="0">
                          <a:solidFill>
                            <a:srgbClr val="FFFF00"/>
                          </a:solidFill>
                          <a:effectLst/>
                        </a:rPr>
                        <a:t>false </a:t>
                      </a:r>
                      <a:br>
                        <a:rPr lang="en-GB" sz="1800" dirty="0">
                          <a:solidFill>
                            <a:srgbClr val="FFFF00"/>
                          </a:solidFill>
                          <a:effectLst/>
                        </a:rPr>
                      </a:br>
                      <a:r>
                        <a:rPr lang="en-GB" sz="1800" dirty="0">
                          <a:solidFill>
                            <a:srgbClr val="FFFF00"/>
                          </a:solidFill>
                          <a:effectLst/>
                        </a:rPr>
                        <a:t>alarm</a:t>
                      </a:r>
                      <a:endParaRPr lang="fr-FR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FF00"/>
                          </a:solidFill>
                          <a:effectLst/>
                        </a:rPr>
                        <a:t>Gamma or neutron</a:t>
                      </a:r>
                      <a:br>
                        <a:rPr lang="en-GB" sz="1800" dirty="0">
                          <a:solidFill>
                            <a:srgbClr val="FFFF00"/>
                          </a:solidFill>
                          <a:effectLst/>
                        </a:rPr>
                      </a:br>
                      <a:r>
                        <a:rPr lang="en-GB" sz="1800" dirty="0">
                          <a:solidFill>
                            <a:srgbClr val="FFFF00"/>
                          </a:solidFill>
                          <a:effectLst/>
                        </a:rPr>
                        <a:t>alarm</a:t>
                      </a:r>
                      <a:endParaRPr lang="fr-FR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FF00"/>
                          </a:solidFill>
                          <a:effectLst/>
                        </a:rPr>
                        <a:t>Gamma dose rate indication error</a:t>
                      </a:r>
                      <a:endParaRPr lang="fr-FR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FF00"/>
                          </a:solidFill>
                          <a:effectLst/>
                        </a:rPr>
                        <a:t>Gamma dose rate over-range</a:t>
                      </a:r>
                      <a:endParaRPr lang="fr-FR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FF00"/>
                          </a:solidFill>
                          <a:effectLst/>
                        </a:rPr>
                        <a:t>Additional</a:t>
                      </a:r>
                      <a:br>
                        <a:rPr lang="en-GB" sz="1800" dirty="0">
                          <a:solidFill>
                            <a:srgbClr val="FFFF00"/>
                          </a:solidFill>
                          <a:effectLst/>
                        </a:rPr>
                      </a:br>
                      <a:r>
                        <a:rPr lang="en-GB" sz="1800" dirty="0">
                          <a:solidFill>
                            <a:srgbClr val="FFFF00"/>
                          </a:solidFill>
                          <a:effectLst/>
                        </a:rPr>
                        <a:t>tests</a:t>
                      </a:r>
                      <a:endParaRPr lang="fr-FR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92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FF00"/>
                          </a:solidFill>
                          <a:effectLst/>
                        </a:rPr>
                        <a:t>PRD</a:t>
                      </a:r>
                      <a:endParaRPr lang="fr-FR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r>
                        <a:rPr lang="en-GB" sz="1600" baseline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alarm </a:t>
                      </a:r>
                      <a:b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in 1 h</a:t>
                      </a:r>
                      <a:endParaRPr lang="fr-FR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≤ 2 s at increase of 0.5 µ</a:t>
                      </a:r>
                      <a:r>
                        <a:rPr lang="en-GB" sz="1600" dirty="0" err="1">
                          <a:solidFill>
                            <a:schemeClr val="tx2"/>
                          </a:solidFill>
                          <a:effectLst/>
                        </a:rPr>
                        <a:t>Sv∙h</a:t>
                      </a:r>
                      <a:r>
                        <a:rPr lang="en-GB" sz="1600" baseline="30000" dirty="0">
                          <a:solidFill>
                            <a:schemeClr val="tx2"/>
                          </a:solidFill>
                          <a:effectLst/>
                        </a:rPr>
                        <a:t>–1</a:t>
                      </a: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 above background</a:t>
                      </a:r>
                      <a:endParaRPr lang="fr-FR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≤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 ±50 %</a:t>
                      </a:r>
                      <a:endParaRPr lang="fr-FR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At 2 times </a:t>
                      </a:r>
                      <a:b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max range</a:t>
                      </a:r>
                      <a:endParaRPr lang="fr-FR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600" baseline="300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fr-FR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7561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FF00"/>
                          </a:solidFill>
                          <a:effectLst/>
                        </a:rPr>
                        <a:t>SPRD</a:t>
                      </a:r>
                      <a:endParaRPr lang="fr-FR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3 alarms </a:t>
                      </a:r>
                      <a:b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in 8 h</a:t>
                      </a:r>
                      <a:endParaRPr lang="fr-FR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≤ 3 s at increase of 0,5 µ</a:t>
                      </a:r>
                      <a:r>
                        <a:rPr lang="en-GB" sz="1600" dirty="0" err="1">
                          <a:solidFill>
                            <a:schemeClr val="tx2"/>
                          </a:solidFill>
                          <a:effectLst/>
                        </a:rPr>
                        <a:t>Sv∙h</a:t>
                      </a:r>
                      <a:r>
                        <a:rPr lang="en-GB" sz="1600" baseline="30000" dirty="0">
                          <a:solidFill>
                            <a:schemeClr val="tx2"/>
                          </a:solidFill>
                          <a:effectLst/>
                        </a:rPr>
                        <a:t>–1</a:t>
                      </a: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  above background</a:t>
                      </a:r>
                      <a:endParaRPr lang="fr-FR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≤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 ±50 %</a:t>
                      </a:r>
                      <a:endParaRPr lang="fr-FR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At 2-10 times max range or 1 </a:t>
                      </a:r>
                      <a:r>
                        <a:rPr lang="en-GB" sz="1600" dirty="0" err="1">
                          <a:solidFill>
                            <a:schemeClr val="tx2"/>
                          </a:solidFill>
                          <a:effectLst/>
                        </a:rPr>
                        <a:t>mSv∙h</a:t>
                      </a:r>
                      <a:r>
                        <a:rPr lang="en-GB" sz="1600" baseline="30000" dirty="0">
                          <a:solidFill>
                            <a:schemeClr val="tx2"/>
                          </a:solidFill>
                          <a:effectLst/>
                        </a:rPr>
                        <a:t>–1</a:t>
                      </a:r>
                      <a:endParaRPr lang="fr-FR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600" baseline="300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fr-FR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992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FF00"/>
                          </a:solidFill>
                          <a:effectLst/>
                        </a:rPr>
                        <a:t>BRD</a:t>
                      </a:r>
                      <a:endParaRPr lang="fr-FR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1 alarm </a:t>
                      </a:r>
                      <a:b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in 1 h</a:t>
                      </a:r>
                      <a:endParaRPr lang="fr-FR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≤ 2 s with gamma </a:t>
                      </a:r>
                      <a:r>
                        <a:rPr lang="en-GB" sz="1600" dirty="0" err="1">
                          <a:solidFill>
                            <a:schemeClr val="tx2"/>
                          </a:solidFill>
                          <a:effectLst/>
                        </a:rPr>
                        <a:t>fluence</a:t>
                      </a: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 rate of </a:t>
                      </a:r>
                      <a:b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4 s</a:t>
                      </a:r>
                      <a:r>
                        <a:rPr lang="en-GB" sz="1600" baseline="30000" dirty="0">
                          <a:solidFill>
                            <a:schemeClr val="tx2"/>
                          </a:solidFill>
                          <a:effectLst/>
                        </a:rPr>
                        <a:t>-1</a:t>
                      </a: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·cm </a:t>
                      </a:r>
                      <a:endParaRPr lang="fr-FR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≤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 ±30 %</a:t>
                      </a:r>
                      <a:endParaRPr lang="fr-FR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At 1.5 times max range</a:t>
                      </a:r>
                      <a:endParaRPr lang="fr-FR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Angular dependence </a:t>
                      </a:r>
                      <a:endParaRPr lang="fr-FR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7274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FF00"/>
                          </a:solidFill>
                          <a:effectLst/>
                        </a:rPr>
                        <a:t>RID</a:t>
                      </a:r>
                      <a:endParaRPr lang="fr-FR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endParaRPr lang="fr-FR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≤ 1 s at increase of 0.5 µ</a:t>
                      </a:r>
                      <a:r>
                        <a:rPr lang="en-GB" sz="1600" dirty="0" err="1">
                          <a:solidFill>
                            <a:schemeClr val="tx2"/>
                          </a:solidFill>
                          <a:effectLst/>
                        </a:rPr>
                        <a:t>Sv∙h</a:t>
                      </a:r>
                      <a:r>
                        <a:rPr lang="en-GB" sz="1600" baseline="30000" dirty="0">
                          <a:solidFill>
                            <a:schemeClr val="tx2"/>
                          </a:solidFill>
                          <a:effectLst/>
                        </a:rPr>
                        <a:t>–1</a:t>
                      </a: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 above background</a:t>
                      </a:r>
                      <a:endParaRPr lang="fr-FR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≤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 ±30 %</a:t>
                      </a:r>
                      <a:endParaRPr lang="fr-FR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At 1.5 times max range</a:t>
                      </a:r>
                      <a:endParaRPr lang="fr-FR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Gamma source localization</a:t>
                      </a:r>
                      <a:endParaRPr lang="fr-FR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7561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FF00"/>
                          </a:solidFill>
                          <a:effectLst/>
                        </a:rPr>
                        <a:t>GSD</a:t>
                      </a:r>
                      <a:endParaRPr lang="fr-FR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1 alarm </a:t>
                      </a:r>
                      <a:b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in 1 h</a:t>
                      </a:r>
                      <a:endParaRPr lang="fr-FR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≤ 3 s at increase of 0,05 µ</a:t>
                      </a:r>
                      <a:r>
                        <a:rPr lang="en-GB" sz="1600" dirty="0" err="1">
                          <a:solidFill>
                            <a:schemeClr val="tx2"/>
                          </a:solidFill>
                          <a:effectLst/>
                        </a:rPr>
                        <a:t>Sv∙h</a:t>
                      </a:r>
                      <a:r>
                        <a:rPr lang="en-GB" sz="1600" baseline="30000" dirty="0">
                          <a:solidFill>
                            <a:schemeClr val="tx2"/>
                          </a:solidFill>
                          <a:effectLst/>
                        </a:rPr>
                        <a:t>–1</a:t>
                      </a: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  above background </a:t>
                      </a:r>
                      <a:endParaRPr lang="fr-FR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≤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 ±30 %</a:t>
                      </a:r>
                      <a:endParaRPr lang="fr-FR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At 10 times max range or 1 </a:t>
                      </a:r>
                      <a:r>
                        <a:rPr lang="en-GB" sz="1600" dirty="0" err="1">
                          <a:solidFill>
                            <a:schemeClr val="tx2"/>
                          </a:solidFill>
                          <a:effectLst/>
                        </a:rPr>
                        <a:t>mSv∙h</a:t>
                      </a:r>
                      <a:r>
                        <a:rPr lang="en-GB" sz="1600" baseline="30000" dirty="0">
                          <a:solidFill>
                            <a:schemeClr val="tx2"/>
                          </a:solidFill>
                          <a:effectLst/>
                        </a:rPr>
                        <a:t>–1</a:t>
                      </a:r>
                      <a:endParaRPr lang="fr-FR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992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FF00"/>
                          </a:solidFill>
                          <a:effectLst/>
                        </a:rPr>
                        <a:t>NSD</a:t>
                      </a:r>
                      <a:endParaRPr lang="fr-FR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1 alarm </a:t>
                      </a:r>
                      <a:b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in 1 h</a:t>
                      </a:r>
                      <a:endParaRPr lang="fr-FR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≤ 2 s at exposure from </a:t>
                      </a:r>
                      <a:r>
                        <a:rPr lang="en-GB" sz="1600" baseline="30000" dirty="0">
                          <a:solidFill>
                            <a:schemeClr val="tx2"/>
                          </a:solidFill>
                          <a:effectLst/>
                        </a:rPr>
                        <a:t>252</a:t>
                      </a: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Cf </a:t>
                      </a:r>
                      <a:b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to 0.1 </a:t>
                      </a:r>
                      <a:r>
                        <a:rPr lang="en-GB" sz="1600" dirty="0" err="1">
                          <a:solidFill>
                            <a:schemeClr val="tx2"/>
                          </a:solidFill>
                          <a:effectLst/>
                        </a:rPr>
                        <a:t>n∙s</a:t>
                      </a:r>
                      <a:r>
                        <a:rPr lang="en-GB" sz="1600" baseline="30000" dirty="0">
                          <a:solidFill>
                            <a:schemeClr val="tx2"/>
                          </a:solidFill>
                          <a:effectLst/>
                        </a:rPr>
                        <a:t>–1</a:t>
                      </a: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.cm</a:t>
                      </a:r>
                      <a:r>
                        <a:rPr lang="en-GB" sz="1600" baseline="30000" dirty="0">
                          <a:solidFill>
                            <a:schemeClr val="tx2"/>
                          </a:solidFill>
                          <a:effectLst/>
                        </a:rPr>
                        <a:t>–2</a:t>
                      </a: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endParaRPr lang="fr-FR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endParaRPr lang="fr-FR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At 10 times max range</a:t>
                      </a:r>
                      <a:endParaRPr lang="fr-FR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7274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FF00"/>
                          </a:solidFill>
                          <a:effectLst/>
                        </a:rPr>
                        <a:t>RPM</a:t>
                      </a:r>
                      <a:endParaRPr lang="fr-FR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2 alarms </a:t>
                      </a:r>
                      <a:b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in 10 h</a:t>
                      </a:r>
                      <a:endParaRPr lang="fr-FR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At radiation level greater than a threshold</a:t>
                      </a:r>
                      <a:endParaRPr lang="fr-FR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endParaRPr lang="fr-FR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At 1.5 times max range</a:t>
                      </a:r>
                      <a:endParaRPr lang="fr-FR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Warning when </a:t>
                      </a:r>
                      <a:r>
                        <a:rPr lang="en-GB" sz="1600" dirty="0" err="1">
                          <a:solidFill>
                            <a:schemeClr val="tx2"/>
                          </a:solidFill>
                          <a:effectLst/>
                        </a:rPr>
                        <a:t>backgr</a:t>
                      </a: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. change </a:t>
                      </a:r>
                      <a:endParaRPr lang="fr-FR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7274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FF00"/>
                          </a:solidFill>
                          <a:effectLst/>
                        </a:rPr>
                        <a:t>SRPM</a:t>
                      </a:r>
                      <a:endParaRPr lang="fr-FR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1 alarm</a:t>
                      </a:r>
                      <a:b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in 10 h</a:t>
                      </a:r>
                      <a:endParaRPr lang="fr-FR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Alarm at radionuclide identification</a:t>
                      </a:r>
                      <a:endParaRPr lang="fr-FR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endParaRPr lang="fr-FR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At 1.5 times max range</a:t>
                      </a:r>
                      <a:endParaRPr lang="fr-FR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Warning when </a:t>
                      </a:r>
                      <a:r>
                        <a:rPr lang="en-GB" sz="1600" dirty="0" err="1">
                          <a:solidFill>
                            <a:schemeClr val="tx2"/>
                          </a:solidFill>
                          <a:effectLst/>
                        </a:rPr>
                        <a:t>backgr</a:t>
                      </a: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. Change</a:t>
                      </a:r>
                      <a:endParaRPr lang="fr-FR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8992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FF00"/>
                          </a:solidFill>
                          <a:effectLst/>
                        </a:rPr>
                        <a:t>VMS</a:t>
                      </a:r>
                      <a:endParaRPr lang="fr-FR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1 alarm</a:t>
                      </a:r>
                      <a:b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in 2 h</a:t>
                      </a:r>
                      <a:endParaRPr lang="fr-FR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At radiation level greater than a threshold</a:t>
                      </a:r>
                      <a:endParaRPr lang="fr-FR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endParaRPr lang="fr-FR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At 1.5 times max range</a:t>
                      </a:r>
                      <a:endParaRPr lang="fr-FR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  <a:effectLst/>
                        </a:rPr>
                        <a:t>Background effects</a:t>
                      </a:r>
                      <a:endParaRPr lang="fr-FR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104137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C45Bmaster_blue">
  <a:themeElements>
    <a:clrScheme name="SC45Bmaster_blue 4">
      <a:dk1>
        <a:srgbClr val="00295A"/>
      </a:dk1>
      <a:lt1>
        <a:srgbClr val="C6DEFF"/>
      </a:lt1>
      <a:dk2>
        <a:srgbClr val="1160AD"/>
      </a:dk2>
      <a:lt2>
        <a:srgbClr val="FFFFFF"/>
      </a:lt2>
      <a:accent1>
        <a:srgbClr val="E296EA"/>
      </a:accent1>
      <a:accent2>
        <a:srgbClr val="A197B5"/>
      </a:accent2>
      <a:accent3>
        <a:srgbClr val="AAB6D3"/>
      </a:accent3>
      <a:accent4>
        <a:srgbClr val="A9BDDA"/>
      </a:accent4>
      <a:accent5>
        <a:srgbClr val="EEC9F3"/>
      </a:accent5>
      <a:accent6>
        <a:srgbClr val="9188A4"/>
      </a:accent6>
      <a:hlink>
        <a:srgbClr val="7F0090"/>
      </a:hlink>
      <a:folHlink>
        <a:srgbClr val="C200BD"/>
      </a:folHlink>
    </a:clrScheme>
    <a:fontScheme name="SC45Bmaster_blu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fr-FR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fr-FR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C45Bmaster_blue 1">
        <a:dk1>
          <a:srgbClr val="00295A"/>
        </a:dk1>
        <a:lt1>
          <a:srgbClr val="C6DEFF"/>
        </a:lt1>
        <a:dk2>
          <a:srgbClr val="1160AD"/>
        </a:dk2>
        <a:lt2>
          <a:srgbClr val="FFFFFF"/>
        </a:lt2>
        <a:accent1>
          <a:srgbClr val="74B6FE"/>
        </a:accent1>
        <a:accent2>
          <a:srgbClr val="9997B5"/>
        </a:accent2>
        <a:accent3>
          <a:srgbClr val="AAB6D3"/>
        </a:accent3>
        <a:accent4>
          <a:srgbClr val="A9BDDA"/>
        </a:accent4>
        <a:accent5>
          <a:srgbClr val="BCD7FE"/>
        </a:accent5>
        <a:accent6>
          <a:srgbClr val="8A88A4"/>
        </a:accent6>
        <a:hlink>
          <a:srgbClr val="3A23AB"/>
        </a:hlink>
        <a:folHlink>
          <a:srgbClr val="397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45Bmaster_blue 2">
        <a:dk1>
          <a:srgbClr val="00295A"/>
        </a:dk1>
        <a:lt1>
          <a:srgbClr val="C6DEFF"/>
        </a:lt1>
        <a:dk2>
          <a:srgbClr val="1160AD"/>
        </a:dk2>
        <a:lt2>
          <a:srgbClr val="FFFFFF"/>
        </a:lt2>
        <a:accent1>
          <a:srgbClr val="A2FAA8"/>
        </a:accent1>
        <a:accent2>
          <a:srgbClr val="9A9AA6"/>
        </a:accent2>
        <a:accent3>
          <a:srgbClr val="AAB6D3"/>
        </a:accent3>
        <a:accent4>
          <a:srgbClr val="A9BDDA"/>
        </a:accent4>
        <a:accent5>
          <a:srgbClr val="CEFCD1"/>
        </a:accent5>
        <a:accent6>
          <a:srgbClr val="8B8B96"/>
        </a:accent6>
        <a:hlink>
          <a:srgbClr val="227652"/>
        </a:hlink>
        <a:folHlink>
          <a:srgbClr val="00CA5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45Bmaster_blue 3">
        <a:dk1>
          <a:srgbClr val="00295A"/>
        </a:dk1>
        <a:lt1>
          <a:srgbClr val="C6DEFF"/>
        </a:lt1>
        <a:dk2>
          <a:srgbClr val="1160AD"/>
        </a:dk2>
        <a:lt2>
          <a:srgbClr val="FFFFFF"/>
        </a:lt2>
        <a:accent1>
          <a:srgbClr val="4DD9FF"/>
        </a:accent1>
        <a:accent2>
          <a:srgbClr val="969EB6"/>
        </a:accent2>
        <a:accent3>
          <a:srgbClr val="AAB6D3"/>
        </a:accent3>
        <a:accent4>
          <a:srgbClr val="A9BDDA"/>
        </a:accent4>
        <a:accent5>
          <a:srgbClr val="B2E9FF"/>
        </a:accent5>
        <a:accent6>
          <a:srgbClr val="878FA5"/>
        </a:accent6>
        <a:hlink>
          <a:srgbClr val="0E759A"/>
        </a:hlink>
        <a:folHlink>
          <a:srgbClr val="0FA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45Bmaster_blue 4">
        <a:dk1>
          <a:srgbClr val="00295A"/>
        </a:dk1>
        <a:lt1>
          <a:srgbClr val="C6DEFF"/>
        </a:lt1>
        <a:dk2>
          <a:srgbClr val="1160AD"/>
        </a:dk2>
        <a:lt2>
          <a:srgbClr val="FFFFFF"/>
        </a:lt2>
        <a:accent1>
          <a:srgbClr val="E296EA"/>
        </a:accent1>
        <a:accent2>
          <a:srgbClr val="A197B5"/>
        </a:accent2>
        <a:accent3>
          <a:srgbClr val="AAB6D3"/>
        </a:accent3>
        <a:accent4>
          <a:srgbClr val="A9BDDA"/>
        </a:accent4>
        <a:accent5>
          <a:srgbClr val="EEC9F3"/>
        </a:accent5>
        <a:accent6>
          <a:srgbClr val="9188A4"/>
        </a:accent6>
        <a:hlink>
          <a:srgbClr val="7F0090"/>
        </a:hlink>
        <a:folHlink>
          <a:srgbClr val="C200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45Bmaster_blue 5">
        <a:dk1>
          <a:srgbClr val="00295A"/>
        </a:dk1>
        <a:lt1>
          <a:srgbClr val="C6DEFF"/>
        </a:lt1>
        <a:dk2>
          <a:srgbClr val="1160AD"/>
        </a:dk2>
        <a:lt2>
          <a:srgbClr val="FFFFFF"/>
        </a:lt2>
        <a:accent1>
          <a:srgbClr val="FEB56B"/>
        </a:accent1>
        <a:accent2>
          <a:srgbClr val="AFA09D"/>
        </a:accent2>
        <a:accent3>
          <a:srgbClr val="AAB6D3"/>
        </a:accent3>
        <a:accent4>
          <a:srgbClr val="A9BDDA"/>
        </a:accent4>
        <a:accent5>
          <a:srgbClr val="FED7BA"/>
        </a:accent5>
        <a:accent6>
          <a:srgbClr val="9E918E"/>
        </a:accent6>
        <a:hlink>
          <a:srgbClr val="B14801"/>
        </a:hlink>
        <a:folHlink>
          <a:srgbClr val="FF6E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45Bmaster_blue 6">
        <a:dk1>
          <a:srgbClr val="00295A"/>
        </a:dk1>
        <a:lt1>
          <a:srgbClr val="C6DEFF"/>
        </a:lt1>
        <a:dk2>
          <a:srgbClr val="1160AD"/>
        </a:dk2>
        <a:lt2>
          <a:srgbClr val="FFFFFF"/>
        </a:lt2>
        <a:accent1>
          <a:srgbClr val="FE929F"/>
        </a:accent1>
        <a:accent2>
          <a:srgbClr val="AF999D"/>
        </a:accent2>
        <a:accent3>
          <a:srgbClr val="AAB6D3"/>
        </a:accent3>
        <a:accent4>
          <a:srgbClr val="A9BDDA"/>
        </a:accent4>
        <a:accent5>
          <a:srgbClr val="FEC7CD"/>
        </a:accent5>
        <a:accent6>
          <a:srgbClr val="9E8A8E"/>
        </a:accent6>
        <a:hlink>
          <a:srgbClr val="B60455"/>
        </a:hlink>
        <a:folHlink>
          <a:srgbClr val="FF0F0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SC45Bmaster_blue</Template>
  <TotalTime>9779</TotalTime>
  <Words>1048</Words>
  <Application>Microsoft Office PowerPoint</Application>
  <PresentationFormat>Custom</PresentationFormat>
  <Paragraphs>248</Paragraphs>
  <Slides>13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Times</vt:lpstr>
      <vt:lpstr>Times New Roman</vt:lpstr>
      <vt:lpstr>Webdings</vt:lpstr>
      <vt:lpstr>Wingdings</vt:lpstr>
      <vt:lpstr>SC45Bmaster_blue</vt:lpstr>
      <vt:lpstr>Clip</vt:lpstr>
      <vt:lpstr>International standards for  the performance of radiation detection  instruments used in the global  nuclear security framework   International Conference on Nuclear Security ICONS2020,  10-14 February 2020, IAEA (Vienna)</vt:lpstr>
      <vt:lpstr> IEC - International Electrotechnical Commission</vt:lpstr>
      <vt:lpstr>IEC/SC 45B Radiation protection instrumentation  </vt:lpstr>
      <vt:lpstr>Standards on instrumentation used for detection of illicit trafficking of radioactive material  </vt:lpstr>
      <vt:lpstr>Body-worn </vt:lpstr>
      <vt:lpstr>Portable or hand-held </vt:lpstr>
      <vt:lpstr>Portal</vt:lpstr>
      <vt:lpstr>Vehicle-mounted</vt:lpstr>
      <vt:lpstr>Basic radiation detection requirements</vt:lpstr>
      <vt:lpstr>Other radiation tests</vt:lpstr>
      <vt:lpstr>Climatic, mechanical and EMC requirements and tests</vt:lpstr>
      <vt:lpstr>Conclusion</vt:lpstr>
      <vt:lpstr>Thank you for your attention. Any questions?</vt:lpstr>
    </vt:vector>
  </TitlesOfParts>
  <Company>IRSN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Miroslav VOYTCHEV</dc:creator>
  <cp:lastModifiedBy>Radev, Radoslav P.</cp:lastModifiedBy>
  <cp:revision>196</cp:revision>
  <cp:lastPrinted>2003-01-28T11:52:29Z</cp:lastPrinted>
  <dcterms:created xsi:type="dcterms:W3CDTF">2007-10-08T12:09:31Z</dcterms:created>
  <dcterms:modified xsi:type="dcterms:W3CDTF">2019-12-12T23:26:58Z</dcterms:modified>
</cp:coreProperties>
</file>