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57" r:id="rId2"/>
    <p:sldId id="265" r:id="rId3"/>
    <p:sldId id="266" r:id="rId4"/>
    <p:sldId id="279" r:id="rId5"/>
    <p:sldId id="274" r:id="rId6"/>
    <p:sldId id="280" r:id="rId7"/>
    <p:sldId id="281" r:id="rId8"/>
    <p:sldId id="273" r:id="rId9"/>
    <p:sldId id="268" r:id="rId10"/>
    <p:sldId id="283" r:id="rId11"/>
    <p:sldId id="277" r:id="rId12"/>
    <p:sldId id="275" r:id="rId13"/>
    <p:sldId id="282" r:id="rId14"/>
    <p:sldId id="278" r:id="rId15"/>
    <p:sldId id="26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4674"/>
  </p:normalViewPr>
  <p:slideViewPr>
    <p:cSldViewPr snapToGrid="0" snapToObjects="1">
      <p:cViewPr varScale="1">
        <p:scale>
          <a:sx n="96" d="100"/>
          <a:sy n="96" d="100"/>
        </p:scale>
        <p:origin x="62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451552-1D61-DC4B-BC7D-97175820209C}" type="datetimeFigureOut">
              <a:rPr lang="en-US" smtClean="0"/>
              <a:t>2/5/20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4F2F24-3AB3-E847-A31A-3259CEA4D63B}" type="slidenum">
              <a:rPr lang="en-US" smtClean="0"/>
              <a:t>‹#›</a:t>
            </a:fld>
            <a:endParaRPr lang="en-US"/>
          </a:p>
        </p:txBody>
      </p:sp>
    </p:spTree>
    <p:extLst>
      <p:ext uri="{BB962C8B-B14F-4D97-AF65-F5344CB8AC3E}">
        <p14:creationId xmlns:p14="http://schemas.microsoft.com/office/powerpoint/2010/main" val="3816204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430F75-B5EC-044F-A636-30352D0A13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4128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430F75-B5EC-044F-A636-30352D0A13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16723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NM White Title Slide">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1" y="1228439"/>
            <a:ext cx="12192000" cy="1690255"/>
          </a:xfrm>
          <a:prstGeom prst="rect">
            <a:avLst/>
          </a:prstGeom>
          <a:solidFill>
            <a:schemeClr val="tx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1" name="Picture 30"/>
          <p:cNvPicPr>
            <a:picLocks noChangeAspect="1"/>
          </p:cNvPicPr>
          <p:nvPr userDrawn="1"/>
        </p:nvPicPr>
        <p:blipFill rotWithShape="1">
          <a:blip r:embed="rId2" cstate="email">
            <a:alphaModFix amt="34000"/>
            <a:extLst>
              <a:ext uri="{28A0092B-C50C-407E-A947-70E740481C1C}">
                <a14:useLocalDpi xmlns:a14="http://schemas.microsoft.com/office/drawing/2010/main"/>
              </a:ext>
            </a:extLst>
          </a:blip>
          <a:srcRect/>
          <a:stretch/>
        </p:blipFill>
        <p:spPr>
          <a:xfrm>
            <a:off x="7565572" y="2915624"/>
            <a:ext cx="4626429" cy="4782754"/>
          </a:xfrm>
          <a:prstGeom prst="rect">
            <a:avLst/>
          </a:prstGeom>
        </p:spPr>
      </p:pic>
      <p:sp>
        <p:nvSpPr>
          <p:cNvPr id="11" name="Rectangle 10"/>
          <p:cNvSpPr/>
          <p:nvPr userDrawn="1"/>
        </p:nvSpPr>
        <p:spPr>
          <a:xfrm>
            <a:off x="7565572" y="0"/>
            <a:ext cx="2623459" cy="6858000"/>
          </a:xfrm>
          <a:prstGeom prst="rect">
            <a:avLst/>
          </a:prstGeom>
          <a:solidFill>
            <a:srgbClr val="00ACD9">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itle 1"/>
          <p:cNvSpPr>
            <a:spLocks noGrp="1"/>
          </p:cNvSpPr>
          <p:nvPr>
            <p:ph type="ctrTitle" hasCustomPrompt="1"/>
          </p:nvPr>
        </p:nvSpPr>
        <p:spPr>
          <a:xfrm>
            <a:off x="687681" y="1228439"/>
            <a:ext cx="6190211" cy="1690255"/>
          </a:xfrm>
        </p:spPr>
        <p:txBody>
          <a:bodyPr anchor="ctr">
            <a:normAutofit/>
          </a:bodyPr>
          <a:lstStyle>
            <a:lvl1pPr algn="l">
              <a:lnSpc>
                <a:spcPts val="3700"/>
              </a:lnSpc>
              <a:defRPr sz="3600" spc="31" baseline="0">
                <a:solidFill>
                  <a:schemeClr val="bg1"/>
                </a:solidFill>
              </a:defRPr>
            </a:lvl1pPr>
          </a:lstStyle>
          <a:p>
            <a:r>
              <a:rPr lang="en-US" dirty="0"/>
              <a:t>CLICK TO EDIT MASTER TITLE STYLE</a:t>
            </a:r>
          </a:p>
        </p:txBody>
      </p:sp>
      <p:sp>
        <p:nvSpPr>
          <p:cNvPr id="14" name="Subtitle 2"/>
          <p:cNvSpPr>
            <a:spLocks noGrp="1"/>
          </p:cNvSpPr>
          <p:nvPr>
            <p:ph type="subTitle" idx="1" hasCustomPrompt="1"/>
          </p:nvPr>
        </p:nvSpPr>
        <p:spPr>
          <a:xfrm>
            <a:off x="700412" y="5306898"/>
            <a:ext cx="6261331" cy="353125"/>
          </a:xfrm>
        </p:spPr>
        <p:txBody>
          <a:bodyPr lIns="91440" rIns="91440">
            <a:normAutofit/>
          </a:bodyPr>
          <a:lstStyle>
            <a:lvl1pPr marL="0" indent="0" algn="l">
              <a:buNone/>
              <a:defRPr sz="1800" cap="none" spc="200" baseline="0">
                <a:solidFill>
                  <a:schemeClr val="tx1"/>
                </a:solidFill>
                <a:latin typeface="Garamond" charset="0"/>
                <a:ea typeface="Garamond" charset="0"/>
                <a:cs typeface="Garamond" charset="0"/>
              </a:defRPr>
            </a:lvl1pPr>
            <a:lvl2pPr marL="457178" indent="0" algn="ctr">
              <a:buNone/>
              <a:defRPr sz="2400"/>
            </a:lvl2pPr>
            <a:lvl3pPr marL="914354" indent="0" algn="ctr">
              <a:buNone/>
              <a:defRPr sz="2400"/>
            </a:lvl3pPr>
            <a:lvl4pPr marL="1371532" indent="0" algn="ctr">
              <a:buNone/>
              <a:defRPr sz="2000"/>
            </a:lvl4pPr>
            <a:lvl5pPr marL="1828709" indent="0" algn="ctr">
              <a:buNone/>
              <a:defRPr sz="2000"/>
            </a:lvl5pPr>
            <a:lvl6pPr marL="2285886" indent="0" algn="ctr">
              <a:buNone/>
              <a:defRPr sz="2000"/>
            </a:lvl6pPr>
            <a:lvl7pPr marL="2743062" indent="0" algn="ctr">
              <a:buNone/>
              <a:defRPr sz="2000"/>
            </a:lvl7pPr>
            <a:lvl8pPr marL="3200240" indent="0" algn="ctr">
              <a:buNone/>
              <a:defRPr sz="2000"/>
            </a:lvl8pPr>
            <a:lvl9pPr marL="3657418" indent="0" algn="ctr">
              <a:buNone/>
              <a:defRPr sz="2000"/>
            </a:lvl9pPr>
          </a:lstStyle>
          <a:p>
            <a:r>
              <a:rPr lang="en-US" dirty="0"/>
              <a:t>Click to edit master subtitle style</a:t>
            </a:r>
          </a:p>
        </p:txBody>
      </p:sp>
      <p:sp>
        <p:nvSpPr>
          <p:cNvPr id="15" name="Date Placeholder 3"/>
          <p:cNvSpPr>
            <a:spLocks noGrp="1"/>
          </p:cNvSpPr>
          <p:nvPr>
            <p:ph type="dt" sz="half" idx="10"/>
          </p:nvPr>
        </p:nvSpPr>
        <p:spPr>
          <a:xfrm>
            <a:off x="64951" y="6459789"/>
            <a:ext cx="724296" cy="365125"/>
          </a:xfrm>
        </p:spPr>
        <p:txBody>
          <a:bodyPr/>
          <a:lstStyle>
            <a:lvl1pPr>
              <a:defRPr>
                <a:solidFill>
                  <a:schemeClr val="bg1">
                    <a:lumMod val="50000"/>
                  </a:schemeClr>
                </a:solidFill>
              </a:defRPr>
            </a:lvl1pPr>
          </a:lstStyle>
          <a:p>
            <a:fld id="{84A6BEF6-8B5D-3A41-931E-E68E91FD74C0}" type="datetime1">
              <a:rPr lang="en-US" smtClean="0"/>
              <a:t>2/5/20</a:t>
            </a:fld>
            <a:endParaRPr lang="en-US" dirty="0"/>
          </a:p>
        </p:txBody>
      </p:sp>
      <p:sp>
        <p:nvSpPr>
          <p:cNvPr id="16" name="Footer Placeholder 4"/>
          <p:cNvSpPr>
            <a:spLocks noGrp="1"/>
          </p:cNvSpPr>
          <p:nvPr>
            <p:ph type="ftr" sz="quarter" idx="11"/>
          </p:nvPr>
        </p:nvSpPr>
        <p:spPr>
          <a:xfrm>
            <a:off x="7565572" y="6459789"/>
            <a:ext cx="2623459" cy="365125"/>
          </a:xfrm>
        </p:spPr>
        <p:txBody>
          <a:bodyPr/>
          <a:lstStyle/>
          <a:p>
            <a:endParaRPr lang="en-US" dirty="0"/>
          </a:p>
        </p:txBody>
      </p:sp>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87835" y="292142"/>
            <a:ext cx="1834523" cy="706611"/>
          </a:xfrm>
          <a:prstGeom prst="rect">
            <a:avLst/>
          </a:prstGeom>
        </p:spPr>
      </p:pic>
      <p:sp>
        <p:nvSpPr>
          <p:cNvPr id="19" name="Rectangle 18"/>
          <p:cNvSpPr/>
          <p:nvPr userDrawn="1"/>
        </p:nvSpPr>
        <p:spPr>
          <a:xfrm>
            <a:off x="1" y="1228439"/>
            <a:ext cx="203131" cy="1690255"/>
          </a:xfrm>
          <a:prstGeom prst="rect">
            <a:avLst/>
          </a:prstGeom>
          <a:solidFill>
            <a:schemeClr val="accent4">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userDrawn="1"/>
        </p:nvSpPr>
        <p:spPr>
          <a:xfrm>
            <a:off x="789245" y="2915627"/>
            <a:ext cx="2037083" cy="905163"/>
          </a:xfrm>
          <a:prstGeom prst="rect">
            <a:avLst/>
          </a:prstGeom>
          <a:blipFill>
            <a:blip r:embed="rId4"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p:cNvSpPr/>
          <p:nvPr userDrawn="1"/>
        </p:nvSpPr>
        <p:spPr>
          <a:xfrm>
            <a:off x="2865811" y="2915627"/>
            <a:ext cx="1345972" cy="905163"/>
          </a:xfrm>
          <a:prstGeom prst="rect">
            <a:avLst/>
          </a:prstGeom>
          <a:blipFill>
            <a:blip r:embed="rId5"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p:cNvSpPr/>
          <p:nvPr userDrawn="1"/>
        </p:nvSpPr>
        <p:spPr>
          <a:xfrm>
            <a:off x="4251265" y="2915627"/>
            <a:ext cx="3314307" cy="905163"/>
          </a:xfrm>
          <a:prstGeom prst="rect">
            <a:avLst/>
          </a:prstGeom>
          <a:blipFill>
            <a:blip r:embed="rId6"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p:cNvSpPr/>
          <p:nvPr userDrawn="1"/>
        </p:nvSpPr>
        <p:spPr>
          <a:xfrm>
            <a:off x="7565572" y="1363919"/>
            <a:ext cx="2623459" cy="1421017"/>
          </a:xfrm>
          <a:prstGeom prst="rect">
            <a:avLst/>
          </a:prstGeom>
          <a:blipFill>
            <a:blip r:embed="rId7"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0" name="Picture 29"/>
          <p:cNvPicPr>
            <a:picLocks/>
          </p:cNvPicPr>
          <p:nvPr userDrawn="1"/>
        </p:nvPicPr>
        <p:blipFill>
          <a:blip r:embed="rId8" cstate="email">
            <a:extLst>
              <a:ext uri="{28A0092B-C50C-407E-A947-70E740481C1C}">
                <a14:useLocalDpi xmlns:a14="http://schemas.microsoft.com/office/drawing/2010/main"/>
              </a:ext>
            </a:extLst>
          </a:blip>
          <a:stretch>
            <a:fillRect/>
          </a:stretch>
        </p:blipFill>
        <p:spPr>
          <a:xfrm>
            <a:off x="789245" y="5673785"/>
            <a:ext cx="9399784" cy="36576"/>
          </a:xfrm>
          <a:prstGeom prst="rect">
            <a:avLst/>
          </a:prstGeom>
        </p:spPr>
      </p:pic>
      <p:pic>
        <p:nvPicPr>
          <p:cNvPr id="25" name="Picture 24"/>
          <p:cNvPicPr>
            <a:picLocks noChangeAspect="1"/>
          </p:cNvPicPr>
          <p:nvPr userDrawn="1"/>
        </p:nvPicPr>
        <p:blipFill>
          <a:blip r:embed="rId9"/>
          <a:stretch>
            <a:fillRect/>
          </a:stretch>
        </p:blipFill>
        <p:spPr>
          <a:xfrm>
            <a:off x="11336794" y="5627023"/>
            <a:ext cx="564475" cy="163560"/>
          </a:xfrm>
          <a:prstGeom prst="rect">
            <a:avLst/>
          </a:prstGeom>
        </p:spPr>
      </p:pic>
      <p:pic>
        <p:nvPicPr>
          <p:cNvPr id="26" name="Picture 25"/>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0399371" y="5595527"/>
            <a:ext cx="776320" cy="194889"/>
          </a:xfrm>
          <a:prstGeom prst="rect">
            <a:avLst/>
          </a:prstGeom>
        </p:spPr>
      </p:pic>
      <p:sp>
        <p:nvSpPr>
          <p:cNvPr id="28" name="TextBox 27"/>
          <p:cNvSpPr txBox="1"/>
          <p:nvPr userDrawn="1"/>
        </p:nvSpPr>
        <p:spPr>
          <a:xfrm>
            <a:off x="10280342" y="5912353"/>
            <a:ext cx="1832472" cy="738664"/>
          </a:xfrm>
          <a:prstGeom prst="rect">
            <a:avLst/>
          </a:prstGeom>
          <a:noFill/>
        </p:spPr>
        <p:txBody>
          <a:bodyPr wrap="square" rtlCol="0">
            <a:spAutoFit/>
          </a:bodyPr>
          <a:lstStyle/>
          <a:p>
            <a:pPr algn="ctr"/>
            <a:r>
              <a:rPr lang="en-US" sz="600" b="0" i="0" kern="1200" dirty="0">
                <a:solidFill>
                  <a:schemeClr val="tx1"/>
                </a:solidFill>
                <a:effectLst/>
                <a:latin typeface="+mn-lt"/>
                <a:ea typeface="+mn-ea"/>
                <a:cs typeface="+mn-cs"/>
              </a:rPr>
              <a:t>Sandia National Laboratories is a </a:t>
            </a:r>
            <a:r>
              <a:rPr lang="en-US" sz="600" b="0" i="0" kern="1200" dirty="0" err="1">
                <a:solidFill>
                  <a:schemeClr val="tx1"/>
                </a:solidFill>
                <a:effectLst/>
                <a:latin typeface="+mn-lt"/>
                <a:ea typeface="+mn-ea"/>
                <a:cs typeface="+mn-cs"/>
              </a:rPr>
              <a:t>multimission</a:t>
            </a:r>
            <a:r>
              <a:rPr lang="en-US" sz="600" b="0" i="0" kern="1200" dirty="0">
                <a:solidFill>
                  <a:schemeClr val="tx1"/>
                </a:solidFill>
                <a:effectLst/>
                <a:latin typeface="+mn-lt"/>
                <a:ea typeface="+mn-ea"/>
                <a:cs typeface="+mn-cs"/>
              </a:rPr>
              <a:t> laboratory managed and operated by National Technology &amp; Engineering Solutions of Sandia, LLC, a wholly owned subsidiary of Honeywell International Inc., for the U.S. Department of Energy’s National Nuclear Security Administration under contract DE-NA0003525.</a:t>
            </a:r>
            <a:endParaRPr lang="en-US" sz="600" dirty="0">
              <a:solidFill>
                <a:schemeClr val="tx1"/>
              </a:solidFill>
            </a:endParaRPr>
          </a:p>
        </p:txBody>
      </p:sp>
      <p:sp>
        <p:nvSpPr>
          <p:cNvPr id="3" name="Text Placeholder 2"/>
          <p:cNvSpPr>
            <a:spLocks noGrp="1"/>
          </p:cNvSpPr>
          <p:nvPr>
            <p:ph type="body" sz="quarter" idx="12" hasCustomPrompt="1"/>
          </p:nvPr>
        </p:nvSpPr>
        <p:spPr>
          <a:xfrm>
            <a:off x="700411" y="5004000"/>
            <a:ext cx="4603750" cy="254000"/>
          </a:xfrm>
        </p:spPr>
        <p:txBody>
          <a:bodyPr anchor="ctr" anchorCtr="0">
            <a:noAutofit/>
          </a:bodyPr>
          <a:lstStyle>
            <a:lvl1pPr>
              <a:defRPr sz="1200" b="0" i="1" spc="200" baseline="0">
                <a:solidFill>
                  <a:schemeClr val="accent6"/>
                </a:solidFill>
                <a:latin typeface="Gill Sans MT" charset="0"/>
                <a:ea typeface="Gill Sans MT" charset="0"/>
                <a:cs typeface="Gill Sans MT" charset="0"/>
              </a:defRPr>
            </a:lvl1pPr>
          </a:lstStyle>
          <a:p>
            <a:pPr lvl="0"/>
            <a:r>
              <a:rPr lang="en-US" dirty="0"/>
              <a:t>CLICK TO EDIT MASTER TEXT STYLES</a:t>
            </a:r>
          </a:p>
        </p:txBody>
      </p:sp>
    </p:spTree>
    <p:extLst>
      <p:ext uri="{BB962C8B-B14F-4D97-AF65-F5344CB8AC3E}">
        <p14:creationId xmlns:p14="http://schemas.microsoft.com/office/powerpoint/2010/main" val="3924906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NM Section Title White">
    <p:spTree>
      <p:nvGrpSpPr>
        <p:cNvPr id="1" name=""/>
        <p:cNvGrpSpPr/>
        <p:nvPr/>
      </p:nvGrpSpPr>
      <p:grpSpPr>
        <a:xfrm>
          <a:off x="0" y="0"/>
          <a:ext cx="0" cy="0"/>
          <a:chOff x="0" y="0"/>
          <a:chExt cx="0" cy="0"/>
        </a:xfrm>
      </p:grpSpPr>
      <p:pic>
        <p:nvPicPr>
          <p:cNvPr id="26" name="Picture 25"/>
          <p:cNvPicPr>
            <a:picLocks noChangeAspect="1"/>
          </p:cNvPicPr>
          <p:nvPr userDrawn="1"/>
        </p:nvPicPr>
        <p:blipFill rotWithShape="1">
          <a:blip r:embed="rId2" cstate="email">
            <a:alphaModFix amt="33000"/>
            <a:extLst>
              <a:ext uri="{28A0092B-C50C-407E-A947-70E740481C1C}">
                <a14:useLocalDpi xmlns:a14="http://schemas.microsoft.com/office/drawing/2010/main"/>
              </a:ext>
            </a:extLst>
          </a:blip>
          <a:srcRect/>
          <a:stretch/>
        </p:blipFill>
        <p:spPr>
          <a:xfrm>
            <a:off x="0" y="4"/>
            <a:ext cx="12192000" cy="8747085"/>
          </a:xfrm>
          <a:prstGeom prst="rect">
            <a:avLst/>
          </a:prstGeom>
        </p:spPr>
      </p:pic>
      <p:pic>
        <p:nvPicPr>
          <p:cNvPr id="15" name="Picture 14"/>
          <p:cNvPicPr>
            <a:picLocks noChangeAspect="1"/>
          </p:cNvPicPr>
          <p:nvPr userDrawn="1"/>
        </p:nvPicPr>
        <p:blipFill rotWithShape="1">
          <a:blip r:embed="rId3" cstate="email">
            <a:alphaModFix/>
            <a:extLst>
              <a:ext uri="{28A0092B-C50C-407E-A947-70E740481C1C}">
                <a14:useLocalDpi xmlns:a14="http://schemas.microsoft.com/office/drawing/2010/main"/>
              </a:ext>
            </a:extLst>
          </a:blip>
          <a:srcRect/>
          <a:stretch/>
        </p:blipFill>
        <p:spPr>
          <a:xfrm>
            <a:off x="-1" y="4"/>
            <a:ext cx="4038961" cy="8747085"/>
          </a:xfrm>
          <a:prstGeom prst="rect">
            <a:avLst/>
          </a:prstGeom>
        </p:spPr>
      </p:pic>
      <p:sp>
        <p:nvSpPr>
          <p:cNvPr id="10" name="Rectangle 9"/>
          <p:cNvSpPr/>
          <p:nvPr userDrawn="1"/>
        </p:nvSpPr>
        <p:spPr>
          <a:xfrm>
            <a:off x="1" y="3112603"/>
            <a:ext cx="12192000" cy="16952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p>
        </p:txBody>
      </p:sp>
      <p:sp>
        <p:nvSpPr>
          <p:cNvPr id="2" name="Title 1"/>
          <p:cNvSpPr>
            <a:spLocks noGrp="1"/>
          </p:cNvSpPr>
          <p:nvPr>
            <p:ph type="ctrTitle" hasCustomPrompt="1"/>
          </p:nvPr>
        </p:nvSpPr>
        <p:spPr>
          <a:xfrm>
            <a:off x="4130694" y="3112607"/>
            <a:ext cx="6190211" cy="1690255"/>
          </a:xfrm>
        </p:spPr>
        <p:txBody>
          <a:bodyPr anchor="ctr">
            <a:normAutofit/>
          </a:bodyPr>
          <a:lstStyle>
            <a:lvl1pPr algn="l">
              <a:lnSpc>
                <a:spcPts val="3700"/>
              </a:lnSpc>
              <a:defRPr sz="3600" spc="31" baseline="0">
                <a:solidFill>
                  <a:schemeClr val="bg1"/>
                </a:solidFill>
                <a:latin typeface="Gill Sans MT" charset="0"/>
                <a:ea typeface="Gill Sans MT" charset="0"/>
                <a:cs typeface="Gill Sans MT" charset="0"/>
              </a:defRPr>
            </a:lvl1pPr>
          </a:lstStyle>
          <a:p>
            <a:r>
              <a:rPr lang="en-US" dirty="0"/>
              <a:t>CLICK TO EDIT MASTER TITLE STYLE</a:t>
            </a:r>
          </a:p>
        </p:txBody>
      </p:sp>
      <p:sp>
        <p:nvSpPr>
          <p:cNvPr id="3" name="Subtitle 2"/>
          <p:cNvSpPr>
            <a:spLocks noGrp="1"/>
          </p:cNvSpPr>
          <p:nvPr>
            <p:ph type="subTitle" idx="1" hasCustomPrompt="1"/>
          </p:nvPr>
        </p:nvSpPr>
        <p:spPr>
          <a:xfrm>
            <a:off x="4130696" y="5064546"/>
            <a:ext cx="6261331" cy="353125"/>
          </a:xfrm>
        </p:spPr>
        <p:txBody>
          <a:bodyPr lIns="91440" rIns="91440">
            <a:normAutofit/>
          </a:bodyPr>
          <a:lstStyle>
            <a:lvl1pPr marL="0" indent="0" algn="l">
              <a:buNone/>
              <a:defRPr sz="1800" cap="none" spc="200" baseline="0">
                <a:solidFill>
                  <a:schemeClr val="tx1"/>
                </a:solidFill>
                <a:latin typeface="Garamond" charset="0"/>
                <a:ea typeface="Garamond" charset="0"/>
                <a:cs typeface="Garamond" charset="0"/>
              </a:defRPr>
            </a:lvl1pPr>
            <a:lvl2pPr marL="457178" indent="0" algn="ctr">
              <a:buNone/>
              <a:defRPr sz="2400"/>
            </a:lvl2pPr>
            <a:lvl3pPr marL="914354" indent="0" algn="ctr">
              <a:buNone/>
              <a:defRPr sz="2400"/>
            </a:lvl3pPr>
            <a:lvl4pPr marL="1371532" indent="0" algn="ctr">
              <a:buNone/>
              <a:defRPr sz="2000"/>
            </a:lvl4pPr>
            <a:lvl5pPr marL="1828709" indent="0" algn="ctr">
              <a:buNone/>
              <a:defRPr sz="2000"/>
            </a:lvl5pPr>
            <a:lvl6pPr marL="2285886" indent="0" algn="ctr">
              <a:buNone/>
              <a:defRPr sz="2000"/>
            </a:lvl6pPr>
            <a:lvl7pPr marL="2743062" indent="0" algn="ctr">
              <a:buNone/>
              <a:defRPr sz="2000"/>
            </a:lvl7pPr>
            <a:lvl8pPr marL="3200240" indent="0" algn="ctr">
              <a:buNone/>
              <a:defRPr sz="2000"/>
            </a:lvl8pPr>
            <a:lvl9pPr marL="3657418" indent="0" algn="ctr">
              <a:buNone/>
              <a:defRPr sz="2000"/>
            </a:lvl9pPr>
          </a:lstStyle>
          <a:p>
            <a:r>
              <a:rPr lang="en-US" dirty="0"/>
              <a:t>Click to edit master subtitle style</a:t>
            </a:r>
          </a:p>
        </p:txBody>
      </p:sp>
      <p:sp>
        <p:nvSpPr>
          <p:cNvPr id="4" name="Date Placeholder 3"/>
          <p:cNvSpPr>
            <a:spLocks noGrp="1"/>
          </p:cNvSpPr>
          <p:nvPr>
            <p:ph type="dt" sz="half" idx="10"/>
          </p:nvPr>
        </p:nvSpPr>
        <p:spPr>
          <a:xfrm>
            <a:off x="64951" y="6599583"/>
            <a:ext cx="724296" cy="254206"/>
          </a:xfrm>
        </p:spPr>
        <p:txBody>
          <a:bodyPr/>
          <a:lstStyle>
            <a:lvl1pPr>
              <a:defRPr>
                <a:solidFill>
                  <a:schemeClr val="tx1"/>
                </a:solidFill>
              </a:defRPr>
            </a:lvl1pPr>
          </a:lstStyle>
          <a:p>
            <a:fld id="{F3D0FB7A-0984-5F42-9BF9-4F16409CEBE3}" type="datetime1">
              <a:rPr lang="en-US" smtClean="0"/>
              <a:t>2/5/20</a:t>
            </a:fld>
            <a:endParaRPr lang="en-US" dirty="0"/>
          </a:p>
        </p:txBody>
      </p:sp>
      <p:sp>
        <p:nvSpPr>
          <p:cNvPr id="5" name="Footer Placeholder 4"/>
          <p:cNvSpPr>
            <a:spLocks noGrp="1"/>
          </p:cNvSpPr>
          <p:nvPr>
            <p:ph type="ftr" sz="quarter" idx="11"/>
          </p:nvPr>
        </p:nvSpPr>
        <p:spPr>
          <a:xfrm>
            <a:off x="4038960" y="6599583"/>
            <a:ext cx="2512064" cy="254206"/>
          </a:xfrm>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a:xfrm>
            <a:off x="-511125" y="6459788"/>
            <a:ext cx="419397" cy="365125"/>
          </a:xfrm>
        </p:spPr>
        <p:txBody>
          <a:bodyPr/>
          <a:lstStyle/>
          <a:p>
            <a:fld id="{4FAB73BC-B049-4115-A692-8D63A059BFB8}" type="slidenum">
              <a:rPr lang="en-US" dirty="0"/>
              <a:t>‹#›</a:t>
            </a:fld>
            <a:endParaRPr lang="en-US" dirty="0"/>
          </a:p>
        </p:txBody>
      </p:sp>
      <p:sp>
        <p:nvSpPr>
          <p:cNvPr id="14" name="Rectangle 13"/>
          <p:cNvSpPr/>
          <p:nvPr userDrawn="1"/>
        </p:nvSpPr>
        <p:spPr>
          <a:xfrm>
            <a:off x="1" y="3112607"/>
            <a:ext cx="203131" cy="1690255"/>
          </a:xfrm>
          <a:prstGeom prst="rect">
            <a:avLst/>
          </a:prstGeom>
          <a:solidFill>
            <a:schemeClr val="accent4">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p>
        </p:txBody>
      </p:sp>
      <p:pic>
        <p:nvPicPr>
          <p:cNvPr id="7" name="Picture 6"/>
          <p:cNvPicPr>
            <a:picLocks/>
          </p:cNvPicPr>
          <p:nvPr userDrawn="1"/>
        </p:nvPicPr>
        <p:blipFill>
          <a:blip r:embed="rId4" cstate="email">
            <a:extLst>
              <a:ext uri="{28A0092B-C50C-407E-A947-70E740481C1C}">
                <a14:useLocalDpi xmlns:a14="http://schemas.microsoft.com/office/drawing/2010/main"/>
              </a:ext>
            </a:extLst>
          </a:blip>
          <a:stretch>
            <a:fillRect/>
          </a:stretch>
        </p:blipFill>
        <p:spPr>
          <a:xfrm>
            <a:off x="4038960" y="4893378"/>
            <a:ext cx="8153043" cy="63637"/>
          </a:xfrm>
          <a:prstGeom prst="rect">
            <a:avLst/>
          </a:prstGeom>
        </p:spPr>
      </p:pic>
    </p:spTree>
    <p:extLst>
      <p:ext uri="{BB962C8B-B14F-4D97-AF65-F5344CB8AC3E}">
        <p14:creationId xmlns:p14="http://schemas.microsoft.com/office/powerpoint/2010/main" val="435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5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marL="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F9367-8E19-584D-AFFE-3EFBBA0295C7}" type="datetime1">
              <a:rPr lang="en-US" smtClean="0"/>
              <a:t>2/5/20</a:t>
            </a:fld>
            <a:endParaRPr lang="en-US" dirty="0"/>
          </a:p>
        </p:txBody>
      </p:sp>
      <p:sp>
        <p:nvSpPr>
          <p:cNvPr id="5" name="Footer Placeholder 4"/>
          <p:cNvSpPr>
            <a:spLocks noGrp="1"/>
          </p:cNvSpPr>
          <p:nvPr>
            <p:ph type="ftr" sz="quarter" idx="11"/>
          </p:nvPr>
        </p:nvSpPr>
        <p:spPr/>
        <p:txBody>
          <a:bodyPr/>
          <a:lstStyle>
            <a:lvl1pPr>
              <a:defRPr>
                <a:solidFill>
                  <a:schemeClr val="bg2">
                    <a:lumMod val="25000"/>
                  </a:schemeClr>
                </a:solidFill>
              </a:defRPr>
            </a:lvl1p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extLst>
      <p:ext uri="{BB962C8B-B14F-4D97-AF65-F5344CB8AC3E}">
        <p14:creationId xmlns:p14="http://schemas.microsoft.com/office/powerpoint/2010/main" val="148607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Double Contn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3835B1B-1234-434F-BA64-2F5E81CEE720}" type="datetime1">
              <a:rPr lang="en-US" smtClean="0"/>
              <a:t>2/5/20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
        <p:nvSpPr>
          <p:cNvPr id="7" name="Content Placeholder 6"/>
          <p:cNvSpPr>
            <a:spLocks noGrp="1"/>
          </p:cNvSpPr>
          <p:nvPr>
            <p:ph sz="quarter" idx="13"/>
          </p:nvPr>
        </p:nvSpPr>
        <p:spPr>
          <a:xfrm>
            <a:off x="720725" y="1125414"/>
            <a:ext cx="4934487" cy="48880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4"/>
          </p:nvPr>
        </p:nvSpPr>
        <p:spPr>
          <a:xfrm>
            <a:off x="5887330" y="1125414"/>
            <a:ext cx="4891718" cy="48880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0165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9DE19A3E-72A3-094D-BE9C-748891D343EA}" type="datetime1">
              <a:rPr lang="en-US" smtClean="0"/>
              <a:t>2/5/20</a:t>
            </a:fld>
            <a:endParaRPr lang="en-US" dirty="0"/>
          </a:p>
        </p:txBody>
      </p:sp>
      <p:sp>
        <p:nvSpPr>
          <p:cNvPr id="4" name="Footer Placeholder 3"/>
          <p:cNvSpPr>
            <a:spLocks noGrp="1"/>
          </p:cNvSpPr>
          <p:nvPr>
            <p:ph type="ftr" sz="quarter" idx="11"/>
          </p:nvPr>
        </p:nvSpPr>
        <p:spPr/>
        <p:txBody>
          <a:bodyPr/>
          <a:lstStyle>
            <a:lvl1pPr>
              <a:defRPr>
                <a:solidFill>
                  <a:schemeClr val="bg2">
                    <a:lumMod val="25000"/>
                  </a:schemeClr>
                </a:solidFill>
              </a:defRPr>
            </a:lvl1p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199248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5BFB98F-B1FD-6E40-922F-164F08E18587}" type="datetime1">
              <a:rPr lang="en-US" smtClean="0"/>
              <a:t>2/5/20</a:t>
            </a:fld>
            <a:endParaRPr lang="en-US" dirty="0"/>
          </a:p>
        </p:txBody>
      </p:sp>
      <p:sp>
        <p:nvSpPr>
          <p:cNvPr id="4" name="Footer Placeholder 3"/>
          <p:cNvSpPr>
            <a:spLocks noGrp="1"/>
          </p:cNvSpPr>
          <p:nvPr>
            <p:ph type="ftr" sz="quarter" idx="11"/>
          </p:nvPr>
        </p:nvSpPr>
        <p:spPr/>
        <p:txBody>
          <a:bodyPr/>
          <a:lstStyle>
            <a:lvl1pPr>
              <a:defRPr>
                <a:solidFill>
                  <a:schemeClr val="bg2">
                    <a:lumMod val="25000"/>
                  </a:schemeClr>
                </a:solidFill>
              </a:defRPr>
            </a:lvl1p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2988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rot="5400000">
            <a:off x="238399" y="310896"/>
            <a:ext cx="685800" cy="64008"/>
          </a:xfrm>
          <a:prstGeom prst="rect">
            <a:avLst/>
          </a:prstGeom>
          <a:solidFill>
            <a:srgbClr val="00ACD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720648" y="359772"/>
            <a:ext cx="10058400" cy="570225"/>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720648" y="1429233"/>
            <a:ext cx="10058400" cy="3433635"/>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951" y="6599583"/>
            <a:ext cx="2472271" cy="251458"/>
          </a:xfrm>
          <a:prstGeom prst="rect">
            <a:avLst/>
          </a:prstGeom>
        </p:spPr>
        <p:txBody>
          <a:bodyPr vert="horz" lIns="91440" tIns="45720" rIns="91440" bIns="45720" rtlCol="0" anchor="ctr"/>
          <a:lstStyle>
            <a:lvl1pPr algn="l">
              <a:defRPr sz="900">
                <a:solidFill>
                  <a:schemeClr val="bg2">
                    <a:lumMod val="25000"/>
                  </a:schemeClr>
                </a:solidFill>
                <a:latin typeface="Gill Sans MT" charset="0"/>
                <a:ea typeface="Gill Sans MT" charset="0"/>
                <a:cs typeface="Gill Sans MT" charset="0"/>
              </a:defRPr>
            </a:lvl1pPr>
          </a:lstStyle>
          <a:p>
            <a:fld id="{51B0C17D-9FEF-794A-8300-E98122063809}" type="datetime1">
              <a:rPr lang="en-US" smtClean="0"/>
              <a:t>2/5/20</a:t>
            </a:fld>
            <a:endParaRPr lang="en-US" dirty="0"/>
          </a:p>
        </p:txBody>
      </p:sp>
      <p:sp>
        <p:nvSpPr>
          <p:cNvPr id="5" name="Footer Placeholder 4"/>
          <p:cNvSpPr>
            <a:spLocks noGrp="1"/>
          </p:cNvSpPr>
          <p:nvPr>
            <p:ph type="ftr" sz="quarter" idx="3"/>
          </p:nvPr>
        </p:nvSpPr>
        <p:spPr>
          <a:xfrm>
            <a:off x="3686187" y="6599583"/>
            <a:ext cx="4822804" cy="251458"/>
          </a:xfrm>
          <a:prstGeom prst="rect">
            <a:avLst/>
          </a:prstGeom>
        </p:spPr>
        <p:txBody>
          <a:bodyPr vert="horz" lIns="91440" tIns="45720" rIns="91440" bIns="45720" rtlCol="0" anchor="ctr"/>
          <a:lstStyle>
            <a:lvl1pPr algn="ctr">
              <a:defRPr sz="900" cap="all" baseline="0">
                <a:solidFill>
                  <a:schemeClr val="tx1"/>
                </a:solidFill>
                <a:latin typeface="Gill Sans MT" charset="0"/>
                <a:ea typeface="Gill Sans MT" charset="0"/>
                <a:cs typeface="Gill Sans MT" charset="0"/>
              </a:defRPr>
            </a:lvl1pPr>
          </a:lstStyle>
          <a:p>
            <a:endParaRPr lang="en-US" dirty="0"/>
          </a:p>
        </p:txBody>
      </p:sp>
      <p:sp>
        <p:nvSpPr>
          <p:cNvPr id="6" name="Slide Number Placeholder 5"/>
          <p:cNvSpPr>
            <a:spLocks noGrp="1"/>
          </p:cNvSpPr>
          <p:nvPr>
            <p:ph type="sldNum" sz="quarter" idx="4"/>
          </p:nvPr>
        </p:nvSpPr>
        <p:spPr>
          <a:xfrm>
            <a:off x="64951" y="437652"/>
            <a:ext cx="419397" cy="365125"/>
          </a:xfrm>
          <a:prstGeom prst="rect">
            <a:avLst/>
          </a:prstGeom>
        </p:spPr>
        <p:txBody>
          <a:bodyPr vert="horz" lIns="91440" tIns="45720" rIns="91440" bIns="45720" rtlCol="0" anchor="ctr"/>
          <a:lstStyle>
            <a:lvl1pPr algn="r">
              <a:defRPr sz="1400">
                <a:solidFill>
                  <a:schemeClr val="bg2">
                    <a:lumMod val="25000"/>
                  </a:schemeClr>
                </a:solidFill>
              </a:defRPr>
            </a:lvl1pPr>
          </a:lstStyle>
          <a:p>
            <a:fld id="{4FAB73BC-B049-4115-A692-8D63A059BFB8}" type="slidenum">
              <a:rPr lang="en-US" smtClean="0"/>
              <a:pPr/>
              <a:t>‹#›</a:t>
            </a:fld>
            <a:endParaRPr lang="en-US" dirty="0"/>
          </a:p>
        </p:txBody>
      </p:sp>
      <p:sp>
        <p:nvSpPr>
          <p:cNvPr id="12" name="Rectangle 11"/>
          <p:cNvSpPr/>
          <p:nvPr userDrawn="1"/>
        </p:nvSpPr>
        <p:spPr>
          <a:xfrm>
            <a:off x="11506200" y="321774"/>
            <a:ext cx="685800" cy="368300"/>
          </a:xfrm>
          <a:prstGeom prst="rect">
            <a:avLst/>
          </a:prstGeom>
          <a:solidFill>
            <a:srgbClr val="00ACD9">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p:cNvPicPr>
            <a:picLocks/>
          </p:cNvPicPr>
          <p:nvPr userDrawn="1"/>
        </p:nvPicPr>
        <p:blipFill rotWithShape="1">
          <a:blip r:embed="rId8" cstate="email">
            <a:extLst>
              <a:ext uri="{28A0092B-C50C-407E-A947-70E740481C1C}">
                <a14:useLocalDpi xmlns:a14="http://schemas.microsoft.com/office/drawing/2010/main"/>
              </a:ext>
            </a:extLst>
          </a:blip>
          <a:srcRect t="-16865" b="-2"/>
          <a:stretch/>
        </p:blipFill>
        <p:spPr>
          <a:xfrm rot="16200000">
            <a:off x="8725899" y="3391897"/>
            <a:ext cx="6857999" cy="74211"/>
          </a:xfrm>
          <a:prstGeom prst="rect">
            <a:avLst/>
          </a:prstGeom>
        </p:spPr>
      </p:pic>
      <p:pic>
        <p:nvPicPr>
          <p:cNvPr id="11" name="Picture 10"/>
          <p:cNvPicPr>
            <a:picLocks noChangeAspect="1"/>
          </p:cNvPicPr>
          <p:nvPr userDrawn="1"/>
        </p:nvPicPr>
        <p:blipFill rotWithShape="1">
          <a:blip r:embed="rId9">
            <a:extLst>
              <a:ext uri="{28A0092B-C50C-407E-A947-70E740481C1C}">
                <a14:useLocalDpi xmlns:a14="http://schemas.microsoft.com/office/drawing/2010/main" val="0"/>
              </a:ext>
            </a:extLst>
          </a:blip>
          <a:srcRect r="60257"/>
          <a:stretch/>
        </p:blipFill>
        <p:spPr>
          <a:xfrm>
            <a:off x="11589482" y="380825"/>
            <a:ext cx="259618" cy="251610"/>
          </a:xfrm>
          <a:prstGeom prst="rect">
            <a:avLst/>
          </a:prstGeom>
          <a:noFill/>
          <a:ln>
            <a:noFill/>
          </a:ln>
        </p:spPr>
      </p:pic>
    </p:spTree>
    <p:extLst>
      <p:ext uri="{BB962C8B-B14F-4D97-AF65-F5344CB8AC3E}">
        <p14:creationId xmlns:p14="http://schemas.microsoft.com/office/powerpoint/2010/main" val="4926776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54" rtl="0" eaLnBrk="1" latinLnBrk="0" hangingPunct="1">
        <a:lnSpc>
          <a:spcPct val="85000"/>
        </a:lnSpc>
        <a:spcBef>
          <a:spcPct val="0"/>
        </a:spcBef>
        <a:buNone/>
        <a:defRPr sz="2800" b="0" i="0" kern="1200" spc="100" baseline="0">
          <a:solidFill>
            <a:schemeClr val="bg2">
              <a:lumMod val="25000"/>
            </a:schemeClr>
          </a:solidFill>
          <a:latin typeface="Gill Sans MT" charset="0"/>
          <a:ea typeface="Gill Sans MT" charset="0"/>
          <a:cs typeface="Gill Sans MT" charset="0"/>
        </a:defRPr>
      </a:lvl1pPr>
    </p:titleStyle>
    <p:bodyStyle>
      <a:lvl1pPr marL="91436" indent="-91436" algn="l" defTabSz="914354" rtl="0" eaLnBrk="1" latinLnBrk="0" hangingPunct="1">
        <a:lnSpc>
          <a:spcPct val="90000"/>
        </a:lnSpc>
        <a:spcBef>
          <a:spcPts val="1200"/>
        </a:spcBef>
        <a:spcAft>
          <a:spcPts val="200"/>
        </a:spcAft>
        <a:buClr>
          <a:srgbClr val="00B0F0"/>
        </a:buClr>
        <a:buSzPct val="100000"/>
        <a:buFont typeface="Calibri" panose="020F0502020204030204" pitchFamily="34" charset="0"/>
        <a:buChar char=" "/>
        <a:defRPr sz="2000" kern="1200">
          <a:solidFill>
            <a:schemeClr val="bg2">
              <a:lumMod val="25000"/>
            </a:schemeClr>
          </a:solidFill>
          <a:latin typeface="Garamond" charset="0"/>
          <a:ea typeface="Garamond" charset="0"/>
          <a:cs typeface="Garamond" charset="0"/>
        </a:defRPr>
      </a:lvl1pPr>
      <a:lvl2pPr marL="384029" indent="-182870" algn="l" defTabSz="914354" rtl="0" eaLnBrk="1" latinLnBrk="0" hangingPunct="1">
        <a:lnSpc>
          <a:spcPct val="90000"/>
        </a:lnSpc>
        <a:spcBef>
          <a:spcPts val="200"/>
        </a:spcBef>
        <a:spcAft>
          <a:spcPts val="400"/>
        </a:spcAft>
        <a:buClr>
          <a:srgbClr val="00B0F0"/>
        </a:buClr>
        <a:buFont typeface="Calibri" pitchFamily="34" charset="0"/>
        <a:buChar char="◦"/>
        <a:defRPr sz="1800" kern="1200">
          <a:solidFill>
            <a:schemeClr val="bg2">
              <a:lumMod val="25000"/>
            </a:schemeClr>
          </a:solidFill>
          <a:latin typeface="Garamond" charset="0"/>
          <a:ea typeface="Garamond" charset="0"/>
          <a:cs typeface="Garamond" charset="0"/>
        </a:defRPr>
      </a:lvl2pPr>
      <a:lvl3pPr marL="566900" indent="-182870" algn="l" defTabSz="914354" rtl="0" eaLnBrk="1" latinLnBrk="0" hangingPunct="1">
        <a:lnSpc>
          <a:spcPct val="90000"/>
        </a:lnSpc>
        <a:spcBef>
          <a:spcPts val="200"/>
        </a:spcBef>
        <a:spcAft>
          <a:spcPts val="400"/>
        </a:spcAft>
        <a:buClr>
          <a:srgbClr val="00B0F0"/>
        </a:buClr>
        <a:buFont typeface="Calibri" pitchFamily="34" charset="0"/>
        <a:buChar char="◦"/>
        <a:defRPr sz="1400" kern="1200">
          <a:solidFill>
            <a:schemeClr val="bg2">
              <a:lumMod val="25000"/>
            </a:schemeClr>
          </a:solidFill>
          <a:latin typeface="Garamond" charset="0"/>
          <a:ea typeface="Garamond" charset="0"/>
          <a:cs typeface="Garamond" charset="0"/>
        </a:defRPr>
      </a:lvl3pPr>
      <a:lvl4pPr marL="749771" indent="-182870" algn="l" defTabSz="914354" rtl="0" eaLnBrk="1" latinLnBrk="0" hangingPunct="1">
        <a:lnSpc>
          <a:spcPct val="90000"/>
        </a:lnSpc>
        <a:spcBef>
          <a:spcPts val="200"/>
        </a:spcBef>
        <a:spcAft>
          <a:spcPts val="400"/>
        </a:spcAft>
        <a:buClr>
          <a:srgbClr val="00B0F0"/>
        </a:buClr>
        <a:buFont typeface="Calibri" pitchFamily="34" charset="0"/>
        <a:buChar char="◦"/>
        <a:defRPr sz="1400" kern="1200">
          <a:solidFill>
            <a:schemeClr val="bg2">
              <a:lumMod val="25000"/>
            </a:schemeClr>
          </a:solidFill>
          <a:latin typeface="Garamond" charset="0"/>
          <a:ea typeface="Garamond" charset="0"/>
          <a:cs typeface="Garamond" charset="0"/>
        </a:defRPr>
      </a:lvl4pPr>
      <a:lvl5pPr marL="932642" indent="-182870" algn="l" defTabSz="914354" rtl="0" eaLnBrk="1" latinLnBrk="0" hangingPunct="1">
        <a:lnSpc>
          <a:spcPct val="90000"/>
        </a:lnSpc>
        <a:spcBef>
          <a:spcPts val="200"/>
        </a:spcBef>
        <a:spcAft>
          <a:spcPts val="400"/>
        </a:spcAft>
        <a:buClr>
          <a:srgbClr val="00B0F0"/>
        </a:buClr>
        <a:buFont typeface="Calibri" pitchFamily="34" charset="0"/>
        <a:buChar char="◦"/>
        <a:defRPr sz="1400" kern="1200">
          <a:solidFill>
            <a:schemeClr val="bg2">
              <a:lumMod val="25000"/>
            </a:schemeClr>
          </a:solidFill>
          <a:latin typeface="Garamond" charset="0"/>
          <a:ea typeface="Garamond" charset="0"/>
          <a:cs typeface="Garamond" charset="0"/>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7681" y="1228439"/>
            <a:ext cx="6552704" cy="1690255"/>
          </a:xfrm>
        </p:spPr>
        <p:txBody>
          <a:bodyPr>
            <a:noAutofit/>
          </a:bodyPr>
          <a:lstStyle/>
          <a:p>
            <a:r>
              <a:rPr lang="en-US" sz="2300" dirty="0"/>
              <a:t>Evaluation of the Appropriateness of Trust Models to specify Defensive Computer Security Architectures for Physical Protection Systems</a:t>
            </a:r>
          </a:p>
        </p:txBody>
      </p:sp>
      <p:sp>
        <p:nvSpPr>
          <p:cNvPr id="5" name="Subtitle 4"/>
          <p:cNvSpPr>
            <a:spLocks noGrp="1"/>
          </p:cNvSpPr>
          <p:nvPr>
            <p:ph type="subTitle" idx="1"/>
          </p:nvPr>
        </p:nvSpPr>
        <p:spPr>
          <a:xfrm>
            <a:off x="700412" y="4916558"/>
            <a:ext cx="6261331" cy="743466"/>
          </a:xfrm>
        </p:spPr>
        <p:txBody>
          <a:bodyPr>
            <a:normAutofit lnSpcReduction="10000"/>
          </a:bodyPr>
          <a:lstStyle/>
          <a:p>
            <a:r>
              <a:rPr lang="en-US" dirty="0"/>
              <a:t>Presented By: John </a:t>
            </a:r>
            <a:r>
              <a:rPr lang="en-US" dirty="0" err="1"/>
              <a:t>Sladek</a:t>
            </a:r>
            <a:r>
              <a:rPr lang="en-US" dirty="0"/>
              <a:t> (CNSC)</a:t>
            </a:r>
          </a:p>
          <a:p>
            <a:r>
              <a:rPr lang="en-US" dirty="0"/>
              <a:t>Primary Author: Michael T. Rowland </a:t>
            </a:r>
            <a:r>
              <a:rPr lang="en-US"/>
              <a:t>(Sandia)</a:t>
            </a:r>
            <a:endParaRPr lang="en-US" dirty="0"/>
          </a:p>
        </p:txBody>
      </p:sp>
      <p:sp>
        <p:nvSpPr>
          <p:cNvPr id="16" name="Slide Number Placeholder 15"/>
          <p:cNvSpPr>
            <a:spLocks noGrp="1"/>
          </p:cNvSpPr>
          <p:nvPr>
            <p:ph type="sldNum" sz="quarter" idx="4294967295"/>
          </p:nvPr>
        </p:nvSpPr>
        <p:spPr>
          <a:xfrm>
            <a:off x="0" y="6459538"/>
            <a:ext cx="4191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400" b="0" i="0" u="none" strike="noStrike" kern="1200" cap="none" spc="0" normalizeH="0" baseline="0" noProof="0" smtClean="0">
                <a:ln>
                  <a:noFill/>
                </a:ln>
                <a:solidFill>
                  <a:srgbClr val="E7E6E6">
                    <a:lumMod val="25000"/>
                  </a:srgb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400" b="0" i="0" u="none" strike="noStrike" kern="1200" cap="none" spc="0" normalizeH="0" baseline="0" noProof="0" dirty="0">
              <a:ln>
                <a:noFill/>
              </a:ln>
              <a:solidFill>
                <a:srgbClr val="E7E6E6">
                  <a:lumMod val="25000"/>
                </a:srgb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710593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PPS Architecture – Single Level/Single Zone</a:t>
            </a:r>
            <a:endParaRPr lang="en-CA"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4383" y="2933353"/>
            <a:ext cx="9595199" cy="3433763"/>
          </a:xfrm>
        </p:spPr>
      </p:pic>
      <p:sp>
        <p:nvSpPr>
          <p:cNvPr id="4" name="Slide Number Placeholder 3"/>
          <p:cNvSpPr>
            <a:spLocks noGrp="1"/>
          </p:cNvSpPr>
          <p:nvPr>
            <p:ph type="sldNum" sz="quarter" idx="12"/>
          </p:nvPr>
        </p:nvSpPr>
        <p:spPr/>
        <p:txBody>
          <a:bodyPr/>
          <a:lstStyle/>
          <a:p>
            <a:fld id="{6113E31D-E2AB-40D1-8B51-AFA5AFEF393A}" type="slidenum">
              <a:rPr lang="en-US" smtClean="0"/>
              <a:t>10</a:t>
            </a:fld>
            <a:endParaRPr lang="en-US" dirty="0"/>
          </a:p>
        </p:txBody>
      </p:sp>
      <p:sp>
        <p:nvSpPr>
          <p:cNvPr id="6" name="Content Placeholder 2">
            <a:extLst>
              <a:ext uri="{FF2B5EF4-FFF2-40B4-BE49-F238E27FC236}">
                <a16:creationId xmlns:a16="http://schemas.microsoft.com/office/drawing/2014/main" id="{6B0E72C3-D6DD-B549-B42B-32041F22EB78}"/>
              </a:ext>
            </a:extLst>
          </p:cNvPr>
          <p:cNvSpPr txBox="1">
            <a:spLocks/>
          </p:cNvSpPr>
          <p:nvPr/>
        </p:nvSpPr>
        <p:spPr>
          <a:xfrm>
            <a:off x="720648" y="1061357"/>
            <a:ext cx="10058400" cy="5623222"/>
          </a:xfrm>
          <a:prstGeom prst="rect">
            <a:avLst/>
          </a:prstGeom>
        </p:spPr>
        <p:txBody>
          <a:bodyPr vert="horz" lIns="0" tIns="45720" rIns="0" bIns="45720" rtlCol="0">
            <a:normAutofit/>
          </a:bodyPr>
          <a:lstStyle>
            <a:lvl1pPr marL="91436" indent="-91436" algn="l" defTabSz="914354" rtl="0" eaLnBrk="1" latinLnBrk="0" hangingPunct="1">
              <a:lnSpc>
                <a:spcPct val="90000"/>
              </a:lnSpc>
              <a:spcBef>
                <a:spcPts val="1200"/>
              </a:spcBef>
              <a:spcAft>
                <a:spcPts val="200"/>
              </a:spcAft>
              <a:buClr>
                <a:srgbClr val="00B0F0"/>
              </a:buClr>
              <a:buSzPct val="100000"/>
              <a:buFont typeface="Calibri" panose="020F0502020204030204" pitchFamily="34" charset="0"/>
              <a:buChar char=" "/>
              <a:defRPr sz="2000" kern="1200">
                <a:solidFill>
                  <a:schemeClr val="bg2">
                    <a:lumMod val="25000"/>
                  </a:schemeClr>
                </a:solidFill>
                <a:latin typeface="Garamond" charset="0"/>
                <a:ea typeface="Garamond" charset="0"/>
                <a:cs typeface="Garamond" charset="0"/>
              </a:defRPr>
            </a:lvl1pPr>
            <a:lvl2pPr marL="384029" indent="-182870" algn="l" defTabSz="914354" rtl="0" eaLnBrk="1" latinLnBrk="0" hangingPunct="1">
              <a:lnSpc>
                <a:spcPct val="90000"/>
              </a:lnSpc>
              <a:spcBef>
                <a:spcPts val="200"/>
              </a:spcBef>
              <a:spcAft>
                <a:spcPts val="400"/>
              </a:spcAft>
              <a:buClr>
                <a:srgbClr val="00B0F0"/>
              </a:buClr>
              <a:buFont typeface="Calibri" pitchFamily="34" charset="0"/>
              <a:buChar char="◦"/>
              <a:defRPr sz="1800" kern="1200">
                <a:solidFill>
                  <a:schemeClr val="bg2">
                    <a:lumMod val="25000"/>
                  </a:schemeClr>
                </a:solidFill>
                <a:latin typeface="Garamond" charset="0"/>
                <a:ea typeface="Garamond" charset="0"/>
                <a:cs typeface="Garamond" charset="0"/>
              </a:defRPr>
            </a:lvl2pPr>
            <a:lvl3pPr marL="566900" indent="-182870" algn="l" defTabSz="914354" rtl="0" eaLnBrk="1" latinLnBrk="0" hangingPunct="1">
              <a:lnSpc>
                <a:spcPct val="90000"/>
              </a:lnSpc>
              <a:spcBef>
                <a:spcPts val="200"/>
              </a:spcBef>
              <a:spcAft>
                <a:spcPts val="400"/>
              </a:spcAft>
              <a:buClr>
                <a:srgbClr val="00B0F0"/>
              </a:buClr>
              <a:buFont typeface="Calibri" pitchFamily="34" charset="0"/>
              <a:buChar char="◦"/>
              <a:defRPr sz="1400" kern="1200">
                <a:solidFill>
                  <a:schemeClr val="bg2">
                    <a:lumMod val="25000"/>
                  </a:schemeClr>
                </a:solidFill>
                <a:latin typeface="Garamond" charset="0"/>
                <a:ea typeface="Garamond" charset="0"/>
                <a:cs typeface="Garamond" charset="0"/>
              </a:defRPr>
            </a:lvl3pPr>
            <a:lvl4pPr marL="749771" indent="-182870" algn="l" defTabSz="914354" rtl="0" eaLnBrk="1" latinLnBrk="0" hangingPunct="1">
              <a:lnSpc>
                <a:spcPct val="90000"/>
              </a:lnSpc>
              <a:spcBef>
                <a:spcPts val="200"/>
              </a:spcBef>
              <a:spcAft>
                <a:spcPts val="400"/>
              </a:spcAft>
              <a:buClr>
                <a:srgbClr val="00B0F0"/>
              </a:buClr>
              <a:buFont typeface="Calibri" pitchFamily="34" charset="0"/>
              <a:buChar char="◦"/>
              <a:defRPr sz="1400" kern="1200">
                <a:solidFill>
                  <a:schemeClr val="bg2">
                    <a:lumMod val="25000"/>
                  </a:schemeClr>
                </a:solidFill>
                <a:latin typeface="Garamond" charset="0"/>
                <a:ea typeface="Garamond" charset="0"/>
                <a:cs typeface="Garamond" charset="0"/>
              </a:defRPr>
            </a:lvl4pPr>
            <a:lvl5pPr marL="932642" indent="-182870" algn="l" defTabSz="914354" rtl="0" eaLnBrk="1" latinLnBrk="0" hangingPunct="1">
              <a:lnSpc>
                <a:spcPct val="90000"/>
              </a:lnSpc>
              <a:spcBef>
                <a:spcPts val="200"/>
              </a:spcBef>
              <a:spcAft>
                <a:spcPts val="400"/>
              </a:spcAft>
              <a:buClr>
                <a:srgbClr val="00B0F0"/>
              </a:buClr>
              <a:buFont typeface="Calibri" pitchFamily="34" charset="0"/>
              <a:buChar char="◦"/>
              <a:defRPr sz="1400" kern="1200">
                <a:solidFill>
                  <a:schemeClr val="bg2">
                    <a:lumMod val="25000"/>
                  </a:schemeClr>
                </a:solidFill>
                <a:latin typeface="Garamond" charset="0"/>
                <a:ea typeface="Garamond" charset="0"/>
                <a:cs typeface="Garamond" charset="0"/>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US" dirty="0"/>
              <a:t>Physical protection functions of ‘detect’, ‘delay’, and ‘response’ do not allow for assignment to security levels (no graded approach).</a:t>
            </a:r>
          </a:p>
          <a:p>
            <a:pPr>
              <a:buFont typeface="Arial" panose="020B0604020202020204" pitchFamily="34" charset="0"/>
              <a:buChar char="•"/>
            </a:pPr>
            <a:r>
              <a:rPr lang="en-US" dirty="0"/>
              <a:t>Lack of grading (and focus on integration) does not support creation of security zones (no computer security defense-in-depth)</a:t>
            </a:r>
          </a:p>
          <a:p>
            <a:pPr>
              <a:buFont typeface="Arial" panose="020B0604020202020204" pitchFamily="34" charset="0"/>
              <a:buChar char="•"/>
            </a:pPr>
            <a:r>
              <a:rPr lang="en-US" dirty="0"/>
              <a:t>May result in strategic vulnerabilities </a:t>
            </a:r>
            <a:r>
              <a:rPr lang="en-US"/>
              <a:t>in architecture (e.g</a:t>
            </a:r>
            <a:r>
              <a:rPr lang="en-US" dirty="0"/>
              <a:t>., all devices within PPS trust each other)</a:t>
            </a:r>
          </a:p>
          <a:p>
            <a:pPr>
              <a:buFont typeface="Arial" panose="020B0604020202020204" pitchFamily="34" charset="0"/>
              <a:buChar char="•"/>
            </a:pPr>
            <a:r>
              <a:rPr lang="en-US" dirty="0"/>
              <a:t>Trust models cannot be used to verify protection</a:t>
            </a:r>
          </a:p>
        </p:txBody>
      </p:sp>
    </p:spTree>
    <p:extLst>
      <p:ext uri="{BB962C8B-B14F-4D97-AF65-F5344CB8AC3E}">
        <p14:creationId xmlns:p14="http://schemas.microsoft.com/office/powerpoint/2010/main" val="4098393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CB022-0CCC-5E4E-B9BD-C06D3DE2D9F5}"/>
              </a:ext>
            </a:extLst>
          </p:cNvPr>
          <p:cNvSpPr>
            <a:spLocks noGrp="1"/>
          </p:cNvSpPr>
          <p:nvPr>
            <p:ph type="title"/>
          </p:nvPr>
        </p:nvSpPr>
        <p:spPr/>
        <p:txBody>
          <a:bodyPr/>
          <a:lstStyle/>
          <a:p>
            <a:r>
              <a:rPr lang="en-US" dirty="0"/>
              <a:t>Biba and Bell-</a:t>
            </a:r>
            <a:r>
              <a:rPr lang="en-US" dirty="0" err="1"/>
              <a:t>LaPadula</a:t>
            </a:r>
            <a:endParaRPr lang="en-US" dirty="0"/>
          </a:p>
        </p:txBody>
      </p:sp>
      <p:sp>
        <p:nvSpPr>
          <p:cNvPr id="3" name="Slide Number Placeholder 2">
            <a:extLst>
              <a:ext uri="{FF2B5EF4-FFF2-40B4-BE49-F238E27FC236}">
                <a16:creationId xmlns:a16="http://schemas.microsoft.com/office/drawing/2014/main" id="{5872EF00-B2AA-4E45-97FB-2E603315414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400" b="0" i="0" u="none" strike="noStrike" kern="1200" cap="none" spc="0" normalizeH="0" baseline="0" noProof="0" smtClean="0">
                <a:ln>
                  <a:noFill/>
                </a:ln>
                <a:solidFill>
                  <a:srgbClr val="E7E6E6">
                    <a:lumMod val="25000"/>
                  </a:srgb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400" b="0" i="0" u="none" strike="noStrike" kern="1200" cap="none" spc="0" normalizeH="0" baseline="0" noProof="0" dirty="0">
              <a:ln>
                <a:noFill/>
              </a:ln>
              <a:solidFill>
                <a:srgbClr val="E7E6E6">
                  <a:lumMod val="25000"/>
                </a:srgbClr>
              </a:solidFill>
              <a:effectLst/>
              <a:uLnTx/>
              <a:uFillTx/>
              <a:latin typeface="Trebuchet MS" panose="020B0603020202020204"/>
              <a:ea typeface="+mn-ea"/>
              <a:cs typeface="+mn-cs"/>
            </a:endParaRPr>
          </a:p>
        </p:txBody>
      </p:sp>
      <p:sp>
        <p:nvSpPr>
          <p:cNvPr id="4" name="Content Placeholder 3">
            <a:extLst>
              <a:ext uri="{FF2B5EF4-FFF2-40B4-BE49-F238E27FC236}">
                <a16:creationId xmlns:a16="http://schemas.microsoft.com/office/drawing/2014/main" id="{41A5A52C-30FB-BA4F-B988-A4E656CB14A4}"/>
              </a:ext>
            </a:extLst>
          </p:cNvPr>
          <p:cNvSpPr>
            <a:spLocks noGrp="1"/>
          </p:cNvSpPr>
          <p:nvPr>
            <p:ph sz="quarter" idx="13"/>
          </p:nvPr>
        </p:nvSpPr>
        <p:spPr/>
        <p:txBody>
          <a:bodyPr/>
          <a:lstStyle/>
          <a:p>
            <a:pPr marL="0" indent="0">
              <a:buNone/>
            </a:pPr>
            <a:r>
              <a:rPr lang="en-US" b="1" dirty="0"/>
              <a:t>Biba Integrity Model</a:t>
            </a:r>
          </a:p>
          <a:p>
            <a:pPr lvl="1"/>
            <a:r>
              <a:rPr lang="en-US" dirty="0"/>
              <a:t>Prioritizes the protection of Integrity</a:t>
            </a:r>
          </a:p>
          <a:p>
            <a:pPr lvl="1"/>
            <a:r>
              <a:rPr lang="en-US" dirty="0"/>
              <a:t>Nuclear Safety systems – DCSA are built based upon or informed by this model.</a:t>
            </a:r>
          </a:p>
          <a:p>
            <a:pPr lvl="1"/>
            <a:r>
              <a:rPr lang="en-US" dirty="0"/>
              <a:t>NEI 08-09 Rev 6 implementation</a:t>
            </a:r>
          </a:p>
          <a:p>
            <a:pPr lvl="1"/>
            <a:endParaRPr lang="en-US" dirty="0"/>
          </a:p>
        </p:txBody>
      </p:sp>
      <p:sp>
        <p:nvSpPr>
          <p:cNvPr id="5" name="Content Placeholder 4">
            <a:extLst>
              <a:ext uri="{FF2B5EF4-FFF2-40B4-BE49-F238E27FC236}">
                <a16:creationId xmlns:a16="http://schemas.microsoft.com/office/drawing/2014/main" id="{2C347D3E-F09F-5B48-AB1B-3CC8B6F15719}"/>
              </a:ext>
            </a:extLst>
          </p:cNvPr>
          <p:cNvSpPr>
            <a:spLocks noGrp="1"/>
          </p:cNvSpPr>
          <p:nvPr>
            <p:ph sz="quarter" idx="14"/>
          </p:nvPr>
        </p:nvSpPr>
        <p:spPr>
          <a:xfrm>
            <a:off x="5749848" y="1125414"/>
            <a:ext cx="4891718" cy="4888035"/>
          </a:xfrm>
        </p:spPr>
        <p:txBody>
          <a:bodyPr/>
          <a:lstStyle/>
          <a:p>
            <a:r>
              <a:rPr lang="en-US" b="1" dirty="0"/>
              <a:t>Bell-</a:t>
            </a:r>
            <a:r>
              <a:rPr lang="en-US" b="1" dirty="0" err="1"/>
              <a:t>LaPadula</a:t>
            </a:r>
            <a:endParaRPr lang="en-US" dirty="0"/>
          </a:p>
          <a:p>
            <a:pPr lvl="1"/>
            <a:r>
              <a:rPr lang="en-US" dirty="0"/>
              <a:t>Prioritizes the protection of Confidentiality</a:t>
            </a:r>
          </a:p>
          <a:p>
            <a:pPr lvl="1"/>
            <a:r>
              <a:rPr lang="en-US" dirty="0"/>
              <a:t>Protection of Classified Information is informed by this model</a:t>
            </a:r>
          </a:p>
          <a:p>
            <a:pPr lvl="1"/>
            <a:r>
              <a:rPr lang="en-US" dirty="0"/>
              <a:t>Inverse of Biba Integrity Model</a:t>
            </a:r>
          </a:p>
        </p:txBody>
      </p:sp>
      <p:pic>
        <p:nvPicPr>
          <p:cNvPr id="6" name="Picture 110" descr="Simplified cybersecurity defensive architecture with five concentric cyber security defensive levels separated by security boundaries [5].  ">
            <a:extLst>
              <a:ext uri="{FF2B5EF4-FFF2-40B4-BE49-F238E27FC236}">
                <a16:creationId xmlns:a16="http://schemas.microsoft.com/office/drawing/2014/main" id="{C3AA1518-15C4-994A-A95F-11A966B73D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583" y="3076882"/>
            <a:ext cx="3868306" cy="287377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A8DB94F-6AB5-8541-A9B9-658B2FF9799F}"/>
              </a:ext>
            </a:extLst>
          </p:cNvPr>
          <p:cNvPicPr>
            <a:picLocks noChangeAspect="1"/>
          </p:cNvPicPr>
          <p:nvPr/>
        </p:nvPicPr>
        <p:blipFill>
          <a:blip r:embed="rId3"/>
          <a:stretch>
            <a:fillRect/>
          </a:stretch>
        </p:blipFill>
        <p:spPr>
          <a:xfrm>
            <a:off x="6914498" y="2657265"/>
            <a:ext cx="3550433" cy="3356184"/>
          </a:xfrm>
          <a:prstGeom prst="rect">
            <a:avLst/>
          </a:prstGeom>
        </p:spPr>
      </p:pic>
      <p:sp>
        <p:nvSpPr>
          <p:cNvPr id="8" name="TextBox 7">
            <a:extLst>
              <a:ext uri="{FF2B5EF4-FFF2-40B4-BE49-F238E27FC236}">
                <a16:creationId xmlns:a16="http://schemas.microsoft.com/office/drawing/2014/main" id="{BA00E73F-729D-1448-B367-7361F6A2B10D}"/>
              </a:ext>
            </a:extLst>
          </p:cNvPr>
          <p:cNvSpPr txBox="1"/>
          <p:nvPr/>
        </p:nvSpPr>
        <p:spPr>
          <a:xfrm>
            <a:off x="1079770" y="6303523"/>
            <a:ext cx="8579796" cy="276999"/>
          </a:xfrm>
          <a:prstGeom prst="rect">
            <a:avLst/>
          </a:prstGeom>
          <a:noFill/>
        </p:spPr>
        <p:txBody>
          <a:bodyPr wrap="square" rtlCol="0">
            <a:spAutoFit/>
          </a:bodyPr>
          <a:lstStyle/>
          <a:p>
            <a:r>
              <a:rPr lang="en-US" sz="1200" dirty="0"/>
              <a:t>References – Biba (NEI 08-09); Bell-</a:t>
            </a:r>
            <a:r>
              <a:rPr lang="en-US" sz="1200" dirty="0" err="1"/>
              <a:t>LaPadula</a:t>
            </a:r>
            <a:r>
              <a:rPr lang="en-US" sz="1200" dirty="0"/>
              <a:t>   https://www.cs.rutgers.edu/~pxk/419/notes/access.html</a:t>
            </a:r>
          </a:p>
        </p:txBody>
      </p:sp>
    </p:spTree>
    <p:extLst>
      <p:ext uri="{BB962C8B-B14F-4D97-AF65-F5344CB8AC3E}">
        <p14:creationId xmlns:p14="http://schemas.microsoft.com/office/powerpoint/2010/main" val="1882584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D66E8-A3FA-8749-A9C0-3E7E201D1606}"/>
              </a:ext>
            </a:extLst>
          </p:cNvPr>
          <p:cNvSpPr>
            <a:spLocks noGrp="1"/>
          </p:cNvSpPr>
          <p:nvPr>
            <p:ph type="title"/>
          </p:nvPr>
        </p:nvSpPr>
        <p:spPr/>
        <p:txBody>
          <a:bodyPr/>
          <a:lstStyle/>
          <a:p>
            <a:r>
              <a:rPr lang="en-US" dirty="0"/>
              <a:t>Clark-Wilson</a:t>
            </a:r>
          </a:p>
        </p:txBody>
      </p:sp>
      <p:sp>
        <p:nvSpPr>
          <p:cNvPr id="3" name="Content Placeholder 2">
            <a:extLst>
              <a:ext uri="{FF2B5EF4-FFF2-40B4-BE49-F238E27FC236}">
                <a16:creationId xmlns:a16="http://schemas.microsoft.com/office/drawing/2014/main" id="{81EE0C08-3D4A-CF40-B40E-3DD425F8DBF9}"/>
              </a:ext>
            </a:extLst>
          </p:cNvPr>
          <p:cNvSpPr>
            <a:spLocks noGrp="1"/>
          </p:cNvSpPr>
          <p:nvPr>
            <p:ph idx="1"/>
          </p:nvPr>
        </p:nvSpPr>
        <p:spPr>
          <a:xfrm>
            <a:off x="720648" y="1126671"/>
            <a:ext cx="10058400" cy="5584372"/>
          </a:xfrm>
        </p:spPr>
        <p:txBody>
          <a:bodyPr>
            <a:normAutofit fontScale="92500" lnSpcReduction="20000"/>
          </a:bodyPr>
          <a:lstStyle/>
          <a:p>
            <a:pPr lvl="1"/>
            <a:r>
              <a:rPr lang="en-US" sz="2000" dirty="0"/>
              <a:t>Not a single specific policy, but a framework to specify ‘class’ of policies</a:t>
            </a:r>
          </a:p>
          <a:p>
            <a:pPr lvl="1"/>
            <a:r>
              <a:rPr lang="en-US" sz="2000" dirty="0"/>
              <a:t>Addresses security requirements of commercial applications </a:t>
            </a:r>
          </a:p>
          <a:p>
            <a:pPr marL="384030" lvl="2" indent="0">
              <a:buNone/>
            </a:pPr>
            <a:r>
              <a:rPr lang="en-US" sz="1700" dirty="0"/>
              <a:t>Reference: David D. Clark and David R. Wilson, </a:t>
            </a:r>
            <a:r>
              <a:rPr lang="en-US" sz="1700" i="1" dirty="0"/>
              <a:t>A Comparison of Commercial and Military Computer Security Policies</a:t>
            </a:r>
            <a:r>
              <a:rPr lang="en-US" sz="1700" dirty="0"/>
              <a:t>, </a:t>
            </a:r>
            <a:r>
              <a:rPr lang="en-CA" sz="1700" dirty="0"/>
              <a:t>1987 IEEE Symposium on Security and Privacy</a:t>
            </a:r>
            <a:endParaRPr lang="en-US" sz="1700" dirty="0"/>
          </a:p>
          <a:p>
            <a:pPr lvl="1"/>
            <a:endParaRPr lang="en-US" sz="2000" dirty="0"/>
          </a:p>
          <a:p>
            <a:pPr lvl="1"/>
            <a:r>
              <a:rPr lang="en-US" sz="2000" dirty="0"/>
              <a:t>Enforces Integrity:</a:t>
            </a:r>
          </a:p>
          <a:p>
            <a:pPr lvl="2"/>
            <a:r>
              <a:rPr lang="en-US" sz="2000" dirty="0"/>
              <a:t>Only authorized users are allowed to make changes to the system.</a:t>
            </a:r>
          </a:p>
          <a:p>
            <a:pPr lvl="2"/>
            <a:r>
              <a:rPr lang="en-US" sz="2000" dirty="0"/>
              <a:t>Authorized users can’t make unauthorized changes</a:t>
            </a:r>
          </a:p>
          <a:p>
            <a:pPr lvl="2"/>
            <a:r>
              <a:rPr lang="en-US" sz="2000" dirty="0"/>
              <a:t>Internal and external consistency are maintained</a:t>
            </a:r>
          </a:p>
          <a:p>
            <a:pPr marL="384030" lvl="2" indent="0">
              <a:buNone/>
            </a:pPr>
            <a:endParaRPr lang="en-US" sz="2000" dirty="0"/>
          </a:p>
          <a:p>
            <a:pPr lvl="1"/>
            <a:r>
              <a:rPr lang="en-US" sz="2000" dirty="0"/>
              <a:t>Integrity requirements consist of two parts:</a:t>
            </a:r>
          </a:p>
          <a:p>
            <a:pPr lvl="2"/>
            <a:r>
              <a:rPr lang="en-US" sz="2000" dirty="0"/>
              <a:t>Internal consistency – properties of internal system state; enforced by the computer system (integrity verification procedures)</a:t>
            </a:r>
          </a:p>
          <a:p>
            <a:pPr lvl="2"/>
            <a:r>
              <a:rPr lang="en-US" sz="2000" dirty="0"/>
              <a:t>External consistency – relation of the internal system state system to real world; enforced by ‘auditing’</a:t>
            </a:r>
          </a:p>
          <a:p>
            <a:pPr lvl="2"/>
            <a:endParaRPr lang="en-US" sz="2000" dirty="0"/>
          </a:p>
          <a:p>
            <a:pPr lvl="1"/>
            <a:r>
              <a:rPr lang="en-US" sz="2000" dirty="0"/>
              <a:t>Mechanisms</a:t>
            </a:r>
          </a:p>
          <a:p>
            <a:pPr lvl="2"/>
            <a:r>
              <a:rPr lang="en-US" sz="2000" dirty="0"/>
              <a:t>Well-formed transactions – data can only be manipulated by a specific set of programs (transaction processes); users have access to programs and not data.</a:t>
            </a:r>
          </a:p>
          <a:p>
            <a:pPr lvl="2"/>
            <a:r>
              <a:rPr lang="en-US" sz="2000" dirty="0"/>
              <a:t>Supports separation of duties (no single user can manipulate data or circumvent the security system)</a:t>
            </a:r>
          </a:p>
          <a:p>
            <a:pPr lvl="2"/>
            <a:endParaRPr lang="en-US" dirty="0"/>
          </a:p>
        </p:txBody>
      </p:sp>
      <p:sp>
        <p:nvSpPr>
          <p:cNvPr id="4" name="Slide Number Placeholder 3">
            <a:extLst>
              <a:ext uri="{FF2B5EF4-FFF2-40B4-BE49-F238E27FC236}">
                <a16:creationId xmlns:a16="http://schemas.microsoft.com/office/drawing/2014/main" id="{84B0D507-EE84-E044-80BF-0A09F381A62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13E31D-E2AB-40D1-8B51-AFA5AFEF393A}" type="slidenum">
              <a:rPr kumimoji="0" lang="en-US" sz="1400" b="0" i="0" u="none" strike="noStrike" kern="1200" cap="none" spc="0" normalizeH="0" baseline="0" noProof="0" smtClean="0">
                <a:ln>
                  <a:noFill/>
                </a:ln>
                <a:solidFill>
                  <a:srgbClr val="E7E6E6">
                    <a:lumMod val="25000"/>
                  </a:srgb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400" b="0" i="0" u="none" strike="noStrike" kern="1200" cap="none" spc="0" normalizeH="0" baseline="0" noProof="0" dirty="0">
              <a:ln>
                <a:noFill/>
              </a:ln>
              <a:solidFill>
                <a:srgbClr val="E7E6E6">
                  <a:lumMod val="25000"/>
                </a:srgb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61410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AEE32-8812-4E57-B2DA-F8E429956165}"/>
              </a:ext>
            </a:extLst>
          </p:cNvPr>
          <p:cNvSpPr>
            <a:spLocks noGrp="1"/>
          </p:cNvSpPr>
          <p:nvPr>
            <p:ph type="title"/>
          </p:nvPr>
        </p:nvSpPr>
        <p:spPr/>
        <p:txBody>
          <a:bodyPr/>
          <a:lstStyle/>
          <a:p>
            <a:r>
              <a:rPr lang="en-US" dirty="0"/>
              <a:t>Clark Wilson</a:t>
            </a:r>
          </a:p>
        </p:txBody>
      </p:sp>
      <p:sp>
        <p:nvSpPr>
          <p:cNvPr id="3" name="Slide Number Placeholder 2">
            <a:extLst>
              <a:ext uri="{FF2B5EF4-FFF2-40B4-BE49-F238E27FC236}">
                <a16:creationId xmlns:a16="http://schemas.microsoft.com/office/drawing/2014/main" id="{6CF38078-9023-4A3F-99FF-C48DF4C32425}"/>
              </a:ext>
            </a:extLst>
          </p:cNvPr>
          <p:cNvSpPr>
            <a:spLocks noGrp="1"/>
          </p:cNvSpPr>
          <p:nvPr>
            <p:ph type="sldNum" sz="quarter" idx="12"/>
          </p:nvPr>
        </p:nvSpPr>
        <p:spPr/>
        <p:txBody>
          <a:bodyPr/>
          <a:lstStyle/>
          <a:p>
            <a:fld id="{4FAB73BC-B049-4115-A692-8D63A059BFB8}" type="slidenum">
              <a:rPr lang="en-US" smtClean="0"/>
              <a:pPr/>
              <a:t>13</a:t>
            </a:fld>
            <a:endParaRPr lang="en-US" dirty="0"/>
          </a:p>
        </p:txBody>
      </p:sp>
      <p:pic>
        <p:nvPicPr>
          <p:cNvPr id="6" name="Content Placeholder 5">
            <a:extLst>
              <a:ext uri="{FF2B5EF4-FFF2-40B4-BE49-F238E27FC236}">
                <a16:creationId xmlns:a16="http://schemas.microsoft.com/office/drawing/2014/main" id="{BF263070-B465-492B-8D78-CA1C47B45832}"/>
              </a:ext>
            </a:extLst>
          </p:cNvPr>
          <p:cNvPicPr>
            <a:picLocks noGrp="1" noChangeAspect="1"/>
          </p:cNvPicPr>
          <p:nvPr>
            <p:ph sz="quarter" idx="13"/>
          </p:nvPr>
        </p:nvPicPr>
        <p:blipFill>
          <a:blip r:embed="rId2"/>
          <a:stretch>
            <a:fillRect/>
          </a:stretch>
        </p:blipFill>
        <p:spPr>
          <a:xfrm>
            <a:off x="835230" y="929997"/>
            <a:ext cx="7753599" cy="5069660"/>
          </a:xfrm>
          <a:prstGeom prst="rect">
            <a:avLst/>
          </a:prstGeom>
        </p:spPr>
      </p:pic>
      <p:sp>
        <p:nvSpPr>
          <p:cNvPr id="7" name="TextBox 6">
            <a:extLst>
              <a:ext uri="{FF2B5EF4-FFF2-40B4-BE49-F238E27FC236}">
                <a16:creationId xmlns:a16="http://schemas.microsoft.com/office/drawing/2014/main" id="{EC8C7DC2-BC60-49B6-9834-638E6861C07F}"/>
              </a:ext>
            </a:extLst>
          </p:cNvPr>
          <p:cNvSpPr txBox="1"/>
          <p:nvPr/>
        </p:nvSpPr>
        <p:spPr>
          <a:xfrm>
            <a:off x="835230" y="6032314"/>
            <a:ext cx="10186556" cy="369332"/>
          </a:xfrm>
          <a:prstGeom prst="rect">
            <a:avLst/>
          </a:prstGeom>
          <a:noFill/>
        </p:spPr>
        <p:txBody>
          <a:bodyPr wrap="square" rtlCol="0">
            <a:spAutoFit/>
          </a:bodyPr>
          <a:lstStyle/>
          <a:p>
            <a:r>
              <a:rPr lang="en-US" dirty="0"/>
              <a:t>Figure based on: Dieter </a:t>
            </a:r>
            <a:r>
              <a:rPr lang="en-US" dirty="0" err="1"/>
              <a:t>Gollman</a:t>
            </a:r>
            <a:r>
              <a:rPr lang="en-US" dirty="0"/>
              <a:t>, </a:t>
            </a:r>
            <a:r>
              <a:rPr lang="en-US" i="1" dirty="0"/>
              <a:t>Computer Security (3</a:t>
            </a:r>
            <a:r>
              <a:rPr lang="en-US" i="1" baseline="30000" dirty="0"/>
              <a:t>rd</a:t>
            </a:r>
            <a:r>
              <a:rPr lang="en-US" i="1" dirty="0"/>
              <a:t> Edition)</a:t>
            </a:r>
            <a:r>
              <a:rPr lang="en-US" dirty="0"/>
              <a:t>, John Wiley and Sons, 2011</a:t>
            </a:r>
          </a:p>
        </p:txBody>
      </p:sp>
    </p:spTree>
    <p:extLst>
      <p:ext uri="{BB962C8B-B14F-4D97-AF65-F5344CB8AC3E}">
        <p14:creationId xmlns:p14="http://schemas.microsoft.com/office/powerpoint/2010/main" val="2585211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D66E8-A3FA-8749-A9C0-3E7E201D1606}"/>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81EE0C08-3D4A-CF40-B40E-3DD425F8DBF9}"/>
              </a:ext>
            </a:extLst>
          </p:cNvPr>
          <p:cNvSpPr>
            <a:spLocks noGrp="1"/>
          </p:cNvSpPr>
          <p:nvPr>
            <p:ph idx="1"/>
          </p:nvPr>
        </p:nvSpPr>
        <p:spPr/>
        <p:txBody>
          <a:bodyPr>
            <a:normAutofit/>
          </a:bodyPr>
          <a:lstStyle/>
          <a:p>
            <a:pPr marL="0" indent="0">
              <a:buNone/>
            </a:pPr>
            <a:r>
              <a:rPr lang="en-US" dirty="0"/>
              <a:t>PPS systems rely heavily on ‘prevent’ paradigm for computer security; increasing difficulty for a application of a graded approach or implementation of </a:t>
            </a:r>
            <a:r>
              <a:rPr lang="en-US" dirty="0" err="1"/>
              <a:t>defence</a:t>
            </a:r>
            <a:r>
              <a:rPr lang="en-US" dirty="0"/>
              <a:t>-in-depth for computer security.</a:t>
            </a:r>
          </a:p>
          <a:p>
            <a:pPr marL="0" indent="0">
              <a:buNone/>
            </a:pPr>
            <a:r>
              <a:rPr lang="en-US" dirty="0"/>
              <a:t>Trust Models are useful to evaluate the design of systems and potentially inform new designs to implement nuclear security principles.</a:t>
            </a:r>
          </a:p>
          <a:p>
            <a:pPr marL="0" indent="0">
              <a:buNone/>
            </a:pPr>
            <a:r>
              <a:rPr lang="en-US" dirty="0"/>
              <a:t>PPS systems need to prioritize Integrity; but Confidentiality shares almost equal priority.</a:t>
            </a:r>
          </a:p>
          <a:p>
            <a:pPr marL="0" indent="0">
              <a:buNone/>
            </a:pPr>
            <a:r>
              <a:rPr lang="en-US" dirty="0"/>
              <a:t>Biba and Bell-</a:t>
            </a:r>
            <a:r>
              <a:rPr lang="en-US" dirty="0" err="1"/>
              <a:t>LaPadula</a:t>
            </a:r>
            <a:r>
              <a:rPr lang="en-US" dirty="0"/>
              <a:t> do not provide for near-equal prioritization</a:t>
            </a:r>
          </a:p>
          <a:p>
            <a:pPr marL="0" indent="0">
              <a:buNone/>
            </a:pPr>
            <a:r>
              <a:rPr lang="en-US" dirty="0"/>
              <a:t>Clark-Wilson potentially allows for both; but more research is required to determine whether existing designs are or can be structured to generally comply with a framework of access control policies.</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4B0D507-EE84-E044-80BF-0A09F381A62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13E31D-E2AB-40D1-8B51-AFA5AFEF393A}" type="slidenum">
              <a:rPr kumimoji="0" lang="en-US" sz="1400" b="0" i="0" u="none" strike="noStrike" kern="1200" cap="none" spc="0" normalizeH="0" baseline="0" noProof="0" smtClean="0">
                <a:ln>
                  <a:noFill/>
                </a:ln>
                <a:solidFill>
                  <a:srgbClr val="E7E6E6">
                    <a:lumMod val="25000"/>
                  </a:srgb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400" b="0" i="0" u="none" strike="noStrike" kern="1200" cap="none" spc="0" normalizeH="0" baseline="0" noProof="0" dirty="0">
              <a:ln>
                <a:noFill/>
              </a:ln>
              <a:solidFill>
                <a:srgbClr val="E7E6E6">
                  <a:lumMod val="25000"/>
                </a:srgb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17230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400" b="0" i="0" u="none" strike="noStrike" kern="1200" cap="none" spc="0" normalizeH="0" baseline="0" noProof="0" smtClean="0">
                <a:ln>
                  <a:noFill/>
                </a:ln>
                <a:solidFill>
                  <a:srgbClr val="E7E6E6">
                    <a:lumMod val="25000"/>
                  </a:srgb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400" b="0" i="0" u="none" strike="noStrike" kern="1200" cap="none" spc="0" normalizeH="0" baseline="0" noProof="0" dirty="0">
              <a:ln>
                <a:noFill/>
              </a:ln>
              <a:solidFill>
                <a:srgbClr val="E7E6E6">
                  <a:lumMod val="25000"/>
                </a:srgb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39667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6C0BF-5C09-A14F-B490-4725E5EACCFA}"/>
              </a:ext>
            </a:extLst>
          </p:cNvPr>
          <p:cNvSpPr>
            <a:spLocks noGrp="1"/>
          </p:cNvSpPr>
          <p:nvPr>
            <p:ph type="title"/>
          </p:nvPr>
        </p:nvSpPr>
        <p:spPr/>
        <p:txBody>
          <a:bodyPr/>
          <a:lstStyle/>
          <a:p>
            <a:r>
              <a:rPr lang="en-US" dirty="0"/>
              <a:t>Generic PPS Design</a:t>
            </a:r>
          </a:p>
        </p:txBody>
      </p:sp>
      <p:sp>
        <p:nvSpPr>
          <p:cNvPr id="4" name="Slide Number Placeholder 3">
            <a:extLst>
              <a:ext uri="{FF2B5EF4-FFF2-40B4-BE49-F238E27FC236}">
                <a16:creationId xmlns:a16="http://schemas.microsoft.com/office/drawing/2014/main" id="{4302E217-39CF-8A46-99D8-70ECC33BF71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13E31D-E2AB-40D1-8B51-AFA5AFEF393A}" type="slidenum">
              <a:rPr kumimoji="0" lang="en-US" sz="1400" b="0" i="0" u="none" strike="noStrike" kern="1200" cap="none" spc="0" normalizeH="0" baseline="0" noProof="0" smtClean="0">
                <a:ln>
                  <a:noFill/>
                </a:ln>
                <a:solidFill>
                  <a:srgbClr val="E7E6E6">
                    <a:lumMod val="25000"/>
                  </a:srgb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400" b="0" i="0" u="none" strike="noStrike" kern="1200" cap="none" spc="0" normalizeH="0" baseline="0" noProof="0" dirty="0">
              <a:ln>
                <a:noFill/>
              </a:ln>
              <a:solidFill>
                <a:srgbClr val="E7E6E6">
                  <a:lumMod val="25000"/>
                </a:srgbClr>
              </a:solidFill>
              <a:effectLst/>
              <a:uLnTx/>
              <a:uFillTx/>
              <a:latin typeface="Trebuchet MS" panose="020B0603020202020204"/>
              <a:ea typeface="+mn-ea"/>
              <a:cs typeface="+mn-cs"/>
            </a:endParaRPr>
          </a:p>
        </p:txBody>
      </p:sp>
      <p:pic>
        <p:nvPicPr>
          <p:cNvPr id="7169" name="Picture 1" descr="page2image10554000">
            <a:extLst>
              <a:ext uri="{FF2B5EF4-FFF2-40B4-BE49-F238E27FC236}">
                <a16:creationId xmlns:a16="http://schemas.microsoft.com/office/drawing/2014/main" id="{045FB913-8CCC-C44B-A91A-811CC9BBE7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9148" y="1157591"/>
            <a:ext cx="8472791" cy="5223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970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CB022-0CCC-5E4E-B9BD-C06D3DE2D9F5}"/>
              </a:ext>
            </a:extLst>
          </p:cNvPr>
          <p:cNvSpPr>
            <a:spLocks noGrp="1"/>
          </p:cNvSpPr>
          <p:nvPr>
            <p:ph type="title"/>
          </p:nvPr>
        </p:nvSpPr>
        <p:spPr/>
        <p:txBody>
          <a:bodyPr/>
          <a:lstStyle/>
          <a:p>
            <a:r>
              <a:rPr lang="en-US" dirty="0"/>
              <a:t>Graded Approach</a:t>
            </a:r>
          </a:p>
        </p:txBody>
      </p:sp>
      <p:sp>
        <p:nvSpPr>
          <p:cNvPr id="3" name="Slide Number Placeholder 2">
            <a:extLst>
              <a:ext uri="{FF2B5EF4-FFF2-40B4-BE49-F238E27FC236}">
                <a16:creationId xmlns:a16="http://schemas.microsoft.com/office/drawing/2014/main" id="{5872EF00-B2AA-4E45-97FB-2E603315414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400" b="0" i="0" u="none" strike="noStrike" kern="1200" cap="none" spc="0" normalizeH="0" baseline="0" noProof="0" smtClean="0">
                <a:ln>
                  <a:noFill/>
                </a:ln>
                <a:solidFill>
                  <a:srgbClr val="E7E6E6">
                    <a:lumMod val="25000"/>
                  </a:srgb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1200" cap="none" spc="0" normalizeH="0" baseline="0" noProof="0" dirty="0">
              <a:ln>
                <a:noFill/>
              </a:ln>
              <a:solidFill>
                <a:srgbClr val="E7E6E6">
                  <a:lumMod val="25000"/>
                </a:srgbClr>
              </a:solidFill>
              <a:effectLst/>
              <a:uLnTx/>
              <a:uFillTx/>
              <a:latin typeface="Trebuchet MS" panose="020B0603020202020204"/>
              <a:ea typeface="+mn-ea"/>
              <a:cs typeface="+mn-cs"/>
            </a:endParaRPr>
          </a:p>
        </p:txBody>
      </p:sp>
      <p:sp>
        <p:nvSpPr>
          <p:cNvPr id="4" name="Content Placeholder 3">
            <a:extLst>
              <a:ext uri="{FF2B5EF4-FFF2-40B4-BE49-F238E27FC236}">
                <a16:creationId xmlns:a16="http://schemas.microsoft.com/office/drawing/2014/main" id="{41A5A52C-30FB-BA4F-B988-A4E656CB14A4}"/>
              </a:ext>
            </a:extLst>
          </p:cNvPr>
          <p:cNvSpPr>
            <a:spLocks noGrp="1"/>
          </p:cNvSpPr>
          <p:nvPr>
            <p:ph sz="quarter" idx="13"/>
          </p:nvPr>
        </p:nvSpPr>
        <p:spPr>
          <a:xfrm>
            <a:off x="720725" y="1030778"/>
            <a:ext cx="6027521" cy="4982671"/>
          </a:xfrm>
        </p:spPr>
        <p:txBody>
          <a:bodyPr/>
          <a:lstStyle/>
          <a:p>
            <a:pPr marL="0" indent="0">
              <a:buNone/>
            </a:pPr>
            <a:r>
              <a:rPr lang="en-US" b="1" dirty="0"/>
              <a:t>Graded Approach</a:t>
            </a:r>
          </a:p>
          <a:p>
            <a:pPr marL="0" indent="0">
              <a:buNone/>
            </a:pPr>
            <a:r>
              <a:rPr lang="en-US" dirty="0"/>
              <a:t>Demands increasingly stringent requirements based on severity of consequence.</a:t>
            </a:r>
          </a:p>
          <a:p>
            <a:pPr marL="0" indent="0">
              <a:buNone/>
            </a:pPr>
            <a:r>
              <a:rPr lang="en-US" dirty="0"/>
              <a:t>Ensures that level of effort to provide security is commensurate with the severity of consequence. </a:t>
            </a:r>
          </a:p>
        </p:txBody>
      </p:sp>
      <p:grpSp>
        <p:nvGrpSpPr>
          <p:cNvPr id="7" name="Group 6">
            <a:extLst>
              <a:ext uri="{FF2B5EF4-FFF2-40B4-BE49-F238E27FC236}">
                <a16:creationId xmlns:a16="http://schemas.microsoft.com/office/drawing/2014/main" id="{174A2D07-38E3-3348-9268-892C1B10C17D}"/>
              </a:ext>
            </a:extLst>
          </p:cNvPr>
          <p:cNvGrpSpPr/>
          <p:nvPr/>
        </p:nvGrpSpPr>
        <p:grpSpPr>
          <a:xfrm>
            <a:off x="618727" y="2859240"/>
            <a:ext cx="9595315" cy="3232030"/>
            <a:chOff x="2269217" y="3385998"/>
            <a:chExt cx="6591444" cy="3114431"/>
          </a:xfrm>
        </p:grpSpPr>
        <p:sp>
          <p:nvSpPr>
            <p:cNvPr id="8" name="Rectangle 7">
              <a:extLst>
                <a:ext uri="{FF2B5EF4-FFF2-40B4-BE49-F238E27FC236}">
                  <a16:creationId xmlns:a16="http://schemas.microsoft.com/office/drawing/2014/main" id="{9595BCCA-B1FE-264D-A6CF-4AFA236390C7}"/>
                </a:ext>
              </a:extLst>
            </p:cNvPr>
            <p:cNvSpPr/>
            <p:nvPr/>
          </p:nvSpPr>
          <p:spPr>
            <a:xfrm>
              <a:off x="2835410" y="3605904"/>
              <a:ext cx="786376" cy="2433518"/>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dirty="0">
                  <a:solidFill>
                    <a:schemeClr val="tx1">
                      <a:lumMod val="95000"/>
                      <a:lumOff val="5000"/>
                    </a:schemeClr>
                  </a:solidFill>
                </a:rPr>
                <a:t>Generic Requirements</a:t>
              </a:r>
            </a:p>
          </p:txBody>
        </p:sp>
        <p:sp>
          <p:nvSpPr>
            <p:cNvPr id="9" name="Rectangle 8">
              <a:extLst>
                <a:ext uri="{FF2B5EF4-FFF2-40B4-BE49-F238E27FC236}">
                  <a16:creationId xmlns:a16="http://schemas.microsoft.com/office/drawing/2014/main" id="{74155F04-1FCC-1E4E-94CE-F3D65ED63D05}"/>
                </a:ext>
              </a:extLst>
            </p:cNvPr>
            <p:cNvSpPr/>
            <p:nvPr/>
          </p:nvSpPr>
          <p:spPr>
            <a:xfrm>
              <a:off x="3781423" y="3605904"/>
              <a:ext cx="3606692" cy="401967"/>
            </a:xfrm>
            <a:prstGeom prst="rect">
              <a:avLst/>
            </a:prstGeom>
            <a:solidFill>
              <a:srgbClr val="FF0000"/>
            </a:solidFill>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solidFill>
                    <a:schemeClr val="tx1">
                      <a:lumMod val="95000"/>
                      <a:lumOff val="5000"/>
                    </a:schemeClr>
                  </a:solidFill>
                </a:rPr>
                <a:t>Level 1 Requirements</a:t>
              </a:r>
            </a:p>
          </p:txBody>
        </p:sp>
        <p:sp>
          <p:nvSpPr>
            <p:cNvPr id="10" name="Rectangle 9">
              <a:extLst>
                <a:ext uri="{FF2B5EF4-FFF2-40B4-BE49-F238E27FC236}">
                  <a16:creationId xmlns:a16="http://schemas.microsoft.com/office/drawing/2014/main" id="{19B7632C-C3C5-AB40-93D8-1A479BB4D7CF}"/>
                </a:ext>
              </a:extLst>
            </p:cNvPr>
            <p:cNvSpPr/>
            <p:nvPr/>
          </p:nvSpPr>
          <p:spPr>
            <a:xfrm>
              <a:off x="3781424" y="4121782"/>
              <a:ext cx="3151420" cy="40196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solidFill>
                    <a:schemeClr val="tx1">
                      <a:lumMod val="95000"/>
                      <a:lumOff val="5000"/>
                    </a:schemeClr>
                  </a:solidFill>
                </a:rPr>
                <a:t>Level 2 Requirements</a:t>
              </a:r>
            </a:p>
          </p:txBody>
        </p:sp>
        <p:sp>
          <p:nvSpPr>
            <p:cNvPr id="11" name="Rectangle 10">
              <a:extLst>
                <a:ext uri="{FF2B5EF4-FFF2-40B4-BE49-F238E27FC236}">
                  <a16:creationId xmlns:a16="http://schemas.microsoft.com/office/drawing/2014/main" id="{8D1D13D8-6AAC-EE48-A43C-B940B1CF4943}"/>
                </a:ext>
              </a:extLst>
            </p:cNvPr>
            <p:cNvSpPr/>
            <p:nvPr/>
          </p:nvSpPr>
          <p:spPr>
            <a:xfrm>
              <a:off x="3781426" y="4608773"/>
              <a:ext cx="2860419" cy="401966"/>
            </a:xfrm>
            <a:prstGeom prst="rect">
              <a:avLst/>
            </a:prstGeom>
            <a:solidFill>
              <a:srgbClr val="FFFF00"/>
            </a:solidFill>
            <a:ln>
              <a:solidFill>
                <a:srgbClr val="FFFF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chemeClr val="tx1">
                      <a:lumMod val="95000"/>
                      <a:lumOff val="5000"/>
                    </a:schemeClr>
                  </a:solidFill>
                </a:rPr>
                <a:t>Level 3 Requirements</a:t>
              </a:r>
            </a:p>
          </p:txBody>
        </p:sp>
        <p:sp>
          <p:nvSpPr>
            <p:cNvPr id="12" name="Rectangle 11">
              <a:extLst>
                <a:ext uri="{FF2B5EF4-FFF2-40B4-BE49-F238E27FC236}">
                  <a16:creationId xmlns:a16="http://schemas.microsoft.com/office/drawing/2014/main" id="{BC097C3C-B159-DA48-865E-A440CEA61673}"/>
                </a:ext>
              </a:extLst>
            </p:cNvPr>
            <p:cNvSpPr/>
            <p:nvPr/>
          </p:nvSpPr>
          <p:spPr>
            <a:xfrm>
              <a:off x="3781427" y="5121577"/>
              <a:ext cx="2698426" cy="401966"/>
            </a:xfrm>
            <a:prstGeom prst="rect">
              <a:avLst/>
            </a:prstGeom>
            <a:solidFill>
              <a:srgbClr val="00B05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chemeClr val="tx1">
                      <a:lumMod val="95000"/>
                      <a:lumOff val="5000"/>
                    </a:schemeClr>
                  </a:solidFill>
                </a:rPr>
                <a:t>Level 4 Requirements</a:t>
              </a:r>
            </a:p>
          </p:txBody>
        </p:sp>
        <p:sp>
          <p:nvSpPr>
            <p:cNvPr id="13" name="Rectangle 12">
              <a:extLst>
                <a:ext uri="{FF2B5EF4-FFF2-40B4-BE49-F238E27FC236}">
                  <a16:creationId xmlns:a16="http://schemas.microsoft.com/office/drawing/2014/main" id="{9069EB06-E11C-C74B-8BFF-CE73258B1C95}"/>
                </a:ext>
              </a:extLst>
            </p:cNvPr>
            <p:cNvSpPr/>
            <p:nvPr/>
          </p:nvSpPr>
          <p:spPr>
            <a:xfrm>
              <a:off x="3781426" y="5637455"/>
              <a:ext cx="2440548" cy="401966"/>
            </a:xfrm>
            <a:prstGeom prst="rect">
              <a:avLst/>
            </a:prstGeom>
            <a:solidFill>
              <a:schemeClr val="tx2">
                <a:lumMod val="60000"/>
                <a:lumOff val="40000"/>
              </a:schemeClr>
            </a:solidFill>
            <a:ln>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lumMod val="95000"/>
                      <a:lumOff val="5000"/>
                    </a:schemeClr>
                  </a:solidFill>
                </a:rPr>
                <a:t>Level 5 Requirements</a:t>
              </a:r>
            </a:p>
          </p:txBody>
        </p:sp>
        <p:cxnSp>
          <p:nvCxnSpPr>
            <p:cNvPr id="14" name="Straight Arrow Connector 13">
              <a:extLst>
                <a:ext uri="{FF2B5EF4-FFF2-40B4-BE49-F238E27FC236}">
                  <a16:creationId xmlns:a16="http://schemas.microsoft.com/office/drawing/2014/main" id="{7A7D8169-B9E2-C147-AD7C-068D11BC2B2B}"/>
                </a:ext>
              </a:extLst>
            </p:cNvPr>
            <p:cNvCxnSpPr>
              <a:cxnSpLocks/>
            </p:cNvCxnSpPr>
            <p:nvPr/>
          </p:nvCxnSpPr>
          <p:spPr>
            <a:xfrm flipV="1">
              <a:off x="2685062" y="6110924"/>
              <a:ext cx="4751339" cy="39336"/>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53F12816-6AF3-3444-A39B-9D20150C5411}"/>
                </a:ext>
              </a:extLst>
            </p:cNvPr>
            <p:cNvCxnSpPr>
              <a:cxnSpLocks/>
            </p:cNvCxnSpPr>
            <p:nvPr/>
          </p:nvCxnSpPr>
          <p:spPr>
            <a:xfrm flipV="1">
              <a:off x="2685062" y="3605904"/>
              <a:ext cx="1" cy="2548248"/>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2ACF99B4-AE73-2343-A114-D78DFA58AB78}"/>
                </a:ext>
              </a:extLst>
            </p:cNvPr>
            <p:cNvSpPr txBox="1"/>
            <p:nvPr/>
          </p:nvSpPr>
          <p:spPr>
            <a:xfrm rot="16200000">
              <a:off x="1057845" y="4597370"/>
              <a:ext cx="2824451" cy="401708"/>
            </a:xfrm>
            <a:prstGeom prst="rect">
              <a:avLst/>
            </a:prstGeom>
            <a:noFill/>
          </p:spPr>
          <p:txBody>
            <a:bodyPr wrap="square" rtlCol="0">
              <a:spAutoFit/>
            </a:bodyPr>
            <a:lstStyle/>
            <a:p>
              <a:r>
                <a:rPr lang="en-US" sz="1600" dirty="0">
                  <a:solidFill>
                    <a:schemeClr val="tx1">
                      <a:lumMod val="95000"/>
                      <a:lumOff val="5000"/>
                    </a:schemeClr>
                  </a:solidFill>
                </a:rPr>
                <a:t>Significance of Facility Function</a:t>
              </a:r>
            </a:p>
          </p:txBody>
        </p:sp>
        <p:sp>
          <p:nvSpPr>
            <p:cNvPr id="17" name="TextBox 16">
              <a:extLst>
                <a:ext uri="{FF2B5EF4-FFF2-40B4-BE49-F238E27FC236}">
                  <a16:creationId xmlns:a16="http://schemas.microsoft.com/office/drawing/2014/main" id="{B2A34FD6-8BFE-874D-A4C4-6D60C31E445E}"/>
                </a:ext>
              </a:extLst>
            </p:cNvPr>
            <p:cNvSpPr txBox="1"/>
            <p:nvPr/>
          </p:nvSpPr>
          <p:spPr>
            <a:xfrm>
              <a:off x="3128084" y="6130592"/>
              <a:ext cx="4032395" cy="326236"/>
            </a:xfrm>
            <a:prstGeom prst="rect">
              <a:avLst/>
            </a:prstGeom>
            <a:noFill/>
          </p:spPr>
          <p:txBody>
            <a:bodyPr wrap="square" rtlCol="0">
              <a:spAutoFit/>
            </a:bodyPr>
            <a:lstStyle/>
            <a:p>
              <a:r>
                <a:rPr lang="en-US" sz="1600" dirty="0">
                  <a:solidFill>
                    <a:schemeClr val="tx1">
                      <a:lumMod val="95000"/>
                      <a:lumOff val="5000"/>
                    </a:schemeClr>
                  </a:solidFill>
                </a:rPr>
                <a:t>Security Level – Strength of Requirements</a:t>
              </a:r>
            </a:p>
          </p:txBody>
        </p:sp>
        <p:sp>
          <p:nvSpPr>
            <p:cNvPr id="18" name="TextBox 17">
              <a:extLst>
                <a:ext uri="{FF2B5EF4-FFF2-40B4-BE49-F238E27FC236}">
                  <a16:creationId xmlns:a16="http://schemas.microsoft.com/office/drawing/2014/main" id="{D8949DB2-83D8-9240-8CEA-3FD0B1218899}"/>
                </a:ext>
              </a:extLst>
            </p:cNvPr>
            <p:cNvSpPr txBox="1"/>
            <p:nvPr/>
          </p:nvSpPr>
          <p:spPr>
            <a:xfrm>
              <a:off x="6992278" y="3423096"/>
              <a:ext cx="1868383" cy="584775"/>
            </a:xfrm>
            <a:prstGeom prst="rect">
              <a:avLst/>
            </a:prstGeom>
            <a:noFill/>
          </p:spPr>
          <p:txBody>
            <a:bodyPr wrap="square" rtlCol="0">
              <a:spAutoFit/>
            </a:bodyPr>
            <a:lstStyle/>
            <a:p>
              <a:pPr algn="ctr"/>
              <a:r>
                <a:rPr lang="en-US" sz="1600" dirty="0">
                  <a:solidFill>
                    <a:schemeClr val="tx1">
                      <a:lumMod val="95000"/>
                      <a:lumOff val="5000"/>
                    </a:schemeClr>
                  </a:solidFill>
                </a:rPr>
                <a:t>Highest </a:t>
              </a:r>
            </a:p>
            <a:p>
              <a:pPr algn="ctr"/>
              <a:r>
                <a:rPr lang="en-US" sz="1600" dirty="0">
                  <a:solidFill>
                    <a:schemeClr val="tx1">
                      <a:lumMod val="95000"/>
                      <a:lumOff val="5000"/>
                    </a:schemeClr>
                  </a:solidFill>
                </a:rPr>
                <a:t>protection</a:t>
              </a:r>
            </a:p>
          </p:txBody>
        </p:sp>
        <p:sp>
          <p:nvSpPr>
            <p:cNvPr id="19" name="TextBox 18">
              <a:extLst>
                <a:ext uri="{FF2B5EF4-FFF2-40B4-BE49-F238E27FC236}">
                  <a16:creationId xmlns:a16="http://schemas.microsoft.com/office/drawing/2014/main" id="{E190715C-5388-534D-9D2A-4714478F8261}"/>
                </a:ext>
              </a:extLst>
            </p:cNvPr>
            <p:cNvSpPr txBox="1"/>
            <p:nvPr/>
          </p:nvSpPr>
          <p:spPr>
            <a:xfrm>
              <a:off x="7297081" y="5915654"/>
              <a:ext cx="1293514" cy="584775"/>
            </a:xfrm>
            <a:prstGeom prst="rect">
              <a:avLst/>
            </a:prstGeom>
            <a:noFill/>
          </p:spPr>
          <p:txBody>
            <a:bodyPr wrap="square" rtlCol="0">
              <a:spAutoFit/>
            </a:bodyPr>
            <a:lstStyle/>
            <a:p>
              <a:pPr algn="ctr"/>
              <a:r>
                <a:rPr lang="en-US" sz="1600" dirty="0">
                  <a:solidFill>
                    <a:schemeClr val="tx1">
                      <a:lumMod val="95000"/>
                      <a:lumOff val="5000"/>
                    </a:schemeClr>
                  </a:solidFill>
                </a:rPr>
                <a:t>Lowest </a:t>
              </a:r>
            </a:p>
            <a:p>
              <a:pPr algn="ctr"/>
              <a:r>
                <a:rPr lang="en-US" sz="1600" dirty="0">
                  <a:solidFill>
                    <a:schemeClr val="tx1">
                      <a:lumMod val="95000"/>
                      <a:lumOff val="5000"/>
                    </a:schemeClr>
                  </a:solidFill>
                </a:rPr>
                <a:t>protection</a:t>
              </a:r>
            </a:p>
          </p:txBody>
        </p:sp>
        <p:sp>
          <p:nvSpPr>
            <p:cNvPr id="20" name="Arrow: Down 19">
              <a:extLst>
                <a:ext uri="{FF2B5EF4-FFF2-40B4-BE49-F238E27FC236}">
                  <a16:creationId xmlns:a16="http://schemas.microsoft.com/office/drawing/2014/main" id="{084E7D44-4E7A-1147-BB98-9E10655ACB3B}"/>
                </a:ext>
              </a:extLst>
            </p:cNvPr>
            <p:cNvSpPr/>
            <p:nvPr/>
          </p:nvSpPr>
          <p:spPr>
            <a:xfrm rot="10800000">
              <a:off x="7603981" y="3986867"/>
              <a:ext cx="632659" cy="1868469"/>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lumMod val="95000"/>
                    <a:lumOff val="5000"/>
                  </a:schemeClr>
                </a:solidFill>
              </a:endParaRPr>
            </a:p>
          </p:txBody>
        </p:sp>
      </p:grpSp>
    </p:spTree>
    <p:extLst>
      <p:ext uri="{BB962C8B-B14F-4D97-AF65-F5344CB8AC3E}">
        <p14:creationId xmlns:p14="http://schemas.microsoft.com/office/powerpoint/2010/main" val="1108154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CB022-0CCC-5E4E-B9BD-C06D3DE2D9F5}"/>
              </a:ext>
            </a:extLst>
          </p:cNvPr>
          <p:cNvSpPr>
            <a:spLocks noGrp="1"/>
          </p:cNvSpPr>
          <p:nvPr>
            <p:ph type="title"/>
          </p:nvPr>
        </p:nvSpPr>
        <p:spPr/>
        <p:txBody>
          <a:bodyPr/>
          <a:lstStyle/>
          <a:p>
            <a:r>
              <a:rPr lang="en-US" dirty="0" err="1"/>
              <a:t>Defence</a:t>
            </a:r>
            <a:r>
              <a:rPr lang="en-US" dirty="0"/>
              <a:t> in Depth</a:t>
            </a:r>
          </a:p>
        </p:txBody>
      </p:sp>
      <p:sp>
        <p:nvSpPr>
          <p:cNvPr id="3" name="Slide Number Placeholder 2">
            <a:extLst>
              <a:ext uri="{FF2B5EF4-FFF2-40B4-BE49-F238E27FC236}">
                <a16:creationId xmlns:a16="http://schemas.microsoft.com/office/drawing/2014/main" id="{5872EF00-B2AA-4E45-97FB-2E603315414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400" b="0" i="0" u="none" strike="noStrike" kern="1200" cap="none" spc="0" normalizeH="0" baseline="0" noProof="0" smtClean="0">
                <a:ln>
                  <a:noFill/>
                </a:ln>
                <a:solidFill>
                  <a:srgbClr val="E7E6E6">
                    <a:lumMod val="25000"/>
                  </a:srgb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400" b="0" i="0" u="none" strike="noStrike" kern="1200" cap="none" spc="0" normalizeH="0" baseline="0" noProof="0" dirty="0">
              <a:ln>
                <a:noFill/>
              </a:ln>
              <a:solidFill>
                <a:srgbClr val="E7E6E6">
                  <a:lumMod val="25000"/>
                </a:srgbClr>
              </a:solidFill>
              <a:effectLst/>
              <a:uLnTx/>
              <a:uFillTx/>
              <a:latin typeface="Trebuchet MS" panose="020B0603020202020204"/>
              <a:ea typeface="+mn-ea"/>
              <a:cs typeface="+mn-cs"/>
            </a:endParaRPr>
          </a:p>
        </p:txBody>
      </p:sp>
      <p:sp>
        <p:nvSpPr>
          <p:cNvPr id="5" name="Content Placeholder 4">
            <a:extLst>
              <a:ext uri="{FF2B5EF4-FFF2-40B4-BE49-F238E27FC236}">
                <a16:creationId xmlns:a16="http://schemas.microsoft.com/office/drawing/2014/main" id="{2C347D3E-F09F-5B48-AB1B-3CC8B6F15719}"/>
              </a:ext>
            </a:extLst>
          </p:cNvPr>
          <p:cNvSpPr>
            <a:spLocks noGrp="1"/>
          </p:cNvSpPr>
          <p:nvPr>
            <p:ph sz="quarter" idx="14"/>
          </p:nvPr>
        </p:nvSpPr>
        <p:spPr>
          <a:xfrm>
            <a:off x="720648" y="929997"/>
            <a:ext cx="4891718" cy="4888035"/>
          </a:xfrm>
        </p:spPr>
        <p:txBody>
          <a:bodyPr/>
          <a:lstStyle/>
          <a:p>
            <a:r>
              <a:rPr lang="en-US" b="1" dirty="0" err="1"/>
              <a:t>Defence</a:t>
            </a:r>
            <a:r>
              <a:rPr lang="en-US" b="1" dirty="0"/>
              <a:t> in Depth</a:t>
            </a:r>
          </a:p>
          <a:p>
            <a:r>
              <a:rPr lang="en-US" dirty="0"/>
              <a:t>Defensive Computer Security Architecture (DCSA) increases the difficulty of the adversary accessing or having the opportunity to: </a:t>
            </a:r>
          </a:p>
          <a:p>
            <a:pPr lvl="1">
              <a:buFont typeface="Arial" panose="020B0604020202020204" pitchFamily="34" charset="0"/>
              <a:buChar char="•"/>
            </a:pPr>
            <a:r>
              <a:rPr lang="en-US" dirty="0"/>
              <a:t>sabotage vital equipment, resulting in safety consequence)</a:t>
            </a:r>
          </a:p>
          <a:p>
            <a:pPr lvl="1">
              <a:buFont typeface="Arial" panose="020B0604020202020204" pitchFamily="34" charset="0"/>
              <a:buChar char="•"/>
            </a:pPr>
            <a:r>
              <a:rPr lang="en-US" dirty="0"/>
              <a:t>gain unauthorized access to attractive material (theft of material), resulting in a security consequence. </a:t>
            </a:r>
          </a:p>
          <a:p>
            <a:r>
              <a:rPr lang="en-US" dirty="0"/>
              <a:t>The figure shows a DCSA based on safety goals.</a:t>
            </a:r>
          </a:p>
          <a:p>
            <a:pPr marL="0" indent="0">
              <a:buNone/>
            </a:pPr>
            <a:endParaRPr lang="en-US" dirty="0"/>
          </a:p>
          <a:p>
            <a:endParaRPr lang="en-US" dirty="0"/>
          </a:p>
        </p:txBody>
      </p:sp>
      <p:pic>
        <p:nvPicPr>
          <p:cNvPr id="6" name="Picture 5">
            <a:extLst>
              <a:ext uri="{FF2B5EF4-FFF2-40B4-BE49-F238E27FC236}">
                <a16:creationId xmlns:a16="http://schemas.microsoft.com/office/drawing/2014/main" id="{53C76B6A-AAC5-F541-A270-586B8DE1EEC7}"/>
              </a:ext>
            </a:extLst>
          </p:cNvPr>
          <p:cNvPicPr>
            <a:picLocks noChangeAspect="1"/>
          </p:cNvPicPr>
          <p:nvPr/>
        </p:nvPicPr>
        <p:blipFill>
          <a:blip r:embed="rId2"/>
          <a:stretch>
            <a:fillRect/>
          </a:stretch>
        </p:blipFill>
        <p:spPr>
          <a:xfrm>
            <a:off x="5947670" y="1118680"/>
            <a:ext cx="5523682" cy="5156303"/>
          </a:xfrm>
          <a:prstGeom prst="rect">
            <a:avLst/>
          </a:prstGeom>
        </p:spPr>
      </p:pic>
    </p:spTree>
    <p:extLst>
      <p:ext uri="{BB962C8B-B14F-4D97-AF65-F5344CB8AC3E}">
        <p14:creationId xmlns:p14="http://schemas.microsoft.com/office/powerpoint/2010/main" val="216055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CB022-0CCC-5E4E-B9BD-C06D3DE2D9F5}"/>
              </a:ext>
            </a:extLst>
          </p:cNvPr>
          <p:cNvSpPr>
            <a:spLocks noGrp="1"/>
          </p:cNvSpPr>
          <p:nvPr>
            <p:ph type="title"/>
          </p:nvPr>
        </p:nvSpPr>
        <p:spPr/>
        <p:txBody>
          <a:bodyPr/>
          <a:lstStyle/>
          <a:p>
            <a:r>
              <a:rPr lang="en-US" dirty="0"/>
              <a:t>Confidentiality, Integrity &amp; Availability Requirements for PPS</a:t>
            </a:r>
          </a:p>
        </p:txBody>
      </p:sp>
      <p:sp>
        <p:nvSpPr>
          <p:cNvPr id="3" name="Slide Number Placeholder 2">
            <a:extLst>
              <a:ext uri="{FF2B5EF4-FFF2-40B4-BE49-F238E27FC236}">
                <a16:creationId xmlns:a16="http://schemas.microsoft.com/office/drawing/2014/main" id="{5872EF00-B2AA-4E45-97FB-2E603315414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400" b="0" i="0" u="none" strike="noStrike" kern="1200" cap="none" spc="0" normalizeH="0" baseline="0" noProof="0" smtClean="0">
                <a:ln>
                  <a:noFill/>
                </a:ln>
                <a:solidFill>
                  <a:srgbClr val="E7E6E6">
                    <a:lumMod val="25000"/>
                  </a:srgb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400" b="0" i="0" u="none" strike="noStrike" kern="1200" cap="none" spc="0" normalizeH="0" baseline="0" noProof="0" dirty="0">
              <a:ln>
                <a:noFill/>
              </a:ln>
              <a:solidFill>
                <a:srgbClr val="E7E6E6">
                  <a:lumMod val="25000"/>
                </a:srgbClr>
              </a:solidFill>
              <a:effectLst/>
              <a:uLnTx/>
              <a:uFillTx/>
              <a:latin typeface="Trebuchet MS" panose="020B0603020202020204"/>
              <a:ea typeface="+mn-ea"/>
              <a:cs typeface="+mn-cs"/>
            </a:endParaRPr>
          </a:p>
        </p:txBody>
      </p:sp>
      <p:sp>
        <p:nvSpPr>
          <p:cNvPr id="4" name="Content Placeholder 3">
            <a:extLst>
              <a:ext uri="{FF2B5EF4-FFF2-40B4-BE49-F238E27FC236}">
                <a16:creationId xmlns:a16="http://schemas.microsoft.com/office/drawing/2014/main" id="{41A5A52C-30FB-BA4F-B988-A4E656CB14A4}"/>
              </a:ext>
            </a:extLst>
          </p:cNvPr>
          <p:cNvSpPr>
            <a:spLocks noGrp="1"/>
          </p:cNvSpPr>
          <p:nvPr>
            <p:ph sz="quarter" idx="13"/>
          </p:nvPr>
        </p:nvSpPr>
        <p:spPr>
          <a:xfrm>
            <a:off x="720725" y="1125414"/>
            <a:ext cx="4651375" cy="4888035"/>
          </a:xfrm>
        </p:spPr>
        <p:txBody>
          <a:bodyPr>
            <a:normAutofit/>
          </a:bodyPr>
          <a:lstStyle/>
          <a:p>
            <a:pPr marL="0" indent="0">
              <a:buNone/>
            </a:pPr>
            <a:r>
              <a:rPr lang="en-US" b="1" dirty="0"/>
              <a:t>Confidentiality (Example)</a:t>
            </a:r>
          </a:p>
          <a:p>
            <a:pPr marL="0" indent="0">
              <a:buNone/>
            </a:pPr>
            <a:r>
              <a:rPr lang="en-US" dirty="0"/>
              <a:t>Example linked to PPS ‘prevent’ function</a:t>
            </a:r>
          </a:p>
          <a:p>
            <a:pPr marL="0" indent="0">
              <a:buNone/>
            </a:pPr>
            <a:r>
              <a:rPr lang="en-US" dirty="0"/>
              <a:t>The prevent function is supported by restricting site access to authorized individuals</a:t>
            </a:r>
          </a:p>
          <a:p>
            <a:pPr marL="0" indent="0">
              <a:buNone/>
            </a:pPr>
            <a:r>
              <a:rPr lang="en-US" dirty="0"/>
              <a:t>Supported by information flows from the head-end system and the badging office, where the authentication information (e.g., biometrics, PIN, card number) are recorded. </a:t>
            </a:r>
          </a:p>
          <a:p>
            <a:pPr marL="0" indent="0">
              <a:buNone/>
            </a:pPr>
            <a:r>
              <a:rPr lang="en-US" dirty="0"/>
              <a:t>Authentication information is used to verify the identity of the person (or entity) requesting access to protected areas at the edge devices (using PIN, biometrics, card number). </a:t>
            </a:r>
          </a:p>
          <a:p>
            <a:pPr marL="0" indent="0">
              <a:buNone/>
            </a:pPr>
            <a:r>
              <a:rPr lang="en-US" dirty="0"/>
              <a:t>Information used for authentication is PII and its confidentiality needs to be protected.</a:t>
            </a:r>
          </a:p>
          <a:p>
            <a:pPr marL="0" indent="0">
              <a:buNone/>
            </a:pPr>
            <a:endParaRPr lang="en-US" dirty="0"/>
          </a:p>
          <a:p>
            <a:pPr marL="0" indent="0">
              <a:buNone/>
            </a:pPr>
            <a:endParaRPr lang="en-US" b="1" dirty="0"/>
          </a:p>
          <a:p>
            <a:pPr marL="0" indent="0">
              <a:buNone/>
            </a:pPr>
            <a:endParaRPr lang="en-US" dirty="0"/>
          </a:p>
        </p:txBody>
      </p:sp>
      <p:sp>
        <p:nvSpPr>
          <p:cNvPr id="5" name="Content Placeholder 4">
            <a:extLst>
              <a:ext uri="{FF2B5EF4-FFF2-40B4-BE49-F238E27FC236}">
                <a16:creationId xmlns:a16="http://schemas.microsoft.com/office/drawing/2014/main" id="{2C347D3E-F09F-5B48-AB1B-3CC8B6F15719}"/>
              </a:ext>
            </a:extLst>
          </p:cNvPr>
          <p:cNvSpPr>
            <a:spLocks noGrp="1"/>
          </p:cNvSpPr>
          <p:nvPr>
            <p:ph sz="quarter" idx="14"/>
          </p:nvPr>
        </p:nvSpPr>
        <p:spPr>
          <a:xfrm>
            <a:off x="5698672" y="1125414"/>
            <a:ext cx="4278086" cy="4888035"/>
          </a:xfrm>
        </p:spPr>
        <p:txBody>
          <a:bodyPr/>
          <a:lstStyle/>
          <a:p>
            <a:r>
              <a:rPr lang="en-US" b="1" dirty="0"/>
              <a:t>Integrity (Accuracy &amp; Completeness)</a:t>
            </a:r>
          </a:p>
          <a:p>
            <a:r>
              <a:rPr lang="en-US" dirty="0"/>
              <a:t>Example taken from the ‘detect’ function.</a:t>
            </a:r>
          </a:p>
          <a:p>
            <a:r>
              <a:rPr lang="en-US" dirty="0"/>
              <a:t>Alarm signals generated by sensors need to be accurate and complete.</a:t>
            </a:r>
          </a:p>
          <a:p>
            <a:r>
              <a:rPr lang="en-US" dirty="0"/>
              <a:t>If integrity not provided, may result in:</a:t>
            </a:r>
          </a:p>
          <a:p>
            <a:pPr lvl="1">
              <a:buFont typeface="Arial" panose="020B0604020202020204" pitchFamily="34" charset="0"/>
              <a:buChar char="•"/>
            </a:pPr>
            <a:r>
              <a:rPr lang="en-US" sz="2000" dirty="0"/>
              <a:t>Alarm not received (failure to detect)</a:t>
            </a:r>
          </a:p>
          <a:p>
            <a:pPr lvl="1">
              <a:buFont typeface="Arial" panose="020B0604020202020204" pitchFamily="34" charset="0"/>
              <a:buChar char="•"/>
            </a:pPr>
            <a:r>
              <a:rPr lang="en-US" sz="2000" dirty="0"/>
              <a:t>Alarm received but not valid (spurious or nuisance alarm)</a:t>
            </a:r>
          </a:p>
          <a:p>
            <a:pPr lvl="1">
              <a:buFont typeface="Arial" panose="020B0604020202020204" pitchFamily="34" charset="0"/>
              <a:buChar char="•"/>
            </a:pPr>
            <a:r>
              <a:rPr lang="en-US" sz="2000" dirty="0"/>
              <a:t>Alarm received but modified (change in time or location)</a:t>
            </a:r>
          </a:p>
          <a:p>
            <a:pPr lvl="1">
              <a:buFont typeface="Arial" panose="020B0604020202020204" pitchFamily="34" charset="0"/>
              <a:buChar char="•"/>
            </a:pPr>
            <a:r>
              <a:rPr lang="en-US" sz="2000" dirty="0"/>
              <a:t>Modification of video signals used for assessment (e.g., security officer is presented old video data)</a:t>
            </a:r>
          </a:p>
          <a:p>
            <a:endParaRPr lang="en-US" b="1" dirty="0"/>
          </a:p>
          <a:p>
            <a:endParaRPr lang="en-US" dirty="0"/>
          </a:p>
          <a:p>
            <a:endParaRPr lang="en-US" dirty="0"/>
          </a:p>
          <a:p>
            <a:pPr marL="0" indent="0">
              <a:buNone/>
            </a:pPr>
            <a:endParaRPr lang="en-US" dirty="0"/>
          </a:p>
          <a:p>
            <a:endParaRPr lang="en-US" dirty="0"/>
          </a:p>
        </p:txBody>
      </p:sp>
      <p:pic>
        <p:nvPicPr>
          <p:cNvPr id="9" name="Picture 8">
            <a:extLst>
              <a:ext uri="{FF2B5EF4-FFF2-40B4-BE49-F238E27FC236}">
                <a16:creationId xmlns:a16="http://schemas.microsoft.com/office/drawing/2014/main" id="{FA5EFEE7-B9F8-4F86-86D1-4EDFCB149AF5}"/>
              </a:ext>
            </a:extLst>
          </p:cNvPr>
          <p:cNvPicPr>
            <a:picLocks noChangeAspect="1"/>
          </p:cNvPicPr>
          <p:nvPr/>
        </p:nvPicPr>
        <p:blipFill>
          <a:blip r:embed="rId2"/>
          <a:stretch>
            <a:fillRect/>
          </a:stretch>
        </p:blipFill>
        <p:spPr>
          <a:xfrm>
            <a:off x="10149201" y="962672"/>
            <a:ext cx="1699233" cy="5225143"/>
          </a:xfrm>
          <a:prstGeom prst="rect">
            <a:avLst/>
          </a:prstGeom>
        </p:spPr>
      </p:pic>
    </p:spTree>
    <p:extLst>
      <p:ext uri="{BB962C8B-B14F-4D97-AF65-F5344CB8AC3E}">
        <p14:creationId xmlns:p14="http://schemas.microsoft.com/office/powerpoint/2010/main" val="1346296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CB022-0CCC-5E4E-B9BD-C06D3DE2D9F5}"/>
              </a:ext>
            </a:extLst>
          </p:cNvPr>
          <p:cNvSpPr>
            <a:spLocks noGrp="1"/>
          </p:cNvSpPr>
          <p:nvPr>
            <p:ph type="title"/>
          </p:nvPr>
        </p:nvSpPr>
        <p:spPr/>
        <p:txBody>
          <a:bodyPr/>
          <a:lstStyle/>
          <a:p>
            <a:r>
              <a:rPr lang="en-US" dirty="0"/>
              <a:t>CIA Requirements for PPS - Continued</a:t>
            </a:r>
          </a:p>
        </p:txBody>
      </p:sp>
      <p:sp>
        <p:nvSpPr>
          <p:cNvPr id="3" name="Slide Number Placeholder 2">
            <a:extLst>
              <a:ext uri="{FF2B5EF4-FFF2-40B4-BE49-F238E27FC236}">
                <a16:creationId xmlns:a16="http://schemas.microsoft.com/office/drawing/2014/main" id="{5872EF00-B2AA-4E45-97FB-2E603315414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400" b="0" i="0" u="none" strike="noStrike" kern="1200" cap="none" spc="0" normalizeH="0" baseline="0" noProof="0" smtClean="0">
                <a:ln>
                  <a:noFill/>
                </a:ln>
                <a:solidFill>
                  <a:srgbClr val="E7E6E6">
                    <a:lumMod val="25000"/>
                  </a:srgb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400" b="0" i="0" u="none" strike="noStrike" kern="1200" cap="none" spc="0" normalizeH="0" baseline="0" noProof="0" dirty="0">
              <a:ln>
                <a:noFill/>
              </a:ln>
              <a:solidFill>
                <a:srgbClr val="E7E6E6">
                  <a:lumMod val="25000"/>
                </a:srgbClr>
              </a:solidFill>
              <a:effectLst/>
              <a:uLnTx/>
              <a:uFillTx/>
              <a:latin typeface="Trebuchet MS" panose="020B0603020202020204"/>
              <a:ea typeface="+mn-ea"/>
              <a:cs typeface="+mn-cs"/>
            </a:endParaRPr>
          </a:p>
        </p:txBody>
      </p:sp>
      <p:sp>
        <p:nvSpPr>
          <p:cNvPr id="4" name="Content Placeholder 3">
            <a:extLst>
              <a:ext uri="{FF2B5EF4-FFF2-40B4-BE49-F238E27FC236}">
                <a16:creationId xmlns:a16="http://schemas.microsoft.com/office/drawing/2014/main" id="{41A5A52C-30FB-BA4F-B988-A4E656CB14A4}"/>
              </a:ext>
            </a:extLst>
          </p:cNvPr>
          <p:cNvSpPr>
            <a:spLocks noGrp="1"/>
          </p:cNvSpPr>
          <p:nvPr>
            <p:ph sz="quarter" idx="13"/>
          </p:nvPr>
        </p:nvSpPr>
        <p:spPr/>
        <p:txBody>
          <a:bodyPr>
            <a:normAutofit/>
          </a:bodyPr>
          <a:lstStyle/>
          <a:p>
            <a:pPr marL="0" indent="0">
              <a:buNone/>
            </a:pPr>
            <a:r>
              <a:rPr lang="en-US" b="1" dirty="0"/>
              <a:t>Availability</a:t>
            </a:r>
          </a:p>
          <a:p>
            <a:pPr marL="0" indent="0">
              <a:buNone/>
            </a:pPr>
            <a:r>
              <a:rPr lang="en-US" dirty="0"/>
              <a:t>Loss of availability of PPS components will have impact on provision of security functions:</a:t>
            </a:r>
          </a:p>
          <a:p>
            <a:pPr lvl="1">
              <a:buFont typeface="Arial" panose="020B0604020202020204" pitchFamily="34" charset="0"/>
              <a:buChar char="•"/>
            </a:pPr>
            <a:r>
              <a:rPr lang="en-US" sz="2000" dirty="0"/>
              <a:t>Access control will typically fail-secure (preventing any access) but places burden on the security staff as manual checks will need to put into place.</a:t>
            </a:r>
          </a:p>
          <a:p>
            <a:pPr lvl="1">
              <a:buFont typeface="Arial" panose="020B0604020202020204" pitchFamily="34" charset="0"/>
              <a:buChar char="•"/>
            </a:pPr>
            <a:r>
              <a:rPr lang="en-US" sz="2000" dirty="0"/>
              <a:t>Complete loss of perimeter monitoring will be a significant challenging since security staff will be required to monitor the perimeter.  </a:t>
            </a:r>
          </a:p>
          <a:p>
            <a:pPr lvl="1">
              <a:buFont typeface="Arial" panose="020B0604020202020204" pitchFamily="34" charset="0"/>
              <a:buChar char="•"/>
            </a:pPr>
            <a:r>
              <a:rPr lang="en-US" sz="2000" dirty="0"/>
              <a:t>If insufficient staff is available, this could result in gaps in monitoring which would result in serious degradation of overall performance of the PPS.</a:t>
            </a:r>
          </a:p>
          <a:p>
            <a:pPr marL="0" indent="0">
              <a:buNone/>
            </a:pPr>
            <a:endParaRPr lang="en-US" dirty="0"/>
          </a:p>
          <a:p>
            <a:pPr marL="0" indent="0">
              <a:buNone/>
            </a:pPr>
            <a:endParaRPr lang="en-US" b="1" dirty="0"/>
          </a:p>
          <a:p>
            <a:pPr marL="0" indent="0">
              <a:buNone/>
            </a:pPr>
            <a:endParaRPr lang="en-US" dirty="0"/>
          </a:p>
        </p:txBody>
      </p:sp>
      <p:sp>
        <p:nvSpPr>
          <p:cNvPr id="5" name="Content Placeholder 4">
            <a:extLst>
              <a:ext uri="{FF2B5EF4-FFF2-40B4-BE49-F238E27FC236}">
                <a16:creationId xmlns:a16="http://schemas.microsoft.com/office/drawing/2014/main" id="{2C347D3E-F09F-5B48-AB1B-3CC8B6F15719}"/>
              </a:ext>
            </a:extLst>
          </p:cNvPr>
          <p:cNvSpPr>
            <a:spLocks noGrp="1"/>
          </p:cNvSpPr>
          <p:nvPr>
            <p:ph sz="quarter" idx="14"/>
          </p:nvPr>
        </p:nvSpPr>
        <p:spPr/>
        <p:txBody>
          <a:bodyPr>
            <a:normAutofit fontScale="92500" lnSpcReduction="20000"/>
          </a:bodyPr>
          <a:lstStyle/>
          <a:p>
            <a:r>
              <a:rPr lang="en-US" b="1" dirty="0"/>
              <a:t>CIA Priority (highest to lowest)</a:t>
            </a:r>
          </a:p>
          <a:p>
            <a:r>
              <a:rPr lang="en-US" b="1" dirty="0"/>
              <a:t>Integrity </a:t>
            </a:r>
            <a:r>
              <a:rPr lang="en-US" dirty="0"/>
              <a:t>– without complete and accurate alarms, the adversary has increased likelihood of successfully evading detection before reaching the critical detection point.</a:t>
            </a:r>
          </a:p>
          <a:p>
            <a:r>
              <a:rPr lang="en-US" dirty="0"/>
              <a:t>Compromise of integrity can be accomplished through ‘stealth’ and therefore not identified by security staff without specific computer security measures in place.</a:t>
            </a:r>
          </a:p>
          <a:p>
            <a:r>
              <a:rPr lang="en-US" b="1" dirty="0"/>
              <a:t>Confidentiality</a:t>
            </a:r>
            <a:r>
              <a:rPr lang="en-US" dirty="0"/>
              <a:t> – disclosure of PII can lead to an adversary using the PII (e.g. copy access card, crack passwords) to modify PII (changing biometric data) or to use cracked passwords add new credentials.  </a:t>
            </a:r>
          </a:p>
          <a:p>
            <a:r>
              <a:rPr lang="en-US" dirty="0"/>
              <a:t>Can be done through ‘stealth’ or even exfiltrated and done offline (cracking passwords)</a:t>
            </a:r>
          </a:p>
          <a:p>
            <a:r>
              <a:rPr lang="en-US" b="1" dirty="0"/>
              <a:t>Availability</a:t>
            </a:r>
            <a:r>
              <a:rPr lang="en-US" dirty="0"/>
              <a:t> – failures are immediately detectable and typically procedures and processes are put into place.  Many PPS designs will fail-secure.</a:t>
            </a:r>
            <a:endParaRPr lang="en-US" b="1" dirty="0"/>
          </a:p>
          <a:p>
            <a:endParaRPr lang="en-US" dirty="0"/>
          </a:p>
          <a:p>
            <a:endParaRPr lang="en-US" dirty="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469970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2FDAB-925D-9740-9871-B0136FA3B4C1}"/>
              </a:ext>
            </a:extLst>
          </p:cNvPr>
          <p:cNvSpPr>
            <a:spLocks noGrp="1"/>
          </p:cNvSpPr>
          <p:nvPr>
            <p:ph type="title"/>
          </p:nvPr>
        </p:nvSpPr>
        <p:spPr/>
        <p:txBody>
          <a:bodyPr/>
          <a:lstStyle/>
          <a:p>
            <a:r>
              <a:rPr lang="en-US" dirty="0"/>
              <a:t>Necessity of Security Levels and Security Zones </a:t>
            </a:r>
          </a:p>
        </p:txBody>
      </p:sp>
      <p:sp>
        <p:nvSpPr>
          <p:cNvPr id="3" name="Content Placeholder 2">
            <a:extLst>
              <a:ext uri="{FF2B5EF4-FFF2-40B4-BE49-F238E27FC236}">
                <a16:creationId xmlns:a16="http://schemas.microsoft.com/office/drawing/2014/main" id="{A35BFF8A-B77B-FC40-B502-5041EB094659}"/>
              </a:ext>
            </a:extLst>
          </p:cNvPr>
          <p:cNvSpPr>
            <a:spLocks noGrp="1"/>
          </p:cNvSpPr>
          <p:nvPr>
            <p:ph idx="1"/>
          </p:nvPr>
        </p:nvSpPr>
        <p:spPr>
          <a:xfrm>
            <a:off x="720648" y="929997"/>
            <a:ext cx="10058400" cy="5461075"/>
          </a:xfrm>
        </p:spPr>
        <p:txBody>
          <a:bodyPr>
            <a:normAutofit/>
          </a:bodyPr>
          <a:lstStyle/>
          <a:p>
            <a:pPr marL="0" indent="0">
              <a:buNone/>
            </a:pPr>
            <a:r>
              <a:rPr lang="en-US" dirty="0"/>
              <a:t>Graded Approach</a:t>
            </a:r>
          </a:p>
          <a:p>
            <a:pPr lvl="1"/>
            <a:r>
              <a:rPr lang="en-US" dirty="0"/>
              <a:t>Typical approach is to place PPS in the highest and/or second highest (most stringent) level.</a:t>
            </a:r>
          </a:p>
          <a:p>
            <a:pPr lvl="1"/>
            <a:r>
              <a:rPr lang="en-US" dirty="0"/>
              <a:t>Key computer security measure - isolation using a “prevent access” paradigm</a:t>
            </a:r>
          </a:p>
          <a:p>
            <a:pPr marL="0" indent="0">
              <a:buNone/>
            </a:pPr>
            <a:r>
              <a:rPr lang="en-US" dirty="0" err="1"/>
              <a:t>Defence</a:t>
            </a:r>
            <a:r>
              <a:rPr lang="en-US" dirty="0"/>
              <a:t>-in-Depth Approach </a:t>
            </a:r>
          </a:p>
          <a:p>
            <a:pPr lvl="1"/>
            <a:r>
              <a:rPr lang="en-US" dirty="0"/>
              <a:t>Typical approach is to place a PPS into a single zone (or multiple isolated zones)</a:t>
            </a:r>
          </a:p>
          <a:p>
            <a:pPr lvl="1"/>
            <a:r>
              <a:rPr lang="en-US" dirty="0"/>
              <a:t>Line supervision to ensure no tapping, disruption, or ‘cutting’ of communication lines</a:t>
            </a:r>
          </a:p>
          <a:p>
            <a:pPr lvl="1"/>
            <a:r>
              <a:rPr lang="en-US" dirty="0"/>
              <a:t>Encrypted communication (e.g., 3DES or AES) </a:t>
            </a:r>
          </a:p>
          <a:p>
            <a:pPr lvl="1"/>
            <a:r>
              <a:rPr lang="en-US" dirty="0"/>
              <a:t>‘data in use’ is vulnerable to authorized insiders and adversaries able to exploit ’unknowing’ insiders.</a:t>
            </a:r>
          </a:p>
          <a:p>
            <a:pPr lvl="1"/>
            <a:r>
              <a:rPr lang="en-US" dirty="0"/>
              <a:t>Head-end systems are vulnerable.</a:t>
            </a:r>
          </a:p>
          <a:p>
            <a:pPr marL="0" lvl="0" indent="0">
              <a:buNone/>
            </a:pPr>
            <a:r>
              <a:rPr lang="en-US" dirty="0">
                <a:solidFill>
                  <a:srgbClr val="E7E6E6">
                    <a:lumMod val="25000"/>
                  </a:srgbClr>
                </a:solidFill>
              </a:rPr>
              <a:t>Example Vulnerability</a:t>
            </a:r>
          </a:p>
          <a:p>
            <a:pPr lvl="1"/>
            <a:r>
              <a:rPr lang="en-US" dirty="0">
                <a:solidFill>
                  <a:srgbClr val="E7E6E6">
                    <a:lumMod val="25000"/>
                  </a:srgbClr>
                </a:solidFill>
              </a:rPr>
              <a:t>Implantation of unauthorized attacker technology that can circumvent controls</a:t>
            </a:r>
          </a:p>
          <a:p>
            <a:pPr lvl="1"/>
            <a:r>
              <a:rPr lang="en-US" dirty="0">
                <a:solidFill>
                  <a:srgbClr val="E7E6E6">
                    <a:lumMod val="25000"/>
                  </a:srgbClr>
                </a:solidFill>
              </a:rPr>
              <a:t>Created covert, remotely accessible, communications channel to access control server.</a:t>
            </a:r>
          </a:p>
          <a:p>
            <a:pPr lvl="1"/>
            <a:r>
              <a:rPr lang="en-US" dirty="0">
                <a:solidFill>
                  <a:srgbClr val="E7E6E6">
                    <a:lumMod val="25000"/>
                  </a:srgbClr>
                </a:solidFill>
              </a:rPr>
              <a:t>John Clem, Sandia National Laboratories, </a:t>
            </a:r>
            <a:r>
              <a:rPr lang="en-US" dirty="0"/>
              <a:t>IAEA-CN-254-298, ‘Potential Weaknesses in the Cyber Systems of High-Security Physical Protection Systems’</a:t>
            </a:r>
          </a:p>
          <a:p>
            <a:pPr lvl="1"/>
            <a:endParaRPr lang="en-US" dirty="0"/>
          </a:p>
          <a:p>
            <a:pPr lvl="1"/>
            <a:endParaRPr lang="en-US" dirty="0">
              <a:solidFill>
                <a:srgbClr val="E7E6E6">
                  <a:lumMod val="25000"/>
                </a:srgbClr>
              </a:solidFill>
            </a:endParaRPr>
          </a:p>
          <a:p>
            <a:pPr marL="201159" lvl="1" indent="0">
              <a:buNone/>
            </a:pPr>
            <a:endParaRPr lang="en-US" dirty="0"/>
          </a:p>
          <a:p>
            <a:pPr marL="201159" lvl="1" indent="0">
              <a:buNone/>
            </a:pPr>
            <a:endParaRPr lang="en-US" dirty="0"/>
          </a:p>
          <a:p>
            <a:pPr marL="201159" lvl="1" indent="0">
              <a:buNone/>
            </a:pPr>
            <a:endParaRPr lang="en-US" dirty="0"/>
          </a:p>
          <a:p>
            <a:pPr marL="201159" lvl="1" indent="0">
              <a:buNone/>
            </a:pPr>
            <a:endParaRPr lang="en-US" dirty="0"/>
          </a:p>
        </p:txBody>
      </p:sp>
      <p:sp>
        <p:nvSpPr>
          <p:cNvPr id="4" name="Slide Number Placeholder 3">
            <a:extLst>
              <a:ext uri="{FF2B5EF4-FFF2-40B4-BE49-F238E27FC236}">
                <a16:creationId xmlns:a16="http://schemas.microsoft.com/office/drawing/2014/main" id="{B42CBC41-4B3F-7243-93F3-99CC9C79BC8F}"/>
              </a:ext>
            </a:extLst>
          </p:cNvPr>
          <p:cNvSpPr>
            <a:spLocks noGrp="1"/>
          </p:cNvSpPr>
          <p:nvPr>
            <p:ph type="sldNum" sz="quarter" idx="12"/>
          </p:nvPr>
        </p:nvSpPr>
        <p:spPr/>
        <p:txBody>
          <a:bodyPr/>
          <a:lstStyle/>
          <a:p>
            <a:fld id="{6113E31D-E2AB-40D1-8B51-AFA5AFEF393A}" type="slidenum">
              <a:rPr lang="en-US" smtClean="0"/>
              <a:t>7</a:t>
            </a:fld>
            <a:endParaRPr lang="en-US" dirty="0"/>
          </a:p>
        </p:txBody>
      </p:sp>
    </p:spTree>
    <p:extLst>
      <p:ext uri="{BB962C8B-B14F-4D97-AF65-F5344CB8AC3E}">
        <p14:creationId xmlns:p14="http://schemas.microsoft.com/office/powerpoint/2010/main" val="386241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D66E8-A3FA-8749-A9C0-3E7E201D1606}"/>
              </a:ext>
            </a:extLst>
          </p:cNvPr>
          <p:cNvSpPr>
            <a:spLocks noGrp="1"/>
          </p:cNvSpPr>
          <p:nvPr>
            <p:ph type="title"/>
          </p:nvPr>
        </p:nvSpPr>
        <p:spPr/>
        <p:txBody>
          <a:bodyPr/>
          <a:lstStyle/>
          <a:p>
            <a:r>
              <a:rPr lang="en-US" dirty="0"/>
              <a:t>NSS 13 and NSS 27-G Requirements</a:t>
            </a:r>
          </a:p>
        </p:txBody>
      </p:sp>
      <p:sp>
        <p:nvSpPr>
          <p:cNvPr id="3" name="Content Placeholder 2">
            <a:extLst>
              <a:ext uri="{FF2B5EF4-FFF2-40B4-BE49-F238E27FC236}">
                <a16:creationId xmlns:a16="http://schemas.microsoft.com/office/drawing/2014/main" id="{81EE0C08-3D4A-CF40-B40E-3DD425F8DBF9}"/>
              </a:ext>
            </a:extLst>
          </p:cNvPr>
          <p:cNvSpPr>
            <a:spLocks noGrp="1"/>
          </p:cNvSpPr>
          <p:nvPr>
            <p:ph idx="1"/>
          </p:nvPr>
        </p:nvSpPr>
        <p:spPr>
          <a:xfrm>
            <a:off x="720648" y="929997"/>
            <a:ext cx="10058400" cy="5733450"/>
          </a:xfrm>
        </p:spPr>
        <p:txBody>
          <a:bodyPr>
            <a:normAutofit/>
          </a:bodyPr>
          <a:lstStyle/>
          <a:p>
            <a:pPr marL="0" indent="0">
              <a:buNone/>
            </a:pPr>
            <a:r>
              <a:rPr lang="en-US" b="1" i="1" dirty="0"/>
              <a:t>Integrated </a:t>
            </a:r>
            <a:r>
              <a:rPr lang="en-US" dirty="0"/>
              <a:t>(</a:t>
            </a:r>
            <a:r>
              <a:rPr lang="en-US" dirty="0" err="1"/>
              <a:t>dictionary.com</a:t>
            </a:r>
            <a:r>
              <a:rPr lang="en-US" dirty="0"/>
              <a:t> definition)</a:t>
            </a:r>
            <a:endParaRPr lang="en-US" b="1" i="1" dirty="0"/>
          </a:p>
          <a:p>
            <a:pPr lvl="1"/>
            <a:r>
              <a:rPr lang="en-US" dirty="0"/>
              <a:t>organized or structured so that constituent units function cooperatively</a:t>
            </a:r>
          </a:p>
          <a:p>
            <a:pPr marL="0" lvl="0" indent="0">
              <a:buNone/>
            </a:pPr>
            <a:r>
              <a:rPr lang="en-US" b="1" i="1" dirty="0">
                <a:solidFill>
                  <a:srgbClr val="E7E6E6">
                    <a:lumMod val="25000"/>
                  </a:srgbClr>
                </a:solidFill>
              </a:rPr>
              <a:t>Physical Protection System </a:t>
            </a:r>
            <a:r>
              <a:rPr lang="en-US" dirty="0">
                <a:solidFill>
                  <a:srgbClr val="E7E6E6">
                    <a:lumMod val="25000"/>
                  </a:srgbClr>
                </a:solidFill>
              </a:rPr>
              <a:t>(NSS 13 definition)</a:t>
            </a:r>
            <a:endParaRPr lang="en-US" b="1" i="1" dirty="0">
              <a:solidFill>
                <a:srgbClr val="E7E6E6">
                  <a:lumMod val="25000"/>
                </a:srgbClr>
              </a:solidFill>
            </a:endParaRPr>
          </a:p>
          <a:p>
            <a:pPr lvl="1"/>
            <a:r>
              <a:rPr lang="en-US" dirty="0"/>
              <a:t>An integrated set of physical protection measures intended to prevent the completion of a malicious act. </a:t>
            </a:r>
          </a:p>
          <a:p>
            <a:r>
              <a:rPr lang="en-US" dirty="0">
                <a:solidFill>
                  <a:srgbClr val="E7E6E6">
                    <a:lumMod val="25000"/>
                  </a:srgbClr>
                </a:solidFill>
              </a:rPr>
              <a:t>Integration of PPS:</a:t>
            </a:r>
          </a:p>
          <a:p>
            <a:pPr lvl="1"/>
            <a:r>
              <a:rPr lang="en-US" dirty="0">
                <a:solidFill>
                  <a:srgbClr val="E7E6E6">
                    <a:lumMod val="25000"/>
                  </a:srgbClr>
                </a:solidFill>
              </a:rPr>
              <a:t>mentioned 8 times within NSS 13 </a:t>
            </a:r>
          </a:p>
          <a:p>
            <a:pPr lvl="1"/>
            <a:r>
              <a:rPr lang="en-US" dirty="0">
                <a:solidFill>
                  <a:srgbClr val="E7E6E6">
                    <a:lumMod val="25000"/>
                  </a:srgbClr>
                </a:solidFill>
              </a:rPr>
              <a:t>Section 4 of NSS 27-G – “Developing, Implementing, and Maintaining an </a:t>
            </a:r>
            <a:r>
              <a:rPr lang="en-US" b="1" u="sng" dirty="0">
                <a:solidFill>
                  <a:srgbClr val="E7E6E6">
                    <a:lumMod val="25000"/>
                  </a:srgbClr>
                </a:solidFill>
              </a:rPr>
              <a:t>Integrated</a:t>
            </a:r>
            <a:r>
              <a:rPr lang="en-US" dirty="0">
                <a:solidFill>
                  <a:srgbClr val="E7E6E6">
                    <a:lumMod val="25000"/>
                  </a:srgbClr>
                </a:solidFill>
              </a:rPr>
              <a:t> PPS”</a:t>
            </a:r>
          </a:p>
          <a:p>
            <a:pPr lvl="0"/>
            <a:r>
              <a:rPr lang="en-US" dirty="0">
                <a:solidFill>
                  <a:srgbClr val="E7E6E6">
                    <a:lumMod val="25000"/>
                  </a:srgbClr>
                </a:solidFill>
              </a:rPr>
              <a:t>Cyber-security impact of ‘integration’</a:t>
            </a:r>
          </a:p>
          <a:p>
            <a:pPr lvl="1"/>
            <a:r>
              <a:rPr lang="en-US" dirty="0">
                <a:solidFill>
                  <a:srgbClr val="E7E6E6">
                    <a:lumMod val="25000"/>
                  </a:srgbClr>
                </a:solidFill>
              </a:rPr>
              <a:t>PPS designs have an expectation of absolute and complete trust between devices</a:t>
            </a:r>
          </a:p>
          <a:p>
            <a:pPr lvl="1"/>
            <a:r>
              <a:rPr lang="en-US" dirty="0">
                <a:solidFill>
                  <a:srgbClr val="E7E6E6">
                    <a:lumMod val="25000"/>
                  </a:srgbClr>
                </a:solidFill>
              </a:rPr>
              <a:t>This trust can be abused without formalized access control policies being implemented</a:t>
            </a:r>
          </a:p>
          <a:p>
            <a:pPr lvl="1"/>
            <a:r>
              <a:rPr lang="en-US" dirty="0">
                <a:solidFill>
                  <a:srgbClr val="E7E6E6">
                    <a:lumMod val="25000"/>
                  </a:srgbClr>
                </a:solidFill>
              </a:rPr>
              <a:t>Requires a trust model to analyze system design to verify that CIA of PPS is protected from adversaries according to priority (e.g., I &gt; C &gt; A).</a:t>
            </a:r>
          </a:p>
          <a:p>
            <a:pPr marL="201159" lvl="1" indent="0">
              <a:buNone/>
            </a:pPr>
            <a:endParaRPr lang="en-US" dirty="0">
              <a:solidFill>
                <a:srgbClr val="E7E6E6">
                  <a:lumMod val="25000"/>
                </a:srgbClr>
              </a:solidFill>
            </a:endParaRPr>
          </a:p>
          <a:p>
            <a:pPr marL="201159" lvl="1" indent="0">
              <a:buNone/>
            </a:pPr>
            <a:endParaRPr lang="en-US" dirty="0">
              <a:solidFill>
                <a:srgbClr val="E7E6E6">
                  <a:lumMod val="25000"/>
                </a:srgbClr>
              </a:solidFill>
            </a:endParaRPr>
          </a:p>
          <a:p>
            <a:pPr lvl="1"/>
            <a:endParaRPr lang="en-US" dirty="0"/>
          </a:p>
          <a:p>
            <a:pPr marL="201159" lvl="1" indent="0">
              <a:buNone/>
            </a:pPr>
            <a:endParaRPr lang="en-US" dirty="0"/>
          </a:p>
        </p:txBody>
      </p:sp>
      <p:sp>
        <p:nvSpPr>
          <p:cNvPr id="4" name="Slide Number Placeholder 3">
            <a:extLst>
              <a:ext uri="{FF2B5EF4-FFF2-40B4-BE49-F238E27FC236}">
                <a16:creationId xmlns:a16="http://schemas.microsoft.com/office/drawing/2014/main" id="{84B0D507-EE84-E044-80BF-0A09F381A62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13E31D-E2AB-40D1-8B51-AFA5AFEF393A}" type="slidenum">
              <a:rPr kumimoji="0" lang="en-US" sz="1400" b="0" i="0" u="none" strike="noStrike" kern="1200" cap="none" spc="0" normalizeH="0" baseline="0" noProof="0" smtClean="0">
                <a:ln>
                  <a:noFill/>
                </a:ln>
                <a:solidFill>
                  <a:srgbClr val="E7E6E6">
                    <a:lumMod val="25000"/>
                  </a:srgb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400" b="0" i="0" u="none" strike="noStrike" kern="1200" cap="none" spc="0" normalizeH="0" baseline="0" noProof="0" dirty="0">
              <a:ln>
                <a:noFill/>
              </a:ln>
              <a:solidFill>
                <a:srgbClr val="E7E6E6">
                  <a:lumMod val="25000"/>
                </a:srgb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612371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20BD2-5410-A54A-A9A2-10718D941ADF}"/>
              </a:ext>
            </a:extLst>
          </p:cNvPr>
          <p:cNvSpPr>
            <a:spLocks noGrp="1"/>
          </p:cNvSpPr>
          <p:nvPr>
            <p:ph type="title"/>
          </p:nvPr>
        </p:nvSpPr>
        <p:spPr/>
        <p:txBody>
          <a:bodyPr/>
          <a:lstStyle/>
          <a:p>
            <a:r>
              <a:rPr lang="en-US" dirty="0"/>
              <a:t>Functions of PPS – Demanded for Graded Approach</a:t>
            </a:r>
          </a:p>
        </p:txBody>
      </p:sp>
      <p:sp>
        <p:nvSpPr>
          <p:cNvPr id="3" name="Content Placeholder 2">
            <a:extLst>
              <a:ext uri="{FF2B5EF4-FFF2-40B4-BE49-F238E27FC236}">
                <a16:creationId xmlns:a16="http://schemas.microsoft.com/office/drawing/2014/main" id="{6B0E72C3-D6DD-B549-B42B-32041F22EB78}"/>
              </a:ext>
            </a:extLst>
          </p:cNvPr>
          <p:cNvSpPr>
            <a:spLocks noGrp="1"/>
          </p:cNvSpPr>
          <p:nvPr>
            <p:ph idx="1"/>
          </p:nvPr>
        </p:nvSpPr>
        <p:spPr>
          <a:xfrm>
            <a:off x="720648" y="1061357"/>
            <a:ext cx="10058400" cy="5623222"/>
          </a:xfrm>
        </p:spPr>
        <p:txBody>
          <a:bodyPr>
            <a:normAutofit/>
          </a:bodyPr>
          <a:lstStyle/>
          <a:p>
            <a:r>
              <a:rPr lang="en-US" dirty="0"/>
              <a:t>Physical Protection Functions are ‘detect’, ‘delay’, and ‘response’</a:t>
            </a:r>
          </a:p>
          <a:p>
            <a:r>
              <a:rPr lang="en-US" dirty="0"/>
              <a:t>These function descriptions do not allow for easy gradation and assignment to security levels.  </a:t>
            </a:r>
          </a:p>
          <a:p>
            <a:r>
              <a:rPr lang="en-US" dirty="0"/>
              <a:t>IAEA NST047 states that ‘Facility Functions’ are:</a:t>
            </a:r>
          </a:p>
          <a:p>
            <a:pPr lvl="1">
              <a:buFont typeface="Arial" panose="020B0604020202020204" pitchFamily="34" charset="0"/>
              <a:buChar char="•"/>
            </a:pPr>
            <a:r>
              <a:rPr lang="en-US" dirty="0"/>
              <a:t>A coordinated set of actions and processes that needs to be performed at a nuclear facility.  </a:t>
            </a:r>
          </a:p>
          <a:p>
            <a:pPr lvl="1">
              <a:buFont typeface="Arial" panose="020B0604020202020204" pitchFamily="34" charset="0"/>
              <a:buChar char="•"/>
            </a:pPr>
            <a:r>
              <a:rPr lang="en-US" dirty="0"/>
              <a:t>Each function is associated with specific purpose or goal that must be accomplished </a:t>
            </a:r>
          </a:p>
          <a:p>
            <a:r>
              <a:rPr lang="en-US" dirty="0"/>
              <a:t>Detect, delay and response lacks the completeness required for assessment</a:t>
            </a:r>
          </a:p>
          <a:p>
            <a:r>
              <a:rPr lang="en-US" dirty="0"/>
              <a:t>Potential descriptions of PPS functions that can be assessed are:</a:t>
            </a:r>
          </a:p>
          <a:p>
            <a:pPr lvl="1"/>
            <a:r>
              <a:rPr lang="en-US" dirty="0"/>
              <a:t>Detection of intruder at a Critical Detection Point</a:t>
            </a:r>
          </a:p>
          <a:p>
            <a:pPr lvl="1"/>
            <a:r>
              <a:rPr lang="en-US" dirty="0"/>
              <a:t>Control of access at the protected area perimeter</a:t>
            </a:r>
          </a:p>
          <a:p>
            <a:pPr lvl="1"/>
            <a:r>
              <a:rPr lang="en-US" dirty="0"/>
              <a:t>Detection of contraband entering protected area</a:t>
            </a:r>
          </a:p>
          <a:p>
            <a:pPr lvl="1"/>
            <a:r>
              <a:rPr lang="en-US" dirty="0"/>
              <a:t>Visual assessment of potential security events at protected area boundary</a:t>
            </a:r>
          </a:p>
          <a:p>
            <a:pPr lvl="1"/>
            <a:r>
              <a:rPr lang="en-US" dirty="0"/>
              <a:t>Detection of radioactive material in vehicles leaving the facility</a:t>
            </a:r>
          </a:p>
        </p:txBody>
      </p:sp>
      <p:sp>
        <p:nvSpPr>
          <p:cNvPr id="4" name="Slide Number Placeholder 3">
            <a:extLst>
              <a:ext uri="{FF2B5EF4-FFF2-40B4-BE49-F238E27FC236}">
                <a16:creationId xmlns:a16="http://schemas.microsoft.com/office/drawing/2014/main" id="{BD6095EF-39DA-8C4C-9071-02A952FD0E0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13E31D-E2AB-40D1-8B51-AFA5AFEF393A}" type="slidenum">
              <a:rPr kumimoji="0" lang="en-US" sz="1400" b="0" i="0" u="none" strike="noStrike" kern="1200" cap="none" spc="0" normalizeH="0" baseline="0" noProof="0" smtClean="0">
                <a:ln>
                  <a:noFill/>
                </a:ln>
                <a:solidFill>
                  <a:srgbClr val="E7E6E6">
                    <a:lumMod val="25000"/>
                  </a:srgb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400" b="0" i="0" u="none" strike="noStrike" kern="1200" cap="none" spc="0" normalizeH="0" baseline="0" noProof="0" dirty="0">
              <a:ln>
                <a:noFill/>
              </a:ln>
              <a:solidFill>
                <a:srgbClr val="E7E6E6">
                  <a:lumMod val="25000"/>
                </a:srgb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578003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andia Theme (White Background)">
  <a:themeElements>
    <a:clrScheme name="Sandia 2018">
      <a:dk1>
        <a:srgbClr val="000000"/>
      </a:dk1>
      <a:lt1>
        <a:srgbClr val="FFFFFF"/>
      </a:lt1>
      <a:dk2>
        <a:srgbClr val="005376"/>
      </a:dk2>
      <a:lt2>
        <a:srgbClr val="E7E6E6"/>
      </a:lt2>
      <a:accent1>
        <a:srgbClr val="008E74"/>
      </a:accent1>
      <a:accent2>
        <a:srgbClr val="6CB312"/>
      </a:accent2>
      <a:accent3>
        <a:srgbClr val="FFA033"/>
      </a:accent3>
      <a:accent4>
        <a:srgbClr val="A92C00"/>
      </a:accent4>
      <a:accent5>
        <a:srgbClr val="7D0D7C"/>
      </a:accent5>
      <a:accent6>
        <a:srgbClr val="00ADD0"/>
      </a:accent6>
      <a:hlink>
        <a:srgbClr val="0563C1"/>
      </a:hlink>
      <a:folHlink>
        <a:srgbClr val="954F72"/>
      </a:folHlink>
    </a:clrScheme>
    <a:fontScheme name="Garamond-Trebuchet MS">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TotalTime>
  <Words>1505</Words>
  <Application>Microsoft Macintosh PowerPoint</Application>
  <PresentationFormat>Widescreen</PresentationFormat>
  <Paragraphs>164</Paragraphs>
  <Slides>15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Garamond</vt:lpstr>
      <vt:lpstr>Gill Sans MT</vt:lpstr>
      <vt:lpstr>Trebuchet MS</vt:lpstr>
      <vt:lpstr>Sandia Theme (White Background)</vt:lpstr>
      <vt:lpstr>Evaluation of the Appropriateness of Trust Models to specify Defensive Computer Security Architectures for Physical Protection Systems</vt:lpstr>
      <vt:lpstr>Generic PPS Design</vt:lpstr>
      <vt:lpstr>Graded Approach</vt:lpstr>
      <vt:lpstr>Defence in Depth</vt:lpstr>
      <vt:lpstr>Confidentiality, Integrity &amp; Availability Requirements for PPS</vt:lpstr>
      <vt:lpstr>CIA Requirements for PPS - Continued</vt:lpstr>
      <vt:lpstr>Necessity of Security Levels and Security Zones </vt:lpstr>
      <vt:lpstr>NSS 13 and NSS 27-G Requirements</vt:lpstr>
      <vt:lpstr>Functions of PPS – Demanded for Graded Approach</vt:lpstr>
      <vt:lpstr>PPS Architecture – Single Level/Single Zone</vt:lpstr>
      <vt:lpstr>Biba and Bell-LaPadula</vt:lpstr>
      <vt:lpstr>Clark-Wilson</vt:lpstr>
      <vt:lpstr>Clark Wilson</vt:lpstr>
      <vt:lpstr>Conclusion</vt:lpstr>
      <vt:lpstr>Thank you!</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 of a simplified process to Identify and Manage Sensitive Digital Assets</dc:title>
  <dc:creator>Microsoft Office User</dc:creator>
  <cp:lastModifiedBy>Microsoft Office User</cp:lastModifiedBy>
  <cp:revision>39</cp:revision>
  <dcterms:created xsi:type="dcterms:W3CDTF">2020-01-31T14:47:40Z</dcterms:created>
  <dcterms:modified xsi:type="dcterms:W3CDTF">2020-02-06T05:01:39Z</dcterms:modified>
</cp:coreProperties>
</file>