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9" r:id="rId1"/>
  </p:sldMasterIdLst>
  <p:notesMasterIdLst>
    <p:notesMasterId r:id="rId11"/>
  </p:notesMasterIdLst>
  <p:handoutMasterIdLst>
    <p:handoutMasterId r:id="rId12"/>
  </p:handoutMasterIdLst>
  <p:sldIdLst>
    <p:sldId id="285" r:id="rId2"/>
    <p:sldId id="269" r:id="rId3"/>
    <p:sldId id="387" r:id="rId4"/>
    <p:sldId id="388" r:id="rId5"/>
    <p:sldId id="385" r:id="rId6"/>
    <p:sldId id="317" r:id="rId7"/>
    <p:sldId id="386" r:id="rId8"/>
    <p:sldId id="389" r:id="rId9"/>
    <p:sldId id="286" r:id="rId10"/>
  </p:sldIdLst>
  <p:sldSz cx="12192000" cy="6858000"/>
  <p:notesSz cx="10234613" cy="710406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08F291-51E9-4A2B-AB42-FED7823939A5}">
          <p14:sldIdLst>
            <p14:sldId id="285"/>
            <p14:sldId id="269"/>
            <p14:sldId id="387"/>
            <p14:sldId id="388"/>
            <p14:sldId id="385"/>
            <p14:sldId id="317"/>
            <p14:sldId id="386"/>
            <p14:sldId id="389"/>
            <p14:sldId id="286"/>
          </p14:sldIdLst>
        </p14:section>
        <p14:section name="Untitled Section" id="{C0B9E2CC-5C64-4299-8EB9-FAC1210DFEA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040E"/>
    <a:srgbClr val="FF0066"/>
    <a:srgbClr val="85ABA7"/>
    <a:srgbClr val="FFFF66"/>
    <a:srgbClr val="FFFFCC"/>
    <a:srgbClr val="FFCCCC"/>
    <a:srgbClr val="FF7C80"/>
    <a:srgbClr val="66FF3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>
      <p:cViewPr>
        <p:scale>
          <a:sx n="66" d="100"/>
          <a:sy n="66" d="100"/>
        </p:scale>
        <p:origin x="326" y="3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88648293963258"/>
          <c:y val="3.7037037037037035E-2"/>
          <c:w val="0.65516885389326329"/>
          <c:h val="0.73783209390492854"/>
        </c:manualLayout>
      </c:layout>
      <c:scatterChart>
        <c:scatterStyle val="smoothMarker"/>
        <c:varyColors val="0"/>
        <c:ser>
          <c:idx val="0"/>
          <c:order val="0"/>
          <c:tx>
            <c:v>Lane1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Sheet2!$K$2:$K$67</c:f>
              <c:numCache>
                <c:formatCode>General</c:formatCode>
                <c:ptCount val="66"/>
                <c:pt idx="31">
                  <c:v>0</c:v>
                </c:pt>
                <c:pt idx="32">
                  <c:v>0.20000000000000284</c:v>
                </c:pt>
                <c:pt idx="33">
                  <c:v>0.61100000000000421</c:v>
                </c:pt>
                <c:pt idx="34">
                  <c:v>0.80000000000000426</c:v>
                </c:pt>
                <c:pt idx="35">
                  <c:v>1</c:v>
                </c:pt>
                <c:pt idx="36">
                  <c:v>1.2000000000000028</c:v>
                </c:pt>
                <c:pt idx="37">
                  <c:v>1.3999999999999986</c:v>
                </c:pt>
                <c:pt idx="38">
                  <c:v>1.6060000000000016</c:v>
                </c:pt>
                <c:pt idx="39">
                  <c:v>1.8000000000000043</c:v>
                </c:pt>
                <c:pt idx="40">
                  <c:v>2</c:v>
                </c:pt>
                <c:pt idx="41">
                  <c:v>2.2000000000000028</c:v>
                </c:pt>
                <c:pt idx="42">
                  <c:v>2.3999999999999986</c:v>
                </c:pt>
                <c:pt idx="43">
                  <c:v>2.6060000000000016</c:v>
                </c:pt>
                <c:pt idx="44">
                  <c:v>2.8000000000000043</c:v>
                </c:pt>
                <c:pt idx="45">
                  <c:v>3</c:v>
                </c:pt>
                <c:pt idx="46">
                  <c:v>3.2000000000000028</c:v>
                </c:pt>
                <c:pt idx="47">
                  <c:v>3.3999999999999986</c:v>
                </c:pt>
                <c:pt idx="48">
                  <c:v>3.6090000000000018</c:v>
                </c:pt>
                <c:pt idx="49">
                  <c:v>3.8019999999999996</c:v>
                </c:pt>
                <c:pt idx="50">
                  <c:v>4.0010000000000048</c:v>
                </c:pt>
                <c:pt idx="51">
                  <c:v>4.2010000000000005</c:v>
                </c:pt>
                <c:pt idx="52">
                  <c:v>4.4010000000000034</c:v>
                </c:pt>
                <c:pt idx="53">
                  <c:v>4.5270000000000037</c:v>
                </c:pt>
                <c:pt idx="54">
                  <c:v>4.7230000000000034</c:v>
                </c:pt>
                <c:pt idx="55">
                  <c:v>4.9210000000000029</c:v>
                </c:pt>
              </c:numCache>
            </c:numRef>
          </c:xVal>
          <c:yVal>
            <c:numRef>
              <c:f>Sheet2!$L$2:$L$67</c:f>
              <c:numCache>
                <c:formatCode>General</c:formatCode>
                <c:ptCount val="66"/>
                <c:pt idx="31">
                  <c:v>140</c:v>
                </c:pt>
                <c:pt idx="32">
                  <c:v>129</c:v>
                </c:pt>
                <c:pt idx="33">
                  <c:v>200</c:v>
                </c:pt>
                <c:pt idx="34">
                  <c:v>214</c:v>
                </c:pt>
                <c:pt idx="35">
                  <c:v>203</c:v>
                </c:pt>
                <c:pt idx="36">
                  <c:v>235</c:v>
                </c:pt>
                <c:pt idx="37">
                  <c:v>183</c:v>
                </c:pt>
                <c:pt idx="38">
                  <c:v>226</c:v>
                </c:pt>
                <c:pt idx="39">
                  <c:v>180</c:v>
                </c:pt>
                <c:pt idx="40">
                  <c:v>210</c:v>
                </c:pt>
                <c:pt idx="41">
                  <c:v>231</c:v>
                </c:pt>
                <c:pt idx="42">
                  <c:v>202</c:v>
                </c:pt>
                <c:pt idx="43">
                  <c:v>217</c:v>
                </c:pt>
                <c:pt idx="44">
                  <c:v>204</c:v>
                </c:pt>
                <c:pt idx="45">
                  <c:v>150</c:v>
                </c:pt>
                <c:pt idx="46">
                  <c:v>121</c:v>
                </c:pt>
                <c:pt idx="47">
                  <c:v>101</c:v>
                </c:pt>
                <c:pt idx="48">
                  <c:v>108</c:v>
                </c:pt>
                <c:pt idx="49">
                  <c:v>122</c:v>
                </c:pt>
                <c:pt idx="50">
                  <c:v>111</c:v>
                </c:pt>
                <c:pt idx="51">
                  <c:v>93</c:v>
                </c:pt>
                <c:pt idx="52">
                  <c:v>125</c:v>
                </c:pt>
                <c:pt idx="53">
                  <c:v>117</c:v>
                </c:pt>
                <c:pt idx="54">
                  <c:v>104</c:v>
                </c:pt>
                <c:pt idx="55">
                  <c:v>125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25D-49B5-85F6-0595AC0A6089}"/>
            </c:ext>
          </c:extLst>
        </c:ser>
        <c:ser>
          <c:idx val="2"/>
          <c:order val="1"/>
          <c:tx>
            <c:v>Lane 2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Sheet2!$N$11:$N$39</c:f>
              <c:numCache>
                <c:formatCode>General</c:formatCode>
                <c:ptCount val="29"/>
                <c:pt idx="0">
                  <c:v>0</c:v>
                </c:pt>
                <c:pt idx="1">
                  <c:v>3.0000000000001137E-3</c:v>
                </c:pt>
                <c:pt idx="2">
                  <c:v>7.0000000000050022E-3</c:v>
                </c:pt>
                <c:pt idx="3">
                  <c:v>1.1000000000002785E-2</c:v>
                </c:pt>
                <c:pt idx="4">
                  <c:v>1.5000000000000568E-2</c:v>
                </c:pt>
                <c:pt idx="5">
                  <c:v>2.300000000000324E-2</c:v>
                </c:pt>
                <c:pt idx="6">
                  <c:v>0.19700000000000273</c:v>
                </c:pt>
                <c:pt idx="7">
                  <c:v>0.40100000000000335</c:v>
                </c:pt>
                <c:pt idx="8">
                  <c:v>0.59700000000000131</c:v>
                </c:pt>
                <c:pt idx="9">
                  <c:v>0.84700000000000131</c:v>
                </c:pt>
                <c:pt idx="10">
                  <c:v>1.0020000000000024</c:v>
                </c:pt>
                <c:pt idx="11">
                  <c:v>1.1960000000000051</c:v>
                </c:pt>
                <c:pt idx="12">
                  <c:v>1.3970000000000056</c:v>
                </c:pt>
                <c:pt idx="13">
                  <c:v>1.5960000000000036</c:v>
                </c:pt>
                <c:pt idx="14">
                  <c:v>1.847999999999999</c:v>
                </c:pt>
                <c:pt idx="15">
                  <c:v>2.0030000000000001</c:v>
                </c:pt>
                <c:pt idx="16">
                  <c:v>2.1970000000000027</c:v>
                </c:pt>
                <c:pt idx="17">
                  <c:v>2.3960000000000008</c:v>
                </c:pt>
                <c:pt idx="18">
                  <c:v>2.5970000000000013</c:v>
                </c:pt>
                <c:pt idx="19">
                  <c:v>2.8470000000000013</c:v>
                </c:pt>
                <c:pt idx="20">
                  <c:v>3.0030000000000001</c:v>
                </c:pt>
                <c:pt idx="21">
                  <c:v>3.1960000000000051</c:v>
                </c:pt>
                <c:pt idx="22">
                  <c:v>3.3990000000000009</c:v>
                </c:pt>
                <c:pt idx="23">
                  <c:v>3.5540000000000007</c:v>
                </c:pt>
                <c:pt idx="24">
                  <c:v>3.805000000000001</c:v>
                </c:pt>
                <c:pt idx="25">
                  <c:v>3.9600000000000009</c:v>
                </c:pt>
                <c:pt idx="26">
                  <c:v>4.1540000000000008</c:v>
                </c:pt>
                <c:pt idx="27">
                  <c:v>4.354000000000001</c:v>
                </c:pt>
                <c:pt idx="28">
                  <c:v>4.5540000000000012</c:v>
                </c:pt>
              </c:numCache>
            </c:numRef>
          </c:xVal>
          <c:yVal>
            <c:numRef>
              <c:f>Sheet2!$P$11:$P$39</c:f>
              <c:numCache>
                <c:formatCode>General</c:formatCode>
                <c:ptCount val="29"/>
                <c:pt idx="0">
                  <c:v>125</c:v>
                </c:pt>
                <c:pt idx="1">
                  <c:v>110</c:v>
                </c:pt>
                <c:pt idx="2">
                  <c:v>114</c:v>
                </c:pt>
                <c:pt idx="3">
                  <c:v>133</c:v>
                </c:pt>
                <c:pt idx="4">
                  <c:v>126</c:v>
                </c:pt>
                <c:pt idx="5">
                  <c:v>169</c:v>
                </c:pt>
                <c:pt idx="6">
                  <c:v>200</c:v>
                </c:pt>
                <c:pt idx="7">
                  <c:v>217</c:v>
                </c:pt>
                <c:pt idx="8">
                  <c:v>239</c:v>
                </c:pt>
                <c:pt idx="9">
                  <c:v>246</c:v>
                </c:pt>
                <c:pt idx="10">
                  <c:v>260</c:v>
                </c:pt>
                <c:pt idx="11">
                  <c:v>258</c:v>
                </c:pt>
                <c:pt idx="12">
                  <c:v>249</c:v>
                </c:pt>
                <c:pt idx="13">
                  <c:v>253</c:v>
                </c:pt>
                <c:pt idx="14">
                  <c:v>242</c:v>
                </c:pt>
                <c:pt idx="15">
                  <c:v>262</c:v>
                </c:pt>
                <c:pt idx="16">
                  <c:v>238</c:v>
                </c:pt>
                <c:pt idx="17">
                  <c:v>248</c:v>
                </c:pt>
                <c:pt idx="18">
                  <c:v>217</c:v>
                </c:pt>
                <c:pt idx="19">
                  <c:v>181</c:v>
                </c:pt>
                <c:pt idx="20">
                  <c:v>148</c:v>
                </c:pt>
                <c:pt idx="21">
                  <c:v>132</c:v>
                </c:pt>
                <c:pt idx="22">
                  <c:v>133</c:v>
                </c:pt>
                <c:pt idx="23">
                  <c:v>122</c:v>
                </c:pt>
                <c:pt idx="24">
                  <c:v>133</c:v>
                </c:pt>
                <c:pt idx="25">
                  <c:v>140</c:v>
                </c:pt>
                <c:pt idx="26">
                  <c:v>140</c:v>
                </c:pt>
                <c:pt idx="27">
                  <c:v>130</c:v>
                </c:pt>
                <c:pt idx="28">
                  <c:v>117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25D-49B5-85F6-0595AC0A6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6842864"/>
        <c:axId val="1286907696"/>
      </c:scatterChart>
      <c:valAx>
        <c:axId val="1286842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Time/ 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6907696"/>
        <c:crosses val="autoZero"/>
        <c:crossBetween val="midCat"/>
      </c:valAx>
      <c:valAx>
        <c:axId val="128690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Total Counts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68428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999" cy="3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r>
              <a:rPr lang="en-US"/>
              <a:t>Gunnery Specialization Training Course, Weapons of Mass Destruction Module- 2020 </a:t>
            </a:r>
            <a:endParaRPr lang="en-GB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244" y="0"/>
            <a:ext cx="4434999" cy="3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275EC33D-FBB4-494C-BF29-B79915951EF8}" type="datetime1">
              <a:rPr lang="en-US" smtClean="0"/>
              <a:t>2020-02-11</a:t>
            </a:fld>
            <a:endParaRPr lang="en-GB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628"/>
            <a:ext cx="4434999" cy="3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r>
              <a:rPr lang="en-US"/>
              <a:t>Sri Lanka Atomic Energy Board</a:t>
            </a:r>
            <a:endParaRPr lang="en-GB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244" y="6747628"/>
            <a:ext cx="4434999" cy="3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515C1D72-5FE4-47B4-AC50-1D003D0BDD3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9031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999" cy="3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r>
              <a:rPr lang="en-US"/>
              <a:t>Gunnery Specialization Training Course, Weapons of Mass Destruction Module- 2020 </a:t>
            </a: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244" y="0"/>
            <a:ext cx="4434999" cy="3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DB834890-D6B8-461F-8715-F72D3105F7D5}" type="datetime1">
              <a:rPr lang="en-US" smtClean="0"/>
              <a:t>2020-02-11</a:t>
            </a:fld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1138" y="533400"/>
            <a:ext cx="47323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4432"/>
            <a:ext cx="8187690" cy="319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628"/>
            <a:ext cx="4434999" cy="3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r>
              <a:rPr lang="en-US"/>
              <a:t>Sri Lanka Atomic Energy Board</a:t>
            </a: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244" y="6747628"/>
            <a:ext cx="4434999" cy="3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ABA86D39-A805-49D7-BC68-08830EB1846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68412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819783"/>
            <a:ext cx="10363200" cy="715581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559301"/>
            <a:ext cx="9144000" cy="121920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 and Affiliations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A100-0ED8-4E80-B4BB-03861FA68497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8889" r="8333" b="10833"/>
          <a:stretch/>
        </p:blipFill>
        <p:spPr>
          <a:xfrm>
            <a:off x="10179396" y="88903"/>
            <a:ext cx="1826339" cy="1337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9" y="88903"/>
            <a:ext cx="1256623" cy="133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7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CB6-CC6C-47CD-A07E-20E6485C0712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1297" y="5849872"/>
            <a:ext cx="1151467" cy="938881"/>
            <a:chOff x="83473" y="5849869"/>
            <a:chExt cx="863600" cy="93888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3473" y="6488668"/>
              <a:ext cx="863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 err="1">
                  <a:solidFill>
                    <a:srgbClr val="CC9900">
                      <a:lumMod val="75000"/>
                    </a:srgbClr>
                  </a:solidFill>
                  <a:latin typeface="Britannic Bold" panose="020B0903060703020204" pitchFamily="34" charset="0"/>
                </a:rPr>
                <a:t>SLAEB</a:t>
              </a:r>
              <a:endParaRPr lang="en-GB" sz="1350" dirty="0">
                <a:solidFill>
                  <a:srgbClr val="CC9900">
                    <a:lumMod val="75000"/>
                  </a:srgbClr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8335" r="5556" b="7778"/>
            <a:stretch/>
          </p:blipFill>
          <p:spPr>
            <a:xfrm>
              <a:off x="144831" y="5849869"/>
              <a:ext cx="764142" cy="74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769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3497" y="365125"/>
            <a:ext cx="61170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AAA4-8D23-48B6-8991-6083F6E75909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1297" y="5849872"/>
            <a:ext cx="1151467" cy="938881"/>
            <a:chOff x="83473" y="5849869"/>
            <a:chExt cx="863600" cy="938881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83473" y="6488668"/>
              <a:ext cx="863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 err="1">
                  <a:solidFill>
                    <a:srgbClr val="CC9900">
                      <a:lumMod val="75000"/>
                    </a:srgbClr>
                  </a:solidFill>
                  <a:latin typeface="Britannic Bold" panose="020B0903060703020204" pitchFamily="34" charset="0"/>
                </a:rPr>
                <a:t>SLAEB</a:t>
              </a:r>
              <a:endParaRPr lang="en-GB" sz="1350" dirty="0">
                <a:solidFill>
                  <a:srgbClr val="CC9900">
                    <a:lumMod val="75000"/>
                  </a:srgbClr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8335" r="5556" b="7778"/>
            <a:stretch/>
          </p:blipFill>
          <p:spPr>
            <a:xfrm>
              <a:off x="144831" y="5849869"/>
              <a:ext cx="764142" cy="74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20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>
          <a:xfrm>
            <a:off x="1659468" y="6356352"/>
            <a:ext cx="2269067" cy="365125"/>
          </a:xfrm>
        </p:spPr>
        <p:txBody>
          <a:bodyPr/>
          <a:lstStyle/>
          <a:p>
            <a:fld id="{2B5CD133-AC01-47FB-AF10-B59E0CEB2DAC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64000" y="6356353"/>
            <a:ext cx="5969000" cy="365125"/>
          </a:xfrm>
        </p:spPr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300" y="6356352"/>
            <a:ext cx="1143000" cy="365125"/>
          </a:xfrm>
        </p:spPr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1297" y="5849872"/>
            <a:ext cx="1151467" cy="938881"/>
            <a:chOff x="83473" y="5849869"/>
            <a:chExt cx="863600" cy="938881"/>
          </a:xfrm>
        </p:grpSpPr>
        <p:sp>
          <p:nvSpPr>
            <p:cNvPr id="19" name="TextBox 18"/>
            <p:cNvSpPr txBox="1"/>
            <p:nvPr userDrawn="1"/>
          </p:nvSpPr>
          <p:spPr>
            <a:xfrm>
              <a:off x="83473" y="6488668"/>
              <a:ext cx="863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 err="1">
                  <a:solidFill>
                    <a:srgbClr val="CC9900">
                      <a:lumMod val="75000"/>
                    </a:srgbClr>
                  </a:solidFill>
                  <a:latin typeface="Britannic Bold" panose="020B0903060703020204" pitchFamily="34" charset="0"/>
                </a:rPr>
                <a:t>SLAEB</a:t>
              </a:r>
              <a:endParaRPr lang="en-GB" sz="1350" dirty="0">
                <a:solidFill>
                  <a:srgbClr val="CC9900">
                    <a:lumMod val="75000"/>
                  </a:srgbClr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8335" r="5556" b="7778"/>
            <a:stretch/>
          </p:blipFill>
          <p:spPr>
            <a:xfrm>
              <a:off x="144831" y="5849869"/>
              <a:ext cx="764142" cy="74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509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887792"/>
            <a:ext cx="10515600" cy="7155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044677"/>
            <a:ext cx="10515600" cy="90832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1659468" y="6356352"/>
            <a:ext cx="2269067" cy="365125"/>
          </a:xfrm>
        </p:spPr>
        <p:txBody>
          <a:bodyPr/>
          <a:lstStyle/>
          <a:p>
            <a:fld id="{A2373D8F-627F-4485-983C-6642E59A71C9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64000" y="6356353"/>
            <a:ext cx="5969000" cy="365125"/>
          </a:xfrm>
        </p:spPr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300" y="6356352"/>
            <a:ext cx="1143000" cy="365125"/>
          </a:xfrm>
        </p:spPr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1297" y="5849872"/>
            <a:ext cx="1151467" cy="938881"/>
            <a:chOff x="83473" y="5849869"/>
            <a:chExt cx="863600" cy="938881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83473" y="6488668"/>
              <a:ext cx="863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 err="1">
                  <a:solidFill>
                    <a:srgbClr val="CC9900">
                      <a:lumMod val="75000"/>
                    </a:srgbClr>
                  </a:solidFill>
                  <a:latin typeface="Britannic Bold" panose="020B0903060703020204" pitchFamily="34" charset="0"/>
                </a:rPr>
                <a:t>SLAEB</a:t>
              </a:r>
              <a:endParaRPr lang="en-GB" sz="1350" dirty="0">
                <a:solidFill>
                  <a:srgbClr val="CC9900">
                    <a:lumMod val="75000"/>
                  </a:srgbClr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8335" r="5556" b="7778"/>
            <a:stretch/>
          </p:blipFill>
          <p:spPr>
            <a:xfrm>
              <a:off x="144831" y="5849869"/>
              <a:ext cx="764142" cy="74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776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0A18-BC5B-4A06-94C7-958FB57D8C26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1297" y="5849872"/>
            <a:ext cx="1151467" cy="938881"/>
            <a:chOff x="83473" y="5849869"/>
            <a:chExt cx="863600" cy="938881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83473" y="6488668"/>
              <a:ext cx="863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 err="1">
                  <a:solidFill>
                    <a:srgbClr val="CC9900">
                      <a:lumMod val="75000"/>
                    </a:srgbClr>
                  </a:solidFill>
                  <a:latin typeface="Britannic Bold" panose="020B0903060703020204" pitchFamily="34" charset="0"/>
                </a:rPr>
                <a:t>SLAEB</a:t>
              </a:r>
              <a:endParaRPr lang="en-GB" sz="1350" dirty="0">
                <a:solidFill>
                  <a:srgbClr val="CC9900">
                    <a:lumMod val="75000"/>
                  </a:srgbClr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8335" r="5556" b="7778"/>
            <a:stretch/>
          </p:blipFill>
          <p:spPr>
            <a:xfrm>
              <a:off x="144831" y="5849869"/>
              <a:ext cx="764142" cy="74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6605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73995"/>
            <a:ext cx="10515600" cy="5078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ACAC-0696-429F-8F3C-FAAFDC863A19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1297" y="5849872"/>
            <a:ext cx="1151467" cy="938881"/>
            <a:chOff x="83473" y="5849869"/>
            <a:chExt cx="863600" cy="938881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83473" y="6488668"/>
              <a:ext cx="863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 err="1">
                  <a:solidFill>
                    <a:srgbClr val="CC9900">
                      <a:lumMod val="75000"/>
                    </a:srgbClr>
                  </a:solidFill>
                  <a:latin typeface="Britannic Bold" panose="020B0903060703020204" pitchFamily="34" charset="0"/>
                </a:rPr>
                <a:t>SLAEB</a:t>
              </a:r>
              <a:endParaRPr lang="en-GB" sz="1350" dirty="0">
                <a:solidFill>
                  <a:srgbClr val="CC9900">
                    <a:lumMod val="75000"/>
                  </a:srgbClr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8335" r="5556" b="7778"/>
            <a:stretch/>
          </p:blipFill>
          <p:spPr>
            <a:xfrm>
              <a:off x="144831" y="5849869"/>
              <a:ext cx="764142" cy="74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235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1EF1-20FD-4689-A542-8D9BA2F0D617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297" y="5849872"/>
            <a:ext cx="1151467" cy="938881"/>
            <a:chOff x="83473" y="5849869"/>
            <a:chExt cx="863600" cy="93888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3473" y="6488668"/>
              <a:ext cx="863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 err="1">
                  <a:solidFill>
                    <a:srgbClr val="CC9900">
                      <a:lumMod val="75000"/>
                    </a:srgbClr>
                  </a:solidFill>
                  <a:latin typeface="Britannic Bold" panose="020B0903060703020204" pitchFamily="34" charset="0"/>
                </a:rPr>
                <a:t>SLAEB</a:t>
              </a:r>
              <a:endParaRPr lang="en-GB" sz="1350" dirty="0">
                <a:solidFill>
                  <a:srgbClr val="CC9900">
                    <a:lumMod val="75000"/>
                  </a:srgbClr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8335" r="5556" b="7778"/>
            <a:stretch/>
          </p:blipFill>
          <p:spPr>
            <a:xfrm>
              <a:off x="144831" y="5849869"/>
              <a:ext cx="764142" cy="74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174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497E-509E-4212-BBE1-A27A811E13ED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297" y="5849872"/>
            <a:ext cx="1151467" cy="938881"/>
            <a:chOff x="83473" y="5849869"/>
            <a:chExt cx="863600" cy="93888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3473" y="6488668"/>
              <a:ext cx="863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 err="1">
                  <a:solidFill>
                    <a:srgbClr val="CC9900">
                      <a:lumMod val="75000"/>
                    </a:srgbClr>
                  </a:solidFill>
                  <a:latin typeface="Britannic Bold" panose="020B0903060703020204" pitchFamily="34" charset="0"/>
                </a:rPr>
                <a:t>SLAEB</a:t>
              </a:r>
              <a:endParaRPr lang="en-GB" sz="1350" dirty="0">
                <a:solidFill>
                  <a:srgbClr val="CC9900">
                    <a:lumMod val="75000"/>
                  </a:srgbClr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8335" r="5556" b="7778"/>
            <a:stretch/>
          </p:blipFill>
          <p:spPr>
            <a:xfrm>
              <a:off x="144831" y="5849869"/>
              <a:ext cx="764142" cy="74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120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32669"/>
            <a:ext cx="3932237" cy="42473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95C4-92D7-4CD6-A37C-85E5CA7D76A6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1297" y="5849872"/>
            <a:ext cx="1151467" cy="938881"/>
            <a:chOff x="83473" y="5849869"/>
            <a:chExt cx="863600" cy="938881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83473" y="6488668"/>
              <a:ext cx="863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 err="1">
                  <a:solidFill>
                    <a:srgbClr val="CC9900">
                      <a:lumMod val="75000"/>
                    </a:srgbClr>
                  </a:solidFill>
                  <a:latin typeface="Britannic Bold" panose="020B0903060703020204" pitchFamily="34" charset="0"/>
                </a:rPr>
                <a:t>SLAEB</a:t>
              </a:r>
              <a:endParaRPr lang="en-GB" sz="1350" dirty="0">
                <a:solidFill>
                  <a:srgbClr val="CC9900">
                    <a:lumMod val="75000"/>
                  </a:srgbClr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8335" r="5556" b="7778"/>
            <a:stretch/>
          </p:blipFill>
          <p:spPr>
            <a:xfrm>
              <a:off x="144831" y="5849869"/>
              <a:ext cx="764142" cy="74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54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32669"/>
            <a:ext cx="3932237" cy="42473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9D5F-1038-4314-A7DC-47396E20669B}" type="datetime1">
              <a:rPr lang="en-US" smtClean="0">
                <a:solidFill>
                  <a:srgbClr val="002B82">
                    <a:tint val="75000"/>
                  </a:srgbClr>
                </a:solidFill>
              </a:r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2B82">
                    <a:tint val="75000"/>
                  </a:srgbClr>
                </a:solidFill>
              </a:rPr>
              <a:t>Sri Lanka Atomic Energy Board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297" y="5849872"/>
            <a:ext cx="1151467" cy="938881"/>
            <a:chOff x="83473" y="5849869"/>
            <a:chExt cx="863600" cy="93888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3473" y="6488668"/>
              <a:ext cx="8636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 err="1">
                  <a:solidFill>
                    <a:srgbClr val="CC9900">
                      <a:lumMod val="75000"/>
                    </a:srgbClr>
                  </a:solidFill>
                  <a:latin typeface="Britannic Bold" panose="020B0903060703020204" pitchFamily="34" charset="0"/>
                </a:rPr>
                <a:t>SLAEB</a:t>
              </a:r>
              <a:endParaRPr lang="en-GB" sz="1350" dirty="0">
                <a:solidFill>
                  <a:srgbClr val="CC9900">
                    <a:lumMod val="75000"/>
                  </a:srgbClr>
                </a:solidFill>
                <a:latin typeface="Britannic Bold" panose="020B0903060703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8335" r="5556" b="7778"/>
            <a:stretch/>
          </p:blipFill>
          <p:spPr>
            <a:xfrm>
              <a:off x="144831" y="5849869"/>
              <a:ext cx="764142" cy="74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10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0">
              <a:schemeClr val="bg1"/>
            </a:gs>
            <a:gs pos="13000">
              <a:schemeClr val="bg1"/>
            </a:gs>
            <a:gs pos="0">
              <a:schemeClr val="accent1">
                <a:lumMod val="60000"/>
                <a:lumOff val="40000"/>
              </a:schemeClr>
            </a:gs>
            <a:gs pos="52000">
              <a:schemeClr val="bg1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27894"/>
            <a:ext cx="10515600" cy="5078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55701"/>
            <a:ext cx="10515600" cy="507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9468" y="6356352"/>
            <a:ext cx="2269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6D1705-43EA-44D7-A491-CA0933CF9652}" type="datetime1">
              <a:rPr lang="en-US" smtClean="0">
                <a:solidFill>
                  <a:srgbClr val="002B82">
                    <a:tint val="75000"/>
                  </a:srgbClr>
                </a:solidFill>
                <a:latin typeface="Iskoola Pot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2020-02-11</a:t>
            </a:fld>
            <a:endParaRPr lang="en-US">
              <a:solidFill>
                <a:srgbClr val="002B82">
                  <a:tint val="75000"/>
                </a:srgbClr>
              </a:solidFill>
              <a:latin typeface="Iskoola Pot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4000" y="6356353"/>
            <a:ext cx="596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2B82">
                    <a:tint val="75000"/>
                  </a:srgbClr>
                </a:solidFill>
                <a:latin typeface="Iskoola Pota"/>
              </a:rPr>
              <a:t>Sri Lanka Atomic Energy Board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2300" y="6356352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  <a:latin typeface="Iskoola Pot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2B82">
                  <a:tint val="75000"/>
                </a:srgbClr>
              </a:solidFill>
              <a:latin typeface="Iskoola Pota"/>
            </a:endParaRPr>
          </a:p>
        </p:txBody>
      </p:sp>
    </p:spTree>
    <p:extLst>
      <p:ext uri="{BB962C8B-B14F-4D97-AF65-F5344CB8AC3E}">
        <p14:creationId xmlns:p14="http://schemas.microsoft.com/office/powerpoint/2010/main" val="259657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5F2987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DB2940-F5E0-4CEB-806C-1B21C26D044B}"/>
              </a:ext>
            </a:extLst>
          </p:cNvPr>
          <p:cNvSpPr/>
          <p:nvPr/>
        </p:nvSpPr>
        <p:spPr>
          <a:xfrm>
            <a:off x="0" y="1955104"/>
            <a:ext cx="121920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376" y="2041367"/>
            <a:ext cx="10439400" cy="1421928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OPPORTUNITIES FOR GENDER EQUALITY, </a:t>
            </a:r>
            <a:b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ADVANCEMENT, AND KNOWLEDGE BUILDING: SERVING AS A CHIEF SCIENTIFIC INVESTIGATOR</a:t>
            </a:r>
            <a:endParaRPr lang="en-US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5877C-F5DF-4C21-A014-54C77D20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1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EB822D0-DE5E-4CCF-B1D8-BD9B4E5D18BC}"/>
              </a:ext>
            </a:extLst>
          </p:cNvPr>
          <p:cNvSpPr txBox="1">
            <a:spLocks/>
          </p:cNvSpPr>
          <p:nvPr/>
        </p:nvSpPr>
        <p:spPr>
          <a:xfrm>
            <a:off x="1190366" y="3760098"/>
            <a:ext cx="10335028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P. N. G. RatHnaweera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1*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CDBACC2-352B-4250-9B3A-9CF76CFC29BD}"/>
              </a:ext>
            </a:extLst>
          </p:cNvPr>
          <p:cNvSpPr txBox="1">
            <a:spLocks/>
          </p:cNvSpPr>
          <p:nvPr/>
        </p:nvSpPr>
        <p:spPr>
          <a:xfrm>
            <a:off x="285750" y="4446728"/>
            <a:ext cx="116205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Radiation Protection &amp; Technical Services Division, Sri Lanka Atomic Energy Board, Colombo, Sri Lanka 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DEBCCBE-55C1-4C74-9C86-306FDE3DDF68}"/>
              </a:ext>
            </a:extLst>
          </p:cNvPr>
          <p:cNvSpPr txBox="1">
            <a:spLocks/>
          </p:cNvSpPr>
          <p:nvPr/>
        </p:nvSpPr>
        <p:spPr>
          <a:xfrm>
            <a:off x="2230674" y="6255234"/>
            <a:ext cx="7366804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Presented by: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P.N.G. RATHNAWEERA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17770D5-1C8A-48C1-A9FE-1BDAA66CE73D}"/>
              </a:ext>
            </a:extLst>
          </p:cNvPr>
          <p:cNvSpPr txBox="1">
            <a:spLocks/>
          </p:cNvSpPr>
          <p:nvPr/>
        </p:nvSpPr>
        <p:spPr>
          <a:xfrm>
            <a:off x="9929352" y="5908822"/>
            <a:ext cx="2247900" cy="37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1*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nirasha@aeb.gov.lk</a:t>
            </a:r>
          </a:p>
        </p:txBody>
      </p:sp>
      <p:pic>
        <p:nvPicPr>
          <p:cNvPr id="1026" name="Picture 2" descr="Image result for government symbol of sri lanka">
            <a:extLst>
              <a:ext uri="{FF2B5EF4-FFF2-40B4-BE49-F238E27FC236}">
                <a16:creationId xmlns:a16="http://schemas.microsoft.com/office/drawing/2014/main" id="{F1887ACA-925E-4766-B091-BC740204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73" y="363659"/>
            <a:ext cx="887607" cy="125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88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C3FD6873-FDC1-4217-8EC1-0270BB23FE0C}"/>
              </a:ext>
            </a:extLst>
          </p:cNvPr>
          <p:cNvSpPr/>
          <p:nvPr/>
        </p:nvSpPr>
        <p:spPr>
          <a:xfrm>
            <a:off x="1" y="794781"/>
            <a:ext cx="11963400" cy="6063219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6874" y="82314"/>
            <a:ext cx="7671677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 Applications in Sri Lanka</a:t>
            </a:r>
            <a:endParaRPr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284F5-F239-46DD-9E8E-455367253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5169"/>
          <a:stretch/>
        </p:blipFill>
        <p:spPr>
          <a:xfrm>
            <a:off x="149529" y="828808"/>
            <a:ext cx="2004206" cy="1551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868F4E-1DF7-46C4-9B76-6C69BBE7A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465035"/>
            <a:ext cx="3124199" cy="26458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947ABAD-74E2-4879-AAD5-6F18937D5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5" y="4036477"/>
            <a:ext cx="1861913" cy="170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C:\Users\Hp\Desktop\Other foldes\2.5 MONTH PROG\Field photo\IMG_2201.JPG">
            <a:extLst>
              <a:ext uri="{FF2B5EF4-FFF2-40B4-BE49-F238E27FC236}">
                <a16:creationId xmlns:a16="http://schemas.microsoft.com/office/drawing/2014/main" id="{AD72A9D6-5BE7-417E-BDA9-712BD3D2F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14" y="5234730"/>
            <a:ext cx="2047087" cy="154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5134C006-8FF2-40DD-8CDD-E0E240447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22" y="2396077"/>
            <a:ext cx="1957734" cy="139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Image result for x-ray in sri lanka">
            <a:extLst>
              <a:ext uri="{FF2B5EF4-FFF2-40B4-BE49-F238E27FC236}">
                <a16:creationId xmlns:a16="http://schemas.microsoft.com/office/drawing/2014/main" id="{8D896BD7-DEA0-4A88-A060-9F42447E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404" y="1508570"/>
            <a:ext cx="2080912" cy="159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:\next\ok\source loading\DSC03295.JPG">
            <a:extLst>
              <a:ext uri="{FF2B5EF4-FFF2-40B4-BE49-F238E27FC236}">
                <a16:creationId xmlns:a16="http://schemas.microsoft.com/office/drawing/2014/main" id="{8CD55DC7-D973-4058-8952-40218AB5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b="22342"/>
          <a:stretch>
            <a:fillRect/>
          </a:stretch>
        </p:blipFill>
        <p:spPr bwMode="auto">
          <a:xfrm>
            <a:off x="1527573" y="2225816"/>
            <a:ext cx="2184225" cy="156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F88D6-3C04-4204-B195-258DB2BCC9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09" y="3454526"/>
            <a:ext cx="2080912" cy="1385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56C870-CB0B-4F5A-8B8E-7076CC3C13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/>
          <a:stretch/>
        </p:blipFill>
        <p:spPr>
          <a:xfrm>
            <a:off x="4073300" y="4063182"/>
            <a:ext cx="1687619" cy="1499151"/>
          </a:xfrm>
          <a:prstGeom prst="rect">
            <a:avLst/>
          </a:prstGeom>
        </p:spPr>
      </p:pic>
      <p:pic>
        <p:nvPicPr>
          <p:cNvPr id="21" name="Picture 5" descr="E:\Prasad\Insitu_Gamma\2010_12_28_Kalpitiya_Manna Mesurmants\Photos\100_0198.JPG">
            <a:extLst>
              <a:ext uri="{FF2B5EF4-FFF2-40B4-BE49-F238E27FC236}">
                <a16:creationId xmlns:a16="http://schemas.microsoft.com/office/drawing/2014/main" id="{CAA6BD15-01B5-4721-BAF1-B5B7BB83D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12302" r="6289"/>
          <a:stretch/>
        </p:blipFill>
        <p:spPr bwMode="auto">
          <a:xfrm>
            <a:off x="5552981" y="5239646"/>
            <a:ext cx="1831975" cy="154370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11158" y="2229449"/>
            <a:ext cx="22809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Industrial Radiography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91163" y="5730277"/>
            <a:ext cx="22809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Agricultural Research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1511801" y="3783624"/>
            <a:ext cx="18221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Irradiation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5760919" y="2044783"/>
            <a:ext cx="18221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3730850" y="5368495"/>
            <a:ext cx="18221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Security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5783221" y="5065453"/>
            <a:ext cx="272417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Environmental Conservation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2043894" y="3940392"/>
            <a:ext cx="1445983" cy="58477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HRD and Education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2125215" y="2152699"/>
            <a:ext cx="1445983" cy="830997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Radioactive Waste Management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7182863" y="2328446"/>
            <a:ext cx="1632526" cy="33855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 Support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2BCCAC-1819-4B83-A709-C836886F39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r="7032"/>
          <a:stretch/>
        </p:blipFill>
        <p:spPr>
          <a:xfrm>
            <a:off x="6751770" y="96742"/>
            <a:ext cx="2182272" cy="22654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2D36B27-BF1F-4870-9362-CC2B86B92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28" y="5005671"/>
            <a:ext cx="2010831" cy="1508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4E807F-CFAC-4E69-8BB3-E532140866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/>
          <a:stretch/>
        </p:blipFill>
        <p:spPr>
          <a:xfrm>
            <a:off x="2004260" y="105467"/>
            <a:ext cx="2421524" cy="2001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2A6FED-2772-4D7D-9F20-997F3D5A6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58" y="5031634"/>
            <a:ext cx="2221503" cy="1482159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ED503E8-C29C-463A-8CB6-954F36043D38}"/>
              </a:ext>
            </a:extLst>
          </p:cNvPr>
          <p:cNvSpPr/>
          <p:nvPr/>
        </p:nvSpPr>
        <p:spPr>
          <a:xfrm>
            <a:off x="3371386" y="1495265"/>
            <a:ext cx="4173117" cy="41314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86714A-ECC3-4837-89DC-A191D1BC9F0E}"/>
              </a:ext>
            </a:extLst>
          </p:cNvPr>
          <p:cNvSpPr/>
          <p:nvPr/>
        </p:nvSpPr>
        <p:spPr>
          <a:xfrm>
            <a:off x="4496842" y="2626189"/>
            <a:ext cx="1922206" cy="1869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My Role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 rot="5400000">
            <a:off x="4869639" y="2809764"/>
            <a:ext cx="2323905" cy="1580230"/>
          </a:xfrm>
          <a:prstGeom prst="rect">
            <a:avLst/>
          </a:prstGeom>
        </p:spPr>
        <p:txBody>
          <a:bodyPr vert="horz" wrap="square" lIns="0" tIns="12065" rIns="0" bIns="0" rtlCol="0" anchor="ctr">
            <a:prstTxWarp prst="textArchUp">
              <a:avLst/>
            </a:prstTxWarp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 b="1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Security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52314E-CCA8-44D5-88AC-23655EEA5C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" y="2925958"/>
            <a:ext cx="2186700" cy="1457799"/>
          </a:xfrm>
          <a:prstGeom prst="rect">
            <a:avLst/>
          </a:prstGeom>
        </p:spPr>
      </p:pic>
      <p:pic>
        <p:nvPicPr>
          <p:cNvPr id="15" name="Picture 2" descr="Image may contain: 3 people, people standing and indoor">
            <a:extLst>
              <a:ext uri="{FF2B5EF4-FFF2-40B4-BE49-F238E27FC236}">
                <a16:creationId xmlns:a16="http://schemas.microsoft.com/office/drawing/2014/main" id="{BE4F706C-49AB-469D-B0BC-856FFCD7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2564" y="4732454"/>
            <a:ext cx="2171199" cy="162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4BB53D-CFC2-4AA2-B126-B1DC10A7E1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" y="1206002"/>
            <a:ext cx="2186699" cy="14577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EDA018-6874-4B9E-B67D-D478CB17F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87" y="3574039"/>
            <a:ext cx="2328863" cy="15484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B0F319-9E4D-40E9-997A-7B683D003A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7"/>
          <a:stretch/>
        </p:blipFill>
        <p:spPr>
          <a:xfrm>
            <a:off x="8851186" y="5200574"/>
            <a:ext cx="2723881" cy="139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86E27A-A937-4313-8A59-7B604A8C9E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79" y="66125"/>
            <a:ext cx="2322668" cy="1548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713B29-CD90-4100-8199-EB11051CFA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0" y="1873395"/>
            <a:ext cx="2314457" cy="1542971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24" idx="0"/>
            <a:endCxn id="3" idx="0"/>
          </p:cNvCxnSpPr>
          <p:nvPr/>
        </p:nvCxnSpPr>
        <p:spPr>
          <a:xfrm>
            <a:off x="5457945" y="1495265"/>
            <a:ext cx="0" cy="1130924"/>
          </a:xfrm>
          <a:prstGeom prst="line">
            <a:avLst/>
          </a:prstGeom>
          <a:ln w="38100">
            <a:solidFill>
              <a:srgbClr val="3604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4"/>
            <a:endCxn id="24" idx="4"/>
          </p:cNvCxnSpPr>
          <p:nvPr/>
        </p:nvCxnSpPr>
        <p:spPr>
          <a:xfrm>
            <a:off x="5457945" y="4495785"/>
            <a:ext cx="0" cy="1130924"/>
          </a:xfrm>
          <a:prstGeom prst="line">
            <a:avLst/>
          </a:prstGeom>
          <a:ln w="38100">
            <a:solidFill>
              <a:srgbClr val="3604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ject 2"/>
          <p:cNvSpPr txBox="1">
            <a:spLocks/>
          </p:cNvSpPr>
          <p:nvPr/>
        </p:nvSpPr>
        <p:spPr>
          <a:xfrm rot="5400000" flipH="1" flipV="1">
            <a:off x="3766415" y="2809764"/>
            <a:ext cx="2323905" cy="1580230"/>
          </a:xfrm>
          <a:prstGeom prst="rect">
            <a:avLst/>
          </a:prstGeom>
        </p:spPr>
        <p:txBody>
          <a:bodyPr spcFirstLastPara="1" vert="horz" wrap="square" lIns="0" tIns="12065" rIns="0" bIns="0" numCol="1" rtlCol="0" anchor="ctr">
            <a:prstTxWarp prst="textArchUp">
              <a:avLst/>
            </a:prstTxWarp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5F298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fontAlgn="auto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</a:pPr>
            <a:r>
              <a:rPr lang="en-US" sz="3200" b="1" spc="-15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Safety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9074909" y="6513794"/>
            <a:ext cx="2302454" cy="33855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 Development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8412342" y="2831591"/>
            <a:ext cx="1125455" cy="58477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 Training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8706470" y="4537710"/>
            <a:ext cx="1125455" cy="58477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CBRN Training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6337259" y="6494304"/>
            <a:ext cx="1890299" cy="33855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 Support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9074909" y="1596347"/>
            <a:ext cx="2539437" cy="33855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Collaboration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558277" y="137764"/>
            <a:ext cx="1445983" cy="58477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Monitoring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64814" y="6398863"/>
            <a:ext cx="2138412" cy="33855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Awareness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C7183F-2C8E-471E-8073-7F11847BFC1B}"/>
              </a:ext>
            </a:extLst>
          </p:cNvPr>
          <p:cNvSpPr txBox="1"/>
          <p:nvPr/>
        </p:nvSpPr>
        <p:spPr>
          <a:xfrm>
            <a:off x="2426949" y="6494304"/>
            <a:ext cx="2138412" cy="33855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Management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7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FE80B9-C4C4-46E0-ABF2-8BE819D9714D}"/>
              </a:ext>
            </a:extLst>
          </p:cNvPr>
          <p:cNvSpPr/>
          <p:nvPr/>
        </p:nvSpPr>
        <p:spPr>
          <a:xfrm>
            <a:off x="228600" y="1219200"/>
            <a:ext cx="11658600" cy="2133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138399"/>
            <a:ext cx="10744200" cy="997068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 Research Project (J02005) on Alarm Assessment</a:t>
            </a:r>
            <a:endParaRPr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E:\AMC1.png">
            <a:extLst>
              <a:ext uri="{FF2B5EF4-FFF2-40B4-BE49-F238E27FC236}">
                <a16:creationId xmlns:a16="http://schemas.microsoft.com/office/drawing/2014/main" id="{AFB75984-9B7A-4EDD-92E7-C33BFE178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 b="3681"/>
          <a:stretch/>
        </p:blipFill>
        <p:spPr bwMode="auto">
          <a:xfrm>
            <a:off x="10752781" y="1817927"/>
            <a:ext cx="753419" cy="11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11161D-84CB-4834-ABF8-5458D1762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4" t="51177" r="11519" b="23921"/>
          <a:stretch/>
        </p:blipFill>
        <p:spPr>
          <a:xfrm>
            <a:off x="5380304" y="1767572"/>
            <a:ext cx="1525893" cy="1203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7122CB-F42E-42FB-91B0-062ABC4E1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904" y="1752600"/>
            <a:ext cx="2500775" cy="1233597"/>
          </a:xfrm>
          <a:prstGeom prst="rect">
            <a:avLst/>
          </a:prstGeom>
        </p:spPr>
      </p:pic>
      <p:sp>
        <p:nvSpPr>
          <p:cNvPr id="28" name="Right Arrow 12">
            <a:extLst>
              <a:ext uri="{FF2B5EF4-FFF2-40B4-BE49-F238E27FC236}">
                <a16:creationId xmlns:a16="http://schemas.microsoft.com/office/drawing/2014/main" id="{023E79C5-A47F-47C9-89AF-FA0E6D4CEE46}"/>
              </a:ext>
            </a:extLst>
          </p:cNvPr>
          <p:cNvSpPr/>
          <p:nvPr/>
        </p:nvSpPr>
        <p:spPr>
          <a:xfrm>
            <a:off x="6959230" y="2369399"/>
            <a:ext cx="433228" cy="189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14">
            <a:extLst>
              <a:ext uri="{FF2B5EF4-FFF2-40B4-BE49-F238E27FC236}">
                <a16:creationId xmlns:a16="http://schemas.microsoft.com/office/drawing/2014/main" id="{470D2D1F-669F-445E-A7E9-4B91756DB394}"/>
              </a:ext>
            </a:extLst>
          </p:cNvPr>
          <p:cNvSpPr/>
          <p:nvPr/>
        </p:nvSpPr>
        <p:spPr>
          <a:xfrm>
            <a:off x="10180904" y="2369399"/>
            <a:ext cx="433228" cy="189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9530C9-14B7-43B7-8F98-02DAAAC612F0}"/>
              </a:ext>
            </a:extLst>
          </p:cNvPr>
          <p:cNvSpPr/>
          <p:nvPr/>
        </p:nvSpPr>
        <p:spPr>
          <a:xfrm>
            <a:off x="247185" y="3519599"/>
            <a:ext cx="67589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Better Opportunity to develop …,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Project or team management leadership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Build important networks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expand and demonstrate technical skills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055B5-F1B0-4BC2-AA79-40EDC971FE3C}"/>
              </a:ext>
            </a:extLst>
          </p:cNvPr>
          <p:cNvSpPr txBox="1"/>
          <p:nvPr/>
        </p:nvSpPr>
        <p:spPr>
          <a:xfrm>
            <a:off x="354484" y="1446074"/>
            <a:ext cx="4770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J02005 project is to provide common technical tools to evaluate the alarms from Radiation Detection instruments (Radiation Portal Monitors/RPM) mostly coming from the Naturally Occurring Radioactive Materials (NORMs).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E42CA9-7BF6-4DC9-AD78-9FC4F037E6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633" y="3926270"/>
            <a:ext cx="1837713" cy="122514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E50C08-57D9-4A6E-8DAD-1DBD447298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69" y="5549528"/>
            <a:ext cx="1916986" cy="127799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508965-1F50-4DA7-BEC3-14D258BCC3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1" r="899"/>
          <a:stretch/>
        </p:blipFill>
        <p:spPr>
          <a:xfrm>
            <a:off x="8540131" y="3914695"/>
            <a:ext cx="1499626" cy="128148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1D50735-3DEA-42F0-943F-67EB3DE7913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26" y="5549529"/>
            <a:ext cx="2291174" cy="127799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C86ACE-7F10-4CBB-8D06-37BA80E0ED49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8"/>
          <a:stretch/>
        </p:blipFill>
        <p:spPr bwMode="auto">
          <a:xfrm>
            <a:off x="5380304" y="5546038"/>
            <a:ext cx="2095795" cy="128148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5F4259-B7EF-46DE-B03B-7D71960C1CD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18" y="5546038"/>
            <a:ext cx="2900005" cy="128148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8A5728-BAB9-4DE3-B999-4E0C5ECFB9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5546038"/>
            <a:ext cx="1922223" cy="12814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508" y="460255"/>
            <a:ext cx="8712968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Sharing – Technical Visit to Colombo Port</a:t>
            </a:r>
          </a:p>
          <a:p>
            <a:pPr lvl="2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14450" lvl="3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14450" lvl="3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320" y="1219200"/>
            <a:ext cx="7776864" cy="405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 :      2016.04.25 - 2016.04.28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  Port of Colombo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of  Participants :   09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Countries:</a:t>
            </a:r>
          </a:p>
          <a:p>
            <a:pPr marL="1828800" lvl="3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Pakistan</a:t>
            </a:r>
          </a:p>
          <a:p>
            <a:pPr marL="1828800" lvl="3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Thailand</a:t>
            </a:r>
          </a:p>
          <a:p>
            <a:pPr marL="1828800" lvl="3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Jordan</a:t>
            </a:r>
          </a:p>
          <a:p>
            <a:pPr marL="1828800" lvl="3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Cambodia</a:t>
            </a:r>
          </a:p>
          <a:p>
            <a:pPr marL="1828800" lvl="3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Djibouti</a:t>
            </a:r>
          </a:p>
          <a:p>
            <a:pPr lvl="1"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29138" y="2301181"/>
            <a:ext cx="2291470" cy="15276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57400" y="119743"/>
            <a:ext cx="7821471" cy="68102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Activities related to CRP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12" y="4539963"/>
            <a:ext cx="1890476" cy="227687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A0EBF9-633B-429E-AB59-FF42D962D80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21" y="4855492"/>
            <a:ext cx="2987040" cy="199009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2FF877-C962-4659-A409-CF5C2226930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71729"/>
            <a:ext cx="2987040" cy="223901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D9FC41-BC1D-414A-8361-15B68522489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435" y="4834243"/>
            <a:ext cx="2987040" cy="199072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3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:\Graph1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47" y="4114800"/>
            <a:ext cx="2655303" cy="22981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59907" y="116632"/>
            <a:ext cx="8960493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Sharing 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Visit to Cambodia</a:t>
            </a:r>
            <a:endParaRPr lang="en-GB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134" y="876318"/>
            <a:ext cx="7776864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Period :      2017.12.11 -2017.12.14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Location:   Phnom Penh Autonomous Port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 of  Participants :   07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Activities: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•	Introduction about CRP &amp; TRACE of IAEA.</a:t>
            </a:r>
          </a:p>
          <a:p>
            <a:pPr marL="914400" lvl="1" indent="-457200"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•	Site visit and collecting necessary site measurements.</a:t>
            </a:r>
          </a:p>
          <a:p>
            <a:pPr marL="914400" lvl="1" indent="-457200"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•	Alarming data  &amp; empty container data was collected &amp; analyzed.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Existing problems in the system were discussed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0"/>
          <a:stretch/>
        </p:blipFill>
        <p:spPr>
          <a:xfrm>
            <a:off x="7394564" y="894370"/>
            <a:ext cx="4389258" cy="2605892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075614546"/>
              </p:ext>
            </p:extLst>
          </p:nvPr>
        </p:nvGraphicFramePr>
        <p:xfrm>
          <a:off x="152400" y="4344362"/>
          <a:ext cx="3810000" cy="203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807" y="4362087"/>
            <a:ext cx="2207642" cy="1189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83743" y="643939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Effect of lanes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2462" y="6439397"/>
            <a:ext cx="40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Function for Ceramic Tiles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A0E813-2EA1-4D7B-A48C-9AD0FDA02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290" y="3217166"/>
            <a:ext cx="1644775" cy="2193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D52FBA-F3DE-4D8B-A9AF-B298481EEE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95" y="4740634"/>
            <a:ext cx="1551072" cy="20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98056"/>
            <a:ext cx="5960237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C33BA-70E0-405D-8F4F-3EDF82E4536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382" y="4762352"/>
            <a:ext cx="3048000" cy="180409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DD668C-110E-4208-84AE-4E75973F5C31}"/>
              </a:ext>
            </a:extLst>
          </p:cNvPr>
          <p:cNvSpPr txBox="1"/>
          <p:nvPr/>
        </p:nvSpPr>
        <p:spPr>
          <a:xfrm>
            <a:off x="152400" y="1143000"/>
            <a:ext cx="83819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of the officers in nuclear security field are male officers and they are mostly equipped with heavy radiation detection instruments for the border monitoring operations.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Electronic and computer based technical knowledge is essential to understand the operations in the field.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Some radiation detection instruments such as Backpack radiation detectors, Radio-isotopes Identification Devices (RID) are relatively heavy, making them difficult to handle in the field.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outstation time is significant; need to travel long distance from the workplace. Especially, with unknown officers, facility operators and new environments to work with.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Some of the people easily underestimate the knowledge of a female trainer in the field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AFA9F-06AF-4E9F-8531-FB62468B0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81" y="381147"/>
            <a:ext cx="3048001" cy="171450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98" y="2421744"/>
            <a:ext cx="2751565" cy="206367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12628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5600" y="73105"/>
            <a:ext cx="5960237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endParaRPr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D668C-110E-4208-84AE-4E75973F5C31}"/>
              </a:ext>
            </a:extLst>
          </p:cNvPr>
          <p:cNvSpPr txBox="1"/>
          <p:nvPr/>
        </p:nvSpPr>
        <p:spPr>
          <a:xfrm>
            <a:off x="381000" y="990600"/>
            <a:ext cx="7162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you look around, there are lots of solutions available to overcome these challenges</a:t>
            </a:r>
          </a:p>
          <a:p>
            <a:endParaRPr lang="en-US" sz="2000" dirty="0"/>
          </a:p>
          <a:p>
            <a:r>
              <a:rPr lang="en-US" sz="2000" dirty="0"/>
              <a:t>IAEA supports you to make up your carrier development through,</a:t>
            </a:r>
          </a:p>
          <a:p>
            <a:r>
              <a:rPr lang="en-US" sz="2000" dirty="0"/>
              <a:t> 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Trainings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Workshops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Technical Meetings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Consultant Meetings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Research Projects</a:t>
            </a:r>
          </a:p>
          <a:p>
            <a:endParaRPr lang="en-US" sz="2000" dirty="0"/>
          </a:p>
          <a:p>
            <a:r>
              <a:rPr lang="en-US" sz="2000" dirty="0"/>
              <a:t>to be a lead professional in Nuclear Security field without discrimination of the </a:t>
            </a:r>
            <a:r>
              <a:rPr lang="en-US" sz="2000" dirty="0">
                <a:solidFill>
                  <a:srgbClr val="FF0000"/>
                </a:solidFill>
              </a:rPr>
              <a:t>GENDER!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904EF-3EEF-439E-9B27-140C42110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104465"/>
            <a:ext cx="4879792" cy="325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89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3048000"/>
            <a:ext cx="5643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002B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5442-297B-45D9-B070-5B50F6DE134F}" type="slidenum">
              <a:rPr lang="en-US" smtClean="0">
                <a:solidFill>
                  <a:srgbClr val="002B82">
                    <a:tint val="75000"/>
                  </a:srgbClr>
                </a:solidFill>
              </a:rPr>
              <a:pPr/>
              <a:t>9</a:t>
            </a:fld>
            <a:endParaRPr lang="en-US">
              <a:solidFill>
                <a:srgbClr val="002B8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12273"/>
      </p:ext>
    </p:extLst>
  </p:cSld>
  <p:clrMapOvr>
    <a:masterClrMapping/>
  </p:clrMapOvr>
</p:sld>
</file>

<file path=ppt/theme/theme1.xml><?xml version="1.0" encoding="utf-8"?>
<a:theme xmlns:a="http://schemas.openxmlformats.org/drawingml/2006/main" name="SLAEB Presentation Template 4x3 (Sinhala)">
  <a:themeElements>
    <a:clrScheme name="Custom 3">
      <a:dk1>
        <a:srgbClr val="002B82"/>
      </a:dk1>
      <a:lt1>
        <a:srgbClr val="FFFFFF"/>
      </a:lt1>
      <a:dk2>
        <a:srgbClr val="272723"/>
      </a:dk2>
      <a:lt2>
        <a:srgbClr val="FADBD2"/>
      </a:lt2>
      <a:accent1>
        <a:srgbClr val="00B0F0"/>
      </a:accent1>
      <a:accent2>
        <a:srgbClr val="92D050"/>
      </a:accent2>
      <a:accent3>
        <a:srgbClr val="00B050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0070C0"/>
      </a:folHlink>
    </a:clrScheme>
    <a:fontScheme name="SLAEB Sinhala">
      <a:majorFont>
        <a:latin typeface="Iskoola Pota"/>
        <a:ea typeface=""/>
        <a:cs typeface="Iskoola Pota"/>
      </a:majorFont>
      <a:minorFont>
        <a:latin typeface="Iskoola Pota"/>
        <a:ea typeface=""/>
        <a:cs typeface="Iskoola Pot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EB Presentation Template 4x3 (Sinhala).potx" id="{2F34DD9B-2B0F-4881-93ED-78F311E8744E}" vid="{6924D2C7-6E3D-4AE8-B5F2-AA667647715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SLAEB</Template>
  <TotalTime>4117</TotalTime>
  <Words>458</Words>
  <Application>Microsoft Office PowerPoint</Application>
  <PresentationFormat>Widescreen</PresentationFormat>
  <Paragraphs>87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Britannic Bold</vt:lpstr>
      <vt:lpstr>Calibri</vt:lpstr>
      <vt:lpstr>Iskoola Pota</vt:lpstr>
      <vt:lpstr>Tahoma</vt:lpstr>
      <vt:lpstr>Wingdings</vt:lpstr>
      <vt:lpstr>SLAEB Presentation Template 4x3 (Sinhala)</vt:lpstr>
      <vt:lpstr>EFFECTIVE OPPORTUNITIES FOR GENDER EQUALITY,  CAREER ADVANCEMENT, AND KNOWLEDGE BUILDING: SERVING AS A CHIEF SCIENTIFIC INVESTIGATOR</vt:lpstr>
      <vt:lpstr>Nuclear  Applications in Sri Lanka</vt:lpstr>
      <vt:lpstr>Nuclear Security</vt:lpstr>
      <vt:lpstr>Coordinated Research Project (J02005) on Alarm Assessment</vt:lpstr>
      <vt:lpstr>Additional Activities related to CRP</vt:lpstr>
      <vt:lpstr>Knowledge Sharing -  Technical Visit to Cambodia</vt:lpstr>
      <vt:lpstr>Challenges</vt:lpstr>
      <vt:lpstr>Opportunities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National-level Detection Strategy of Sri Lanka</dc:title>
  <dc:creator>Prasad Dhananjaya Mahakumara</dc:creator>
  <cp:lastModifiedBy>Nirasha Rathnaweera</cp:lastModifiedBy>
  <cp:revision>347</cp:revision>
  <cp:lastPrinted>2020-01-20T20:07:31Z</cp:lastPrinted>
  <dcterms:created xsi:type="dcterms:W3CDTF">2017-08-09T15:09:40Z</dcterms:created>
  <dcterms:modified xsi:type="dcterms:W3CDTF">2020-02-11T16:25:44Z</dcterms:modified>
</cp:coreProperties>
</file>