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508" r:id="rId1"/>
  </p:sldMasterIdLst>
  <p:notesMasterIdLst>
    <p:notesMasterId r:id="rId16"/>
  </p:notesMasterIdLst>
  <p:handoutMasterIdLst>
    <p:handoutMasterId r:id="rId17"/>
  </p:handoutMasterIdLst>
  <p:sldIdLst>
    <p:sldId id="256" r:id="rId2"/>
    <p:sldId id="351" r:id="rId3"/>
    <p:sldId id="353" r:id="rId4"/>
    <p:sldId id="352" r:id="rId5"/>
    <p:sldId id="392" r:id="rId6"/>
    <p:sldId id="281" r:id="rId7"/>
    <p:sldId id="354" r:id="rId8"/>
    <p:sldId id="395" r:id="rId9"/>
    <p:sldId id="341" r:id="rId10"/>
    <p:sldId id="394" r:id="rId11"/>
    <p:sldId id="385" r:id="rId12"/>
    <p:sldId id="388" r:id="rId13"/>
    <p:sldId id="301" r:id="rId14"/>
    <p:sldId id="302" r:id="rId15"/>
  </p:sldIdLst>
  <p:sldSz cx="12192000" cy="6858000"/>
  <p:notesSz cx="6789738" cy="9929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00"/>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326" autoAdjust="0"/>
    <p:restoredTop sz="94660"/>
  </p:normalViewPr>
  <p:slideViewPr>
    <p:cSldViewPr snapToGrid="0">
      <p:cViewPr varScale="1">
        <p:scale>
          <a:sx n="80" d="100"/>
          <a:sy n="80" d="100"/>
        </p:scale>
        <p:origin x="48" y="12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oleObject" Target="file:///E:\CRP\CRP\TRACE%20DATA\TRACE%20DATA.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E:\CRP\CRP\TRACE%20DATA\TRACE%20DATA.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E:\CRP\CRP\DATA_Analysis.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b="1" dirty="0"/>
              <a:t>TRACE Test</a:t>
            </a:r>
            <a:r>
              <a:rPr lang="en-US" sz="1600" b="1" baseline="0" dirty="0"/>
              <a:t> Results</a:t>
            </a:r>
          </a:p>
          <a:p>
            <a:pPr>
              <a:defRPr/>
            </a:pPr>
            <a:r>
              <a:rPr lang="en-US" sz="1600" b="1" baseline="0" dirty="0"/>
              <a:t> (Total Alarms)</a:t>
            </a:r>
            <a:endParaRPr lang="en-US" sz="1600" b="1"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rgbClr val="00B050"/>
              </a:solidFill>
              <a:ln w="19050">
                <a:solidFill>
                  <a:srgbClr val="00B050"/>
                </a:solidFill>
              </a:ln>
              <a:effectLst/>
            </c:spPr>
            <c:extLst>
              <c:ext xmlns:c16="http://schemas.microsoft.com/office/drawing/2014/chart" uri="{C3380CC4-5D6E-409C-BE32-E72D297353CC}">
                <c16:uniqueId val="{00000001-B505-44DF-BC81-14594335DBFE}"/>
              </c:ext>
            </c:extLst>
          </c:dPt>
          <c:dPt>
            <c:idx val="1"/>
            <c:bubble3D val="0"/>
            <c:spPr>
              <a:solidFill>
                <a:srgbClr val="FFFF00"/>
              </a:solidFill>
              <a:ln w="19050">
                <a:solidFill>
                  <a:srgbClr val="FFFF00"/>
                </a:solidFill>
              </a:ln>
              <a:effectLst/>
            </c:spPr>
            <c:extLst>
              <c:ext xmlns:c16="http://schemas.microsoft.com/office/drawing/2014/chart" uri="{C3380CC4-5D6E-409C-BE32-E72D297353CC}">
                <c16:uniqueId val="{00000003-B505-44DF-BC81-14594335DBFE}"/>
              </c:ext>
            </c:extLst>
          </c:dPt>
          <c:dPt>
            <c:idx val="2"/>
            <c:bubble3D val="0"/>
            <c:spPr>
              <a:solidFill>
                <a:srgbClr val="FF0000"/>
              </a:solidFill>
              <a:ln w="19050">
                <a:solidFill>
                  <a:srgbClr val="FF0000"/>
                </a:solidFill>
              </a:ln>
              <a:effectLst/>
            </c:spPr>
            <c:extLst>
              <c:ext xmlns:c16="http://schemas.microsoft.com/office/drawing/2014/chart" uri="{C3380CC4-5D6E-409C-BE32-E72D297353CC}">
                <c16:uniqueId val="{00000005-B505-44DF-BC81-14594335DBFE}"/>
              </c:ext>
            </c:extLst>
          </c:dPt>
          <c:dLbls>
            <c:dLbl>
              <c:idx val="0"/>
              <c:layout>
                <c:manualLayout>
                  <c:x val="-0.14308136482939632"/>
                  <c:y val="-9.9413458734324875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B505-44DF-BC81-14594335DBFE}"/>
                </c:ext>
              </c:extLst>
            </c:dLbl>
            <c:dLbl>
              <c:idx val="1"/>
              <c:layout>
                <c:manualLayout>
                  <c:x val="0.13868919510061242"/>
                  <c:y val="-1.5537693205016039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B505-44DF-BC81-14594335DBFE}"/>
                </c:ext>
              </c:extLst>
            </c:dLbl>
            <c:dLbl>
              <c:idx val="2"/>
              <c:layout>
                <c:manualLayout>
                  <c:x val="8.3306649168853941E-2"/>
                  <c:y val="0.17280839895013123"/>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B505-44DF-BC81-14594335DBFE}"/>
                </c:ext>
              </c:extLst>
            </c:dLbl>
            <c:spPr>
              <a:noFill/>
              <a:ln>
                <a:noFill/>
              </a:ln>
              <a:effectLst/>
            </c:spPr>
            <c:txPr>
              <a:bodyPr rot="0" spcFirstLastPara="1" vertOverflow="ellipsis" vert="horz" wrap="square" lIns="38100" tIns="19050" rIns="38100" bIns="19050" anchor="ctr" anchorCtr="0">
                <a:spAutoFit/>
              </a:bodyPr>
              <a:lstStyle/>
              <a:p>
                <a:pPr algn="ctr">
                  <a:defRPr sz="14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val>
            <c:numRef>
              <c:f>SEND_Info!$K$22:$M$22</c:f>
              <c:numCache>
                <c:formatCode>General</c:formatCode>
                <c:ptCount val="3"/>
                <c:pt idx="0">
                  <c:v>189</c:v>
                </c:pt>
                <c:pt idx="1">
                  <c:v>74</c:v>
                </c:pt>
                <c:pt idx="2">
                  <c:v>43</c:v>
                </c:pt>
              </c:numCache>
            </c:numRef>
          </c:val>
          <c:extLst>
            <c:ext xmlns:c16="http://schemas.microsoft.com/office/drawing/2014/chart" uri="{C3380CC4-5D6E-409C-BE32-E72D297353CC}">
              <c16:uniqueId val="{00000006-B505-44DF-BC81-14594335DBFE}"/>
            </c:ext>
          </c:extLst>
        </c:ser>
        <c:dLbls>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b="1" dirty="0"/>
              <a:t>TRACE Alarm</a:t>
            </a:r>
            <a:r>
              <a:rPr lang="en-US" sz="1600" b="1" baseline="0" dirty="0"/>
              <a:t> Results (Commodity)</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SEND_Info!$S$32</c:f>
              <c:strCache>
                <c:ptCount val="1"/>
                <c:pt idx="0">
                  <c:v>Green</c:v>
                </c:pt>
              </c:strCache>
            </c:strRef>
          </c:tx>
          <c:spPr>
            <a:solidFill>
              <a:srgbClr val="00B050"/>
            </a:solidFill>
            <a:ln>
              <a:noFill/>
            </a:ln>
            <a:effectLst/>
          </c:spPr>
          <c:invertIfNegative val="0"/>
          <c:cat>
            <c:strRef>
              <c:f>SEND_Info!$R$33:$R$38</c:f>
              <c:strCache>
                <c:ptCount val="6"/>
                <c:pt idx="0">
                  <c:v>HS_691090</c:v>
                </c:pt>
                <c:pt idx="1">
                  <c:v>HS_691200</c:v>
                </c:pt>
                <c:pt idx="2">
                  <c:v>HS_310520</c:v>
                </c:pt>
                <c:pt idx="3">
                  <c:v>HS_250700</c:v>
                </c:pt>
                <c:pt idx="4">
                  <c:v>HS_691110</c:v>
                </c:pt>
                <c:pt idx="5">
                  <c:v>HS_691010</c:v>
                </c:pt>
              </c:strCache>
            </c:strRef>
          </c:cat>
          <c:val>
            <c:numRef>
              <c:f>SEND_Info!$S$33:$S$38</c:f>
              <c:numCache>
                <c:formatCode>0</c:formatCode>
                <c:ptCount val="6"/>
                <c:pt idx="0">
                  <c:v>62</c:v>
                </c:pt>
                <c:pt idx="1">
                  <c:v>100</c:v>
                </c:pt>
                <c:pt idx="2">
                  <c:v>41</c:v>
                </c:pt>
                <c:pt idx="3">
                  <c:v>63</c:v>
                </c:pt>
                <c:pt idx="4">
                  <c:v>91</c:v>
                </c:pt>
                <c:pt idx="5">
                  <c:v>50</c:v>
                </c:pt>
              </c:numCache>
            </c:numRef>
          </c:val>
          <c:extLst>
            <c:ext xmlns:c16="http://schemas.microsoft.com/office/drawing/2014/chart" uri="{C3380CC4-5D6E-409C-BE32-E72D297353CC}">
              <c16:uniqueId val="{00000000-869C-4243-B4D6-D9D1C9FCE02B}"/>
            </c:ext>
          </c:extLst>
        </c:ser>
        <c:ser>
          <c:idx val="1"/>
          <c:order val="1"/>
          <c:tx>
            <c:strRef>
              <c:f>SEND_Info!$T$32</c:f>
              <c:strCache>
                <c:ptCount val="1"/>
                <c:pt idx="0">
                  <c:v>Yellow</c:v>
                </c:pt>
              </c:strCache>
            </c:strRef>
          </c:tx>
          <c:spPr>
            <a:solidFill>
              <a:srgbClr val="FFFF00"/>
            </a:solidFill>
            <a:ln>
              <a:noFill/>
            </a:ln>
            <a:effectLst/>
          </c:spPr>
          <c:invertIfNegative val="0"/>
          <c:cat>
            <c:strRef>
              <c:f>SEND_Info!$R$33:$R$38</c:f>
              <c:strCache>
                <c:ptCount val="6"/>
                <c:pt idx="0">
                  <c:v>HS_691090</c:v>
                </c:pt>
                <c:pt idx="1">
                  <c:v>HS_691200</c:v>
                </c:pt>
                <c:pt idx="2">
                  <c:v>HS_310520</c:v>
                </c:pt>
                <c:pt idx="3">
                  <c:v>HS_250700</c:v>
                </c:pt>
                <c:pt idx="4">
                  <c:v>HS_691110</c:v>
                </c:pt>
                <c:pt idx="5">
                  <c:v>HS_691010</c:v>
                </c:pt>
              </c:strCache>
            </c:strRef>
          </c:cat>
          <c:val>
            <c:numRef>
              <c:f>SEND_Info!$T$33:$T$38</c:f>
              <c:numCache>
                <c:formatCode>0</c:formatCode>
                <c:ptCount val="6"/>
                <c:pt idx="0">
                  <c:v>33</c:v>
                </c:pt>
                <c:pt idx="1">
                  <c:v>0</c:v>
                </c:pt>
                <c:pt idx="2">
                  <c:v>18</c:v>
                </c:pt>
                <c:pt idx="3">
                  <c:v>9</c:v>
                </c:pt>
                <c:pt idx="4">
                  <c:v>9</c:v>
                </c:pt>
                <c:pt idx="5">
                  <c:v>0</c:v>
                </c:pt>
              </c:numCache>
            </c:numRef>
          </c:val>
          <c:extLst>
            <c:ext xmlns:c16="http://schemas.microsoft.com/office/drawing/2014/chart" uri="{C3380CC4-5D6E-409C-BE32-E72D297353CC}">
              <c16:uniqueId val="{00000001-869C-4243-B4D6-D9D1C9FCE02B}"/>
            </c:ext>
          </c:extLst>
        </c:ser>
        <c:ser>
          <c:idx val="2"/>
          <c:order val="2"/>
          <c:tx>
            <c:strRef>
              <c:f>SEND_Info!$U$32</c:f>
              <c:strCache>
                <c:ptCount val="1"/>
                <c:pt idx="0">
                  <c:v>Red</c:v>
                </c:pt>
              </c:strCache>
            </c:strRef>
          </c:tx>
          <c:spPr>
            <a:solidFill>
              <a:srgbClr val="FF0000"/>
            </a:solidFill>
            <a:ln>
              <a:noFill/>
            </a:ln>
            <a:effectLst/>
          </c:spPr>
          <c:invertIfNegative val="0"/>
          <c:cat>
            <c:strRef>
              <c:f>SEND_Info!$R$33:$R$38</c:f>
              <c:strCache>
                <c:ptCount val="6"/>
                <c:pt idx="0">
                  <c:v>HS_691090</c:v>
                </c:pt>
                <c:pt idx="1">
                  <c:v>HS_691200</c:v>
                </c:pt>
                <c:pt idx="2">
                  <c:v>HS_310520</c:v>
                </c:pt>
                <c:pt idx="3">
                  <c:v>HS_250700</c:v>
                </c:pt>
                <c:pt idx="4">
                  <c:v>HS_691110</c:v>
                </c:pt>
                <c:pt idx="5">
                  <c:v>HS_691010</c:v>
                </c:pt>
              </c:strCache>
            </c:strRef>
          </c:cat>
          <c:val>
            <c:numRef>
              <c:f>SEND_Info!$U$33:$U$38</c:f>
              <c:numCache>
                <c:formatCode>0</c:formatCode>
                <c:ptCount val="6"/>
                <c:pt idx="0">
                  <c:v>5</c:v>
                </c:pt>
                <c:pt idx="1">
                  <c:v>0</c:v>
                </c:pt>
                <c:pt idx="2">
                  <c:v>41</c:v>
                </c:pt>
                <c:pt idx="3">
                  <c:v>28</c:v>
                </c:pt>
                <c:pt idx="4">
                  <c:v>0</c:v>
                </c:pt>
                <c:pt idx="5">
                  <c:v>50</c:v>
                </c:pt>
              </c:numCache>
            </c:numRef>
          </c:val>
          <c:extLst>
            <c:ext xmlns:c16="http://schemas.microsoft.com/office/drawing/2014/chart" uri="{C3380CC4-5D6E-409C-BE32-E72D297353CC}">
              <c16:uniqueId val="{00000002-869C-4243-B4D6-D9D1C9FCE02B}"/>
            </c:ext>
          </c:extLst>
        </c:ser>
        <c:dLbls>
          <c:showLegendKey val="0"/>
          <c:showVal val="0"/>
          <c:showCatName val="0"/>
          <c:showSerName val="0"/>
          <c:showPercent val="0"/>
          <c:showBubbleSize val="0"/>
        </c:dLbls>
        <c:gapWidth val="219"/>
        <c:overlap val="-27"/>
        <c:axId val="430396672"/>
        <c:axId val="430395360"/>
      </c:barChart>
      <c:catAx>
        <c:axId val="4303966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30395360"/>
        <c:crosses val="autoZero"/>
        <c:auto val="1"/>
        <c:lblAlgn val="ctr"/>
        <c:lblOffset val="100"/>
        <c:noMultiLvlLbl val="0"/>
      </c:catAx>
      <c:valAx>
        <c:axId val="43039536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Percentage</a:t>
                </a:r>
                <a:r>
                  <a:rPr lang="en-US" baseline="0"/>
                  <a:t> ( %)</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303966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8754210384744657"/>
          <c:y val="5.5796526173979982E-2"/>
          <c:w val="0.85758822777871657"/>
          <c:h val="0.78697649946651627"/>
        </c:manualLayout>
      </c:layout>
      <c:scatterChart>
        <c:scatterStyle val="smoothMarker"/>
        <c:varyColors val="0"/>
        <c:ser>
          <c:idx val="0"/>
          <c:order val="0"/>
          <c:tx>
            <c:v>L17_5km/h</c:v>
          </c:tx>
          <c:spPr>
            <a:ln w="9525" cap="rnd">
              <a:solidFill>
                <a:schemeClr val="accent1"/>
              </a:solidFill>
              <a:round/>
            </a:ln>
            <a:effectLst>
              <a:outerShdw blurRad="44450" dist="25400" dir="2700000" algn="br" rotWithShape="0">
                <a:srgbClr val="000000">
                  <a:alpha val="60000"/>
                </a:srgbClr>
              </a:outerShdw>
            </a:effectLst>
          </c:spPr>
          <c:marker>
            <c:symbol val="circle"/>
            <c:size val="6"/>
            <c:spPr>
              <a:gradFill rotWithShape="1">
                <a:gsLst>
                  <a:gs pos="0">
                    <a:schemeClr val="accent1">
                      <a:shade val="85000"/>
                      <a:satMod val="130000"/>
                    </a:schemeClr>
                  </a:gs>
                  <a:gs pos="34000">
                    <a:schemeClr val="accent1">
                      <a:shade val="87000"/>
                      <a:satMod val="125000"/>
                    </a:schemeClr>
                  </a:gs>
                  <a:gs pos="70000">
                    <a:schemeClr val="accent1">
                      <a:tint val="100000"/>
                      <a:shade val="90000"/>
                      <a:satMod val="130000"/>
                    </a:schemeClr>
                  </a:gs>
                  <a:gs pos="100000">
                    <a:schemeClr val="accent1">
                      <a:tint val="100000"/>
                      <a:shade val="100000"/>
                      <a:satMod val="110000"/>
                    </a:schemeClr>
                  </a:gs>
                </a:gsLst>
                <a:path path="circle">
                  <a:fillToRect l="100000" t="100000" r="100000" b="100000"/>
                </a:path>
              </a:gradFill>
              <a:ln w="9525" cap="rnd">
                <a:solidFill>
                  <a:schemeClr val="accent1"/>
                </a:solidFill>
                <a:round/>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c:spPr>
          </c:marker>
          <c:xVal>
            <c:numRef>
              <c:f>Same!$AM$3:$AM$51</c:f>
              <c:numCache>
                <c:formatCode>General</c:formatCode>
                <c:ptCount val="49"/>
                <c:pt idx="0">
                  <c:v>0</c:v>
                </c:pt>
                <c:pt idx="1">
                  <c:v>0</c:v>
                </c:pt>
                <c:pt idx="2">
                  <c:v>0</c:v>
                </c:pt>
                <c:pt idx="3">
                  <c:v>0</c:v>
                </c:pt>
                <c:pt idx="4">
                  <c:v>0</c:v>
                </c:pt>
                <c:pt idx="5">
                  <c:v>0</c:v>
                </c:pt>
                <c:pt idx="6">
                  <c:v>0.18800000000000239</c:v>
                </c:pt>
                <c:pt idx="7">
                  <c:v>0.375</c:v>
                </c:pt>
                <c:pt idx="8">
                  <c:v>0.57800000000000296</c:v>
                </c:pt>
                <c:pt idx="9">
                  <c:v>0.78099999999999881</c:v>
                </c:pt>
                <c:pt idx="10">
                  <c:v>0.98499999999999943</c:v>
                </c:pt>
                <c:pt idx="11">
                  <c:v>1.171999999999997</c:v>
                </c:pt>
                <c:pt idx="12">
                  <c:v>1.375</c:v>
                </c:pt>
                <c:pt idx="13">
                  <c:v>1.578000000000003</c:v>
                </c:pt>
                <c:pt idx="14">
                  <c:v>1.7809999999999988</c:v>
                </c:pt>
                <c:pt idx="15">
                  <c:v>1.9849999999999994</c:v>
                </c:pt>
                <c:pt idx="16">
                  <c:v>2.1880000000000024</c:v>
                </c:pt>
                <c:pt idx="17">
                  <c:v>2.375</c:v>
                </c:pt>
                <c:pt idx="18">
                  <c:v>2.578000000000003</c:v>
                </c:pt>
                <c:pt idx="19">
                  <c:v>2.7809999999999988</c:v>
                </c:pt>
                <c:pt idx="20">
                  <c:v>2.9849999999999994</c:v>
                </c:pt>
                <c:pt idx="21">
                  <c:v>3.171999999999997</c:v>
                </c:pt>
                <c:pt idx="22">
                  <c:v>3.375</c:v>
                </c:pt>
                <c:pt idx="23">
                  <c:v>3.578000000000003</c:v>
                </c:pt>
                <c:pt idx="24">
                  <c:v>3.7809999999999988</c:v>
                </c:pt>
                <c:pt idx="25">
                  <c:v>4</c:v>
                </c:pt>
                <c:pt idx="26">
                  <c:v>4.171999999999997</c:v>
                </c:pt>
                <c:pt idx="27">
                  <c:v>4.375</c:v>
                </c:pt>
                <c:pt idx="28">
                  <c:v>4.578000000000003</c:v>
                </c:pt>
                <c:pt idx="29">
                  <c:v>4.7809999999999988</c:v>
                </c:pt>
                <c:pt idx="30">
                  <c:v>4.9849999999999994</c:v>
                </c:pt>
                <c:pt idx="31">
                  <c:v>5.171999999999997</c:v>
                </c:pt>
                <c:pt idx="32">
                  <c:v>5.375</c:v>
                </c:pt>
                <c:pt idx="33">
                  <c:v>5.578000000000003</c:v>
                </c:pt>
                <c:pt idx="34">
                  <c:v>5.7809999999999988</c:v>
                </c:pt>
                <c:pt idx="35">
                  <c:v>5.9849999999999994</c:v>
                </c:pt>
                <c:pt idx="36">
                  <c:v>6.171999999999997</c:v>
                </c:pt>
                <c:pt idx="37">
                  <c:v>6.375</c:v>
                </c:pt>
                <c:pt idx="38">
                  <c:v>6.5940000000000012</c:v>
                </c:pt>
                <c:pt idx="39">
                  <c:v>6.7809999999999988</c:v>
                </c:pt>
                <c:pt idx="40">
                  <c:v>6.9849999999999994</c:v>
                </c:pt>
                <c:pt idx="41">
                  <c:v>7.171999999999997</c:v>
                </c:pt>
                <c:pt idx="42">
                  <c:v>7.3909999999999982</c:v>
                </c:pt>
                <c:pt idx="43">
                  <c:v>7.5940000000000012</c:v>
                </c:pt>
                <c:pt idx="44">
                  <c:v>7.7809999999999988</c:v>
                </c:pt>
                <c:pt idx="45">
                  <c:v>7.9849999999999994</c:v>
                </c:pt>
                <c:pt idx="46">
                  <c:v>8.1880000000000024</c:v>
                </c:pt>
                <c:pt idx="47">
                  <c:v>8.3909999999999982</c:v>
                </c:pt>
                <c:pt idx="48">
                  <c:v>8.578000000000003</c:v>
                </c:pt>
              </c:numCache>
            </c:numRef>
          </c:xVal>
          <c:yVal>
            <c:numRef>
              <c:f>Same!$AN$3:$AN$51</c:f>
              <c:numCache>
                <c:formatCode>General</c:formatCode>
                <c:ptCount val="49"/>
                <c:pt idx="0">
                  <c:v>44.25</c:v>
                </c:pt>
                <c:pt idx="1">
                  <c:v>39.25</c:v>
                </c:pt>
                <c:pt idx="2">
                  <c:v>41.25</c:v>
                </c:pt>
                <c:pt idx="3">
                  <c:v>42</c:v>
                </c:pt>
                <c:pt idx="4">
                  <c:v>36.75</c:v>
                </c:pt>
                <c:pt idx="5">
                  <c:v>44.25</c:v>
                </c:pt>
                <c:pt idx="6">
                  <c:v>37.25</c:v>
                </c:pt>
                <c:pt idx="7">
                  <c:v>41.25</c:v>
                </c:pt>
                <c:pt idx="8">
                  <c:v>49.75</c:v>
                </c:pt>
                <c:pt idx="9">
                  <c:v>48.25</c:v>
                </c:pt>
                <c:pt idx="10">
                  <c:v>54</c:v>
                </c:pt>
                <c:pt idx="11">
                  <c:v>53.5</c:v>
                </c:pt>
                <c:pt idx="12">
                  <c:v>61.5</c:v>
                </c:pt>
                <c:pt idx="13">
                  <c:v>68.5</c:v>
                </c:pt>
                <c:pt idx="14">
                  <c:v>72.25</c:v>
                </c:pt>
                <c:pt idx="15">
                  <c:v>89.25</c:v>
                </c:pt>
                <c:pt idx="16">
                  <c:v>105.5</c:v>
                </c:pt>
                <c:pt idx="17">
                  <c:v>111.5</c:v>
                </c:pt>
                <c:pt idx="18">
                  <c:v>139</c:v>
                </c:pt>
                <c:pt idx="19">
                  <c:v>153.5</c:v>
                </c:pt>
                <c:pt idx="20">
                  <c:v>154.25</c:v>
                </c:pt>
                <c:pt idx="21">
                  <c:v>152.25</c:v>
                </c:pt>
                <c:pt idx="22">
                  <c:v>164.75</c:v>
                </c:pt>
                <c:pt idx="23">
                  <c:v>152</c:v>
                </c:pt>
                <c:pt idx="24">
                  <c:v>158.75</c:v>
                </c:pt>
                <c:pt idx="25">
                  <c:v>163.25</c:v>
                </c:pt>
                <c:pt idx="26">
                  <c:v>154.5</c:v>
                </c:pt>
                <c:pt idx="27">
                  <c:v>152</c:v>
                </c:pt>
                <c:pt idx="28">
                  <c:v>144.75</c:v>
                </c:pt>
                <c:pt idx="29">
                  <c:v>146.25</c:v>
                </c:pt>
                <c:pt idx="30">
                  <c:v>136</c:v>
                </c:pt>
                <c:pt idx="31">
                  <c:v>140.25</c:v>
                </c:pt>
                <c:pt idx="32">
                  <c:v>131</c:v>
                </c:pt>
                <c:pt idx="33">
                  <c:v>132.25</c:v>
                </c:pt>
                <c:pt idx="34">
                  <c:v>110</c:v>
                </c:pt>
                <c:pt idx="35">
                  <c:v>105.25</c:v>
                </c:pt>
                <c:pt idx="36">
                  <c:v>89.25</c:v>
                </c:pt>
                <c:pt idx="37">
                  <c:v>81.5</c:v>
                </c:pt>
                <c:pt idx="38">
                  <c:v>71.5</c:v>
                </c:pt>
                <c:pt idx="39">
                  <c:v>57.5</c:v>
                </c:pt>
                <c:pt idx="40">
                  <c:v>60.25</c:v>
                </c:pt>
                <c:pt idx="41">
                  <c:v>58.5</c:v>
                </c:pt>
                <c:pt idx="42">
                  <c:v>61</c:v>
                </c:pt>
                <c:pt idx="43">
                  <c:v>48.5</c:v>
                </c:pt>
                <c:pt idx="44">
                  <c:v>58.75</c:v>
                </c:pt>
                <c:pt idx="45">
                  <c:v>56</c:v>
                </c:pt>
                <c:pt idx="46">
                  <c:v>51.75</c:v>
                </c:pt>
                <c:pt idx="47">
                  <c:v>42.25</c:v>
                </c:pt>
                <c:pt idx="48">
                  <c:v>40.25</c:v>
                </c:pt>
              </c:numCache>
            </c:numRef>
          </c:yVal>
          <c:smooth val="1"/>
          <c:extLst>
            <c:ext xmlns:c16="http://schemas.microsoft.com/office/drawing/2014/chart" uri="{C3380CC4-5D6E-409C-BE32-E72D297353CC}">
              <c16:uniqueId val="{00000000-C951-4741-894E-ECC2DC6379B8}"/>
            </c:ext>
          </c:extLst>
        </c:ser>
        <c:ser>
          <c:idx val="1"/>
          <c:order val="1"/>
          <c:tx>
            <c:v>L10_5km/h</c:v>
          </c:tx>
          <c:spPr>
            <a:ln w="9525" cap="rnd">
              <a:solidFill>
                <a:srgbClr val="FFC000"/>
              </a:solidFill>
              <a:round/>
            </a:ln>
            <a:effectLst>
              <a:outerShdw blurRad="44450" dist="25400" dir="2700000" algn="br" rotWithShape="0">
                <a:srgbClr val="000000">
                  <a:alpha val="60000"/>
                </a:srgbClr>
              </a:outerShdw>
            </a:effectLst>
          </c:spPr>
          <c:marker>
            <c:symbol val="circle"/>
            <c:size val="6"/>
            <c:spPr>
              <a:solidFill>
                <a:srgbClr val="FFC000"/>
              </a:solidFill>
              <a:ln w="9525" cap="rnd">
                <a:solidFill>
                  <a:srgbClr val="FFC000"/>
                </a:solidFill>
                <a:round/>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c:spPr>
          </c:marker>
          <c:xVal>
            <c:numRef>
              <c:f>Same!$AP$3:$AP$53</c:f>
              <c:numCache>
                <c:formatCode>General</c:formatCode>
                <c:ptCount val="51"/>
                <c:pt idx="0">
                  <c:v>0</c:v>
                </c:pt>
                <c:pt idx="1">
                  <c:v>0</c:v>
                </c:pt>
                <c:pt idx="2">
                  <c:v>0</c:v>
                </c:pt>
                <c:pt idx="3">
                  <c:v>0</c:v>
                </c:pt>
                <c:pt idx="4">
                  <c:v>0</c:v>
                </c:pt>
                <c:pt idx="5">
                  <c:v>0</c:v>
                </c:pt>
                <c:pt idx="6">
                  <c:v>0.18699999999999761</c:v>
                </c:pt>
                <c:pt idx="7">
                  <c:v>0.39000000000000057</c:v>
                </c:pt>
                <c:pt idx="8">
                  <c:v>0.57799999999999585</c:v>
                </c:pt>
                <c:pt idx="9">
                  <c:v>0.78099999999999881</c:v>
                </c:pt>
                <c:pt idx="10">
                  <c:v>1</c:v>
                </c:pt>
                <c:pt idx="11">
                  <c:v>1.1869999999999976</c:v>
                </c:pt>
                <c:pt idx="12">
                  <c:v>1.3900000000000006</c:v>
                </c:pt>
                <c:pt idx="13">
                  <c:v>1.5779999999999959</c:v>
                </c:pt>
                <c:pt idx="14">
                  <c:v>1.796999999999997</c:v>
                </c:pt>
                <c:pt idx="15">
                  <c:v>2</c:v>
                </c:pt>
                <c:pt idx="16">
                  <c:v>2.1869999999999976</c:v>
                </c:pt>
                <c:pt idx="17">
                  <c:v>2.3900000000000006</c:v>
                </c:pt>
                <c:pt idx="18">
                  <c:v>2.5779999999999959</c:v>
                </c:pt>
                <c:pt idx="19">
                  <c:v>2.7809999999999988</c:v>
                </c:pt>
                <c:pt idx="20">
                  <c:v>3</c:v>
                </c:pt>
                <c:pt idx="21">
                  <c:v>3.1869999999999976</c:v>
                </c:pt>
                <c:pt idx="22">
                  <c:v>3.3900000000000006</c:v>
                </c:pt>
                <c:pt idx="23">
                  <c:v>3.5779999999999959</c:v>
                </c:pt>
                <c:pt idx="24">
                  <c:v>3.796999999999997</c:v>
                </c:pt>
                <c:pt idx="25">
                  <c:v>4</c:v>
                </c:pt>
                <c:pt idx="26">
                  <c:v>4.1869999999999976</c:v>
                </c:pt>
                <c:pt idx="27">
                  <c:v>4.3900000000000006</c:v>
                </c:pt>
                <c:pt idx="28">
                  <c:v>4.5779999999999959</c:v>
                </c:pt>
                <c:pt idx="29">
                  <c:v>4.7809999999999988</c:v>
                </c:pt>
                <c:pt idx="30">
                  <c:v>5</c:v>
                </c:pt>
                <c:pt idx="31">
                  <c:v>5.1869999999999976</c:v>
                </c:pt>
                <c:pt idx="32">
                  <c:v>5.3900000000000006</c:v>
                </c:pt>
                <c:pt idx="33">
                  <c:v>5.5779999999999959</c:v>
                </c:pt>
                <c:pt idx="34">
                  <c:v>5.7809999999999988</c:v>
                </c:pt>
                <c:pt idx="35">
                  <c:v>6</c:v>
                </c:pt>
                <c:pt idx="36">
                  <c:v>6.1869999999999976</c:v>
                </c:pt>
                <c:pt idx="37">
                  <c:v>6.3900000000000006</c:v>
                </c:pt>
                <c:pt idx="38">
                  <c:v>6.5779999999999959</c:v>
                </c:pt>
                <c:pt idx="39">
                  <c:v>6.7809999999999988</c:v>
                </c:pt>
                <c:pt idx="40">
                  <c:v>7</c:v>
                </c:pt>
                <c:pt idx="41">
                  <c:v>7.1869999999999976</c:v>
                </c:pt>
                <c:pt idx="42">
                  <c:v>7.3900000000000006</c:v>
                </c:pt>
                <c:pt idx="43">
                  <c:v>7.5779999999999959</c:v>
                </c:pt>
                <c:pt idx="44">
                  <c:v>7.7809999999999988</c:v>
                </c:pt>
                <c:pt idx="45">
                  <c:v>8</c:v>
                </c:pt>
                <c:pt idx="46">
                  <c:v>8.1869999999999976</c:v>
                </c:pt>
                <c:pt idx="47">
                  <c:v>8.39</c:v>
                </c:pt>
                <c:pt idx="48">
                  <c:v>8.578000000000003</c:v>
                </c:pt>
                <c:pt idx="49">
                  <c:v>8.7809999999999917</c:v>
                </c:pt>
                <c:pt idx="50">
                  <c:v>9</c:v>
                </c:pt>
              </c:numCache>
            </c:numRef>
          </c:xVal>
          <c:yVal>
            <c:numRef>
              <c:f>Same!$AQ$3:$AQ$53</c:f>
              <c:numCache>
                <c:formatCode>General</c:formatCode>
                <c:ptCount val="51"/>
                <c:pt idx="0">
                  <c:v>57.25</c:v>
                </c:pt>
                <c:pt idx="1">
                  <c:v>55</c:v>
                </c:pt>
                <c:pt idx="2">
                  <c:v>50.5</c:v>
                </c:pt>
                <c:pt idx="3">
                  <c:v>55.75</c:v>
                </c:pt>
                <c:pt idx="4">
                  <c:v>52</c:v>
                </c:pt>
                <c:pt idx="5">
                  <c:v>50.25</c:v>
                </c:pt>
                <c:pt idx="6">
                  <c:v>60.5</c:v>
                </c:pt>
                <c:pt idx="7">
                  <c:v>58.25</c:v>
                </c:pt>
                <c:pt idx="8">
                  <c:v>64</c:v>
                </c:pt>
                <c:pt idx="9">
                  <c:v>64.25</c:v>
                </c:pt>
                <c:pt idx="10">
                  <c:v>70.75</c:v>
                </c:pt>
                <c:pt idx="11">
                  <c:v>75</c:v>
                </c:pt>
                <c:pt idx="12">
                  <c:v>77</c:v>
                </c:pt>
                <c:pt idx="13">
                  <c:v>91.75</c:v>
                </c:pt>
                <c:pt idx="14">
                  <c:v>102.75</c:v>
                </c:pt>
                <c:pt idx="15">
                  <c:v>134.25</c:v>
                </c:pt>
                <c:pt idx="16">
                  <c:v>142</c:v>
                </c:pt>
                <c:pt idx="17">
                  <c:v>153.25</c:v>
                </c:pt>
                <c:pt idx="18">
                  <c:v>156.25</c:v>
                </c:pt>
                <c:pt idx="19">
                  <c:v>176.25</c:v>
                </c:pt>
                <c:pt idx="20">
                  <c:v>178.5</c:v>
                </c:pt>
                <c:pt idx="21">
                  <c:v>164</c:v>
                </c:pt>
                <c:pt idx="22">
                  <c:v>165.75</c:v>
                </c:pt>
                <c:pt idx="23">
                  <c:v>168.5</c:v>
                </c:pt>
                <c:pt idx="24">
                  <c:v>162</c:v>
                </c:pt>
                <c:pt idx="25">
                  <c:v>161.75</c:v>
                </c:pt>
                <c:pt idx="26">
                  <c:v>148.25</c:v>
                </c:pt>
                <c:pt idx="27">
                  <c:v>156</c:v>
                </c:pt>
                <c:pt idx="28">
                  <c:v>155.5</c:v>
                </c:pt>
                <c:pt idx="29">
                  <c:v>153.75</c:v>
                </c:pt>
                <c:pt idx="30">
                  <c:v>151.25</c:v>
                </c:pt>
                <c:pt idx="31">
                  <c:v>145.25</c:v>
                </c:pt>
                <c:pt idx="32">
                  <c:v>144.25</c:v>
                </c:pt>
                <c:pt idx="33">
                  <c:v>138.5</c:v>
                </c:pt>
                <c:pt idx="34">
                  <c:v>112.5</c:v>
                </c:pt>
                <c:pt idx="35">
                  <c:v>116.5</c:v>
                </c:pt>
                <c:pt idx="36">
                  <c:v>97.25</c:v>
                </c:pt>
                <c:pt idx="37">
                  <c:v>91</c:v>
                </c:pt>
                <c:pt idx="38">
                  <c:v>68</c:v>
                </c:pt>
                <c:pt idx="39">
                  <c:v>75.75</c:v>
                </c:pt>
                <c:pt idx="40">
                  <c:v>66</c:v>
                </c:pt>
                <c:pt idx="41">
                  <c:v>65.5</c:v>
                </c:pt>
                <c:pt idx="42">
                  <c:v>68.5</c:v>
                </c:pt>
                <c:pt idx="43">
                  <c:v>65.75</c:v>
                </c:pt>
                <c:pt idx="44">
                  <c:v>59</c:v>
                </c:pt>
                <c:pt idx="45">
                  <c:v>54</c:v>
                </c:pt>
                <c:pt idx="46">
                  <c:v>55.5</c:v>
                </c:pt>
                <c:pt idx="47">
                  <c:v>63</c:v>
                </c:pt>
                <c:pt idx="48">
                  <c:v>57.75</c:v>
                </c:pt>
                <c:pt idx="49">
                  <c:v>52</c:v>
                </c:pt>
                <c:pt idx="50">
                  <c:v>65.5</c:v>
                </c:pt>
              </c:numCache>
            </c:numRef>
          </c:yVal>
          <c:smooth val="1"/>
          <c:extLst>
            <c:ext xmlns:c16="http://schemas.microsoft.com/office/drawing/2014/chart" uri="{C3380CC4-5D6E-409C-BE32-E72D297353CC}">
              <c16:uniqueId val="{00000001-C951-4741-894E-ECC2DC6379B8}"/>
            </c:ext>
          </c:extLst>
        </c:ser>
        <c:dLbls>
          <c:showLegendKey val="0"/>
          <c:showVal val="0"/>
          <c:showCatName val="0"/>
          <c:showSerName val="0"/>
          <c:showPercent val="0"/>
          <c:showBubbleSize val="0"/>
        </c:dLbls>
        <c:axId val="1905360720"/>
        <c:axId val="1905357456"/>
      </c:scatterChart>
      <c:valAx>
        <c:axId val="1905360720"/>
        <c:scaling>
          <c:orientation val="minMax"/>
          <c:min val="0"/>
        </c:scaling>
        <c:delete val="0"/>
        <c:axPos val="b"/>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w="9525" cap="flat" cmpd="sng" algn="ctr">
            <a:solidFill>
              <a:schemeClr val="lt1">
                <a:lumMod val="50000"/>
              </a:schemeClr>
            </a:solidFill>
          </a:ln>
          <a:effectLst/>
        </c:spPr>
        <c:txPr>
          <a:bodyPr rot="-60000000" spcFirstLastPara="1" vertOverflow="ellipsis" vert="horz" wrap="square" anchor="ctr" anchorCtr="1"/>
          <a:lstStyle/>
          <a:p>
            <a:pPr>
              <a:defRPr sz="900" b="0" i="0" u="none" strike="noStrike" kern="1200" baseline="0">
                <a:solidFill>
                  <a:schemeClr val="lt1">
                    <a:lumMod val="75000"/>
                  </a:schemeClr>
                </a:solidFill>
                <a:latin typeface="+mn-lt"/>
                <a:ea typeface="+mn-ea"/>
                <a:cs typeface="+mn-cs"/>
              </a:defRPr>
            </a:pPr>
            <a:endParaRPr lang="en-US"/>
          </a:p>
        </c:txPr>
        <c:crossAx val="1905357456"/>
        <c:crosses val="autoZero"/>
        <c:crossBetween val="midCat"/>
      </c:valAx>
      <c:valAx>
        <c:axId val="1905357456"/>
        <c:scaling>
          <c:orientation val="minMax"/>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w="9525" cap="flat" cmpd="sng" algn="ctr">
            <a:solidFill>
              <a:schemeClr val="lt1">
                <a:lumMod val="50000"/>
              </a:schemeClr>
            </a:solidFill>
          </a:ln>
          <a:effectLst/>
        </c:spPr>
        <c:txPr>
          <a:bodyPr rot="-60000000" spcFirstLastPara="1" vertOverflow="ellipsis" vert="horz" wrap="square" anchor="ctr" anchorCtr="1"/>
          <a:lstStyle/>
          <a:p>
            <a:pPr>
              <a:defRPr sz="900" b="0" i="0" u="none" strike="noStrike" kern="1200" baseline="0">
                <a:solidFill>
                  <a:schemeClr val="lt1">
                    <a:lumMod val="75000"/>
                  </a:schemeClr>
                </a:solidFill>
                <a:latin typeface="+mn-lt"/>
                <a:ea typeface="+mn-ea"/>
                <a:cs typeface="+mn-cs"/>
              </a:defRPr>
            </a:pPr>
            <a:endParaRPr lang="en-US"/>
          </a:p>
        </c:txPr>
        <c:crossAx val="1905360720"/>
        <c:crosses val="autoZero"/>
        <c:crossBetween val="midCat"/>
      </c:valAx>
      <c:spPr>
        <a:noFill/>
        <a:ln>
          <a:noFill/>
        </a:ln>
        <a:effectLst/>
      </c:spPr>
    </c:plotArea>
    <c:legend>
      <c:legendPos val="b"/>
      <c:layout>
        <c:manualLayout>
          <c:xMode val="edge"/>
          <c:yMode val="edge"/>
          <c:x val="8.0446697548015783E-2"/>
          <c:y val="8.0025500384911259E-3"/>
          <c:w val="0.89999985615767419"/>
          <c:h val="0.12889362009237876"/>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lt1">
                  <a:lumMod val="7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8">
  <cs:axisTitle>
    <cs:lnRef idx="0"/>
    <cs:fillRef idx="0"/>
    <cs:effectRef idx="0"/>
    <cs:fontRef idx="minor">
      <a:schemeClr val="lt1">
        <a:lumMod val="75000"/>
      </a:schemeClr>
    </cs:fontRef>
    <cs:defRPr sz="1197" b="1" kern="1200" cap="all"/>
  </cs:axisTitle>
  <cs:categoryAxis>
    <cs:lnRef idx="0"/>
    <cs:fillRef idx="0"/>
    <cs:effectRef idx="0"/>
    <cs:fontRef idx="minor">
      <a:schemeClr val="lt1">
        <a:lumMod val="75000"/>
      </a:schemeClr>
    </cs:fontRef>
    <cs:spPr>
      <a:ln w="9525" cap="flat" cmpd="sng" algn="ctr">
        <a:solidFill>
          <a:schemeClr val="lt1">
            <a:lumMod val="50000"/>
          </a:schemeClr>
        </a:solidFill>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7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9525" cap="rnd">
        <a:solidFill>
          <a:schemeClr val="phClr"/>
        </a:solidFill>
        <a:round/>
      </a:ln>
    </cs:spPr>
  </cs:dataPointLine>
  <cs:dataPointMarker>
    <cs:lnRef idx="0">
      <cs:styleClr val="auto"/>
    </cs:lnRef>
    <cs:fillRef idx="3">
      <cs:styleClr val="auto"/>
    </cs:fillRef>
    <cs:effectRef idx="3"/>
    <cs:fontRef idx="minor">
      <a:schemeClr val="tx1"/>
    </cs:fontRef>
    <cs:spPr>
      <a:ln w="9525" cap="rnd">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7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75000"/>
      </a:schemeClr>
    </cs:fontRef>
    <cs:spPr>
      <a:ln w="9525" cap="flat" cmpd="sng" algn="ctr">
        <a:solidFill>
          <a:schemeClr val="lt1">
            <a:lumMod val="50000"/>
          </a:schemeClr>
        </a:solidFill>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lt1">
        <a:lumMod val="7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75000"/>
      </a:schemeClr>
    </cs:fontRef>
    <cs:spPr>
      <a:ln w="9525" cap="flat" cmpd="sng" algn="ctr">
        <a:solidFill>
          <a:schemeClr val="lt1">
            <a:lumMod val="50000"/>
          </a:schemeClr>
        </a:solidFill>
      </a:ln>
    </cs:spPr>
    <cs:defRPr sz="1197" kern="1200"/>
  </cs:valueAxis>
  <cs:wall>
    <cs:lnRef idx="0"/>
    <cs:fillRef idx="0"/>
    <cs:effectRef idx="0"/>
    <cs:fontRef idx="minor">
      <a:schemeClr val="tx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1638" cy="49847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46514" y="0"/>
            <a:ext cx="2941637" cy="498475"/>
          </a:xfrm>
          <a:prstGeom prst="rect">
            <a:avLst/>
          </a:prstGeom>
        </p:spPr>
        <p:txBody>
          <a:bodyPr vert="horz" lIns="91440" tIns="45720" rIns="91440" bIns="45720" rtlCol="0"/>
          <a:lstStyle>
            <a:lvl1pPr algn="r">
              <a:defRPr sz="1200"/>
            </a:lvl1pPr>
          </a:lstStyle>
          <a:p>
            <a:fld id="{F5EA56F1-6B84-4E9D-B496-2975441C6102}" type="datetimeFigureOut">
              <a:rPr lang="en-US" smtClean="0"/>
              <a:t>2020-02-08</a:t>
            </a:fld>
            <a:endParaRPr lang="en-US"/>
          </a:p>
        </p:txBody>
      </p:sp>
      <p:sp>
        <p:nvSpPr>
          <p:cNvPr id="4" name="Footer Placeholder 3"/>
          <p:cNvSpPr>
            <a:spLocks noGrp="1"/>
          </p:cNvSpPr>
          <p:nvPr>
            <p:ph type="ftr" sz="quarter" idx="2"/>
          </p:nvPr>
        </p:nvSpPr>
        <p:spPr>
          <a:xfrm>
            <a:off x="0" y="9431338"/>
            <a:ext cx="2941638" cy="49847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46514" y="9431338"/>
            <a:ext cx="2941637" cy="498475"/>
          </a:xfrm>
          <a:prstGeom prst="rect">
            <a:avLst/>
          </a:prstGeom>
        </p:spPr>
        <p:txBody>
          <a:bodyPr vert="horz" lIns="91440" tIns="45720" rIns="91440" bIns="45720" rtlCol="0" anchor="b"/>
          <a:lstStyle>
            <a:lvl1pPr algn="r">
              <a:defRPr sz="1200"/>
            </a:lvl1pPr>
          </a:lstStyle>
          <a:p>
            <a:fld id="{2C318669-6CE7-4893-996C-6F98780E62C3}" type="slidenum">
              <a:rPr lang="en-US" smtClean="0"/>
              <a:t>‹#›</a:t>
            </a:fld>
            <a:endParaRPr lang="en-US"/>
          </a:p>
        </p:txBody>
      </p:sp>
    </p:spTree>
    <p:extLst>
      <p:ext uri="{BB962C8B-B14F-4D97-AF65-F5344CB8AC3E}">
        <p14:creationId xmlns:p14="http://schemas.microsoft.com/office/powerpoint/2010/main" val="34318066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2220" cy="498215"/>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845947" y="0"/>
            <a:ext cx="2942220" cy="498215"/>
          </a:xfrm>
          <a:prstGeom prst="rect">
            <a:avLst/>
          </a:prstGeom>
        </p:spPr>
        <p:txBody>
          <a:bodyPr vert="horz" lIns="93177" tIns="46589" rIns="93177" bIns="46589" rtlCol="0"/>
          <a:lstStyle>
            <a:lvl1pPr algn="r">
              <a:defRPr sz="1200"/>
            </a:lvl1pPr>
          </a:lstStyle>
          <a:p>
            <a:fld id="{0C439DB8-6C35-4083-B26B-F83C206F16D1}" type="datetimeFigureOut">
              <a:rPr lang="en-US" smtClean="0"/>
              <a:t>2020-02-08</a:t>
            </a:fld>
            <a:endParaRPr lang="en-US"/>
          </a:p>
        </p:txBody>
      </p:sp>
      <p:sp>
        <p:nvSpPr>
          <p:cNvPr id="4" name="Slide Image Placeholder 3"/>
          <p:cNvSpPr>
            <a:spLocks noGrp="1" noRot="1" noChangeAspect="1"/>
          </p:cNvSpPr>
          <p:nvPr>
            <p:ph type="sldImg" idx="2"/>
          </p:nvPr>
        </p:nvSpPr>
        <p:spPr>
          <a:xfrm>
            <a:off x="417513" y="1241425"/>
            <a:ext cx="5954712" cy="3351213"/>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678974" y="4778723"/>
            <a:ext cx="5431790" cy="3909863"/>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31601"/>
            <a:ext cx="2942220" cy="498214"/>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845947" y="9431601"/>
            <a:ext cx="2942220" cy="498214"/>
          </a:xfrm>
          <a:prstGeom prst="rect">
            <a:avLst/>
          </a:prstGeom>
        </p:spPr>
        <p:txBody>
          <a:bodyPr vert="horz" lIns="93177" tIns="46589" rIns="93177" bIns="46589" rtlCol="0" anchor="b"/>
          <a:lstStyle>
            <a:lvl1pPr algn="r">
              <a:defRPr sz="1200"/>
            </a:lvl1pPr>
          </a:lstStyle>
          <a:p>
            <a:fld id="{7AD0712A-CA3A-48C9-8A50-B2E26D25AF9F}" type="slidenum">
              <a:rPr lang="en-US" smtClean="0"/>
              <a:t>‹#›</a:t>
            </a:fld>
            <a:endParaRPr lang="en-US"/>
          </a:p>
        </p:txBody>
      </p:sp>
    </p:spTree>
    <p:extLst>
      <p:ext uri="{BB962C8B-B14F-4D97-AF65-F5344CB8AC3E}">
        <p14:creationId xmlns:p14="http://schemas.microsoft.com/office/powerpoint/2010/main" val="3373185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813710-8C9C-4855-B577-8248FBA0B1B0}" type="slidenum">
              <a:rPr lang="en-US" smtClean="0"/>
              <a:t>2</a:t>
            </a:fld>
            <a:endParaRPr lang="en-US"/>
          </a:p>
        </p:txBody>
      </p:sp>
    </p:spTree>
    <p:extLst>
      <p:ext uri="{BB962C8B-B14F-4D97-AF65-F5344CB8AC3E}">
        <p14:creationId xmlns:p14="http://schemas.microsoft.com/office/powerpoint/2010/main" val="19056811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a:xfrm>
            <a:off x="1097280" y="6459785"/>
            <a:ext cx="2472271" cy="365125"/>
          </a:xfrm>
          <a:prstGeom prst="rect">
            <a:avLst/>
          </a:prstGeom>
        </p:spPr>
        <p:txBody>
          <a:bodyPr/>
          <a:lstStyle/>
          <a:p>
            <a:fld id="{21D6C85B-B2EC-4522-BC94-85A48EE0E672}" type="datetime1">
              <a:rPr lang="en-US" smtClean="0"/>
              <a:t>2020-02-08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DC177D-9438-441E-B2F0-ADFFA5F75F85}"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83435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97280" y="6459785"/>
            <a:ext cx="2472271" cy="365125"/>
          </a:xfrm>
          <a:prstGeom prst="rect">
            <a:avLst/>
          </a:prstGeom>
        </p:spPr>
        <p:txBody>
          <a:bodyPr/>
          <a:lstStyle/>
          <a:p>
            <a:fld id="{58500B91-5616-495D-A7CE-A0244BD8B011}" type="datetime1">
              <a:rPr lang="en-US" smtClean="0"/>
              <a:t>2020-02-08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DC177D-9438-441E-B2F0-ADFFA5F75F85}" type="slidenum">
              <a:rPr lang="en-US" smtClean="0"/>
              <a:t>‹#›</a:t>
            </a:fld>
            <a:endParaRPr lang="en-US"/>
          </a:p>
        </p:txBody>
      </p:sp>
    </p:spTree>
    <p:extLst>
      <p:ext uri="{BB962C8B-B14F-4D97-AF65-F5344CB8AC3E}">
        <p14:creationId xmlns:p14="http://schemas.microsoft.com/office/powerpoint/2010/main" val="21911283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97280" y="6459785"/>
            <a:ext cx="2472271" cy="365125"/>
          </a:xfrm>
          <a:prstGeom prst="rect">
            <a:avLst/>
          </a:prstGeom>
        </p:spPr>
        <p:txBody>
          <a:bodyPr/>
          <a:lstStyle/>
          <a:p>
            <a:fld id="{CB53357C-85DC-4188-B3F2-F904E5D83F1B}" type="datetime1">
              <a:rPr lang="en-US" smtClean="0"/>
              <a:t>2020-02-08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DC177D-9438-441E-B2F0-ADFFA5F75F85}" type="slidenum">
              <a:rPr lang="en-US" smtClean="0"/>
              <a:t>‹#›</a:t>
            </a:fld>
            <a:endParaRPr lang="en-US"/>
          </a:p>
        </p:txBody>
      </p:sp>
    </p:spTree>
    <p:extLst>
      <p:ext uri="{BB962C8B-B14F-4D97-AF65-F5344CB8AC3E}">
        <p14:creationId xmlns:p14="http://schemas.microsoft.com/office/powerpoint/2010/main" val="38120009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36320" y="33090"/>
            <a:ext cx="10058400" cy="1450757"/>
          </a:xfrm>
        </p:spPr>
        <p:txBody>
          <a:bodyPr/>
          <a:lstStyle/>
          <a:p>
            <a:r>
              <a:rPr lang="en-US"/>
              <a:t>Click to edit Master title style</a:t>
            </a:r>
            <a:endParaRPr lang="en-US" dirty="0"/>
          </a:p>
        </p:txBody>
      </p:sp>
      <p:sp>
        <p:nvSpPr>
          <p:cNvPr id="3" name="Content Placeholder 2"/>
          <p:cNvSpPr>
            <a:spLocks noGrp="1"/>
          </p:cNvSpPr>
          <p:nvPr>
            <p:ph idx="1"/>
          </p:nvPr>
        </p:nvSpPr>
        <p:spPr>
          <a:xfrm>
            <a:off x="1036320" y="2618987"/>
            <a:ext cx="100584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97280" y="6459785"/>
            <a:ext cx="2472271" cy="365125"/>
          </a:xfrm>
          <a:prstGeom prst="rect">
            <a:avLst/>
          </a:prstGeom>
        </p:spPr>
        <p:txBody>
          <a:bodyPr/>
          <a:lstStyle/>
          <a:p>
            <a:fld id="{A8E59BBD-0E99-4ADB-97EF-1B2625248832}" type="datetime1">
              <a:rPr lang="en-US" smtClean="0"/>
              <a:t>2020-02-08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DC177D-9438-441E-B2F0-ADFFA5F75F85}" type="slidenum">
              <a:rPr lang="en-US" smtClean="0"/>
              <a:t>‹#›</a:t>
            </a:fld>
            <a:endParaRPr lang="en-US"/>
          </a:p>
        </p:txBody>
      </p:sp>
    </p:spTree>
    <p:extLst>
      <p:ext uri="{BB962C8B-B14F-4D97-AF65-F5344CB8AC3E}">
        <p14:creationId xmlns:p14="http://schemas.microsoft.com/office/powerpoint/2010/main" val="13790615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97280" y="6459785"/>
            <a:ext cx="2472271" cy="365125"/>
          </a:xfrm>
          <a:prstGeom prst="rect">
            <a:avLst/>
          </a:prstGeom>
        </p:spPr>
        <p:txBody>
          <a:bodyPr/>
          <a:lstStyle/>
          <a:p>
            <a:fld id="{0E7E71D9-0A01-4742-A59E-98DFE6EAFE48}" type="datetime1">
              <a:rPr lang="en-US" smtClean="0"/>
              <a:t>2020-02-08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DC177D-9438-441E-B2F0-ADFFA5F75F85}"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0113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1097280" y="6459785"/>
            <a:ext cx="2472271" cy="365125"/>
          </a:xfrm>
          <a:prstGeom prst="rect">
            <a:avLst/>
          </a:prstGeom>
        </p:spPr>
        <p:txBody>
          <a:bodyPr/>
          <a:lstStyle/>
          <a:p>
            <a:fld id="{919FF48B-1267-4D8F-B202-EAD61E44CC59}" type="datetime1">
              <a:rPr lang="en-US" smtClean="0"/>
              <a:t>2020-02-08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DC177D-9438-441E-B2F0-ADFFA5F75F85}" type="slidenum">
              <a:rPr lang="en-US" smtClean="0"/>
              <a:t>‹#›</a:t>
            </a:fld>
            <a:endParaRPr lang="en-US"/>
          </a:p>
        </p:txBody>
      </p:sp>
    </p:spTree>
    <p:extLst>
      <p:ext uri="{BB962C8B-B14F-4D97-AF65-F5344CB8AC3E}">
        <p14:creationId xmlns:p14="http://schemas.microsoft.com/office/powerpoint/2010/main" val="2205711948"/>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1097280" y="6459785"/>
            <a:ext cx="2472271" cy="365125"/>
          </a:xfrm>
          <a:prstGeom prst="rect">
            <a:avLst/>
          </a:prstGeom>
        </p:spPr>
        <p:txBody>
          <a:bodyPr/>
          <a:lstStyle/>
          <a:p>
            <a:fld id="{655E5594-FD69-4020-AB3C-AE7D1DD49CCF}" type="datetime1">
              <a:rPr lang="en-US" smtClean="0"/>
              <a:t>2020-02-08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9DC177D-9438-441E-B2F0-ADFFA5F75F85}" type="slidenum">
              <a:rPr lang="en-US" smtClean="0"/>
              <a:t>‹#›</a:t>
            </a:fld>
            <a:endParaRPr lang="en-US"/>
          </a:p>
        </p:txBody>
      </p:sp>
    </p:spTree>
    <p:extLst>
      <p:ext uri="{BB962C8B-B14F-4D97-AF65-F5344CB8AC3E}">
        <p14:creationId xmlns:p14="http://schemas.microsoft.com/office/powerpoint/2010/main" val="1817128145"/>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1097280" y="6459785"/>
            <a:ext cx="2472271" cy="365125"/>
          </a:xfrm>
          <a:prstGeom prst="rect">
            <a:avLst/>
          </a:prstGeom>
        </p:spPr>
        <p:txBody>
          <a:bodyPr/>
          <a:lstStyle/>
          <a:p>
            <a:fld id="{239863A5-434F-45EC-B36D-4C9B4FFF3EE9}" type="datetime1">
              <a:rPr lang="en-US" smtClean="0"/>
              <a:t>2020-02-08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9DC177D-9438-441E-B2F0-ADFFA5F75F85}" type="slidenum">
              <a:rPr lang="en-US" smtClean="0"/>
              <a:t>‹#›</a:t>
            </a:fld>
            <a:endParaRPr lang="en-US"/>
          </a:p>
        </p:txBody>
      </p:sp>
    </p:spTree>
    <p:extLst>
      <p:ext uri="{BB962C8B-B14F-4D97-AF65-F5344CB8AC3E}">
        <p14:creationId xmlns:p14="http://schemas.microsoft.com/office/powerpoint/2010/main" val="1376985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a:xfrm>
            <a:off x="1097280" y="6459785"/>
            <a:ext cx="2472271" cy="365125"/>
          </a:xfrm>
          <a:prstGeom prst="rect">
            <a:avLst/>
          </a:prstGeom>
        </p:spPr>
        <p:txBody>
          <a:bodyPr/>
          <a:lstStyle/>
          <a:p>
            <a:fld id="{0F813C9D-D7A0-40C9-912D-0408C71576D0}" type="datetime1">
              <a:rPr lang="en-US" smtClean="0"/>
              <a:t>2020-02-08</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79DC177D-9438-441E-B2F0-ADFFA5F75F85}" type="slidenum">
              <a:rPr lang="en-US" smtClean="0"/>
              <a:t>‹#›</a:t>
            </a:fld>
            <a:endParaRPr lang="en-US"/>
          </a:p>
        </p:txBody>
      </p:sp>
    </p:spTree>
    <p:extLst>
      <p:ext uri="{BB962C8B-B14F-4D97-AF65-F5344CB8AC3E}">
        <p14:creationId xmlns:p14="http://schemas.microsoft.com/office/powerpoint/2010/main" val="3993199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a:prstGeom prst="rect">
            <a:avLst/>
          </a:prstGeom>
        </p:spPr>
        <p:txBody>
          <a:bodyPr/>
          <a:lstStyle>
            <a:lvl1pPr algn="l">
              <a:defRPr/>
            </a:lvl1pPr>
          </a:lstStyle>
          <a:p>
            <a:fld id="{ADF150D8-B171-43D2-A11A-180179A4DED6}" type="datetime1">
              <a:rPr lang="en-US" smtClean="0"/>
              <a:t>2020-02-08</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79DC177D-9438-441E-B2F0-ADFFA5F75F85}" type="slidenum">
              <a:rPr lang="en-US" smtClean="0"/>
              <a:t>‹#›</a:t>
            </a:fld>
            <a:endParaRPr lang="en-US"/>
          </a:p>
        </p:txBody>
      </p:sp>
    </p:spTree>
    <p:extLst>
      <p:ext uri="{BB962C8B-B14F-4D97-AF65-F5344CB8AC3E}">
        <p14:creationId xmlns:p14="http://schemas.microsoft.com/office/powerpoint/2010/main" val="3582299065"/>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1097280" y="6459785"/>
            <a:ext cx="2472271" cy="365125"/>
          </a:xfrm>
          <a:prstGeom prst="rect">
            <a:avLst/>
          </a:prstGeom>
        </p:spPr>
        <p:txBody>
          <a:bodyPr/>
          <a:lstStyle/>
          <a:p>
            <a:fld id="{52B9B117-6714-4797-90C5-A659AF6E0AB6}" type="datetime1">
              <a:rPr lang="en-US" smtClean="0"/>
              <a:t>2020-02-08</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9DC177D-9438-441E-B2F0-ADFFA5F75F85}" type="slidenum">
              <a:rPr lang="en-US" smtClean="0"/>
              <a:t>‹#›</a:t>
            </a:fld>
            <a:endParaRPr lang="en-US"/>
          </a:p>
        </p:txBody>
      </p:sp>
    </p:spTree>
    <p:extLst>
      <p:ext uri="{BB962C8B-B14F-4D97-AF65-F5344CB8AC3E}">
        <p14:creationId xmlns:p14="http://schemas.microsoft.com/office/powerpoint/2010/main" val="10767333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79DC177D-9438-441E-B2F0-ADFFA5F75F85}" type="slidenum">
              <a:rPr lang="en-US" smtClean="0"/>
              <a:t>‹#›</a:t>
            </a:fld>
            <a:endParaRPr lang="en-US"/>
          </a:p>
        </p:txBody>
      </p:sp>
    </p:spTree>
    <p:extLst>
      <p:ext uri="{BB962C8B-B14F-4D97-AF65-F5344CB8AC3E}">
        <p14:creationId xmlns:p14="http://schemas.microsoft.com/office/powerpoint/2010/main" val="1258991632"/>
      </p:ext>
    </p:extLst>
  </p:cSld>
  <p:clrMap bg1="lt1" tx1="dk1" bg2="lt2" tx2="dk2" accent1="accent1" accent2="accent2" accent3="accent3" accent4="accent4" accent5="accent5" accent6="accent6" hlink="hlink" folHlink="folHlink"/>
  <p:sldLayoutIdLst>
    <p:sldLayoutId id="2147484509" r:id="rId1"/>
    <p:sldLayoutId id="2147484510" r:id="rId2"/>
    <p:sldLayoutId id="2147484511" r:id="rId3"/>
    <p:sldLayoutId id="2147484512" r:id="rId4"/>
    <p:sldLayoutId id="2147484513" r:id="rId5"/>
    <p:sldLayoutId id="2147484514" r:id="rId6"/>
    <p:sldLayoutId id="2147484515" r:id="rId7"/>
    <p:sldLayoutId id="2147484516" r:id="rId8"/>
    <p:sldLayoutId id="2147484517" r:id="rId9"/>
    <p:sldLayoutId id="2147484518" r:id="rId10"/>
    <p:sldLayoutId id="2147484519" r:id="rId11"/>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11.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pn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jp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chart" Target="../charts/chart3.xml"/><Relationship Id="rId3" Type="http://schemas.microsoft.com/office/2007/relationships/hdphoto" Target="../media/hdphoto1.wdp"/><Relationship Id="rId7"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chart" Target="../charts/chart2.xml"/><Relationship Id="rId4" Type="http://schemas.openxmlformats.org/officeDocument/2006/relationships/chart" Target="../charts/chart1.xml"/><Relationship Id="rId9" Type="http://schemas.openxmlformats.org/officeDocument/2006/relationships/image" Target="../media/image27.jpeg"/></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image" Target="../media/image34.jpg"/><Relationship Id="rId4"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357368"/>
            <a:ext cx="12192000" cy="1338011"/>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063249" y="2072014"/>
            <a:ext cx="10063163" cy="2802730"/>
          </a:xfrm>
        </p:spPr>
        <p:txBody>
          <a:bodyPr>
            <a:normAutofit fontScale="90000"/>
          </a:bodyPr>
          <a:lstStyle/>
          <a:p>
            <a:pPr algn="ctr"/>
            <a:r>
              <a:rPr lang="en-US" sz="3600" b="1" dirty="0">
                <a:latin typeface="+mn-lt"/>
              </a:rPr>
              <a:t>Enhancing Sustainable Nuclear Security Operations Through Participation In The Coordinated Research Project On Improved Assessment Of Initial Alarms</a:t>
            </a:r>
            <a:br>
              <a:rPr lang="en-US" dirty="0"/>
            </a:br>
            <a:br>
              <a:rPr lang="en-US" dirty="0">
                <a:latin typeface="Times New Roman" panose="02020603050405020304" pitchFamily="18" charset="0"/>
                <a:ea typeface="Calibri" panose="020F0502020204030204" pitchFamily="34" charset="0"/>
              </a:rPr>
            </a:br>
            <a:endParaRPr lang="en-US" sz="4800" dirty="0"/>
          </a:p>
        </p:txBody>
      </p:sp>
      <p:sp>
        <p:nvSpPr>
          <p:cNvPr id="4" name="Slide Number Placeholder 3"/>
          <p:cNvSpPr>
            <a:spLocks noGrp="1"/>
          </p:cNvSpPr>
          <p:nvPr>
            <p:ph type="sldNum" sz="quarter" idx="12"/>
          </p:nvPr>
        </p:nvSpPr>
        <p:spPr/>
        <p:txBody>
          <a:bodyPr/>
          <a:lstStyle/>
          <a:p>
            <a:fld id="{79DC177D-9438-441E-B2F0-ADFFA5F75F85}" type="slidenum">
              <a:rPr lang="en-US" smtClean="0"/>
              <a:t>1</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13719" y="386552"/>
            <a:ext cx="2562225" cy="1281113"/>
          </a:xfrm>
          <a:prstGeom prst="rect">
            <a:avLst/>
          </a:prstGeom>
          <a:ln w="28575">
            <a:solidFill>
              <a:srgbClr val="FFC000"/>
            </a:solidFill>
          </a:ln>
        </p:spPr>
      </p:pic>
      <p:sp>
        <p:nvSpPr>
          <p:cNvPr id="7" name="Subtitle 2">
            <a:extLst>
              <a:ext uri="{FF2B5EF4-FFF2-40B4-BE49-F238E27FC236}">
                <a16:creationId xmlns:a16="http://schemas.microsoft.com/office/drawing/2014/main" id="{25836AEE-F432-4A45-8D42-3DDCF7FDCFB3}"/>
              </a:ext>
            </a:extLst>
          </p:cNvPr>
          <p:cNvSpPr txBox="1">
            <a:spLocks/>
          </p:cNvSpPr>
          <p:nvPr/>
        </p:nvSpPr>
        <p:spPr>
          <a:xfrm>
            <a:off x="877455" y="3550858"/>
            <a:ext cx="10335028" cy="838200"/>
          </a:xfrm>
          <a:prstGeom prst="rect">
            <a:avLst/>
          </a:prstGeom>
        </p:spPr>
        <p:txBody>
          <a:bodyPr vert="horz" lIns="91440" tIns="45720" rIns="91440" bIns="45720" rtlCol="0">
            <a:normAutofit fontScale="85000" lnSpcReduction="10000"/>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lgn="ctr"/>
            <a:r>
              <a:rPr lang="en-US" b="1"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P. N. G. RatHnaweera</a:t>
            </a:r>
            <a:r>
              <a:rPr lang="en-US" baseline="30000" dirty="0">
                <a:latin typeface="Calibri" panose="020F0502020204030204" pitchFamily="34" charset="0"/>
                <a:cs typeface="Calibri" panose="020F0502020204030204" pitchFamily="34" charset="0"/>
              </a:rPr>
              <a:t>1*</a:t>
            </a:r>
            <a:r>
              <a:rPr lang="en-US" dirty="0">
                <a:latin typeface="Calibri" panose="020F0502020204030204" pitchFamily="34" charset="0"/>
                <a:cs typeface="Calibri" panose="020F0502020204030204" pitchFamily="34" charset="0"/>
              </a:rPr>
              <a:t>, P. D. MAHAKUMARA </a:t>
            </a:r>
            <a:r>
              <a:rPr lang="en-US" baseline="30000" dirty="0">
                <a:latin typeface="Calibri" panose="020F0502020204030204" pitchFamily="34" charset="0"/>
                <a:cs typeface="Calibri" panose="020F0502020204030204" pitchFamily="34" charset="0"/>
              </a:rPr>
              <a:t>1</a:t>
            </a:r>
            <a:r>
              <a:rPr lang="en-US" dirty="0">
                <a:latin typeface="Calibri" panose="020F0502020204030204" pitchFamily="34" charset="0"/>
                <a:cs typeface="Calibri" panose="020F0502020204030204" pitchFamily="34" charset="0"/>
              </a:rPr>
              <a:t>, R. A. N. C. RANASINGHE </a:t>
            </a:r>
            <a:r>
              <a:rPr lang="en-US" baseline="30000" dirty="0">
                <a:latin typeface="Calibri" panose="020F0502020204030204" pitchFamily="34" charset="0"/>
                <a:cs typeface="Calibri" panose="020F0502020204030204" pitchFamily="34" charset="0"/>
              </a:rPr>
              <a:t>1</a:t>
            </a:r>
            <a:r>
              <a:rPr lang="en-US" dirty="0">
                <a:latin typeface="Calibri" panose="020F0502020204030204" pitchFamily="34" charset="0"/>
                <a:cs typeface="Calibri" panose="020F0502020204030204" pitchFamily="34" charset="0"/>
              </a:rPr>
              <a:t>, </a:t>
            </a:r>
          </a:p>
          <a:p>
            <a:pPr algn="ctr"/>
            <a:r>
              <a:rPr lang="en-US" dirty="0">
                <a:latin typeface="Calibri" panose="020F0502020204030204" pitchFamily="34" charset="0"/>
                <a:cs typeface="Calibri" panose="020F0502020204030204" pitchFamily="34" charset="0"/>
              </a:rPr>
              <a:t> I. U. W. LIYANAGE </a:t>
            </a:r>
            <a:r>
              <a:rPr lang="en-US" baseline="30000" dirty="0">
                <a:latin typeface="Calibri" panose="020F0502020204030204" pitchFamily="34" charset="0"/>
                <a:cs typeface="Calibri" panose="020F0502020204030204" pitchFamily="34" charset="0"/>
              </a:rPr>
              <a:t>2</a:t>
            </a:r>
            <a:r>
              <a:rPr lang="en-US" dirty="0">
                <a:latin typeface="Calibri" panose="020F0502020204030204" pitchFamily="34" charset="0"/>
                <a:cs typeface="Calibri" panose="020F0502020204030204" pitchFamily="34" charset="0"/>
              </a:rPr>
              <a:t>, C. MASSEY </a:t>
            </a:r>
            <a:r>
              <a:rPr lang="en-US" baseline="30000" dirty="0">
                <a:latin typeface="Calibri" panose="020F0502020204030204" pitchFamily="34" charset="0"/>
                <a:cs typeface="Calibri" panose="020F0502020204030204" pitchFamily="34" charset="0"/>
              </a:rPr>
              <a:t>3</a:t>
            </a:r>
            <a:r>
              <a:rPr lang="en-US" dirty="0">
                <a:latin typeface="Calibri" panose="020F0502020204030204" pitchFamily="34" charset="0"/>
                <a:cs typeface="Calibri" panose="020F0502020204030204" pitchFamily="34" charset="0"/>
              </a:rPr>
              <a:t> ,C. IAMSUMANG</a:t>
            </a:r>
            <a:r>
              <a:rPr lang="en-US" baseline="30000" dirty="0">
                <a:latin typeface="Calibri" panose="020F0502020204030204" pitchFamily="34" charset="0"/>
                <a:cs typeface="Calibri" panose="020F0502020204030204" pitchFamily="34" charset="0"/>
              </a:rPr>
              <a:t> 3</a:t>
            </a:r>
            <a:endParaRPr lang="en-US" dirty="0">
              <a:latin typeface="Calibri" panose="020F0502020204030204" pitchFamily="34" charset="0"/>
              <a:cs typeface="Calibri" panose="020F0502020204030204" pitchFamily="34" charset="0"/>
            </a:endParaRPr>
          </a:p>
        </p:txBody>
      </p:sp>
      <p:sp>
        <p:nvSpPr>
          <p:cNvPr id="8" name="Subtitle 2">
            <a:extLst>
              <a:ext uri="{FF2B5EF4-FFF2-40B4-BE49-F238E27FC236}">
                <a16:creationId xmlns:a16="http://schemas.microsoft.com/office/drawing/2014/main" id="{00C5D072-53B0-44D8-A17D-CA787E8BF99A}"/>
              </a:ext>
            </a:extLst>
          </p:cNvPr>
          <p:cNvSpPr txBox="1">
            <a:spLocks/>
          </p:cNvSpPr>
          <p:nvPr/>
        </p:nvSpPr>
        <p:spPr>
          <a:xfrm>
            <a:off x="285750" y="4730021"/>
            <a:ext cx="11620500" cy="838200"/>
          </a:xfrm>
          <a:prstGeom prst="rect">
            <a:avLst/>
          </a:prstGeom>
        </p:spPr>
        <p:txBody>
          <a:bodyPr vert="horz" lIns="91440" tIns="45720" rIns="91440" bIns="45720" rtlCol="0">
            <a:normAutofit fontScale="6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aseline="30000" dirty="0">
                <a:latin typeface="Calibri" panose="020F0502020204030204" pitchFamily="34" charset="0"/>
                <a:cs typeface="Calibri" panose="020F0502020204030204" pitchFamily="34" charset="0"/>
              </a:rPr>
              <a:t>1 </a:t>
            </a:r>
            <a:r>
              <a:rPr lang="en-US" dirty="0">
                <a:latin typeface="Calibri" panose="020F0502020204030204" pitchFamily="34" charset="0"/>
                <a:cs typeface="Calibri" panose="020F0502020204030204" pitchFamily="34" charset="0"/>
              </a:rPr>
              <a:t>Radiation Protection &amp; Technical Services Division, Sri Lanka Atomic Energy Board, Colombo, Sri Lanka </a:t>
            </a:r>
          </a:p>
          <a:p>
            <a:r>
              <a:rPr lang="en-US" baseline="30000" dirty="0">
                <a:latin typeface="Calibri" panose="020F0502020204030204" pitchFamily="34" charset="0"/>
                <a:cs typeface="Calibri" panose="020F0502020204030204" pitchFamily="34" charset="0"/>
              </a:rPr>
              <a:t>2  </a:t>
            </a:r>
            <a:r>
              <a:rPr lang="en-US" dirty="0" err="1">
                <a:latin typeface="Calibri" panose="020F0502020204030204" pitchFamily="34" charset="0"/>
                <a:cs typeface="Calibri" panose="020F0502020204030204" pitchFamily="34" charset="0"/>
              </a:rPr>
              <a:t>Megaport</a:t>
            </a:r>
            <a:r>
              <a:rPr lang="en-US" dirty="0">
                <a:latin typeface="Calibri" panose="020F0502020204030204" pitchFamily="34" charset="0"/>
                <a:cs typeface="Calibri" panose="020F0502020204030204" pitchFamily="34" charset="0"/>
              </a:rPr>
              <a:t> Surveillance Unit, Sri Lanka Customs, Colombo, Sri Lanka </a:t>
            </a:r>
          </a:p>
          <a:p>
            <a:r>
              <a:rPr lang="en-US" baseline="30000" dirty="0">
                <a:latin typeface="Calibri" panose="020F0502020204030204" pitchFamily="34" charset="0"/>
                <a:cs typeface="Calibri" panose="020F0502020204030204" pitchFamily="34" charset="0"/>
              </a:rPr>
              <a:t>3  </a:t>
            </a:r>
            <a:r>
              <a:rPr lang="en-US" dirty="0">
                <a:latin typeface="Calibri" panose="020F0502020204030204" pitchFamily="34" charset="0"/>
                <a:cs typeface="Calibri" panose="020F0502020204030204" pitchFamily="34" charset="0"/>
              </a:rPr>
              <a:t>Division of Nuclear Safety and Security, International Atomic Energy Agency</a:t>
            </a:r>
          </a:p>
        </p:txBody>
      </p:sp>
      <p:sp>
        <p:nvSpPr>
          <p:cNvPr id="9" name="Subtitle 2">
            <a:extLst>
              <a:ext uri="{FF2B5EF4-FFF2-40B4-BE49-F238E27FC236}">
                <a16:creationId xmlns:a16="http://schemas.microsoft.com/office/drawing/2014/main" id="{DD18A7CB-9B7A-4C6F-8043-FC548C0CA4DB}"/>
              </a:ext>
            </a:extLst>
          </p:cNvPr>
          <p:cNvSpPr txBox="1">
            <a:spLocks/>
          </p:cNvSpPr>
          <p:nvPr/>
        </p:nvSpPr>
        <p:spPr>
          <a:xfrm>
            <a:off x="2310596" y="6419724"/>
            <a:ext cx="7366804" cy="47148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Presented by: </a:t>
            </a:r>
            <a:r>
              <a:rPr lang="en-US" b="1" dirty="0">
                <a:latin typeface="Calibri" panose="020F0502020204030204" pitchFamily="34" charset="0"/>
                <a:cs typeface="Calibri" panose="020F0502020204030204" pitchFamily="34" charset="0"/>
              </a:rPr>
              <a:t>P.N.G. RATHNAWEERA</a:t>
            </a:r>
            <a:endParaRPr lang="en-US" dirty="0">
              <a:latin typeface="Calibri" panose="020F0502020204030204" pitchFamily="34" charset="0"/>
              <a:cs typeface="Calibri" panose="020F0502020204030204" pitchFamily="34" charset="0"/>
            </a:endParaRPr>
          </a:p>
        </p:txBody>
      </p:sp>
      <p:sp>
        <p:nvSpPr>
          <p:cNvPr id="11" name="Subtitle 2">
            <a:extLst>
              <a:ext uri="{FF2B5EF4-FFF2-40B4-BE49-F238E27FC236}">
                <a16:creationId xmlns:a16="http://schemas.microsoft.com/office/drawing/2014/main" id="{C225DAC1-83B0-4C56-A37F-DC8BA21793CE}"/>
              </a:ext>
            </a:extLst>
          </p:cNvPr>
          <p:cNvSpPr txBox="1">
            <a:spLocks/>
          </p:cNvSpPr>
          <p:nvPr/>
        </p:nvSpPr>
        <p:spPr>
          <a:xfrm>
            <a:off x="9677400" y="5726076"/>
            <a:ext cx="2247900" cy="37459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1800" baseline="30000" dirty="0">
                <a:latin typeface="Calibri" panose="020F0502020204030204" pitchFamily="34" charset="0"/>
                <a:cs typeface="Calibri" panose="020F0502020204030204" pitchFamily="34" charset="0"/>
              </a:rPr>
              <a:t>1*</a:t>
            </a:r>
            <a:r>
              <a:rPr lang="en-US" sz="1800" dirty="0">
                <a:latin typeface="Calibri" panose="020F0502020204030204" pitchFamily="34" charset="0"/>
                <a:cs typeface="Calibri" panose="020F0502020204030204" pitchFamily="34" charset="0"/>
              </a:rPr>
              <a:t>nirasha@aeb.gov.lk</a:t>
            </a:r>
          </a:p>
        </p:txBody>
      </p:sp>
    </p:spTree>
    <p:extLst>
      <p:ext uri="{BB962C8B-B14F-4D97-AF65-F5344CB8AC3E}">
        <p14:creationId xmlns:p14="http://schemas.microsoft.com/office/powerpoint/2010/main" val="42946331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C5DB182-4AB3-4283-A279-CA257692FF4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872"/>
          <a:stretch/>
        </p:blipFill>
        <p:spPr>
          <a:xfrm>
            <a:off x="8750390" y="837126"/>
            <a:ext cx="3203591" cy="2665018"/>
          </a:xfrm>
          <a:prstGeom prst="rect">
            <a:avLst/>
          </a:prstGeom>
        </p:spPr>
      </p:pic>
      <p:sp>
        <p:nvSpPr>
          <p:cNvPr id="4" name="Slide Number Placeholder 3">
            <a:extLst>
              <a:ext uri="{FF2B5EF4-FFF2-40B4-BE49-F238E27FC236}">
                <a16:creationId xmlns:a16="http://schemas.microsoft.com/office/drawing/2014/main" id="{D4885C24-D533-4640-B813-A767935F50E2}"/>
              </a:ext>
            </a:extLst>
          </p:cNvPr>
          <p:cNvSpPr>
            <a:spLocks noGrp="1"/>
          </p:cNvSpPr>
          <p:nvPr>
            <p:ph type="sldNum" sz="quarter" idx="12"/>
          </p:nvPr>
        </p:nvSpPr>
        <p:spPr/>
        <p:txBody>
          <a:bodyPr/>
          <a:lstStyle/>
          <a:p>
            <a:fld id="{79DC177D-9438-441E-B2F0-ADFFA5F75F85}" type="slidenum">
              <a:rPr lang="en-US" smtClean="0"/>
              <a:t>10</a:t>
            </a:fld>
            <a:endParaRPr lang="en-US"/>
          </a:p>
        </p:txBody>
      </p:sp>
      <p:sp>
        <p:nvSpPr>
          <p:cNvPr id="5" name="TextBox 4">
            <a:extLst>
              <a:ext uri="{FF2B5EF4-FFF2-40B4-BE49-F238E27FC236}">
                <a16:creationId xmlns:a16="http://schemas.microsoft.com/office/drawing/2014/main" id="{9251CEEA-ECE5-4EBC-8CE0-0DEF549B125D}"/>
              </a:ext>
            </a:extLst>
          </p:cNvPr>
          <p:cNvSpPr txBox="1"/>
          <p:nvPr/>
        </p:nvSpPr>
        <p:spPr>
          <a:xfrm>
            <a:off x="2219325" y="255514"/>
            <a:ext cx="7134225" cy="584775"/>
          </a:xfrm>
          <a:prstGeom prst="rect">
            <a:avLst/>
          </a:prstGeom>
          <a:noFill/>
        </p:spPr>
        <p:txBody>
          <a:bodyPr wrap="square" rtlCol="0">
            <a:spAutoFit/>
          </a:bodyPr>
          <a:lstStyle/>
          <a:p>
            <a:r>
              <a:rPr lang="en-US" sz="3200" b="1" dirty="0"/>
              <a:t>International Cooperation</a:t>
            </a:r>
          </a:p>
        </p:txBody>
      </p:sp>
      <p:sp>
        <p:nvSpPr>
          <p:cNvPr id="6" name="TextBox 5">
            <a:extLst>
              <a:ext uri="{FF2B5EF4-FFF2-40B4-BE49-F238E27FC236}">
                <a16:creationId xmlns:a16="http://schemas.microsoft.com/office/drawing/2014/main" id="{FCDDB23B-668B-4682-836D-40DABB07ECF8}"/>
              </a:ext>
            </a:extLst>
          </p:cNvPr>
          <p:cNvSpPr txBox="1"/>
          <p:nvPr/>
        </p:nvSpPr>
        <p:spPr>
          <a:xfrm>
            <a:off x="0" y="973950"/>
            <a:ext cx="8803692" cy="2970044"/>
          </a:xfrm>
          <a:prstGeom prst="rect">
            <a:avLst/>
          </a:prstGeom>
          <a:noFill/>
        </p:spPr>
        <p:txBody>
          <a:bodyPr wrap="none" rtlCol="0">
            <a:spAutoFit/>
          </a:bodyPr>
          <a:lstStyle/>
          <a:p>
            <a:r>
              <a:rPr lang="en-US" sz="2000" dirty="0"/>
              <a:t>The CRP has provided an excellent pathway for the following:</a:t>
            </a:r>
          </a:p>
          <a:p>
            <a:pPr marL="285750" indent="-285750">
              <a:buFont typeface="Arial" panose="020B0604020202020204" pitchFamily="34" charset="0"/>
              <a:buChar char="•"/>
            </a:pPr>
            <a:r>
              <a:rPr lang="en-US" sz="2000" dirty="0"/>
              <a:t>Sharing knowledge, experience and best practices through:</a:t>
            </a:r>
          </a:p>
          <a:p>
            <a:endParaRPr lang="en-US" sz="900" dirty="0"/>
          </a:p>
          <a:p>
            <a:pPr marL="742950" lvl="1" indent="-285750">
              <a:buFont typeface="Wingdings" panose="05000000000000000000" pitchFamily="2" charset="2"/>
              <a:buChar char="Ø"/>
            </a:pPr>
            <a:r>
              <a:rPr lang="en-US" sz="2000" dirty="0"/>
              <a:t>Technical &amp; Scientific Visits among the CRP members</a:t>
            </a:r>
          </a:p>
          <a:p>
            <a:pPr marL="742950" lvl="1" indent="-285750">
              <a:buFont typeface="Wingdings" panose="05000000000000000000" pitchFamily="2" charset="2"/>
              <a:buChar char="Ø"/>
            </a:pPr>
            <a:r>
              <a:rPr lang="en-US" sz="2000" dirty="0"/>
              <a:t>Technical workshops to share enhanced alarm and data analysis capabilities</a:t>
            </a:r>
          </a:p>
          <a:p>
            <a:pPr marL="742950" lvl="1" indent="-285750">
              <a:buFont typeface="Wingdings" panose="05000000000000000000" pitchFamily="2" charset="2"/>
              <a:buChar char="Ø"/>
            </a:pPr>
            <a:r>
              <a:rPr lang="en-US" sz="2000" dirty="0"/>
              <a:t>Interactions with technical experts and equipment manufacturers</a:t>
            </a:r>
          </a:p>
          <a:p>
            <a:pPr lvl="1"/>
            <a:endParaRPr lang="en-US" sz="2000" dirty="0"/>
          </a:p>
          <a:p>
            <a:pPr marL="285750" indent="-285750">
              <a:buFont typeface="Arial" panose="020B0604020202020204" pitchFamily="34" charset="0"/>
              <a:buChar char="•"/>
            </a:pPr>
            <a:r>
              <a:rPr lang="en-US" sz="2000" dirty="0"/>
              <a:t>Take part in professional and other global nuclear security networks</a:t>
            </a:r>
          </a:p>
          <a:p>
            <a:r>
              <a:rPr lang="en-US" sz="2000" dirty="0"/>
              <a:t>      (IAEA- FLO, IAEA-NSSC, World Custom)</a:t>
            </a:r>
          </a:p>
          <a:p>
            <a:endParaRPr lang="en-US" dirty="0"/>
          </a:p>
        </p:txBody>
      </p:sp>
      <p:pic>
        <p:nvPicPr>
          <p:cNvPr id="7" name="Picture 6">
            <a:extLst>
              <a:ext uri="{FF2B5EF4-FFF2-40B4-BE49-F238E27FC236}">
                <a16:creationId xmlns:a16="http://schemas.microsoft.com/office/drawing/2014/main" id="{1D79B834-BC75-4BA3-A102-9D5E84D49830}"/>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78181" y="4187895"/>
            <a:ext cx="3575800" cy="2053669"/>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B59BA277-7993-4B1A-AFD0-4493011DDF1E}"/>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08100" y="4233218"/>
            <a:ext cx="3575800" cy="2008346"/>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a:extLst>
              <a:ext uri="{FF2B5EF4-FFF2-40B4-BE49-F238E27FC236}">
                <a16:creationId xmlns:a16="http://schemas.microsoft.com/office/drawing/2014/main" id="{A12C1D63-714C-4660-B050-348B83B09F4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5235" y="4233217"/>
            <a:ext cx="3570395" cy="2008347"/>
          </a:xfrm>
          <a:prstGeom prst="rect">
            <a:avLst/>
          </a:prstGeom>
          <a:ln w="31750">
            <a:solidFill>
              <a:schemeClr val="tx1"/>
            </a:solidFill>
          </a:ln>
        </p:spPr>
      </p:pic>
    </p:spTree>
    <p:extLst>
      <p:ext uri="{BB962C8B-B14F-4D97-AF65-F5344CB8AC3E}">
        <p14:creationId xmlns:p14="http://schemas.microsoft.com/office/powerpoint/2010/main" val="35802406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5469" y="819688"/>
            <a:ext cx="8712968" cy="6192688"/>
          </a:xfrm>
        </p:spPr>
        <p:txBody>
          <a:bodyPr>
            <a:normAutofit/>
          </a:bodyPr>
          <a:lstStyle/>
          <a:p>
            <a:pPr marL="502920" lvl="1" indent="0">
              <a:buNone/>
            </a:pPr>
            <a:r>
              <a:rPr lang="en-US" b="1" dirty="0">
                <a:solidFill>
                  <a:schemeClr val="tx2">
                    <a:lumMod val="75000"/>
                  </a:schemeClr>
                </a:solidFill>
                <a:latin typeface="+mn-lt"/>
              </a:rPr>
              <a:t>Technical Visit to Colombo Port, Sri Lanka</a:t>
            </a:r>
          </a:p>
          <a:p>
            <a:pPr lvl="2" indent="-285750">
              <a:buFont typeface="Wingdings" panose="05000000000000000000" pitchFamily="2" charset="2"/>
              <a:buChar char="ü"/>
            </a:pPr>
            <a:endParaRPr lang="en-US" dirty="0">
              <a:latin typeface="+mn-lt"/>
              <a:cs typeface="Times New Roman" panose="02020603050405020304" pitchFamily="18" charset="0"/>
            </a:endParaRPr>
          </a:p>
          <a:p>
            <a:pPr lvl="2" indent="-285750">
              <a:buFont typeface="Wingdings" panose="05000000000000000000" pitchFamily="2" charset="2"/>
              <a:buChar char="ü"/>
            </a:pPr>
            <a:endParaRPr lang="en-US" dirty="0">
              <a:latin typeface="+mn-lt"/>
              <a:cs typeface="Times New Roman" panose="02020603050405020304" pitchFamily="18" charset="0"/>
            </a:endParaRPr>
          </a:p>
          <a:p>
            <a:pPr lvl="2" indent="-285750">
              <a:buFont typeface="Wingdings" panose="05000000000000000000" pitchFamily="2" charset="2"/>
              <a:buChar char="ü"/>
            </a:pPr>
            <a:endParaRPr lang="en-US" dirty="0">
              <a:latin typeface="+mn-lt"/>
              <a:cs typeface="Times New Roman" panose="02020603050405020304" pitchFamily="18" charset="0"/>
            </a:endParaRPr>
          </a:p>
          <a:p>
            <a:pPr lvl="2" indent="-285750">
              <a:buFont typeface="Wingdings" panose="05000000000000000000" pitchFamily="2" charset="2"/>
              <a:buChar char="ü"/>
            </a:pPr>
            <a:endParaRPr lang="en-US" dirty="0">
              <a:latin typeface="+mn-lt"/>
              <a:cs typeface="Times New Roman" panose="02020603050405020304" pitchFamily="18" charset="0"/>
            </a:endParaRPr>
          </a:p>
          <a:p>
            <a:pPr lvl="2" indent="-285750">
              <a:buFont typeface="Wingdings" panose="05000000000000000000" pitchFamily="2" charset="2"/>
              <a:buChar char="ü"/>
            </a:pPr>
            <a:endParaRPr lang="en-US" dirty="0">
              <a:latin typeface="+mn-lt"/>
              <a:cs typeface="Times New Roman" panose="02020603050405020304" pitchFamily="18" charset="0"/>
            </a:endParaRPr>
          </a:p>
          <a:p>
            <a:pPr lvl="2" indent="-285750">
              <a:buFont typeface="Wingdings" panose="05000000000000000000" pitchFamily="2" charset="2"/>
              <a:buChar char="ü"/>
            </a:pPr>
            <a:endParaRPr lang="en-US" dirty="0">
              <a:latin typeface="+mn-lt"/>
              <a:cs typeface="Times New Roman" panose="02020603050405020304" pitchFamily="18" charset="0"/>
            </a:endParaRPr>
          </a:p>
          <a:p>
            <a:pPr lvl="2" indent="-285750">
              <a:buFont typeface="Wingdings" panose="05000000000000000000" pitchFamily="2" charset="2"/>
              <a:buChar char="ü"/>
            </a:pPr>
            <a:endParaRPr lang="en-US" dirty="0">
              <a:latin typeface="+mn-lt"/>
              <a:cs typeface="Times New Roman" panose="02020603050405020304" pitchFamily="18" charset="0"/>
            </a:endParaRPr>
          </a:p>
          <a:p>
            <a:pPr marL="857250" lvl="2" indent="0">
              <a:buNone/>
            </a:pPr>
            <a:endParaRPr lang="en-US" dirty="0">
              <a:latin typeface="+mn-lt"/>
              <a:cs typeface="Times New Roman" panose="02020603050405020304" pitchFamily="18" charset="0"/>
            </a:endParaRPr>
          </a:p>
          <a:p>
            <a:pPr marL="857250" lvl="2" indent="0">
              <a:buNone/>
            </a:pPr>
            <a:endParaRPr lang="en-US" dirty="0">
              <a:latin typeface="+mn-lt"/>
              <a:cs typeface="Times New Roman" panose="02020603050405020304" pitchFamily="18" charset="0"/>
            </a:endParaRPr>
          </a:p>
          <a:p>
            <a:pPr marL="1314450" lvl="3" indent="0">
              <a:buNone/>
            </a:pPr>
            <a:endParaRPr lang="en-US" dirty="0">
              <a:latin typeface="+mn-lt"/>
              <a:cs typeface="Times New Roman" panose="02020603050405020304" pitchFamily="18" charset="0"/>
            </a:endParaRPr>
          </a:p>
          <a:p>
            <a:pPr marL="1314450" lvl="3" indent="0">
              <a:buNone/>
            </a:pPr>
            <a:endParaRPr lang="en-US" dirty="0">
              <a:latin typeface="+mn-lt"/>
              <a:cs typeface="Times New Roman" panose="02020603050405020304" pitchFamily="18" charset="0"/>
            </a:endParaRPr>
          </a:p>
        </p:txBody>
      </p:sp>
      <p:sp>
        <p:nvSpPr>
          <p:cNvPr id="6" name="TextBox 5"/>
          <p:cNvSpPr txBox="1"/>
          <p:nvPr/>
        </p:nvSpPr>
        <p:spPr>
          <a:xfrm>
            <a:off x="0" y="1238798"/>
            <a:ext cx="3844937" cy="3780394"/>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dirty="0">
                <a:solidFill>
                  <a:srgbClr val="000000"/>
                </a:solidFill>
                <a:latin typeface="+mj-lt"/>
                <a:cs typeface="Times New Roman" panose="02020603050405020304" pitchFamily="18" charset="0"/>
              </a:rPr>
              <a:t>Period :      2016.04.25 - 2016.04.28</a:t>
            </a:r>
          </a:p>
          <a:p>
            <a:pPr marL="285750" indent="-285750">
              <a:spcBef>
                <a:spcPts val="600"/>
              </a:spcBef>
              <a:buFont typeface="Arial" panose="020B0604020202020204" pitchFamily="34" charset="0"/>
              <a:buChar char="•"/>
            </a:pPr>
            <a:r>
              <a:rPr lang="en-US" dirty="0">
                <a:solidFill>
                  <a:srgbClr val="000000"/>
                </a:solidFill>
                <a:latin typeface="+mj-lt"/>
                <a:cs typeface="Times New Roman" panose="02020603050405020304" pitchFamily="18" charset="0"/>
              </a:rPr>
              <a:t>Location:   Port of Colombo</a:t>
            </a:r>
          </a:p>
          <a:p>
            <a:pPr marL="285750" indent="-285750">
              <a:spcBef>
                <a:spcPts val="600"/>
              </a:spcBef>
              <a:buFont typeface="Arial" panose="020B0604020202020204" pitchFamily="34" charset="0"/>
              <a:buChar char="•"/>
            </a:pPr>
            <a:r>
              <a:rPr lang="en-US" dirty="0">
                <a:solidFill>
                  <a:srgbClr val="000000"/>
                </a:solidFill>
                <a:latin typeface="+mj-lt"/>
                <a:cs typeface="Times New Roman" panose="02020603050405020304" pitchFamily="18" charset="0"/>
              </a:rPr>
              <a:t>No of  Participants :   09</a:t>
            </a:r>
          </a:p>
          <a:p>
            <a:pPr marL="285750" indent="-285750">
              <a:spcBef>
                <a:spcPts val="600"/>
              </a:spcBef>
              <a:buFont typeface="Arial" panose="020B0604020202020204" pitchFamily="34" charset="0"/>
              <a:buChar char="•"/>
            </a:pPr>
            <a:r>
              <a:rPr lang="en-US" dirty="0">
                <a:solidFill>
                  <a:srgbClr val="000000"/>
                </a:solidFill>
                <a:latin typeface="+mj-lt"/>
                <a:cs typeface="Times New Roman" panose="02020603050405020304" pitchFamily="18" charset="0"/>
              </a:rPr>
              <a:t>Countries:</a:t>
            </a:r>
          </a:p>
          <a:p>
            <a:pPr marL="1828800" lvl="3" indent="-457200">
              <a:spcBef>
                <a:spcPts val="600"/>
              </a:spcBef>
              <a:buFont typeface="Wingdings" panose="05000000000000000000" pitchFamily="2" charset="2"/>
              <a:buChar char="ü"/>
            </a:pPr>
            <a:r>
              <a:rPr lang="en-US" dirty="0">
                <a:solidFill>
                  <a:srgbClr val="000000"/>
                </a:solidFill>
                <a:latin typeface="+mj-lt"/>
                <a:cs typeface="Times New Roman" panose="02020603050405020304" pitchFamily="18" charset="0"/>
              </a:rPr>
              <a:t>Pakistan</a:t>
            </a:r>
          </a:p>
          <a:p>
            <a:pPr marL="1828800" lvl="3" indent="-457200">
              <a:spcBef>
                <a:spcPts val="600"/>
              </a:spcBef>
              <a:buFont typeface="Wingdings" panose="05000000000000000000" pitchFamily="2" charset="2"/>
              <a:buChar char="ü"/>
            </a:pPr>
            <a:r>
              <a:rPr lang="en-US" dirty="0">
                <a:solidFill>
                  <a:srgbClr val="000000"/>
                </a:solidFill>
                <a:latin typeface="+mj-lt"/>
                <a:cs typeface="Times New Roman" panose="02020603050405020304" pitchFamily="18" charset="0"/>
              </a:rPr>
              <a:t>Thailand</a:t>
            </a:r>
          </a:p>
          <a:p>
            <a:pPr marL="1828800" lvl="3" indent="-457200">
              <a:spcBef>
                <a:spcPts val="600"/>
              </a:spcBef>
              <a:buFont typeface="Wingdings" panose="05000000000000000000" pitchFamily="2" charset="2"/>
              <a:buChar char="ü"/>
            </a:pPr>
            <a:r>
              <a:rPr lang="en-US" dirty="0">
                <a:solidFill>
                  <a:srgbClr val="000000"/>
                </a:solidFill>
                <a:latin typeface="+mj-lt"/>
                <a:cs typeface="Times New Roman" panose="02020603050405020304" pitchFamily="18" charset="0"/>
              </a:rPr>
              <a:t>Jordan</a:t>
            </a:r>
          </a:p>
          <a:p>
            <a:pPr marL="1828800" lvl="3" indent="-457200">
              <a:spcBef>
                <a:spcPts val="600"/>
              </a:spcBef>
              <a:buFont typeface="Wingdings" panose="05000000000000000000" pitchFamily="2" charset="2"/>
              <a:buChar char="ü"/>
            </a:pPr>
            <a:r>
              <a:rPr lang="en-US" dirty="0">
                <a:solidFill>
                  <a:srgbClr val="000000"/>
                </a:solidFill>
                <a:latin typeface="+mj-lt"/>
                <a:cs typeface="Times New Roman" panose="02020603050405020304" pitchFamily="18" charset="0"/>
              </a:rPr>
              <a:t>Cambodia</a:t>
            </a:r>
          </a:p>
          <a:p>
            <a:pPr marL="1828800" lvl="3" indent="-457200">
              <a:spcBef>
                <a:spcPts val="600"/>
              </a:spcBef>
              <a:buFont typeface="Wingdings" panose="05000000000000000000" pitchFamily="2" charset="2"/>
              <a:buChar char="ü"/>
            </a:pPr>
            <a:r>
              <a:rPr lang="en-US" dirty="0">
                <a:solidFill>
                  <a:srgbClr val="000000"/>
                </a:solidFill>
                <a:latin typeface="+mj-lt"/>
                <a:cs typeface="Times New Roman" panose="02020603050405020304" pitchFamily="18" charset="0"/>
              </a:rPr>
              <a:t>Djibouti</a:t>
            </a:r>
          </a:p>
          <a:p>
            <a:pPr lvl="1">
              <a:lnSpc>
                <a:spcPct val="150000"/>
              </a:lnSpc>
            </a:pPr>
            <a:endParaRPr lang="en-US" sz="2800" b="1" dirty="0">
              <a:solidFill>
                <a:schemeClr val="bg1"/>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685590"/>
            <a:ext cx="3258614" cy="2172410"/>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3739516" y="1415886"/>
            <a:ext cx="2291470" cy="1527646"/>
          </a:xfrm>
          <a:prstGeom prst="rect">
            <a:avLst/>
          </a:prstGeom>
        </p:spPr>
      </p:pic>
      <p:pic>
        <p:nvPicPr>
          <p:cNvPr id="12" name="Picture 11"/>
          <p:cNvPicPr>
            <a:picLocks noChangeAspect="1"/>
          </p:cNvPicPr>
          <p:nvPr/>
        </p:nvPicPr>
        <p:blipFill>
          <a:blip r:embed="rId4"/>
          <a:stretch>
            <a:fillRect/>
          </a:stretch>
        </p:blipFill>
        <p:spPr>
          <a:xfrm>
            <a:off x="3716882" y="3539729"/>
            <a:ext cx="1890476" cy="2276873"/>
          </a:xfrm>
          <a:prstGeom prst="rect">
            <a:avLst/>
          </a:prstGeom>
        </p:spPr>
      </p:pic>
      <p:sp>
        <p:nvSpPr>
          <p:cNvPr id="5" name="TextBox 4">
            <a:extLst>
              <a:ext uri="{FF2B5EF4-FFF2-40B4-BE49-F238E27FC236}">
                <a16:creationId xmlns:a16="http://schemas.microsoft.com/office/drawing/2014/main" id="{F8C8464B-6E91-4DDE-8D66-51B012BE1020}"/>
              </a:ext>
            </a:extLst>
          </p:cNvPr>
          <p:cNvSpPr txBox="1"/>
          <p:nvPr/>
        </p:nvSpPr>
        <p:spPr>
          <a:xfrm>
            <a:off x="2783211" y="103117"/>
            <a:ext cx="6429375" cy="584775"/>
          </a:xfrm>
          <a:prstGeom prst="rect">
            <a:avLst/>
          </a:prstGeom>
          <a:noFill/>
        </p:spPr>
        <p:txBody>
          <a:bodyPr wrap="square" rtlCol="0">
            <a:spAutoFit/>
          </a:bodyPr>
          <a:lstStyle/>
          <a:p>
            <a:pPr algn="ctr"/>
            <a:r>
              <a:rPr lang="en-US" sz="3200" b="1" dirty="0"/>
              <a:t>Technical Visits</a:t>
            </a:r>
          </a:p>
        </p:txBody>
      </p:sp>
      <p:cxnSp>
        <p:nvCxnSpPr>
          <p:cNvPr id="13" name="Straight Connector 12">
            <a:extLst>
              <a:ext uri="{FF2B5EF4-FFF2-40B4-BE49-F238E27FC236}">
                <a16:creationId xmlns:a16="http://schemas.microsoft.com/office/drawing/2014/main" id="{1A3956BC-F3CB-4F0F-89CB-81622F9A61B8}"/>
              </a:ext>
            </a:extLst>
          </p:cNvPr>
          <p:cNvCxnSpPr/>
          <p:nvPr/>
        </p:nvCxnSpPr>
        <p:spPr>
          <a:xfrm flipH="1">
            <a:off x="5845741" y="1387673"/>
            <a:ext cx="21431" cy="4082653"/>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A3682C62-0353-499D-89CA-49247F33C9E5}"/>
              </a:ext>
            </a:extLst>
          </p:cNvPr>
          <p:cNvSpPr txBox="1">
            <a:spLocks/>
          </p:cNvSpPr>
          <p:nvPr/>
        </p:nvSpPr>
        <p:spPr>
          <a:xfrm>
            <a:off x="5638344" y="848532"/>
            <a:ext cx="8712968" cy="584775"/>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502920" lvl="1" indent="0">
              <a:buNone/>
            </a:pPr>
            <a:r>
              <a:rPr lang="en-US" b="1" dirty="0">
                <a:solidFill>
                  <a:schemeClr val="tx2">
                    <a:lumMod val="75000"/>
                  </a:schemeClr>
                </a:solidFill>
              </a:rPr>
              <a:t>Technical Visit to Phnom Penh Autonomous Port, Cambodia </a:t>
            </a:r>
          </a:p>
          <a:p>
            <a:pPr marL="502920" lvl="1" indent="0">
              <a:buFont typeface="Calibri" pitchFamily="34" charset="0"/>
              <a:buNone/>
            </a:pPr>
            <a:endParaRPr lang="en-US" b="1" dirty="0">
              <a:solidFill>
                <a:schemeClr val="tx2">
                  <a:lumMod val="75000"/>
                </a:schemeClr>
              </a:solidFill>
            </a:endParaRPr>
          </a:p>
          <a:p>
            <a:pPr lvl="2" indent="-285750">
              <a:buFont typeface="Wingdings" panose="05000000000000000000" pitchFamily="2" charset="2"/>
              <a:buChar char="ü"/>
            </a:pPr>
            <a:endParaRPr lang="en-US" dirty="0">
              <a:cs typeface="Times New Roman" panose="02020603050405020304" pitchFamily="18" charset="0"/>
            </a:endParaRPr>
          </a:p>
          <a:p>
            <a:pPr lvl="2" indent="-285750">
              <a:buFont typeface="Wingdings" panose="05000000000000000000" pitchFamily="2" charset="2"/>
              <a:buChar char="ü"/>
            </a:pPr>
            <a:endParaRPr lang="en-US" dirty="0">
              <a:cs typeface="Times New Roman" panose="02020603050405020304" pitchFamily="18" charset="0"/>
            </a:endParaRPr>
          </a:p>
          <a:p>
            <a:pPr lvl="2" indent="-285750">
              <a:buFont typeface="Wingdings" panose="05000000000000000000" pitchFamily="2" charset="2"/>
              <a:buChar char="ü"/>
            </a:pPr>
            <a:endParaRPr lang="en-US" dirty="0">
              <a:cs typeface="Times New Roman" panose="02020603050405020304" pitchFamily="18" charset="0"/>
            </a:endParaRPr>
          </a:p>
          <a:p>
            <a:pPr lvl="2" indent="-285750">
              <a:buFont typeface="Wingdings" panose="05000000000000000000" pitchFamily="2" charset="2"/>
              <a:buChar char="ü"/>
            </a:pPr>
            <a:endParaRPr lang="en-US" dirty="0">
              <a:cs typeface="Times New Roman" panose="02020603050405020304" pitchFamily="18" charset="0"/>
            </a:endParaRPr>
          </a:p>
          <a:p>
            <a:pPr lvl="2" indent="-285750">
              <a:buFont typeface="Wingdings" panose="05000000000000000000" pitchFamily="2" charset="2"/>
              <a:buChar char="ü"/>
            </a:pPr>
            <a:endParaRPr lang="en-US" dirty="0">
              <a:cs typeface="Times New Roman" panose="02020603050405020304" pitchFamily="18" charset="0"/>
            </a:endParaRPr>
          </a:p>
          <a:p>
            <a:pPr lvl="2" indent="-285750">
              <a:buFont typeface="Wingdings" panose="05000000000000000000" pitchFamily="2" charset="2"/>
              <a:buChar char="ü"/>
            </a:pPr>
            <a:endParaRPr lang="en-US" dirty="0">
              <a:cs typeface="Times New Roman" panose="02020603050405020304" pitchFamily="18" charset="0"/>
            </a:endParaRPr>
          </a:p>
          <a:p>
            <a:pPr lvl="2" indent="-285750">
              <a:buFont typeface="Wingdings" panose="05000000000000000000" pitchFamily="2" charset="2"/>
              <a:buChar char="ü"/>
            </a:pPr>
            <a:endParaRPr lang="en-US" dirty="0">
              <a:cs typeface="Times New Roman" panose="02020603050405020304" pitchFamily="18" charset="0"/>
            </a:endParaRPr>
          </a:p>
          <a:p>
            <a:pPr marL="857250" lvl="2" indent="0">
              <a:buFont typeface="Calibri" pitchFamily="34" charset="0"/>
              <a:buNone/>
            </a:pPr>
            <a:endParaRPr lang="en-US" dirty="0">
              <a:cs typeface="Times New Roman" panose="02020603050405020304" pitchFamily="18" charset="0"/>
            </a:endParaRPr>
          </a:p>
          <a:p>
            <a:pPr marL="857250" lvl="2" indent="0">
              <a:buFont typeface="Calibri" pitchFamily="34" charset="0"/>
              <a:buNone/>
            </a:pPr>
            <a:endParaRPr lang="en-US" dirty="0">
              <a:cs typeface="Times New Roman" panose="02020603050405020304" pitchFamily="18" charset="0"/>
            </a:endParaRPr>
          </a:p>
          <a:p>
            <a:pPr marL="1314450" lvl="3" indent="0">
              <a:buFont typeface="Calibri" pitchFamily="34" charset="0"/>
              <a:buNone/>
            </a:pPr>
            <a:endParaRPr lang="en-US" dirty="0">
              <a:cs typeface="Times New Roman" panose="02020603050405020304" pitchFamily="18" charset="0"/>
            </a:endParaRPr>
          </a:p>
          <a:p>
            <a:pPr marL="1314450" lvl="3" indent="0">
              <a:buFont typeface="Calibri" pitchFamily="34" charset="0"/>
              <a:buNone/>
            </a:pPr>
            <a:endParaRPr lang="en-US" dirty="0">
              <a:cs typeface="Times New Roman" panose="02020603050405020304" pitchFamily="18" charset="0"/>
            </a:endParaRPr>
          </a:p>
        </p:txBody>
      </p:sp>
      <p:sp>
        <p:nvSpPr>
          <p:cNvPr id="15" name="TextBox 14">
            <a:extLst>
              <a:ext uri="{FF2B5EF4-FFF2-40B4-BE49-F238E27FC236}">
                <a16:creationId xmlns:a16="http://schemas.microsoft.com/office/drawing/2014/main" id="{966BF316-44C0-4E52-BAE5-15CE9DB520B9}"/>
              </a:ext>
            </a:extLst>
          </p:cNvPr>
          <p:cNvSpPr txBox="1"/>
          <p:nvPr/>
        </p:nvSpPr>
        <p:spPr>
          <a:xfrm>
            <a:off x="6096000" y="1299957"/>
            <a:ext cx="5448300" cy="3677930"/>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dirty="0">
                <a:solidFill>
                  <a:srgbClr val="000000"/>
                </a:solidFill>
                <a:latin typeface="+mj-lt"/>
                <a:cs typeface="Times New Roman" panose="02020603050405020304" pitchFamily="18" charset="0"/>
              </a:rPr>
              <a:t>Period :      2017.12.11 -2017.12.14</a:t>
            </a:r>
          </a:p>
          <a:p>
            <a:pPr marL="285750" indent="-285750">
              <a:spcBef>
                <a:spcPts val="600"/>
              </a:spcBef>
              <a:buFont typeface="Arial" panose="020B0604020202020204" pitchFamily="34" charset="0"/>
              <a:buChar char="•"/>
            </a:pPr>
            <a:r>
              <a:rPr lang="en-US" dirty="0">
                <a:solidFill>
                  <a:srgbClr val="000000"/>
                </a:solidFill>
                <a:latin typeface="+mj-lt"/>
                <a:cs typeface="Times New Roman" panose="02020603050405020304" pitchFamily="18" charset="0"/>
              </a:rPr>
              <a:t>Location:   Phnom Penh Autonomous Port </a:t>
            </a:r>
          </a:p>
          <a:p>
            <a:pPr marL="285750" indent="-285750">
              <a:spcBef>
                <a:spcPts val="600"/>
              </a:spcBef>
              <a:buFont typeface="Arial" panose="020B0604020202020204" pitchFamily="34" charset="0"/>
              <a:buChar char="•"/>
            </a:pPr>
            <a:r>
              <a:rPr lang="en-US" dirty="0">
                <a:solidFill>
                  <a:srgbClr val="000000"/>
                </a:solidFill>
                <a:latin typeface="+mj-lt"/>
                <a:cs typeface="Times New Roman" panose="02020603050405020304" pitchFamily="18" charset="0"/>
              </a:rPr>
              <a:t>No of  Participants :   07</a:t>
            </a:r>
          </a:p>
          <a:p>
            <a:pPr marL="285750" indent="-285750">
              <a:spcBef>
                <a:spcPts val="600"/>
              </a:spcBef>
              <a:buFont typeface="Arial" panose="020B0604020202020204" pitchFamily="34" charset="0"/>
              <a:buChar char="•"/>
            </a:pPr>
            <a:r>
              <a:rPr lang="en-US" dirty="0">
                <a:solidFill>
                  <a:srgbClr val="000000"/>
                </a:solidFill>
                <a:latin typeface="+mj-lt"/>
                <a:cs typeface="Times New Roman" panose="02020603050405020304" pitchFamily="18" charset="0"/>
              </a:rPr>
              <a:t>Activities:</a:t>
            </a:r>
          </a:p>
          <a:p>
            <a:pPr lvl="1">
              <a:spcBef>
                <a:spcPts val="600"/>
              </a:spcBef>
            </a:pPr>
            <a:r>
              <a:rPr lang="en-US" dirty="0">
                <a:solidFill>
                  <a:srgbClr val="000000"/>
                </a:solidFill>
                <a:latin typeface="+mj-lt"/>
                <a:cs typeface="Times New Roman" panose="02020603050405020304" pitchFamily="18" charset="0"/>
              </a:rPr>
              <a:t>•	Introduction about CRP &amp; TRACE of IAEA.</a:t>
            </a:r>
          </a:p>
          <a:p>
            <a:pPr marL="914400" lvl="1" indent="-457200">
              <a:spcBef>
                <a:spcPts val="600"/>
              </a:spcBef>
            </a:pPr>
            <a:r>
              <a:rPr lang="en-US" dirty="0">
                <a:solidFill>
                  <a:srgbClr val="000000"/>
                </a:solidFill>
                <a:latin typeface="+mj-lt"/>
                <a:cs typeface="Times New Roman" panose="02020603050405020304" pitchFamily="18" charset="0"/>
              </a:rPr>
              <a:t>•	Site visit and collecting necessary site measurements.</a:t>
            </a:r>
          </a:p>
          <a:p>
            <a:pPr marL="914400" lvl="1" indent="-457200">
              <a:spcBef>
                <a:spcPts val="600"/>
              </a:spcBef>
            </a:pPr>
            <a:r>
              <a:rPr lang="en-US" dirty="0">
                <a:solidFill>
                  <a:srgbClr val="000000"/>
                </a:solidFill>
                <a:latin typeface="+mj-lt"/>
                <a:cs typeface="Times New Roman" panose="02020603050405020304" pitchFamily="18" charset="0"/>
              </a:rPr>
              <a:t>•	Alarming data  &amp; empty container data was collected &amp; analyzed.</a:t>
            </a:r>
          </a:p>
          <a:p>
            <a:pPr marL="914400" lvl="1" indent="-457200">
              <a:spcBef>
                <a:spcPts val="600"/>
              </a:spcBef>
              <a:buFont typeface="Arial" panose="020B0604020202020204" pitchFamily="34" charset="0"/>
              <a:buChar char="•"/>
            </a:pPr>
            <a:r>
              <a:rPr lang="en-US" dirty="0">
                <a:solidFill>
                  <a:srgbClr val="000000"/>
                </a:solidFill>
                <a:latin typeface="+mj-lt"/>
                <a:cs typeface="Times New Roman" panose="02020603050405020304" pitchFamily="18" charset="0"/>
              </a:rPr>
              <a:t>Existing problems in the system were discussed</a:t>
            </a:r>
          </a:p>
          <a:p>
            <a:endParaRPr lang="en-US" dirty="0"/>
          </a:p>
        </p:txBody>
      </p:sp>
      <p:pic>
        <p:nvPicPr>
          <p:cNvPr id="16" name="Picture 15">
            <a:extLst>
              <a:ext uri="{FF2B5EF4-FFF2-40B4-BE49-F238E27FC236}">
                <a16:creationId xmlns:a16="http://schemas.microsoft.com/office/drawing/2014/main" id="{5C87874A-5B6E-45BD-B165-34F9BDAB0C4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0840"/>
          <a:stretch/>
        </p:blipFill>
        <p:spPr>
          <a:xfrm>
            <a:off x="9311680" y="5140112"/>
            <a:ext cx="2880320" cy="1710039"/>
          </a:xfrm>
          <a:prstGeom prst="rect">
            <a:avLst/>
          </a:prstGeom>
        </p:spPr>
      </p:pic>
      <p:pic>
        <p:nvPicPr>
          <p:cNvPr id="17" name="Picture 16" descr="H:\Graph1_1.jpg">
            <a:extLst>
              <a:ext uri="{FF2B5EF4-FFF2-40B4-BE49-F238E27FC236}">
                <a16:creationId xmlns:a16="http://schemas.microsoft.com/office/drawing/2014/main" id="{B0491E84-7F2F-4600-9A85-6B38074F8A0E}"/>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97899" y="5201813"/>
            <a:ext cx="2061827" cy="1656187"/>
          </a:xfrm>
          <a:prstGeom prst="rect">
            <a:avLst/>
          </a:prstGeom>
          <a:noFill/>
          <a:ln>
            <a:noFill/>
          </a:ln>
        </p:spPr>
      </p:pic>
      <p:pic>
        <p:nvPicPr>
          <p:cNvPr id="18" name="Picture 17">
            <a:extLst>
              <a:ext uri="{FF2B5EF4-FFF2-40B4-BE49-F238E27FC236}">
                <a16:creationId xmlns:a16="http://schemas.microsoft.com/office/drawing/2014/main" id="{73F66DE5-8BA9-41FC-AAEE-45D9FAD2F1DC}"/>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7555620" y="5415932"/>
            <a:ext cx="1708435" cy="844902"/>
          </a:xfrm>
          <a:prstGeom prst="rect">
            <a:avLst/>
          </a:prstGeom>
          <a:noFill/>
          <a:ln>
            <a:noFill/>
          </a:ln>
        </p:spPr>
      </p:pic>
      <p:sp>
        <p:nvSpPr>
          <p:cNvPr id="19" name="TextBox 18">
            <a:extLst>
              <a:ext uri="{FF2B5EF4-FFF2-40B4-BE49-F238E27FC236}">
                <a16:creationId xmlns:a16="http://schemas.microsoft.com/office/drawing/2014/main" id="{E4BF1C71-844E-4B7B-8721-363F220FDE18}"/>
              </a:ext>
            </a:extLst>
          </p:cNvPr>
          <p:cNvSpPr txBox="1"/>
          <p:nvPr/>
        </p:nvSpPr>
        <p:spPr>
          <a:xfrm>
            <a:off x="5901914" y="5093733"/>
            <a:ext cx="3795785" cy="307777"/>
          </a:xfrm>
          <a:prstGeom prst="rect">
            <a:avLst/>
          </a:prstGeom>
          <a:noFill/>
        </p:spPr>
        <p:txBody>
          <a:bodyPr wrap="square" rtlCol="0">
            <a:spAutoFit/>
          </a:bodyPr>
          <a:lstStyle/>
          <a:p>
            <a:r>
              <a:rPr lang="en-US" sz="1400" b="1" dirty="0">
                <a:solidFill>
                  <a:srgbClr val="990000"/>
                </a:solidFill>
              </a:rPr>
              <a:t>Distribution Function for Ceramic Tiles</a:t>
            </a:r>
          </a:p>
        </p:txBody>
      </p:sp>
    </p:spTree>
    <p:extLst>
      <p:ext uri="{BB962C8B-B14F-4D97-AF65-F5344CB8AC3E}">
        <p14:creationId xmlns:p14="http://schemas.microsoft.com/office/powerpoint/2010/main" val="21373619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1F2DB59E-E5FB-4BC5-8FD5-4E3EA84D9ACC}"/>
              </a:ext>
            </a:extLst>
          </p:cNvPr>
          <p:cNvGraphicFramePr>
            <a:graphicFrameLocks noGrp="1"/>
          </p:cNvGraphicFramePr>
          <p:nvPr>
            <p:extLst>
              <p:ext uri="{D42A27DB-BD31-4B8C-83A1-F6EECF244321}">
                <p14:modId xmlns:p14="http://schemas.microsoft.com/office/powerpoint/2010/main" val="2174405869"/>
              </p:ext>
            </p:extLst>
          </p:nvPr>
        </p:nvGraphicFramePr>
        <p:xfrm>
          <a:off x="178570" y="1405423"/>
          <a:ext cx="8712968" cy="4790440"/>
        </p:xfrm>
        <a:graphic>
          <a:graphicData uri="http://schemas.openxmlformats.org/drawingml/2006/table">
            <a:tbl>
              <a:tblPr firstRow="1" bandRow="1">
                <a:tableStyleId>{5C22544A-7EE6-4342-B048-85BDC9FD1C3A}</a:tableStyleId>
              </a:tblPr>
              <a:tblGrid>
                <a:gridCol w="2178242">
                  <a:extLst>
                    <a:ext uri="{9D8B030D-6E8A-4147-A177-3AD203B41FA5}">
                      <a16:colId xmlns:a16="http://schemas.microsoft.com/office/drawing/2014/main" val="508519099"/>
                    </a:ext>
                  </a:extLst>
                </a:gridCol>
                <a:gridCol w="1901152">
                  <a:extLst>
                    <a:ext uri="{9D8B030D-6E8A-4147-A177-3AD203B41FA5}">
                      <a16:colId xmlns:a16="http://schemas.microsoft.com/office/drawing/2014/main" val="432690131"/>
                    </a:ext>
                  </a:extLst>
                </a:gridCol>
                <a:gridCol w="1662545">
                  <a:extLst>
                    <a:ext uri="{9D8B030D-6E8A-4147-A177-3AD203B41FA5}">
                      <a16:colId xmlns:a16="http://schemas.microsoft.com/office/drawing/2014/main" val="1248043894"/>
                    </a:ext>
                  </a:extLst>
                </a:gridCol>
                <a:gridCol w="2971029">
                  <a:extLst>
                    <a:ext uri="{9D8B030D-6E8A-4147-A177-3AD203B41FA5}">
                      <a16:colId xmlns:a16="http://schemas.microsoft.com/office/drawing/2014/main" val="3652056950"/>
                    </a:ext>
                  </a:extLst>
                </a:gridCol>
              </a:tblGrid>
              <a:tr h="370840">
                <a:tc>
                  <a:txBody>
                    <a:bodyPr/>
                    <a:lstStyle/>
                    <a:p>
                      <a:r>
                        <a:rPr lang="en-US" dirty="0" err="1"/>
                        <a:t>Programme</a:t>
                      </a:r>
                      <a:endParaRPr lang="en-US" dirty="0"/>
                    </a:p>
                  </a:txBody>
                  <a:tcPr/>
                </a:tc>
                <a:tc>
                  <a:txBody>
                    <a:bodyPr/>
                    <a:lstStyle/>
                    <a:p>
                      <a:r>
                        <a:rPr lang="en-US" dirty="0"/>
                        <a:t>Dates</a:t>
                      </a:r>
                    </a:p>
                  </a:txBody>
                  <a:tcPr/>
                </a:tc>
                <a:tc>
                  <a:txBody>
                    <a:bodyPr/>
                    <a:lstStyle/>
                    <a:p>
                      <a:r>
                        <a:rPr lang="en-US" dirty="0"/>
                        <a:t>Place</a:t>
                      </a:r>
                    </a:p>
                  </a:txBody>
                  <a:tcPr/>
                </a:tc>
                <a:tc>
                  <a:txBody>
                    <a:bodyPr/>
                    <a:lstStyle/>
                    <a:p>
                      <a:r>
                        <a:rPr lang="en-US" dirty="0"/>
                        <a:t>Title of Presentation</a:t>
                      </a:r>
                    </a:p>
                  </a:txBody>
                  <a:tcPr/>
                </a:tc>
                <a:extLst>
                  <a:ext uri="{0D108BD9-81ED-4DB2-BD59-A6C34878D82A}">
                    <a16:rowId xmlns:a16="http://schemas.microsoft.com/office/drawing/2014/main" val="4143202492"/>
                  </a:ext>
                </a:extLst>
              </a:tr>
              <a:tr h="370840">
                <a:tc>
                  <a:txBody>
                    <a:bodyPr/>
                    <a:lstStyle/>
                    <a:p>
                      <a:r>
                        <a:rPr lang="en-US" sz="1400" dirty="0"/>
                        <a:t>Second Technical Meeting on Radiation Detection Instruments for Nuclear Security: Trends, Challenges and Opportunities</a:t>
                      </a:r>
                    </a:p>
                  </a:txBody>
                  <a:tcPr/>
                </a:tc>
                <a:tc>
                  <a:txBody>
                    <a:bodyPr/>
                    <a:lstStyle/>
                    <a:p>
                      <a:r>
                        <a:rPr lang="en-US" sz="1400" dirty="0"/>
                        <a:t>16-20 April,2018</a:t>
                      </a:r>
                    </a:p>
                  </a:txBody>
                  <a:tcPr/>
                </a:tc>
                <a:tc>
                  <a:txBody>
                    <a:bodyPr/>
                    <a:lstStyle/>
                    <a:p>
                      <a:r>
                        <a:rPr lang="en-US" sz="1400" dirty="0"/>
                        <a:t>VIC, Vienna, Austria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ea typeface="Calibri" panose="020F0502020204030204" pitchFamily="34" charset="0"/>
                        </a:rPr>
                        <a:t>Involvement of Sri Lanka for CRP on Improved Assessment of Initial Alarms From Radiation Detection Instruments (J02005)</a:t>
                      </a:r>
                      <a:endParaRPr lang="en-US" sz="1400" b="1" dirty="0"/>
                    </a:p>
                  </a:txBody>
                  <a:tcPr/>
                </a:tc>
                <a:extLst>
                  <a:ext uri="{0D108BD9-81ED-4DB2-BD59-A6C34878D82A}">
                    <a16:rowId xmlns:a16="http://schemas.microsoft.com/office/drawing/2014/main" val="303149424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dk1"/>
                          </a:solidFill>
                          <a:effectLst/>
                          <a:latin typeface="+mn-lt"/>
                          <a:ea typeface="+mn-ea"/>
                          <a:cs typeface="+mn-cs"/>
                        </a:rPr>
                        <a:t>International Conference on the Security of Radioactive Material</a:t>
                      </a:r>
                    </a:p>
                    <a:p>
                      <a:endParaRPr lang="en-US" sz="1400" dirty="0"/>
                    </a:p>
                  </a:txBody>
                  <a:tcPr/>
                </a:tc>
                <a:tc>
                  <a:txBody>
                    <a:bodyPr/>
                    <a:lstStyle/>
                    <a:p>
                      <a:r>
                        <a:rPr lang="en-US" sz="1400" dirty="0"/>
                        <a:t>03-07 December,2018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VIC, Vienna, Austria</a:t>
                      </a:r>
                    </a:p>
                    <a:p>
                      <a:endParaRPr lang="en-US"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Identification of effective parameters and their relations for normalization of radiation profiles from radiation portal monitors for initial alarm assessment at the ports of entry</a:t>
                      </a:r>
                    </a:p>
                  </a:txBody>
                  <a:tcPr/>
                </a:tc>
                <a:extLst>
                  <a:ext uri="{0D108BD9-81ED-4DB2-BD59-A6C34878D82A}">
                    <a16:rowId xmlns:a16="http://schemas.microsoft.com/office/drawing/2014/main" val="1602750670"/>
                  </a:ext>
                </a:extLst>
              </a:tr>
              <a:tr h="370840">
                <a:tc>
                  <a:txBody>
                    <a:bodyPr/>
                    <a:lstStyle/>
                    <a:p>
                      <a:r>
                        <a:rPr lang="en-US" sz="1400" dirty="0"/>
                        <a:t>The Ninth International Symposium on</a:t>
                      </a:r>
                    </a:p>
                    <a:p>
                      <a:r>
                        <a:rPr lang="en-US" sz="1400" dirty="0"/>
                        <a:t>Naturally Occurring Radioactive Material</a:t>
                      </a:r>
                    </a:p>
                  </a:txBody>
                  <a:tcPr/>
                </a:tc>
                <a:tc>
                  <a:txBody>
                    <a:bodyPr/>
                    <a:lstStyle/>
                    <a:p>
                      <a:r>
                        <a:rPr lang="en-US" sz="1400" dirty="0"/>
                        <a:t>23-27 September,2019</a:t>
                      </a:r>
                    </a:p>
                  </a:txBody>
                  <a:tcPr/>
                </a:tc>
                <a:tc>
                  <a:txBody>
                    <a:bodyPr/>
                    <a:lstStyle/>
                    <a:p>
                      <a:r>
                        <a:rPr lang="en-US" sz="1400" dirty="0"/>
                        <a:t>Denver, Colorado</a:t>
                      </a:r>
                    </a:p>
                  </a:txBody>
                  <a:tcPr/>
                </a:tc>
                <a:tc>
                  <a:txBody>
                    <a:bodyPr/>
                    <a:lstStyle/>
                    <a:p>
                      <a:r>
                        <a:rPr lang="en-US" sz="1400" dirty="0"/>
                        <a:t>Challenges in applying safety and security measures in NORM alarm assessments in Colombo, Sri Lanka seaport </a:t>
                      </a:r>
                    </a:p>
                  </a:txBody>
                  <a:tcPr/>
                </a:tc>
                <a:extLst>
                  <a:ext uri="{0D108BD9-81ED-4DB2-BD59-A6C34878D82A}">
                    <a16:rowId xmlns:a16="http://schemas.microsoft.com/office/drawing/2014/main" val="2337434814"/>
                  </a:ext>
                </a:extLst>
              </a:tr>
              <a:tr h="370840">
                <a:tc>
                  <a:txBody>
                    <a:bodyPr/>
                    <a:lstStyle/>
                    <a:p>
                      <a:r>
                        <a:rPr lang="en-US" sz="1400" dirty="0"/>
                        <a:t>Panel Discussion on Facilitating Trade While Preventing Nuclear Smuggling </a:t>
                      </a:r>
                    </a:p>
                  </a:txBody>
                  <a:tcPr/>
                </a:tc>
                <a:tc>
                  <a:txBody>
                    <a:bodyPr/>
                    <a:lstStyle/>
                    <a:p>
                      <a:r>
                        <a:rPr lang="en-US" sz="1400" dirty="0"/>
                        <a:t>13 November 2019</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VIC, Vienna, Austria</a:t>
                      </a:r>
                    </a:p>
                    <a:p>
                      <a:endParaRPr lang="en-US" sz="1400" dirty="0"/>
                    </a:p>
                  </a:txBody>
                  <a:tcPr/>
                </a:tc>
                <a:tc>
                  <a:txBody>
                    <a:bodyPr/>
                    <a:lstStyle/>
                    <a:p>
                      <a:r>
                        <a:rPr lang="en-US" sz="1400" dirty="0"/>
                        <a:t>Facilitating Trade </a:t>
                      </a:r>
                      <a:br>
                        <a:rPr lang="en-US" sz="1400" dirty="0"/>
                      </a:br>
                      <a:r>
                        <a:rPr lang="en-US" sz="1400" dirty="0"/>
                        <a:t>While Preventing Nuclear Smuggling </a:t>
                      </a:r>
                      <a:br>
                        <a:rPr lang="en-US" sz="1400" dirty="0"/>
                      </a:br>
                      <a:r>
                        <a:rPr lang="en-US" sz="1400" dirty="0"/>
                        <a:t>Sri Lanka</a:t>
                      </a:r>
                    </a:p>
                  </a:txBody>
                  <a:tcPr/>
                </a:tc>
                <a:extLst>
                  <a:ext uri="{0D108BD9-81ED-4DB2-BD59-A6C34878D82A}">
                    <a16:rowId xmlns:a16="http://schemas.microsoft.com/office/drawing/2014/main" val="2875254551"/>
                  </a:ext>
                </a:extLst>
              </a:tr>
            </a:tbl>
          </a:graphicData>
        </a:graphic>
      </p:graphicFrame>
      <p:sp>
        <p:nvSpPr>
          <p:cNvPr id="3" name="TextBox 2">
            <a:extLst>
              <a:ext uri="{FF2B5EF4-FFF2-40B4-BE49-F238E27FC236}">
                <a16:creationId xmlns:a16="http://schemas.microsoft.com/office/drawing/2014/main" id="{907EB72B-33A5-4E5A-8E0F-454F10C54942}"/>
              </a:ext>
            </a:extLst>
          </p:cNvPr>
          <p:cNvSpPr txBox="1"/>
          <p:nvPr/>
        </p:nvSpPr>
        <p:spPr>
          <a:xfrm>
            <a:off x="1895475" y="446817"/>
            <a:ext cx="8124825" cy="584775"/>
          </a:xfrm>
          <a:prstGeom prst="rect">
            <a:avLst/>
          </a:prstGeom>
          <a:noFill/>
        </p:spPr>
        <p:txBody>
          <a:bodyPr wrap="square" rtlCol="0">
            <a:spAutoFit/>
          </a:bodyPr>
          <a:lstStyle/>
          <a:p>
            <a:r>
              <a:rPr lang="en-US" sz="3200" b="1" dirty="0"/>
              <a:t>Publications in International Meetings</a:t>
            </a:r>
          </a:p>
        </p:txBody>
      </p:sp>
      <p:pic>
        <p:nvPicPr>
          <p:cNvPr id="5" name="Picture 4">
            <a:extLst>
              <a:ext uri="{FF2B5EF4-FFF2-40B4-BE49-F238E27FC236}">
                <a16:creationId xmlns:a16="http://schemas.microsoft.com/office/drawing/2014/main" id="{7922CCEE-3241-4B62-9035-280BD966EF07}"/>
              </a:ext>
            </a:extLst>
          </p:cNvPr>
          <p:cNvPicPr/>
          <p:nvPr/>
        </p:nvPicPr>
        <p:blipFill rotWithShape="1">
          <a:blip r:embed="rId2" cstate="print">
            <a:extLst>
              <a:ext uri="{28A0092B-C50C-407E-A947-70E740481C1C}">
                <a14:useLocalDpi xmlns:a14="http://schemas.microsoft.com/office/drawing/2010/main" val="0"/>
              </a:ext>
            </a:extLst>
          </a:blip>
          <a:srcRect r="17728"/>
          <a:stretch/>
        </p:blipFill>
        <p:spPr bwMode="auto">
          <a:xfrm>
            <a:off x="9282214" y="1437512"/>
            <a:ext cx="2618596" cy="1791479"/>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3ADD4005-2991-4F5D-B503-6F208583044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415" b="31178"/>
          <a:stretch/>
        </p:blipFill>
        <p:spPr>
          <a:xfrm>
            <a:off x="9270132" y="3570733"/>
            <a:ext cx="2623460" cy="2287916"/>
          </a:xfrm>
          <a:prstGeom prst="rect">
            <a:avLst/>
          </a:prstGeom>
          <a:ln w="31750">
            <a:solidFill>
              <a:schemeClr val="tx1"/>
            </a:solidFill>
          </a:ln>
        </p:spPr>
      </p:pic>
    </p:spTree>
    <p:extLst>
      <p:ext uri="{BB962C8B-B14F-4D97-AF65-F5344CB8AC3E}">
        <p14:creationId xmlns:p14="http://schemas.microsoft.com/office/powerpoint/2010/main" val="18993286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1"/>
                </a:solidFill>
                <a:latin typeface="+mn-lt"/>
                <a:cs typeface="Times New Roman" panose="02020603050405020304" pitchFamily="18" charset="0"/>
              </a:rPr>
              <a:t>Acknowledgement</a:t>
            </a:r>
          </a:p>
        </p:txBody>
      </p:sp>
      <p:sp>
        <p:nvSpPr>
          <p:cNvPr id="3" name="TextBox 2"/>
          <p:cNvSpPr txBox="1"/>
          <p:nvPr/>
        </p:nvSpPr>
        <p:spPr>
          <a:xfrm>
            <a:off x="2203542" y="2136676"/>
            <a:ext cx="8352928" cy="2677656"/>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800" b="1" dirty="0">
                <a:cs typeface="Times New Roman" panose="02020603050405020304" pitchFamily="18" charset="0"/>
              </a:rPr>
              <a:t>Management of Sri Lanka Customs and </a:t>
            </a:r>
          </a:p>
          <a:p>
            <a:pPr>
              <a:lnSpc>
                <a:spcPct val="150000"/>
              </a:lnSpc>
            </a:pPr>
            <a:r>
              <a:rPr lang="en-US" sz="2800" b="1" dirty="0">
                <a:cs typeface="Times New Roman" panose="02020603050405020304" pitchFamily="18" charset="0"/>
              </a:rPr>
              <a:t>   Mega Port Surveillance Unit</a:t>
            </a:r>
            <a:endParaRPr lang="en-US" sz="2400" b="1" dirty="0">
              <a:cs typeface="Times New Roman" panose="02020603050405020304" pitchFamily="18" charset="0"/>
            </a:endParaRPr>
          </a:p>
          <a:p>
            <a:pPr marL="285750" indent="-285750">
              <a:lnSpc>
                <a:spcPct val="150000"/>
              </a:lnSpc>
              <a:buFont typeface="Arial" panose="020B0604020202020204" pitchFamily="34" charset="0"/>
              <a:buChar char="•"/>
            </a:pPr>
            <a:r>
              <a:rPr lang="en-US" sz="2800" b="1" dirty="0">
                <a:cs typeface="Times New Roman" panose="02020603050405020304" pitchFamily="18" charset="0"/>
              </a:rPr>
              <a:t>Management of Sri Lanka Atomic Energy Board</a:t>
            </a:r>
          </a:p>
          <a:p>
            <a:pPr marL="285750" indent="-285750">
              <a:lnSpc>
                <a:spcPct val="150000"/>
              </a:lnSpc>
              <a:buFont typeface="Arial" panose="020B0604020202020204" pitchFamily="34" charset="0"/>
              <a:buChar char="•"/>
            </a:pPr>
            <a:r>
              <a:rPr lang="en-US" sz="2800" b="1" dirty="0">
                <a:cs typeface="Times New Roman" panose="02020603050405020304" pitchFamily="18" charset="0"/>
              </a:rPr>
              <a:t>International Atomic Energy Agency</a:t>
            </a:r>
          </a:p>
        </p:txBody>
      </p:sp>
      <p:sp>
        <p:nvSpPr>
          <p:cNvPr id="4" name="Slide Number Placeholder 3"/>
          <p:cNvSpPr>
            <a:spLocks noGrp="1"/>
          </p:cNvSpPr>
          <p:nvPr>
            <p:ph type="sldNum" sz="quarter" idx="12"/>
          </p:nvPr>
        </p:nvSpPr>
        <p:spPr/>
        <p:txBody>
          <a:bodyPr/>
          <a:lstStyle/>
          <a:p>
            <a:fld id="{E0BE6C8C-81E5-42B2-8A09-DDFAB3D6EE79}" type="slidenum">
              <a:rPr lang="en-GB" smtClean="0"/>
              <a:t>13</a:t>
            </a:fld>
            <a:endParaRPr lang="en-GB"/>
          </a:p>
        </p:txBody>
      </p:sp>
    </p:spTree>
    <p:extLst>
      <p:ext uri="{BB962C8B-B14F-4D97-AF65-F5344CB8AC3E}">
        <p14:creationId xmlns:p14="http://schemas.microsoft.com/office/powerpoint/2010/main" val="90361623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9DC177D-9438-441E-B2F0-ADFFA5F75F85}" type="slidenum">
              <a:rPr lang="en-US" smtClean="0"/>
              <a:t>14</a:t>
            </a:fld>
            <a:endParaRPr lang="en-US"/>
          </a:p>
        </p:txBody>
      </p:sp>
      <p:sp>
        <p:nvSpPr>
          <p:cNvPr id="5" name="Rectangle 4"/>
          <p:cNvSpPr/>
          <p:nvPr/>
        </p:nvSpPr>
        <p:spPr>
          <a:xfrm>
            <a:off x="1047750" y="1562100"/>
            <a:ext cx="10344150" cy="4672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a:spLocks noGrp="1"/>
          </p:cNvSpPr>
          <p:nvPr>
            <p:ph type="title"/>
          </p:nvPr>
        </p:nvSpPr>
        <p:spPr>
          <a:xfrm>
            <a:off x="3819525" y="2343150"/>
            <a:ext cx="4800599" cy="1456267"/>
          </a:xfrm>
        </p:spPr>
        <p:txBody>
          <a:bodyPr>
            <a:normAutofit/>
          </a:bodyPr>
          <a:lstStyle/>
          <a:p>
            <a:r>
              <a:rPr lang="en-US" sz="4800" b="1" i="1" dirty="0">
                <a:latin typeface="+mn-lt"/>
              </a:rPr>
              <a:t>Thank You   ! ….</a:t>
            </a:r>
          </a:p>
        </p:txBody>
      </p:sp>
    </p:spTree>
    <p:extLst>
      <p:ext uri="{BB962C8B-B14F-4D97-AF65-F5344CB8AC3E}">
        <p14:creationId xmlns:p14="http://schemas.microsoft.com/office/powerpoint/2010/main" val="13584280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99018-2899-4AD3-B514-FCEB1D9E956A}"/>
              </a:ext>
            </a:extLst>
          </p:cNvPr>
          <p:cNvSpPr>
            <a:spLocks noGrp="1"/>
          </p:cNvSpPr>
          <p:nvPr>
            <p:ph type="title"/>
          </p:nvPr>
        </p:nvSpPr>
        <p:spPr>
          <a:xfrm>
            <a:off x="5375563" y="328053"/>
            <a:ext cx="5412510" cy="978729"/>
          </a:xfrm>
        </p:spPr>
        <p:txBody>
          <a:bodyPr/>
          <a:lstStyle/>
          <a:p>
            <a:pPr algn="l"/>
            <a:r>
              <a:rPr lang="en-US" sz="3200" b="1" dirty="0">
                <a:solidFill>
                  <a:schemeClr val="tx1"/>
                </a:solidFill>
                <a:latin typeface="Calibri" panose="020F0502020204030204" pitchFamily="34" charset="0"/>
                <a:cs typeface="Calibri" panose="020F0502020204030204" pitchFamily="34" charset="0"/>
              </a:rPr>
              <a:t>Challenges faced by Sri Lanka </a:t>
            </a:r>
            <a:br>
              <a:rPr lang="en-US" sz="3200" b="1" dirty="0">
                <a:solidFill>
                  <a:schemeClr val="tx1"/>
                </a:solidFill>
                <a:latin typeface="Calibri" panose="020F0502020204030204" pitchFamily="34" charset="0"/>
                <a:cs typeface="Calibri" panose="020F0502020204030204" pitchFamily="34" charset="0"/>
              </a:rPr>
            </a:br>
            <a:r>
              <a:rPr lang="en-US" sz="3200" b="1" dirty="0">
                <a:solidFill>
                  <a:schemeClr val="tx1"/>
                </a:solidFill>
                <a:latin typeface="Calibri" panose="020F0502020204030204" pitchFamily="34" charset="0"/>
                <a:cs typeface="Calibri" panose="020F0502020204030204" pitchFamily="34" charset="0"/>
              </a:rPr>
              <a:t>in controlling illicit trafficking </a:t>
            </a:r>
          </a:p>
        </p:txBody>
      </p:sp>
      <p:pic>
        <p:nvPicPr>
          <p:cNvPr id="1026" name="Picture 2">
            <a:extLst>
              <a:ext uri="{FF2B5EF4-FFF2-40B4-BE49-F238E27FC236}">
                <a16:creationId xmlns:a16="http://schemas.microsoft.com/office/drawing/2014/main" id="{2DA9463A-0C20-46CF-A798-A0CC9CB972D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0513" y="0"/>
            <a:ext cx="3170591" cy="163483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61247E8-1748-4CEA-9992-A5E1532E0E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0513" y="1637142"/>
            <a:ext cx="3170591" cy="1864789"/>
          </a:xfrm>
          <a:prstGeom prst="rect">
            <a:avLst/>
          </a:prstGeom>
        </p:spPr>
      </p:pic>
      <p:pic>
        <p:nvPicPr>
          <p:cNvPr id="1028" name="Picture 4">
            <a:extLst>
              <a:ext uri="{FF2B5EF4-FFF2-40B4-BE49-F238E27FC236}">
                <a16:creationId xmlns:a16="http://schemas.microsoft.com/office/drawing/2014/main" id="{8032D2E1-9146-4C41-B2B7-7462CE58AD9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7777" b="16868"/>
          <a:stretch/>
        </p:blipFill>
        <p:spPr bwMode="auto">
          <a:xfrm>
            <a:off x="840512" y="5283204"/>
            <a:ext cx="3170591" cy="158865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0975A6A1-4868-4ED3-B7DA-4CF0514E5B2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1777"/>
          <a:stretch/>
        </p:blipFill>
        <p:spPr bwMode="auto">
          <a:xfrm>
            <a:off x="840512" y="3501931"/>
            <a:ext cx="3170590" cy="1864789"/>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a:extLst>
              <a:ext uri="{FF2B5EF4-FFF2-40B4-BE49-F238E27FC236}">
                <a16:creationId xmlns:a16="http://schemas.microsoft.com/office/drawing/2014/main" id="{C1D2D4E1-9D50-41F4-8FEE-AF6739926353}"/>
              </a:ext>
            </a:extLst>
          </p:cNvPr>
          <p:cNvSpPr>
            <a:spLocks noGrp="1"/>
          </p:cNvSpPr>
          <p:nvPr>
            <p:ph idx="1"/>
          </p:nvPr>
        </p:nvSpPr>
        <p:spPr>
          <a:xfrm>
            <a:off x="4422019" y="1557490"/>
            <a:ext cx="7502447" cy="4455386"/>
          </a:xfrm>
        </p:spPr>
        <p:txBody>
          <a:bodyPr>
            <a:normAutofit lnSpcReduction="10000"/>
          </a:bodyPr>
          <a:lstStyle/>
          <a:p>
            <a:pPr>
              <a:lnSpc>
                <a:spcPct val="100000"/>
              </a:lnSpc>
            </a:pPr>
            <a:r>
              <a:rPr lang="en-US" sz="2400" dirty="0">
                <a:solidFill>
                  <a:srgbClr val="C00000"/>
                </a:solidFill>
                <a:latin typeface="Calibri" panose="020F0502020204030204" pitchFamily="34" charset="0"/>
                <a:cs typeface="Calibri" panose="020F0502020204030204" pitchFamily="34" charset="0"/>
              </a:rPr>
              <a:t>Located as a maritime hub in world’s main shipping routes </a:t>
            </a:r>
          </a:p>
          <a:p>
            <a:pPr lvl="1">
              <a:lnSpc>
                <a:spcPct val="100000"/>
              </a:lnSpc>
              <a:buFont typeface="Courier New" panose="02070309020205020404" pitchFamily="49" charset="0"/>
              <a:buChar char="o"/>
            </a:pPr>
            <a:r>
              <a:rPr lang="en-US" sz="2000" dirty="0">
                <a:latin typeface="Calibri" panose="020F0502020204030204" pitchFamily="34" charset="0"/>
                <a:cs typeface="Calibri" panose="020F0502020204030204" pitchFamily="34" charset="0"/>
              </a:rPr>
              <a:t>A lot of transshipments are going through the Colombo sea port, making it one of the busiest ports in the region.  5.1 million TEU containerized cargo was handled during the year 2015</a:t>
            </a:r>
          </a:p>
          <a:p>
            <a:pPr>
              <a:lnSpc>
                <a:spcPct val="100000"/>
              </a:lnSpc>
            </a:pPr>
            <a:r>
              <a:rPr lang="en-US" sz="2400" dirty="0">
                <a:solidFill>
                  <a:srgbClr val="C00000"/>
                </a:solidFill>
                <a:latin typeface="Calibri" panose="020F0502020204030204" pitchFamily="34" charset="0"/>
                <a:cs typeface="Calibri" panose="020F0502020204030204" pitchFamily="34" charset="0"/>
              </a:rPr>
              <a:t>Handling the Nuclear Security at the </a:t>
            </a:r>
            <a:r>
              <a:rPr lang="en-US" sz="2400" dirty="0" err="1">
                <a:solidFill>
                  <a:srgbClr val="C00000"/>
                </a:solidFill>
                <a:latin typeface="Calibri" panose="020F0502020204030204" pitchFamily="34" charset="0"/>
                <a:cs typeface="Calibri" panose="020F0502020204030204" pitchFamily="34" charset="0"/>
              </a:rPr>
              <a:t>Katunayake</a:t>
            </a:r>
            <a:r>
              <a:rPr lang="en-US" sz="2400" dirty="0">
                <a:solidFill>
                  <a:srgbClr val="C00000"/>
                </a:solidFill>
                <a:latin typeface="Calibri" panose="020F0502020204030204" pitchFamily="34" charset="0"/>
                <a:cs typeface="Calibri" panose="020F0502020204030204" pitchFamily="34" charset="0"/>
              </a:rPr>
              <a:t> Airport</a:t>
            </a:r>
          </a:p>
          <a:p>
            <a:pPr lvl="1">
              <a:lnSpc>
                <a:spcPct val="100000"/>
              </a:lnSpc>
              <a:buFont typeface="Courier New" panose="02070309020205020404" pitchFamily="49" charset="0"/>
              <a:buChar char="o"/>
            </a:pPr>
            <a:r>
              <a:rPr lang="en-US" sz="2000" dirty="0">
                <a:latin typeface="Calibri" panose="020F0502020204030204" pitchFamily="34" charset="0"/>
                <a:cs typeface="Calibri" panose="020F0502020204030204" pitchFamily="34" charset="0"/>
              </a:rPr>
              <a:t> 400 connected cities worldwide</a:t>
            </a:r>
          </a:p>
          <a:p>
            <a:pPr lvl="1">
              <a:lnSpc>
                <a:spcPct val="100000"/>
              </a:lnSpc>
              <a:buFont typeface="Courier New" panose="02070309020205020404" pitchFamily="49" charset="0"/>
              <a:buChar char="o"/>
            </a:pPr>
            <a:r>
              <a:rPr lang="en-US" sz="2000" dirty="0">
                <a:latin typeface="Calibri" panose="020F0502020204030204" pitchFamily="34" charset="0"/>
                <a:cs typeface="Calibri" panose="020F0502020204030204" pitchFamily="34" charset="0"/>
              </a:rPr>
              <a:t> 10,883,904 Passenger movements in year 2018</a:t>
            </a:r>
          </a:p>
          <a:p>
            <a:pPr lvl="1">
              <a:lnSpc>
                <a:spcPct val="100000"/>
              </a:lnSpc>
              <a:buFont typeface="Courier New" panose="02070309020205020404" pitchFamily="49" charset="0"/>
              <a:buChar char="o"/>
            </a:pPr>
            <a:r>
              <a:rPr lang="en-US" sz="2000" dirty="0">
                <a:latin typeface="Calibri" panose="020F0502020204030204" pitchFamily="34" charset="0"/>
                <a:cs typeface="Calibri" panose="020F0502020204030204" pitchFamily="34" charset="0"/>
              </a:rPr>
              <a:t>67,308 Aircraft movements with 279,560 Cargo movements in year 2018</a:t>
            </a:r>
          </a:p>
          <a:p>
            <a:pPr>
              <a:lnSpc>
                <a:spcPct val="100000"/>
              </a:lnSpc>
            </a:pPr>
            <a:r>
              <a:rPr lang="en-US" sz="2400" dirty="0">
                <a:solidFill>
                  <a:srgbClr val="C00000"/>
                </a:solidFill>
                <a:latin typeface="Calibri" panose="020F0502020204030204" pitchFamily="34" charset="0"/>
                <a:cs typeface="Calibri" panose="020F0502020204030204" pitchFamily="34" charset="0"/>
              </a:rPr>
              <a:t>A lot of undesignated ports are available due to the geological location as an island in Indian ocean, closer to Indian peninsula.</a:t>
            </a:r>
          </a:p>
        </p:txBody>
      </p:sp>
    </p:spTree>
    <p:extLst>
      <p:ext uri="{BB962C8B-B14F-4D97-AF65-F5344CB8AC3E}">
        <p14:creationId xmlns:p14="http://schemas.microsoft.com/office/powerpoint/2010/main" val="37848129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A82F4D8-7CBC-4845-8587-A03C8F5BF792}"/>
              </a:ext>
            </a:extLst>
          </p:cNvPr>
          <p:cNvSpPr>
            <a:spLocks noGrp="1"/>
          </p:cNvSpPr>
          <p:nvPr>
            <p:ph type="sldNum" sz="quarter" idx="12"/>
          </p:nvPr>
        </p:nvSpPr>
        <p:spPr/>
        <p:txBody>
          <a:bodyPr/>
          <a:lstStyle/>
          <a:p>
            <a:fld id="{79DC177D-9438-441E-B2F0-ADFFA5F75F85}" type="slidenum">
              <a:rPr lang="en-US" smtClean="0"/>
              <a:t>3</a:t>
            </a:fld>
            <a:endParaRPr lang="en-US"/>
          </a:p>
        </p:txBody>
      </p:sp>
      <p:pic>
        <p:nvPicPr>
          <p:cNvPr id="6" name="Picture 5" descr="C:\Users\admin\Desktop\event report\untitled1.bmp">
            <a:extLst>
              <a:ext uri="{FF2B5EF4-FFF2-40B4-BE49-F238E27FC236}">
                <a16:creationId xmlns:a16="http://schemas.microsoft.com/office/drawing/2014/main" id="{80545966-C76D-4DBB-9C59-298BBC53905C}"/>
              </a:ext>
            </a:extLst>
          </p:cNvPr>
          <p:cNvPicPr/>
          <p:nvPr/>
        </p:nvPicPr>
        <p:blipFill>
          <a:blip r:embed="rId2" cstate="print"/>
          <a:srcRect/>
          <a:stretch>
            <a:fillRect/>
          </a:stretch>
        </p:blipFill>
        <p:spPr bwMode="auto">
          <a:xfrm>
            <a:off x="5538828" y="1865437"/>
            <a:ext cx="6062046" cy="3880871"/>
          </a:xfrm>
          <a:prstGeom prst="rect">
            <a:avLst/>
          </a:prstGeom>
          <a:noFill/>
          <a:ln w="9525">
            <a:noFill/>
            <a:miter lim="800000"/>
            <a:headEnd/>
            <a:tailEnd/>
          </a:ln>
        </p:spPr>
      </p:pic>
      <p:pic>
        <p:nvPicPr>
          <p:cNvPr id="7" name="Picture 4" descr="Image result for port of colombo sri lanka">
            <a:extLst>
              <a:ext uri="{FF2B5EF4-FFF2-40B4-BE49-F238E27FC236}">
                <a16:creationId xmlns:a16="http://schemas.microsoft.com/office/drawing/2014/main" id="{44DDFC58-E49A-4EA7-B6C5-8FD37F5F43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073" y="1105535"/>
            <a:ext cx="4572000" cy="270033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246524EE-85DB-4CC5-BD76-986BABB17C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073" y="3942009"/>
            <a:ext cx="4591228" cy="2700338"/>
          </a:xfrm>
          <a:prstGeom prst="rect">
            <a:avLst/>
          </a:prstGeom>
        </p:spPr>
      </p:pic>
      <p:sp>
        <p:nvSpPr>
          <p:cNvPr id="9" name="Title 1">
            <a:extLst>
              <a:ext uri="{FF2B5EF4-FFF2-40B4-BE49-F238E27FC236}">
                <a16:creationId xmlns:a16="http://schemas.microsoft.com/office/drawing/2014/main" id="{D80CE704-C09C-4F05-A463-EFD157028CDB}"/>
              </a:ext>
            </a:extLst>
          </p:cNvPr>
          <p:cNvSpPr>
            <a:spLocks noGrp="1"/>
          </p:cNvSpPr>
          <p:nvPr>
            <p:ph type="title"/>
          </p:nvPr>
        </p:nvSpPr>
        <p:spPr>
          <a:xfrm>
            <a:off x="2089044" y="313476"/>
            <a:ext cx="8672947" cy="535531"/>
          </a:xfrm>
        </p:spPr>
        <p:txBody>
          <a:bodyPr>
            <a:noAutofit/>
          </a:bodyPr>
          <a:lstStyle/>
          <a:p>
            <a:pPr>
              <a:lnSpc>
                <a:spcPct val="150000"/>
              </a:lnSpc>
            </a:pPr>
            <a:r>
              <a:rPr lang="en-US" sz="3200" b="1" dirty="0">
                <a:solidFill>
                  <a:schemeClr val="tx1"/>
                </a:solidFill>
                <a:latin typeface="Calibri" panose="020F0502020204030204" pitchFamily="34" charset="0"/>
                <a:cs typeface="Calibri" panose="020F0502020204030204" pitchFamily="34" charset="0"/>
              </a:rPr>
              <a:t>Radiation Monitoring at Colombo Sea port</a:t>
            </a:r>
          </a:p>
        </p:txBody>
      </p:sp>
    </p:spTree>
    <p:extLst>
      <p:ext uri="{BB962C8B-B14F-4D97-AF65-F5344CB8AC3E}">
        <p14:creationId xmlns:p14="http://schemas.microsoft.com/office/powerpoint/2010/main" val="29081717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99018-2899-4AD3-B514-FCEB1D9E956A}"/>
              </a:ext>
            </a:extLst>
          </p:cNvPr>
          <p:cNvSpPr>
            <a:spLocks noGrp="1"/>
          </p:cNvSpPr>
          <p:nvPr>
            <p:ph type="title"/>
          </p:nvPr>
        </p:nvSpPr>
        <p:spPr>
          <a:xfrm>
            <a:off x="1516390" y="285767"/>
            <a:ext cx="8672947" cy="535531"/>
          </a:xfrm>
        </p:spPr>
        <p:txBody>
          <a:bodyPr>
            <a:noAutofit/>
          </a:bodyPr>
          <a:lstStyle/>
          <a:p>
            <a:pPr>
              <a:lnSpc>
                <a:spcPct val="150000"/>
              </a:lnSpc>
            </a:pPr>
            <a:r>
              <a:rPr lang="en-US" sz="3200" b="1" dirty="0">
                <a:solidFill>
                  <a:schemeClr val="tx1"/>
                </a:solidFill>
                <a:latin typeface="Calibri" panose="020F0502020204030204" pitchFamily="34" charset="0"/>
                <a:cs typeface="Calibri" panose="020F0502020204030204" pitchFamily="34" charset="0"/>
              </a:rPr>
              <a:t>Radiation Monitoring at Colombo Sea port</a:t>
            </a:r>
          </a:p>
        </p:txBody>
      </p:sp>
      <p:sp>
        <p:nvSpPr>
          <p:cNvPr id="9" name="Rectangle 8">
            <a:extLst>
              <a:ext uri="{FF2B5EF4-FFF2-40B4-BE49-F238E27FC236}">
                <a16:creationId xmlns:a16="http://schemas.microsoft.com/office/drawing/2014/main" id="{A0695423-6072-4C28-BA65-96DDD590A7D1}"/>
              </a:ext>
            </a:extLst>
          </p:cNvPr>
          <p:cNvSpPr/>
          <p:nvPr/>
        </p:nvSpPr>
        <p:spPr>
          <a:xfrm>
            <a:off x="2132487" y="3121730"/>
            <a:ext cx="1818055"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dirty="0"/>
              <a:t>Local Alarm Station (LAS)</a:t>
            </a:r>
          </a:p>
        </p:txBody>
      </p:sp>
      <p:sp>
        <p:nvSpPr>
          <p:cNvPr id="10" name="Rectangle 9">
            <a:extLst>
              <a:ext uri="{FF2B5EF4-FFF2-40B4-BE49-F238E27FC236}">
                <a16:creationId xmlns:a16="http://schemas.microsoft.com/office/drawing/2014/main" id="{B6AD5A59-DD98-49EF-8055-9089E299A668}"/>
              </a:ext>
            </a:extLst>
          </p:cNvPr>
          <p:cNvSpPr/>
          <p:nvPr/>
        </p:nvSpPr>
        <p:spPr>
          <a:xfrm>
            <a:off x="2105265" y="4505449"/>
            <a:ext cx="1845278"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dirty="0"/>
              <a:t>Radiation Portal Monitor (RPM)</a:t>
            </a:r>
          </a:p>
        </p:txBody>
      </p:sp>
      <p:sp>
        <p:nvSpPr>
          <p:cNvPr id="11" name="Rectangle 10">
            <a:extLst>
              <a:ext uri="{FF2B5EF4-FFF2-40B4-BE49-F238E27FC236}">
                <a16:creationId xmlns:a16="http://schemas.microsoft.com/office/drawing/2014/main" id="{7DC73A30-2BDF-45DB-B4D3-8D60F304CB49}"/>
              </a:ext>
            </a:extLst>
          </p:cNvPr>
          <p:cNvSpPr/>
          <p:nvPr/>
        </p:nvSpPr>
        <p:spPr>
          <a:xfrm>
            <a:off x="1169856" y="3121730"/>
            <a:ext cx="70366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dirty="0"/>
              <a:t>LAS</a:t>
            </a:r>
          </a:p>
        </p:txBody>
      </p:sp>
      <p:sp>
        <p:nvSpPr>
          <p:cNvPr id="12" name="Rectangle 11">
            <a:extLst>
              <a:ext uri="{FF2B5EF4-FFF2-40B4-BE49-F238E27FC236}">
                <a16:creationId xmlns:a16="http://schemas.microsoft.com/office/drawing/2014/main" id="{AF5C0F1A-FCEA-4EC2-8A09-165F4DB5E53F}"/>
              </a:ext>
            </a:extLst>
          </p:cNvPr>
          <p:cNvSpPr/>
          <p:nvPr/>
        </p:nvSpPr>
        <p:spPr>
          <a:xfrm>
            <a:off x="1153779" y="4514772"/>
            <a:ext cx="70366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dirty="0"/>
              <a:t>RPM</a:t>
            </a:r>
          </a:p>
        </p:txBody>
      </p:sp>
      <p:cxnSp>
        <p:nvCxnSpPr>
          <p:cNvPr id="13" name="Straight Arrow Connector 12">
            <a:extLst>
              <a:ext uri="{FF2B5EF4-FFF2-40B4-BE49-F238E27FC236}">
                <a16:creationId xmlns:a16="http://schemas.microsoft.com/office/drawing/2014/main" id="{5D830496-61F8-4EC9-90C5-25226D89DCBC}"/>
              </a:ext>
            </a:extLst>
          </p:cNvPr>
          <p:cNvCxnSpPr>
            <a:stCxn id="19" idx="2"/>
          </p:cNvCxnSpPr>
          <p:nvPr/>
        </p:nvCxnSpPr>
        <p:spPr>
          <a:xfrm flipH="1">
            <a:off x="394752" y="2196602"/>
            <a:ext cx="1684150" cy="925128"/>
          </a:xfrm>
          <a:prstGeom prst="straightConnector1">
            <a:avLst/>
          </a:prstGeom>
          <a:ln w="53975">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A8C946C6-D204-48BC-B7F0-707BF94D0B89}"/>
              </a:ext>
            </a:extLst>
          </p:cNvPr>
          <p:cNvCxnSpPr>
            <a:stCxn id="19" idx="2"/>
          </p:cNvCxnSpPr>
          <p:nvPr/>
        </p:nvCxnSpPr>
        <p:spPr>
          <a:xfrm flipH="1">
            <a:off x="1510968" y="2196602"/>
            <a:ext cx="567935" cy="960830"/>
          </a:xfrm>
          <a:prstGeom prst="straightConnector1">
            <a:avLst/>
          </a:prstGeom>
          <a:ln w="53975">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134B25B0-B309-4AF6-80C6-F01376C2AF3D}"/>
              </a:ext>
            </a:extLst>
          </p:cNvPr>
          <p:cNvCxnSpPr>
            <a:stCxn id="19" idx="2"/>
          </p:cNvCxnSpPr>
          <p:nvPr/>
        </p:nvCxnSpPr>
        <p:spPr>
          <a:xfrm>
            <a:off x="2078903" y="2196603"/>
            <a:ext cx="964406" cy="916216"/>
          </a:xfrm>
          <a:prstGeom prst="straightConnector1">
            <a:avLst/>
          </a:prstGeom>
          <a:ln w="53975">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C363F1D-C8A2-4D96-8AB1-EA60A35E7B06}"/>
              </a:ext>
            </a:extLst>
          </p:cNvPr>
          <p:cNvCxnSpPr/>
          <p:nvPr/>
        </p:nvCxnSpPr>
        <p:spPr>
          <a:xfrm flipH="1">
            <a:off x="3029053" y="3829471"/>
            <a:ext cx="7145" cy="675978"/>
          </a:xfrm>
          <a:prstGeom prst="straightConnector1">
            <a:avLst/>
          </a:prstGeom>
          <a:ln w="53975">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E8797A7E-7A63-408D-9672-4F19C2305818}"/>
              </a:ext>
            </a:extLst>
          </p:cNvPr>
          <p:cNvCxnSpPr>
            <a:stCxn id="11" idx="2"/>
          </p:cNvCxnSpPr>
          <p:nvPr/>
        </p:nvCxnSpPr>
        <p:spPr>
          <a:xfrm flipH="1">
            <a:off x="1492215" y="3807530"/>
            <a:ext cx="29473" cy="708152"/>
          </a:xfrm>
          <a:prstGeom prst="straightConnector1">
            <a:avLst/>
          </a:prstGeom>
          <a:ln w="53975">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40B0AE80-E365-4F5D-897D-B2421F8563C7}"/>
              </a:ext>
            </a:extLst>
          </p:cNvPr>
          <p:cNvCxnSpPr/>
          <p:nvPr/>
        </p:nvCxnSpPr>
        <p:spPr>
          <a:xfrm>
            <a:off x="368860" y="3844474"/>
            <a:ext cx="1" cy="675978"/>
          </a:xfrm>
          <a:prstGeom prst="straightConnector1">
            <a:avLst/>
          </a:prstGeom>
          <a:ln w="53975">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ADB1417F-09C2-41BB-B826-C73FFE789798}"/>
              </a:ext>
            </a:extLst>
          </p:cNvPr>
          <p:cNvSpPr/>
          <p:nvPr/>
        </p:nvSpPr>
        <p:spPr>
          <a:xfrm>
            <a:off x="1114496" y="1510802"/>
            <a:ext cx="1928813"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dirty="0"/>
              <a:t>Central Alarm Station (CAS)</a:t>
            </a:r>
          </a:p>
        </p:txBody>
      </p:sp>
      <p:cxnSp>
        <p:nvCxnSpPr>
          <p:cNvPr id="20" name="Straight Connector 19">
            <a:extLst>
              <a:ext uri="{FF2B5EF4-FFF2-40B4-BE49-F238E27FC236}">
                <a16:creationId xmlns:a16="http://schemas.microsoft.com/office/drawing/2014/main" id="{B5808129-EE90-4A1D-B337-8350A2B23564}"/>
              </a:ext>
            </a:extLst>
          </p:cNvPr>
          <p:cNvCxnSpPr/>
          <p:nvPr/>
        </p:nvCxnSpPr>
        <p:spPr>
          <a:xfrm flipH="1">
            <a:off x="4016388" y="1432557"/>
            <a:ext cx="21431" cy="4082653"/>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32F4E96B-CBA2-43CC-8662-FEB5A3AF21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05300" y="2969210"/>
            <a:ext cx="1753301" cy="1168867"/>
          </a:xfrm>
          <a:prstGeom prst="rect">
            <a:avLst/>
          </a:prstGeom>
        </p:spPr>
      </p:pic>
      <p:pic>
        <p:nvPicPr>
          <p:cNvPr id="22" name="Picture 21">
            <a:extLst>
              <a:ext uri="{FF2B5EF4-FFF2-40B4-BE49-F238E27FC236}">
                <a16:creationId xmlns:a16="http://schemas.microsoft.com/office/drawing/2014/main" id="{27FA821E-72A1-4E30-8A29-94121B6B0C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071" r="899"/>
          <a:stretch/>
        </p:blipFill>
        <p:spPr>
          <a:xfrm>
            <a:off x="4205299" y="1122551"/>
            <a:ext cx="1711228" cy="1462302"/>
          </a:xfrm>
          <a:prstGeom prst="rect">
            <a:avLst/>
          </a:prstGeom>
        </p:spPr>
      </p:pic>
      <p:pic>
        <p:nvPicPr>
          <p:cNvPr id="23" name="Picture 22">
            <a:extLst>
              <a:ext uri="{FF2B5EF4-FFF2-40B4-BE49-F238E27FC236}">
                <a16:creationId xmlns:a16="http://schemas.microsoft.com/office/drawing/2014/main" id="{40EF3DA6-DD5A-423E-ACDC-6E1677FA1A0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527"/>
          <a:stretch/>
        </p:blipFill>
        <p:spPr>
          <a:xfrm>
            <a:off x="4160404" y="4536203"/>
            <a:ext cx="1843091" cy="1328738"/>
          </a:xfrm>
          <a:prstGeom prst="rect">
            <a:avLst/>
          </a:prstGeom>
        </p:spPr>
      </p:pic>
      <p:cxnSp>
        <p:nvCxnSpPr>
          <p:cNvPr id="24" name="Straight Connector 23">
            <a:extLst>
              <a:ext uri="{FF2B5EF4-FFF2-40B4-BE49-F238E27FC236}">
                <a16:creationId xmlns:a16="http://schemas.microsoft.com/office/drawing/2014/main" id="{09F6C19E-470E-4F86-9A93-A5CED70BFDA9}"/>
              </a:ext>
            </a:extLst>
          </p:cNvPr>
          <p:cNvCxnSpPr/>
          <p:nvPr/>
        </p:nvCxnSpPr>
        <p:spPr>
          <a:xfrm flipH="1">
            <a:off x="6104620" y="1501601"/>
            <a:ext cx="21431" cy="4082653"/>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06E13E92-69CD-459F-A6FE-4D8CEA4727AE}"/>
              </a:ext>
            </a:extLst>
          </p:cNvPr>
          <p:cNvSpPr txBox="1"/>
          <p:nvPr/>
        </p:nvSpPr>
        <p:spPr>
          <a:xfrm>
            <a:off x="6202685" y="1107525"/>
            <a:ext cx="2584348" cy="1477328"/>
          </a:xfrm>
          <a:prstGeom prst="rect">
            <a:avLst/>
          </a:prstGeom>
          <a:noFill/>
        </p:spPr>
        <p:txBody>
          <a:bodyPr wrap="square" rtlCol="0">
            <a:spAutoFit/>
          </a:bodyPr>
          <a:lstStyle/>
          <a:p>
            <a:r>
              <a:rPr lang="en-US" dirty="0">
                <a:solidFill>
                  <a:srgbClr val="C00000"/>
                </a:solidFill>
                <a:latin typeface="Calibri" panose="020F0502020204030204" pitchFamily="34" charset="0"/>
                <a:cs typeface="Calibri" panose="020F0502020204030204" pitchFamily="34" charset="0"/>
              </a:rPr>
              <a:t>SL Customs (</a:t>
            </a:r>
            <a:r>
              <a:rPr lang="en-US" dirty="0" err="1">
                <a:solidFill>
                  <a:srgbClr val="C00000"/>
                </a:solidFill>
                <a:latin typeface="Calibri" panose="020F0502020204030204" pitchFamily="34" charset="0"/>
                <a:cs typeface="Calibri" panose="020F0502020204030204" pitchFamily="34" charset="0"/>
              </a:rPr>
              <a:t>Megaport</a:t>
            </a:r>
            <a:r>
              <a:rPr lang="en-US" dirty="0">
                <a:solidFill>
                  <a:srgbClr val="C00000"/>
                </a:solidFill>
                <a:latin typeface="Calibri" panose="020F0502020204030204" pitchFamily="34" charset="0"/>
                <a:cs typeface="Calibri" panose="020F0502020204030204" pitchFamily="34" charset="0"/>
              </a:rPr>
              <a:t>)</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CAS operations</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Investigations</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Coordination among other counterparts  </a:t>
            </a:r>
          </a:p>
        </p:txBody>
      </p:sp>
      <p:sp>
        <p:nvSpPr>
          <p:cNvPr id="27" name="TextBox 26">
            <a:extLst>
              <a:ext uri="{FF2B5EF4-FFF2-40B4-BE49-F238E27FC236}">
                <a16:creationId xmlns:a16="http://schemas.microsoft.com/office/drawing/2014/main" id="{998E93C6-7F67-4DD0-866B-FC9F1443F24A}"/>
              </a:ext>
            </a:extLst>
          </p:cNvPr>
          <p:cNvSpPr txBox="1"/>
          <p:nvPr/>
        </p:nvSpPr>
        <p:spPr>
          <a:xfrm>
            <a:off x="6202685" y="2845727"/>
            <a:ext cx="3165693" cy="1477328"/>
          </a:xfrm>
          <a:prstGeom prst="rect">
            <a:avLst/>
          </a:prstGeom>
          <a:noFill/>
        </p:spPr>
        <p:txBody>
          <a:bodyPr wrap="square" rtlCol="0">
            <a:spAutoFit/>
          </a:bodyPr>
          <a:lstStyle/>
          <a:p>
            <a:r>
              <a:rPr lang="en-US" dirty="0">
                <a:solidFill>
                  <a:srgbClr val="C00000"/>
                </a:solidFill>
                <a:latin typeface="Calibri" panose="020F0502020204030204" pitchFamily="34" charset="0"/>
                <a:cs typeface="Calibri" panose="020F0502020204030204" pitchFamily="34" charset="0"/>
              </a:rPr>
              <a:t>SL Ports Authority</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Provide security for port operations</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LAS operations &amp; Maintenance</a:t>
            </a:r>
          </a:p>
        </p:txBody>
      </p:sp>
      <p:sp>
        <p:nvSpPr>
          <p:cNvPr id="28" name="TextBox 27">
            <a:extLst>
              <a:ext uri="{FF2B5EF4-FFF2-40B4-BE49-F238E27FC236}">
                <a16:creationId xmlns:a16="http://schemas.microsoft.com/office/drawing/2014/main" id="{82A2EAB8-6F6E-4846-A3EF-263D5015F2AF}"/>
              </a:ext>
            </a:extLst>
          </p:cNvPr>
          <p:cNvSpPr txBox="1"/>
          <p:nvPr/>
        </p:nvSpPr>
        <p:spPr>
          <a:xfrm>
            <a:off x="6105816" y="4437109"/>
            <a:ext cx="3327799" cy="1754326"/>
          </a:xfrm>
          <a:prstGeom prst="rect">
            <a:avLst/>
          </a:prstGeom>
          <a:noFill/>
        </p:spPr>
        <p:txBody>
          <a:bodyPr wrap="square" rtlCol="0">
            <a:spAutoFit/>
          </a:bodyPr>
          <a:lstStyle/>
          <a:p>
            <a:r>
              <a:rPr lang="en-US" dirty="0">
                <a:solidFill>
                  <a:srgbClr val="C00000"/>
                </a:solidFill>
                <a:latin typeface="Calibri" panose="020F0502020204030204" pitchFamily="34" charset="0"/>
                <a:cs typeface="Calibri" panose="020F0502020204030204" pitchFamily="34" charset="0"/>
              </a:rPr>
              <a:t>SL Atomic Energy Board &amp; SL Atomic Energy Regulatory Council</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As a technical reach back, provide technical &amp;  legal assistance to manage the Radioactive Materials</a:t>
            </a:r>
          </a:p>
        </p:txBody>
      </p:sp>
      <p:sp>
        <p:nvSpPr>
          <p:cNvPr id="29" name="Rectangle 28">
            <a:extLst>
              <a:ext uri="{FF2B5EF4-FFF2-40B4-BE49-F238E27FC236}">
                <a16:creationId xmlns:a16="http://schemas.microsoft.com/office/drawing/2014/main" id="{4250EAFD-0E18-421C-8BF5-0FADE54CD778}"/>
              </a:ext>
            </a:extLst>
          </p:cNvPr>
          <p:cNvSpPr/>
          <p:nvPr/>
        </p:nvSpPr>
        <p:spPr>
          <a:xfrm>
            <a:off x="65699" y="3176325"/>
            <a:ext cx="70366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dirty="0"/>
              <a:t>LAS</a:t>
            </a:r>
          </a:p>
        </p:txBody>
      </p:sp>
      <p:sp>
        <p:nvSpPr>
          <p:cNvPr id="30" name="Rectangle 29">
            <a:extLst>
              <a:ext uri="{FF2B5EF4-FFF2-40B4-BE49-F238E27FC236}">
                <a16:creationId xmlns:a16="http://schemas.microsoft.com/office/drawing/2014/main" id="{952A753B-CF2E-4BB1-8CE4-78D0AC93CDBA}"/>
              </a:ext>
            </a:extLst>
          </p:cNvPr>
          <p:cNvSpPr/>
          <p:nvPr/>
        </p:nvSpPr>
        <p:spPr>
          <a:xfrm>
            <a:off x="59280" y="4528632"/>
            <a:ext cx="70366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dirty="0"/>
              <a:t>RPM</a:t>
            </a:r>
          </a:p>
        </p:txBody>
      </p:sp>
      <p:sp>
        <p:nvSpPr>
          <p:cNvPr id="6" name="Rectangle: Rounded Corners 5">
            <a:extLst>
              <a:ext uri="{FF2B5EF4-FFF2-40B4-BE49-F238E27FC236}">
                <a16:creationId xmlns:a16="http://schemas.microsoft.com/office/drawing/2014/main" id="{95D022DA-40C2-4BCC-99D0-D7FC37EACE72}"/>
              </a:ext>
            </a:extLst>
          </p:cNvPr>
          <p:cNvSpPr/>
          <p:nvPr/>
        </p:nvSpPr>
        <p:spPr>
          <a:xfrm>
            <a:off x="9409680" y="92364"/>
            <a:ext cx="2674077" cy="6213125"/>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7" name="TextBox 6">
            <a:extLst>
              <a:ext uri="{FF2B5EF4-FFF2-40B4-BE49-F238E27FC236}">
                <a16:creationId xmlns:a16="http://schemas.microsoft.com/office/drawing/2014/main" id="{B26DE251-C6C0-4A60-B7CB-4608244628F5}"/>
              </a:ext>
            </a:extLst>
          </p:cNvPr>
          <p:cNvSpPr txBox="1"/>
          <p:nvPr/>
        </p:nvSpPr>
        <p:spPr>
          <a:xfrm>
            <a:off x="10189337" y="152401"/>
            <a:ext cx="1763032" cy="400110"/>
          </a:xfrm>
          <a:prstGeom prst="rect">
            <a:avLst/>
          </a:prstGeom>
          <a:noFill/>
        </p:spPr>
        <p:txBody>
          <a:bodyPr wrap="square" rtlCol="0">
            <a:spAutoFit/>
          </a:bodyPr>
          <a:lstStyle/>
          <a:p>
            <a:r>
              <a:rPr lang="en-US" sz="2000" b="1" dirty="0"/>
              <a:t>Challenges</a:t>
            </a:r>
          </a:p>
        </p:txBody>
      </p:sp>
      <p:sp>
        <p:nvSpPr>
          <p:cNvPr id="25" name="TextBox 24">
            <a:extLst>
              <a:ext uri="{FF2B5EF4-FFF2-40B4-BE49-F238E27FC236}">
                <a16:creationId xmlns:a16="http://schemas.microsoft.com/office/drawing/2014/main" id="{25C2DDEE-00F9-4B70-A3A8-20FDDF147952}"/>
              </a:ext>
            </a:extLst>
          </p:cNvPr>
          <p:cNvSpPr txBox="1"/>
          <p:nvPr/>
        </p:nvSpPr>
        <p:spPr>
          <a:xfrm>
            <a:off x="9474917" y="499961"/>
            <a:ext cx="2657803" cy="5847755"/>
          </a:xfrm>
          <a:prstGeom prst="rect">
            <a:avLst/>
          </a:prstGeom>
          <a:noFill/>
        </p:spPr>
        <p:txBody>
          <a:bodyPr wrap="square" rtlCol="0">
            <a:spAutoFit/>
          </a:bodyPr>
          <a:lstStyle/>
          <a:p>
            <a:pPr marL="285750" indent="-285750">
              <a:buFont typeface="Arial" panose="020B0604020202020204" pitchFamily="34" charset="0"/>
              <a:buChar char="•"/>
            </a:pPr>
            <a:r>
              <a:rPr lang="en-US" dirty="0"/>
              <a:t>Training</a:t>
            </a:r>
          </a:p>
          <a:p>
            <a:pPr marL="396875" lvl="1" indent="-220663">
              <a:buFont typeface="Courier New" panose="02070309020205020404" pitchFamily="49" charset="0"/>
              <a:buChar char="o"/>
            </a:pPr>
            <a:r>
              <a:rPr lang="en-US" sz="1400" dirty="0"/>
              <a:t>Based on the frequency of internal transfers of the officers</a:t>
            </a:r>
          </a:p>
          <a:p>
            <a:pPr marL="396875" lvl="1" indent="-220663">
              <a:buFont typeface="Courier New" panose="02070309020205020404" pitchFamily="49" charset="0"/>
              <a:buChar char="o"/>
            </a:pPr>
            <a:r>
              <a:rPr lang="en-US" sz="1400" dirty="0"/>
              <a:t>Lack scientific knowledge in the field </a:t>
            </a:r>
          </a:p>
          <a:p>
            <a:pPr marL="396875" lvl="1" indent="-220663">
              <a:buFont typeface="Courier New" panose="02070309020205020404" pitchFamily="49" charset="0"/>
              <a:buChar char="o"/>
            </a:pPr>
            <a:r>
              <a:rPr lang="en-US" sz="1400" dirty="0"/>
              <a:t>Quick guide for Alarm assessment</a:t>
            </a:r>
          </a:p>
          <a:p>
            <a:pPr marL="176212" lvl="1"/>
            <a:endParaRPr lang="en-US" sz="1200" dirty="0"/>
          </a:p>
          <a:p>
            <a:pPr marL="285750" indent="-285750">
              <a:buFont typeface="Arial" panose="020B0604020202020204" pitchFamily="34" charset="0"/>
              <a:buChar char="•"/>
            </a:pPr>
            <a:r>
              <a:rPr lang="en-US" dirty="0"/>
              <a:t>SOP Development</a:t>
            </a:r>
          </a:p>
          <a:p>
            <a:endParaRPr lang="en-US" sz="1200" dirty="0"/>
          </a:p>
          <a:p>
            <a:pPr marL="285750" indent="-285750">
              <a:buFont typeface="Arial" panose="020B0604020202020204" pitchFamily="34" charset="0"/>
              <a:buChar char="•"/>
            </a:pPr>
            <a:r>
              <a:rPr lang="en-US" dirty="0"/>
              <a:t>Equipment sustainability</a:t>
            </a:r>
          </a:p>
          <a:p>
            <a:pPr marL="230188" indent="-230188"/>
            <a:r>
              <a:rPr lang="en-US" dirty="0"/>
              <a:t>    (Maintenance/ Expert knowledge)</a:t>
            </a:r>
          </a:p>
          <a:p>
            <a:endParaRPr lang="en-US" sz="1200" dirty="0"/>
          </a:p>
          <a:p>
            <a:pPr marL="285750" indent="-285750">
              <a:buFont typeface="Arial" panose="020B0604020202020204" pitchFamily="34" charset="0"/>
              <a:buChar char="•"/>
            </a:pPr>
            <a:r>
              <a:rPr lang="en-US" dirty="0"/>
              <a:t>Proper networking (Internal &amp; External)</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dirty="0"/>
              <a:t>Knowledge Sharing &amp; Best Practices</a:t>
            </a:r>
          </a:p>
          <a:p>
            <a:endParaRPr lang="en-US" sz="1200" dirty="0"/>
          </a:p>
          <a:p>
            <a:pPr marL="285750" indent="-285750">
              <a:buFont typeface="Arial" panose="020B0604020202020204" pitchFamily="34" charset="0"/>
              <a:buChar char="•"/>
            </a:pPr>
            <a:r>
              <a:rPr lang="en-US" dirty="0"/>
              <a:t>Up to date knowledge in the field</a:t>
            </a:r>
          </a:p>
        </p:txBody>
      </p:sp>
    </p:spTree>
    <p:extLst>
      <p:ext uri="{BB962C8B-B14F-4D97-AF65-F5344CB8AC3E}">
        <p14:creationId xmlns:p14="http://schemas.microsoft.com/office/powerpoint/2010/main" val="6086167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229184" y="1013030"/>
            <a:ext cx="3257953" cy="2173666"/>
          </a:xfrm>
        </p:spPr>
      </p:pic>
      <p:pic>
        <p:nvPicPr>
          <p:cNvPr id="7" name="Picture 6"/>
          <p:cNvPicPr/>
          <p:nvPr/>
        </p:nvPicPr>
        <p:blipFill>
          <a:blip r:embed="rId3" cstate="print">
            <a:extLst>
              <a:ext uri="{28A0092B-C50C-407E-A947-70E740481C1C}">
                <a14:useLocalDpi xmlns:a14="http://schemas.microsoft.com/office/drawing/2010/main" val="0"/>
              </a:ext>
            </a:extLst>
          </a:blip>
          <a:stretch>
            <a:fillRect/>
          </a:stretch>
        </p:blipFill>
        <p:spPr>
          <a:xfrm>
            <a:off x="7163436" y="4276820"/>
            <a:ext cx="3504565" cy="1971675"/>
          </a:xfrm>
          <a:prstGeom prst="rect">
            <a:avLst/>
          </a:prstGeom>
        </p:spPr>
      </p:pic>
      <p:pic>
        <p:nvPicPr>
          <p:cNvPr id="8" name="Picture 7"/>
          <p:cNvPicPr/>
          <p:nvPr/>
        </p:nvPicPr>
        <p:blipFill>
          <a:blip r:embed="rId4" cstate="print">
            <a:extLst>
              <a:ext uri="{28A0092B-C50C-407E-A947-70E740481C1C}">
                <a14:useLocalDpi xmlns:a14="http://schemas.microsoft.com/office/drawing/2010/main" val="0"/>
              </a:ext>
            </a:extLst>
          </a:blip>
          <a:stretch>
            <a:fillRect/>
          </a:stretch>
        </p:blipFill>
        <p:spPr>
          <a:xfrm rot="10800000">
            <a:off x="1510227" y="4222055"/>
            <a:ext cx="3589020" cy="2019300"/>
          </a:xfrm>
          <a:prstGeom prst="rect">
            <a:avLst/>
          </a:prstGeom>
        </p:spPr>
      </p:pic>
      <p:pic>
        <p:nvPicPr>
          <p:cNvPr id="9" name="Picture 8"/>
          <p:cNvPicPr/>
          <p:nvPr/>
        </p:nvPicPr>
        <p:blipFill>
          <a:blip r:embed="rId5" cstate="print">
            <a:extLst>
              <a:ext uri="{28A0092B-C50C-407E-A947-70E740481C1C}">
                <a14:useLocalDpi xmlns:a14="http://schemas.microsoft.com/office/drawing/2010/main" val="0"/>
              </a:ext>
            </a:extLst>
          </a:blip>
          <a:stretch>
            <a:fillRect/>
          </a:stretch>
        </p:blipFill>
        <p:spPr>
          <a:xfrm>
            <a:off x="1524000" y="1007889"/>
            <a:ext cx="3467100" cy="2311400"/>
          </a:xfrm>
          <a:prstGeom prst="rect">
            <a:avLst/>
          </a:prstGeom>
        </p:spPr>
      </p:pic>
      <p:sp>
        <p:nvSpPr>
          <p:cNvPr id="11" name="Oval 10"/>
          <p:cNvSpPr/>
          <p:nvPr/>
        </p:nvSpPr>
        <p:spPr>
          <a:xfrm>
            <a:off x="4924717" y="2989550"/>
            <a:ext cx="2591146" cy="13877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360 degree feedback about Alarmed Cargo Release</a:t>
            </a:r>
          </a:p>
        </p:txBody>
      </p:sp>
      <p:sp>
        <p:nvSpPr>
          <p:cNvPr id="12" name="Rectangle 11"/>
          <p:cNvSpPr/>
          <p:nvPr/>
        </p:nvSpPr>
        <p:spPr>
          <a:xfrm>
            <a:off x="1532326" y="2909668"/>
            <a:ext cx="3212573" cy="4096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Management of SL Customs</a:t>
            </a:r>
          </a:p>
        </p:txBody>
      </p:sp>
      <p:sp>
        <p:nvSpPr>
          <p:cNvPr id="13" name="Rectangle 12"/>
          <p:cNvSpPr/>
          <p:nvPr/>
        </p:nvSpPr>
        <p:spPr>
          <a:xfrm>
            <a:off x="7229184" y="2786798"/>
            <a:ext cx="3006849" cy="4096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CAS Operators</a:t>
            </a:r>
          </a:p>
        </p:txBody>
      </p:sp>
      <p:sp>
        <p:nvSpPr>
          <p:cNvPr id="14" name="Rectangle 13"/>
          <p:cNvSpPr/>
          <p:nvPr/>
        </p:nvSpPr>
        <p:spPr>
          <a:xfrm>
            <a:off x="1510226" y="4222055"/>
            <a:ext cx="3341309" cy="4096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LAS Operators</a:t>
            </a:r>
          </a:p>
        </p:txBody>
      </p:sp>
      <p:sp>
        <p:nvSpPr>
          <p:cNvPr id="15" name="Rectangle 14"/>
          <p:cNvSpPr/>
          <p:nvPr/>
        </p:nvSpPr>
        <p:spPr>
          <a:xfrm>
            <a:off x="7163436" y="5831735"/>
            <a:ext cx="3037020" cy="4096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Consignees</a:t>
            </a:r>
          </a:p>
        </p:txBody>
      </p:sp>
      <p:sp>
        <p:nvSpPr>
          <p:cNvPr id="18" name="TextBox 17"/>
          <p:cNvSpPr txBox="1"/>
          <p:nvPr/>
        </p:nvSpPr>
        <p:spPr>
          <a:xfrm>
            <a:off x="3138612" y="142984"/>
            <a:ext cx="6300192" cy="461665"/>
          </a:xfrm>
          <a:prstGeom prst="rect">
            <a:avLst/>
          </a:prstGeom>
          <a:noFill/>
        </p:spPr>
        <p:txBody>
          <a:bodyPr wrap="square" rtlCol="0">
            <a:spAutoFit/>
          </a:bodyPr>
          <a:lstStyle/>
          <a:p>
            <a:pPr algn="ctr"/>
            <a:r>
              <a:rPr lang="en-US" sz="2400" b="1" dirty="0">
                <a:solidFill>
                  <a:schemeClr val="tx1">
                    <a:lumMod val="50000"/>
                  </a:schemeClr>
                </a:solidFill>
              </a:rPr>
              <a:t>Time study of Alarmed Cargo Release</a:t>
            </a:r>
          </a:p>
        </p:txBody>
      </p:sp>
      <p:sp>
        <p:nvSpPr>
          <p:cNvPr id="19" name="Curved Down Arrow 18"/>
          <p:cNvSpPr/>
          <p:nvPr/>
        </p:nvSpPr>
        <p:spPr>
          <a:xfrm>
            <a:off x="5591944" y="1945779"/>
            <a:ext cx="1224136" cy="831296"/>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Curved Down Arrow 19"/>
          <p:cNvSpPr/>
          <p:nvPr/>
        </p:nvSpPr>
        <p:spPr>
          <a:xfrm rot="-10800000">
            <a:off x="5497870" y="4577366"/>
            <a:ext cx="1224136" cy="831296"/>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1820305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9DC177D-9438-441E-B2F0-ADFFA5F75F85}" type="slidenum">
              <a:rPr lang="en-US" smtClean="0"/>
              <a:t>6</a:t>
            </a:fld>
            <a:endParaRPr lang="en-US"/>
          </a:p>
        </p:txBody>
      </p:sp>
      <p:sp>
        <p:nvSpPr>
          <p:cNvPr id="5" name="TextBox 4"/>
          <p:cNvSpPr txBox="1"/>
          <p:nvPr/>
        </p:nvSpPr>
        <p:spPr>
          <a:xfrm>
            <a:off x="5314194" y="1215852"/>
            <a:ext cx="6751682" cy="4093428"/>
          </a:xfrm>
          <a:prstGeom prst="rect">
            <a:avLst/>
          </a:prstGeom>
          <a:noFill/>
        </p:spPr>
        <p:txBody>
          <a:bodyPr wrap="square" rtlCol="0">
            <a:spAutoFit/>
          </a:bodyPr>
          <a:lstStyle/>
          <a:p>
            <a:pPr marL="342900" indent="-342900" algn="just">
              <a:buFont typeface="Arial" panose="020B0604020202020204" pitchFamily="34" charset="0"/>
              <a:buChar char="•"/>
            </a:pPr>
            <a:r>
              <a:rPr lang="en-US" sz="2000" b="1" dirty="0">
                <a:cs typeface="Times New Roman" panose="02020603050405020304" pitchFamily="18" charset="0"/>
              </a:rPr>
              <a:t>Joined the CRP No. J02005 in Year 2015 as a collaborative work between </a:t>
            </a:r>
            <a:r>
              <a:rPr lang="en-US" sz="2000" b="1" dirty="0">
                <a:solidFill>
                  <a:srgbClr val="00B0F0"/>
                </a:solidFill>
                <a:cs typeface="Times New Roman" panose="02020603050405020304" pitchFamily="18" charset="0"/>
              </a:rPr>
              <a:t>SL Customs</a:t>
            </a:r>
            <a:r>
              <a:rPr lang="en-US" sz="2000" b="1" dirty="0">
                <a:cs typeface="Times New Roman" panose="02020603050405020304" pitchFamily="18" charset="0"/>
              </a:rPr>
              <a:t> and the </a:t>
            </a:r>
            <a:r>
              <a:rPr lang="en-US" sz="2000" b="1" dirty="0">
                <a:solidFill>
                  <a:srgbClr val="FF0000"/>
                </a:solidFill>
                <a:cs typeface="Times New Roman" panose="02020603050405020304" pitchFamily="18" charset="0"/>
              </a:rPr>
              <a:t>SL Atomic Energy Board</a:t>
            </a:r>
          </a:p>
          <a:p>
            <a:pPr algn="just"/>
            <a:endParaRPr lang="en-US" sz="2000" b="1" dirty="0">
              <a:cs typeface="Times New Roman" panose="02020603050405020304" pitchFamily="18" charset="0"/>
            </a:endParaRPr>
          </a:p>
          <a:p>
            <a:pPr marL="342900" indent="-342900" algn="just">
              <a:buFont typeface="Arial" panose="020B0604020202020204" pitchFamily="34" charset="0"/>
              <a:buChar char="•"/>
            </a:pPr>
            <a:r>
              <a:rPr lang="en-US" sz="2000" b="1" dirty="0">
                <a:cs typeface="Times New Roman" panose="02020603050405020304" pitchFamily="18" charset="0"/>
              </a:rPr>
              <a:t>Actively participated to,</a:t>
            </a:r>
          </a:p>
          <a:p>
            <a:pPr marL="800100" lvl="1" indent="-342900" algn="just">
              <a:buFont typeface="Wingdings" panose="05000000000000000000" pitchFamily="2" charset="2"/>
              <a:buChar char="Ø"/>
            </a:pPr>
            <a:r>
              <a:rPr lang="en-US" sz="2000" b="1" dirty="0">
                <a:cs typeface="Times New Roman" panose="02020603050405020304" pitchFamily="18" charset="0"/>
              </a:rPr>
              <a:t>The pilot study of the project</a:t>
            </a:r>
          </a:p>
          <a:p>
            <a:pPr marL="800100" lvl="1" indent="-342900" algn="just">
              <a:buFont typeface="Wingdings" panose="05000000000000000000" pitchFamily="2" charset="2"/>
              <a:buChar char="Ø"/>
            </a:pPr>
            <a:r>
              <a:rPr lang="en-US" sz="2000" b="1" dirty="0">
                <a:cs typeface="Times New Roman" panose="02020603050405020304" pitchFamily="18" charset="0"/>
              </a:rPr>
              <a:t>Initial data collection to formulate the NORM catalog</a:t>
            </a:r>
          </a:p>
          <a:p>
            <a:pPr marL="800100" lvl="1" indent="-342900" algn="just">
              <a:buFont typeface="Wingdings" panose="05000000000000000000" pitchFamily="2" charset="2"/>
              <a:buChar char="Ø"/>
            </a:pPr>
            <a:r>
              <a:rPr lang="en-US" sz="2000" b="1" dirty="0">
                <a:cs typeface="Times New Roman" panose="02020603050405020304" pitchFamily="18" charset="0"/>
              </a:rPr>
              <a:t>Additional testing for, </a:t>
            </a:r>
          </a:p>
          <a:p>
            <a:pPr marL="1257300" lvl="2" indent="-342900" algn="just">
              <a:buFont typeface="Wingdings" panose="05000000000000000000" pitchFamily="2" charset="2"/>
              <a:buChar char="§"/>
            </a:pPr>
            <a:r>
              <a:rPr lang="en-US" sz="2000" b="1" dirty="0">
                <a:cs typeface="Times New Roman" panose="02020603050405020304" pitchFamily="18" charset="0"/>
              </a:rPr>
              <a:t>Radiation profile of Empty Container</a:t>
            </a:r>
          </a:p>
          <a:p>
            <a:pPr marL="1257300" lvl="2" indent="-342900" algn="just">
              <a:buFont typeface="Wingdings" panose="05000000000000000000" pitchFamily="2" charset="2"/>
              <a:buChar char="§"/>
            </a:pPr>
            <a:r>
              <a:rPr lang="en-US" sz="2000" b="1" dirty="0">
                <a:cs typeface="Times New Roman" panose="02020603050405020304" pitchFamily="18" charset="0"/>
              </a:rPr>
              <a:t>Speed test with NORM commodities</a:t>
            </a:r>
          </a:p>
          <a:p>
            <a:pPr marL="1257300" lvl="2" indent="-342900" algn="just">
              <a:buFont typeface="Wingdings" panose="05000000000000000000" pitchFamily="2" charset="2"/>
              <a:buChar char="§"/>
            </a:pPr>
            <a:r>
              <a:rPr lang="en-US" sz="2000" b="1" dirty="0">
                <a:cs typeface="Times New Roman" panose="02020603050405020304" pitchFamily="18" charset="0"/>
              </a:rPr>
              <a:t>Effect of background for small vehicles</a:t>
            </a:r>
          </a:p>
          <a:p>
            <a:pPr marL="1257300" lvl="2" indent="-342900" algn="just">
              <a:buFont typeface="Wingdings" panose="05000000000000000000" pitchFamily="2" charset="2"/>
              <a:buChar char="§"/>
            </a:pPr>
            <a:r>
              <a:rPr lang="en-US" sz="2000" b="1" dirty="0">
                <a:cs typeface="Times New Roman" panose="02020603050405020304" pitchFamily="18" charset="0"/>
              </a:rPr>
              <a:t>Effect of Elevated / Non elevated RPM setups</a:t>
            </a:r>
          </a:p>
          <a:p>
            <a:pPr marL="800100" lvl="1" indent="-342900" algn="just">
              <a:buFont typeface="Wingdings" panose="05000000000000000000" pitchFamily="2" charset="2"/>
              <a:buChar char="Ø"/>
            </a:pPr>
            <a:r>
              <a:rPr lang="en-US" sz="2000" b="1" dirty="0">
                <a:cs typeface="Times New Roman" panose="02020603050405020304" pitchFamily="18" charset="0"/>
              </a:rPr>
              <a:t>Testing  results of TRACE App</a:t>
            </a:r>
          </a:p>
          <a:p>
            <a:pPr marL="800100" lvl="1" indent="-342900" algn="just">
              <a:buFont typeface="Wingdings" panose="05000000000000000000" pitchFamily="2" charset="2"/>
              <a:buChar char="Ø"/>
            </a:pPr>
            <a:r>
              <a:rPr lang="en-US" sz="2000" b="1" dirty="0">
                <a:cs typeface="Times New Roman" panose="02020603050405020304" pitchFamily="18" charset="0"/>
              </a:rPr>
              <a:t>Knowledge Sharing with the CRP members</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846" y="4009719"/>
            <a:ext cx="1344531" cy="2146532"/>
          </a:xfrm>
          <a:prstGeom prst="rect">
            <a:avLst/>
          </a:prstGeom>
        </p:spPr>
      </p:pic>
      <p:pic>
        <p:nvPicPr>
          <p:cNvPr id="8" name="Picture 7"/>
          <p:cNvPicPr>
            <a:picLocks noChangeAspect="1"/>
          </p:cNvPicPr>
          <p:nvPr/>
        </p:nvPicPr>
        <p:blipFill>
          <a:blip r:embed="rId3"/>
          <a:stretch>
            <a:fillRect/>
          </a:stretch>
        </p:blipFill>
        <p:spPr>
          <a:xfrm rot="20813081">
            <a:off x="1041871" y="1352855"/>
            <a:ext cx="2125687" cy="2251035"/>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431000">
            <a:off x="2957317" y="1248992"/>
            <a:ext cx="1926847" cy="1541477"/>
          </a:xfrm>
          <a:prstGeom prst="rect">
            <a:avLst/>
          </a:prstGeom>
        </p:spPr>
      </p:pic>
      <p:pic>
        <p:nvPicPr>
          <p:cNvPr id="11" name="Picture 10"/>
          <p:cNvPicPr>
            <a:picLocks noChangeAspect="1"/>
          </p:cNvPicPr>
          <p:nvPr/>
        </p:nvPicPr>
        <p:blipFill>
          <a:blip r:embed="rId5"/>
          <a:stretch>
            <a:fillRect/>
          </a:stretch>
        </p:blipFill>
        <p:spPr>
          <a:xfrm rot="21198655">
            <a:off x="608938" y="2537743"/>
            <a:ext cx="2295869" cy="1261931"/>
          </a:xfrm>
          <a:prstGeom prst="rect">
            <a:avLst/>
          </a:prstGeom>
        </p:spPr>
      </p:pic>
      <p:pic>
        <p:nvPicPr>
          <p:cNvPr id="12" name="Picture 2" descr="http://radiation.physics.auth.gr/Spectrum.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85456">
            <a:off x="1387784" y="3491567"/>
            <a:ext cx="1863083" cy="124853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7"/>
          <a:stretch>
            <a:fillRect/>
          </a:stretch>
        </p:blipFill>
        <p:spPr>
          <a:xfrm>
            <a:off x="2107524" y="2478373"/>
            <a:ext cx="2115630" cy="1325402"/>
          </a:xfrm>
          <a:prstGeom prst="rect">
            <a:avLst/>
          </a:prstGeom>
        </p:spPr>
      </p:pic>
      <p:pic>
        <p:nvPicPr>
          <p:cNvPr id="14" name="Picture 13"/>
          <p:cNvPicPr>
            <a:picLocks noChangeAspect="1"/>
          </p:cNvPicPr>
          <p:nvPr/>
        </p:nvPicPr>
        <p:blipFill>
          <a:blip r:embed="rId8"/>
          <a:stretch>
            <a:fillRect/>
          </a:stretch>
        </p:blipFill>
        <p:spPr>
          <a:xfrm rot="1059537">
            <a:off x="3687023" y="2884389"/>
            <a:ext cx="1855447" cy="1286034"/>
          </a:xfrm>
          <a:prstGeom prst="rect">
            <a:avLst/>
          </a:prstGeom>
        </p:spPr>
      </p:pic>
      <p:pic>
        <p:nvPicPr>
          <p:cNvPr id="15" name="Picture 14"/>
          <p:cNvPicPr>
            <a:picLocks noChangeAspect="1"/>
          </p:cNvPicPr>
          <p:nvPr/>
        </p:nvPicPr>
        <p:blipFill>
          <a:blip r:embed="rId9"/>
          <a:stretch>
            <a:fillRect/>
          </a:stretch>
        </p:blipFill>
        <p:spPr>
          <a:xfrm rot="668725">
            <a:off x="2894539" y="3505702"/>
            <a:ext cx="1517030" cy="2232840"/>
          </a:xfrm>
          <a:prstGeom prst="rect">
            <a:avLst/>
          </a:prstGeom>
        </p:spPr>
      </p:pic>
      <p:sp>
        <p:nvSpPr>
          <p:cNvPr id="16" name="Title 1">
            <a:extLst>
              <a:ext uri="{FF2B5EF4-FFF2-40B4-BE49-F238E27FC236}">
                <a16:creationId xmlns:a16="http://schemas.microsoft.com/office/drawing/2014/main" id="{2EF292A5-952D-4086-ACA1-E18937DE7AE7}"/>
              </a:ext>
            </a:extLst>
          </p:cNvPr>
          <p:cNvSpPr txBox="1">
            <a:spLocks/>
          </p:cNvSpPr>
          <p:nvPr/>
        </p:nvSpPr>
        <p:spPr>
          <a:xfrm>
            <a:off x="765911" y="194903"/>
            <a:ext cx="10589526" cy="535531"/>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lnSpc>
                <a:spcPct val="150000"/>
              </a:lnSpc>
            </a:pPr>
            <a:r>
              <a:rPr lang="en-US" sz="3200" b="1" dirty="0">
                <a:solidFill>
                  <a:schemeClr val="tx1"/>
                </a:solidFill>
                <a:latin typeface="Calibri" panose="020F0502020204030204" pitchFamily="34" charset="0"/>
                <a:cs typeface="Calibri" panose="020F0502020204030204" pitchFamily="34" charset="0"/>
              </a:rPr>
              <a:t>Involvement to the IAEA Coordinated Research Project J02005 </a:t>
            </a:r>
          </a:p>
        </p:txBody>
      </p:sp>
    </p:spTree>
    <p:extLst>
      <p:ext uri="{BB962C8B-B14F-4D97-AF65-F5344CB8AC3E}">
        <p14:creationId xmlns:p14="http://schemas.microsoft.com/office/powerpoint/2010/main" val="21455626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49354DE-8A39-4392-9135-CA6A9AE8658F}"/>
              </a:ext>
            </a:extLst>
          </p:cNvPr>
          <p:cNvSpPr txBox="1"/>
          <p:nvPr/>
        </p:nvSpPr>
        <p:spPr>
          <a:xfrm>
            <a:off x="967726" y="355271"/>
            <a:ext cx="3096344" cy="400110"/>
          </a:xfrm>
          <a:prstGeom prst="rect">
            <a:avLst/>
          </a:prstGeom>
          <a:noFill/>
        </p:spPr>
        <p:txBody>
          <a:bodyPr wrap="square" rtlCol="0">
            <a:spAutoFit/>
          </a:bodyPr>
          <a:lstStyle/>
          <a:p>
            <a:r>
              <a:rPr lang="en-US" sz="2000" b="1" dirty="0">
                <a:solidFill>
                  <a:srgbClr val="CC3300"/>
                </a:solidFill>
              </a:rPr>
              <a:t>Pilot Study</a:t>
            </a:r>
            <a:endParaRPr lang="en-US" sz="2000" b="1" dirty="0">
              <a:solidFill>
                <a:srgbClr val="CC3300"/>
              </a:solidFill>
              <a:latin typeface="Times New Roman" panose="02020603050405020304" pitchFamily="18" charset="0"/>
              <a:cs typeface="Times New Roman" panose="02020603050405020304" pitchFamily="18" charset="0"/>
            </a:endParaRPr>
          </a:p>
        </p:txBody>
      </p:sp>
      <p:graphicFrame>
        <p:nvGraphicFramePr>
          <p:cNvPr id="6" name="Table 5">
            <a:extLst>
              <a:ext uri="{FF2B5EF4-FFF2-40B4-BE49-F238E27FC236}">
                <a16:creationId xmlns:a16="http://schemas.microsoft.com/office/drawing/2014/main" id="{E348B156-F8A3-4F61-AB85-BC435C61E4F5}"/>
              </a:ext>
            </a:extLst>
          </p:cNvPr>
          <p:cNvGraphicFramePr>
            <a:graphicFrameLocks noGrp="1"/>
          </p:cNvGraphicFramePr>
          <p:nvPr>
            <p:extLst>
              <p:ext uri="{D42A27DB-BD31-4B8C-83A1-F6EECF244321}">
                <p14:modId xmlns:p14="http://schemas.microsoft.com/office/powerpoint/2010/main" val="3153378107"/>
              </p:ext>
            </p:extLst>
          </p:nvPr>
        </p:nvGraphicFramePr>
        <p:xfrm>
          <a:off x="213395" y="3763480"/>
          <a:ext cx="3384968" cy="2548665"/>
        </p:xfrm>
        <a:graphic>
          <a:graphicData uri="http://schemas.openxmlformats.org/drawingml/2006/table">
            <a:tbl>
              <a:tblPr firstRow="1" firstCol="1" bandRow="1">
                <a:tableStyleId>{35758FB7-9AC5-4552-8A53-C91805E547FA}</a:tableStyleId>
              </a:tblPr>
              <a:tblGrid>
                <a:gridCol w="1708247">
                  <a:extLst>
                    <a:ext uri="{9D8B030D-6E8A-4147-A177-3AD203B41FA5}">
                      <a16:colId xmlns:a16="http://schemas.microsoft.com/office/drawing/2014/main" val="20000"/>
                    </a:ext>
                  </a:extLst>
                </a:gridCol>
                <a:gridCol w="1676721">
                  <a:extLst>
                    <a:ext uri="{9D8B030D-6E8A-4147-A177-3AD203B41FA5}">
                      <a16:colId xmlns:a16="http://schemas.microsoft.com/office/drawing/2014/main" val="20001"/>
                    </a:ext>
                  </a:extLst>
                </a:gridCol>
              </a:tblGrid>
              <a:tr h="270285">
                <a:tc>
                  <a:txBody>
                    <a:bodyPr/>
                    <a:lstStyle/>
                    <a:p>
                      <a:pPr marL="0" marR="0" algn="ctr">
                        <a:lnSpc>
                          <a:spcPct val="115000"/>
                        </a:lnSpc>
                        <a:spcBef>
                          <a:spcPts val="0"/>
                        </a:spcBef>
                        <a:spcAft>
                          <a:spcPts val="0"/>
                        </a:spcAft>
                      </a:pPr>
                      <a:r>
                        <a:rPr lang="en-US" sz="1300" dirty="0">
                          <a:effectLst/>
                        </a:rPr>
                        <a:t>COMBINATION</a:t>
                      </a:r>
                      <a:endParaRPr lang="en-US" sz="1300" dirty="0">
                        <a:effectLst/>
                        <a:latin typeface="Calibri" panose="020F0502020204030204" pitchFamily="34" charset="0"/>
                        <a:ea typeface="Calibri" panose="020F0502020204030204" pitchFamily="34" charset="0"/>
                        <a:cs typeface="Latha"/>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300" dirty="0">
                          <a:effectLst/>
                        </a:rPr>
                        <a:t>NO OF CONTAINERS</a:t>
                      </a:r>
                      <a:endParaRPr lang="en-US" sz="1300" dirty="0">
                        <a:effectLst/>
                        <a:latin typeface="Calibri" panose="020F0502020204030204" pitchFamily="34" charset="0"/>
                        <a:ea typeface="Calibri" panose="020F0502020204030204" pitchFamily="34" charset="0"/>
                        <a:cs typeface="Latha"/>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86136">
                <a:tc>
                  <a:txBody>
                    <a:bodyPr/>
                    <a:lstStyle/>
                    <a:p>
                      <a:pPr marL="0" marR="0">
                        <a:lnSpc>
                          <a:spcPct val="115000"/>
                        </a:lnSpc>
                        <a:spcBef>
                          <a:spcPts val="0"/>
                        </a:spcBef>
                        <a:spcAft>
                          <a:spcPts val="0"/>
                        </a:spcAft>
                      </a:pPr>
                      <a:r>
                        <a:rPr lang="en-US" sz="1300" dirty="0">
                          <a:effectLst/>
                        </a:rPr>
                        <a:t>SPM</a:t>
                      </a:r>
                      <a:endParaRPr lang="en-US" sz="1300" dirty="0">
                        <a:effectLst/>
                        <a:latin typeface="Calibri" panose="020F0502020204030204" pitchFamily="34" charset="0"/>
                        <a:ea typeface="Calibri" panose="020F0502020204030204" pitchFamily="34" charset="0"/>
                        <a:cs typeface="Latha"/>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300" dirty="0">
                          <a:effectLst/>
                        </a:rPr>
                        <a:t>68</a:t>
                      </a:r>
                      <a:endParaRPr lang="en-US" sz="1300" dirty="0">
                        <a:effectLst/>
                        <a:latin typeface="Calibri" panose="020F0502020204030204" pitchFamily="34" charset="0"/>
                        <a:ea typeface="Calibri" panose="020F0502020204030204" pitchFamily="34" charset="0"/>
                        <a:cs typeface="Latha"/>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86136">
                <a:tc>
                  <a:txBody>
                    <a:bodyPr/>
                    <a:lstStyle/>
                    <a:p>
                      <a:pPr marL="0" marR="0">
                        <a:lnSpc>
                          <a:spcPct val="115000"/>
                        </a:lnSpc>
                        <a:spcBef>
                          <a:spcPts val="0"/>
                        </a:spcBef>
                        <a:spcAft>
                          <a:spcPts val="0"/>
                        </a:spcAft>
                      </a:pPr>
                      <a:r>
                        <a:rPr lang="en-US" sz="1300" dirty="0" err="1">
                          <a:effectLst/>
                        </a:rPr>
                        <a:t>NaI</a:t>
                      </a:r>
                      <a:endParaRPr lang="en-US" sz="1300" dirty="0">
                        <a:effectLst/>
                        <a:latin typeface="Calibri" panose="020F0502020204030204" pitchFamily="34" charset="0"/>
                        <a:ea typeface="Calibri" panose="020F0502020204030204" pitchFamily="34" charset="0"/>
                        <a:cs typeface="Latha"/>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300" dirty="0">
                          <a:effectLst/>
                        </a:rPr>
                        <a:t> 1</a:t>
                      </a:r>
                      <a:endParaRPr lang="en-US" sz="1300" dirty="0">
                        <a:effectLst/>
                        <a:latin typeface="Calibri" panose="020F0502020204030204" pitchFamily="34" charset="0"/>
                        <a:ea typeface="Calibri" panose="020F0502020204030204" pitchFamily="34" charset="0"/>
                        <a:cs typeface="Latha"/>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86136">
                <a:tc>
                  <a:txBody>
                    <a:bodyPr/>
                    <a:lstStyle/>
                    <a:p>
                      <a:pPr marL="0" marR="0">
                        <a:lnSpc>
                          <a:spcPct val="115000"/>
                        </a:lnSpc>
                        <a:spcBef>
                          <a:spcPts val="0"/>
                        </a:spcBef>
                        <a:spcAft>
                          <a:spcPts val="0"/>
                        </a:spcAft>
                      </a:pPr>
                      <a:r>
                        <a:rPr lang="en-US" sz="1300" dirty="0" err="1">
                          <a:effectLst/>
                        </a:rPr>
                        <a:t>HPGe</a:t>
                      </a:r>
                      <a:endParaRPr lang="en-US" sz="1300" dirty="0">
                        <a:effectLst/>
                        <a:latin typeface="Calibri" panose="020F0502020204030204" pitchFamily="34" charset="0"/>
                        <a:ea typeface="Calibri" panose="020F0502020204030204" pitchFamily="34" charset="0"/>
                        <a:cs typeface="Latha"/>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300" dirty="0">
                          <a:effectLst/>
                        </a:rPr>
                        <a:t> 1</a:t>
                      </a:r>
                      <a:endParaRPr lang="en-US" sz="1300" dirty="0">
                        <a:effectLst/>
                        <a:latin typeface="Calibri" panose="020F0502020204030204" pitchFamily="34" charset="0"/>
                        <a:ea typeface="Calibri" panose="020F0502020204030204" pitchFamily="34" charset="0"/>
                        <a:cs typeface="Latha"/>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86136">
                <a:tc>
                  <a:txBody>
                    <a:bodyPr/>
                    <a:lstStyle/>
                    <a:p>
                      <a:pPr marL="0" marR="0">
                        <a:lnSpc>
                          <a:spcPct val="115000"/>
                        </a:lnSpc>
                        <a:spcBef>
                          <a:spcPts val="0"/>
                        </a:spcBef>
                        <a:spcAft>
                          <a:spcPts val="0"/>
                        </a:spcAft>
                      </a:pPr>
                      <a:r>
                        <a:rPr lang="en-US" sz="1300" dirty="0" err="1">
                          <a:effectLst/>
                        </a:rPr>
                        <a:t>SPM+NaI</a:t>
                      </a:r>
                      <a:endParaRPr lang="en-US" sz="1300" dirty="0">
                        <a:effectLst/>
                        <a:latin typeface="Calibri" panose="020F0502020204030204" pitchFamily="34" charset="0"/>
                        <a:ea typeface="Calibri" panose="020F0502020204030204" pitchFamily="34" charset="0"/>
                        <a:cs typeface="Latha"/>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300" dirty="0">
                          <a:effectLst/>
                        </a:rPr>
                        <a:t> 5</a:t>
                      </a:r>
                      <a:endParaRPr lang="en-US" sz="1300" dirty="0">
                        <a:effectLst/>
                        <a:latin typeface="Calibri" panose="020F0502020204030204" pitchFamily="34" charset="0"/>
                        <a:ea typeface="Calibri" panose="020F0502020204030204" pitchFamily="34" charset="0"/>
                        <a:cs typeface="Latha"/>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186136">
                <a:tc>
                  <a:txBody>
                    <a:bodyPr/>
                    <a:lstStyle/>
                    <a:p>
                      <a:pPr marL="0" marR="0">
                        <a:lnSpc>
                          <a:spcPct val="115000"/>
                        </a:lnSpc>
                        <a:spcBef>
                          <a:spcPts val="0"/>
                        </a:spcBef>
                        <a:spcAft>
                          <a:spcPts val="0"/>
                        </a:spcAft>
                      </a:pPr>
                      <a:r>
                        <a:rPr lang="en-US" sz="1300">
                          <a:effectLst/>
                        </a:rPr>
                        <a:t>SPM+HPGe</a:t>
                      </a:r>
                      <a:endParaRPr lang="en-US" sz="1300">
                        <a:effectLst/>
                        <a:latin typeface="Calibri" panose="020F0502020204030204" pitchFamily="34" charset="0"/>
                        <a:ea typeface="Calibri" panose="020F0502020204030204" pitchFamily="34" charset="0"/>
                        <a:cs typeface="Latha"/>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300" dirty="0">
                          <a:effectLst/>
                        </a:rPr>
                        <a:t> 5</a:t>
                      </a:r>
                      <a:endParaRPr lang="en-US" sz="1300" dirty="0">
                        <a:effectLst/>
                        <a:latin typeface="Calibri" panose="020F0502020204030204" pitchFamily="34" charset="0"/>
                        <a:ea typeface="Calibri" panose="020F0502020204030204" pitchFamily="34" charset="0"/>
                        <a:cs typeface="Latha"/>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186136">
                <a:tc>
                  <a:txBody>
                    <a:bodyPr/>
                    <a:lstStyle/>
                    <a:p>
                      <a:pPr marL="0" marR="0">
                        <a:lnSpc>
                          <a:spcPct val="115000"/>
                        </a:lnSpc>
                        <a:spcBef>
                          <a:spcPts val="0"/>
                        </a:spcBef>
                        <a:spcAft>
                          <a:spcPts val="0"/>
                        </a:spcAft>
                      </a:pPr>
                      <a:r>
                        <a:rPr lang="en-US" sz="1300">
                          <a:effectLst/>
                        </a:rPr>
                        <a:t>SPM+HPGe+X-ray</a:t>
                      </a:r>
                      <a:endParaRPr lang="en-US" sz="1300">
                        <a:effectLst/>
                        <a:latin typeface="Calibri" panose="020F0502020204030204" pitchFamily="34" charset="0"/>
                        <a:ea typeface="Calibri" panose="020F0502020204030204" pitchFamily="34" charset="0"/>
                        <a:cs typeface="Latha"/>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300" dirty="0">
                          <a:effectLst/>
                        </a:rPr>
                        <a:t> 1</a:t>
                      </a:r>
                      <a:endParaRPr lang="en-US" sz="1300" dirty="0">
                        <a:effectLst/>
                        <a:latin typeface="Calibri" panose="020F0502020204030204" pitchFamily="34" charset="0"/>
                        <a:ea typeface="Calibri" panose="020F0502020204030204" pitchFamily="34" charset="0"/>
                        <a:cs typeface="Latha"/>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184234">
                <a:tc>
                  <a:txBody>
                    <a:bodyPr/>
                    <a:lstStyle/>
                    <a:p>
                      <a:pPr marL="0" marR="0">
                        <a:lnSpc>
                          <a:spcPct val="115000"/>
                        </a:lnSpc>
                        <a:spcBef>
                          <a:spcPts val="0"/>
                        </a:spcBef>
                        <a:spcAft>
                          <a:spcPts val="0"/>
                        </a:spcAft>
                      </a:pPr>
                      <a:r>
                        <a:rPr lang="en-US" sz="1300" dirty="0" err="1">
                          <a:effectLst/>
                        </a:rPr>
                        <a:t>NaI+X-ray</a:t>
                      </a:r>
                      <a:endParaRPr lang="en-US" sz="1300" dirty="0">
                        <a:effectLst/>
                        <a:latin typeface="Calibri" panose="020F0502020204030204" pitchFamily="34" charset="0"/>
                        <a:ea typeface="Calibri" panose="020F0502020204030204" pitchFamily="34" charset="0"/>
                        <a:cs typeface="Latha"/>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300" dirty="0">
                          <a:effectLst/>
                        </a:rPr>
                        <a:t> 1</a:t>
                      </a:r>
                      <a:endParaRPr lang="en-US" sz="1300" dirty="0">
                        <a:effectLst/>
                        <a:latin typeface="Calibri" panose="020F0502020204030204" pitchFamily="34" charset="0"/>
                        <a:ea typeface="Calibri" panose="020F0502020204030204" pitchFamily="34" charset="0"/>
                        <a:cs typeface="Latha"/>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186136">
                <a:tc>
                  <a:txBody>
                    <a:bodyPr/>
                    <a:lstStyle/>
                    <a:p>
                      <a:pPr marL="0" marR="0">
                        <a:lnSpc>
                          <a:spcPct val="115000"/>
                        </a:lnSpc>
                        <a:spcBef>
                          <a:spcPts val="0"/>
                        </a:spcBef>
                        <a:spcAft>
                          <a:spcPts val="0"/>
                        </a:spcAft>
                      </a:pPr>
                      <a:r>
                        <a:rPr lang="en-US" sz="1300">
                          <a:effectLst/>
                        </a:rPr>
                        <a:t>SPM+NaI+HPGe</a:t>
                      </a:r>
                      <a:endParaRPr lang="en-US" sz="1300">
                        <a:effectLst/>
                        <a:latin typeface="Calibri" panose="020F0502020204030204" pitchFamily="34" charset="0"/>
                        <a:ea typeface="Calibri" panose="020F0502020204030204" pitchFamily="34" charset="0"/>
                        <a:cs typeface="Latha"/>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300" dirty="0">
                          <a:effectLst/>
                        </a:rPr>
                        <a:t>17</a:t>
                      </a:r>
                      <a:endParaRPr lang="en-US" sz="1300" dirty="0">
                        <a:effectLst/>
                        <a:latin typeface="Calibri" panose="020F0502020204030204" pitchFamily="34" charset="0"/>
                        <a:ea typeface="Calibri" panose="020F0502020204030204" pitchFamily="34" charset="0"/>
                        <a:cs typeface="Latha"/>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186136">
                <a:tc>
                  <a:txBody>
                    <a:bodyPr/>
                    <a:lstStyle/>
                    <a:p>
                      <a:pPr marL="0" marR="0">
                        <a:lnSpc>
                          <a:spcPct val="115000"/>
                        </a:lnSpc>
                        <a:spcBef>
                          <a:spcPts val="0"/>
                        </a:spcBef>
                        <a:spcAft>
                          <a:spcPts val="0"/>
                        </a:spcAft>
                      </a:pPr>
                      <a:r>
                        <a:rPr lang="en-US" sz="1300">
                          <a:effectLst/>
                        </a:rPr>
                        <a:t>SPM+NaI+HPGe+X-ray</a:t>
                      </a:r>
                      <a:endParaRPr lang="en-US" sz="1300">
                        <a:effectLst/>
                        <a:latin typeface="Calibri" panose="020F0502020204030204" pitchFamily="34" charset="0"/>
                        <a:ea typeface="Calibri" panose="020F0502020204030204" pitchFamily="34" charset="0"/>
                        <a:cs typeface="Latha"/>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300" dirty="0">
                          <a:effectLst/>
                        </a:rPr>
                        <a:t> 1</a:t>
                      </a:r>
                      <a:endParaRPr lang="en-US" sz="1300" dirty="0">
                        <a:effectLst/>
                        <a:latin typeface="Calibri" panose="020F0502020204030204" pitchFamily="34" charset="0"/>
                        <a:ea typeface="Calibri" panose="020F0502020204030204" pitchFamily="34" charset="0"/>
                        <a:cs typeface="Latha"/>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186136">
                <a:tc>
                  <a:txBody>
                    <a:bodyPr/>
                    <a:lstStyle/>
                    <a:p>
                      <a:pPr marL="0" marR="0">
                        <a:lnSpc>
                          <a:spcPct val="115000"/>
                        </a:lnSpc>
                        <a:spcBef>
                          <a:spcPts val="0"/>
                        </a:spcBef>
                        <a:spcAft>
                          <a:spcPts val="0"/>
                        </a:spcAft>
                      </a:pPr>
                      <a:r>
                        <a:rPr lang="en-US" sz="1300">
                          <a:effectLst/>
                        </a:rPr>
                        <a:t>Total</a:t>
                      </a:r>
                      <a:endParaRPr lang="en-US" sz="1300">
                        <a:effectLst/>
                        <a:latin typeface="Calibri" panose="020F0502020204030204" pitchFamily="34" charset="0"/>
                        <a:ea typeface="Calibri" panose="020F0502020204030204" pitchFamily="34" charset="0"/>
                        <a:cs typeface="Latha"/>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dirty="0">
                          <a:effectLst/>
                        </a:rPr>
                        <a:t>                    100</a:t>
                      </a:r>
                      <a:endParaRPr lang="en-US" sz="1300" dirty="0">
                        <a:effectLst/>
                        <a:latin typeface="Calibri" panose="020F0502020204030204" pitchFamily="34" charset="0"/>
                        <a:ea typeface="Calibri" panose="020F0502020204030204" pitchFamily="34" charset="0"/>
                        <a:cs typeface="Latha"/>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pic>
        <p:nvPicPr>
          <p:cNvPr id="7" name="Picture 6">
            <a:extLst>
              <a:ext uri="{FF2B5EF4-FFF2-40B4-BE49-F238E27FC236}">
                <a16:creationId xmlns:a16="http://schemas.microsoft.com/office/drawing/2014/main" id="{5CBA9F16-AB53-4CB7-AFF9-4419C897CDC9}"/>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33000"/>
                    </a14:imgEffect>
                    <a14:imgEffect>
                      <a14:brightnessContrast bright="20000" contrast="-40000"/>
                    </a14:imgEffect>
                  </a14:imgLayer>
                </a14:imgProps>
              </a:ext>
              <a:ext uri="{28A0092B-C50C-407E-A947-70E740481C1C}">
                <a14:useLocalDpi xmlns:a14="http://schemas.microsoft.com/office/drawing/2010/main" val="0"/>
              </a:ext>
            </a:extLst>
          </a:blip>
          <a:srcRect l="5201" t="10214"/>
          <a:stretch/>
        </p:blipFill>
        <p:spPr>
          <a:xfrm>
            <a:off x="868698" y="968858"/>
            <a:ext cx="2046122" cy="2583890"/>
          </a:xfrm>
          <a:prstGeom prst="rect">
            <a:avLst/>
          </a:prstGeom>
        </p:spPr>
      </p:pic>
      <p:cxnSp>
        <p:nvCxnSpPr>
          <p:cNvPr id="13" name="Straight Connector 12">
            <a:extLst>
              <a:ext uri="{FF2B5EF4-FFF2-40B4-BE49-F238E27FC236}">
                <a16:creationId xmlns:a16="http://schemas.microsoft.com/office/drawing/2014/main" id="{77EEE5AD-4B69-4964-81D8-ABAE52572DB5}"/>
              </a:ext>
            </a:extLst>
          </p:cNvPr>
          <p:cNvCxnSpPr/>
          <p:nvPr/>
        </p:nvCxnSpPr>
        <p:spPr>
          <a:xfrm flipH="1">
            <a:off x="3761919" y="1431089"/>
            <a:ext cx="21431" cy="4082653"/>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28EAE54-5BF5-42A6-B7EC-B4491943F6DC}"/>
              </a:ext>
            </a:extLst>
          </p:cNvPr>
          <p:cNvCxnSpPr/>
          <p:nvPr/>
        </p:nvCxnSpPr>
        <p:spPr>
          <a:xfrm flipH="1">
            <a:off x="8256081" y="1387673"/>
            <a:ext cx="21431" cy="4082653"/>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6C73453-BBD9-44E3-A5C6-1B3B3F398827}"/>
              </a:ext>
            </a:extLst>
          </p:cNvPr>
          <p:cNvSpPr txBox="1"/>
          <p:nvPr/>
        </p:nvSpPr>
        <p:spPr>
          <a:xfrm>
            <a:off x="5031588" y="355271"/>
            <a:ext cx="3096344" cy="400110"/>
          </a:xfrm>
          <a:prstGeom prst="rect">
            <a:avLst/>
          </a:prstGeom>
          <a:noFill/>
        </p:spPr>
        <p:txBody>
          <a:bodyPr wrap="square" rtlCol="0">
            <a:spAutoFit/>
          </a:bodyPr>
          <a:lstStyle/>
          <a:p>
            <a:r>
              <a:rPr lang="en-US" sz="2000" b="1" dirty="0">
                <a:solidFill>
                  <a:srgbClr val="CC3300"/>
                </a:solidFill>
              </a:rPr>
              <a:t>Additional Tests</a:t>
            </a:r>
            <a:endParaRPr lang="en-US" sz="2000" b="1" dirty="0">
              <a:solidFill>
                <a:srgbClr val="CC3300"/>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DA5626EB-50E8-4882-ACB0-5D12E42CE8A4}"/>
              </a:ext>
            </a:extLst>
          </p:cNvPr>
          <p:cNvSpPr txBox="1"/>
          <p:nvPr/>
        </p:nvSpPr>
        <p:spPr>
          <a:xfrm>
            <a:off x="9357890" y="418585"/>
            <a:ext cx="3096344" cy="400110"/>
          </a:xfrm>
          <a:prstGeom prst="rect">
            <a:avLst/>
          </a:prstGeom>
          <a:noFill/>
        </p:spPr>
        <p:txBody>
          <a:bodyPr wrap="square" rtlCol="0">
            <a:spAutoFit/>
          </a:bodyPr>
          <a:lstStyle/>
          <a:p>
            <a:r>
              <a:rPr lang="en-US" sz="2000" b="1" dirty="0">
                <a:solidFill>
                  <a:srgbClr val="CC3300"/>
                </a:solidFill>
              </a:rPr>
              <a:t>TRACE Testing</a:t>
            </a:r>
            <a:endParaRPr lang="en-US" sz="2000" b="1" dirty="0">
              <a:solidFill>
                <a:srgbClr val="CC3300"/>
              </a:solidFill>
              <a:latin typeface="Times New Roman" panose="02020603050405020304" pitchFamily="18" charset="0"/>
              <a:cs typeface="Times New Roman" panose="02020603050405020304" pitchFamily="18" charset="0"/>
            </a:endParaRPr>
          </a:p>
        </p:txBody>
      </p:sp>
      <p:graphicFrame>
        <p:nvGraphicFramePr>
          <p:cNvPr id="17" name="Chart 16">
            <a:extLst>
              <a:ext uri="{FF2B5EF4-FFF2-40B4-BE49-F238E27FC236}">
                <a16:creationId xmlns:a16="http://schemas.microsoft.com/office/drawing/2014/main" id="{7EFF3F3C-381A-4DC4-9513-83721F71EC60}"/>
              </a:ext>
            </a:extLst>
          </p:cNvPr>
          <p:cNvGraphicFramePr>
            <a:graphicFrameLocks/>
          </p:cNvGraphicFramePr>
          <p:nvPr>
            <p:extLst>
              <p:ext uri="{D42A27DB-BD31-4B8C-83A1-F6EECF244321}">
                <p14:modId xmlns:p14="http://schemas.microsoft.com/office/powerpoint/2010/main" val="1330238695"/>
              </p:ext>
            </p:extLst>
          </p:nvPr>
        </p:nvGraphicFramePr>
        <p:xfrm>
          <a:off x="9017168" y="3799799"/>
          <a:ext cx="3038198" cy="248918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Chart 17">
            <a:extLst>
              <a:ext uri="{FF2B5EF4-FFF2-40B4-BE49-F238E27FC236}">
                <a16:creationId xmlns:a16="http://schemas.microsoft.com/office/drawing/2014/main" id="{DB665B9D-CCA2-4475-A1AD-70649ABB5327}"/>
              </a:ext>
            </a:extLst>
          </p:cNvPr>
          <p:cNvGraphicFramePr>
            <a:graphicFrameLocks/>
          </p:cNvGraphicFramePr>
          <p:nvPr>
            <p:extLst>
              <p:ext uri="{D42A27DB-BD31-4B8C-83A1-F6EECF244321}">
                <p14:modId xmlns:p14="http://schemas.microsoft.com/office/powerpoint/2010/main" val="892272049"/>
              </p:ext>
            </p:extLst>
          </p:nvPr>
        </p:nvGraphicFramePr>
        <p:xfrm>
          <a:off x="8351323" y="1084470"/>
          <a:ext cx="3801657" cy="2583889"/>
        </p:xfrm>
        <a:graphic>
          <a:graphicData uri="http://schemas.openxmlformats.org/drawingml/2006/chart">
            <c:chart xmlns:c="http://schemas.openxmlformats.org/drawingml/2006/chart" xmlns:r="http://schemas.openxmlformats.org/officeDocument/2006/relationships" r:id="rId5"/>
          </a:graphicData>
        </a:graphic>
      </p:graphicFrame>
      <p:pic>
        <p:nvPicPr>
          <p:cNvPr id="19" name="Picture 18">
            <a:extLst>
              <a:ext uri="{FF2B5EF4-FFF2-40B4-BE49-F238E27FC236}">
                <a16:creationId xmlns:a16="http://schemas.microsoft.com/office/drawing/2014/main" id="{28280C76-749E-483F-A98E-60805C0D101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189" r="9601"/>
          <a:stretch/>
        </p:blipFill>
        <p:spPr>
          <a:xfrm>
            <a:off x="5849413" y="859284"/>
            <a:ext cx="1920594" cy="1766622"/>
          </a:xfrm>
          <a:prstGeom prst="rect">
            <a:avLst/>
          </a:prstGeom>
        </p:spPr>
      </p:pic>
      <p:pic>
        <p:nvPicPr>
          <p:cNvPr id="20" name="Picture 19">
            <a:extLst>
              <a:ext uri="{FF2B5EF4-FFF2-40B4-BE49-F238E27FC236}">
                <a16:creationId xmlns:a16="http://schemas.microsoft.com/office/drawing/2014/main" id="{50745086-29D6-453F-B2AA-751F566C045B}"/>
              </a:ext>
            </a:extLst>
          </p:cNvPr>
          <p:cNvPicPr/>
          <p:nvPr/>
        </p:nvPicPr>
        <p:blipFill rotWithShape="1">
          <a:blip r:embed="rId7" cstate="print">
            <a:extLst>
              <a:ext uri="{28A0092B-C50C-407E-A947-70E740481C1C}">
                <a14:useLocalDpi xmlns:a14="http://schemas.microsoft.com/office/drawing/2010/main" val="0"/>
              </a:ext>
            </a:extLst>
          </a:blip>
          <a:srcRect l="7679" t="7423" r="4413" b="6710"/>
          <a:stretch/>
        </p:blipFill>
        <p:spPr bwMode="auto">
          <a:xfrm>
            <a:off x="5732326" y="4071424"/>
            <a:ext cx="2449944" cy="2217560"/>
          </a:xfrm>
          <a:prstGeom prst="rect">
            <a:avLst/>
          </a:prstGeom>
          <a:ln>
            <a:noFill/>
          </a:ln>
          <a:extLst>
            <a:ext uri="{53640926-AAD7-44D8-BBD7-CCE9431645EC}">
              <a14:shadowObscured xmlns:a14="http://schemas.microsoft.com/office/drawing/2010/main"/>
            </a:ext>
          </a:extLst>
        </p:spPr>
      </p:pic>
      <p:graphicFrame>
        <p:nvGraphicFramePr>
          <p:cNvPr id="22" name="Chart 21">
            <a:extLst>
              <a:ext uri="{FF2B5EF4-FFF2-40B4-BE49-F238E27FC236}">
                <a16:creationId xmlns:a16="http://schemas.microsoft.com/office/drawing/2014/main" id="{57F7C25C-0638-4F84-A16A-804F83722AB4}"/>
              </a:ext>
            </a:extLst>
          </p:cNvPr>
          <p:cNvGraphicFramePr>
            <a:graphicFrameLocks/>
          </p:cNvGraphicFramePr>
          <p:nvPr>
            <p:extLst>
              <p:ext uri="{D42A27DB-BD31-4B8C-83A1-F6EECF244321}">
                <p14:modId xmlns:p14="http://schemas.microsoft.com/office/powerpoint/2010/main" val="2254777111"/>
              </p:ext>
            </p:extLst>
          </p:nvPr>
        </p:nvGraphicFramePr>
        <p:xfrm>
          <a:off x="3963760" y="2522003"/>
          <a:ext cx="1920595" cy="1445518"/>
        </p:xfrm>
        <a:graphic>
          <a:graphicData uri="http://schemas.openxmlformats.org/drawingml/2006/chart">
            <c:chart xmlns:c="http://schemas.openxmlformats.org/drawingml/2006/chart" xmlns:r="http://schemas.openxmlformats.org/officeDocument/2006/relationships" r:id="rId8"/>
          </a:graphicData>
        </a:graphic>
      </p:graphicFrame>
      <p:sp>
        <p:nvSpPr>
          <p:cNvPr id="23" name="TextBox 22">
            <a:extLst>
              <a:ext uri="{FF2B5EF4-FFF2-40B4-BE49-F238E27FC236}">
                <a16:creationId xmlns:a16="http://schemas.microsoft.com/office/drawing/2014/main" id="{D7C71E0D-7C43-4067-BA7C-656A418632E4}"/>
              </a:ext>
            </a:extLst>
          </p:cNvPr>
          <p:cNvSpPr txBox="1"/>
          <p:nvPr/>
        </p:nvSpPr>
        <p:spPr>
          <a:xfrm>
            <a:off x="5965825" y="2826084"/>
            <a:ext cx="2216445" cy="830997"/>
          </a:xfrm>
          <a:prstGeom prst="rect">
            <a:avLst/>
          </a:prstGeom>
          <a:noFill/>
        </p:spPr>
        <p:txBody>
          <a:bodyPr wrap="square" rtlCol="0">
            <a:spAutoFit/>
          </a:bodyPr>
          <a:lstStyle/>
          <a:p>
            <a:r>
              <a:rPr lang="en-US" sz="1600" dirty="0"/>
              <a:t>Effect of </a:t>
            </a:r>
          </a:p>
          <a:p>
            <a:r>
              <a:rPr lang="en-US" sz="1600" dirty="0"/>
              <a:t>Elevated /Non elevated of RPM</a:t>
            </a:r>
          </a:p>
        </p:txBody>
      </p:sp>
      <p:sp>
        <p:nvSpPr>
          <p:cNvPr id="24" name="TextBox 23">
            <a:extLst>
              <a:ext uri="{FF2B5EF4-FFF2-40B4-BE49-F238E27FC236}">
                <a16:creationId xmlns:a16="http://schemas.microsoft.com/office/drawing/2014/main" id="{69EB4203-7051-47A5-A00F-3E0A4CC7476E}"/>
              </a:ext>
            </a:extLst>
          </p:cNvPr>
          <p:cNvSpPr txBox="1"/>
          <p:nvPr/>
        </p:nvSpPr>
        <p:spPr>
          <a:xfrm>
            <a:off x="4020585" y="1419429"/>
            <a:ext cx="1920595" cy="584775"/>
          </a:xfrm>
          <a:prstGeom prst="rect">
            <a:avLst/>
          </a:prstGeom>
          <a:noFill/>
        </p:spPr>
        <p:txBody>
          <a:bodyPr wrap="square" rtlCol="0">
            <a:spAutoFit/>
          </a:bodyPr>
          <a:lstStyle/>
          <a:p>
            <a:r>
              <a:rPr lang="en-US" sz="1600" dirty="0"/>
              <a:t>Profile of </a:t>
            </a:r>
          </a:p>
          <a:p>
            <a:r>
              <a:rPr lang="en-US" sz="1600" dirty="0"/>
              <a:t>Empty Container</a:t>
            </a:r>
          </a:p>
        </p:txBody>
      </p:sp>
      <p:sp>
        <p:nvSpPr>
          <p:cNvPr id="25" name="TextBox 24">
            <a:extLst>
              <a:ext uri="{FF2B5EF4-FFF2-40B4-BE49-F238E27FC236}">
                <a16:creationId xmlns:a16="http://schemas.microsoft.com/office/drawing/2014/main" id="{DA93F7B6-E272-48BF-B7E4-0A6FB2F4F10B}"/>
              </a:ext>
            </a:extLst>
          </p:cNvPr>
          <p:cNvSpPr txBox="1"/>
          <p:nvPr/>
        </p:nvSpPr>
        <p:spPr>
          <a:xfrm>
            <a:off x="4113591" y="4974074"/>
            <a:ext cx="2216445" cy="338554"/>
          </a:xfrm>
          <a:prstGeom prst="rect">
            <a:avLst/>
          </a:prstGeom>
          <a:noFill/>
        </p:spPr>
        <p:txBody>
          <a:bodyPr wrap="square" rtlCol="0">
            <a:spAutoFit/>
          </a:bodyPr>
          <a:lstStyle/>
          <a:p>
            <a:r>
              <a:rPr lang="en-US" sz="1600" dirty="0"/>
              <a:t>Speed test</a:t>
            </a:r>
          </a:p>
        </p:txBody>
      </p:sp>
      <p:pic>
        <p:nvPicPr>
          <p:cNvPr id="26" name="Picture 25">
            <a:extLst>
              <a:ext uri="{FF2B5EF4-FFF2-40B4-BE49-F238E27FC236}">
                <a16:creationId xmlns:a16="http://schemas.microsoft.com/office/drawing/2014/main" id="{73DD8DAE-51A5-4210-A646-3BB2109E599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11449" y="3837050"/>
            <a:ext cx="1198750" cy="2397499"/>
          </a:xfrm>
          <a:prstGeom prst="rect">
            <a:avLst/>
          </a:prstGeom>
          <a:ln w="25400">
            <a:solidFill>
              <a:srgbClr val="000000"/>
            </a:solidFill>
          </a:ln>
        </p:spPr>
      </p:pic>
    </p:spTree>
    <p:extLst>
      <p:ext uri="{BB962C8B-B14F-4D97-AF65-F5344CB8AC3E}">
        <p14:creationId xmlns:p14="http://schemas.microsoft.com/office/powerpoint/2010/main" val="73614986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C4E6388-A9A1-4B68-BEDE-ED94D0FFAE5B}"/>
              </a:ext>
            </a:extLst>
          </p:cNvPr>
          <p:cNvSpPr>
            <a:spLocks noGrp="1"/>
          </p:cNvSpPr>
          <p:nvPr>
            <p:ph type="sldNum" sz="quarter" idx="12"/>
          </p:nvPr>
        </p:nvSpPr>
        <p:spPr/>
        <p:txBody>
          <a:bodyPr/>
          <a:lstStyle/>
          <a:p>
            <a:fld id="{79DC177D-9438-441E-B2F0-ADFFA5F75F85}" type="slidenum">
              <a:rPr lang="en-US" smtClean="0"/>
              <a:t>8</a:t>
            </a:fld>
            <a:endParaRPr lang="en-US"/>
          </a:p>
        </p:txBody>
      </p:sp>
      <p:sp>
        <p:nvSpPr>
          <p:cNvPr id="5" name="TextBox 4">
            <a:extLst>
              <a:ext uri="{FF2B5EF4-FFF2-40B4-BE49-F238E27FC236}">
                <a16:creationId xmlns:a16="http://schemas.microsoft.com/office/drawing/2014/main" id="{CA72AE67-01F3-4C0A-8EC4-50B449A95AE2}"/>
              </a:ext>
            </a:extLst>
          </p:cNvPr>
          <p:cNvSpPr txBox="1"/>
          <p:nvPr/>
        </p:nvSpPr>
        <p:spPr>
          <a:xfrm>
            <a:off x="2257425" y="72807"/>
            <a:ext cx="7239000" cy="590550"/>
          </a:xfrm>
          <a:prstGeom prst="rect">
            <a:avLst/>
          </a:prstGeom>
          <a:noFill/>
        </p:spPr>
        <p:txBody>
          <a:bodyPr wrap="square" rtlCol="0">
            <a:spAutoFit/>
          </a:bodyPr>
          <a:lstStyle/>
          <a:p>
            <a:pPr algn="ctr"/>
            <a:r>
              <a:rPr lang="en-US" sz="3200" b="1" dirty="0"/>
              <a:t>Outcomes &amp; Benefits</a:t>
            </a:r>
          </a:p>
        </p:txBody>
      </p:sp>
      <p:sp>
        <p:nvSpPr>
          <p:cNvPr id="6" name="TextBox 5">
            <a:extLst>
              <a:ext uri="{FF2B5EF4-FFF2-40B4-BE49-F238E27FC236}">
                <a16:creationId xmlns:a16="http://schemas.microsoft.com/office/drawing/2014/main" id="{00EF9B6B-CF60-4D6F-80E1-789687C5AAE7}"/>
              </a:ext>
            </a:extLst>
          </p:cNvPr>
          <p:cNvSpPr txBox="1"/>
          <p:nvPr/>
        </p:nvSpPr>
        <p:spPr>
          <a:xfrm>
            <a:off x="219074" y="976515"/>
            <a:ext cx="9797241" cy="5078313"/>
          </a:xfrm>
          <a:prstGeom prst="rect">
            <a:avLst/>
          </a:prstGeom>
          <a:noFill/>
        </p:spPr>
        <p:txBody>
          <a:bodyPr wrap="square" rtlCol="0">
            <a:spAutoFit/>
          </a:bodyPr>
          <a:lstStyle/>
          <a:p>
            <a:r>
              <a:rPr lang="en-US" dirty="0"/>
              <a:t>The participation in the CRP has also enhanced collaboration and expert knowledge among the stakeholders of national nuclear security regime through:</a:t>
            </a:r>
          </a:p>
          <a:p>
            <a:pPr marL="742950" lvl="1" indent="-285750">
              <a:buFont typeface="Arial" panose="020B0604020202020204" pitchFamily="34" charset="0"/>
              <a:buChar char="•"/>
            </a:pPr>
            <a:r>
              <a:rPr lang="en-US" dirty="0"/>
              <a:t>Sharing the technical knowledge and onsite experience (FLO/ Experts)</a:t>
            </a:r>
          </a:p>
          <a:p>
            <a:pPr marL="1200150" lvl="2" indent="-285750">
              <a:buFontTx/>
              <a:buChar char="-"/>
            </a:pPr>
            <a:r>
              <a:rPr lang="en-US" dirty="0"/>
              <a:t>Introduce TRACE among the other related parties such as Consignees, Ports Authority, </a:t>
            </a:r>
          </a:p>
          <a:p>
            <a:pPr lvl="2"/>
            <a:r>
              <a:rPr lang="en-US" dirty="0"/>
              <a:t>      Military and Police etc. through existing awareness programs</a:t>
            </a:r>
          </a:p>
          <a:p>
            <a:pPr marL="742950" lvl="1" indent="-285750">
              <a:buFont typeface="Arial" panose="020B0604020202020204" pitchFamily="34" charset="0"/>
              <a:buChar char="•"/>
            </a:pPr>
            <a:r>
              <a:rPr lang="en-US" dirty="0"/>
              <a:t>Implementation of trainings</a:t>
            </a:r>
          </a:p>
          <a:p>
            <a:pPr marL="742950" lvl="1" indent="-285750">
              <a:buFont typeface="Arial" panose="020B0604020202020204" pitchFamily="34" charset="0"/>
              <a:buChar char="•"/>
            </a:pPr>
            <a:r>
              <a:rPr lang="en-US" dirty="0"/>
              <a:t>Development of methodologies - Update the </a:t>
            </a:r>
            <a:r>
              <a:rPr lang="en-US" b="1" dirty="0"/>
              <a:t>SOP</a:t>
            </a:r>
            <a:r>
              <a:rPr lang="en-US" dirty="0"/>
              <a:t> by including </a:t>
            </a:r>
            <a:r>
              <a:rPr lang="en-US" b="1" dirty="0">
                <a:solidFill>
                  <a:srgbClr val="C00000"/>
                </a:solidFill>
              </a:rPr>
              <a:t>IAEA TRACE APP</a:t>
            </a:r>
          </a:p>
          <a:p>
            <a:pPr marL="742950" lvl="1" indent="-285750">
              <a:buFont typeface="Arial" panose="020B0604020202020204" pitchFamily="34" charset="0"/>
              <a:buChar char="•"/>
            </a:pPr>
            <a:r>
              <a:rPr lang="en-US" dirty="0"/>
              <a:t>Improvement of detection capabilities</a:t>
            </a:r>
          </a:p>
          <a:p>
            <a:r>
              <a:rPr lang="en-US" dirty="0"/>
              <a:t> </a:t>
            </a:r>
          </a:p>
          <a:p>
            <a:r>
              <a:rPr lang="en-US" dirty="0"/>
              <a:t>The sustainability of the nuclear security culture in Sri Lanka has been enhanced through:</a:t>
            </a:r>
          </a:p>
          <a:p>
            <a:pPr marL="742950" lvl="1" indent="-285750">
              <a:buFont typeface="Arial" panose="020B0604020202020204" pitchFamily="34" charset="0"/>
              <a:buChar char="•"/>
            </a:pPr>
            <a:r>
              <a:rPr lang="en-US" dirty="0"/>
              <a:t>Improved utilization and understanding of detection instruments and how to repair, maintain, and calibrate the instruments for optimum performance,</a:t>
            </a:r>
          </a:p>
          <a:p>
            <a:pPr marL="742950" lvl="1" indent="-285750">
              <a:buFont typeface="Arial" panose="020B0604020202020204" pitchFamily="34" charset="0"/>
              <a:buChar char="•"/>
            </a:pPr>
            <a:r>
              <a:rPr lang="en-US" dirty="0"/>
              <a:t>Improved and focused training through need analysis and a systematic approach to training (SAT)</a:t>
            </a:r>
          </a:p>
          <a:p>
            <a:pPr marL="742950" lvl="1" indent="-285750">
              <a:buFont typeface="Arial" panose="020B0604020202020204" pitchFamily="34" charset="0"/>
              <a:buChar char="•"/>
            </a:pPr>
            <a:r>
              <a:rPr lang="en-US" dirty="0"/>
              <a:t>Improved Standard Operation Procedures (SOPs) that take advantage of the TRACE tool and have ensured to be used as a consistent and reliable source of information,</a:t>
            </a:r>
          </a:p>
          <a:p>
            <a:pPr marL="742950" lvl="1" indent="-285750">
              <a:buFont typeface="Arial" panose="020B0604020202020204" pitchFamily="34" charset="0"/>
              <a:buChar char="•"/>
            </a:pPr>
            <a:r>
              <a:rPr lang="en-US" dirty="0"/>
              <a:t>Development of new approaches to implementing effective nuclear security detection operations.</a:t>
            </a:r>
          </a:p>
        </p:txBody>
      </p:sp>
      <p:pic>
        <p:nvPicPr>
          <p:cNvPr id="7" name="Content Placeholder 4">
            <a:extLst>
              <a:ext uri="{FF2B5EF4-FFF2-40B4-BE49-F238E27FC236}">
                <a16:creationId xmlns:a16="http://schemas.microsoft.com/office/drawing/2014/main" id="{0447AAA5-6DF4-41DB-A8A7-3CAA866128C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0800000">
            <a:off x="9173381" y="5095872"/>
            <a:ext cx="2349504" cy="1762128"/>
          </a:xfrm>
        </p:spPr>
      </p:pic>
      <p:pic>
        <p:nvPicPr>
          <p:cNvPr id="9" name="Picture 8">
            <a:extLst>
              <a:ext uri="{FF2B5EF4-FFF2-40B4-BE49-F238E27FC236}">
                <a16:creationId xmlns:a16="http://schemas.microsoft.com/office/drawing/2014/main" id="{BD1C6457-F378-4DAE-9F03-74F1A2F091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16315" y="0"/>
            <a:ext cx="1326312" cy="2652624"/>
          </a:xfrm>
          <a:prstGeom prst="rect">
            <a:avLst/>
          </a:prstGeom>
        </p:spPr>
      </p:pic>
      <p:pic>
        <p:nvPicPr>
          <p:cNvPr id="11" name="Picture 10">
            <a:extLst>
              <a:ext uri="{FF2B5EF4-FFF2-40B4-BE49-F238E27FC236}">
                <a16:creationId xmlns:a16="http://schemas.microsoft.com/office/drawing/2014/main" id="{BC8E2736-CB3C-4F75-9CD3-FB888C05B7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14692" y="2101572"/>
            <a:ext cx="1647825" cy="3295650"/>
          </a:xfrm>
          <a:prstGeom prst="rect">
            <a:avLst/>
          </a:prstGeom>
        </p:spPr>
      </p:pic>
    </p:spTree>
    <p:extLst>
      <p:ext uri="{BB962C8B-B14F-4D97-AF65-F5344CB8AC3E}">
        <p14:creationId xmlns:p14="http://schemas.microsoft.com/office/powerpoint/2010/main" val="10843819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28373" y="47800"/>
            <a:ext cx="5781210" cy="864096"/>
          </a:xfrm>
        </p:spPr>
        <p:txBody>
          <a:bodyPr>
            <a:noAutofit/>
          </a:bodyPr>
          <a:lstStyle/>
          <a:p>
            <a:pPr algn="ctr"/>
            <a:r>
              <a:rPr lang="en-US" sz="3600" b="1" dirty="0">
                <a:solidFill>
                  <a:schemeClr val="tx1"/>
                </a:solidFill>
                <a:latin typeface="+mn-lt"/>
              </a:rPr>
              <a:t>TRACE User Training for FLOs</a:t>
            </a:r>
          </a:p>
        </p:txBody>
      </p:sp>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9099757" y="4651954"/>
            <a:ext cx="3083843" cy="2206046"/>
          </a:xfrm>
          <a:prstGeom prst="rect">
            <a:avLst/>
          </a:prstGeom>
        </p:spPr>
      </p:pic>
      <p:sp>
        <p:nvSpPr>
          <p:cNvPr id="7" name="TextBox 6"/>
          <p:cNvSpPr txBox="1"/>
          <p:nvPr/>
        </p:nvSpPr>
        <p:spPr>
          <a:xfrm>
            <a:off x="594380" y="996821"/>
            <a:ext cx="7315180" cy="1785104"/>
          </a:xfrm>
          <a:prstGeom prst="rect">
            <a:avLst/>
          </a:prstGeom>
          <a:noFill/>
        </p:spPr>
        <p:txBody>
          <a:bodyPr wrap="square" rtlCol="0">
            <a:spAutoFit/>
          </a:bodyPr>
          <a:lstStyle/>
          <a:p>
            <a:pPr marL="285750" indent="-285750">
              <a:buFont typeface="Arial" panose="020B0604020202020204" pitchFamily="34" charset="0"/>
              <a:buChar char="•"/>
            </a:pPr>
            <a:r>
              <a:rPr lang="en-US" dirty="0"/>
              <a:t>30 minutes topic (English) - Front Line Officer operator training curricular (NSDD)  in 2019 March</a:t>
            </a:r>
          </a:p>
          <a:p>
            <a:pPr marL="285750" indent="-285750">
              <a:buFont typeface="Arial" panose="020B0604020202020204" pitchFamily="34" charset="0"/>
              <a:buChar char="•"/>
            </a:pPr>
            <a:r>
              <a:rPr lang="en-US" dirty="0"/>
              <a:t>Have conducted several training sessions so far,</a:t>
            </a:r>
          </a:p>
          <a:p>
            <a:pPr marL="285750" indent="-285750">
              <a:buFont typeface="Arial" panose="020B0604020202020204" pitchFamily="34" charset="0"/>
              <a:buChar char="•"/>
            </a:pPr>
            <a:r>
              <a:rPr lang="en-US" dirty="0"/>
              <a:t>Introducing the system to all Customs officers during general training </a:t>
            </a:r>
            <a:r>
              <a:rPr lang="en-US" dirty="0" err="1"/>
              <a:t>programmes</a:t>
            </a:r>
            <a:r>
              <a:rPr lang="en-US" dirty="0"/>
              <a:t> (ASC/ SC / Appraisers)</a:t>
            </a:r>
          </a:p>
          <a:p>
            <a:pPr marL="285750" indent="-285750">
              <a:buFont typeface="Arial" panose="020B0604020202020204" pitchFamily="34" charset="0"/>
              <a:buChar char="•"/>
            </a:pPr>
            <a:endParaRPr lang="en-US" sz="2000" dirty="0"/>
          </a:p>
        </p:txBody>
      </p:sp>
      <p:pic>
        <p:nvPicPr>
          <p:cNvPr id="5" name="Picture 7" descr="G:\Vienna 2019 September\TRACE Photos\IMG_20090101_221257.jpg">
            <a:extLst>
              <a:ext uri="{FF2B5EF4-FFF2-40B4-BE49-F238E27FC236}">
                <a16:creationId xmlns:a16="http://schemas.microsoft.com/office/drawing/2014/main" id="{63224867-3A53-42DB-A920-BCB5E4F8E68E}"/>
              </a:ext>
            </a:extLst>
          </p:cNvPr>
          <p:cNvPicPr>
            <a:picLocks noGrp="1" noChangeAspect="1" noChangeArrowheads="1"/>
          </p:cNvPicPr>
          <p:nvPr>
            <p:ph idx="1"/>
          </p:nvPr>
        </p:nvPicPr>
        <p:blipFill>
          <a:blip r:embed="rId3" cstate="print"/>
          <a:srcRect/>
          <a:stretch>
            <a:fillRect/>
          </a:stretch>
        </p:blipFill>
        <p:spPr bwMode="auto">
          <a:xfrm>
            <a:off x="9108157" y="2329351"/>
            <a:ext cx="3083843" cy="2284851"/>
          </a:xfrm>
          <a:prstGeom prst="rect">
            <a:avLst/>
          </a:prstGeom>
          <a:noFill/>
        </p:spPr>
      </p:pic>
      <p:pic>
        <p:nvPicPr>
          <p:cNvPr id="6" name="Picture 2" descr="G:\Vienna 2019 September\TRACE Photos\IMG_20081231_224121.jpg">
            <a:extLst>
              <a:ext uri="{FF2B5EF4-FFF2-40B4-BE49-F238E27FC236}">
                <a16:creationId xmlns:a16="http://schemas.microsoft.com/office/drawing/2014/main" id="{9B931356-8A3E-4277-9503-F568E2C54CF9}"/>
              </a:ext>
            </a:extLst>
          </p:cNvPr>
          <p:cNvPicPr>
            <a:picLocks noChangeAspect="1" noChangeArrowheads="1"/>
          </p:cNvPicPr>
          <p:nvPr/>
        </p:nvPicPr>
        <p:blipFill rotWithShape="1">
          <a:blip r:embed="rId4" cstate="print"/>
          <a:srcRect t="10446"/>
          <a:stretch/>
        </p:blipFill>
        <p:spPr bwMode="auto">
          <a:xfrm>
            <a:off x="10039994" y="47800"/>
            <a:ext cx="2143606" cy="2243799"/>
          </a:xfrm>
          <a:prstGeom prst="rect">
            <a:avLst/>
          </a:prstGeom>
          <a:noFill/>
        </p:spPr>
      </p:pic>
      <p:pic>
        <p:nvPicPr>
          <p:cNvPr id="8" name="Picture 7">
            <a:extLst>
              <a:ext uri="{FF2B5EF4-FFF2-40B4-BE49-F238E27FC236}">
                <a16:creationId xmlns:a16="http://schemas.microsoft.com/office/drawing/2014/main" id="{D3095B75-9A54-4AE0-875D-7E7A34EE6D41}"/>
              </a:ext>
            </a:extLst>
          </p:cNvPr>
          <p:cNvPicPr>
            <a:picLocks noChangeAspect="1"/>
          </p:cNvPicPr>
          <p:nvPr/>
        </p:nvPicPr>
        <p:blipFill rotWithShape="1">
          <a:blip r:embed="rId5">
            <a:extLst>
              <a:ext uri="{28A0092B-C50C-407E-A947-70E740481C1C}">
                <a14:useLocalDpi xmlns:a14="http://schemas.microsoft.com/office/drawing/2010/main" val="0"/>
              </a:ext>
            </a:extLst>
          </a:blip>
          <a:srcRect l="26788"/>
          <a:stretch/>
        </p:blipFill>
        <p:spPr>
          <a:xfrm>
            <a:off x="5535777" y="3036442"/>
            <a:ext cx="3256231" cy="2967429"/>
          </a:xfrm>
          <a:prstGeom prst="rect">
            <a:avLst/>
          </a:prstGeom>
        </p:spPr>
      </p:pic>
      <p:sp>
        <p:nvSpPr>
          <p:cNvPr id="9" name="Rectangle 8">
            <a:extLst>
              <a:ext uri="{FF2B5EF4-FFF2-40B4-BE49-F238E27FC236}">
                <a16:creationId xmlns:a16="http://schemas.microsoft.com/office/drawing/2014/main" id="{8058E100-E8FC-446A-B3C7-A3457AAA74AE}"/>
              </a:ext>
            </a:extLst>
          </p:cNvPr>
          <p:cNvSpPr/>
          <p:nvPr/>
        </p:nvSpPr>
        <p:spPr>
          <a:xfrm>
            <a:off x="594380" y="2620629"/>
            <a:ext cx="3083843" cy="2031325"/>
          </a:xfrm>
          <a:prstGeom prst="rect">
            <a:avLst/>
          </a:prstGeom>
        </p:spPr>
        <p:txBody>
          <a:bodyPr wrap="square">
            <a:spAutoFit/>
          </a:bodyPr>
          <a:lstStyle/>
          <a:p>
            <a:pPr>
              <a:buNone/>
            </a:pPr>
            <a:r>
              <a:rPr lang="en-US" b="1" dirty="0"/>
              <a:t>Structure of Training</a:t>
            </a:r>
          </a:p>
          <a:p>
            <a:pPr marL="742950" lvl="1" indent="-285750">
              <a:buFont typeface="Arial" panose="020B0604020202020204" pitchFamily="34" charset="0"/>
              <a:buChar char="•"/>
            </a:pPr>
            <a:r>
              <a:rPr lang="en-US" dirty="0"/>
              <a:t>Introduction</a:t>
            </a:r>
          </a:p>
          <a:p>
            <a:pPr marL="742950" lvl="1" indent="-285750">
              <a:buFont typeface="Arial" panose="020B0604020202020204" pitchFamily="34" charset="0"/>
              <a:buChar char="•"/>
            </a:pPr>
            <a:r>
              <a:rPr lang="en-US" dirty="0"/>
              <a:t>How to Install</a:t>
            </a:r>
          </a:p>
          <a:p>
            <a:pPr marL="742950" lvl="1" indent="-285750">
              <a:buFont typeface="Arial" panose="020B0604020202020204" pitchFamily="34" charset="0"/>
              <a:buChar char="•"/>
            </a:pPr>
            <a:r>
              <a:rPr lang="en-US" dirty="0"/>
              <a:t>Content of the app</a:t>
            </a:r>
          </a:p>
          <a:p>
            <a:pPr marL="742950" lvl="1" indent="-285750">
              <a:buFont typeface="Arial" panose="020B0604020202020204" pitchFamily="34" charset="0"/>
              <a:buChar char="•"/>
            </a:pPr>
            <a:r>
              <a:rPr lang="en-US" dirty="0"/>
              <a:t>Working with app   - General &amp; Specific</a:t>
            </a:r>
          </a:p>
          <a:p>
            <a:pPr marL="742950" lvl="1" indent="-285750">
              <a:buFont typeface="Arial" panose="020B0604020202020204" pitchFamily="34" charset="0"/>
              <a:buChar char="•"/>
            </a:pPr>
            <a:r>
              <a:rPr lang="en-US" dirty="0"/>
              <a:t>Activities</a:t>
            </a:r>
          </a:p>
        </p:txBody>
      </p:sp>
      <p:sp>
        <p:nvSpPr>
          <p:cNvPr id="11" name="Rectangle 10">
            <a:extLst>
              <a:ext uri="{FF2B5EF4-FFF2-40B4-BE49-F238E27FC236}">
                <a16:creationId xmlns:a16="http://schemas.microsoft.com/office/drawing/2014/main" id="{0B27C808-656B-4FC7-B72C-F720AB401503}"/>
              </a:ext>
            </a:extLst>
          </p:cNvPr>
          <p:cNvSpPr/>
          <p:nvPr/>
        </p:nvSpPr>
        <p:spPr>
          <a:xfrm>
            <a:off x="708680" y="4821546"/>
            <a:ext cx="3209363" cy="1092607"/>
          </a:xfrm>
          <a:prstGeom prst="rect">
            <a:avLst/>
          </a:prstGeom>
        </p:spPr>
        <p:txBody>
          <a:bodyPr wrap="square">
            <a:spAutoFit/>
          </a:bodyPr>
          <a:lstStyle/>
          <a:p>
            <a:r>
              <a:rPr lang="en-US" b="1" dirty="0"/>
              <a:t>Training Materials</a:t>
            </a:r>
          </a:p>
          <a:p>
            <a:endParaRPr lang="en-US" sz="1100" dirty="0"/>
          </a:p>
          <a:p>
            <a:pPr marL="285750" indent="-285750">
              <a:buFont typeface="Arial" panose="020B0604020202020204" pitchFamily="34" charset="0"/>
              <a:buChar char="•"/>
            </a:pPr>
            <a:r>
              <a:rPr lang="en-US" dirty="0"/>
              <a:t>IAEA TRACE Presentation</a:t>
            </a:r>
          </a:p>
          <a:p>
            <a:pPr marL="285750" indent="-285750">
              <a:buFont typeface="Arial" panose="020B0604020202020204" pitchFamily="34" charset="0"/>
              <a:buChar char="•"/>
            </a:pPr>
            <a:r>
              <a:rPr lang="en-US" dirty="0"/>
              <a:t>Video clip</a:t>
            </a:r>
          </a:p>
        </p:txBody>
      </p:sp>
    </p:spTree>
    <p:extLst>
      <p:ext uri="{BB962C8B-B14F-4D97-AF65-F5344CB8AC3E}">
        <p14:creationId xmlns:p14="http://schemas.microsoft.com/office/powerpoint/2010/main" val="8639961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484</TotalTime>
  <Words>1184</Words>
  <Application>Microsoft Office PowerPoint</Application>
  <PresentationFormat>Widescreen</PresentationFormat>
  <Paragraphs>217</Paragraphs>
  <Slides>14</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Arial</vt:lpstr>
      <vt:lpstr>Calibri</vt:lpstr>
      <vt:lpstr>Calibri Light</vt:lpstr>
      <vt:lpstr>Courier New</vt:lpstr>
      <vt:lpstr>Times New Roman</vt:lpstr>
      <vt:lpstr>Wingdings</vt:lpstr>
      <vt:lpstr>Retrospect</vt:lpstr>
      <vt:lpstr>Enhancing Sustainable Nuclear Security Operations Through Participation In The Coordinated Research Project On Improved Assessment Of Initial Alarms  </vt:lpstr>
      <vt:lpstr>Challenges faced by Sri Lanka  in controlling illicit trafficking </vt:lpstr>
      <vt:lpstr>Radiation Monitoring at Colombo Sea port</vt:lpstr>
      <vt:lpstr>Radiation Monitoring at Colombo Sea port</vt:lpstr>
      <vt:lpstr>PowerPoint Presentation</vt:lpstr>
      <vt:lpstr>PowerPoint Presentation</vt:lpstr>
      <vt:lpstr>PowerPoint Presentation</vt:lpstr>
      <vt:lpstr>PowerPoint Presentation</vt:lpstr>
      <vt:lpstr>TRACE User Training for FLOs</vt:lpstr>
      <vt:lpstr>PowerPoint Presentation</vt:lpstr>
      <vt:lpstr>PowerPoint Presentation</vt:lpstr>
      <vt:lpstr>PowerPoint Presentation</vt:lpstr>
      <vt:lpstr>Acknowledgement</vt:lpstr>
      <vt:lpstr>Thank You   !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CRP Data Collection  using MS Access</dc:title>
  <dc:creator>Nirasha Rathnaweera</dc:creator>
  <cp:lastModifiedBy>Nirasha Rathnaweera</cp:lastModifiedBy>
  <cp:revision>155</cp:revision>
  <cp:lastPrinted>2016-04-24T08:23:22Z</cp:lastPrinted>
  <dcterms:created xsi:type="dcterms:W3CDTF">2016-04-22T06:49:03Z</dcterms:created>
  <dcterms:modified xsi:type="dcterms:W3CDTF">2020-02-08T01:27:52Z</dcterms:modified>
</cp:coreProperties>
</file>