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434" r:id="rId2"/>
    <p:sldId id="260" r:id="rId3"/>
    <p:sldId id="482" r:id="rId4"/>
    <p:sldId id="455" r:id="rId5"/>
    <p:sldId id="509" r:id="rId6"/>
    <p:sldId id="435" r:id="rId7"/>
    <p:sldId id="475" r:id="rId8"/>
    <p:sldId id="476" r:id="rId9"/>
    <p:sldId id="483" r:id="rId10"/>
    <p:sldId id="513" r:id="rId11"/>
    <p:sldId id="498" r:id="rId12"/>
    <p:sldId id="516" r:id="rId13"/>
    <p:sldId id="511" r:id="rId14"/>
    <p:sldId id="478" r:id="rId15"/>
    <p:sldId id="517" r:id="rId16"/>
    <p:sldId id="480" r:id="rId17"/>
    <p:sldId id="485" r:id="rId18"/>
    <p:sldId id="484" r:id="rId19"/>
    <p:sldId id="486" r:id="rId20"/>
    <p:sldId id="488" r:id="rId21"/>
    <p:sldId id="489" r:id="rId22"/>
    <p:sldId id="490" r:id="rId23"/>
    <p:sldId id="491" r:id="rId24"/>
    <p:sldId id="519" r:id="rId25"/>
    <p:sldId id="499" r:id="rId26"/>
    <p:sldId id="518" r:id="rId27"/>
    <p:sldId id="508" r:id="rId28"/>
    <p:sldId id="512" r:id="rId29"/>
    <p:sldId id="514" r:id="rId30"/>
    <p:sldId id="510" r:id="rId31"/>
    <p:sldId id="307"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0" autoAdjust="0"/>
    <p:restoredTop sz="94653"/>
  </p:normalViewPr>
  <p:slideViewPr>
    <p:cSldViewPr snapToGrid="0" snapToObjects="1">
      <p:cViewPr varScale="1">
        <p:scale>
          <a:sx n="109" d="100"/>
          <a:sy n="109" d="100"/>
        </p:scale>
        <p:origin x="480" y="184"/>
      </p:cViewPr>
      <p:guideLst/>
    </p:cSldViewPr>
  </p:slideViewPr>
  <p:notesTextViewPr>
    <p:cViewPr>
      <p:scale>
        <a:sx n="1" d="1"/>
        <a:sy n="1" d="1"/>
      </p:scale>
      <p:origin x="0" y="0"/>
    </p:cViewPr>
  </p:notesTextViewPr>
  <p:sorterViewPr>
    <p:cViewPr>
      <p:scale>
        <a:sx n="127" d="100"/>
        <a:sy n="127" d="100"/>
      </p:scale>
      <p:origin x="0" y="0"/>
    </p:cViewPr>
  </p:sorterViewPr>
  <p:notesViewPr>
    <p:cSldViewPr snapToGrid="0" snapToObjects="1" showGuides="1">
      <p:cViewPr varScale="1">
        <p:scale>
          <a:sx n="85" d="100"/>
          <a:sy n="85" d="100"/>
        </p:scale>
        <p:origin x="285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ger%201/Library/Containers/com.microsoft.Excel/Data/Downloads/WINS%2520Aviation%2520Incident%2520Dataset%2520v.2.0%2520Tables%2520and%2520Graphs-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Fatalities!$B$136</c:f>
              <c:strCache>
                <c:ptCount val="1"/>
                <c:pt idx="0">
                  <c:v>Total Fatalities</c:v>
                </c:pt>
              </c:strCache>
            </c:strRef>
          </c:tx>
          <c:spPr>
            <a:solidFill>
              <a:schemeClr val="accent1"/>
            </a:solidFill>
            <a:ln>
              <a:noFill/>
            </a:ln>
            <a:effectLst/>
          </c:spPr>
          <c:invertIfNegative val="0"/>
          <c:dPt>
            <c:idx val="2"/>
            <c:invertIfNegative val="0"/>
            <c:bubble3D val="0"/>
            <c:spPr>
              <a:solidFill>
                <a:srgbClr val="C00000"/>
              </a:solidFill>
              <a:ln>
                <a:noFill/>
              </a:ln>
              <a:effectLst/>
            </c:spPr>
            <c:extLst>
              <c:ext xmlns:c16="http://schemas.microsoft.com/office/drawing/2014/chart" uri="{C3380CC4-5D6E-409C-BE32-E72D297353CC}">
                <c16:uniqueId val="{00000001-8E96-1449-BBE4-8ADA05D74EBE}"/>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Fatalities!$A$137:$A$139</c:f>
              <c:strCache>
                <c:ptCount val="3"/>
                <c:pt idx="0">
                  <c:v>Attack Aircraft in Flight</c:v>
                </c:pt>
                <c:pt idx="1">
                  <c:v>Aircraft as Weapon</c:v>
                </c:pt>
                <c:pt idx="2">
                  <c:v>Attack Airports</c:v>
                </c:pt>
              </c:strCache>
            </c:strRef>
          </c:cat>
          <c:val>
            <c:numRef>
              <c:f>Fatalities!$B$137:$B$139</c:f>
              <c:numCache>
                <c:formatCode>General</c:formatCode>
                <c:ptCount val="3"/>
                <c:pt idx="0">
                  <c:v>3877</c:v>
                </c:pt>
                <c:pt idx="1">
                  <c:v>2832</c:v>
                </c:pt>
                <c:pt idx="2">
                  <c:v>853</c:v>
                </c:pt>
              </c:numCache>
            </c:numRef>
          </c:val>
          <c:extLst>
            <c:ext xmlns:c16="http://schemas.microsoft.com/office/drawing/2014/chart" uri="{C3380CC4-5D6E-409C-BE32-E72D297353CC}">
              <c16:uniqueId val="{00000000-8E96-1449-BBE4-8ADA05D74EBE}"/>
            </c:ext>
          </c:extLst>
        </c:ser>
        <c:dLbls>
          <c:dLblPos val="outEnd"/>
          <c:showLegendKey val="0"/>
          <c:showVal val="1"/>
          <c:showCatName val="0"/>
          <c:showSerName val="0"/>
          <c:showPercent val="0"/>
          <c:showBubbleSize val="0"/>
        </c:dLbls>
        <c:gapWidth val="219"/>
        <c:overlap val="-27"/>
        <c:axId val="774766239"/>
        <c:axId val="1091907599"/>
      </c:barChart>
      <c:catAx>
        <c:axId val="774766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091907599"/>
        <c:crosses val="autoZero"/>
        <c:auto val="1"/>
        <c:lblAlgn val="ctr"/>
        <c:lblOffset val="100"/>
        <c:noMultiLvlLbl val="0"/>
      </c:catAx>
      <c:valAx>
        <c:axId val="10919075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47662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8741836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E726007-403F-48D1-B9C0-BDE42DB963C3}" type="slidenum">
              <a:rPr lang="en-US" smtClean="0"/>
              <a:pPr>
                <a:defRPr/>
              </a:pPr>
              <a:t>1</a:t>
            </a:fld>
            <a:endParaRPr lang="en-US" dirty="0"/>
          </a:p>
        </p:txBody>
      </p:sp>
    </p:spTree>
    <p:extLst>
      <p:ext uri="{BB962C8B-B14F-4D97-AF65-F5344CB8AC3E}">
        <p14:creationId xmlns:p14="http://schemas.microsoft.com/office/powerpoint/2010/main" val="412939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149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ivider pag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Page copy">
    <p:bg>
      <p:bgPr>
        <a:gradFill flip="none" rotWithShape="1">
          <a:gsLst>
            <a:gs pos="0">
              <a:srgbClr val="00517B"/>
            </a:gs>
            <a:gs pos="48011">
              <a:srgbClr val="007EB0"/>
            </a:gs>
            <a:gs pos="100000">
              <a:srgbClr val="00ACE5"/>
            </a:gs>
          </a:gsLst>
          <a:lin ang="21498054"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3004800" cy="9753601"/>
          </a:xfrm>
          <a:prstGeom prst="rect">
            <a:avLst/>
          </a:prstGeom>
        </p:spPr>
      </p:pic>
      <p:sp>
        <p:nvSpPr>
          <p:cNvPr id="152" name="Shape 152"/>
          <p:cNvSpPr>
            <a:spLocks noGrp="1"/>
          </p:cNvSpPr>
          <p:nvPr>
            <p:ph type="body" sz="quarter" idx="13" hasCustomPrompt="1"/>
          </p:nvPr>
        </p:nvSpPr>
        <p:spPr>
          <a:xfrm>
            <a:off x="869494" y="1893377"/>
            <a:ext cx="3783344" cy="817275"/>
          </a:xfrm>
          <a:prstGeom prst="rect">
            <a:avLst/>
          </a:prstGeom>
        </p:spPr>
        <p:txBody>
          <a:bodyPr wrap="none">
            <a:spAutoFit/>
          </a:bodyPr>
          <a:lstStyle>
            <a:lvl1pPr marL="0" indent="0" algn="l">
              <a:lnSpc>
                <a:spcPct val="80000"/>
              </a:lnSpc>
              <a:spcBef>
                <a:spcPts val="0"/>
              </a:spcBef>
              <a:buSzTx/>
              <a:buNone/>
              <a:defRPr sz="5800" b="1" spc="-232">
                <a:solidFill>
                  <a:srgbClr val="FFFFFF"/>
                </a:solidFill>
                <a:latin typeface="Noticia Text"/>
                <a:ea typeface="Noticia Text"/>
                <a:cs typeface="Noticia Text"/>
                <a:sym typeface="Noticia Text"/>
              </a:defRPr>
            </a:lvl1pPr>
          </a:lstStyle>
          <a:p>
            <a:r>
              <a:rPr lang="en-GB"/>
              <a:t>Thank You</a:t>
            </a:r>
            <a:endParaRPr dirty="0"/>
          </a:p>
        </p:txBody>
      </p:sp>
      <p:sp>
        <p:nvSpPr>
          <p:cNvPr id="153" name="Shape 153"/>
          <p:cNvSpPr>
            <a:spLocks noGrp="1"/>
          </p:cNvSpPr>
          <p:nvPr>
            <p:ph type="body" sz="quarter" idx="14"/>
          </p:nvPr>
        </p:nvSpPr>
        <p:spPr>
          <a:xfrm>
            <a:off x="914098" y="2998278"/>
            <a:ext cx="2255426" cy="338554"/>
          </a:xfrm>
          <a:prstGeom prst="rect">
            <a:avLst/>
          </a:prstGeom>
        </p:spPr>
        <p:txBody>
          <a:bodyPr wrap="none">
            <a:spAutoFit/>
          </a:bodyPr>
          <a:lstStyle>
            <a:lvl1pPr marL="0" indent="0" algn="l">
              <a:lnSpc>
                <a:spcPct val="80000"/>
              </a:lnSpc>
              <a:spcBef>
                <a:spcPts val="0"/>
              </a:spcBef>
              <a:buSzTx/>
              <a:buNone/>
              <a:defRPr sz="2000" spc="39">
                <a:solidFill>
                  <a:schemeClr val="bg1">
                    <a:lumMod val="85000"/>
                  </a:schemeClr>
                </a:solidFill>
                <a:latin typeface="Effra"/>
                <a:ea typeface="Effra"/>
                <a:cs typeface="Effra"/>
                <a:sym typeface="Effra"/>
              </a:defRPr>
            </a:lvl1pPr>
          </a:lstStyle>
          <a:p>
            <a:r>
              <a:rPr dirty="0"/>
              <a:t>email@email.com</a:t>
            </a:r>
          </a:p>
        </p:txBody>
      </p:sp>
      <p:pic>
        <p:nvPicPr>
          <p:cNvPr id="10" name="pasted-image.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4098" y="8224472"/>
            <a:ext cx="2775394" cy="1740322"/>
          </a:xfrm>
          <a:prstGeom prst="rect">
            <a:avLst/>
          </a:prstGeom>
          <a:ln w="12700">
            <a:miter lim="400000"/>
          </a:ln>
        </p:spPr>
      </p:pic>
    </p:spTree>
    <p:extLst>
      <p:ext uri="{BB962C8B-B14F-4D97-AF65-F5344CB8AC3E}">
        <p14:creationId xmlns:p14="http://schemas.microsoft.com/office/powerpoint/2010/main" val="370799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pic>
        <p:nvPicPr>
          <p:cNvPr id="12" name="pasted-image.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155" y="8933179"/>
            <a:ext cx="1794863" cy="1125477"/>
          </a:xfrm>
          <a:prstGeom prst="rect">
            <a:avLst/>
          </a:prstGeom>
          <a:ln w="12700">
            <a:miter lim="400000"/>
          </a:ln>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762" y="-22121"/>
            <a:ext cx="13034294" cy="9775721"/>
          </a:xfrm>
          <a:prstGeom prst="rect">
            <a:avLst/>
          </a:prstGeom>
          <a:effectLst/>
        </p:spPr>
      </p:pic>
      <p:cxnSp>
        <p:nvCxnSpPr>
          <p:cNvPr id="16" name="Straight Connector 15"/>
          <p:cNvCxnSpPr/>
          <p:nvPr userDrawn="1"/>
        </p:nvCxnSpPr>
        <p:spPr>
          <a:xfrm>
            <a:off x="527048" y="8662219"/>
            <a:ext cx="12052800"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7" name="Shape 8"/>
          <p:cNvSpPr>
            <a:spLocks noGrp="1"/>
          </p:cNvSpPr>
          <p:nvPr>
            <p:ph type="sldNum" sz="quarter" idx="2"/>
          </p:nvPr>
        </p:nvSpPr>
        <p:spPr>
          <a:xfrm>
            <a:off x="12230508" y="9094633"/>
            <a:ext cx="349456" cy="318036"/>
          </a:xfrm>
          <a:prstGeom prst="rect">
            <a:avLst/>
          </a:prstGeom>
          <a:ln w="12700">
            <a:miter lim="400000"/>
          </a:ln>
        </p:spPr>
        <p:txBody>
          <a:bodyPr wrap="none" lIns="50800" tIns="50800" rIns="50800" bIns="50800">
            <a:spAutoFit/>
          </a:bodyPr>
          <a:lstStyle>
            <a:lvl1pPr>
              <a:defRPr sz="1400"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9" name="Title 1"/>
          <p:cNvSpPr>
            <a:spLocks noGrp="1"/>
          </p:cNvSpPr>
          <p:nvPr>
            <p:ph type="ctrTitle" hasCustomPrompt="1"/>
          </p:nvPr>
        </p:nvSpPr>
        <p:spPr>
          <a:xfrm>
            <a:off x="560156" y="3266056"/>
            <a:ext cx="10774242" cy="1869018"/>
          </a:xfrm>
          <a:prstGeom prst="rect">
            <a:avLst/>
          </a:prstGeom>
        </p:spPr>
        <p:txBody>
          <a:bodyPr anchor="b" anchorCtr="0">
            <a:noAutofit/>
          </a:bodyPr>
          <a:lstStyle>
            <a:lvl1pPr algn="l">
              <a:lnSpc>
                <a:spcPct val="90000"/>
              </a:lnSpc>
              <a:defRPr sz="4400" b="1" i="0" kern="0" spc="-14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GB" dirty="0"/>
              <a:t>Title to go here here on one line </a:t>
            </a:r>
            <a:br>
              <a:rPr lang="en-GB" dirty="0"/>
            </a:br>
            <a:r>
              <a:rPr lang="en-GB" dirty="0"/>
              <a:t>Second line here if required</a:t>
            </a:r>
            <a:endParaRPr lang="en-US" dirty="0"/>
          </a:p>
        </p:txBody>
      </p:sp>
      <p:sp>
        <p:nvSpPr>
          <p:cNvPr id="29" name="Shape 29"/>
          <p:cNvSpPr>
            <a:spLocks noGrp="1"/>
          </p:cNvSpPr>
          <p:nvPr>
            <p:ph type="body" sz="quarter" idx="13"/>
          </p:nvPr>
        </p:nvSpPr>
        <p:spPr>
          <a:xfrm>
            <a:off x="551619" y="5200868"/>
            <a:ext cx="3963201" cy="344710"/>
          </a:xfrm>
          <a:prstGeom prst="rect">
            <a:avLst/>
          </a:prstGeom>
        </p:spPr>
        <p:txBody>
          <a:bodyPr wrap="none" anchor="t">
            <a:spAutoFit/>
          </a:bodyPr>
          <a:lstStyle>
            <a:lvl1pPr marL="0" indent="0">
              <a:lnSpc>
                <a:spcPct val="80000"/>
              </a:lnSpc>
              <a:spcBef>
                <a:spcPts val="0"/>
              </a:spcBef>
              <a:buSzTx/>
              <a:buNone/>
              <a:defRPr sz="2000" b="1" spc="136">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sym typeface="Effra"/>
              </a:defRPr>
            </a:lvl1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pic>
        <p:nvPicPr>
          <p:cNvPr id="12" name="pasted-image.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155" y="8933179"/>
            <a:ext cx="1794863" cy="1125477"/>
          </a:xfrm>
          <a:prstGeom prst="rect">
            <a:avLst/>
          </a:prstGeom>
          <a:ln w="12700">
            <a:miter lim="400000"/>
          </a:ln>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762" y="-1"/>
            <a:ext cx="13034294" cy="9775720"/>
          </a:xfrm>
          <a:prstGeom prst="rect">
            <a:avLst/>
          </a:prstGeom>
          <a:effectLst/>
        </p:spPr>
      </p:pic>
      <p:cxnSp>
        <p:nvCxnSpPr>
          <p:cNvPr id="16" name="Straight Connector 15"/>
          <p:cNvCxnSpPr/>
          <p:nvPr userDrawn="1"/>
        </p:nvCxnSpPr>
        <p:spPr>
          <a:xfrm>
            <a:off x="527048" y="8662219"/>
            <a:ext cx="12052800"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7" name="Shape 8"/>
          <p:cNvSpPr>
            <a:spLocks noGrp="1"/>
          </p:cNvSpPr>
          <p:nvPr>
            <p:ph type="sldNum" sz="quarter" idx="2"/>
          </p:nvPr>
        </p:nvSpPr>
        <p:spPr>
          <a:xfrm>
            <a:off x="12230508" y="9094633"/>
            <a:ext cx="349456" cy="318036"/>
          </a:xfrm>
          <a:prstGeom prst="rect">
            <a:avLst/>
          </a:prstGeom>
          <a:ln w="12700">
            <a:miter lim="400000"/>
          </a:ln>
        </p:spPr>
        <p:txBody>
          <a:bodyPr wrap="none" lIns="50800" tIns="50800" rIns="50800" bIns="50800">
            <a:spAutoFit/>
          </a:bodyPr>
          <a:lstStyle>
            <a:lvl1pPr>
              <a:defRPr sz="1400"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9" name="Shape 29"/>
          <p:cNvSpPr>
            <a:spLocks noGrp="1"/>
          </p:cNvSpPr>
          <p:nvPr>
            <p:ph type="body" sz="quarter" idx="13"/>
          </p:nvPr>
        </p:nvSpPr>
        <p:spPr>
          <a:xfrm>
            <a:off x="551619" y="5200868"/>
            <a:ext cx="3963201" cy="344710"/>
          </a:xfrm>
          <a:prstGeom prst="rect">
            <a:avLst/>
          </a:prstGeom>
        </p:spPr>
        <p:txBody>
          <a:bodyPr wrap="none" anchor="t">
            <a:spAutoFit/>
          </a:bodyPr>
          <a:lstStyle>
            <a:lvl1pPr marL="0" indent="0">
              <a:lnSpc>
                <a:spcPct val="80000"/>
              </a:lnSpc>
              <a:spcBef>
                <a:spcPts val="0"/>
              </a:spcBef>
              <a:buSzTx/>
              <a:buNone/>
              <a:defRPr sz="2000" b="1" spc="136">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sym typeface="Effra"/>
              </a:defRPr>
            </a:lvl1pPr>
          </a:lstStyle>
          <a:p>
            <a:pPr lvl="0"/>
            <a:r>
              <a:rPr lang="en-US"/>
              <a:t>Click to edit Master text styles</a:t>
            </a:r>
          </a:p>
        </p:txBody>
      </p:sp>
      <p:sp>
        <p:nvSpPr>
          <p:cNvPr id="11" name="Title 1"/>
          <p:cNvSpPr>
            <a:spLocks noGrp="1"/>
          </p:cNvSpPr>
          <p:nvPr>
            <p:ph type="ctrTitle" hasCustomPrompt="1"/>
          </p:nvPr>
        </p:nvSpPr>
        <p:spPr>
          <a:xfrm>
            <a:off x="560156" y="3266056"/>
            <a:ext cx="10774242" cy="1869018"/>
          </a:xfrm>
          <a:prstGeom prst="rect">
            <a:avLst/>
          </a:prstGeom>
        </p:spPr>
        <p:txBody>
          <a:bodyPr anchor="b" anchorCtr="0">
            <a:noAutofit/>
          </a:bodyPr>
          <a:lstStyle>
            <a:lvl1pPr algn="l">
              <a:lnSpc>
                <a:spcPct val="90000"/>
              </a:lnSpc>
              <a:defRPr sz="4400" b="1" i="0" kern="0" spc="-140" baseline="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GB" dirty="0"/>
              <a:t>Title to go here here on one line </a:t>
            </a:r>
            <a:br>
              <a:rPr lang="en-GB" dirty="0"/>
            </a:br>
            <a:r>
              <a:rPr lang="en-GB" dirty="0"/>
              <a:t>Second line here if required</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py slid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3004800" cy="9753601"/>
          </a:xfrm>
          <a:prstGeom prst="rect">
            <a:avLst/>
          </a:prstGeom>
        </p:spPr>
      </p:pic>
      <p:sp>
        <p:nvSpPr>
          <p:cNvPr id="41" name="Shape 41"/>
          <p:cNvSpPr>
            <a:spLocks noGrp="1"/>
          </p:cNvSpPr>
          <p:nvPr>
            <p:ph type="body" sz="quarter" idx="13"/>
          </p:nvPr>
        </p:nvSpPr>
        <p:spPr>
          <a:xfrm>
            <a:off x="538919" y="2964593"/>
            <a:ext cx="3963201" cy="344710"/>
          </a:xfrm>
          <a:prstGeom prst="rect">
            <a:avLst/>
          </a:prstGeom>
        </p:spPr>
        <p:txBody>
          <a:bodyPr wrap="none" anchor="t">
            <a:spAutoFit/>
          </a:bodyPr>
          <a:lstStyle>
            <a:lvl1pPr marL="0" indent="0">
              <a:lnSpc>
                <a:spcPct val="80000"/>
              </a:lnSpc>
              <a:spcBef>
                <a:spcPts val="0"/>
              </a:spcBef>
              <a:buSzTx/>
              <a:buNone/>
              <a:defRPr sz="2000" b="1" spc="136">
                <a:solidFill>
                  <a:srgbClr val="00ACE5"/>
                </a:solidFill>
                <a:latin typeface="Calibri" panose="020F0502020204030204" pitchFamily="34" charset="0"/>
                <a:ea typeface="Calibri" panose="020F0502020204030204" pitchFamily="34" charset="0"/>
                <a:cs typeface="Calibri" panose="020F0502020204030204" pitchFamily="34" charset="0"/>
                <a:sym typeface="Effra"/>
              </a:defRPr>
            </a:lvl1pPr>
          </a:lstStyle>
          <a:p>
            <a:pPr lvl="0"/>
            <a:r>
              <a:rPr lang="en-US"/>
              <a:t>Click to edit Master text styles</a:t>
            </a:r>
          </a:p>
        </p:txBody>
      </p:sp>
      <p:sp>
        <p:nvSpPr>
          <p:cNvPr id="48" name="Shape 48"/>
          <p:cNvSpPr>
            <a:spLocks noGrp="1"/>
          </p:cNvSpPr>
          <p:nvPr>
            <p:ph type="sldNum" sz="quarter" idx="2"/>
          </p:nvPr>
        </p:nvSpPr>
        <p:spPr>
          <a:xfrm>
            <a:off x="12230508" y="9015975"/>
            <a:ext cx="349456" cy="318036"/>
          </a:xfrm>
          <a:prstGeom prst="rect">
            <a:avLst/>
          </a:prstGeom>
        </p:spPr>
        <p:txBody>
          <a:bodyPr/>
          <a:lstStyle/>
          <a:p>
            <a:fld id="{86CB4B4D-7CA3-9044-876B-883B54F8677D}" type="slidenum">
              <a:t>‹#›</a:t>
            </a:fld>
            <a:endParaRPr/>
          </a:p>
        </p:txBody>
      </p:sp>
      <p:pic>
        <p:nvPicPr>
          <p:cNvPr id="12" name="Picture 11"/>
          <p:cNvPicPr>
            <a:picLocks noChangeAspect="1"/>
          </p:cNvPicPr>
          <p:nvPr userDrawn="1"/>
        </p:nvPicPr>
        <p:blipFill>
          <a:blip r:embed="rId3"/>
          <a:stretch>
            <a:fillRect/>
          </a:stretch>
        </p:blipFill>
        <p:spPr>
          <a:xfrm>
            <a:off x="538919" y="8933179"/>
            <a:ext cx="1816100" cy="469900"/>
          </a:xfrm>
          <a:prstGeom prst="rect">
            <a:avLst/>
          </a:prstGeom>
        </p:spPr>
      </p:pic>
      <p:sp>
        <p:nvSpPr>
          <p:cNvPr id="13" name="Title 1"/>
          <p:cNvSpPr>
            <a:spLocks noGrp="1"/>
          </p:cNvSpPr>
          <p:nvPr>
            <p:ph type="ctrTitle" hasCustomPrompt="1"/>
          </p:nvPr>
        </p:nvSpPr>
        <p:spPr>
          <a:xfrm>
            <a:off x="527048" y="1657144"/>
            <a:ext cx="11299191" cy="1126062"/>
          </a:xfrm>
          <a:prstGeom prst="rect">
            <a:avLst/>
          </a:prstGeom>
        </p:spPr>
        <p:txBody>
          <a:bodyPr anchor="t" anchorCtr="0">
            <a:noAutofit/>
          </a:bodyPr>
          <a:lstStyle>
            <a:lvl1pPr algn="l">
              <a:lnSpc>
                <a:spcPct val="90000"/>
              </a:lnSpc>
              <a:defRPr sz="4400" b="1" i="0" kern="0" spc="-140" baseline="0">
                <a:solidFill>
                  <a:srgbClr val="00517B"/>
                </a:solidFill>
                <a:latin typeface="Calibri Light" panose="020F0302020204030204" pitchFamily="34" charset="0"/>
                <a:cs typeface="Calibri Light" panose="020F0302020204030204" pitchFamily="34" charset="0"/>
              </a:defRPr>
            </a:lvl1pPr>
          </a:lstStyle>
          <a:p>
            <a:r>
              <a:rPr lang="en-GB" dirty="0"/>
              <a:t>Page title to go here here on one line </a:t>
            </a:r>
            <a:br>
              <a:rPr lang="en-GB" dirty="0"/>
            </a:br>
            <a:r>
              <a:rPr lang="en-GB" dirty="0"/>
              <a:t>Second line here if required</a:t>
            </a:r>
            <a:endParaRPr lang="en-US" dirty="0"/>
          </a:p>
        </p:txBody>
      </p:sp>
      <p:cxnSp>
        <p:nvCxnSpPr>
          <p:cNvPr id="4" name="Straight Connector 3"/>
          <p:cNvCxnSpPr/>
          <p:nvPr userDrawn="1"/>
        </p:nvCxnSpPr>
        <p:spPr>
          <a:xfrm>
            <a:off x="527048" y="8662219"/>
            <a:ext cx="12052800"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45" name="Shape 45"/>
          <p:cNvSpPr>
            <a:spLocks noGrp="1"/>
          </p:cNvSpPr>
          <p:nvPr>
            <p:ph type="body" sz="half" idx="16" hasCustomPrompt="1"/>
          </p:nvPr>
        </p:nvSpPr>
        <p:spPr>
          <a:xfrm>
            <a:off x="527048" y="3876012"/>
            <a:ext cx="9405438" cy="3608360"/>
          </a:xfrm>
          <a:prstGeom prst="rect">
            <a:avLst/>
          </a:prstGeom>
        </p:spPr>
        <p:txBody>
          <a:bodyPr anchor="t">
            <a:spAutoFit/>
          </a:bodyPr>
          <a:lstStyle>
            <a:lvl1pPr marL="0" indent="0">
              <a:lnSpc>
                <a:spcPct val="120000"/>
              </a:lnSpc>
              <a:spcBef>
                <a:spcPts val="0"/>
              </a:spcBef>
              <a:buSzTx/>
              <a:buNone/>
              <a:defRPr sz="2400" baseline="0">
                <a:latin typeface="Calibri" panose="020F0502020204030204" pitchFamily="34"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eros</a:t>
            </a:r>
            <a:r>
              <a:rPr lang="en-US" dirty="0"/>
              <a:t> ex, </a:t>
            </a:r>
            <a:r>
              <a:rPr lang="en-US" dirty="0" err="1"/>
              <a:t>hendrerit</a:t>
            </a:r>
            <a:r>
              <a:rPr lang="en-US" dirty="0"/>
              <a:t> </a:t>
            </a:r>
            <a:r>
              <a:rPr lang="en-US" dirty="0" err="1"/>
              <a:t>sed</a:t>
            </a:r>
            <a:r>
              <a:rPr lang="en-US" dirty="0"/>
              <a:t> </a:t>
            </a:r>
            <a:r>
              <a:rPr lang="en-US" dirty="0" err="1"/>
              <a:t>eleifend</a:t>
            </a:r>
            <a:r>
              <a:rPr lang="en-US" dirty="0"/>
              <a:t> </a:t>
            </a:r>
            <a:r>
              <a:rPr lang="en-US" dirty="0" err="1"/>
              <a:t>nec</a:t>
            </a:r>
            <a:r>
              <a:rPr lang="en-US" dirty="0"/>
              <a:t>, </a:t>
            </a:r>
            <a:r>
              <a:rPr lang="en-US" dirty="0" err="1"/>
              <a:t>lacinia</a:t>
            </a:r>
            <a:r>
              <a:rPr lang="en-US" dirty="0"/>
              <a:t> </a:t>
            </a:r>
            <a:r>
              <a:rPr lang="en-US" dirty="0" err="1"/>
              <a:t>ut</a:t>
            </a:r>
            <a:r>
              <a:rPr lang="en-US" dirty="0"/>
              <a:t> est. </a:t>
            </a:r>
            <a:r>
              <a:rPr lang="en-US" dirty="0" err="1"/>
              <a:t>Suspendisse</a:t>
            </a:r>
            <a:r>
              <a:rPr lang="en-US" dirty="0"/>
              <a:t> </a:t>
            </a:r>
            <a:r>
              <a:rPr lang="en-US" dirty="0" err="1"/>
              <a:t>efficitur</a:t>
            </a:r>
            <a:r>
              <a:rPr lang="en-US" dirty="0"/>
              <a:t> ante </a:t>
            </a:r>
            <a:r>
              <a:rPr lang="en-US" dirty="0" err="1"/>
              <a:t>eget</a:t>
            </a:r>
            <a:r>
              <a:rPr lang="en-US" dirty="0"/>
              <a:t> </a:t>
            </a:r>
            <a:r>
              <a:rPr lang="en-US" dirty="0" err="1"/>
              <a:t>consectetur</a:t>
            </a:r>
            <a:r>
              <a:rPr lang="en-US" dirty="0"/>
              <a:t> </a:t>
            </a:r>
            <a:r>
              <a:rPr lang="en-US" dirty="0" err="1"/>
              <a:t>euismod</a:t>
            </a:r>
            <a:r>
              <a:rPr lang="en-US" dirty="0"/>
              <a:t>. Integer </a:t>
            </a:r>
            <a:r>
              <a:rPr lang="en-US" dirty="0" err="1"/>
              <a:t>blandit</a:t>
            </a:r>
            <a:r>
              <a:rPr lang="en-US" dirty="0"/>
              <a:t> </a:t>
            </a:r>
            <a:r>
              <a:rPr lang="en-US" dirty="0" err="1"/>
              <a:t>nulla</a:t>
            </a:r>
            <a:r>
              <a:rPr lang="en-US" dirty="0"/>
              <a:t> libero, </a:t>
            </a:r>
            <a:r>
              <a:rPr lang="en-US" dirty="0" err="1"/>
              <a:t>quis</a:t>
            </a:r>
            <a:r>
              <a:rPr lang="en-US" dirty="0"/>
              <a:t> </a:t>
            </a:r>
            <a:r>
              <a:rPr lang="en-US" dirty="0" err="1"/>
              <a:t>feugiat</a:t>
            </a:r>
            <a:r>
              <a:rPr lang="en-US" dirty="0"/>
              <a:t> </a:t>
            </a:r>
            <a:r>
              <a:rPr lang="en-US" dirty="0" err="1"/>
              <a:t>urna</a:t>
            </a:r>
            <a:r>
              <a:rPr lang="en-US" dirty="0"/>
              <a:t> </a:t>
            </a:r>
            <a:r>
              <a:rPr lang="en-US" dirty="0" err="1"/>
              <a:t>varius</a:t>
            </a:r>
            <a:r>
              <a:rPr lang="en-US" dirty="0"/>
              <a:t> </a:t>
            </a:r>
            <a:r>
              <a:rPr lang="en-US" dirty="0" err="1"/>
              <a:t>quis</a:t>
            </a:r>
            <a:r>
              <a:rPr lang="en-US" dirty="0"/>
              <a:t>. </a:t>
            </a:r>
            <a:r>
              <a:rPr lang="en-US" dirty="0" err="1"/>
              <a:t>Aenean</a:t>
            </a:r>
            <a:r>
              <a:rPr lang="en-US" dirty="0"/>
              <a:t> </a:t>
            </a:r>
            <a:r>
              <a:rPr lang="en-US" dirty="0" err="1"/>
              <a:t>volutpat</a:t>
            </a:r>
            <a:r>
              <a:rPr lang="en-US" dirty="0"/>
              <a:t> ex ac </a:t>
            </a:r>
            <a:r>
              <a:rPr lang="en-US" dirty="0" err="1"/>
              <a:t>placerat</a:t>
            </a:r>
            <a:r>
              <a:rPr lang="en-US" dirty="0"/>
              <a:t> </a:t>
            </a:r>
            <a:r>
              <a:rPr lang="en-US" dirty="0" err="1"/>
              <a:t>porttitor</a:t>
            </a:r>
            <a:r>
              <a:rPr lang="en-US" dirty="0"/>
              <a:t>. </a:t>
            </a:r>
            <a:r>
              <a:rPr lang="en-US" dirty="0" err="1"/>
              <a:t>Sed</a:t>
            </a:r>
            <a:r>
              <a:rPr lang="en-US" dirty="0"/>
              <a:t> </a:t>
            </a:r>
            <a:r>
              <a:rPr lang="en-US" dirty="0" err="1"/>
              <a:t>quis</a:t>
            </a:r>
            <a:r>
              <a:rPr lang="en-US" dirty="0"/>
              <a:t> </a:t>
            </a:r>
            <a:r>
              <a:rPr lang="en-US" dirty="0" err="1"/>
              <a:t>ultrices</a:t>
            </a:r>
            <a:r>
              <a:rPr lang="en-US" dirty="0"/>
              <a:t> lorem, sit </a:t>
            </a:r>
            <a:r>
              <a:rPr lang="en-US" dirty="0" err="1"/>
              <a:t>amet</a:t>
            </a:r>
            <a:r>
              <a:rPr lang="en-US" dirty="0"/>
              <a:t> </a:t>
            </a:r>
            <a:r>
              <a:rPr lang="en-US" dirty="0" err="1"/>
              <a:t>placerat</a:t>
            </a:r>
            <a:r>
              <a:rPr lang="en-US" dirty="0"/>
              <a:t> ex. </a:t>
            </a:r>
            <a:r>
              <a:rPr lang="en-US" dirty="0" err="1"/>
              <a:t>Cras</a:t>
            </a:r>
            <a:r>
              <a:rPr lang="en-US" dirty="0"/>
              <a:t> </a:t>
            </a:r>
            <a:r>
              <a:rPr lang="en-US" dirty="0" err="1"/>
              <a:t>pretium</a:t>
            </a:r>
            <a:r>
              <a:rPr lang="en-US" dirty="0"/>
              <a:t>, </a:t>
            </a:r>
            <a:r>
              <a:rPr lang="en-US" dirty="0" err="1"/>
              <a:t>nunc</a:t>
            </a:r>
            <a:r>
              <a:rPr lang="en-US" dirty="0"/>
              <a:t> </a:t>
            </a:r>
            <a:r>
              <a:rPr lang="en-US" dirty="0" err="1"/>
              <a:t>nec</a:t>
            </a:r>
            <a:r>
              <a:rPr lang="en-US" dirty="0"/>
              <a:t> </a:t>
            </a:r>
            <a:r>
              <a:rPr lang="en-US" dirty="0" err="1"/>
              <a:t>porttitor</a:t>
            </a:r>
            <a:r>
              <a:rPr lang="en-US" dirty="0"/>
              <a:t> maximus, ante mi </a:t>
            </a:r>
            <a:r>
              <a:rPr lang="en-US" dirty="0" err="1"/>
              <a:t>placerat</a:t>
            </a:r>
            <a:r>
              <a:rPr lang="en-US" dirty="0"/>
              <a:t> quam, id </a:t>
            </a:r>
            <a:r>
              <a:rPr lang="en-US" dirty="0" err="1"/>
              <a:t>posuere</a:t>
            </a:r>
            <a:r>
              <a:rPr lang="en-US" dirty="0"/>
              <a:t> mi </a:t>
            </a:r>
            <a:r>
              <a:rPr lang="en-US" dirty="0" err="1"/>
              <a:t>purus</a:t>
            </a:r>
            <a:r>
              <a:rPr lang="en-US" dirty="0"/>
              <a:t> sit </a:t>
            </a:r>
            <a:r>
              <a:rPr lang="en-US" dirty="0" err="1"/>
              <a:t>amet</a:t>
            </a:r>
            <a:r>
              <a:rPr lang="en-US" dirty="0"/>
              <a:t> </a:t>
            </a:r>
            <a:r>
              <a:rPr lang="en-US" dirty="0" err="1"/>
              <a:t>metus</a:t>
            </a:r>
            <a:r>
              <a:rPr lang="en-US" dirty="0"/>
              <a:t>. </a:t>
            </a:r>
            <a:r>
              <a:rPr lang="en-US" dirty="0" err="1"/>
              <a:t>Morbi</a:t>
            </a:r>
            <a:r>
              <a:rPr lang="en-US" dirty="0"/>
              <a:t> </a:t>
            </a:r>
            <a:r>
              <a:rPr lang="en-US" dirty="0" err="1"/>
              <a:t>felis</a:t>
            </a:r>
            <a:r>
              <a:rPr lang="en-US" dirty="0"/>
              <a:t> ligula, </a:t>
            </a:r>
            <a:r>
              <a:rPr lang="en-US" dirty="0" err="1"/>
              <a:t>egestas</a:t>
            </a:r>
            <a:r>
              <a:rPr lang="en-US" dirty="0"/>
              <a:t> </a:t>
            </a:r>
            <a:r>
              <a:rPr lang="en-US" dirty="0" err="1"/>
              <a:t>quis</a:t>
            </a:r>
            <a:r>
              <a:rPr lang="en-US" dirty="0"/>
              <a:t> </a:t>
            </a:r>
            <a:r>
              <a:rPr lang="en-US" dirty="0" err="1"/>
              <a:t>urna</a:t>
            </a:r>
            <a:r>
              <a:rPr lang="en-US" dirty="0"/>
              <a:t> maximus, </a:t>
            </a:r>
            <a:r>
              <a:rPr lang="en-US" dirty="0" err="1"/>
              <a:t>feugiat</a:t>
            </a:r>
            <a:r>
              <a:rPr lang="en-US" dirty="0"/>
              <a:t> </a:t>
            </a:r>
            <a:r>
              <a:rPr lang="en-US" dirty="0" err="1"/>
              <a:t>malesuada</a:t>
            </a:r>
            <a:r>
              <a:rPr lang="en-US" dirty="0"/>
              <a:t> </a:t>
            </a:r>
            <a:r>
              <a:rPr lang="en-US" dirty="0" err="1"/>
              <a:t>elit</a:t>
            </a:r>
            <a:r>
              <a:rPr lang="en-US" dirty="0"/>
              <a:t>. </a:t>
            </a:r>
            <a:r>
              <a:rPr lang="en-US" dirty="0" err="1"/>
              <a:t>Donec</a:t>
            </a:r>
            <a:r>
              <a:rPr lang="en-US" dirty="0"/>
              <a:t> id </a:t>
            </a:r>
            <a:r>
              <a:rPr lang="en-US" dirty="0" err="1"/>
              <a:t>fermentum</a:t>
            </a:r>
            <a:r>
              <a:rPr lang="en-US" dirty="0"/>
              <a:t> </a:t>
            </a:r>
            <a:r>
              <a:rPr lang="en-US" dirty="0" err="1"/>
              <a:t>metus</a:t>
            </a:r>
            <a:r>
              <a:rPr lang="en-US"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3004800" cy="9753601"/>
          </a:xfrm>
          <a:prstGeom prst="rect">
            <a:avLst/>
          </a:prstGeom>
        </p:spPr>
      </p:pic>
      <p:sp>
        <p:nvSpPr>
          <p:cNvPr id="14" name="Shape 48"/>
          <p:cNvSpPr>
            <a:spLocks noGrp="1"/>
          </p:cNvSpPr>
          <p:nvPr>
            <p:ph type="sldNum" sz="quarter" idx="2"/>
          </p:nvPr>
        </p:nvSpPr>
        <p:spPr>
          <a:xfrm>
            <a:off x="12230508" y="9015975"/>
            <a:ext cx="349456" cy="318036"/>
          </a:xfrm>
          <a:prstGeom prst="rect">
            <a:avLst/>
          </a:prstGeom>
        </p:spPr>
        <p:txBody>
          <a:bodyPr/>
          <a:lstStyle/>
          <a:p>
            <a:fld id="{86CB4B4D-7CA3-9044-876B-883B54F8677D}" type="slidenum">
              <a:t>‹#›</a:t>
            </a:fld>
            <a:endParaRPr/>
          </a:p>
        </p:txBody>
      </p:sp>
      <p:pic>
        <p:nvPicPr>
          <p:cNvPr id="15" name="Picture 14"/>
          <p:cNvPicPr>
            <a:picLocks noChangeAspect="1"/>
          </p:cNvPicPr>
          <p:nvPr userDrawn="1"/>
        </p:nvPicPr>
        <p:blipFill>
          <a:blip r:embed="rId3"/>
          <a:stretch>
            <a:fillRect/>
          </a:stretch>
        </p:blipFill>
        <p:spPr>
          <a:xfrm>
            <a:off x="538919" y="8933179"/>
            <a:ext cx="1816100" cy="469900"/>
          </a:xfrm>
          <a:prstGeom prst="rect">
            <a:avLst/>
          </a:prstGeom>
        </p:spPr>
      </p:pic>
      <p:cxnSp>
        <p:nvCxnSpPr>
          <p:cNvPr id="16" name="Straight Connector 15"/>
          <p:cNvCxnSpPr/>
          <p:nvPr userDrawn="1"/>
        </p:nvCxnSpPr>
        <p:spPr>
          <a:xfrm>
            <a:off x="527048" y="8662219"/>
            <a:ext cx="12052800"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47101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age slide">
    <p:bg>
      <p:bgPr>
        <a:solidFill>
          <a:srgbClr val="FFFFFF"/>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3004800" cy="9753601"/>
          </a:xfrm>
          <a:prstGeom prst="rect">
            <a:avLst/>
          </a:prstGeom>
        </p:spPr>
      </p:pic>
      <p:sp>
        <p:nvSpPr>
          <p:cNvPr id="19" name="Shape 41"/>
          <p:cNvSpPr>
            <a:spLocks noGrp="1"/>
          </p:cNvSpPr>
          <p:nvPr>
            <p:ph type="body" sz="quarter" idx="13"/>
          </p:nvPr>
        </p:nvSpPr>
        <p:spPr>
          <a:xfrm>
            <a:off x="538919" y="2964593"/>
            <a:ext cx="3963201" cy="344710"/>
          </a:xfrm>
          <a:prstGeom prst="rect">
            <a:avLst/>
          </a:prstGeom>
        </p:spPr>
        <p:txBody>
          <a:bodyPr wrap="none" anchor="t">
            <a:spAutoFit/>
          </a:bodyPr>
          <a:lstStyle>
            <a:lvl1pPr marL="0" indent="0">
              <a:lnSpc>
                <a:spcPct val="80000"/>
              </a:lnSpc>
              <a:spcBef>
                <a:spcPts val="0"/>
              </a:spcBef>
              <a:buSzTx/>
              <a:buNone/>
              <a:defRPr sz="2000" b="1" spc="136">
                <a:solidFill>
                  <a:srgbClr val="00ACE5"/>
                </a:solidFill>
                <a:latin typeface="Calibri" panose="020F0502020204030204" pitchFamily="34" charset="0"/>
                <a:ea typeface="Calibri" panose="020F0502020204030204" pitchFamily="34" charset="0"/>
                <a:cs typeface="Calibri" panose="020F0502020204030204" pitchFamily="34" charset="0"/>
                <a:sym typeface="Effra"/>
              </a:defRPr>
            </a:lvl1pPr>
          </a:lstStyle>
          <a:p>
            <a:pPr lvl="0"/>
            <a:r>
              <a:rPr lang="en-US"/>
              <a:t>Click to edit Master text styles</a:t>
            </a:r>
          </a:p>
        </p:txBody>
      </p:sp>
      <p:sp>
        <p:nvSpPr>
          <p:cNvPr id="20" name="Shape 48"/>
          <p:cNvSpPr>
            <a:spLocks noGrp="1"/>
          </p:cNvSpPr>
          <p:nvPr>
            <p:ph type="sldNum" sz="quarter" idx="2"/>
          </p:nvPr>
        </p:nvSpPr>
        <p:spPr>
          <a:xfrm>
            <a:off x="12230508" y="9015975"/>
            <a:ext cx="349456" cy="318036"/>
          </a:xfrm>
          <a:prstGeom prst="rect">
            <a:avLst/>
          </a:prstGeom>
        </p:spPr>
        <p:txBody>
          <a:bodyPr/>
          <a:lstStyle/>
          <a:p>
            <a:fld id="{86CB4B4D-7CA3-9044-876B-883B54F8677D}" type="slidenum">
              <a:t>‹#›</a:t>
            </a:fld>
            <a:endParaRPr/>
          </a:p>
        </p:txBody>
      </p:sp>
      <p:pic>
        <p:nvPicPr>
          <p:cNvPr id="21" name="Picture 20"/>
          <p:cNvPicPr>
            <a:picLocks noChangeAspect="1"/>
          </p:cNvPicPr>
          <p:nvPr userDrawn="1"/>
        </p:nvPicPr>
        <p:blipFill>
          <a:blip r:embed="rId3"/>
          <a:stretch>
            <a:fillRect/>
          </a:stretch>
        </p:blipFill>
        <p:spPr>
          <a:xfrm>
            <a:off x="538919" y="8933179"/>
            <a:ext cx="1816100" cy="469900"/>
          </a:xfrm>
          <a:prstGeom prst="rect">
            <a:avLst/>
          </a:prstGeom>
        </p:spPr>
      </p:pic>
      <p:sp>
        <p:nvSpPr>
          <p:cNvPr id="22" name="Title 1"/>
          <p:cNvSpPr>
            <a:spLocks noGrp="1"/>
          </p:cNvSpPr>
          <p:nvPr>
            <p:ph type="ctrTitle" hasCustomPrompt="1"/>
          </p:nvPr>
        </p:nvSpPr>
        <p:spPr>
          <a:xfrm>
            <a:off x="527048" y="1657144"/>
            <a:ext cx="11299191" cy="1126062"/>
          </a:xfrm>
          <a:prstGeom prst="rect">
            <a:avLst/>
          </a:prstGeom>
        </p:spPr>
        <p:txBody>
          <a:bodyPr anchor="t" anchorCtr="0">
            <a:noAutofit/>
          </a:bodyPr>
          <a:lstStyle>
            <a:lvl1pPr algn="l">
              <a:lnSpc>
                <a:spcPct val="90000"/>
              </a:lnSpc>
              <a:defRPr sz="4400" b="1" i="0" kern="0" spc="-140" baseline="0">
                <a:solidFill>
                  <a:srgbClr val="00517B"/>
                </a:solidFill>
                <a:latin typeface="Calibri Light" panose="020F0302020204030204" pitchFamily="34" charset="0"/>
                <a:cs typeface="Calibri Light" panose="020F0302020204030204" pitchFamily="34" charset="0"/>
              </a:defRPr>
            </a:lvl1pPr>
          </a:lstStyle>
          <a:p>
            <a:r>
              <a:rPr lang="en-GB" dirty="0"/>
              <a:t>Page title to go here here on one line </a:t>
            </a:r>
            <a:br>
              <a:rPr lang="en-GB" dirty="0"/>
            </a:br>
            <a:r>
              <a:rPr lang="en-GB" dirty="0"/>
              <a:t>Second line here if required</a:t>
            </a:r>
            <a:endParaRPr lang="en-US" dirty="0"/>
          </a:p>
        </p:txBody>
      </p:sp>
      <p:cxnSp>
        <p:nvCxnSpPr>
          <p:cNvPr id="23" name="Straight Connector 22"/>
          <p:cNvCxnSpPr/>
          <p:nvPr userDrawn="1"/>
        </p:nvCxnSpPr>
        <p:spPr>
          <a:xfrm>
            <a:off x="527048" y="8662219"/>
            <a:ext cx="12052800" cy="0"/>
          </a:xfrm>
          <a:prstGeom prst="line">
            <a:avLst/>
          </a:prstGeom>
          <a:noFill/>
          <a:ln w="12700" cap="flat">
            <a:solidFill>
              <a:schemeClr val="tx2"/>
            </a:solidFill>
            <a:prstDash val="solid"/>
            <a:miter lim="400000"/>
          </a:ln>
          <a:effectLst/>
          <a:sp3d/>
        </p:spPr>
        <p:style>
          <a:lnRef idx="0">
            <a:scrgbClr r="0" g="0" b="0"/>
          </a:lnRef>
          <a:fillRef idx="0">
            <a:scrgbClr r="0" g="0" b="0"/>
          </a:fillRef>
          <a:effectRef idx="0">
            <a:scrgbClr r="0" g="0" b="0"/>
          </a:effectRef>
          <a:fontRef idx="none"/>
        </p:style>
      </p:cxnSp>
      <p:sp>
        <p:nvSpPr>
          <p:cNvPr id="126" name="Shape 126"/>
          <p:cNvSpPr>
            <a:spLocks noGrp="1"/>
          </p:cNvSpPr>
          <p:nvPr>
            <p:ph idx="3"/>
          </p:nvPr>
        </p:nvSpPr>
        <p:spPr>
          <a:xfrm>
            <a:off x="598140" y="3673949"/>
            <a:ext cx="11704489" cy="4462174"/>
          </a:xfrm>
          <a:prstGeom prst="rect">
            <a:avLst/>
          </a:prstGeom>
        </p:spPr>
        <p:txBody>
          <a:bodyPr/>
          <a:lstStyle>
            <a:lvl1pPr>
              <a:defRPr sz="2400" baseline="0">
                <a:latin typeface="Franklin Gothic Demi" panose="020B0703020102020204" pitchFamily="34" charset="0"/>
              </a:defRPr>
            </a:lvl1pPr>
          </a:lstStyle>
          <a:p>
            <a:pPr marL="0" lvl="0" indent="0" algn="ctr">
              <a:spcBef>
                <a:spcPts val="0"/>
              </a:spcBef>
              <a:buSzTx/>
              <a:buNone/>
              <a:defRPr sz="4000">
                <a:latin typeface="Gill Sans"/>
                <a:ea typeface="Gill Sans"/>
                <a:cs typeface="Gill Sans"/>
                <a:sym typeface="Gill Sans"/>
              </a:defRPr>
            </a:pPr>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155" y="8933179"/>
            <a:ext cx="1794863" cy="1125477"/>
          </a:xfrm>
          <a:prstGeom prst="rect">
            <a:avLst/>
          </a:prstGeom>
          <a:ln w="12700">
            <a:miter lim="400000"/>
          </a:ln>
        </p:spPr>
      </p:pic>
      <p:pic>
        <p:nvPicPr>
          <p:cNvPr id="20" name="Picture 19"/>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0" y="-1"/>
            <a:ext cx="13004800" cy="9753601"/>
          </a:xfrm>
          <a:prstGeom prst="rect">
            <a:avLst/>
          </a:prstGeom>
        </p:spPr>
      </p:pic>
      <p:cxnSp>
        <p:nvCxnSpPr>
          <p:cNvPr id="22" name="Straight Connector 21"/>
          <p:cNvCxnSpPr/>
          <p:nvPr userDrawn="1"/>
        </p:nvCxnSpPr>
        <p:spPr>
          <a:xfrm>
            <a:off x="527048" y="8662219"/>
            <a:ext cx="12052800"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12230508" y="9094633"/>
            <a:ext cx="349456" cy="318036"/>
          </a:xfrm>
          <a:prstGeom prst="rect">
            <a:avLst/>
          </a:prstGeom>
          <a:ln w="12700">
            <a:miter lim="400000"/>
          </a:ln>
        </p:spPr>
        <p:txBody>
          <a:bodyPr wrap="none" lIns="50800" tIns="50800" rIns="50800" bIns="50800">
            <a:spAutoFit/>
          </a:bodyPr>
          <a:lstStyle>
            <a:lvl1pPr>
              <a:defRPr sz="1400"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24" name="Shape 41"/>
          <p:cNvSpPr>
            <a:spLocks noGrp="1"/>
          </p:cNvSpPr>
          <p:nvPr>
            <p:ph type="body" sz="quarter" idx="13"/>
          </p:nvPr>
        </p:nvSpPr>
        <p:spPr>
          <a:xfrm>
            <a:off x="538919" y="2964593"/>
            <a:ext cx="3963201" cy="344710"/>
          </a:xfrm>
          <a:prstGeom prst="rect">
            <a:avLst/>
          </a:prstGeom>
        </p:spPr>
        <p:txBody>
          <a:bodyPr wrap="none" anchor="t">
            <a:spAutoFit/>
          </a:bodyPr>
          <a:lstStyle>
            <a:lvl1pPr marL="0" indent="0">
              <a:lnSpc>
                <a:spcPct val="80000"/>
              </a:lnSpc>
              <a:spcBef>
                <a:spcPts val="0"/>
              </a:spcBef>
              <a:buSzTx/>
              <a:buNone/>
              <a:defRPr sz="2000" b="1" spc="136">
                <a:solidFill>
                  <a:srgbClr val="00ACE5"/>
                </a:solidFill>
                <a:latin typeface="Calibri" panose="020F0502020204030204" pitchFamily="34" charset="0"/>
                <a:ea typeface="Calibri" panose="020F0502020204030204" pitchFamily="34" charset="0"/>
                <a:cs typeface="Calibri" panose="020F0502020204030204" pitchFamily="34" charset="0"/>
                <a:sym typeface="Effra"/>
              </a:defRPr>
            </a:lvl1pPr>
          </a:lstStyle>
          <a:p>
            <a:pPr lvl="0"/>
            <a:r>
              <a:rPr lang="en-US"/>
              <a:t>Click to edit Master text styles</a:t>
            </a:r>
          </a:p>
        </p:txBody>
      </p:sp>
      <p:sp>
        <p:nvSpPr>
          <p:cNvPr id="25" name="Title 1"/>
          <p:cNvSpPr>
            <a:spLocks noGrp="1"/>
          </p:cNvSpPr>
          <p:nvPr>
            <p:ph type="ctrTitle" hasCustomPrompt="1"/>
          </p:nvPr>
        </p:nvSpPr>
        <p:spPr>
          <a:xfrm>
            <a:off x="527048" y="1657144"/>
            <a:ext cx="11299191" cy="1126062"/>
          </a:xfrm>
          <a:prstGeom prst="rect">
            <a:avLst/>
          </a:prstGeom>
        </p:spPr>
        <p:txBody>
          <a:bodyPr anchor="t" anchorCtr="0">
            <a:noAutofit/>
          </a:bodyPr>
          <a:lstStyle>
            <a:lvl1pPr algn="l">
              <a:lnSpc>
                <a:spcPct val="90000"/>
              </a:lnSpc>
              <a:defRPr sz="4400" b="1" i="0" kern="0" spc="-140" baseline="0">
                <a:solidFill>
                  <a:schemeClr val="bg1"/>
                </a:solidFill>
                <a:latin typeface="Calibri Light" panose="020F0302020204030204" pitchFamily="34" charset="0"/>
                <a:cs typeface="Calibri Light" panose="020F0302020204030204" pitchFamily="34" charset="0"/>
              </a:defRPr>
            </a:lvl1pPr>
          </a:lstStyle>
          <a:p>
            <a:r>
              <a:rPr lang="en-GB" dirty="0"/>
              <a:t>Page title to go here here on one line </a:t>
            </a:r>
            <a:br>
              <a:rPr lang="en-GB" dirty="0"/>
            </a:br>
            <a:r>
              <a:rPr lang="en-GB" dirty="0"/>
              <a:t>Second line here if required</a:t>
            </a:r>
            <a:endParaRPr lang="en-US" dirty="0"/>
          </a:p>
        </p:txBody>
      </p:sp>
      <p:sp>
        <p:nvSpPr>
          <p:cNvPr id="10" name="Shape 31"/>
          <p:cNvSpPr txBox="1">
            <a:spLocks/>
          </p:cNvSpPr>
          <p:nvPr userDrawn="1"/>
        </p:nvSpPr>
        <p:spPr>
          <a:xfrm>
            <a:off x="3069649" y="9085126"/>
            <a:ext cx="1774845" cy="264688"/>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0" i="0" dirty="0">
                <a:solidFill>
                  <a:schemeClr val="bg1"/>
                </a:solidFill>
                <a:effectLst/>
                <a:latin typeface="Calibri" panose="020F0502020204030204" pitchFamily="34" charset="0"/>
                <a:ea typeface="Effra Light" charset="0"/>
                <a:cs typeface="Effra Light" charset="0"/>
              </a:rPr>
              <a:t>Title of presentation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opy slide dark 2 column">
    <p:bg>
      <p:bgPr>
        <a:solidFill>
          <a:srgbClr val="00517B"/>
        </a:solidFill>
        <a:effectLst/>
      </p:bgPr>
    </p:bg>
    <p:spTree>
      <p:nvGrpSpPr>
        <p:cNvPr id="1" name=""/>
        <p:cNvGrpSpPr/>
        <p:nvPr/>
      </p:nvGrpSpPr>
      <p:grpSpPr>
        <a:xfrm>
          <a:off x="0" y="0"/>
          <a:ext cx="0" cy="0"/>
          <a:chOff x="0" y="0"/>
          <a:chExt cx="0" cy="0"/>
        </a:xfrm>
      </p:grpSpPr>
      <p:pic>
        <p:nvPicPr>
          <p:cNvPr id="19" name="pasted-image.pd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155" y="8933179"/>
            <a:ext cx="1794863" cy="1125477"/>
          </a:xfrm>
          <a:prstGeom prst="rect">
            <a:avLst/>
          </a:prstGeom>
          <a:ln w="12700">
            <a:miter lim="400000"/>
          </a:ln>
        </p:spPr>
      </p:pic>
      <p:pic>
        <p:nvPicPr>
          <p:cNvPr id="20" name="Picture 19"/>
          <p:cNvPicPr>
            <a:picLocks noChangeAspect="1"/>
          </p:cNvPicPr>
          <p:nvPr userDrawn="1"/>
        </p:nvPicPr>
        <p:blipFill>
          <a:blip r:embed="rId3">
            <a:biLevel thresh="25000"/>
            <a:extLst>
              <a:ext uri="{28A0092B-C50C-407E-A947-70E740481C1C}">
                <a14:useLocalDpi xmlns:a14="http://schemas.microsoft.com/office/drawing/2010/main"/>
              </a:ext>
            </a:extLst>
          </a:blip>
          <a:stretch>
            <a:fillRect/>
          </a:stretch>
        </p:blipFill>
        <p:spPr>
          <a:xfrm>
            <a:off x="0" y="-1"/>
            <a:ext cx="13004800" cy="9753601"/>
          </a:xfrm>
          <a:prstGeom prst="rect">
            <a:avLst/>
          </a:prstGeom>
        </p:spPr>
      </p:pic>
      <p:cxnSp>
        <p:nvCxnSpPr>
          <p:cNvPr id="22" name="Straight Connector 21"/>
          <p:cNvCxnSpPr/>
          <p:nvPr userDrawn="1"/>
        </p:nvCxnSpPr>
        <p:spPr>
          <a:xfrm>
            <a:off x="527048" y="8662219"/>
            <a:ext cx="12052800" cy="0"/>
          </a:xfrm>
          <a:prstGeom prst="line">
            <a:avLst/>
          </a:prstGeom>
          <a:noFill/>
          <a:ln w="127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Shape 8"/>
          <p:cNvSpPr>
            <a:spLocks noGrp="1"/>
          </p:cNvSpPr>
          <p:nvPr>
            <p:ph type="sldNum" sz="quarter" idx="2"/>
          </p:nvPr>
        </p:nvSpPr>
        <p:spPr>
          <a:xfrm>
            <a:off x="12230508" y="9094633"/>
            <a:ext cx="349456" cy="318036"/>
          </a:xfrm>
          <a:prstGeom prst="rect">
            <a:avLst/>
          </a:prstGeom>
          <a:ln w="12700">
            <a:miter lim="400000"/>
          </a:ln>
        </p:spPr>
        <p:txBody>
          <a:bodyPr wrap="none" lIns="50800" tIns="50800" rIns="50800" bIns="50800">
            <a:spAutoFit/>
          </a:bodyPr>
          <a:lstStyle>
            <a:lvl1pPr>
              <a:defRPr sz="1400" b="0" i="0">
                <a:solidFill>
                  <a:schemeClr val="bg1"/>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
        <p:nvSpPr>
          <p:cNvPr id="9" name="Shape 31"/>
          <p:cNvSpPr txBox="1">
            <a:spLocks/>
          </p:cNvSpPr>
          <p:nvPr userDrawn="1"/>
        </p:nvSpPr>
        <p:spPr>
          <a:xfrm>
            <a:off x="3069649" y="9085126"/>
            <a:ext cx="1774845" cy="264688"/>
          </a:xfrm>
          <a:prstGeom prst="rect">
            <a:avLst/>
          </a:prstGeom>
        </p:spPr>
        <p:txBody>
          <a:bodyPr wrap="none">
            <a:noAutofit/>
          </a:bodyPr>
          <a:lstStyle>
            <a:lvl1pPr marL="0" marR="0" indent="0" algn="l" defTabSz="584200" rtl="0" latinLnBrk="0">
              <a:lnSpc>
                <a:spcPct val="80000"/>
              </a:lnSpc>
              <a:spcBef>
                <a:spcPts val="0"/>
              </a:spcBef>
              <a:spcAft>
                <a:spcPts val="0"/>
              </a:spcAft>
              <a:buClrTx/>
              <a:buSzTx/>
              <a:buFontTx/>
              <a:buNone/>
              <a:tabLst/>
              <a:defRPr sz="1400" b="0" i="0" u="none" strike="noStrike" cap="none" spc="0" baseline="0">
                <a:ln>
                  <a:noFill/>
                </a:ln>
                <a:solidFill>
                  <a:schemeClr val="bg1">
                    <a:lumMod val="65000"/>
                  </a:schemeClr>
                </a:solidFill>
                <a:uFillTx/>
                <a:latin typeface="Effra"/>
                <a:ea typeface="Effra"/>
                <a:cs typeface="Effra"/>
                <a:sym typeface="Effra"/>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r>
              <a:rPr lang="en-US" b="0" i="0" dirty="0">
                <a:solidFill>
                  <a:schemeClr val="bg1"/>
                </a:solidFill>
                <a:effectLst/>
                <a:latin typeface="Calibri" panose="020F0502020204030204" pitchFamily="34" charset="0"/>
                <a:ea typeface="Effra Light" charset="0"/>
                <a:cs typeface="Effra Light" charset="0"/>
              </a:rPr>
              <a:t>Title of presentation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6949854" cy="12712393"/>
          </a:xfrm>
          <a:prstGeom prst="rect">
            <a:avLst/>
          </a:prstGeom>
        </p:spPr>
      </p:pic>
      <p:sp>
        <p:nvSpPr>
          <p:cNvPr id="17" name="Shape 17"/>
          <p:cNvSpPr>
            <a:spLocks noGrp="1"/>
          </p:cNvSpPr>
          <p:nvPr>
            <p:ph type="body" sz="quarter" idx="14" hasCustomPrompt="1"/>
          </p:nvPr>
        </p:nvSpPr>
        <p:spPr>
          <a:xfrm>
            <a:off x="818320" y="5895618"/>
            <a:ext cx="2927170" cy="336500"/>
          </a:xfrm>
          <a:prstGeom prst="rect">
            <a:avLst/>
          </a:prstGeom>
        </p:spPr>
        <p:txBody>
          <a:bodyPr wrap="none" lIns="130046" tIns="65023" rIns="130046" bIns="65023" anchor="t">
            <a:spAutoFit/>
          </a:bodyPr>
          <a:lstStyle>
            <a:lvl1pPr marL="0" indent="0">
              <a:lnSpc>
                <a:spcPct val="80000"/>
              </a:lnSpc>
              <a:spcBef>
                <a:spcPts val="0"/>
              </a:spcBef>
              <a:buSzTx/>
              <a:buNone/>
              <a:defRPr sz="1600" b="1" spc="137" baseline="0">
                <a:solidFill>
                  <a:schemeClr val="bg1">
                    <a:lumMod val="85000"/>
                  </a:schemeClr>
                </a:solidFill>
                <a:latin typeface="Effra"/>
                <a:ea typeface="Effra"/>
                <a:cs typeface="Effra"/>
                <a:sym typeface="Effra"/>
              </a:defRPr>
            </a:lvl1pPr>
          </a:lstStyle>
          <a:p>
            <a:r>
              <a:rPr lang="en-GB" dirty="0"/>
              <a:t>SUBTITLE TO GO HERE</a:t>
            </a:r>
            <a:endParaRPr dirty="0"/>
          </a:p>
        </p:txBody>
      </p:sp>
      <p:pic>
        <p:nvPicPr>
          <p:cNvPr id="18"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134" y="1795577"/>
            <a:ext cx="3027440" cy="1898371"/>
          </a:xfrm>
          <a:prstGeom prst="rect">
            <a:avLst/>
          </a:prstGeom>
          <a:ln w="12700">
            <a:miter lim="400000"/>
          </a:ln>
        </p:spPr>
      </p:pic>
      <p:sp>
        <p:nvSpPr>
          <p:cNvPr id="25" name="Title 1"/>
          <p:cNvSpPr>
            <a:spLocks noGrp="1"/>
          </p:cNvSpPr>
          <p:nvPr>
            <p:ph type="ctrTitle" hasCustomPrompt="1"/>
          </p:nvPr>
        </p:nvSpPr>
        <p:spPr>
          <a:xfrm>
            <a:off x="818320" y="3471006"/>
            <a:ext cx="7266315" cy="1869018"/>
          </a:xfrm>
          <a:prstGeom prst="rect">
            <a:avLst/>
          </a:prstGeom>
        </p:spPr>
        <p:txBody>
          <a:bodyPr lIns="130046" tIns="65023" rIns="130046" bIns="65023" anchor="t" anchorCtr="0">
            <a:noAutofit/>
          </a:bodyPr>
          <a:lstStyle>
            <a:lvl1pPr marL="0" marR="0" indent="0" algn="l" defTabSz="584170" rtl="0" eaLnBrk="1" fontAlgn="auto" latinLnBrk="0" hangingPunct="1">
              <a:lnSpc>
                <a:spcPct val="90000"/>
              </a:lnSpc>
              <a:spcBef>
                <a:spcPts val="0"/>
              </a:spcBef>
              <a:spcAft>
                <a:spcPts val="0"/>
              </a:spcAft>
              <a:buClrTx/>
              <a:buSzTx/>
              <a:buFontTx/>
              <a:buNone/>
              <a:tabLst/>
              <a:defRPr lang="en-US" sz="3800" b="1" i="0" smtClean="0">
                <a:solidFill>
                  <a:schemeClr val="bg1"/>
                </a:solidFill>
                <a:effectLst/>
                <a:latin typeface="Noticia Text" charset="0"/>
                <a:ea typeface="Noticia Text" charset="0"/>
                <a:cs typeface="Noticia Text"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Aenean</a:t>
            </a:r>
            <a:r>
              <a:rPr lang="en-GB" dirty="0"/>
              <a:t> </a:t>
            </a:r>
            <a:r>
              <a:rPr lang="en-GB" dirty="0" err="1"/>
              <a:t>tristique</a:t>
            </a:r>
            <a:r>
              <a:rPr lang="en-GB" dirty="0"/>
              <a:t> convallis ligula </a:t>
            </a:r>
            <a:r>
              <a:rPr lang="en-GB" dirty="0" err="1"/>
              <a:t>quis</a:t>
            </a:r>
            <a:r>
              <a:rPr lang="en-GB" dirty="0"/>
              <a:t> </a:t>
            </a:r>
            <a:r>
              <a:rPr lang="en-GB" dirty="0" err="1"/>
              <a:t>molestie</a:t>
            </a:r>
            <a:r>
              <a:rPr lang="en-GB" dirty="0"/>
              <a:t>.</a:t>
            </a:r>
            <a:endParaRPr lang="en-US" dirty="0"/>
          </a:p>
        </p:txBody>
      </p:sp>
    </p:spTree>
    <p:extLst>
      <p:ext uri="{BB962C8B-B14F-4D97-AF65-F5344CB8AC3E}">
        <p14:creationId xmlns:p14="http://schemas.microsoft.com/office/powerpoint/2010/main" val="1073294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17B"/>
            </a:gs>
            <a:gs pos="100000">
              <a:srgbClr val="00ACE5"/>
            </a:gs>
          </a:gsLst>
          <a:lin ang="0" scaled="0"/>
        </a:gradFill>
        <a:effectLst/>
      </p:bgPr>
    </p:bg>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12230508" y="9094633"/>
            <a:ext cx="349456" cy="318036"/>
          </a:xfrm>
          <a:prstGeom prst="rect">
            <a:avLst/>
          </a:prstGeom>
          <a:ln w="12700">
            <a:miter lim="400000"/>
          </a:ln>
        </p:spPr>
        <p:txBody>
          <a:bodyPr wrap="none" lIns="50800" tIns="50800" rIns="50800" bIns="50800">
            <a:spAutoFit/>
          </a:bodyPr>
          <a:lstStyle>
            <a:lvl1pPr>
              <a:defRPr sz="1400" b="0" i="0">
                <a:solidFill>
                  <a:schemeClr val="tx2"/>
                </a:solidFill>
                <a:latin typeface="Effra Light" charset="0"/>
                <a:ea typeface="Effra Light" charset="0"/>
                <a:cs typeface="Effra Light" charset="0"/>
              </a:defRPr>
            </a:lvl1pPr>
          </a:lstStyle>
          <a:p>
            <a:fld id="{86CB4B4D-7CA3-9044-876B-883B54F8677D}" type="slidenum">
              <a:rPr lang="uk-UA" smtClean="0"/>
              <a:pPr/>
              <a:t>‹#›</a:t>
            </a:fld>
            <a:endParaRPr lang="uk-UA" dirty="0"/>
          </a:p>
        </p:txBody>
      </p:sp>
    </p:spTree>
  </p:cSld>
  <p:clrMap bg1="lt1" tx1="dk1" bg2="lt2" tx2="dk2" accent1="accent1" accent2="accent2" accent3="accent3" accent4="accent4" accent5="accent5" accent6="accent6" hlink="hlink" folHlink="folHlink"/>
  <p:sldLayoutIdLst>
    <p:sldLayoutId id="2147483662" r:id="rId1"/>
    <p:sldLayoutId id="2147483660" r:id="rId2"/>
    <p:sldLayoutId id="2147483661" r:id="rId3"/>
    <p:sldLayoutId id="2147483663" r:id="rId4"/>
    <p:sldLayoutId id="2147483659" r:id="rId5"/>
    <p:sldLayoutId id="2147483656" r:id="rId6"/>
    <p:sldLayoutId id="2147483664" r:id="rId7"/>
    <p:sldLayoutId id="2147483665" r:id="rId8"/>
    <p:sldLayoutId id="2147483666" r:id="rId9"/>
    <p:sldLayoutId id="2147483667"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marL="0" marR="0" indent="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eaLnBrk="1" latinLnBrk="0" hangingPunct="1">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wins.org/"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A8EFE0-327C-0A41-823B-7FC94F41FAC1}"/>
              </a:ext>
            </a:extLst>
          </p:cNvPr>
          <p:cNvSpPr txBox="1"/>
          <p:nvPr/>
        </p:nvSpPr>
        <p:spPr>
          <a:xfrm>
            <a:off x="2525084" y="5769660"/>
            <a:ext cx="873369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Light"/>
              </a:rPr>
              <a:t>Roger Howsley, Executive Director</a:t>
            </a:r>
          </a:p>
          <a:p>
            <a:pPr marL="0" marR="0" indent="0" algn="ctr" defTabSz="5842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Light"/>
              </a:rPr>
              <a:t>Raquel Delgado, Programme Manager</a:t>
            </a:r>
          </a:p>
        </p:txBody>
      </p:sp>
      <p:sp>
        <p:nvSpPr>
          <p:cNvPr id="3" name="TextBox 2">
            <a:extLst>
              <a:ext uri="{FF2B5EF4-FFF2-40B4-BE49-F238E27FC236}">
                <a16:creationId xmlns:a16="http://schemas.microsoft.com/office/drawing/2014/main" id="{0CCC334B-8B1D-754B-ABCE-A33EF56848C0}"/>
              </a:ext>
            </a:extLst>
          </p:cNvPr>
          <p:cNvSpPr txBox="1"/>
          <p:nvPr/>
        </p:nvSpPr>
        <p:spPr>
          <a:xfrm>
            <a:off x="1851008" y="8761498"/>
            <a:ext cx="1029286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Light"/>
              </a:rPr>
              <a:t>IAEA International Conference on Nuclear Security (ICONS), 10-14</a:t>
            </a:r>
            <a:r>
              <a:rPr kumimoji="0" lang="en-GB" sz="2400" b="0" i="0" u="none" strike="noStrike" cap="none" spc="0" normalizeH="0" baseline="30000" dirty="0">
                <a:ln>
                  <a:noFill/>
                </a:ln>
                <a:solidFill>
                  <a:schemeClr val="bg1"/>
                </a:solidFill>
                <a:effectLst/>
                <a:uFillTx/>
                <a:latin typeface="Calibri" panose="020F0502020204030204" pitchFamily="34" charset="0"/>
                <a:cs typeface="Calibri" panose="020F0502020204030204" pitchFamily="34" charset="0"/>
                <a:sym typeface="Helvetica Light"/>
              </a:rPr>
              <a:t>th</a:t>
            </a:r>
            <a:r>
              <a:rPr kumimoji="0" lang="en-GB" sz="2400" b="0"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Light"/>
              </a:rPr>
              <a:t> February 2020</a:t>
            </a:r>
          </a:p>
        </p:txBody>
      </p:sp>
      <p:sp>
        <p:nvSpPr>
          <p:cNvPr id="4" name="TextBox 3">
            <a:extLst>
              <a:ext uri="{FF2B5EF4-FFF2-40B4-BE49-F238E27FC236}">
                <a16:creationId xmlns:a16="http://schemas.microsoft.com/office/drawing/2014/main" id="{598A5BAE-1B66-2140-BDE4-DE0E07EEAA91}"/>
              </a:ext>
            </a:extLst>
          </p:cNvPr>
          <p:cNvSpPr txBox="1"/>
          <p:nvPr/>
        </p:nvSpPr>
        <p:spPr>
          <a:xfrm>
            <a:off x="902678" y="3389033"/>
            <a:ext cx="11570676" cy="19184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1800"/>
              </a:spcAft>
              <a:buClrTx/>
              <a:buSzTx/>
              <a:buFontTx/>
              <a:buNone/>
              <a:tabLst/>
            </a:pPr>
            <a:r>
              <a:rPr kumimoji="0" lang="en-GB" sz="44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Light"/>
              </a:rPr>
              <a:t>Security in the Civil Nuclear and Aviation Sectors: </a:t>
            </a:r>
          </a:p>
          <a:p>
            <a:pPr marL="0" marR="0" indent="0" algn="ctr" defTabSz="584200" rtl="0" fontAlgn="auto" latinLnBrk="0" hangingPunct="0">
              <a:lnSpc>
                <a:spcPct val="100000"/>
              </a:lnSpc>
              <a:spcBef>
                <a:spcPts val="0"/>
              </a:spcBef>
              <a:spcAft>
                <a:spcPts val="1800"/>
              </a:spcAft>
              <a:buClrTx/>
              <a:buSzTx/>
              <a:buFontTx/>
              <a:buNone/>
              <a:tabLst/>
            </a:pPr>
            <a:r>
              <a:rPr kumimoji="0" lang="en-GB" sz="4400" b="1" i="0" u="none" strike="noStrike" cap="none" spc="0" normalizeH="0" baseline="0" dirty="0">
                <a:ln>
                  <a:noFill/>
                </a:ln>
                <a:solidFill>
                  <a:schemeClr val="bg1"/>
                </a:solidFill>
                <a:effectLst/>
                <a:uFillTx/>
                <a:latin typeface="Calibri" panose="020F0502020204030204" pitchFamily="34" charset="0"/>
                <a:cs typeface="Calibri" panose="020F0502020204030204" pitchFamily="34" charset="0"/>
                <a:sym typeface="Helvetica Light"/>
              </a:rPr>
              <a:t>Identifying Transferable Best Practices</a:t>
            </a:r>
          </a:p>
        </p:txBody>
      </p:sp>
    </p:spTree>
    <p:custDataLst>
      <p:tags r:id="rId1"/>
    </p:custDataLst>
    <p:extLst>
      <p:ext uri="{BB962C8B-B14F-4D97-AF65-F5344CB8AC3E}">
        <p14:creationId xmlns:p14="http://schemas.microsoft.com/office/powerpoint/2010/main" val="3831538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10</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What do these two Sectors have in common?</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187939" y="2736314"/>
            <a:ext cx="10628922" cy="4879112"/>
          </a:xfrm>
        </p:spPr>
        <p:txBody>
          <a:bodyPr/>
          <a:lstStyle/>
          <a:p>
            <a:pPr>
              <a:lnSpc>
                <a:spcPts val="3200"/>
              </a:lnSpc>
              <a:spcBef>
                <a:spcPts val="0"/>
              </a:spcBef>
            </a:pPr>
            <a:r>
              <a:rPr lang="en-GB" sz="3200" dirty="0">
                <a:latin typeface="Calibri" panose="020F0502020204030204" pitchFamily="34" charset="0"/>
                <a:cs typeface="Calibri" panose="020F0502020204030204" pitchFamily="34" charset="0"/>
              </a:rPr>
              <a:t>The State is accountable for both aviation and nuclear security and both sectors have national regulators.</a:t>
            </a: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r>
              <a:rPr lang="en-GB" sz="3200" dirty="0">
                <a:latin typeface="Calibri" panose="020F0502020204030204" pitchFamily="34" charset="0"/>
                <a:cs typeface="Calibri" panose="020F0502020204030204" pitchFamily="34" charset="0"/>
              </a:rPr>
              <a:t>Both sectors are considered part of the National Critical Infrastructure in most countries.</a:t>
            </a: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r>
              <a:rPr lang="en-GB" sz="3200" dirty="0">
                <a:latin typeface="Calibri" panose="020F0502020204030204" pitchFamily="34" charset="0"/>
                <a:cs typeface="Calibri" panose="020F0502020204030204" pitchFamily="34" charset="0"/>
              </a:rPr>
              <a:t>Both sectors are of significant political and public concern with respect to the security arrangements.</a:t>
            </a: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r>
              <a:rPr lang="en-GB" sz="3200" dirty="0">
                <a:latin typeface="Calibri" panose="020F0502020204030204" pitchFamily="34" charset="0"/>
                <a:cs typeface="Calibri" panose="020F0502020204030204" pitchFamily="34" charset="0"/>
              </a:rPr>
              <a:t>Both sectors face the same type of threats and are concerned about physical attacks, cyber security and insiders.</a:t>
            </a:r>
          </a:p>
        </p:txBody>
      </p:sp>
    </p:spTree>
    <p:extLst>
      <p:ext uri="{BB962C8B-B14F-4D97-AF65-F5344CB8AC3E}">
        <p14:creationId xmlns:p14="http://schemas.microsoft.com/office/powerpoint/2010/main" val="327002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EA7965-A54F-CA44-8B5B-4321046291DF}"/>
              </a:ext>
            </a:extLst>
          </p:cNvPr>
          <p:cNvSpPr>
            <a:spLocks noGrp="1"/>
          </p:cNvSpPr>
          <p:nvPr>
            <p:ph type="sldNum" sz="quarter" idx="2"/>
          </p:nvPr>
        </p:nvSpPr>
        <p:spPr/>
        <p:txBody>
          <a:bodyPr/>
          <a:lstStyle/>
          <a:p>
            <a:fld id="{86CB4B4D-7CA3-9044-876B-883B54F8677D}" type="slidenum">
              <a:rPr lang="en-GB" smtClean="0"/>
              <a:t>11</a:t>
            </a:fld>
            <a:endParaRPr lang="en-GB"/>
          </a:p>
        </p:txBody>
      </p:sp>
      <p:sp>
        <p:nvSpPr>
          <p:cNvPr id="4" name="Title 3">
            <a:extLst>
              <a:ext uri="{FF2B5EF4-FFF2-40B4-BE49-F238E27FC236}">
                <a16:creationId xmlns:a16="http://schemas.microsoft.com/office/drawing/2014/main" id="{16F74199-9067-114C-AF2E-F3234D31B595}"/>
              </a:ext>
            </a:extLst>
          </p:cNvPr>
          <p:cNvSpPr>
            <a:spLocks noGrp="1"/>
          </p:cNvSpPr>
          <p:nvPr>
            <p:ph type="ctrTitle"/>
          </p:nvPr>
        </p:nvSpPr>
        <p:spPr>
          <a:xfrm>
            <a:off x="527048" y="1657144"/>
            <a:ext cx="12052916" cy="1126062"/>
          </a:xfrm>
        </p:spPr>
        <p:txBody>
          <a:bodyPr/>
          <a:lstStyle/>
          <a:p>
            <a:r>
              <a:rPr lang="en-US" sz="4000" dirty="0"/>
              <a:t>Significant Terrorist Incidents in the Aviation Sector</a:t>
            </a:r>
            <a:endParaRPr lang="en-GB" dirty="0"/>
          </a:p>
        </p:txBody>
      </p:sp>
      <p:pic>
        <p:nvPicPr>
          <p:cNvPr id="5" name="Picture 4">
            <a:extLst>
              <a:ext uri="{FF2B5EF4-FFF2-40B4-BE49-F238E27FC236}">
                <a16:creationId xmlns:a16="http://schemas.microsoft.com/office/drawing/2014/main" id="{5CFB7E70-79D6-9143-A87B-CCB81A81EAE1}"/>
              </a:ext>
            </a:extLst>
          </p:cNvPr>
          <p:cNvPicPr>
            <a:picLocks noChangeAspect="1"/>
          </p:cNvPicPr>
          <p:nvPr/>
        </p:nvPicPr>
        <p:blipFill rotWithShape="1">
          <a:blip r:embed="rId2"/>
          <a:srcRect b="8457"/>
          <a:stretch/>
        </p:blipFill>
        <p:spPr>
          <a:xfrm>
            <a:off x="1128754" y="2517555"/>
            <a:ext cx="11101754" cy="4718490"/>
          </a:xfrm>
          <a:prstGeom prst="rect">
            <a:avLst/>
          </a:prstGeom>
        </p:spPr>
      </p:pic>
      <p:sp>
        <p:nvSpPr>
          <p:cNvPr id="8" name="TextBox 7">
            <a:extLst>
              <a:ext uri="{FF2B5EF4-FFF2-40B4-BE49-F238E27FC236}">
                <a16:creationId xmlns:a16="http://schemas.microsoft.com/office/drawing/2014/main" id="{8A1E1A46-8337-8445-8E3E-EF3F2CA4BD26}"/>
              </a:ext>
            </a:extLst>
          </p:cNvPr>
          <p:cNvSpPr txBox="1"/>
          <p:nvPr/>
        </p:nvSpPr>
        <p:spPr>
          <a:xfrm>
            <a:off x="3473369" y="7435482"/>
            <a:ext cx="641252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Falling but still peaks</a:t>
            </a:r>
          </a:p>
        </p:txBody>
      </p:sp>
    </p:spTree>
    <p:extLst>
      <p:ext uri="{BB962C8B-B14F-4D97-AF65-F5344CB8AC3E}">
        <p14:creationId xmlns:p14="http://schemas.microsoft.com/office/powerpoint/2010/main" val="1112883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A890AB-BC1C-A444-B7C7-7B803E6FEB2E}"/>
              </a:ext>
            </a:extLst>
          </p:cNvPr>
          <p:cNvSpPr>
            <a:spLocks noGrp="1"/>
          </p:cNvSpPr>
          <p:nvPr>
            <p:ph type="sldNum" sz="quarter" idx="2"/>
          </p:nvPr>
        </p:nvSpPr>
        <p:spPr/>
        <p:txBody>
          <a:bodyPr/>
          <a:lstStyle/>
          <a:p>
            <a:fld id="{86CB4B4D-7CA3-9044-876B-883B54F8677D}" type="slidenum">
              <a:rPr lang="en-GB" smtClean="0"/>
              <a:t>12</a:t>
            </a:fld>
            <a:endParaRPr lang="en-GB"/>
          </a:p>
        </p:txBody>
      </p:sp>
      <p:graphicFrame>
        <p:nvGraphicFramePr>
          <p:cNvPr id="6" name="Chart 5">
            <a:extLst>
              <a:ext uri="{FF2B5EF4-FFF2-40B4-BE49-F238E27FC236}">
                <a16:creationId xmlns:a16="http://schemas.microsoft.com/office/drawing/2014/main" id="{7D512DFE-34C4-5048-B22E-31BC4FCD6951}"/>
              </a:ext>
            </a:extLst>
          </p:cNvPr>
          <p:cNvGraphicFramePr>
            <a:graphicFrameLocks/>
          </p:cNvGraphicFramePr>
          <p:nvPr>
            <p:extLst>
              <p:ext uri="{D42A27DB-BD31-4B8C-83A1-F6EECF244321}">
                <p14:modId xmlns:p14="http://schemas.microsoft.com/office/powerpoint/2010/main" val="3736523312"/>
              </p:ext>
            </p:extLst>
          </p:nvPr>
        </p:nvGraphicFramePr>
        <p:xfrm>
          <a:off x="2696308" y="2731477"/>
          <a:ext cx="8170984" cy="531055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3">
            <a:extLst>
              <a:ext uri="{FF2B5EF4-FFF2-40B4-BE49-F238E27FC236}">
                <a16:creationId xmlns:a16="http://schemas.microsoft.com/office/drawing/2014/main" id="{475F44F4-3A09-F148-AE5B-895BE0EE19D1}"/>
              </a:ext>
            </a:extLst>
          </p:cNvPr>
          <p:cNvSpPr>
            <a:spLocks noGrp="1"/>
          </p:cNvSpPr>
          <p:nvPr>
            <p:ph type="ctrTitle"/>
          </p:nvPr>
        </p:nvSpPr>
        <p:spPr>
          <a:xfrm>
            <a:off x="527048" y="1657144"/>
            <a:ext cx="12052916" cy="1126062"/>
          </a:xfrm>
        </p:spPr>
        <p:txBody>
          <a:bodyPr/>
          <a:lstStyle/>
          <a:p>
            <a:r>
              <a:rPr lang="en-US" sz="4000" dirty="0"/>
              <a:t>Fatalities from Terrorist Incidents in the Aviation Sector</a:t>
            </a:r>
            <a:endParaRPr lang="en-GB" dirty="0"/>
          </a:p>
        </p:txBody>
      </p:sp>
    </p:spTree>
    <p:extLst>
      <p:ext uri="{BB962C8B-B14F-4D97-AF65-F5344CB8AC3E}">
        <p14:creationId xmlns:p14="http://schemas.microsoft.com/office/powerpoint/2010/main" val="1500996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871B0D-DBFE-D344-B3AE-59DBDFE56350}"/>
              </a:ext>
            </a:extLst>
          </p:cNvPr>
          <p:cNvSpPr>
            <a:spLocks noGrp="1"/>
          </p:cNvSpPr>
          <p:nvPr>
            <p:ph type="sldNum" sz="quarter" idx="2"/>
          </p:nvPr>
        </p:nvSpPr>
        <p:spPr/>
        <p:txBody>
          <a:bodyPr/>
          <a:lstStyle/>
          <a:p>
            <a:fld id="{86CB4B4D-7CA3-9044-876B-883B54F8677D}" type="slidenum">
              <a:rPr lang="en-GB" smtClean="0"/>
              <a:t>13</a:t>
            </a:fld>
            <a:endParaRPr lang="en-GB"/>
          </a:p>
        </p:txBody>
      </p:sp>
      <p:pic>
        <p:nvPicPr>
          <p:cNvPr id="6" name="Picture 5">
            <a:extLst>
              <a:ext uri="{FF2B5EF4-FFF2-40B4-BE49-F238E27FC236}">
                <a16:creationId xmlns:a16="http://schemas.microsoft.com/office/drawing/2014/main" id="{32B373E8-36B8-AB40-86B4-0216AE438138}"/>
              </a:ext>
            </a:extLst>
          </p:cNvPr>
          <p:cNvPicPr>
            <a:picLocks noChangeAspect="1"/>
          </p:cNvPicPr>
          <p:nvPr/>
        </p:nvPicPr>
        <p:blipFill>
          <a:blip r:embed="rId2"/>
          <a:stretch>
            <a:fillRect/>
          </a:stretch>
        </p:blipFill>
        <p:spPr>
          <a:xfrm>
            <a:off x="2403719" y="2509716"/>
            <a:ext cx="8780096" cy="5014042"/>
          </a:xfrm>
          <a:prstGeom prst="rect">
            <a:avLst/>
          </a:prstGeom>
        </p:spPr>
      </p:pic>
      <p:sp>
        <p:nvSpPr>
          <p:cNvPr id="7" name="Title 3">
            <a:extLst>
              <a:ext uri="{FF2B5EF4-FFF2-40B4-BE49-F238E27FC236}">
                <a16:creationId xmlns:a16="http://schemas.microsoft.com/office/drawing/2014/main" id="{34BAFC19-E861-7F4C-B604-A1916903C7D8}"/>
              </a:ext>
            </a:extLst>
          </p:cNvPr>
          <p:cNvSpPr>
            <a:spLocks noGrp="1"/>
          </p:cNvSpPr>
          <p:nvPr>
            <p:ph type="ctrTitle"/>
          </p:nvPr>
        </p:nvSpPr>
        <p:spPr>
          <a:xfrm>
            <a:off x="527048" y="1657144"/>
            <a:ext cx="12052916" cy="1126062"/>
          </a:xfrm>
        </p:spPr>
        <p:txBody>
          <a:bodyPr/>
          <a:lstStyle/>
          <a:p>
            <a:r>
              <a:rPr lang="en-US" sz="4000" dirty="0"/>
              <a:t>Significant Terrorist Incidents in the Aviation Sector</a:t>
            </a:r>
            <a:endParaRPr lang="en-GB" dirty="0"/>
          </a:p>
        </p:txBody>
      </p:sp>
      <p:sp>
        <p:nvSpPr>
          <p:cNvPr id="8" name="TextBox 7">
            <a:extLst>
              <a:ext uri="{FF2B5EF4-FFF2-40B4-BE49-F238E27FC236}">
                <a16:creationId xmlns:a16="http://schemas.microsoft.com/office/drawing/2014/main" id="{5312A019-3AA2-0446-B0F1-BB6F04761F73}"/>
              </a:ext>
            </a:extLst>
          </p:cNvPr>
          <p:cNvSpPr txBox="1"/>
          <p:nvPr/>
        </p:nvSpPr>
        <p:spPr>
          <a:xfrm>
            <a:off x="3587505" y="7719740"/>
            <a:ext cx="641252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More Attacks at Airports</a:t>
            </a:r>
          </a:p>
        </p:txBody>
      </p:sp>
    </p:spTree>
    <p:extLst>
      <p:ext uri="{BB962C8B-B14F-4D97-AF65-F5344CB8AC3E}">
        <p14:creationId xmlns:p14="http://schemas.microsoft.com/office/powerpoint/2010/main" val="4042990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14</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Armed Assaults and Bombings at Nuclear Facilities are Rare</a:t>
            </a:r>
          </a:p>
        </p:txBody>
      </p:sp>
      <p:sp>
        <p:nvSpPr>
          <p:cNvPr id="2" name="TextBox 1">
            <a:extLst>
              <a:ext uri="{FF2B5EF4-FFF2-40B4-BE49-F238E27FC236}">
                <a16:creationId xmlns:a16="http://schemas.microsoft.com/office/drawing/2014/main" id="{EE41A1D5-8ECB-1F43-A9F2-1B80D3B8DC3A}"/>
              </a:ext>
            </a:extLst>
          </p:cNvPr>
          <p:cNvSpPr txBox="1"/>
          <p:nvPr/>
        </p:nvSpPr>
        <p:spPr>
          <a:xfrm>
            <a:off x="1671258" y="7943849"/>
            <a:ext cx="966228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9 physical attacks in 50 years; no radiological releases.</a:t>
            </a:r>
          </a:p>
        </p:txBody>
      </p:sp>
      <p:pic>
        <p:nvPicPr>
          <p:cNvPr id="5" name="Picture 4">
            <a:extLst>
              <a:ext uri="{FF2B5EF4-FFF2-40B4-BE49-F238E27FC236}">
                <a16:creationId xmlns:a16="http://schemas.microsoft.com/office/drawing/2014/main" id="{59CF6BAA-E69E-3849-8629-A2B7539B8094}"/>
              </a:ext>
            </a:extLst>
          </p:cNvPr>
          <p:cNvPicPr>
            <a:picLocks noChangeAspect="1"/>
          </p:cNvPicPr>
          <p:nvPr/>
        </p:nvPicPr>
        <p:blipFill>
          <a:blip r:embed="rId2"/>
          <a:stretch>
            <a:fillRect/>
          </a:stretch>
        </p:blipFill>
        <p:spPr>
          <a:xfrm>
            <a:off x="774292" y="2606339"/>
            <a:ext cx="11401721" cy="4978491"/>
          </a:xfrm>
          <a:prstGeom prst="rect">
            <a:avLst/>
          </a:prstGeom>
          <a:ln>
            <a:solidFill>
              <a:schemeClr val="accent1">
                <a:lumMod val="50000"/>
              </a:schemeClr>
            </a:solidFill>
          </a:ln>
        </p:spPr>
      </p:pic>
    </p:spTree>
    <p:extLst>
      <p:ext uri="{BB962C8B-B14F-4D97-AF65-F5344CB8AC3E}">
        <p14:creationId xmlns:p14="http://schemas.microsoft.com/office/powerpoint/2010/main" val="3737219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0DFAA0-E977-D245-87FE-7F80EA063E62}"/>
              </a:ext>
            </a:extLst>
          </p:cNvPr>
          <p:cNvSpPr>
            <a:spLocks noGrp="1"/>
          </p:cNvSpPr>
          <p:nvPr>
            <p:ph type="sldNum" sz="quarter" idx="2"/>
          </p:nvPr>
        </p:nvSpPr>
        <p:spPr/>
        <p:txBody>
          <a:bodyPr/>
          <a:lstStyle/>
          <a:p>
            <a:fld id="{86CB4B4D-7CA3-9044-876B-883B54F8677D}" type="slidenum">
              <a:rPr lang="en-GB" smtClean="0"/>
              <a:t>15</a:t>
            </a:fld>
            <a:endParaRPr lang="en-GB"/>
          </a:p>
        </p:txBody>
      </p:sp>
      <p:sp>
        <p:nvSpPr>
          <p:cNvPr id="6" name="Title 3">
            <a:extLst>
              <a:ext uri="{FF2B5EF4-FFF2-40B4-BE49-F238E27FC236}">
                <a16:creationId xmlns:a16="http://schemas.microsoft.com/office/drawing/2014/main" id="{153270E6-32F4-ED49-A078-7CB8C314D051}"/>
              </a:ext>
            </a:extLst>
          </p:cNvPr>
          <p:cNvSpPr>
            <a:spLocks noGrp="1"/>
          </p:cNvSpPr>
          <p:nvPr>
            <p:ph type="ctrTitle"/>
          </p:nvPr>
        </p:nvSpPr>
        <p:spPr>
          <a:xfrm>
            <a:off x="527048" y="1657144"/>
            <a:ext cx="12052916" cy="1126062"/>
          </a:xfrm>
        </p:spPr>
        <p:txBody>
          <a:bodyPr/>
          <a:lstStyle/>
          <a:p>
            <a:r>
              <a:rPr lang="en-US" sz="3600" dirty="0"/>
              <a:t>Radiological Material: Incidents related to trafficking or malicious use</a:t>
            </a:r>
            <a:endParaRPr lang="en-GB" sz="4000" dirty="0"/>
          </a:p>
        </p:txBody>
      </p:sp>
      <p:pic>
        <p:nvPicPr>
          <p:cNvPr id="7" name="Picture 6">
            <a:extLst>
              <a:ext uri="{FF2B5EF4-FFF2-40B4-BE49-F238E27FC236}">
                <a16:creationId xmlns:a16="http://schemas.microsoft.com/office/drawing/2014/main" id="{A68177B6-2169-B349-96CD-07DA6A507261}"/>
              </a:ext>
            </a:extLst>
          </p:cNvPr>
          <p:cNvPicPr>
            <a:picLocks noChangeAspect="1"/>
          </p:cNvPicPr>
          <p:nvPr/>
        </p:nvPicPr>
        <p:blipFill rotWithShape="1">
          <a:blip r:embed="rId2"/>
          <a:srcRect t="7625"/>
          <a:stretch/>
        </p:blipFill>
        <p:spPr>
          <a:xfrm>
            <a:off x="2062286" y="2481993"/>
            <a:ext cx="8481646" cy="5056598"/>
          </a:xfrm>
          <a:prstGeom prst="rect">
            <a:avLst/>
          </a:prstGeom>
        </p:spPr>
      </p:pic>
      <p:sp>
        <p:nvSpPr>
          <p:cNvPr id="9" name="TextBox 8">
            <a:extLst>
              <a:ext uri="{FF2B5EF4-FFF2-40B4-BE49-F238E27FC236}">
                <a16:creationId xmlns:a16="http://schemas.microsoft.com/office/drawing/2014/main" id="{EE1C22BE-BD24-BE47-BD34-29B654B4F4B1}"/>
              </a:ext>
            </a:extLst>
          </p:cNvPr>
          <p:cNvSpPr txBox="1"/>
          <p:nvPr/>
        </p:nvSpPr>
        <p:spPr>
          <a:xfrm>
            <a:off x="1671258" y="7943849"/>
            <a:ext cx="966228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No Dirty Bombs Exploded</a:t>
            </a:r>
          </a:p>
        </p:txBody>
      </p:sp>
    </p:spTree>
    <p:extLst>
      <p:ext uri="{BB962C8B-B14F-4D97-AF65-F5344CB8AC3E}">
        <p14:creationId xmlns:p14="http://schemas.microsoft.com/office/powerpoint/2010/main" val="1751474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16</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What do we conclude from these Statistics?</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227727" y="2525945"/>
            <a:ext cx="10549345" cy="5598794"/>
          </a:xfrm>
        </p:spPr>
        <p:txBody>
          <a:bodyPr/>
          <a:lstStyle/>
          <a:p>
            <a:pPr>
              <a:lnSpc>
                <a:spcPts val="3600"/>
              </a:lnSpc>
              <a:spcBef>
                <a:spcPts val="600"/>
              </a:spcBef>
            </a:pPr>
            <a:r>
              <a:rPr lang="en-GB" sz="3200" dirty="0">
                <a:latin typeface="Calibri" panose="020F0502020204030204" pitchFamily="34" charset="0"/>
                <a:cs typeface="Calibri" panose="020F0502020204030204" pitchFamily="34" charset="0"/>
              </a:rPr>
              <a:t>Security in the nuclear sector is much more effectively implemented, from the IAEA down to operators?</a:t>
            </a:r>
          </a:p>
          <a:p>
            <a:pPr>
              <a:lnSpc>
                <a:spcPts val="3600"/>
              </a:lnSpc>
              <a:spcBef>
                <a:spcPts val="600"/>
              </a:spcBef>
            </a:pPr>
            <a:r>
              <a:rPr lang="en-GB" sz="3200" dirty="0">
                <a:latin typeface="Calibri" panose="020F0502020204030204" pitchFamily="34" charset="0"/>
                <a:cs typeface="Calibri" panose="020F0502020204030204" pitchFamily="34" charset="0"/>
              </a:rPr>
              <a:t>Nuclear facilities and transport operations are too heavily defended to make them an attractive target?</a:t>
            </a:r>
          </a:p>
          <a:p>
            <a:pPr>
              <a:lnSpc>
                <a:spcPts val="3600"/>
              </a:lnSpc>
              <a:spcBef>
                <a:spcPts val="600"/>
              </a:spcBef>
            </a:pPr>
            <a:r>
              <a:rPr lang="en-GB" sz="3200" dirty="0">
                <a:latin typeface="Calibri" panose="020F0502020204030204" pitchFamily="34" charset="0"/>
                <a:cs typeface="Calibri" panose="020F0502020204030204" pitchFamily="34" charset="0"/>
              </a:rPr>
              <a:t>There are many more potential aviation targets (airports and aircraft ) around the world?</a:t>
            </a:r>
          </a:p>
          <a:p>
            <a:pPr>
              <a:lnSpc>
                <a:spcPts val="3600"/>
              </a:lnSpc>
              <a:spcBef>
                <a:spcPts val="600"/>
              </a:spcBef>
            </a:pPr>
            <a:r>
              <a:rPr lang="en-GB" sz="3200" dirty="0">
                <a:latin typeface="Calibri" panose="020F0502020204030204" pitchFamily="34" charset="0"/>
                <a:cs typeface="Calibri" panose="020F0502020204030204" pitchFamily="34" charset="0"/>
              </a:rPr>
              <a:t>Public access to the airports and aircraft is the deciding factor?</a:t>
            </a:r>
          </a:p>
          <a:p>
            <a:pPr>
              <a:lnSpc>
                <a:spcPts val="3600"/>
              </a:lnSpc>
              <a:spcBef>
                <a:spcPts val="600"/>
              </a:spcBef>
            </a:pPr>
            <a:r>
              <a:rPr lang="en-GB" sz="3200" dirty="0">
                <a:latin typeface="Calibri" panose="020F0502020204030204" pitchFamily="34" charset="0"/>
                <a:cs typeface="Calibri" panose="020F0502020204030204" pitchFamily="34" charset="0"/>
              </a:rPr>
              <a:t>Terrorists are simply not interested in attacking nuclear facilities or detonating dirty bombs?</a:t>
            </a:r>
          </a:p>
          <a:p>
            <a:pPr>
              <a:lnSpc>
                <a:spcPts val="3600"/>
              </a:lnSpc>
              <a:spcBef>
                <a:spcPts val="600"/>
              </a:spcBef>
            </a:pPr>
            <a:r>
              <a:rPr lang="en-GB" sz="3200" dirty="0">
                <a:latin typeface="Calibri" panose="020F0502020204030204" pitchFamily="34" charset="0"/>
                <a:cs typeface="Calibri" panose="020F0502020204030204" pitchFamily="34" charset="0"/>
              </a:rPr>
              <a:t>Do we have anything to learn from the aviation sector?</a:t>
            </a:r>
          </a:p>
          <a:p>
            <a:pPr>
              <a:lnSpc>
                <a:spcPts val="3600"/>
              </a:lnSpc>
              <a:spcBef>
                <a:spcPts val="600"/>
              </a:spcBef>
            </a:pPr>
            <a:endParaRPr lang="en-GB" sz="3200" dirty="0">
              <a:latin typeface="Calibri" panose="020F0502020204030204" pitchFamily="34" charset="0"/>
              <a:cs typeface="Calibri" panose="020F0502020204030204" pitchFamily="34" charset="0"/>
            </a:endParaRPr>
          </a:p>
          <a:p>
            <a:pPr>
              <a:lnSpc>
                <a:spcPts val="3600"/>
              </a:lnSpc>
              <a:spcBef>
                <a:spcPts val="600"/>
              </a:spcBef>
            </a:pPr>
            <a:endParaRPr lang="en-GB" sz="3200" dirty="0">
              <a:latin typeface="Calibri" panose="020F0502020204030204" pitchFamily="34" charset="0"/>
              <a:cs typeface="Calibri" panose="020F0502020204030204" pitchFamily="34" charset="0"/>
            </a:endParaRPr>
          </a:p>
          <a:p>
            <a:pPr>
              <a:lnSpc>
                <a:spcPts val="3600"/>
              </a:lnSpc>
              <a:spcBef>
                <a:spcPts val="600"/>
              </a:spcBef>
            </a:pP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019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17</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Divergence between ICAO and the IAEA</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980729" y="2580723"/>
            <a:ext cx="11249779" cy="5941954"/>
          </a:xfrm>
        </p:spPr>
        <p:txBody>
          <a:bodyPr/>
          <a:lstStyle/>
          <a:p>
            <a:pPr marL="0" indent="0">
              <a:lnSpc>
                <a:spcPts val="3600"/>
              </a:lnSpc>
              <a:spcBef>
                <a:spcPts val="0"/>
              </a:spcBef>
              <a:buNone/>
            </a:pPr>
            <a:r>
              <a:rPr lang="en-GB" sz="2800" dirty="0">
                <a:latin typeface="Calibri" panose="020F0502020204030204" pitchFamily="34" charset="0"/>
                <a:cs typeface="Calibri" panose="020F0502020204030204" pitchFamily="34" charset="0"/>
              </a:rPr>
              <a:t>Following the terrorist attacks in the USA in September 2001 </a:t>
            </a:r>
            <a:r>
              <a:rPr lang="en-US" sz="2800" dirty="0">
                <a:latin typeface="Calibri" panose="020F0502020204030204" pitchFamily="34" charset="0"/>
                <a:cs typeface="Calibri" panose="020F0502020204030204" pitchFamily="34" charset="0"/>
              </a:rPr>
              <a:t>the ICAO Assembly adopted </a:t>
            </a:r>
            <a:r>
              <a:rPr lang="en-US" sz="2800" b="1" i="1" dirty="0">
                <a:latin typeface="Calibri" panose="020F0502020204030204" pitchFamily="34" charset="0"/>
                <a:cs typeface="Calibri" panose="020F0502020204030204" pitchFamily="34" charset="0"/>
              </a:rPr>
              <a:t>Resolution A33-1:</a:t>
            </a:r>
            <a:r>
              <a:rPr lang="en-US" sz="2800" b="1" dirty="0">
                <a:latin typeface="Calibri" panose="020F0502020204030204" pitchFamily="34" charset="0"/>
                <a:cs typeface="Calibri" panose="020F0502020204030204" pitchFamily="34" charset="0"/>
              </a:rPr>
              <a:t> </a:t>
            </a:r>
            <a:r>
              <a:rPr lang="en-US" sz="2800" b="1" i="1" dirty="0">
                <a:latin typeface="Calibri" panose="020F0502020204030204" pitchFamily="34" charset="0"/>
                <a:cs typeface="Calibri" panose="020F0502020204030204" pitchFamily="34" charset="0"/>
              </a:rPr>
              <a:t>Declaration on misuse of civil aircraft as weapons of destruction and other terrorist acts involving civil aviation </a:t>
            </a:r>
            <a:r>
              <a:rPr lang="en-US" sz="2800" dirty="0">
                <a:latin typeface="Calibri" panose="020F0502020204030204" pitchFamily="34" charset="0"/>
                <a:cs typeface="Calibri" panose="020F0502020204030204" pitchFamily="34" charset="0"/>
              </a:rPr>
              <a:t>(Endorsed by the Ministerial Conference on Aviation Security in February 2002)</a:t>
            </a:r>
            <a:endParaRPr lang="en-US" sz="2800" b="1" i="1" dirty="0">
              <a:latin typeface="Calibri" panose="020F0502020204030204" pitchFamily="34" charset="0"/>
              <a:cs typeface="Calibri" panose="020F0502020204030204" pitchFamily="34" charset="0"/>
            </a:endParaRPr>
          </a:p>
          <a:p>
            <a:pPr marL="0" indent="0">
              <a:lnSpc>
                <a:spcPts val="3600"/>
              </a:lnSpc>
              <a:spcBef>
                <a:spcPts val="0"/>
              </a:spcBef>
              <a:buNone/>
            </a:pPr>
            <a:endParaRPr lang="en-US" sz="2800" b="1" i="1" dirty="0">
              <a:latin typeface="Calibri" panose="020F0502020204030204" pitchFamily="34" charset="0"/>
              <a:cs typeface="Calibri" panose="020F0502020204030204" pitchFamily="34" charset="0"/>
            </a:endParaRPr>
          </a:p>
          <a:p>
            <a:pPr marL="0" indent="0">
              <a:lnSpc>
                <a:spcPts val="3600"/>
              </a:lnSpc>
              <a:spcBef>
                <a:spcPts val="0"/>
              </a:spcBef>
              <a:buNone/>
            </a:pPr>
            <a:r>
              <a:rPr lang="en-US" sz="2800" dirty="0">
                <a:latin typeface="Calibri" panose="020F0502020204030204" pitchFamily="34" charset="0"/>
                <a:cs typeface="Calibri" panose="020F0502020204030204" pitchFamily="34" charset="0"/>
              </a:rPr>
              <a:t>This strengthened ICAO's role in the adoption of ICAO Security Standards and Recommended Practices (SARPs), in the auditing of their implementation, and allowed it to develop a comprehensive Global Aviation Security Plan. </a:t>
            </a:r>
          </a:p>
          <a:p>
            <a:pPr marL="0" indent="0">
              <a:lnSpc>
                <a:spcPts val="3600"/>
              </a:lnSpc>
              <a:spcBef>
                <a:spcPts val="0"/>
              </a:spcBef>
              <a:buNone/>
            </a:pPr>
            <a:endParaRPr lang="en-US" sz="2800" dirty="0">
              <a:latin typeface="Calibri" panose="020F0502020204030204" pitchFamily="34" charset="0"/>
              <a:cs typeface="Calibri" panose="020F0502020204030204" pitchFamily="34" charset="0"/>
            </a:endParaRPr>
          </a:p>
          <a:p>
            <a:pPr marL="0" indent="0" algn="ctr">
              <a:lnSpc>
                <a:spcPts val="3600"/>
              </a:lnSpc>
              <a:spcBef>
                <a:spcPts val="0"/>
              </a:spcBef>
              <a:buNone/>
            </a:pPr>
            <a:r>
              <a:rPr lang="en-US" sz="3200" b="1" dirty="0">
                <a:latin typeface="Calibri" panose="020F0502020204030204" pitchFamily="34" charset="0"/>
                <a:cs typeface="Calibri" panose="020F0502020204030204" pitchFamily="34" charset="0"/>
              </a:rPr>
              <a:t>This marked a significant divergence in ICAO authority and strategy compared to the IAEA</a:t>
            </a:r>
          </a:p>
        </p:txBody>
      </p:sp>
    </p:spTree>
    <p:extLst>
      <p:ext uri="{BB962C8B-B14F-4D97-AF65-F5344CB8AC3E}">
        <p14:creationId xmlns:p14="http://schemas.microsoft.com/office/powerpoint/2010/main" val="527986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18</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804702"/>
          </a:xfrm>
        </p:spPr>
        <p:txBody>
          <a:bodyPr/>
          <a:lstStyle/>
          <a:p>
            <a:r>
              <a:rPr lang="en-GB" sz="4000" dirty="0">
                <a:solidFill>
                  <a:schemeClr val="accent1">
                    <a:lumMod val="50000"/>
                  </a:schemeClr>
                </a:solidFill>
              </a:rPr>
              <a:t>ICAO </a:t>
            </a:r>
            <a:r>
              <a:rPr lang="en-GB" sz="4000" b="0" spc="0" dirty="0">
                <a:solidFill>
                  <a:schemeClr val="accent1">
                    <a:lumMod val="50000"/>
                  </a:schemeClr>
                </a:solidFill>
                <a:latin typeface="Calibri" panose="020F0502020204030204" pitchFamily="34" charset="0"/>
                <a:cs typeface="Calibri" panose="020F0502020204030204" pitchFamily="34" charset="0"/>
              </a:rPr>
              <a:t>Security Standards and Recommended Practices </a:t>
            </a:r>
            <a:endParaRPr lang="en-GB" sz="4000" dirty="0">
              <a:solidFill>
                <a:schemeClr val="accent1">
                  <a:lumMod val="50000"/>
                </a:schemeClr>
              </a:solidFill>
            </a:endParaRPr>
          </a:p>
        </p:txBody>
      </p:sp>
      <p:pic>
        <p:nvPicPr>
          <p:cNvPr id="6" name="Picture 5">
            <a:extLst>
              <a:ext uri="{FF2B5EF4-FFF2-40B4-BE49-F238E27FC236}">
                <a16:creationId xmlns:a16="http://schemas.microsoft.com/office/drawing/2014/main" id="{563DA59F-00FB-9948-AFDB-1B094E0C85A5}"/>
              </a:ext>
            </a:extLst>
          </p:cNvPr>
          <p:cNvPicPr/>
          <p:nvPr/>
        </p:nvPicPr>
        <p:blipFill>
          <a:blip r:embed="rId2" cstate="email">
            <a:extLst>
              <a:ext uri="{28A0092B-C50C-407E-A947-70E740481C1C}">
                <a14:useLocalDpi xmlns:a14="http://schemas.microsoft.com/office/drawing/2010/main"/>
              </a:ext>
            </a:extLst>
          </a:blip>
          <a:stretch>
            <a:fillRect/>
          </a:stretch>
        </p:blipFill>
        <p:spPr>
          <a:xfrm>
            <a:off x="3148781" y="4292825"/>
            <a:ext cx="2778767" cy="3833238"/>
          </a:xfrm>
          <a:prstGeom prst="rect">
            <a:avLst/>
          </a:prstGeom>
          <a:ln>
            <a:solidFill>
              <a:schemeClr val="accent1"/>
            </a:solidFill>
          </a:ln>
        </p:spPr>
      </p:pic>
      <p:pic>
        <p:nvPicPr>
          <p:cNvPr id="7" name="Picture 6">
            <a:extLst>
              <a:ext uri="{FF2B5EF4-FFF2-40B4-BE49-F238E27FC236}">
                <a16:creationId xmlns:a16="http://schemas.microsoft.com/office/drawing/2014/main" id="{66CD5EE9-4DCF-B447-A8EE-7B2ABF184D4E}"/>
              </a:ext>
            </a:extLst>
          </p:cNvPr>
          <p:cNvPicPr/>
          <p:nvPr/>
        </p:nvPicPr>
        <p:blipFill>
          <a:blip r:embed="rId3" cstate="email">
            <a:extLst>
              <a:ext uri="{28A0092B-C50C-407E-A947-70E740481C1C}">
                <a14:useLocalDpi xmlns:a14="http://schemas.microsoft.com/office/drawing/2010/main"/>
              </a:ext>
            </a:extLst>
          </a:blip>
          <a:stretch>
            <a:fillRect/>
          </a:stretch>
        </p:blipFill>
        <p:spPr>
          <a:xfrm>
            <a:off x="6502400" y="4292825"/>
            <a:ext cx="2778767" cy="3833238"/>
          </a:xfrm>
          <a:prstGeom prst="rect">
            <a:avLst/>
          </a:prstGeom>
          <a:ln>
            <a:solidFill>
              <a:schemeClr val="accent1"/>
            </a:solidFill>
          </a:ln>
        </p:spPr>
      </p:pic>
      <p:sp>
        <p:nvSpPr>
          <p:cNvPr id="2" name="TextBox 1">
            <a:extLst>
              <a:ext uri="{FF2B5EF4-FFF2-40B4-BE49-F238E27FC236}">
                <a16:creationId xmlns:a16="http://schemas.microsoft.com/office/drawing/2014/main" id="{91AD63B3-E970-8F45-B3A0-9B508CB6D851}"/>
              </a:ext>
            </a:extLst>
          </p:cNvPr>
          <p:cNvSpPr txBox="1"/>
          <p:nvPr/>
        </p:nvSpPr>
        <p:spPr>
          <a:xfrm>
            <a:off x="850343" y="2717297"/>
            <a:ext cx="10492154"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ICAO’s aviation SARPs are defined in Annex 17 of the Chicago Convention, supported by the Aviation Security Manual, Document 8973</a:t>
            </a:r>
            <a:r>
              <a:rPr lang="en-GB" sz="2800" dirty="0">
                <a:latin typeface="Calibri" panose="020F0502020204030204" pitchFamily="34" charset="0"/>
                <a:cs typeface="Calibri" panose="020F0502020204030204" pitchFamily="34" charset="0"/>
              </a:rPr>
              <a:t>, both </a:t>
            </a:r>
            <a:r>
              <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approved by the ICAO Council.</a:t>
            </a:r>
          </a:p>
        </p:txBody>
      </p:sp>
    </p:spTree>
    <p:extLst>
      <p:ext uri="{BB962C8B-B14F-4D97-AF65-F5344CB8AC3E}">
        <p14:creationId xmlns:p14="http://schemas.microsoft.com/office/powerpoint/2010/main" val="130715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19</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US" sz="4000" dirty="0"/>
              <a:t>ICAO Security Standards and Recommended Practices</a:t>
            </a:r>
            <a:endParaRPr lang="en-GB" sz="4000" dirty="0"/>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859796" y="2506596"/>
            <a:ext cx="11370712" cy="5068054"/>
          </a:xfrm>
        </p:spPr>
        <p:txBody>
          <a:bodyPr/>
          <a:lstStyle/>
          <a:p>
            <a:pPr marL="0" indent="0">
              <a:buNone/>
            </a:pPr>
            <a:r>
              <a:rPr lang="en-US" dirty="0">
                <a:latin typeface="Calibri" panose="020F0502020204030204" pitchFamily="34" charset="0"/>
                <a:cs typeface="Calibri" panose="020F0502020204030204" pitchFamily="34" charset="0"/>
              </a:rPr>
              <a:t>ICAO draws a distinction between required Standards and Recommended Practices:</a:t>
            </a:r>
            <a:endParaRPr lang="en-GB" dirty="0">
              <a:latin typeface="Calibri" panose="020F0502020204030204" pitchFamily="34" charset="0"/>
              <a:cs typeface="Calibri" panose="020F0502020204030204" pitchFamily="34" charset="0"/>
            </a:endParaRPr>
          </a:p>
          <a:p>
            <a:pPr>
              <a:spcBef>
                <a:spcPts val="1200"/>
              </a:spcBef>
            </a:pPr>
            <a:r>
              <a:rPr lang="en-GB" b="1" i="1" dirty="0">
                <a:latin typeface="Calibri" panose="020F0502020204030204" pitchFamily="34" charset="0"/>
                <a:cs typeface="Calibri" panose="020F0502020204030204" pitchFamily="34" charset="0"/>
              </a:rPr>
              <a:t>Standard</a:t>
            </a:r>
            <a:r>
              <a:rPr lang="en-GB" i="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Any specification for physical characteristics, configuration, </a:t>
            </a:r>
            <a:r>
              <a:rPr lang="en-GB" dirty="0" err="1">
                <a:latin typeface="Calibri" panose="020F0502020204030204" pitchFamily="34" charset="0"/>
                <a:cs typeface="Calibri" panose="020F0502020204030204" pitchFamily="34" charset="0"/>
              </a:rPr>
              <a:t>matériel</a:t>
            </a:r>
            <a:r>
              <a:rPr lang="en-GB" dirty="0">
                <a:latin typeface="Calibri" panose="020F0502020204030204" pitchFamily="34" charset="0"/>
                <a:cs typeface="Calibri" panose="020F0502020204030204" pitchFamily="34" charset="0"/>
              </a:rPr>
              <a:t>, performance, personnel or procedure, the uniform application of which is recognized as necessary for the safety or regularity of international air navigation and to which </a:t>
            </a:r>
            <a:r>
              <a:rPr lang="en-GB" b="1" dirty="0">
                <a:latin typeface="Calibri" panose="020F0502020204030204" pitchFamily="34" charset="0"/>
                <a:cs typeface="Calibri" panose="020F0502020204030204" pitchFamily="34" charset="0"/>
              </a:rPr>
              <a:t>Contracting States </a:t>
            </a:r>
            <a:r>
              <a:rPr lang="en-GB" b="1" i="1" dirty="0">
                <a:latin typeface="Calibri" panose="020F0502020204030204" pitchFamily="34" charset="0"/>
                <a:cs typeface="Calibri" panose="020F0502020204030204" pitchFamily="34" charset="0"/>
              </a:rPr>
              <a:t>will conform</a:t>
            </a:r>
            <a:r>
              <a:rPr lang="en-GB" b="1" dirty="0">
                <a:latin typeface="Calibri" panose="020F0502020204030204" pitchFamily="34" charset="0"/>
                <a:cs typeface="Calibri" panose="020F0502020204030204" pitchFamily="34" charset="0"/>
              </a:rPr>
              <a:t> in accordance with the Convention; in the event of impossibility of compliance, notification to the Council is compulsory under Article 38 of the Convention.</a:t>
            </a:r>
          </a:p>
          <a:p>
            <a:pPr>
              <a:spcBef>
                <a:spcPts val="1200"/>
              </a:spcBef>
            </a:pPr>
            <a:r>
              <a:rPr lang="en-GB" b="1" i="1" dirty="0">
                <a:latin typeface="Calibri" panose="020F0502020204030204" pitchFamily="34" charset="0"/>
                <a:cs typeface="Calibri" panose="020F0502020204030204" pitchFamily="34" charset="0"/>
              </a:rPr>
              <a:t>Recommended Practice</a:t>
            </a:r>
            <a:r>
              <a:rPr lang="en-GB" i="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Any specification for physical characteristics, configuration, </a:t>
            </a:r>
            <a:r>
              <a:rPr lang="en-GB" dirty="0" err="1">
                <a:latin typeface="Calibri" panose="020F0502020204030204" pitchFamily="34" charset="0"/>
                <a:cs typeface="Calibri" panose="020F0502020204030204" pitchFamily="34" charset="0"/>
              </a:rPr>
              <a:t>matériel</a:t>
            </a:r>
            <a:r>
              <a:rPr lang="en-GB" dirty="0">
                <a:latin typeface="Calibri" panose="020F0502020204030204" pitchFamily="34" charset="0"/>
                <a:cs typeface="Calibri" panose="020F0502020204030204" pitchFamily="34" charset="0"/>
              </a:rPr>
              <a:t>, performance, personnel or procedure, the uniform application of which is recognized </a:t>
            </a:r>
            <a:r>
              <a:rPr lang="en-GB" b="1" i="1" dirty="0">
                <a:latin typeface="Calibri" panose="020F0502020204030204" pitchFamily="34" charset="0"/>
                <a:cs typeface="Calibri" panose="020F0502020204030204" pitchFamily="34" charset="0"/>
              </a:rPr>
              <a:t>as desirable</a:t>
            </a:r>
            <a:r>
              <a:rPr lang="en-GB" dirty="0">
                <a:latin typeface="Calibri" panose="020F0502020204030204" pitchFamily="34" charset="0"/>
                <a:cs typeface="Calibri" panose="020F0502020204030204" pitchFamily="34" charset="0"/>
              </a:rPr>
              <a:t> in the interests of safety, regularity or efficiency of international air navigation, and to which </a:t>
            </a:r>
            <a:r>
              <a:rPr lang="en-GB" b="1" dirty="0">
                <a:latin typeface="Calibri" panose="020F0502020204030204" pitchFamily="34" charset="0"/>
                <a:cs typeface="Calibri" panose="020F0502020204030204" pitchFamily="34" charset="0"/>
              </a:rPr>
              <a:t>Contracting States </a:t>
            </a:r>
            <a:r>
              <a:rPr lang="en-GB" b="1" i="1" dirty="0">
                <a:latin typeface="Calibri" panose="020F0502020204030204" pitchFamily="34" charset="0"/>
                <a:cs typeface="Calibri" panose="020F0502020204030204" pitchFamily="34" charset="0"/>
              </a:rPr>
              <a:t>will endeavour</a:t>
            </a:r>
            <a:r>
              <a:rPr lang="en-GB" b="1" dirty="0">
                <a:latin typeface="Calibri" panose="020F0502020204030204" pitchFamily="34" charset="0"/>
                <a:cs typeface="Calibri" panose="020F0502020204030204" pitchFamily="34" charset="0"/>
              </a:rPr>
              <a:t> to conform in accordance with the Convention. </a:t>
            </a:r>
          </a:p>
          <a:p>
            <a:pPr marL="0" indent="0">
              <a:lnSpc>
                <a:spcPts val="3600"/>
              </a:lnSpc>
              <a:spcBef>
                <a:spcPts val="0"/>
              </a:spcBef>
              <a:buNone/>
            </a:pPr>
            <a:endParaRPr lang="en-GB" sz="32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5504E11-52EA-FF48-8F5E-6F0C4B8D9D34}"/>
              </a:ext>
            </a:extLst>
          </p:cNvPr>
          <p:cNvSpPr txBox="1"/>
          <p:nvPr/>
        </p:nvSpPr>
        <p:spPr>
          <a:xfrm>
            <a:off x="1230923" y="7721067"/>
            <a:ext cx="1099958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By contrast the IAEA produces only guidance </a:t>
            </a:r>
          </a:p>
        </p:txBody>
      </p:sp>
    </p:spTree>
    <p:extLst>
      <p:ext uri="{BB962C8B-B14F-4D97-AF65-F5344CB8AC3E}">
        <p14:creationId xmlns:p14="http://schemas.microsoft.com/office/powerpoint/2010/main" val="451245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2</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Scope of the Research</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150285" y="3389837"/>
            <a:ext cx="10503877" cy="2354471"/>
          </a:xfrm>
        </p:spPr>
        <p:txBody>
          <a:bodyPr/>
          <a:lstStyle/>
          <a:p>
            <a:pPr marL="0" indent="0" algn="ctr">
              <a:lnSpc>
                <a:spcPts val="3800"/>
              </a:lnSpc>
              <a:spcBef>
                <a:spcPts val="600"/>
              </a:spcBef>
              <a:spcAft>
                <a:spcPts val="600"/>
              </a:spcAft>
              <a:buNone/>
            </a:pPr>
            <a:r>
              <a:rPr lang="en-US" sz="3200" dirty="0">
                <a:latin typeface="Calibri" panose="020F0502020204030204" pitchFamily="34" charset="0"/>
                <a:cs typeface="Calibri" panose="020F0502020204030204" pitchFamily="34" charset="0"/>
              </a:rPr>
              <a:t>The World Institute for Nuclear Security, supported by the MacArthur Foundation, has conducted a major research project comparing and benchmarking the international security regimes in the civil nuclear</a:t>
            </a:r>
            <a:r>
              <a:rPr lang="en-GB" sz="3200" dirty="0">
                <a:latin typeface="Calibri" panose="020F0502020204030204" pitchFamily="34" charset="0"/>
                <a:cs typeface="Calibri" panose="020F0502020204030204" pitchFamily="34" charset="0"/>
              </a:rPr>
              <a:t> and aviation sectors.</a:t>
            </a:r>
          </a:p>
        </p:txBody>
      </p:sp>
    </p:spTree>
    <p:extLst>
      <p:ext uri="{BB962C8B-B14F-4D97-AF65-F5344CB8AC3E}">
        <p14:creationId xmlns:p14="http://schemas.microsoft.com/office/powerpoint/2010/main" val="1469303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20</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Powers of Enforcement and Audit</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052301" y="2645713"/>
            <a:ext cx="10316307" cy="5788424"/>
          </a:xfrm>
        </p:spPr>
        <p:txBody>
          <a:bodyPr/>
          <a:lstStyle/>
          <a:p>
            <a:pPr marL="0" indent="0">
              <a:lnSpc>
                <a:spcPts val="3600"/>
              </a:lnSpc>
              <a:spcBef>
                <a:spcPts val="0"/>
              </a:spcBef>
              <a:buNone/>
            </a:pPr>
            <a:r>
              <a:rPr lang="en-GB" sz="2800" dirty="0">
                <a:latin typeface="Calibri" panose="020F0502020204030204" pitchFamily="34" charset="0"/>
                <a:cs typeface="Calibri" panose="020F0502020204030204" pitchFamily="34" charset="0"/>
              </a:rPr>
              <a:t>Neither the IAEA or ICAO have any powers of enforcement but unlike the IAEA, ICAO does have the authority to conduct mandatory aviation security audits.</a:t>
            </a:r>
          </a:p>
          <a:p>
            <a:pPr marL="0" indent="0">
              <a:lnSpc>
                <a:spcPts val="3600"/>
              </a:lnSpc>
              <a:spcBef>
                <a:spcPts val="0"/>
              </a:spcBef>
              <a:buNone/>
            </a:pPr>
            <a:endParaRPr lang="en-GB" sz="2800" dirty="0">
              <a:latin typeface="Calibri" panose="020F0502020204030204" pitchFamily="34" charset="0"/>
              <a:cs typeface="Calibri" panose="020F0502020204030204" pitchFamily="34" charset="0"/>
            </a:endParaRPr>
          </a:p>
          <a:p>
            <a:pPr marL="0" indent="0">
              <a:lnSpc>
                <a:spcPts val="3600"/>
              </a:lnSpc>
              <a:spcBef>
                <a:spcPts val="0"/>
              </a:spcBef>
              <a:buNone/>
            </a:pPr>
            <a:r>
              <a:rPr lang="en-US" sz="2800" dirty="0">
                <a:latin typeface="Calibri" panose="020F0502020204030204" pitchFamily="34" charset="0"/>
                <a:cs typeface="Calibri" panose="020F0502020204030204" pitchFamily="34" charset="0"/>
              </a:rPr>
              <a:t>The ICAO Universal Security Audit </a:t>
            </a:r>
            <a:r>
              <a:rPr lang="en-US" sz="2800" dirty="0" err="1">
                <a:latin typeface="Calibri" panose="020F0502020204030204" pitchFamily="34" charset="0"/>
                <a:cs typeface="Calibri" panose="020F0502020204030204" pitchFamily="34" charset="0"/>
              </a:rPr>
              <a:t>Programme</a:t>
            </a:r>
            <a:r>
              <a:rPr lang="en-US" sz="2800" dirty="0">
                <a:latin typeface="Calibri" panose="020F0502020204030204" pitchFamily="34" charset="0"/>
                <a:cs typeface="Calibri" panose="020F0502020204030204" pitchFamily="34" charset="0"/>
              </a:rPr>
              <a:t> (USAP) was launched in 2002 and introduced regular, </a:t>
            </a:r>
            <a:r>
              <a:rPr lang="en-US" sz="2800" i="1" dirty="0">
                <a:latin typeface="Calibri" panose="020F0502020204030204" pitchFamily="34" charset="0"/>
                <a:cs typeface="Calibri" panose="020F0502020204030204" pitchFamily="34" charset="0"/>
              </a:rPr>
              <a:t>mandatory</a:t>
            </a:r>
            <a:r>
              <a:rPr lang="en-US" sz="2800" dirty="0">
                <a:latin typeface="Calibri" panose="020F0502020204030204" pitchFamily="34" charset="0"/>
                <a:cs typeface="Calibri" panose="020F0502020204030204" pitchFamily="34" charset="0"/>
              </a:rPr>
              <a:t>, systematic and </a:t>
            </a:r>
            <a:r>
              <a:rPr lang="en-US" sz="2800" dirty="0" err="1">
                <a:latin typeface="Calibri" panose="020F0502020204030204" pitchFamily="34" charset="0"/>
                <a:cs typeface="Calibri" panose="020F0502020204030204" pitchFamily="34" charset="0"/>
              </a:rPr>
              <a:t>harmonised</a:t>
            </a:r>
            <a:r>
              <a:rPr lang="en-US" sz="2800" dirty="0">
                <a:latin typeface="Calibri" panose="020F0502020204030204" pitchFamily="34" charset="0"/>
                <a:cs typeface="Calibri" panose="020F0502020204030204" pitchFamily="34" charset="0"/>
              </a:rPr>
              <a:t> audits to evaluate aviation security in all 191 ICAO Contracting States. Since 2002, over 430 audits have been conducted in 181 States.</a:t>
            </a:r>
          </a:p>
          <a:p>
            <a:pPr marL="0" indent="0">
              <a:lnSpc>
                <a:spcPts val="3600"/>
              </a:lnSpc>
              <a:spcBef>
                <a:spcPts val="0"/>
              </a:spcBef>
              <a:buNone/>
            </a:pPr>
            <a:endParaRPr lang="en-US" sz="2800" dirty="0">
              <a:latin typeface="Calibri" panose="020F0502020204030204" pitchFamily="34" charset="0"/>
              <a:cs typeface="Calibri" panose="020F0502020204030204" pitchFamily="34" charset="0"/>
            </a:endParaRPr>
          </a:p>
          <a:p>
            <a:pPr marL="0" indent="0">
              <a:lnSpc>
                <a:spcPts val="3600"/>
              </a:lnSpc>
              <a:spcBef>
                <a:spcPts val="0"/>
              </a:spcBef>
              <a:buNone/>
            </a:pPr>
            <a:r>
              <a:rPr lang="en-US" sz="2800" dirty="0">
                <a:latin typeface="Calibri" panose="020F0502020204030204" pitchFamily="34" charset="0"/>
                <a:cs typeface="Calibri" panose="020F0502020204030204" pitchFamily="34" charset="0"/>
              </a:rPr>
              <a:t>The IAEA conducts a variety of reviews, </a:t>
            </a:r>
            <a:r>
              <a:rPr lang="en-US" sz="2800" i="1" dirty="0">
                <a:latin typeface="Calibri" panose="020F0502020204030204" pitchFamily="34" charset="0"/>
                <a:cs typeface="Calibri" panose="020F0502020204030204" pitchFamily="34" charset="0"/>
              </a:rPr>
              <a:t>at the request of the State</a:t>
            </a:r>
            <a:r>
              <a:rPr lang="en-US" sz="2800" dirty="0">
                <a:latin typeface="Calibri" panose="020F0502020204030204" pitchFamily="34" charset="0"/>
                <a:cs typeface="Calibri" panose="020F0502020204030204" pitchFamily="34" charset="0"/>
              </a:rPr>
              <a:t>. Since </a:t>
            </a:r>
            <a:r>
              <a:rPr lang="en-GB" sz="2800" dirty="0">
                <a:latin typeface="Calibri" panose="020F0502020204030204" pitchFamily="34" charset="0"/>
                <a:cs typeface="Calibri" panose="020F0502020204030204" pitchFamily="34" charset="0"/>
              </a:rPr>
              <a:t>1992 the IAEA has conducted 103 IPPAS missions, including follow up activities; about 4 per year.</a:t>
            </a:r>
          </a:p>
          <a:p>
            <a:pPr marL="0" indent="0">
              <a:lnSpc>
                <a:spcPts val="3600"/>
              </a:lnSpc>
              <a:spcBef>
                <a:spcPts val="0"/>
              </a:spcBef>
              <a:buNone/>
            </a:pP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5395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21</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Publication of Audit/Review Results</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076365" y="2501333"/>
            <a:ext cx="10316307" cy="6041088"/>
          </a:xfrm>
        </p:spPr>
        <p:txBody>
          <a:bodyPr/>
          <a:lstStyle/>
          <a:p>
            <a:pPr marL="0" indent="0">
              <a:lnSpc>
                <a:spcPts val="3600"/>
              </a:lnSpc>
              <a:spcBef>
                <a:spcPts val="0"/>
              </a:spcBef>
              <a:buNone/>
            </a:pPr>
            <a:r>
              <a:rPr lang="en-GB" sz="2800" dirty="0">
                <a:latin typeface="Calibri" panose="020F0502020204030204" pitchFamily="34" charset="0"/>
                <a:cs typeface="Calibri" panose="020F0502020204030204" pitchFamily="34" charset="0"/>
              </a:rPr>
              <a:t>The reports of ICAO security audits and IAEA IPPAS Missions are confidential to the State involved.</a:t>
            </a:r>
          </a:p>
          <a:p>
            <a:pPr marL="0" indent="0">
              <a:lnSpc>
                <a:spcPts val="3600"/>
              </a:lnSpc>
              <a:spcBef>
                <a:spcPts val="0"/>
              </a:spcBef>
              <a:buNone/>
            </a:pPr>
            <a:endParaRPr lang="en-GB" sz="2800" dirty="0">
              <a:latin typeface="Calibri" panose="020F0502020204030204" pitchFamily="34" charset="0"/>
              <a:cs typeface="Calibri" panose="020F0502020204030204" pitchFamily="34" charset="0"/>
            </a:endParaRPr>
          </a:p>
          <a:p>
            <a:pPr marL="0" indent="0">
              <a:lnSpc>
                <a:spcPts val="3600"/>
              </a:lnSpc>
              <a:spcBef>
                <a:spcPts val="0"/>
              </a:spcBef>
              <a:buNone/>
            </a:pPr>
            <a:r>
              <a:rPr lang="en-GB" sz="2800" dirty="0">
                <a:latin typeface="Calibri" panose="020F0502020204030204" pitchFamily="34" charset="0"/>
                <a:cs typeface="Calibri" panose="020F0502020204030204" pitchFamily="34" charset="0"/>
              </a:rPr>
              <a:t>However, ICAO </a:t>
            </a:r>
            <a:r>
              <a:rPr lang="en-US" sz="2800" dirty="0">
                <a:latin typeface="Calibri" panose="020F0502020204030204" pitchFamily="34" charset="0"/>
                <a:cs typeface="Calibri" panose="020F0502020204030204" pitchFamily="34" charset="0"/>
              </a:rPr>
              <a:t>publishes the overall results of its aviation security audits in two ways: </a:t>
            </a:r>
          </a:p>
          <a:p>
            <a:pPr marL="0" indent="0">
              <a:lnSpc>
                <a:spcPts val="3600"/>
              </a:lnSpc>
              <a:spcBef>
                <a:spcPts val="0"/>
              </a:spcBef>
              <a:buNone/>
            </a:pPr>
            <a:endParaRPr lang="en-US" sz="2800" dirty="0">
              <a:latin typeface="Calibri" panose="020F0502020204030204" pitchFamily="34" charset="0"/>
              <a:cs typeface="Calibri" panose="020F0502020204030204" pitchFamily="34" charset="0"/>
            </a:endParaRPr>
          </a:p>
          <a:p>
            <a:pPr marL="514350" indent="-514350">
              <a:lnSpc>
                <a:spcPts val="3600"/>
              </a:lnSpc>
              <a:spcBef>
                <a:spcPts val="0"/>
              </a:spcBef>
              <a:buFont typeface="+mj-lt"/>
              <a:buAutoNum type="arabicPeriod"/>
            </a:pPr>
            <a:r>
              <a:rPr lang="en-US" sz="2800" dirty="0">
                <a:latin typeface="Calibri" panose="020F0502020204030204" pitchFamily="34" charset="0"/>
                <a:cs typeface="Calibri" panose="020F0502020204030204" pitchFamily="34" charset="0"/>
              </a:rPr>
              <a:t>By reference to the effective implementation of the eight Critical Elements (CEs) of the aviation security oversight system and </a:t>
            </a:r>
          </a:p>
          <a:p>
            <a:pPr marL="514350" indent="-514350">
              <a:lnSpc>
                <a:spcPts val="3600"/>
              </a:lnSpc>
              <a:spcBef>
                <a:spcPts val="0"/>
              </a:spcBef>
              <a:buFont typeface="+mj-lt"/>
              <a:buAutoNum type="arabicPeriod"/>
            </a:pPr>
            <a:r>
              <a:rPr lang="en-US" sz="2800" dirty="0">
                <a:latin typeface="Calibri" panose="020F0502020204030204" pitchFamily="34" charset="0"/>
                <a:cs typeface="Calibri" panose="020F0502020204030204" pitchFamily="34" charset="0"/>
              </a:rPr>
              <a:t>The effective implementation of the aviation standards defined in ICAO Annex 17.  </a:t>
            </a:r>
          </a:p>
          <a:p>
            <a:pPr marL="514350" indent="-514350">
              <a:lnSpc>
                <a:spcPts val="3600"/>
              </a:lnSpc>
              <a:spcBef>
                <a:spcPts val="0"/>
              </a:spcBef>
              <a:buFont typeface="+mj-lt"/>
              <a:buAutoNum type="arabicPeriod"/>
            </a:pPr>
            <a:endParaRPr lang="en-US" sz="2800" dirty="0">
              <a:latin typeface="Calibri" panose="020F0502020204030204" pitchFamily="34" charset="0"/>
              <a:cs typeface="Calibri" panose="020F0502020204030204" pitchFamily="34" charset="0"/>
            </a:endParaRPr>
          </a:p>
          <a:p>
            <a:pPr marL="0" indent="0">
              <a:lnSpc>
                <a:spcPts val="3600"/>
              </a:lnSpc>
              <a:spcBef>
                <a:spcPts val="0"/>
              </a:spcBef>
              <a:buNone/>
            </a:pPr>
            <a:r>
              <a:rPr lang="en-US" sz="2800" dirty="0">
                <a:latin typeface="Calibri" panose="020F0502020204030204" pitchFamily="34" charset="0"/>
                <a:cs typeface="Calibri" panose="020F0502020204030204" pitchFamily="34" charset="0"/>
              </a:rPr>
              <a:t>The data are presented on a regional or global basis, as percentage compliance</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8716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22</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Publication of Audit/Review Results</a:t>
            </a:r>
          </a:p>
        </p:txBody>
      </p:sp>
      <p:pic>
        <p:nvPicPr>
          <p:cNvPr id="6" name="Picture 5">
            <a:extLst>
              <a:ext uri="{FF2B5EF4-FFF2-40B4-BE49-F238E27FC236}">
                <a16:creationId xmlns:a16="http://schemas.microsoft.com/office/drawing/2014/main" id="{8B40A059-9F1E-3847-8435-57B3560B2DF5}"/>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43000" y="2335054"/>
            <a:ext cx="10792326" cy="5281863"/>
          </a:xfrm>
          <a:prstGeom prst="rect">
            <a:avLst/>
          </a:prstGeom>
          <a:ln w="19050">
            <a:solidFill>
              <a:schemeClr val="tx2">
                <a:lumMod val="75000"/>
              </a:schemeClr>
            </a:solidFill>
          </a:ln>
        </p:spPr>
      </p:pic>
      <p:sp>
        <p:nvSpPr>
          <p:cNvPr id="2" name="Rectangle 1">
            <a:extLst>
              <a:ext uri="{FF2B5EF4-FFF2-40B4-BE49-F238E27FC236}">
                <a16:creationId xmlns:a16="http://schemas.microsoft.com/office/drawing/2014/main" id="{48FBE233-0B65-C649-8E97-78ABB27C300A}"/>
              </a:ext>
            </a:extLst>
          </p:cNvPr>
          <p:cNvSpPr/>
          <p:nvPr/>
        </p:nvSpPr>
        <p:spPr>
          <a:xfrm>
            <a:off x="1263316" y="7817084"/>
            <a:ext cx="10551694" cy="558743"/>
          </a:xfrm>
          <a:prstGeom prst="rect">
            <a:avLst/>
          </a:prstGeom>
        </p:spPr>
        <p:txBody>
          <a:bodyPr wrap="square">
            <a:spAutoFit/>
          </a:bodyPr>
          <a:lstStyle/>
          <a:p>
            <a:pPr>
              <a:lnSpc>
                <a:spcPct val="115000"/>
              </a:lnSpc>
            </a:pPr>
            <a:r>
              <a:rPr lang="en-US" sz="2800" i="1" dirty="0">
                <a:latin typeface="Calibri" panose="020F0502020204030204" pitchFamily="34" charset="0"/>
                <a:ea typeface="Calibri" panose="020F0502020204030204" pitchFamily="34" charset="0"/>
                <a:cs typeface="Calibri" panose="020F0502020204030204" pitchFamily="34" charset="0"/>
              </a:rPr>
              <a:t>Global Average Effective Implementation of Critical Elements, 2018</a:t>
            </a:r>
            <a:endParaRPr lang="en-GB" sz="5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231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23</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Publication of Audit/Review Results</a:t>
            </a:r>
          </a:p>
        </p:txBody>
      </p:sp>
      <p:pic>
        <p:nvPicPr>
          <p:cNvPr id="7" name="Picture 6">
            <a:extLst>
              <a:ext uri="{FF2B5EF4-FFF2-40B4-BE49-F238E27FC236}">
                <a16:creationId xmlns:a16="http://schemas.microsoft.com/office/drawing/2014/main" id="{D4E1C84B-A19C-4D42-943C-015CC7C24724}"/>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06905" y="2490537"/>
            <a:ext cx="11123603" cy="5411141"/>
          </a:xfrm>
          <a:prstGeom prst="rect">
            <a:avLst/>
          </a:prstGeom>
          <a:ln w="19050">
            <a:solidFill>
              <a:schemeClr val="tx2">
                <a:lumMod val="75000"/>
              </a:schemeClr>
            </a:solidFill>
          </a:ln>
        </p:spPr>
      </p:pic>
      <p:sp>
        <p:nvSpPr>
          <p:cNvPr id="2" name="Rectangle 1">
            <a:extLst>
              <a:ext uri="{FF2B5EF4-FFF2-40B4-BE49-F238E27FC236}">
                <a16:creationId xmlns:a16="http://schemas.microsoft.com/office/drawing/2014/main" id="{91DF4F16-45D7-DE41-B331-3ABD2F54DFEF}"/>
              </a:ext>
            </a:extLst>
          </p:cNvPr>
          <p:cNvSpPr/>
          <p:nvPr/>
        </p:nvSpPr>
        <p:spPr>
          <a:xfrm>
            <a:off x="1243800" y="7901678"/>
            <a:ext cx="10849812" cy="523220"/>
          </a:xfrm>
          <a:prstGeom prst="rect">
            <a:avLst/>
          </a:prstGeom>
        </p:spPr>
        <p:txBody>
          <a:bodyPr wrap="square">
            <a:spAutoFit/>
          </a:bodyPr>
          <a:lstStyle/>
          <a:p>
            <a:r>
              <a:rPr lang="en-US" sz="2800" i="1" dirty="0">
                <a:latin typeface="Calibri" panose="020F0502020204030204" pitchFamily="34" charset="0"/>
                <a:ea typeface="Calibri" panose="020F0502020204030204" pitchFamily="34" charset="0"/>
                <a:cs typeface="Calibri" panose="020F0502020204030204" pitchFamily="34" charset="0"/>
              </a:rPr>
              <a:t>Global Average Effective Implementation of Annex 17 Standards, 2018</a:t>
            </a:r>
            <a:r>
              <a:rPr lang="en-GB"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06040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2A5A20-FEF3-254B-B611-2F872F27B022}"/>
              </a:ext>
            </a:extLst>
          </p:cNvPr>
          <p:cNvSpPr>
            <a:spLocks noGrp="1"/>
          </p:cNvSpPr>
          <p:nvPr>
            <p:ph type="sldNum" sz="quarter" idx="2"/>
          </p:nvPr>
        </p:nvSpPr>
        <p:spPr/>
        <p:txBody>
          <a:bodyPr/>
          <a:lstStyle/>
          <a:p>
            <a:fld id="{86CB4B4D-7CA3-9044-876B-883B54F8677D}" type="slidenum">
              <a:rPr lang="en-GB" smtClean="0"/>
              <a:t>24</a:t>
            </a:fld>
            <a:endParaRPr lang="en-GB"/>
          </a:p>
        </p:txBody>
      </p:sp>
      <p:pic>
        <p:nvPicPr>
          <p:cNvPr id="6" name="Picture 5">
            <a:extLst>
              <a:ext uri="{FF2B5EF4-FFF2-40B4-BE49-F238E27FC236}">
                <a16:creationId xmlns:a16="http://schemas.microsoft.com/office/drawing/2014/main" id="{AF2EACCC-7DF0-5F4E-BAEC-2C53437877CB}"/>
              </a:ext>
            </a:extLst>
          </p:cNvPr>
          <p:cNvPicPr>
            <a:picLocks noChangeAspect="1"/>
          </p:cNvPicPr>
          <p:nvPr/>
        </p:nvPicPr>
        <p:blipFill>
          <a:blip r:embed="rId2"/>
          <a:stretch>
            <a:fillRect/>
          </a:stretch>
        </p:blipFill>
        <p:spPr>
          <a:xfrm>
            <a:off x="844969" y="3135085"/>
            <a:ext cx="11734995" cy="4471513"/>
          </a:xfrm>
          <a:prstGeom prst="rect">
            <a:avLst/>
          </a:prstGeom>
        </p:spPr>
      </p:pic>
      <p:sp>
        <p:nvSpPr>
          <p:cNvPr id="8" name="Title 3">
            <a:extLst>
              <a:ext uri="{FF2B5EF4-FFF2-40B4-BE49-F238E27FC236}">
                <a16:creationId xmlns:a16="http://schemas.microsoft.com/office/drawing/2014/main" id="{4F96FE7B-CC56-724E-94A9-80F1ECE23D30}"/>
              </a:ext>
            </a:extLst>
          </p:cNvPr>
          <p:cNvSpPr>
            <a:spLocks noGrp="1"/>
          </p:cNvSpPr>
          <p:nvPr>
            <p:ph type="ctrTitle"/>
          </p:nvPr>
        </p:nvSpPr>
        <p:spPr>
          <a:xfrm>
            <a:off x="527048" y="1657144"/>
            <a:ext cx="11703460" cy="1126062"/>
          </a:xfrm>
        </p:spPr>
        <p:txBody>
          <a:bodyPr/>
          <a:lstStyle/>
          <a:p>
            <a:r>
              <a:rPr lang="en-GB" sz="4000" dirty="0"/>
              <a:t>Implementation of ICAO targets (%): Global trends for Critical Elements</a:t>
            </a:r>
          </a:p>
        </p:txBody>
      </p:sp>
      <p:sp>
        <p:nvSpPr>
          <p:cNvPr id="10" name="TextBox 9">
            <a:extLst>
              <a:ext uri="{FF2B5EF4-FFF2-40B4-BE49-F238E27FC236}">
                <a16:creationId xmlns:a16="http://schemas.microsoft.com/office/drawing/2014/main" id="{411B0B9D-5BF8-F84E-905A-4435F887A86A}"/>
              </a:ext>
            </a:extLst>
          </p:cNvPr>
          <p:cNvSpPr txBox="1"/>
          <p:nvPr/>
        </p:nvSpPr>
        <p:spPr>
          <a:xfrm>
            <a:off x="299403" y="7958477"/>
            <a:ext cx="1240599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2800" dirty="0">
                <a:latin typeface="Calibri" panose="020F0502020204030204" pitchFamily="34" charset="0"/>
                <a:cs typeface="Calibri" panose="020F0502020204030204" pitchFamily="34" charset="0"/>
              </a:rPr>
              <a:t>The aspirational global targets for 2023 and 2030 are 80% and 90%</a:t>
            </a:r>
          </a:p>
        </p:txBody>
      </p:sp>
    </p:spTree>
    <p:extLst>
      <p:ext uri="{BB962C8B-B14F-4D97-AF65-F5344CB8AC3E}">
        <p14:creationId xmlns:p14="http://schemas.microsoft.com/office/powerpoint/2010/main" val="3248454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25</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Publication of Audit/Review Results</a:t>
            </a:r>
          </a:p>
        </p:txBody>
      </p:sp>
      <p:sp>
        <p:nvSpPr>
          <p:cNvPr id="6" name="TextBox 5">
            <a:extLst>
              <a:ext uri="{FF2B5EF4-FFF2-40B4-BE49-F238E27FC236}">
                <a16:creationId xmlns:a16="http://schemas.microsoft.com/office/drawing/2014/main" id="{4930C407-EC32-5140-A884-5353070D8426}"/>
              </a:ext>
            </a:extLst>
          </p:cNvPr>
          <p:cNvSpPr txBox="1"/>
          <p:nvPr/>
        </p:nvSpPr>
        <p:spPr>
          <a:xfrm>
            <a:off x="986590" y="2717437"/>
            <a:ext cx="10611853"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How is it possible for ICAO to publish overall global and regional trends in aviation security when the IAEA cannot/doesn’t do the same for nuclear security and information from IPPAS and other reviews?</a:t>
            </a:r>
          </a:p>
          <a:p>
            <a:pPr marL="0" marR="0" indent="0" algn="l" defTabSz="584200" rtl="0" fontAlgn="auto" latinLnBrk="0" hangingPunct="0">
              <a:lnSpc>
                <a:spcPct val="100000"/>
              </a:lnSpc>
              <a:spcBef>
                <a:spcPts val="0"/>
              </a:spcBef>
              <a:spcAft>
                <a:spcPts val="0"/>
              </a:spcAft>
              <a:buClrTx/>
              <a:buSzTx/>
              <a:buFontTx/>
              <a:buNone/>
              <a:tabLst/>
            </a:pPr>
            <a:endParaRPr lang="en-GB" sz="2800" dirty="0">
              <a:latin typeface="Calibri" panose="020F0502020204030204" pitchFamily="34" charset="0"/>
              <a:cs typeface="Calibri" panose="020F0502020204030204" pitchFamily="34" charset="0"/>
            </a:endParaRP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Is it because there are no agreed Norms for nuclear security against which to assess compliance? </a:t>
            </a:r>
          </a:p>
          <a:p>
            <a:pPr marR="0" algn="l" defTabSz="584200" rtl="0" fontAlgn="auto" latinLnBrk="0" hangingPunct="0">
              <a:lnSpc>
                <a:spcPct val="100000"/>
              </a:lnSpc>
              <a:spcBef>
                <a:spcPts val="0"/>
              </a:spcBef>
              <a:spcAft>
                <a:spcPts val="0"/>
              </a:spcAft>
              <a:buClrTx/>
              <a:buSzTx/>
              <a:tabLst/>
            </a:pPr>
            <a:endParaRPr lang="en-GB" sz="2800" dirty="0">
              <a:latin typeface="Calibri" panose="020F0502020204030204" pitchFamily="34" charset="0"/>
              <a:cs typeface="Calibri" panose="020F0502020204030204" pitchFamily="34" charset="0"/>
            </a:endParaRP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Is it because nuclear security is deemed more sensitive and, if so, why is this? </a:t>
            </a:r>
            <a:r>
              <a:rPr lang="en-GB" sz="2800" dirty="0">
                <a:latin typeface="Calibri" panose="020F0502020204030204" pitchFamily="34" charset="0"/>
                <a:cs typeface="Calibri" panose="020F0502020204030204" pitchFamily="34" charset="0"/>
              </a:rPr>
              <a:t>And to whom is it more sensitive – Member States, the public, industry?</a:t>
            </a: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a:p>
            <a:pPr marR="0" algn="l" defTabSz="584200" rtl="0" fontAlgn="auto" latinLnBrk="0" hangingPunct="0">
              <a:lnSpc>
                <a:spcPct val="100000"/>
              </a:lnSpc>
              <a:spcBef>
                <a:spcPts val="0"/>
              </a:spcBef>
              <a:spcAft>
                <a:spcPts val="0"/>
              </a:spcAft>
              <a:buClrTx/>
              <a:buSzTx/>
              <a:tabLst/>
            </a:pPr>
            <a:endParaRPr kumimoji="0" lang="en-GB" sz="2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endParaRPr>
          </a:p>
        </p:txBody>
      </p:sp>
    </p:spTree>
    <p:extLst>
      <p:ext uri="{BB962C8B-B14F-4D97-AF65-F5344CB8AC3E}">
        <p14:creationId xmlns:p14="http://schemas.microsoft.com/office/powerpoint/2010/main" val="2678203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9A330-D4D6-D84B-B19E-D1188FC015A9}"/>
              </a:ext>
            </a:extLst>
          </p:cNvPr>
          <p:cNvSpPr>
            <a:spLocks noGrp="1"/>
          </p:cNvSpPr>
          <p:nvPr>
            <p:ph type="sldNum" sz="quarter" idx="2"/>
          </p:nvPr>
        </p:nvSpPr>
        <p:spPr/>
        <p:txBody>
          <a:bodyPr/>
          <a:lstStyle/>
          <a:p>
            <a:fld id="{86CB4B4D-7CA3-9044-876B-883B54F8677D}" type="slidenum">
              <a:rPr lang="en-GB" smtClean="0"/>
              <a:t>26</a:t>
            </a:fld>
            <a:endParaRPr lang="en-GB"/>
          </a:p>
        </p:txBody>
      </p:sp>
      <p:sp>
        <p:nvSpPr>
          <p:cNvPr id="4" name="Title 3">
            <a:extLst>
              <a:ext uri="{FF2B5EF4-FFF2-40B4-BE49-F238E27FC236}">
                <a16:creationId xmlns:a16="http://schemas.microsoft.com/office/drawing/2014/main" id="{75403EC3-105A-CE4A-BD7D-38ACD5572A0A}"/>
              </a:ext>
            </a:extLst>
          </p:cNvPr>
          <p:cNvSpPr>
            <a:spLocks noGrp="1"/>
          </p:cNvSpPr>
          <p:nvPr>
            <p:ph type="ctrTitle"/>
          </p:nvPr>
        </p:nvSpPr>
        <p:spPr/>
        <p:txBody>
          <a:bodyPr/>
          <a:lstStyle/>
          <a:p>
            <a:r>
              <a:rPr lang="en-GB" sz="4000" dirty="0"/>
              <a:t>Certification of Training Centres, Training Courses, Instructors and Auditors </a:t>
            </a:r>
          </a:p>
        </p:txBody>
      </p:sp>
      <p:sp>
        <p:nvSpPr>
          <p:cNvPr id="5" name="Content Placeholder 4">
            <a:extLst>
              <a:ext uri="{FF2B5EF4-FFF2-40B4-BE49-F238E27FC236}">
                <a16:creationId xmlns:a16="http://schemas.microsoft.com/office/drawing/2014/main" id="{7D2CE6D3-16DA-F847-946E-E0F952A5CD11}"/>
              </a:ext>
            </a:extLst>
          </p:cNvPr>
          <p:cNvSpPr>
            <a:spLocks noGrp="1"/>
          </p:cNvSpPr>
          <p:nvPr>
            <p:ph idx="3"/>
          </p:nvPr>
        </p:nvSpPr>
        <p:spPr>
          <a:xfrm>
            <a:off x="650155" y="3193302"/>
            <a:ext cx="11704489" cy="5528667"/>
          </a:xfrm>
        </p:spPr>
        <p:txBody>
          <a:bodyPr/>
          <a:lstStyle/>
          <a:p>
            <a:pPr marL="0" indent="0">
              <a:buNone/>
            </a:pPr>
            <a:r>
              <a:rPr lang="en-GB" sz="2800" dirty="0">
                <a:latin typeface="Calibri" panose="020F0502020204030204" pitchFamily="34" charset="0"/>
                <a:cs typeface="Calibri" panose="020F0502020204030204" pitchFamily="34" charset="0"/>
              </a:rPr>
              <a:t>ICAO’s policies require high standards of demonstrable competence in all its activities including the 35 certified regional training centres, all of its security courses, instructors and auditors.</a:t>
            </a:r>
          </a:p>
          <a:p>
            <a:pPr marL="0" indent="0">
              <a:buNone/>
            </a:pPr>
            <a:r>
              <a:rPr lang="en-GB" sz="2800" dirty="0">
                <a:latin typeface="Calibri" panose="020F0502020204030204" pitchFamily="34" charset="0"/>
                <a:cs typeface="Calibri" panose="020F0502020204030204" pitchFamily="34" charset="0"/>
              </a:rPr>
              <a:t>The IAEA encourages the networking of Nuclear Security Support Centres and the sharing of information on a voluntary basis. It provides a wide range of security awareness courses on request but none are certified and no assessment is made of what the course participants learn.</a:t>
            </a:r>
          </a:p>
          <a:p>
            <a:pPr marL="0" indent="0" algn="ctr">
              <a:buNone/>
            </a:pPr>
            <a:r>
              <a:rPr lang="en-GB" sz="3200" b="1" dirty="0">
                <a:latin typeface="Calibri" panose="020F0502020204030204" pitchFamily="34" charset="0"/>
                <a:cs typeface="Calibri" panose="020F0502020204030204" pitchFamily="34" charset="0"/>
              </a:rPr>
              <a:t>The IAEA doesn’t support certification, believing it to be a matter for the State. </a:t>
            </a:r>
          </a:p>
        </p:txBody>
      </p:sp>
    </p:spTree>
    <p:extLst>
      <p:ext uri="{BB962C8B-B14F-4D97-AF65-F5344CB8AC3E}">
        <p14:creationId xmlns:p14="http://schemas.microsoft.com/office/powerpoint/2010/main" val="3883094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02F307-08CA-CC44-A553-954717AF92C5}"/>
              </a:ext>
            </a:extLst>
          </p:cNvPr>
          <p:cNvSpPr>
            <a:spLocks noGrp="1"/>
          </p:cNvSpPr>
          <p:nvPr>
            <p:ph type="sldNum" sz="quarter" idx="2"/>
          </p:nvPr>
        </p:nvSpPr>
        <p:spPr/>
        <p:txBody>
          <a:bodyPr/>
          <a:lstStyle/>
          <a:p>
            <a:fld id="{86CB4B4D-7CA3-9044-876B-883B54F8677D}" type="slidenum">
              <a:rPr lang="en-GB" smtClean="0"/>
              <a:t>27</a:t>
            </a:fld>
            <a:endParaRPr lang="en-GB"/>
          </a:p>
        </p:txBody>
      </p:sp>
      <p:pic>
        <p:nvPicPr>
          <p:cNvPr id="6" name="Picture 5">
            <a:extLst>
              <a:ext uri="{FF2B5EF4-FFF2-40B4-BE49-F238E27FC236}">
                <a16:creationId xmlns:a16="http://schemas.microsoft.com/office/drawing/2014/main" id="{4ABFF6D9-0545-6F4D-8064-0EC71B97E0F8}"/>
              </a:ext>
            </a:extLst>
          </p:cNvPr>
          <p:cNvPicPr>
            <a:picLocks noChangeAspect="1"/>
          </p:cNvPicPr>
          <p:nvPr/>
        </p:nvPicPr>
        <p:blipFill>
          <a:blip r:embed="rId2"/>
          <a:stretch>
            <a:fillRect/>
          </a:stretch>
        </p:blipFill>
        <p:spPr>
          <a:xfrm>
            <a:off x="1017596" y="3608390"/>
            <a:ext cx="10969608" cy="4485590"/>
          </a:xfrm>
          <a:prstGeom prst="rect">
            <a:avLst/>
          </a:prstGeom>
          <a:ln>
            <a:solidFill>
              <a:schemeClr val="accent1">
                <a:lumMod val="50000"/>
              </a:schemeClr>
            </a:solidFill>
          </a:ln>
        </p:spPr>
      </p:pic>
      <p:sp>
        <p:nvSpPr>
          <p:cNvPr id="7" name="Title 3">
            <a:extLst>
              <a:ext uri="{FF2B5EF4-FFF2-40B4-BE49-F238E27FC236}">
                <a16:creationId xmlns:a16="http://schemas.microsoft.com/office/drawing/2014/main" id="{D3494530-7E7B-944A-A897-9062BA84C753}"/>
              </a:ext>
            </a:extLst>
          </p:cNvPr>
          <p:cNvSpPr>
            <a:spLocks noGrp="1"/>
          </p:cNvSpPr>
          <p:nvPr>
            <p:ph type="ctrTitle"/>
          </p:nvPr>
        </p:nvSpPr>
        <p:spPr>
          <a:xfrm>
            <a:off x="527048" y="1657144"/>
            <a:ext cx="11703460" cy="840729"/>
          </a:xfrm>
        </p:spPr>
        <p:txBody>
          <a:bodyPr/>
          <a:lstStyle/>
          <a:p>
            <a:r>
              <a:rPr lang="en-GB" sz="4000" dirty="0"/>
              <a:t>Global Survey on Nuclear Security in 2020; 98 Countries</a:t>
            </a:r>
          </a:p>
        </p:txBody>
      </p:sp>
      <p:sp>
        <p:nvSpPr>
          <p:cNvPr id="8" name="TextBox 7">
            <a:extLst>
              <a:ext uri="{FF2B5EF4-FFF2-40B4-BE49-F238E27FC236}">
                <a16:creationId xmlns:a16="http://schemas.microsoft.com/office/drawing/2014/main" id="{3760F5AD-4F23-4B4E-B8A9-FC86C47CC0B3}"/>
              </a:ext>
            </a:extLst>
          </p:cNvPr>
          <p:cNvSpPr txBox="1"/>
          <p:nvPr/>
        </p:nvSpPr>
        <p:spPr>
          <a:xfrm>
            <a:off x="958710" y="2497873"/>
            <a:ext cx="1128125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Huge support for equivalent norms in nuclear security</a:t>
            </a:r>
          </a:p>
        </p:txBody>
      </p:sp>
    </p:spTree>
    <p:extLst>
      <p:ext uri="{BB962C8B-B14F-4D97-AF65-F5344CB8AC3E}">
        <p14:creationId xmlns:p14="http://schemas.microsoft.com/office/powerpoint/2010/main" val="2381296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19500-5C97-6643-A890-AEBAD3B33552}"/>
              </a:ext>
            </a:extLst>
          </p:cNvPr>
          <p:cNvSpPr>
            <a:spLocks noGrp="1"/>
          </p:cNvSpPr>
          <p:nvPr>
            <p:ph type="sldNum" sz="quarter" idx="2"/>
          </p:nvPr>
        </p:nvSpPr>
        <p:spPr/>
        <p:txBody>
          <a:bodyPr/>
          <a:lstStyle/>
          <a:p>
            <a:fld id="{86CB4B4D-7CA3-9044-876B-883B54F8677D}" type="slidenum">
              <a:rPr lang="en-GB" smtClean="0"/>
              <a:t>28</a:t>
            </a:fld>
            <a:endParaRPr lang="en-GB"/>
          </a:p>
        </p:txBody>
      </p:sp>
      <p:sp>
        <p:nvSpPr>
          <p:cNvPr id="5" name="Content Placeholder 4">
            <a:extLst>
              <a:ext uri="{FF2B5EF4-FFF2-40B4-BE49-F238E27FC236}">
                <a16:creationId xmlns:a16="http://schemas.microsoft.com/office/drawing/2014/main" id="{710AC262-9D07-7D4B-AD48-71CEBB563A57}"/>
              </a:ext>
            </a:extLst>
          </p:cNvPr>
          <p:cNvSpPr>
            <a:spLocks noGrp="1"/>
          </p:cNvSpPr>
          <p:nvPr>
            <p:ph idx="3"/>
          </p:nvPr>
        </p:nvSpPr>
        <p:spPr>
          <a:xfrm>
            <a:off x="598140" y="2810764"/>
            <a:ext cx="11981824" cy="6205211"/>
          </a:xfrm>
        </p:spPr>
        <p:txBody>
          <a:bodyPr/>
          <a:lstStyle/>
          <a:p>
            <a:pPr marL="0" indent="0" algn="ctr">
              <a:buNone/>
            </a:pPr>
            <a:r>
              <a:rPr lang="en-GB" sz="2800" dirty="0">
                <a:latin typeface="Calibri" panose="020F0502020204030204" pitchFamily="34" charset="0"/>
                <a:cs typeface="Calibri" panose="020F0502020204030204" pitchFamily="34" charset="0"/>
              </a:rPr>
              <a:t>ICAO was given additional authority by its Member States within six months of the 9/11 attacks in 2002. Since then, ICAO and its aviation industry partners have developed and implemented a highly effective global security strategy and implementation programme for aviation in a high security threat environment .</a:t>
            </a:r>
          </a:p>
          <a:p>
            <a:pPr marL="0" indent="0" algn="ctr">
              <a:buNone/>
            </a:pPr>
            <a:r>
              <a:rPr lang="en-GB" sz="3200" b="1" dirty="0">
                <a:latin typeface="Calibri" panose="020F0502020204030204" pitchFamily="34" charset="0"/>
                <a:cs typeface="Calibri" panose="020F0502020204030204" pitchFamily="34" charset="0"/>
              </a:rPr>
              <a:t>Over the same 20-year period, the IAEA has had none of this authority given to it by its Member States.</a:t>
            </a:r>
          </a:p>
          <a:p>
            <a:pPr marL="0" indent="0" algn="ctr">
              <a:buNone/>
            </a:pPr>
            <a:r>
              <a:rPr lang="en-GB" sz="3200" b="1" dirty="0">
                <a:latin typeface="Calibri" panose="020F0502020204030204" pitchFamily="34" charset="0"/>
                <a:cs typeface="Calibri" panose="020F0502020204030204" pitchFamily="34" charset="0"/>
              </a:rPr>
              <a:t>The IAEA in relation to nuclear security strategy and implementation  is roughly where ICAO was some 20 years ago</a:t>
            </a:r>
            <a:r>
              <a:rPr lang="en-GB" sz="3200" dirty="0">
                <a:latin typeface="Calibri" panose="020F0502020204030204" pitchFamily="34" charset="0"/>
                <a:cs typeface="Calibri" panose="020F0502020204030204" pitchFamily="34" charset="0"/>
              </a:rPr>
              <a:t>.</a:t>
            </a:r>
          </a:p>
          <a:p>
            <a:pPr algn="ctr"/>
            <a:endParaRPr lang="en-GB" dirty="0"/>
          </a:p>
        </p:txBody>
      </p:sp>
      <p:sp>
        <p:nvSpPr>
          <p:cNvPr id="6" name="Title 3">
            <a:extLst>
              <a:ext uri="{FF2B5EF4-FFF2-40B4-BE49-F238E27FC236}">
                <a16:creationId xmlns:a16="http://schemas.microsoft.com/office/drawing/2014/main" id="{E8F5BC15-77E0-A54B-BD6F-2C0F04FF82AA}"/>
              </a:ext>
            </a:extLst>
          </p:cNvPr>
          <p:cNvSpPr>
            <a:spLocks noGrp="1"/>
          </p:cNvSpPr>
          <p:nvPr>
            <p:ph type="ctrTitle"/>
          </p:nvPr>
        </p:nvSpPr>
        <p:spPr>
          <a:xfrm>
            <a:off x="527048" y="1657144"/>
            <a:ext cx="11299191" cy="708144"/>
          </a:xfrm>
        </p:spPr>
        <p:txBody>
          <a:bodyPr/>
          <a:lstStyle/>
          <a:p>
            <a:r>
              <a:rPr lang="en-GB" sz="3600" dirty="0"/>
              <a:t>Research Conclusions</a:t>
            </a:r>
          </a:p>
        </p:txBody>
      </p:sp>
    </p:spTree>
    <p:extLst>
      <p:ext uri="{BB962C8B-B14F-4D97-AF65-F5344CB8AC3E}">
        <p14:creationId xmlns:p14="http://schemas.microsoft.com/office/powerpoint/2010/main" val="3916814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EC44F0-9B2F-0F42-8BB5-4F637F754990}"/>
              </a:ext>
            </a:extLst>
          </p:cNvPr>
          <p:cNvSpPr>
            <a:spLocks noGrp="1"/>
          </p:cNvSpPr>
          <p:nvPr>
            <p:ph type="sldNum" sz="quarter" idx="2"/>
          </p:nvPr>
        </p:nvSpPr>
        <p:spPr/>
        <p:txBody>
          <a:bodyPr/>
          <a:lstStyle/>
          <a:p>
            <a:fld id="{86CB4B4D-7CA3-9044-876B-883B54F8677D}" type="slidenum">
              <a:rPr lang="en-GB" smtClean="0"/>
              <a:t>29</a:t>
            </a:fld>
            <a:endParaRPr lang="en-GB"/>
          </a:p>
        </p:txBody>
      </p:sp>
      <p:sp>
        <p:nvSpPr>
          <p:cNvPr id="6" name="TextBox 5">
            <a:extLst>
              <a:ext uri="{FF2B5EF4-FFF2-40B4-BE49-F238E27FC236}">
                <a16:creationId xmlns:a16="http://schemas.microsoft.com/office/drawing/2014/main" id="{6E2919DD-F5F1-0B4A-971A-4F344A519074}"/>
              </a:ext>
            </a:extLst>
          </p:cNvPr>
          <p:cNvSpPr txBox="1"/>
          <p:nvPr/>
        </p:nvSpPr>
        <p:spPr>
          <a:xfrm>
            <a:off x="527048" y="2689417"/>
            <a:ext cx="7869719" cy="61350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en-GB" dirty="0">
              <a:latin typeface="Calibri" panose="020F0502020204030204" pitchFamily="34" charset="0"/>
              <a:cs typeface="Calibri" panose="020F0502020204030204" pitchFamily="34" charset="0"/>
            </a:endParaRPr>
          </a:p>
          <a:p>
            <a:pPr marL="0" marR="0" indent="0" algn="ctr" defTabSz="58420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It’s time that States left behind the legacy of the </a:t>
            </a:r>
            <a:r>
              <a:rPr lang="en-GB" sz="3200" dirty="0">
                <a:latin typeface="Calibri" panose="020F0502020204030204" pitchFamily="34" charset="0"/>
                <a:cs typeface="Calibri" panose="020F0502020204030204" pitchFamily="34" charset="0"/>
              </a:rPr>
              <a:t>nuclear sector </a:t>
            </a:r>
            <a:r>
              <a:rPr kumimoji="0" lang="en-GB" sz="32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and its secret “State controlled” attitudes and looked forward to a bright, international future for the nuclear industry to help mitigate global warming.</a:t>
            </a:r>
          </a:p>
          <a:p>
            <a:pPr marL="0" marR="0" indent="0" algn="ctr" defTabSz="584200" rtl="0" fontAlgn="auto" latinLnBrk="0" hangingPunct="0">
              <a:lnSpc>
                <a:spcPct val="100000"/>
              </a:lnSpc>
              <a:spcBef>
                <a:spcPts val="0"/>
              </a:spcBef>
              <a:spcAft>
                <a:spcPts val="0"/>
              </a:spcAft>
              <a:buClrTx/>
              <a:buSzTx/>
              <a:buFontTx/>
              <a:buNone/>
              <a:tabLst/>
            </a:pPr>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The Research Report sets out a 10-point plan that the IAEA could adopt through the development of norms and voluntary arrangements to generate real change.</a:t>
            </a:r>
          </a:p>
          <a:p>
            <a:pPr marL="0" marR="0" indent="0" algn="ctr" defTabSz="5842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itle 3">
            <a:extLst>
              <a:ext uri="{FF2B5EF4-FFF2-40B4-BE49-F238E27FC236}">
                <a16:creationId xmlns:a16="http://schemas.microsoft.com/office/drawing/2014/main" id="{39616370-3312-7D4E-82E6-FA72D17DB0D3}"/>
              </a:ext>
            </a:extLst>
          </p:cNvPr>
          <p:cNvSpPr>
            <a:spLocks noGrp="1"/>
          </p:cNvSpPr>
          <p:nvPr>
            <p:ph type="ctrTitle"/>
          </p:nvPr>
        </p:nvSpPr>
        <p:spPr>
          <a:xfrm>
            <a:off x="527048" y="1657144"/>
            <a:ext cx="11703460" cy="840729"/>
          </a:xfrm>
        </p:spPr>
        <p:txBody>
          <a:bodyPr/>
          <a:lstStyle/>
          <a:p>
            <a:r>
              <a:rPr lang="en-GB" sz="4000" dirty="0"/>
              <a:t>Conclusions</a:t>
            </a:r>
          </a:p>
        </p:txBody>
      </p:sp>
      <p:pic>
        <p:nvPicPr>
          <p:cNvPr id="8" name="Picture 7">
            <a:extLst>
              <a:ext uri="{FF2B5EF4-FFF2-40B4-BE49-F238E27FC236}">
                <a16:creationId xmlns:a16="http://schemas.microsoft.com/office/drawing/2014/main" id="{3E5015F1-6BFA-0C48-9871-1FAEFCBC00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528" y="2689417"/>
            <a:ext cx="3807872" cy="5447045"/>
          </a:xfrm>
          <a:prstGeom prst="rect">
            <a:avLst/>
          </a:prstGeom>
        </p:spPr>
      </p:pic>
    </p:spTree>
    <p:extLst>
      <p:ext uri="{BB962C8B-B14F-4D97-AF65-F5344CB8AC3E}">
        <p14:creationId xmlns:p14="http://schemas.microsoft.com/office/powerpoint/2010/main" val="3930861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3</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682919"/>
          </a:xfrm>
        </p:spPr>
        <p:txBody>
          <a:bodyPr/>
          <a:lstStyle/>
          <a:p>
            <a:r>
              <a:rPr lang="en-GB" sz="4000" dirty="0"/>
              <a:t>The Scope of the Research</a:t>
            </a:r>
          </a:p>
        </p:txBody>
      </p:sp>
      <p:grpSp>
        <p:nvGrpSpPr>
          <p:cNvPr id="6" name="Group 5">
            <a:extLst>
              <a:ext uri="{FF2B5EF4-FFF2-40B4-BE49-F238E27FC236}">
                <a16:creationId xmlns:a16="http://schemas.microsoft.com/office/drawing/2014/main" id="{7F36180E-ED9D-2849-93A7-3E48DC7CE7DD}"/>
              </a:ext>
            </a:extLst>
          </p:cNvPr>
          <p:cNvGrpSpPr/>
          <p:nvPr/>
        </p:nvGrpSpPr>
        <p:grpSpPr>
          <a:xfrm>
            <a:off x="1299780" y="3352800"/>
            <a:ext cx="11280184" cy="4525822"/>
            <a:chOff x="648545" y="2100282"/>
            <a:chExt cx="8198254" cy="3743845"/>
          </a:xfrm>
        </p:grpSpPr>
        <p:grpSp>
          <p:nvGrpSpPr>
            <p:cNvPr id="7" name="Group 6">
              <a:extLst>
                <a:ext uri="{FF2B5EF4-FFF2-40B4-BE49-F238E27FC236}">
                  <a16:creationId xmlns:a16="http://schemas.microsoft.com/office/drawing/2014/main" id="{AE5D8FFF-28A3-D543-9AF4-A5E96CA3B750}"/>
                </a:ext>
              </a:extLst>
            </p:cNvPr>
            <p:cNvGrpSpPr/>
            <p:nvPr/>
          </p:nvGrpSpPr>
          <p:grpSpPr>
            <a:xfrm>
              <a:off x="648545" y="3318631"/>
              <a:ext cx="4655364" cy="1868107"/>
              <a:chOff x="2243758" y="2721095"/>
              <a:chExt cx="5020643" cy="1744134"/>
            </a:xfrm>
          </p:grpSpPr>
          <p:sp>
            <p:nvSpPr>
              <p:cNvPr id="12" name="TextBox 11">
                <a:extLst>
                  <a:ext uri="{FF2B5EF4-FFF2-40B4-BE49-F238E27FC236}">
                    <a16:creationId xmlns:a16="http://schemas.microsoft.com/office/drawing/2014/main" id="{E866C59A-D1E0-D645-8932-D854A90603D1}"/>
                  </a:ext>
                </a:extLst>
              </p:cNvPr>
              <p:cNvSpPr txBox="1"/>
              <p:nvPr/>
            </p:nvSpPr>
            <p:spPr>
              <a:xfrm>
                <a:off x="2259107" y="3379418"/>
                <a:ext cx="5005294" cy="434185"/>
              </a:xfrm>
              <a:prstGeom prst="rect">
                <a:avLst/>
              </a:prstGeom>
              <a:solidFill>
                <a:schemeClr val="bg1"/>
              </a:solidFill>
            </p:spPr>
            <p:txBody>
              <a:bodyPr wrap="square" rtlCol="0">
                <a:spAutoFit/>
              </a:bodyPr>
              <a:lstStyle/>
              <a:p>
                <a:pPr algn="ctr"/>
                <a:r>
                  <a:rPr lang="en-GB" sz="3698" b="1" dirty="0">
                    <a:solidFill>
                      <a:srgbClr val="004064"/>
                    </a:solidFill>
                    <a:latin typeface="Calibri"/>
                    <a:cs typeface="Calibri"/>
                  </a:rPr>
                  <a:t>National Regulators</a:t>
                </a:r>
              </a:p>
            </p:txBody>
          </p:sp>
          <p:sp>
            <p:nvSpPr>
              <p:cNvPr id="13" name="TextBox 12">
                <a:extLst>
                  <a:ext uri="{FF2B5EF4-FFF2-40B4-BE49-F238E27FC236}">
                    <a16:creationId xmlns:a16="http://schemas.microsoft.com/office/drawing/2014/main" id="{9CC6BD7F-7F7E-4944-8D14-F667E822435A}"/>
                  </a:ext>
                </a:extLst>
              </p:cNvPr>
              <p:cNvSpPr txBox="1"/>
              <p:nvPr/>
            </p:nvSpPr>
            <p:spPr>
              <a:xfrm>
                <a:off x="2243758" y="4031044"/>
                <a:ext cx="5005294" cy="434185"/>
              </a:xfrm>
              <a:prstGeom prst="rect">
                <a:avLst/>
              </a:prstGeom>
              <a:solidFill>
                <a:schemeClr val="bg1"/>
              </a:solidFill>
            </p:spPr>
            <p:txBody>
              <a:bodyPr wrap="square" rtlCol="0">
                <a:spAutoFit/>
              </a:bodyPr>
              <a:lstStyle/>
              <a:p>
                <a:pPr algn="ctr"/>
                <a:r>
                  <a:rPr lang="en-GB" sz="3698" b="1" dirty="0">
                    <a:solidFill>
                      <a:srgbClr val="004064"/>
                    </a:solidFill>
                    <a:latin typeface="Calibri"/>
                    <a:cs typeface="Calibri"/>
                  </a:rPr>
                  <a:t>Industry</a:t>
                </a:r>
              </a:p>
            </p:txBody>
          </p:sp>
          <p:sp>
            <p:nvSpPr>
              <p:cNvPr id="14" name="TextBox 13">
                <a:extLst>
                  <a:ext uri="{FF2B5EF4-FFF2-40B4-BE49-F238E27FC236}">
                    <a16:creationId xmlns:a16="http://schemas.microsoft.com/office/drawing/2014/main" id="{47ACEA1C-A743-AF4F-9E8A-631428E4C8C6}"/>
                  </a:ext>
                </a:extLst>
              </p:cNvPr>
              <p:cNvSpPr txBox="1"/>
              <p:nvPr/>
            </p:nvSpPr>
            <p:spPr>
              <a:xfrm>
                <a:off x="2243758" y="2721095"/>
                <a:ext cx="5005294" cy="434185"/>
              </a:xfrm>
              <a:prstGeom prst="rect">
                <a:avLst/>
              </a:prstGeom>
              <a:solidFill>
                <a:schemeClr val="bg1"/>
              </a:solidFill>
            </p:spPr>
            <p:txBody>
              <a:bodyPr wrap="square" rtlCol="0">
                <a:spAutoFit/>
              </a:bodyPr>
              <a:lstStyle/>
              <a:p>
                <a:pPr algn="ctr"/>
                <a:r>
                  <a:rPr lang="en-GB" sz="3698" b="1" dirty="0">
                    <a:solidFill>
                      <a:srgbClr val="004064"/>
                    </a:solidFill>
                    <a:latin typeface="Calibri"/>
                    <a:cs typeface="Calibri"/>
                  </a:rPr>
                  <a:t>Member States</a:t>
                </a:r>
              </a:p>
            </p:txBody>
          </p:sp>
        </p:grpSp>
        <p:sp>
          <p:nvSpPr>
            <p:cNvPr id="8" name="TextBox 7">
              <a:extLst>
                <a:ext uri="{FF2B5EF4-FFF2-40B4-BE49-F238E27FC236}">
                  <a16:creationId xmlns:a16="http://schemas.microsoft.com/office/drawing/2014/main" id="{311136FA-A759-EE40-951F-506EED65D53B}"/>
                </a:ext>
              </a:extLst>
            </p:cNvPr>
            <p:cNvSpPr txBox="1"/>
            <p:nvPr/>
          </p:nvSpPr>
          <p:spPr>
            <a:xfrm>
              <a:off x="5783858" y="2203367"/>
              <a:ext cx="3062941" cy="3640760"/>
            </a:xfrm>
            <a:prstGeom prst="rect">
              <a:avLst/>
            </a:prstGeom>
            <a:noFill/>
          </p:spPr>
          <p:txBody>
            <a:bodyPr wrap="square" rtlCol="0">
              <a:spAutoFit/>
            </a:bodyPr>
            <a:lstStyle/>
            <a:p>
              <a:pPr marL="650230" indent="-650230" algn="l">
                <a:buFont typeface="Arial"/>
                <a:buChar char="•"/>
              </a:pPr>
              <a:r>
                <a:rPr lang="en-GB" sz="2800" b="1" i="1" dirty="0">
                  <a:solidFill>
                    <a:srgbClr val="004064"/>
                  </a:solidFill>
                  <a:latin typeface="Calibri"/>
                  <a:cs typeface="Calibri"/>
                </a:rPr>
                <a:t>International Activities and Oversight</a:t>
              </a:r>
            </a:p>
            <a:p>
              <a:pPr marL="650230" indent="-650230" algn="l">
                <a:buFont typeface="Arial"/>
                <a:buChar char="•"/>
              </a:pPr>
              <a:endParaRPr lang="en-GB" sz="2800" b="1" i="1" dirty="0">
                <a:solidFill>
                  <a:srgbClr val="004064"/>
                </a:solidFill>
                <a:latin typeface="Calibri"/>
                <a:cs typeface="Calibri"/>
              </a:endParaRPr>
            </a:p>
            <a:p>
              <a:pPr marL="650230" indent="-650230" algn="l">
                <a:buFont typeface="Arial"/>
                <a:buChar char="•"/>
              </a:pPr>
              <a:r>
                <a:rPr lang="en-GB" sz="2800" b="1" i="1" dirty="0">
                  <a:solidFill>
                    <a:srgbClr val="004064"/>
                  </a:solidFill>
                  <a:latin typeface="Calibri"/>
                  <a:cs typeface="Calibri"/>
                </a:rPr>
                <a:t>Legal and Regulatory Approach</a:t>
              </a:r>
            </a:p>
            <a:p>
              <a:pPr algn="l"/>
              <a:endParaRPr lang="en-GB" sz="2800" b="1" i="1" dirty="0">
                <a:solidFill>
                  <a:srgbClr val="004064"/>
                </a:solidFill>
                <a:latin typeface="Calibri"/>
                <a:cs typeface="Calibri"/>
              </a:endParaRPr>
            </a:p>
            <a:p>
              <a:pPr marL="650230" indent="-650230" algn="l">
                <a:buFont typeface="Arial"/>
                <a:buChar char="•"/>
              </a:pPr>
              <a:r>
                <a:rPr lang="en-GB" sz="2800" b="1" i="1" dirty="0">
                  <a:solidFill>
                    <a:srgbClr val="004064"/>
                  </a:solidFill>
                  <a:latin typeface="Calibri"/>
                  <a:cs typeface="Calibri"/>
                </a:rPr>
                <a:t>Industry Engagement and Peer Review</a:t>
              </a:r>
            </a:p>
            <a:p>
              <a:pPr marL="650230" indent="-650230" algn="l">
                <a:buFont typeface="Arial"/>
                <a:buChar char="•"/>
              </a:pPr>
              <a:endParaRPr lang="en-GB" sz="2800" b="1" i="1" dirty="0">
                <a:solidFill>
                  <a:srgbClr val="004064"/>
                </a:solidFill>
                <a:latin typeface="Calibri"/>
                <a:cs typeface="Calibri"/>
              </a:endParaRPr>
            </a:p>
            <a:p>
              <a:pPr marL="650230" indent="-650230" algn="l">
                <a:buFont typeface="Arial"/>
                <a:buChar char="•"/>
              </a:pPr>
              <a:r>
                <a:rPr lang="en-GB" sz="2800" b="1" i="1" dirty="0">
                  <a:solidFill>
                    <a:srgbClr val="004064"/>
                  </a:solidFill>
                  <a:latin typeface="Calibri"/>
                  <a:cs typeface="Calibri"/>
                </a:rPr>
                <a:t>Best Practices</a:t>
              </a:r>
            </a:p>
          </p:txBody>
        </p:sp>
        <p:cxnSp>
          <p:nvCxnSpPr>
            <p:cNvPr id="9" name="Straight Arrow Connector 8">
              <a:extLst>
                <a:ext uri="{FF2B5EF4-FFF2-40B4-BE49-F238E27FC236}">
                  <a16:creationId xmlns:a16="http://schemas.microsoft.com/office/drawing/2014/main" id="{684FD5DC-97CE-1648-BA06-673A4410F6D3}"/>
                </a:ext>
              </a:extLst>
            </p:cNvPr>
            <p:cNvCxnSpPr>
              <a:cxnSpLocks/>
            </p:cNvCxnSpPr>
            <p:nvPr/>
          </p:nvCxnSpPr>
          <p:spPr>
            <a:xfrm>
              <a:off x="5582784" y="2100282"/>
              <a:ext cx="0" cy="338505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15" name="Picture 14">
            <a:extLst>
              <a:ext uri="{FF2B5EF4-FFF2-40B4-BE49-F238E27FC236}">
                <a16:creationId xmlns:a16="http://schemas.microsoft.com/office/drawing/2014/main" id="{7885981F-7246-FF4E-907A-71233853A6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9362" y="3163724"/>
            <a:ext cx="3459037" cy="1371687"/>
          </a:xfrm>
          <a:prstGeom prst="rect">
            <a:avLst/>
          </a:prstGeom>
        </p:spPr>
      </p:pic>
      <p:pic>
        <p:nvPicPr>
          <p:cNvPr id="16" name="Picture 15">
            <a:extLst>
              <a:ext uri="{FF2B5EF4-FFF2-40B4-BE49-F238E27FC236}">
                <a16:creationId xmlns:a16="http://schemas.microsoft.com/office/drawing/2014/main" id="{963A0699-E2B8-CE4B-849F-68A9ADBBD5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1925" y="3086189"/>
            <a:ext cx="2613705" cy="1393134"/>
          </a:xfrm>
          <a:prstGeom prst="rect">
            <a:avLst/>
          </a:prstGeom>
        </p:spPr>
      </p:pic>
    </p:spTree>
    <p:extLst>
      <p:ext uri="{BB962C8B-B14F-4D97-AF65-F5344CB8AC3E}">
        <p14:creationId xmlns:p14="http://schemas.microsoft.com/office/powerpoint/2010/main" val="815343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93CB0D-2392-3945-B9E6-7DFEEAED3153}"/>
              </a:ext>
            </a:extLst>
          </p:cNvPr>
          <p:cNvSpPr>
            <a:spLocks noGrp="1"/>
          </p:cNvSpPr>
          <p:nvPr>
            <p:ph type="sldNum" sz="quarter" idx="2"/>
          </p:nvPr>
        </p:nvSpPr>
        <p:spPr/>
        <p:txBody>
          <a:bodyPr/>
          <a:lstStyle/>
          <a:p>
            <a:fld id="{86CB4B4D-7CA3-9044-876B-883B54F8677D}" type="slidenum">
              <a:rPr lang="en-GB" smtClean="0"/>
              <a:t>30</a:t>
            </a:fld>
            <a:endParaRPr lang="en-GB"/>
          </a:p>
        </p:txBody>
      </p:sp>
      <p:sp>
        <p:nvSpPr>
          <p:cNvPr id="9" name="Rectangle 8">
            <a:extLst>
              <a:ext uri="{FF2B5EF4-FFF2-40B4-BE49-F238E27FC236}">
                <a16:creationId xmlns:a16="http://schemas.microsoft.com/office/drawing/2014/main" id="{56A92DCE-5D5F-E54C-AA1C-BE4672C1FDB1}"/>
              </a:ext>
            </a:extLst>
          </p:cNvPr>
          <p:cNvSpPr/>
          <p:nvPr/>
        </p:nvSpPr>
        <p:spPr>
          <a:xfrm>
            <a:off x="701776" y="2817658"/>
            <a:ext cx="11703460" cy="5632311"/>
          </a:xfrm>
          <a:prstGeom prst="rect">
            <a:avLst/>
          </a:prstGeom>
        </p:spPr>
        <p:txBody>
          <a:bodyPr wrap="square">
            <a:spAutoFit/>
          </a:bodyPr>
          <a:lstStyle/>
          <a:p>
            <a:r>
              <a:rPr lang="en-GB" i="1" dirty="0">
                <a:solidFill>
                  <a:schemeClr val="tx1"/>
                </a:solidFill>
                <a:latin typeface="Calibri" panose="020F0502020204030204" pitchFamily="34" charset="0"/>
                <a:cs typeface="Calibri" panose="020F0502020204030204" pitchFamily="34" charset="0"/>
              </a:rPr>
              <a:t>“I intend to build on the great political impetus seen in nuclear security in recent years, expand our support to all Agency Member States and work to transform our nuclear security guidance into mainstreamed norms.” </a:t>
            </a:r>
          </a:p>
          <a:p>
            <a:endParaRPr lang="en-GB" sz="3200" dirty="0">
              <a:solidFill>
                <a:schemeClr val="tx1"/>
              </a:solidFill>
              <a:latin typeface="Calibri" panose="020F0502020204030204" pitchFamily="34" charset="0"/>
              <a:cs typeface="Calibri" panose="020F0502020204030204" pitchFamily="34" charset="0"/>
            </a:endParaRPr>
          </a:p>
          <a:p>
            <a:r>
              <a:rPr lang="en-GB" dirty="0">
                <a:solidFill>
                  <a:schemeClr val="tx1"/>
                </a:solidFill>
                <a:latin typeface="Calibri" panose="020F0502020204030204" pitchFamily="34" charset="0"/>
                <a:cs typeface="Calibri" panose="020F0502020204030204" pitchFamily="34" charset="0"/>
              </a:rPr>
              <a:t>Statement of IAEA Director General </a:t>
            </a:r>
          </a:p>
          <a:p>
            <a:r>
              <a:rPr lang="en-GB" dirty="0">
                <a:solidFill>
                  <a:schemeClr val="tx1"/>
                </a:solidFill>
                <a:latin typeface="Calibri" panose="020F0502020204030204" pitchFamily="34" charset="0"/>
                <a:cs typeface="Calibri" panose="020F0502020204030204" pitchFamily="34" charset="0"/>
              </a:rPr>
              <a:t>Rafael Mariano Grossi</a:t>
            </a:r>
            <a:endParaRPr lang="en-GB" sz="2800" dirty="0">
              <a:solidFill>
                <a:schemeClr val="tx1"/>
              </a:solidFill>
              <a:latin typeface="Calibri" panose="020F0502020204030204" pitchFamily="34" charset="0"/>
              <a:cs typeface="Calibri" panose="020F0502020204030204" pitchFamily="34" charset="0"/>
            </a:endParaRPr>
          </a:p>
          <a:p>
            <a:endParaRPr lang="en-GB" sz="2800" dirty="0">
              <a:solidFill>
                <a:schemeClr val="tx1"/>
              </a:solidFill>
              <a:latin typeface="Calibri" panose="020F0502020204030204" pitchFamily="34" charset="0"/>
              <a:cs typeface="Calibri" panose="020F0502020204030204" pitchFamily="34" charset="0"/>
            </a:endParaRPr>
          </a:p>
          <a:p>
            <a:endParaRPr lang="en-GB" sz="2400" dirty="0">
              <a:solidFill>
                <a:schemeClr val="tx1"/>
              </a:solidFill>
              <a:latin typeface="Calibri" panose="020F0502020204030204" pitchFamily="34" charset="0"/>
              <a:cs typeface="Calibri" panose="020F0502020204030204" pitchFamily="34" charset="0"/>
            </a:endParaRPr>
          </a:p>
          <a:p>
            <a:r>
              <a:rPr lang="en-GB" sz="2400" dirty="0">
                <a:solidFill>
                  <a:schemeClr val="tx1"/>
                </a:solidFill>
                <a:latin typeface="Calibri" panose="020F0502020204030204" pitchFamily="34" charset="0"/>
                <a:cs typeface="Calibri" panose="020F0502020204030204" pitchFamily="34" charset="0"/>
              </a:rPr>
              <a:t>December 2019, </a:t>
            </a:r>
          </a:p>
          <a:p>
            <a:r>
              <a:rPr lang="en-GB" sz="2400" dirty="0">
                <a:solidFill>
                  <a:schemeClr val="tx1"/>
                </a:solidFill>
                <a:latin typeface="Calibri" panose="020F0502020204030204" pitchFamily="34" charset="0"/>
                <a:cs typeface="Calibri" panose="020F0502020204030204" pitchFamily="34" charset="0"/>
              </a:rPr>
              <a:t>to the Second Special Session of the IAEA General Conference</a:t>
            </a:r>
          </a:p>
        </p:txBody>
      </p:sp>
      <p:sp>
        <p:nvSpPr>
          <p:cNvPr id="12" name="Title 3">
            <a:extLst>
              <a:ext uri="{FF2B5EF4-FFF2-40B4-BE49-F238E27FC236}">
                <a16:creationId xmlns:a16="http://schemas.microsoft.com/office/drawing/2014/main" id="{A6090D5A-7770-834A-B469-188D41A5BDDD}"/>
              </a:ext>
            </a:extLst>
          </p:cNvPr>
          <p:cNvSpPr>
            <a:spLocks noGrp="1"/>
          </p:cNvSpPr>
          <p:nvPr>
            <p:ph type="ctrTitle"/>
          </p:nvPr>
        </p:nvSpPr>
        <p:spPr>
          <a:xfrm>
            <a:off x="527048" y="1657144"/>
            <a:ext cx="11703460" cy="840729"/>
          </a:xfrm>
        </p:spPr>
        <p:txBody>
          <a:bodyPr/>
          <a:lstStyle/>
          <a:p>
            <a:r>
              <a:rPr lang="en-GB" sz="4000" dirty="0"/>
              <a:t>Leadership</a:t>
            </a:r>
          </a:p>
        </p:txBody>
      </p:sp>
    </p:spTree>
    <p:extLst>
      <p:ext uri="{BB962C8B-B14F-4D97-AF65-F5344CB8AC3E}">
        <p14:creationId xmlns:p14="http://schemas.microsoft.com/office/powerpoint/2010/main" val="1143803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06029" y="2378264"/>
            <a:ext cx="10647851" cy="4375044"/>
          </a:xfrm>
        </p:spPr>
        <p:txBody>
          <a:bodyPr/>
          <a:lstStyle/>
          <a:p>
            <a:pPr algn="ctr"/>
            <a:endParaRPr lang="en-US" dirty="0">
              <a:solidFill>
                <a:srgbClr val="00B0F0"/>
              </a:solidFill>
            </a:endParaRPr>
          </a:p>
          <a:p>
            <a:pPr algn="ctr"/>
            <a:r>
              <a:rPr lang="en-US" sz="4400" b="0" dirty="0">
                <a:solidFill>
                  <a:schemeClr val="bg1"/>
                </a:solidFill>
                <a:latin typeface="Calibri" panose="020F0502020204030204" pitchFamily="34" charset="0"/>
                <a:ea typeface="Noticia Text" charset="0"/>
                <a:cs typeface="Calibri" panose="020F0502020204030204" pitchFamily="34" charset="0"/>
              </a:rPr>
              <a:t>Thank You for Your Attention.</a:t>
            </a:r>
          </a:p>
          <a:p>
            <a:pPr algn="ctr"/>
            <a:endParaRPr lang="en-US" sz="4400" b="0" dirty="0">
              <a:solidFill>
                <a:schemeClr val="bg1"/>
              </a:solidFill>
              <a:latin typeface="Calibri" panose="020F0502020204030204" pitchFamily="34" charset="0"/>
              <a:ea typeface="Noticia Text" charset="0"/>
              <a:cs typeface="Calibri" panose="020F0502020204030204" pitchFamily="34" charset="0"/>
            </a:endParaRPr>
          </a:p>
          <a:p>
            <a:pPr algn="ctr"/>
            <a:endParaRPr lang="en-US" sz="3500" b="0" dirty="0">
              <a:solidFill>
                <a:schemeClr val="bg1"/>
              </a:solidFill>
              <a:latin typeface="Calibri" panose="020F0502020204030204" pitchFamily="34" charset="0"/>
              <a:ea typeface="Noticia Text" charset="0"/>
              <a:cs typeface="Calibri" panose="020F0502020204030204" pitchFamily="34" charset="0"/>
            </a:endParaRPr>
          </a:p>
          <a:p>
            <a:pPr algn="ctr"/>
            <a:r>
              <a:rPr lang="en-US" sz="3200" b="0" dirty="0">
                <a:solidFill>
                  <a:schemeClr val="bg1"/>
                </a:solidFill>
                <a:latin typeface="Calibri" panose="020F0502020204030204" pitchFamily="34" charset="0"/>
                <a:ea typeface="Noticia Text" charset="0"/>
                <a:cs typeface="Calibri" panose="020F0502020204030204" pitchFamily="34" charset="0"/>
              </a:rPr>
              <a:t>For more information about WINS and to download the report please go to:</a:t>
            </a:r>
          </a:p>
          <a:p>
            <a:pPr algn="ctr"/>
            <a:endParaRPr lang="en-US" sz="3200" b="0" dirty="0">
              <a:solidFill>
                <a:schemeClr val="bg1"/>
              </a:solidFill>
              <a:latin typeface="Calibri" panose="020F0502020204030204" pitchFamily="34" charset="0"/>
              <a:ea typeface="Noticia Text" charset="0"/>
              <a:cs typeface="Calibri" panose="020F0502020204030204" pitchFamily="34" charset="0"/>
            </a:endParaRPr>
          </a:p>
          <a:p>
            <a:pPr algn="ctr"/>
            <a:r>
              <a:rPr lang="en-US" sz="3200" b="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www.wins.org</a:t>
            </a:r>
            <a:r>
              <a:rPr lang="en-US" sz="3200" b="0" dirty="0">
                <a:solidFill>
                  <a:schemeClr val="bg1"/>
                </a:solidFill>
                <a:latin typeface="Calibri" panose="020F0502020204030204" pitchFamily="34" charset="0"/>
                <a:cs typeface="Calibri" panose="020F0502020204030204" pitchFamily="34" charset="0"/>
              </a:rPr>
              <a:t> </a:t>
            </a:r>
          </a:p>
          <a:p>
            <a:pPr algn="ctr"/>
            <a:endParaRPr lang="en-US" sz="3500" dirty="0">
              <a:solidFill>
                <a:schemeClr val="bg1"/>
              </a:solidFill>
              <a:latin typeface="Calibri" panose="020F0502020204030204" pitchFamily="34" charset="0"/>
              <a:cs typeface="Calibri" panose="020F0502020204030204" pitchFamily="34" charset="0"/>
            </a:endParaRPr>
          </a:p>
          <a:p>
            <a:pPr algn="ctr"/>
            <a:endParaRPr lang="en-US" sz="3500" dirty="0">
              <a:solidFill>
                <a:srgbClr val="00ACE5"/>
              </a:solidFill>
            </a:endParaRPr>
          </a:p>
        </p:txBody>
      </p:sp>
    </p:spTree>
    <p:extLst>
      <p:ext uri="{BB962C8B-B14F-4D97-AF65-F5344CB8AC3E}">
        <p14:creationId xmlns:p14="http://schemas.microsoft.com/office/powerpoint/2010/main" val="4279016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4</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Scope of the Research</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844062" y="3072093"/>
            <a:ext cx="6347803" cy="5024363"/>
          </a:xfrm>
        </p:spPr>
        <p:txBody>
          <a:bodyPr/>
          <a:lstStyle/>
          <a:p>
            <a:pPr marL="0" indent="0" algn="ctr">
              <a:lnSpc>
                <a:spcPts val="3600"/>
              </a:lnSpc>
              <a:spcBef>
                <a:spcPts val="0"/>
              </a:spcBef>
              <a:buNone/>
            </a:pPr>
            <a:r>
              <a:rPr lang="en-GB" sz="3200" dirty="0">
                <a:latin typeface="Calibri" panose="020F0502020204030204" pitchFamily="34" charset="0"/>
                <a:cs typeface="Calibri" panose="020F0502020204030204" pitchFamily="34" charset="0"/>
              </a:rPr>
              <a:t>The Research Summary was published last week.</a:t>
            </a:r>
          </a:p>
          <a:p>
            <a:pPr marL="0" indent="0" algn="ctr">
              <a:lnSpc>
                <a:spcPts val="3600"/>
              </a:lnSpc>
              <a:spcBef>
                <a:spcPts val="0"/>
              </a:spcBef>
              <a:buNone/>
            </a:pPr>
            <a:endParaRPr lang="en-GB" sz="3200" dirty="0">
              <a:latin typeface="Calibri" panose="020F0502020204030204" pitchFamily="34" charset="0"/>
              <a:cs typeface="Calibri" panose="020F0502020204030204" pitchFamily="34" charset="0"/>
            </a:endParaRPr>
          </a:p>
          <a:p>
            <a:pPr marL="0" indent="0" algn="ctr">
              <a:lnSpc>
                <a:spcPts val="3600"/>
              </a:lnSpc>
              <a:spcBef>
                <a:spcPts val="0"/>
              </a:spcBef>
              <a:buNone/>
            </a:pPr>
            <a:endParaRPr lang="en-GB" sz="3200" dirty="0">
              <a:latin typeface="Calibri" panose="020F0502020204030204" pitchFamily="34" charset="0"/>
              <a:cs typeface="Calibri" panose="020F0502020204030204" pitchFamily="34" charset="0"/>
            </a:endParaRPr>
          </a:p>
          <a:p>
            <a:pPr marL="0" indent="0" algn="ctr">
              <a:lnSpc>
                <a:spcPts val="3600"/>
              </a:lnSpc>
              <a:spcBef>
                <a:spcPts val="0"/>
              </a:spcBef>
              <a:buNone/>
            </a:pPr>
            <a:r>
              <a:rPr lang="en-GB" sz="3200" dirty="0">
                <a:latin typeface="Calibri" panose="020F0502020204030204" pitchFamily="34" charset="0"/>
                <a:cs typeface="Calibri" panose="020F0502020204030204" pitchFamily="34" charset="0"/>
              </a:rPr>
              <a:t>The 9 Supporting Volumes will be published in the next few weeks and be available on the WINS website.</a:t>
            </a:r>
          </a:p>
        </p:txBody>
      </p:sp>
      <p:pic>
        <p:nvPicPr>
          <p:cNvPr id="2" name="Picture 1">
            <a:extLst>
              <a:ext uri="{FF2B5EF4-FFF2-40B4-BE49-F238E27FC236}">
                <a16:creationId xmlns:a16="http://schemas.microsoft.com/office/drawing/2014/main" id="{68263170-3ED6-4347-82D9-609B691A9B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1692" y="1881437"/>
            <a:ext cx="4372708" cy="6255025"/>
          </a:xfrm>
          <a:prstGeom prst="rect">
            <a:avLst/>
          </a:prstGeom>
        </p:spPr>
      </p:pic>
    </p:spTree>
    <p:extLst>
      <p:ext uri="{BB962C8B-B14F-4D97-AF65-F5344CB8AC3E}">
        <p14:creationId xmlns:p14="http://schemas.microsoft.com/office/powerpoint/2010/main" val="1546530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496C7A-3B33-AA41-A4C9-A6FCD4B96E77}"/>
              </a:ext>
            </a:extLst>
          </p:cNvPr>
          <p:cNvSpPr>
            <a:spLocks noGrp="1"/>
          </p:cNvSpPr>
          <p:nvPr>
            <p:ph type="sldNum" sz="quarter" idx="2"/>
          </p:nvPr>
        </p:nvSpPr>
        <p:spPr/>
        <p:txBody>
          <a:bodyPr/>
          <a:lstStyle/>
          <a:p>
            <a:fld id="{86CB4B4D-7CA3-9044-876B-883B54F8677D}" type="slidenum">
              <a:rPr lang="en-GB" smtClean="0"/>
              <a:t>5</a:t>
            </a:fld>
            <a:endParaRPr lang="en-GB"/>
          </a:p>
        </p:txBody>
      </p:sp>
      <p:sp>
        <p:nvSpPr>
          <p:cNvPr id="4" name="Title 3">
            <a:extLst>
              <a:ext uri="{FF2B5EF4-FFF2-40B4-BE49-F238E27FC236}">
                <a16:creationId xmlns:a16="http://schemas.microsoft.com/office/drawing/2014/main" id="{9C5C8570-7D25-5442-B4BF-6E26B59CDEB1}"/>
              </a:ext>
            </a:extLst>
          </p:cNvPr>
          <p:cNvSpPr>
            <a:spLocks noGrp="1"/>
          </p:cNvSpPr>
          <p:nvPr>
            <p:ph type="ctrTitle"/>
          </p:nvPr>
        </p:nvSpPr>
        <p:spPr>
          <a:xfrm>
            <a:off x="527048" y="1657144"/>
            <a:ext cx="11299191" cy="687471"/>
          </a:xfrm>
        </p:spPr>
        <p:txBody>
          <a:bodyPr/>
          <a:lstStyle/>
          <a:p>
            <a:r>
              <a:rPr lang="en-GB" sz="3600" dirty="0"/>
              <a:t>Supporting Volumes</a:t>
            </a:r>
          </a:p>
        </p:txBody>
      </p:sp>
      <p:graphicFrame>
        <p:nvGraphicFramePr>
          <p:cNvPr id="9" name="Table 8">
            <a:extLst>
              <a:ext uri="{FF2B5EF4-FFF2-40B4-BE49-F238E27FC236}">
                <a16:creationId xmlns:a16="http://schemas.microsoft.com/office/drawing/2014/main" id="{78A99A01-F6B8-404A-8637-F4F30D91A987}"/>
              </a:ext>
            </a:extLst>
          </p:cNvPr>
          <p:cNvGraphicFramePr>
            <a:graphicFrameLocks noGrp="1"/>
          </p:cNvGraphicFramePr>
          <p:nvPr>
            <p:extLst>
              <p:ext uri="{D42A27DB-BD31-4B8C-83A1-F6EECF244321}">
                <p14:modId xmlns:p14="http://schemas.microsoft.com/office/powerpoint/2010/main" val="3534705604"/>
              </p:ext>
            </p:extLst>
          </p:nvPr>
        </p:nvGraphicFramePr>
        <p:xfrm>
          <a:off x="931317" y="2672862"/>
          <a:ext cx="11299191" cy="5423592"/>
        </p:xfrm>
        <a:graphic>
          <a:graphicData uri="http://schemas.openxmlformats.org/drawingml/2006/table">
            <a:tbl>
              <a:tblPr firstRow="1" firstCol="1" bandRow="1">
                <a:tableStyleId>{5940675A-B579-460E-94D1-54222C63F5DA}</a:tableStyleId>
              </a:tblPr>
              <a:tblGrid>
                <a:gridCol w="1909453">
                  <a:extLst>
                    <a:ext uri="{9D8B030D-6E8A-4147-A177-3AD203B41FA5}">
                      <a16:colId xmlns:a16="http://schemas.microsoft.com/office/drawing/2014/main" val="3144118035"/>
                    </a:ext>
                  </a:extLst>
                </a:gridCol>
                <a:gridCol w="9389738">
                  <a:extLst>
                    <a:ext uri="{9D8B030D-6E8A-4147-A177-3AD203B41FA5}">
                      <a16:colId xmlns:a16="http://schemas.microsoft.com/office/drawing/2014/main" val="2586859649"/>
                    </a:ext>
                  </a:extLst>
                </a:gridCol>
              </a:tblGrid>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2</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dirty="0">
                          <a:effectLst/>
                          <a:latin typeface="Calibri" panose="020F0502020204030204" pitchFamily="34" charset="0"/>
                          <a:cs typeface="Calibri" panose="020F0502020204030204" pitchFamily="34" charset="0"/>
                        </a:rPr>
                        <a:t> International Civil Nuclear Security and Aviation Frameworks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62476184"/>
                  </a:ext>
                </a:extLst>
              </a:tr>
              <a:tr h="655584">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3</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dirty="0">
                          <a:effectLst/>
                          <a:latin typeface="Calibri" panose="020F0502020204030204" pitchFamily="34" charset="0"/>
                          <a:cs typeface="Calibri" panose="020F0502020204030204" pitchFamily="34" charset="0"/>
                        </a:rPr>
                        <a:t> Strategic Planning, Guidance Development and Involvement of Industry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96487855"/>
                  </a:ext>
                </a:extLst>
              </a:tr>
              <a:tr h="704298">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4</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dirty="0">
                          <a:effectLst/>
                          <a:latin typeface="Calibri" panose="020F0502020204030204" pitchFamily="34" charset="0"/>
                          <a:cs typeface="Calibri" panose="020F0502020204030204" pitchFamily="34" charset="0"/>
                        </a:rPr>
                        <a:t> International Oversight, Audit, Peer Review and Enforcement Powers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5354062"/>
                  </a:ext>
                </a:extLst>
              </a:tr>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5</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dirty="0">
                          <a:effectLst/>
                          <a:latin typeface="Calibri" panose="020F0502020204030204" pitchFamily="34" charset="0"/>
                          <a:cs typeface="Calibri" panose="020F0502020204030204" pitchFamily="34" charset="0"/>
                        </a:rPr>
                        <a:t> Professional Development, Training and Certification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57878274"/>
                  </a:ext>
                </a:extLst>
              </a:tr>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6</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dirty="0">
                          <a:effectLst/>
                          <a:latin typeface="Calibri" panose="020F0502020204030204" pitchFamily="34" charset="0"/>
                          <a:cs typeface="Calibri" panose="020F0502020204030204" pitchFamily="34" charset="0"/>
                        </a:rPr>
                        <a:t> Developments in Civil Nuclear and Aviation Security by Decade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50050709"/>
                  </a:ext>
                </a:extLst>
              </a:tr>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7</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a:effectLst/>
                          <a:latin typeface="Calibri" panose="020F0502020204030204" pitchFamily="34" charset="0"/>
                          <a:cs typeface="Calibri" panose="020F0502020204030204" pitchFamily="34" charset="0"/>
                        </a:rPr>
                        <a:t> Civil Nuclear Security Incident Database 1960 - 2019 </a:t>
                      </a:r>
                      <a:endParaRPr lang="en-GB"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73134905"/>
                  </a:ext>
                </a:extLst>
              </a:tr>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8</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a:effectLst/>
                          <a:latin typeface="Calibri" panose="020F0502020204030204" pitchFamily="34" charset="0"/>
                          <a:cs typeface="Calibri" panose="020F0502020204030204" pitchFamily="34" charset="0"/>
                        </a:rPr>
                        <a:t> Civil Aviation Security Incident Database 1930 - 2019 </a:t>
                      </a:r>
                      <a:endParaRPr lang="en-GB"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46218334"/>
                  </a:ext>
                </a:extLst>
              </a:tr>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9</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a:effectLst/>
                          <a:latin typeface="Calibri" panose="020F0502020204030204" pitchFamily="34" charset="0"/>
                          <a:cs typeface="Calibri" panose="020F0502020204030204" pitchFamily="34" charset="0"/>
                        </a:rPr>
                        <a:t> Research Programme and Methodology </a:t>
                      </a:r>
                      <a:endParaRPr lang="en-GB"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07698633"/>
                  </a:ext>
                </a:extLst>
              </a:tr>
              <a:tr h="580530">
                <a:tc>
                  <a:txBody>
                    <a:bodyPr/>
                    <a:lstStyle/>
                    <a:p>
                      <a:pPr algn="ctr">
                        <a:lnSpc>
                          <a:spcPct val="115000"/>
                        </a:lnSpc>
                        <a:spcAft>
                          <a:spcPts val="0"/>
                        </a:spcAft>
                      </a:pPr>
                      <a:r>
                        <a:rPr lang="en-GB" sz="2800">
                          <a:effectLst/>
                          <a:latin typeface="Calibri" panose="020F0502020204030204" pitchFamily="34" charset="0"/>
                          <a:cs typeface="Calibri" panose="020F0502020204030204" pitchFamily="34" charset="0"/>
                        </a:rPr>
                        <a:t>Volume 10</a:t>
                      </a:r>
                      <a:endParaRPr lang="en-GB"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GB" sz="2400" dirty="0">
                          <a:effectLst/>
                          <a:latin typeface="Calibri" panose="020F0502020204030204" pitchFamily="34" charset="0"/>
                          <a:cs typeface="Calibri" panose="020F0502020204030204" pitchFamily="34" charset="0"/>
                        </a:rPr>
                        <a:t> Consolidated Recommendations </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64424351"/>
                  </a:ext>
                </a:extLst>
              </a:tr>
            </a:tbl>
          </a:graphicData>
        </a:graphic>
      </p:graphicFrame>
    </p:spTree>
    <p:extLst>
      <p:ext uri="{BB962C8B-B14F-4D97-AF65-F5344CB8AC3E}">
        <p14:creationId xmlns:p14="http://schemas.microsoft.com/office/powerpoint/2010/main" val="2518231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6</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What do these two Sectors have in common?</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220624" y="2572191"/>
            <a:ext cx="10316307" cy="2585963"/>
          </a:xfrm>
        </p:spPr>
        <p:txBody>
          <a:bodyPr/>
          <a:lstStyle/>
          <a:p>
            <a:pPr marL="0" indent="0" algn="ctr">
              <a:lnSpc>
                <a:spcPts val="3600"/>
              </a:lnSpc>
              <a:spcBef>
                <a:spcPts val="0"/>
              </a:spcBef>
              <a:buNone/>
            </a:pPr>
            <a:r>
              <a:rPr lang="en-US" sz="3200" b="1" dirty="0">
                <a:latin typeface="Calibri" panose="020F0502020204030204" pitchFamily="34" charset="0"/>
                <a:cs typeface="Calibri" panose="020F0502020204030204" pitchFamily="34" charset="0"/>
              </a:rPr>
              <a:t>Commercial civil aviation</a:t>
            </a:r>
            <a:r>
              <a:rPr lang="en-US" sz="3200" dirty="0">
                <a:latin typeface="Calibri" panose="020F0502020204030204" pitchFamily="34" charset="0"/>
                <a:cs typeface="Calibri" panose="020F0502020204030204" pitchFamily="34" charset="0"/>
              </a:rPr>
              <a:t> is a very public activity, transporting billions of people each year between airports. It is a highly dynamic and competitive international sector, where time is money and customer satisfaction is a high priority.</a:t>
            </a:r>
            <a:endParaRPr lang="en-GB"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546A72F-2C63-484B-B128-D79447A2C4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8026" y="5369169"/>
            <a:ext cx="4660900" cy="3143250"/>
          </a:xfrm>
          <a:prstGeom prst="rect">
            <a:avLst/>
          </a:prstGeom>
        </p:spPr>
      </p:pic>
      <p:pic>
        <p:nvPicPr>
          <p:cNvPr id="6" name="Picture 5">
            <a:extLst>
              <a:ext uri="{FF2B5EF4-FFF2-40B4-BE49-F238E27FC236}">
                <a16:creationId xmlns:a16="http://schemas.microsoft.com/office/drawing/2014/main" id="{EAF930D6-93E9-3844-B15C-FD519BC403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9319" y="5369169"/>
            <a:ext cx="4660900" cy="3098800"/>
          </a:xfrm>
          <a:prstGeom prst="rect">
            <a:avLst/>
          </a:prstGeom>
        </p:spPr>
      </p:pic>
    </p:spTree>
    <p:extLst>
      <p:ext uri="{BB962C8B-B14F-4D97-AF65-F5344CB8AC3E}">
        <p14:creationId xmlns:p14="http://schemas.microsoft.com/office/powerpoint/2010/main" val="1812671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7</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What do these two Sectors have in common?</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344246" y="2654252"/>
            <a:ext cx="10316307" cy="2961102"/>
          </a:xfrm>
        </p:spPr>
        <p:txBody>
          <a:bodyPr/>
          <a:lstStyle/>
          <a:p>
            <a:pPr marL="0" indent="0" algn="ctr">
              <a:lnSpc>
                <a:spcPts val="3600"/>
              </a:lnSpc>
              <a:spcBef>
                <a:spcPts val="0"/>
              </a:spcBef>
              <a:buNone/>
            </a:pPr>
            <a:r>
              <a:rPr lang="en-GB" sz="3200" b="1" dirty="0">
                <a:latin typeface="Calibri" panose="020F0502020204030204" pitchFamily="34" charset="0"/>
                <a:cs typeface="Calibri" panose="020F0502020204030204" pitchFamily="34" charset="0"/>
              </a:rPr>
              <a:t>Nuclear Power Plants</a:t>
            </a:r>
            <a:r>
              <a:rPr lang="en-GB" sz="3200" dirty="0">
                <a:latin typeface="Calibri" panose="020F0502020204030204" pitchFamily="34" charset="0"/>
                <a:cs typeface="Calibri" panose="020F0502020204030204" pitchFamily="34" charset="0"/>
              </a:rPr>
              <a:t> (and associated fuel cycle facilities) are some of the most robust, static structures on Earth with control points that prevent unauthorised public access. Security at these plants is often characterised by the phrase “guns, guards and gates”; in strong contrast to the public image that airports are trying to achieve.</a:t>
            </a:r>
          </a:p>
        </p:txBody>
      </p:sp>
      <p:pic>
        <p:nvPicPr>
          <p:cNvPr id="2" name="Picture 1">
            <a:extLst>
              <a:ext uri="{FF2B5EF4-FFF2-40B4-BE49-F238E27FC236}">
                <a16:creationId xmlns:a16="http://schemas.microsoft.com/office/drawing/2014/main" id="{E7AAD6AF-DABB-2449-86B3-D63AED185F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8631" y="5753137"/>
            <a:ext cx="4006434" cy="2751589"/>
          </a:xfrm>
          <a:prstGeom prst="rect">
            <a:avLst/>
          </a:prstGeom>
        </p:spPr>
      </p:pic>
      <p:pic>
        <p:nvPicPr>
          <p:cNvPr id="6" name="Picture 5">
            <a:extLst>
              <a:ext uri="{FF2B5EF4-FFF2-40B4-BE49-F238E27FC236}">
                <a16:creationId xmlns:a16="http://schemas.microsoft.com/office/drawing/2014/main" id="{844F998B-41E3-0E4F-95C8-63CDC4F3CD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04183" y="5765297"/>
            <a:ext cx="3923795" cy="2751589"/>
          </a:xfrm>
          <a:prstGeom prst="rect">
            <a:avLst/>
          </a:prstGeom>
        </p:spPr>
      </p:pic>
    </p:spTree>
    <p:extLst>
      <p:ext uri="{BB962C8B-B14F-4D97-AF65-F5344CB8AC3E}">
        <p14:creationId xmlns:p14="http://schemas.microsoft.com/office/powerpoint/2010/main" val="2054165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8</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664025"/>
          </a:xfrm>
        </p:spPr>
        <p:txBody>
          <a:bodyPr/>
          <a:lstStyle/>
          <a:p>
            <a:r>
              <a:rPr lang="en-GB" sz="4000" dirty="0"/>
              <a:t>What do these two Sectors have in common?</a:t>
            </a:r>
          </a:p>
        </p:txBody>
      </p:sp>
      <p:sp>
        <p:nvSpPr>
          <p:cNvPr id="5" name="Content Placeholder 4">
            <a:extLst>
              <a:ext uri="{FF2B5EF4-FFF2-40B4-BE49-F238E27FC236}">
                <a16:creationId xmlns:a16="http://schemas.microsoft.com/office/drawing/2014/main" id="{96CAF4F0-62B3-4FBB-8009-15181C719834}"/>
              </a:ext>
            </a:extLst>
          </p:cNvPr>
          <p:cNvSpPr>
            <a:spLocks noGrp="1"/>
          </p:cNvSpPr>
          <p:nvPr>
            <p:ph idx="3"/>
          </p:nvPr>
        </p:nvSpPr>
        <p:spPr>
          <a:xfrm>
            <a:off x="1031632" y="2525298"/>
            <a:ext cx="10628922" cy="6161501"/>
          </a:xfrm>
        </p:spPr>
        <p:txBody>
          <a:bodyPr/>
          <a:lstStyle/>
          <a:p>
            <a:pPr marL="0" indent="0">
              <a:lnSpc>
                <a:spcPts val="3200"/>
              </a:lnSpc>
              <a:spcBef>
                <a:spcPts val="0"/>
              </a:spcBef>
              <a:buNone/>
            </a:pPr>
            <a:r>
              <a:rPr lang="en-GB" sz="3200" dirty="0">
                <a:latin typeface="Calibri" panose="020F0502020204030204" pitchFamily="34" charset="0"/>
                <a:cs typeface="Calibri" panose="020F0502020204030204" pitchFamily="34" charset="0"/>
              </a:rPr>
              <a:t>Both Sectors have UN-affiliated organisations – the IAEA and ICAO - that provide the international framework for security in their sectors.</a:t>
            </a: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a:lnSpc>
                <a:spcPts val="3200"/>
              </a:lnSpc>
              <a:spcBef>
                <a:spcPts val="0"/>
              </a:spcBef>
            </a:pPr>
            <a:endParaRPr lang="en-GB" sz="3200" dirty="0">
              <a:latin typeface="Calibri" panose="020F0502020204030204" pitchFamily="34" charset="0"/>
              <a:cs typeface="Calibri" panose="020F0502020204030204" pitchFamily="34" charset="0"/>
            </a:endParaRPr>
          </a:p>
          <a:p>
            <a:pPr marL="0" indent="0">
              <a:lnSpc>
                <a:spcPts val="3200"/>
              </a:lnSpc>
              <a:spcBef>
                <a:spcPts val="0"/>
              </a:spcBef>
              <a:buNone/>
            </a:pPr>
            <a:endParaRPr lang="en-GB" sz="3200" dirty="0">
              <a:latin typeface="Calibri" panose="020F0502020204030204" pitchFamily="34" charset="0"/>
              <a:cs typeface="Calibri" panose="020F0502020204030204" pitchFamily="34" charset="0"/>
            </a:endParaRPr>
          </a:p>
          <a:p>
            <a:pPr marL="0" indent="0">
              <a:lnSpc>
                <a:spcPts val="3200"/>
              </a:lnSpc>
              <a:spcBef>
                <a:spcPts val="0"/>
              </a:spcBef>
              <a:buNone/>
            </a:pPr>
            <a:r>
              <a:rPr lang="en-GB" sz="3200" dirty="0">
                <a:latin typeface="Calibri" panose="020F0502020204030204" pitchFamily="34" charset="0"/>
                <a:cs typeface="Calibri" panose="020F0502020204030204" pitchFamily="34" charset="0"/>
              </a:rPr>
              <a:t>    So, is their role the same?</a:t>
            </a:r>
          </a:p>
          <a:p>
            <a:pPr>
              <a:lnSpc>
                <a:spcPts val="3200"/>
              </a:lnSpc>
              <a:spcBef>
                <a:spcPts val="0"/>
              </a:spcBef>
            </a:pPr>
            <a:endParaRPr lang="en-GB" sz="2800" dirty="0">
              <a:latin typeface="Calibri" panose="020F0502020204030204" pitchFamily="34" charset="0"/>
              <a:cs typeface="Calibri" panose="020F0502020204030204" pitchFamily="34" charset="0"/>
            </a:endParaRPr>
          </a:p>
          <a:p>
            <a:pPr marL="0" indent="0">
              <a:lnSpc>
                <a:spcPts val="3200"/>
              </a:lnSpc>
              <a:spcBef>
                <a:spcPts val="0"/>
              </a:spcBef>
              <a:buNone/>
            </a:pPr>
            <a:endParaRPr lang="en-GB" sz="3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C39E285-62D8-5C47-A5C0-DD8BB9499D0A}"/>
              </a:ext>
            </a:extLst>
          </p:cNvPr>
          <p:cNvPicPr>
            <a:picLocks noChangeAspect="1"/>
          </p:cNvPicPr>
          <p:nvPr/>
        </p:nvPicPr>
        <p:blipFill>
          <a:blip r:embed="rId2"/>
          <a:stretch>
            <a:fillRect/>
          </a:stretch>
        </p:blipFill>
        <p:spPr>
          <a:xfrm>
            <a:off x="3528646" y="3656109"/>
            <a:ext cx="7213409" cy="3899877"/>
          </a:xfrm>
          <a:prstGeom prst="rect">
            <a:avLst/>
          </a:prstGeom>
        </p:spPr>
      </p:pic>
    </p:spTree>
    <p:extLst>
      <p:ext uri="{BB962C8B-B14F-4D97-AF65-F5344CB8AC3E}">
        <p14:creationId xmlns:p14="http://schemas.microsoft.com/office/powerpoint/2010/main" val="4158343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733951-5D35-49AA-A2D2-D6DDB56536B5}"/>
              </a:ext>
            </a:extLst>
          </p:cNvPr>
          <p:cNvSpPr>
            <a:spLocks noGrp="1"/>
          </p:cNvSpPr>
          <p:nvPr>
            <p:ph type="sldNum" sz="quarter" idx="2"/>
          </p:nvPr>
        </p:nvSpPr>
        <p:spPr/>
        <p:txBody>
          <a:bodyPr/>
          <a:lstStyle/>
          <a:p>
            <a:fld id="{86CB4B4D-7CA3-9044-876B-883B54F8677D}" type="slidenum">
              <a:rPr lang="en-GB" smtClean="0"/>
              <a:t>9</a:t>
            </a:fld>
            <a:endParaRPr lang="en-GB"/>
          </a:p>
        </p:txBody>
      </p:sp>
      <p:sp>
        <p:nvSpPr>
          <p:cNvPr id="4" name="Title 3">
            <a:extLst>
              <a:ext uri="{FF2B5EF4-FFF2-40B4-BE49-F238E27FC236}">
                <a16:creationId xmlns:a16="http://schemas.microsoft.com/office/drawing/2014/main" id="{F2D5F480-79AB-406F-8094-494E15248992}"/>
              </a:ext>
            </a:extLst>
          </p:cNvPr>
          <p:cNvSpPr>
            <a:spLocks noGrp="1"/>
          </p:cNvSpPr>
          <p:nvPr>
            <p:ph type="ctrTitle"/>
          </p:nvPr>
        </p:nvSpPr>
        <p:spPr>
          <a:xfrm>
            <a:off x="527048" y="1657144"/>
            <a:ext cx="11703460" cy="1126062"/>
          </a:xfrm>
        </p:spPr>
        <p:txBody>
          <a:bodyPr/>
          <a:lstStyle/>
          <a:p>
            <a:r>
              <a:rPr lang="en-GB" sz="4000" dirty="0"/>
              <a:t>Comparative Regular Budgets (Million Euros/annum): 2019</a:t>
            </a:r>
          </a:p>
        </p:txBody>
      </p:sp>
      <p:graphicFrame>
        <p:nvGraphicFramePr>
          <p:cNvPr id="2" name="Content Placeholder 1">
            <a:extLst>
              <a:ext uri="{FF2B5EF4-FFF2-40B4-BE49-F238E27FC236}">
                <a16:creationId xmlns:a16="http://schemas.microsoft.com/office/drawing/2014/main" id="{0EB0D8FC-E5D5-8D42-B4C1-1AAC0825CF93}"/>
              </a:ext>
            </a:extLst>
          </p:cNvPr>
          <p:cNvGraphicFramePr>
            <a:graphicFrameLocks noGrp="1"/>
          </p:cNvGraphicFramePr>
          <p:nvPr>
            <p:ph idx="3"/>
            <p:extLst>
              <p:ext uri="{D42A27DB-BD31-4B8C-83A1-F6EECF244321}">
                <p14:modId xmlns:p14="http://schemas.microsoft.com/office/powerpoint/2010/main" val="1005098877"/>
              </p:ext>
            </p:extLst>
          </p:nvPr>
        </p:nvGraphicFramePr>
        <p:xfrm>
          <a:off x="1137138" y="2783204"/>
          <a:ext cx="10468706" cy="4206240"/>
        </p:xfrm>
        <a:graphic>
          <a:graphicData uri="http://schemas.openxmlformats.org/drawingml/2006/table">
            <a:tbl>
              <a:tblPr firstRow="1" bandRow="1">
                <a:tableStyleId>{5940675A-B579-460E-94D1-54222C63F5DA}</a:tableStyleId>
              </a:tblPr>
              <a:tblGrid>
                <a:gridCol w="3751385">
                  <a:extLst>
                    <a:ext uri="{9D8B030D-6E8A-4147-A177-3AD203B41FA5}">
                      <a16:colId xmlns:a16="http://schemas.microsoft.com/office/drawing/2014/main" val="388019181"/>
                    </a:ext>
                  </a:extLst>
                </a:gridCol>
                <a:gridCol w="2414954">
                  <a:extLst>
                    <a:ext uri="{9D8B030D-6E8A-4147-A177-3AD203B41FA5}">
                      <a16:colId xmlns:a16="http://schemas.microsoft.com/office/drawing/2014/main" val="2090372761"/>
                    </a:ext>
                  </a:extLst>
                </a:gridCol>
                <a:gridCol w="2073108">
                  <a:extLst>
                    <a:ext uri="{9D8B030D-6E8A-4147-A177-3AD203B41FA5}">
                      <a16:colId xmlns:a16="http://schemas.microsoft.com/office/drawing/2014/main" val="3998609822"/>
                    </a:ext>
                  </a:extLst>
                </a:gridCol>
                <a:gridCol w="2229259">
                  <a:extLst>
                    <a:ext uri="{9D8B030D-6E8A-4147-A177-3AD203B41FA5}">
                      <a16:colId xmlns:a16="http://schemas.microsoft.com/office/drawing/2014/main" val="3875854947"/>
                    </a:ext>
                  </a:extLst>
                </a:gridCol>
              </a:tblGrid>
              <a:tr h="831801">
                <a:tc>
                  <a:txBody>
                    <a:bodyPr/>
                    <a:lstStyle/>
                    <a:p>
                      <a:endParaRPr lang="en-GB" sz="3600" dirty="0">
                        <a:latin typeface="Calibri" panose="020F0502020204030204" pitchFamily="34" charset="0"/>
                        <a:cs typeface="Calibri" panose="020F0502020204030204" pitchFamily="34" charset="0"/>
                      </a:endParaRPr>
                    </a:p>
                  </a:txBody>
                  <a:tcPr anchor="ctr"/>
                </a:tc>
                <a:tc>
                  <a:txBody>
                    <a:bodyPr/>
                    <a:lstStyle/>
                    <a:p>
                      <a:r>
                        <a:rPr lang="en-GB" sz="3600" dirty="0">
                          <a:latin typeface="Calibri" panose="020F0502020204030204" pitchFamily="34" charset="0"/>
                          <a:cs typeface="Calibri" panose="020F0502020204030204" pitchFamily="34" charset="0"/>
                        </a:rPr>
                        <a:t>IAEA</a:t>
                      </a:r>
                    </a:p>
                  </a:txBody>
                  <a:tcPr anchor="ctr"/>
                </a:tc>
                <a:tc>
                  <a:txBody>
                    <a:bodyPr/>
                    <a:lstStyle/>
                    <a:p>
                      <a:r>
                        <a:rPr lang="en-GB" sz="3600" dirty="0">
                          <a:latin typeface="Calibri" panose="020F0502020204030204" pitchFamily="34" charset="0"/>
                          <a:cs typeface="Calibri" panose="020F0502020204030204" pitchFamily="34" charset="0"/>
                        </a:rPr>
                        <a:t>ICAO</a:t>
                      </a:r>
                    </a:p>
                  </a:txBody>
                  <a:tcPr anchor="ctr"/>
                </a:tc>
                <a:tc>
                  <a:txBody>
                    <a:bodyPr/>
                    <a:lstStyle/>
                    <a:p>
                      <a:r>
                        <a:rPr lang="en-GB" sz="3600" dirty="0">
                          <a:latin typeface="Calibri" panose="020F0502020204030204" pitchFamily="34" charset="0"/>
                          <a:cs typeface="Calibri" panose="020F0502020204030204" pitchFamily="34" charset="0"/>
                        </a:rPr>
                        <a:t>Ratio </a:t>
                      </a:r>
                      <a:r>
                        <a:rPr lang="en-GB" sz="2400" dirty="0">
                          <a:latin typeface="Calibri" panose="020F0502020204030204" pitchFamily="34" charset="0"/>
                          <a:cs typeface="Calibri" panose="020F0502020204030204" pitchFamily="34" charset="0"/>
                        </a:rPr>
                        <a:t>IAEA/ICAO</a:t>
                      </a:r>
                      <a:endParaRPr lang="en-GB" sz="3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35679885"/>
                  </a:ext>
                </a:extLst>
              </a:tr>
              <a:tr h="831801">
                <a:tc>
                  <a:txBody>
                    <a:bodyPr/>
                    <a:lstStyle/>
                    <a:p>
                      <a:r>
                        <a:rPr lang="en-GB" sz="3600" dirty="0">
                          <a:latin typeface="Calibri" panose="020F0502020204030204" pitchFamily="34" charset="0"/>
                          <a:cs typeface="Calibri" panose="020F0502020204030204" pitchFamily="34" charset="0"/>
                        </a:rPr>
                        <a:t>Regular Budget</a:t>
                      </a:r>
                    </a:p>
                  </a:txBody>
                  <a:tcPr anchor="ctr"/>
                </a:tc>
                <a:tc>
                  <a:txBody>
                    <a:bodyPr/>
                    <a:lstStyle/>
                    <a:p>
                      <a:r>
                        <a:rPr lang="en-GB" sz="3600" dirty="0">
                          <a:latin typeface="Calibri" panose="020F0502020204030204" pitchFamily="34" charset="0"/>
                          <a:cs typeface="Calibri" panose="020F0502020204030204" pitchFamily="34" charset="0"/>
                        </a:rPr>
                        <a:t>378 </a:t>
                      </a:r>
                    </a:p>
                  </a:txBody>
                  <a:tcPr anchor="ctr"/>
                </a:tc>
                <a:tc>
                  <a:txBody>
                    <a:bodyPr/>
                    <a:lstStyle/>
                    <a:p>
                      <a:r>
                        <a:rPr lang="en-GB" sz="3600" dirty="0">
                          <a:latin typeface="Calibri" panose="020F0502020204030204" pitchFamily="34" charset="0"/>
                          <a:cs typeface="Calibri" panose="020F0502020204030204" pitchFamily="34" charset="0"/>
                        </a:rPr>
                        <a:t>71 </a:t>
                      </a:r>
                    </a:p>
                  </a:txBody>
                  <a:tcPr anchor="ctr"/>
                </a:tc>
                <a:tc>
                  <a:txBody>
                    <a:bodyPr/>
                    <a:lstStyle/>
                    <a:p>
                      <a:r>
                        <a:rPr lang="en-GB" sz="2800" i="0" dirty="0">
                          <a:latin typeface="Calibri" panose="020F0502020204030204" pitchFamily="34" charset="0"/>
                          <a:cs typeface="Calibri" panose="020F0502020204030204" pitchFamily="34" charset="0"/>
                        </a:rPr>
                        <a:t>5-6 times as much</a:t>
                      </a:r>
                    </a:p>
                  </a:txBody>
                  <a:tcPr anchor="ctr"/>
                </a:tc>
                <a:extLst>
                  <a:ext uri="{0D108BD9-81ED-4DB2-BD59-A6C34878D82A}">
                    <a16:rowId xmlns:a16="http://schemas.microsoft.com/office/drawing/2014/main" val="3484900167"/>
                  </a:ext>
                </a:extLst>
              </a:tr>
              <a:tr h="1002289">
                <a:tc>
                  <a:txBody>
                    <a:bodyPr/>
                    <a:lstStyle/>
                    <a:p>
                      <a:r>
                        <a:rPr lang="en-GB" sz="3600" dirty="0">
                          <a:latin typeface="Calibri" panose="020F0502020204030204" pitchFamily="34" charset="0"/>
                          <a:cs typeface="Calibri" panose="020F0502020204030204" pitchFamily="34" charset="0"/>
                        </a:rPr>
                        <a:t>Safety and Security</a:t>
                      </a:r>
                    </a:p>
                  </a:txBody>
                  <a:tcPr anchor="ctr"/>
                </a:tc>
                <a:tc>
                  <a:txBody>
                    <a:bodyPr/>
                    <a:lstStyle/>
                    <a:p>
                      <a:r>
                        <a:rPr lang="en-GB" sz="3600" dirty="0">
                          <a:latin typeface="Calibri" panose="020F0502020204030204" pitchFamily="34" charset="0"/>
                          <a:cs typeface="Calibri" panose="020F0502020204030204" pitchFamily="34" charset="0"/>
                        </a:rPr>
                        <a:t>36</a:t>
                      </a:r>
                    </a:p>
                    <a:p>
                      <a:r>
                        <a:rPr lang="en-GB" sz="2800" i="1" dirty="0">
                          <a:latin typeface="Calibri" panose="020F0502020204030204" pitchFamily="34" charset="0"/>
                          <a:cs typeface="Calibri" panose="020F0502020204030204" pitchFamily="34" charset="0"/>
                        </a:rPr>
                        <a:t>(9.5%)</a:t>
                      </a:r>
                      <a:endParaRPr lang="en-GB" sz="3600" i="1" dirty="0">
                        <a:latin typeface="Calibri" panose="020F0502020204030204" pitchFamily="34" charset="0"/>
                        <a:cs typeface="Calibri" panose="020F0502020204030204" pitchFamily="34" charset="0"/>
                      </a:endParaRPr>
                    </a:p>
                  </a:txBody>
                  <a:tcPr anchor="ctr"/>
                </a:tc>
                <a:tc>
                  <a:txBody>
                    <a:bodyPr/>
                    <a:lstStyle/>
                    <a:p>
                      <a:r>
                        <a:rPr lang="en-GB" sz="3600" dirty="0">
                          <a:latin typeface="Calibri" panose="020F0502020204030204" pitchFamily="34" charset="0"/>
                          <a:cs typeface="Calibri" panose="020F0502020204030204" pitchFamily="34" charset="0"/>
                        </a:rPr>
                        <a:t>16 </a:t>
                      </a:r>
                    </a:p>
                    <a:p>
                      <a:r>
                        <a:rPr lang="en-GB" sz="2800" i="1" dirty="0">
                          <a:latin typeface="Calibri" panose="020F0502020204030204" pitchFamily="34" charset="0"/>
                          <a:cs typeface="Calibri" panose="020F0502020204030204" pitchFamily="34" charset="0"/>
                        </a:rPr>
                        <a:t>(23%)</a:t>
                      </a:r>
                      <a:r>
                        <a:rPr lang="en-GB" sz="3600" dirty="0">
                          <a:latin typeface="Calibri" panose="020F0502020204030204" pitchFamily="34" charset="0"/>
                          <a:cs typeface="Calibri" panose="020F0502020204030204" pitchFamily="34" charset="0"/>
                        </a:rPr>
                        <a:t> </a:t>
                      </a:r>
                    </a:p>
                  </a:txBody>
                  <a:tcPr anchor="ctr"/>
                </a:tc>
                <a:tc>
                  <a:txBody>
                    <a:bodyPr/>
                    <a:lstStyle/>
                    <a:p>
                      <a:r>
                        <a:rPr lang="en-GB" sz="2800" i="0" dirty="0">
                          <a:latin typeface="Calibri" panose="020F0502020204030204" pitchFamily="34" charset="0"/>
                          <a:cs typeface="Calibri" panose="020F0502020204030204" pitchFamily="34" charset="0"/>
                        </a:rPr>
                        <a:t>Twice as much</a:t>
                      </a:r>
                    </a:p>
                  </a:txBody>
                  <a:tcPr anchor="ctr"/>
                </a:tc>
                <a:extLst>
                  <a:ext uri="{0D108BD9-81ED-4DB2-BD59-A6C34878D82A}">
                    <a16:rowId xmlns:a16="http://schemas.microsoft.com/office/drawing/2014/main" val="4177122385"/>
                  </a:ext>
                </a:extLst>
              </a:tr>
              <a:tr h="935684">
                <a:tc>
                  <a:txBody>
                    <a:bodyPr/>
                    <a:lstStyle/>
                    <a:p>
                      <a:r>
                        <a:rPr lang="en-GB" sz="3600" dirty="0">
                          <a:latin typeface="Calibri" panose="020F0502020204030204" pitchFamily="34" charset="0"/>
                          <a:cs typeface="Calibri" panose="020F0502020204030204" pitchFamily="34" charset="0"/>
                        </a:rPr>
                        <a:t>Security</a:t>
                      </a:r>
                    </a:p>
                  </a:txBody>
                  <a:tcPr anchor="ctr"/>
                </a:tc>
                <a:tc>
                  <a:txBody>
                    <a:bodyPr/>
                    <a:lstStyle/>
                    <a:p>
                      <a:r>
                        <a:rPr lang="en-GB" sz="3600" dirty="0">
                          <a:latin typeface="Calibri" panose="020F0502020204030204" pitchFamily="34" charset="0"/>
                          <a:cs typeface="Calibri" panose="020F0502020204030204" pitchFamily="34" charset="0"/>
                        </a:rPr>
                        <a:t>6</a:t>
                      </a:r>
                    </a:p>
                    <a:p>
                      <a:r>
                        <a:rPr lang="en-GB" sz="2800" i="1" dirty="0">
                          <a:latin typeface="Calibri" panose="020F0502020204030204" pitchFamily="34" charset="0"/>
                          <a:cs typeface="Calibri" panose="020F0502020204030204" pitchFamily="34" charset="0"/>
                        </a:rPr>
                        <a:t>(1.6%)</a:t>
                      </a:r>
                    </a:p>
                  </a:txBody>
                  <a:tcPr anchor="ctr"/>
                </a:tc>
                <a:tc>
                  <a:txBody>
                    <a:bodyPr/>
                    <a:lstStyle/>
                    <a:p>
                      <a:r>
                        <a:rPr lang="en-GB" sz="3600" dirty="0">
                          <a:latin typeface="Calibri" panose="020F0502020204030204" pitchFamily="34" charset="0"/>
                          <a:cs typeface="Calibri" panose="020F0502020204030204" pitchFamily="34" charset="0"/>
                        </a:rPr>
                        <a:t>6</a:t>
                      </a:r>
                    </a:p>
                    <a:p>
                      <a:r>
                        <a:rPr lang="en-GB" sz="2800" i="1" dirty="0">
                          <a:latin typeface="Calibri" panose="020F0502020204030204" pitchFamily="34" charset="0"/>
                          <a:cs typeface="Calibri" panose="020F0502020204030204" pitchFamily="34" charset="0"/>
                        </a:rPr>
                        <a:t>(9%)</a:t>
                      </a:r>
                    </a:p>
                  </a:txBody>
                  <a:tcPr anchor="ctr"/>
                </a:tc>
                <a:tc>
                  <a:txBody>
                    <a:bodyPr/>
                    <a:lstStyle/>
                    <a:p>
                      <a:r>
                        <a:rPr lang="en-GB" sz="2800" i="0" dirty="0">
                          <a:latin typeface="Calibri" panose="020F0502020204030204" pitchFamily="34" charset="0"/>
                          <a:cs typeface="Calibri" panose="020F0502020204030204" pitchFamily="34" charset="0"/>
                        </a:rPr>
                        <a:t>The same</a:t>
                      </a:r>
                    </a:p>
                  </a:txBody>
                  <a:tcPr anchor="ctr"/>
                </a:tc>
                <a:extLst>
                  <a:ext uri="{0D108BD9-81ED-4DB2-BD59-A6C34878D82A}">
                    <a16:rowId xmlns:a16="http://schemas.microsoft.com/office/drawing/2014/main" val="2312130761"/>
                  </a:ext>
                </a:extLst>
              </a:tr>
            </a:tbl>
          </a:graphicData>
        </a:graphic>
      </p:graphicFrame>
      <p:sp>
        <p:nvSpPr>
          <p:cNvPr id="5" name="TextBox 4">
            <a:extLst>
              <a:ext uri="{FF2B5EF4-FFF2-40B4-BE49-F238E27FC236}">
                <a16:creationId xmlns:a16="http://schemas.microsoft.com/office/drawing/2014/main" id="{58A2559F-434F-D54A-AF20-0580A565DE22}"/>
              </a:ext>
            </a:extLst>
          </p:cNvPr>
          <p:cNvSpPr txBox="1"/>
          <p:nvPr/>
        </p:nvSpPr>
        <p:spPr>
          <a:xfrm>
            <a:off x="1445277" y="7684592"/>
            <a:ext cx="1078523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Light"/>
              </a:rPr>
              <a:t>So, the Regular Budgets for security are about the same</a:t>
            </a:r>
          </a:p>
        </p:txBody>
      </p:sp>
    </p:spTree>
    <p:extLst>
      <p:ext uri="{BB962C8B-B14F-4D97-AF65-F5344CB8AC3E}">
        <p14:creationId xmlns:p14="http://schemas.microsoft.com/office/powerpoint/2010/main" val="3102076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PVRESPONSETIME" val="5/13/2013,4:51:03 PM,-1;-1;-1;-1;-1;-1;-1;-1;-1;-1;-1;-1;-1;-1;-1;-1;-1;-1;-1;-1;-1;-1;-1;-1;-1;-1;-1;-1;-1;-1;-1;-1;-1;-1;-1;-1;-1;-1;-1;-1;-1;-1;-1;-1;-1;-1;-1;-1;-1;-1;-1;-1;-1;-1;-1;-1;-1;-1;-1;-1;-1;-1;-1;-1;-1;-1;-1;-1;-1;-1;-1;-1;-1;-1;-1;-1;-1;-1;-1;-1;-1;-1;-1;-1;-1;-1;-1;-1;-1;-1;-1;-1;-1;-1;-1;-1;-1;-1;-1;-1;-1;-1;-1;-1;-1;-1;-1;-1;-1;-1;-1;-1;-1;-1;-1;-1;-1;-1;-1;-1;&#10;5/13/2013,4:51:36 PM,-1;-1;-1;-1;-1;-1;-1;-1;-1;-1;-1;-1;-1;-1;-1;-1;-1;-1;-1;-1;-1;-1;-1;-1;-1;-1;-1;-1;-1;-1;-1;-1;-1;-1;-1;-1;-1;-1;-1;-1;-1;-1;-1;-1;-1;-1;-1;-1;-1;-1;-1;-1;-1;-1;-1;-1;-1;-1;-1;-1;-1;-1;-1;-1;-1;-1;-1;-1;-1;-1;-1;-1;-1;-1;-1;-1;-1;-1;-1;-1;-1;-1;-1;-1;-1;-1;-1;-1;-1;-1;-1;-1;-1;-1;-1;-1;-1;-1;-1;-1;-1;-1;-1;-1;-1;-1;-1;-1;-1;-1;-1;-1;-1;-1;-1;-1;-1;-1;-1;-1;&#10;5/13/2013,4:52:04 PM,-1;-1;-1;-1;-1;-1;-1;-1;-1;-1;-1;-1;-1;-1;-1;-1;-1;-1;-1;-1;-1;-1;-1;-1;-1;-1;-1;-1;-1;-1;-1;-1;-1;-1;-1;-1;-1;-1;-1;-1;-1;-1;-1;-1;-1;-1;-1;-1;-1;-1;-1;-1;-1;-1;-1;-1;-1;-1;-1;-1;-1;-1;-1;-1;-1;-1;-1;-1;-1;-1;-1;-1;-1;-1;-1;-1;-1;-1;-1;-1;-1;-1;-1;-1;-1;-1;-1;-1;-1;-1;-1;-1;-1;-1;-1;-1;-1;-1;-1;-1;-1;-1;-1;-1;-1;-1;-1;-1;-1;-1;-1;-1;-1;-1;-1;-1;-1;-1;-1;-1;-1;-1;-1;-1;-1;-1;-1;-1;-1;-1;-1;-1;-1;-1;-1;-1;-1;-1;-1;-1;-1;-1;-1;-1;-1;-1;-1;-1;-1;-1;-1;-1;-1;-1;-1;-1;-1;-1;-1;-1;-1;-1;-1;-1;-1;-1;-1;-1;-1;-1;-1;-1;-1;-1;-1;-1;-1;-1;-1;-1;-1;-1;-1;-1;-1;-1;-1;-1;-1;-1;-1;-1;-1;-1;-1;-1;-1;-1;-1;-1;-1;-1;-1;-1;-1;-1;-1;-1;-1;-1;-1;-1;-1;-1;-1;-1;-1;-1;-1;-1;-1;-1;-1;-1;-1;-1;-1;-1;-1;-1;&#10;5/13/2013,4:59:14 PM,-1;-1;-1;-1;-1;-1;-1;-1;-1;-1;-1;-1;-1;-1;-1;-1;-1;-1;-1;-1;-1;-1;-1;-1;-1;-1;-1;-1;-1;-1;-1;-1;-1;-1;-1;-1;-1;-1;-1;-1;-1;-1;-1;-1;-1;-1;-1;-1;-1;-1;-1;-1;-1;-1;-1;-1;-1;-1;-1;-1;-1;-1;-1;-1;-1;-1;-1;-1;-1;-1;-1;-1;-1;-1;-1;-1;-1;-1;-1;-1;-1;-1;-1;-1;-1;-1;-1;-1;-1;-1;-1;-1;-1;-1;-1;-1;-1;-1;-1;-1;-1;-1;-1;-1;-1;-1;-1;-1;-1;-1;-1;-1;-1;-1;-1;-1;-1;-1;-1;-1;-1;-1;-1;-1;-1;-1;-1;-1;-1;-1;-1;-1;-1;-1;-1;-1;-1;-1;-1;-1;-1;-1;-1;-1;-1;-1;-1;-1;-1;-1;-1;-1;-1;-1;-1;-1;-1;-1;-1;-1;-1;-1;-1;-1;-1;-1;-1;-1;-1;-1;-1;-1;-1;-1;-1;-1;-1;-1;-1;-1;-1;-1;-1;-1;-1;-1;-1;-1;-1;-1;-1;-1;-1;-1;-1;-1;-1;-1;-1;-1;-1;-1;-1;-1;-1;-1;-1;-1;-1;-1;-1;-1;-1;-1;-1;-1;-1;-1;-1;-1;-1;-1;-1;-1;-1;-1;-1;-1;-1;-1;&#10;5/14/2013,10:29:21 AM,-1;-1;-1;-1;-1;-1;-1;-1;-1;-1;-1;-1;-1;-1;-1;-1;-1;-1;-1;-1;-1;-1;-1;-1;-1;-1;-1;-1;-1;-1;-1;-1;-1;-1;-1;-1;-1;-1;-1;-1;-1;-1;-1;-1;-1;-1;-1;-1;-1;-1;-1;-1;-1;-1;-1;-1;-1;-1;-1;-1;-1;-1;-1;-1;-1;-1;-1;-1;-1;-1;-1;-1;-1;-1;-1;-1;-1;-1;-1;-1;-1;-1;-1;-1;-1;-1;-1;-1;-1;-1;-1;-1;-1;-1;-1;-1;-1;-1;-1;-1;-1;-1;-1;-1;-1;-1;-1;-1;-1;-1;-1;-1;-1;-1;-1;-1;-1;-1;-1;-1;-1;-1;-1;-1;-1;-1;-1;-1;-1;-1;-1;-1;-1;-1;-1;-1;-1;-1;-1;-1;-1;-1;-1;-1;-1;-1;-1;-1;-1;-1;-1;-1;-1;-1;-1;-1;-1;-1;-1;-1;-1;-1;-1;-1;-1;-1;-1;-1;-1;-1;-1;-1;-1;-1;-1;-1;-1;-1;-1;-1;-1;-1;-1;-1;-1;-1;-1;-1;-1;-1;-1;-1;-1;-1;-1;-1;-1;-1;-1;-1;-1;-1;-1;-1;-1;-1;-1;-1;-1;-1;-1;-1;-1;-1;-1;-1;-1;-1;-1;-1;-1;-1;-1;-1;-1;-1;-1;-1;-1;-1;&#10;5/14/2013,10:29:22 AM,-1;-1;-1;-1;-1;-1;-1;-1;-1;-1;-1;-1;-1;-1;-1;-1;-1;-1;-1;-1;-1;-1;-1;-1;-1;-1;-1;-1;-1;-1;-1;-1;-1;-1;-1;-1;-1;-1;-1;-1;-1;-1;-1;-1;-1;-1;-1;-1;-1;-1;-1;-1;-1;-1;-1;-1;-1;-1;-1;-1;-1;-1;-1;-1;-1;-1;-1;-1;-1;-1;-1;-1;-1;-1;-1;-1;-1;-1;-1;-1;-1;-1;-1;-1;-1;-1;-1;-1;-1;-1;-1;-1;-1;-1;-1;-1;-1;-1;-1;-1;-1;-1;-1;-1;-1;-1;-1;-1;-1;-1;-1;-1;-1;-1;-1;-1;-1;-1;-1;-1;-1;-1;-1;-1;-1;-1;-1;-1;-1;-1;-1;-1;-1;-1;-1;-1;-1;-1;-1;-1;-1;-1;-1;-1;-1;-1;-1;-1;-1;-1;-1;-1;-1;-1;-1;-1;-1;-1;-1;-1;-1;-1;-1;-1;-1;-1;-1;-1;-1;-1;-1;-1;-1;-1;-1;-1;-1;-1;-1;-1;-1;-1;-1;-1;-1;-1;-1;-1;-1;-1;-1;-1;-1;-1;-1;-1;-1;-1;-1;-1;-1;-1;-1;-1;-1;-1;-1;-1;-1;-1;-1;-1;-1;-1;-1;-1;-1;-1;-1;-1;-1;-1;-1;-1;-1;-1;-1;-1;-1;-1;&#10;8/27/2013,3:01:02 PM,-1;-1;-1;-1;-1;-1;-1;-1;-1;-1;-1;-1;-1;-1;-1;-1;-1;-1;-1;-1;-1;-1;-1;-1;-1;-1;-1;-1;-1;-1;-1;-1;-1;-1;-1;-1;-1;-1;-1;-1;-1;-1;-1;-1;-1;-1;-1;-1;-1;-1;-1;-1;-1;-1;-1;-1;-1;-1;-1;-1;-1;-1;-1;-1;-1;-1;-1;-1;-1;-1;-1;-1;-1;-1;-1;-1;-1;-1;-1;-1;-1;-1;-1;-1;-1;-1;-1;-1;-1;-1;-1;-1;-1;-1;-1;-1;-1;-1;-1;-1;&#10;8/28/2013,4:51:15 PM,-1;-1;-1;-1;-1;-1;-1;-1;-1;-1;-1;-1;-1;-1;-1;-1;-1;-1;-1;-1;-1;-1;-1;-1;-1;-1;-1;-1;-1;-1;-1;-1;-1;-1;-1;-1;-1;-1;-1;-1;-1;-1;-1;-1;-1;-1;-1;-1;-1;-1;-1;-1;-1;-1;-1;-1;-1;-1;-1;-1;-1;-1;-1;-1;-1;-1;-1;-1;-1;-1;-1;-1;-1;-1;-1;-1;-1;-1;-1;-1;-1;-1;-1;-1;-1;-1;-1;-1;-1;-1;-1;-1;-1;-1;-1;-1;-1;-1;-1;-1;&#10;"/>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C557F7A4-AC34-4794-BF4E-C6D4D70E6ABC}" vid="{51812B0E-FEE6-43F8-AB1A-F25EA3265C39}"/>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6275</TotalTime>
  <Words>1714</Words>
  <Application>Microsoft Macintosh PowerPoint</Application>
  <PresentationFormat>Custom</PresentationFormat>
  <Paragraphs>207</Paragraphs>
  <Slides>31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Calibri Light</vt:lpstr>
      <vt:lpstr>Effra</vt:lpstr>
      <vt:lpstr>Effra Light</vt:lpstr>
      <vt:lpstr>Franklin Gothic Demi</vt:lpstr>
      <vt:lpstr>Gill Sans</vt:lpstr>
      <vt:lpstr>Helvetica Light</vt:lpstr>
      <vt:lpstr>Helvetica Neue</vt:lpstr>
      <vt:lpstr>Noticia Text</vt:lpstr>
      <vt:lpstr>White</vt:lpstr>
      <vt:lpstr>PowerPoint Presentation</vt:lpstr>
      <vt:lpstr>Scope of the Research</vt:lpstr>
      <vt:lpstr>The Scope of the Research</vt:lpstr>
      <vt:lpstr>Scope of the Research</vt:lpstr>
      <vt:lpstr>Supporting Volumes</vt:lpstr>
      <vt:lpstr>What do these two Sectors have in common?</vt:lpstr>
      <vt:lpstr>What do these two Sectors have in common?</vt:lpstr>
      <vt:lpstr>What do these two Sectors have in common?</vt:lpstr>
      <vt:lpstr>Comparative Regular Budgets (Million Euros/annum): 2019</vt:lpstr>
      <vt:lpstr>What do these two Sectors have in common?</vt:lpstr>
      <vt:lpstr>Significant Terrorist Incidents in the Aviation Sector</vt:lpstr>
      <vt:lpstr>Fatalities from Terrorist Incidents in the Aviation Sector</vt:lpstr>
      <vt:lpstr>Significant Terrorist Incidents in the Aviation Sector</vt:lpstr>
      <vt:lpstr>Armed Assaults and Bombings at Nuclear Facilities are Rare</vt:lpstr>
      <vt:lpstr>Radiological Material: Incidents related to trafficking or malicious use</vt:lpstr>
      <vt:lpstr>What do we conclude from these Statistics?</vt:lpstr>
      <vt:lpstr>Divergence between ICAO and the IAEA</vt:lpstr>
      <vt:lpstr>ICAO Security Standards and Recommended Practices </vt:lpstr>
      <vt:lpstr>ICAO Security Standards and Recommended Practices</vt:lpstr>
      <vt:lpstr>Powers of Enforcement and Audit</vt:lpstr>
      <vt:lpstr>Publication of Audit/Review Results</vt:lpstr>
      <vt:lpstr>Publication of Audit/Review Results</vt:lpstr>
      <vt:lpstr>Publication of Audit/Review Results</vt:lpstr>
      <vt:lpstr>Implementation of ICAO targets (%): Global trends for Critical Elements</vt:lpstr>
      <vt:lpstr>Publication of Audit/Review Results</vt:lpstr>
      <vt:lpstr>Certification of Training Centres, Training Courses, Instructors and Auditors </vt:lpstr>
      <vt:lpstr>Global Survey on Nuclear Security in 2020; 98 Countries</vt:lpstr>
      <vt:lpstr>Research Conclusions</vt:lpstr>
      <vt:lpstr>Conclusions</vt:lpstr>
      <vt:lpstr>Leadership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Roger Howsley</dc:creator>
  <cp:keywords/>
  <dc:description/>
  <cp:lastModifiedBy>Roger Howsley</cp:lastModifiedBy>
  <cp:revision>75</cp:revision>
  <cp:lastPrinted>2019-07-03T05:37:02Z</cp:lastPrinted>
  <dcterms:created xsi:type="dcterms:W3CDTF">2019-06-27T13:49:21Z</dcterms:created>
  <dcterms:modified xsi:type="dcterms:W3CDTF">2020-02-04T07:44:10Z</dcterms:modified>
  <cp:category/>
</cp:coreProperties>
</file>