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94" r:id="rId6"/>
    <p:sldId id="284" r:id="rId7"/>
    <p:sldId id="283" r:id="rId8"/>
    <p:sldId id="265" r:id="rId9"/>
    <p:sldId id="298" r:id="rId10"/>
    <p:sldId id="264" r:id="rId11"/>
    <p:sldId id="291" r:id="rId12"/>
    <p:sldId id="292" r:id="rId13"/>
    <p:sldId id="293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yer, Stephan" initials="SB" lastIdx="1" clrIdx="0">
    <p:extLst>
      <p:ext uri="{19B8F6BF-5375-455C-9EA6-DF929625EA0E}">
        <p15:presenceInfo xmlns:p15="http://schemas.microsoft.com/office/powerpoint/2012/main" userId="Bayer, Step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F3FF"/>
    <a:srgbClr val="FFDDFF"/>
    <a:srgbClr val="FF9966"/>
    <a:srgbClr val="E4EFF0"/>
    <a:srgbClr val="F2F3E1"/>
    <a:srgbClr val="F09CDA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preferSingleView="1">
    <p:restoredLeft sz="15987" autoAdjust="0"/>
    <p:restoredTop sz="79146" autoAdjust="0"/>
  </p:normalViewPr>
  <p:slideViewPr>
    <p:cSldViewPr snapToGrid="0" showGuides="1">
      <p:cViewPr varScale="1">
        <p:scale>
          <a:sx n="67" d="100"/>
          <a:sy n="67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5F02B-D100-4535-A12F-7E16AC93DFF5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6799A-5BDD-4CAF-922A-8F1F9F1321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353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8FF55-3C5A-4F70-BBEF-9173DA69FAF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611B9-56A4-4627-BD05-D4C08B95FB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379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1: Good morning and thank-you for your attendance - I hope you are enjoying this session on safeguards &amp; security. I will continue now on the theme of nuclear security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30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morning Rob Floyd eloquently explained the world of nuclear non-proliferation and nuclear security and why it is import to you. As you can see ASNO is responsible for a range of international non-proliferation and security treaties. I will concentrate today on nuclear security, and in particular one important activity that supports that regime.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53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76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611B9-56A4-4627-BD05-D4C08B95FB7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65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 -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2000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1600"/>
            <a:ext cx="3240000" cy="4752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526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2192000" cy="6837487"/>
          </a:xfrm>
          <a:prstGeom prst="rect">
            <a:avLst/>
          </a:prstGeom>
        </p:spPr>
      </p:pic>
      <p:pic>
        <p:nvPicPr>
          <p:cNvPr id="6" name="Picture 5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27" y="2529702"/>
            <a:ext cx="1770145" cy="139038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2499" y="2370265"/>
            <a:ext cx="3805301" cy="148336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1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2191999" cy="6837487"/>
          </a:xfrm>
          <a:prstGeom prst="rect">
            <a:avLst/>
          </a:prstGeom>
        </p:spPr>
      </p:pic>
      <p:pic>
        <p:nvPicPr>
          <p:cNvPr id="4" name="Picture 3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927" y="2529702"/>
            <a:ext cx="1770145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6"/>
            <a:ext cx="12191999" cy="6837486"/>
          </a:xfrm>
          <a:prstGeom prst="rect">
            <a:avLst/>
          </a:prstGeom>
        </p:spPr>
      </p:pic>
      <p:pic>
        <p:nvPicPr>
          <p:cNvPr id="6" name="Picture 5" descr="Department of Foreign Affairs and Trade" title="Department of Foreign Affairs and Trad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93" y="2529702"/>
            <a:ext cx="1779814" cy="13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 Title Slide -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2000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1600"/>
            <a:ext cx="3240000" cy="4752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2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 Title Slide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2000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1600"/>
            <a:ext cx="3240000" cy="4752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34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71488"/>
            <a:ext cx="10404000" cy="2852737"/>
          </a:xfrm>
        </p:spPr>
        <p:txBody>
          <a:bodyPr anchor="b">
            <a:noAutofit/>
          </a:bodyPr>
          <a:lstStyle>
            <a:lvl1pPr>
              <a:lnSpc>
                <a:spcPts val="3000"/>
              </a:lnSpc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3351213"/>
            <a:ext cx="10404000" cy="15001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F77D8DC-5A3B-4E09-923F-0526E467E233}" type="datetime1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Australia’s follow-up IPPAS Mission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2DE1B4-0BB7-4A92-9C18-F95FFFA0F80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21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1332000"/>
            <a:ext cx="10404000" cy="4464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B4B5-0096-4D99-AA38-3FE475D9A664}" type="datetime1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Australia’s follow-up IPPAS Mission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63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Phot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1332000"/>
            <a:ext cx="4529249" cy="4464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E4C5-AF9C-4F42-B0EB-4D92E8B373B0}" type="datetime1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Australia’s follow-up IPPAS Mission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10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1 + H2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1" y="1332000"/>
            <a:ext cx="5046440" cy="504000"/>
          </a:xfrm>
        </p:spPr>
        <p:txBody>
          <a:bodyPr anchor="t">
            <a:noAutofit/>
          </a:bodyPr>
          <a:lstStyle>
            <a:lvl1pPr marL="0" indent="0">
              <a:lnSpc>
                <a:spcPts val="2800"/>
              </a:lnSpc>
              <a:buNone/>
              <a:defRPr sz="2400" b="1" cap="none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1836000"/>
            <a:ext cx="5046440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09" y="1332000"/>
            <a:ext cx="5071292" cy="504000"/>
          </a:xfrm>
        </p:spPr>
        <p:txBody>
          <a:bodyPr anchor="t">
            <a:noAutofit/>
          </a:bodyPr>
          <a:lstStyle>
            <a:lvl1pPr marL="0" indent="0">
              <a:lnSpc>
                <a:spcPts val="2800"/>
              </a:lnSpc>
              <a:buNone/>
              <a:defRPr sz="2400" b="1" cap="none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09" y="1836000"/>
            <a:ext cx="5071292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32C3B-F353-482B-8397-F5ACCE36ED21}" type="datetime1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Australia’s follow-up IPPAS Mission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7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High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47775" y="1763999"/>
            <a:ext cx="10056226" cy="1331625"/>
          </a:xfrm>
        </p:spPr>
        <p:txBody>
          <a:bodyPr anchor="ctr">
            <a:noAutofit/>
          </a:bodyPr>
          <a:lstStyle>
            <a:lvl1pPr marL="0" indent="0">
              <a:lnSpc>
                <a:spcPts val="2800"/>
              </a:lnSpc>
              <a:buNone/>
              <a:defRPr sz="24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0000" y="3708000"/>
            <a:ext cx="10404001" cy="3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1" y="4104000"/>
            <a:ext cx="10404000" cy="1692000"/>
          </a:xfrm>
        </p:spPr>
        <p:txBody>
          <a:bodyPr numCol="3" spcCol="216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428C7-8065-4B10-AE48-944BBB1D10B0}" type="datetime1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Australia’s follow-up IPPAS Mission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9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F078-5B63-45BE-865F-0E700D52076E}" type="datetime1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Australia’s follow-up IPPAS Mission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40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" title="Backgroun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1"/>
            <a:ext cx="12192000" cy="68366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10404000" cy="54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332000"/>
            <a:ext cx="10404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60800" y="5976825"/>
            <a:ext cx="2743200" cy="25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5818C2A-A753-4C51-9D44-00E42A77E90E}" type="datetime1">
              <a:rPr lang="en-GB" smtClean="0"/>
              <a:t>06/01/2020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1850" y="6012000"/>
            <a:ext cx="4464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GB"/>
              <a:t>Australia’s follow-up IPPAS Mission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1850" y="6228000"/>
            <a:ext cx="4464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B2DE1B4-0BB7-4A92-9C18-F95FFFA0F80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08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51" r:id="rId4"/>
    <p:sldLayoutId id="2147483653" r:id="rId5"/>
    <p:sldLayoutId id="2147483664" r:id="rId6"/>
    <p:sldLayoutId id="2147483665" r:id="rId7"/>
    <p:sldLayoutId id="2147483666" r:id="rId8"/>
    <p:sldLayoutId id="2147483655" r:id="rId9"/>
    <p:sldLayoutId id="2147483668" r:id="rId10"/>
    <p:sldLayoutId id="2147483669" r:id="rId11"/>
    <p:sldLayoutId id="2147483670" r:id="rId12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ts val="28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ts val="2800"/>
        </a:lnSpc>
        <a:spcBef>
          <a:spcPts val="600"/>
        </a:spcBef>
        <a:buFont typeface="Calibri Light" panose="020F03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800"/>
        </a:lnSpc>
        <a:spcBef>
          <a:spcPts val="600"/>
        </a:spcBef>
        <a:buFont typeface="Wingdings 3" panose="05040102010807070707" pitchFamily="18" charset="2"/>
        <a:buChar char="Ô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ts val="2800"/>
        </a:lnSpc>
        <a:spcBef>
          <a:spcPts val="600"/>
        </a:spcBef>
        <a:buFont typeface="Arial Narrow" panose="020B060602020203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0000" y="2974146"/>
            <a:ext cx="8476612" cy="1486400"/>
          </a:xfrm>
        </p:spPr>
        <p:txBody>
          <a:bodyPr anchor="t"/>
          <a:lstStyle/>
          <a:p>
            <a:r>
              <a:rPr lang="en-AU" i="1" dirty="0" smtClean="0"/>
              <a:t>THREE </a:t>
            </a:r>
            <a:r>
              <a:rPr lang="en-AU" i="1" dirty="0"/>
              <a:t>IPPAS Experiences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349" y="512514"/>
            <a:ext cx="3805301" cy="148336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0CA28B-6ED4-4E23-AFEB-6A7BE5278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800" y="1170935"/>
            <a:ext cx="4522555" cy="8249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46256" y="4795815"/>
            <a:ext cx="4439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International </a:t>
            </a:r>
            <a:r>
              <a:rPr lang="en-GB" sz="1600" b="1" dirty="0" smtClean="0"/>
              <a:t>Conference on Nuclear Security</a:t>
            </a:r>
            <a:endParaRPr lang="en-AU" sz="1600" b="1" dirty="0"/>
          </a:p>
          <a:p>
            <a:r>
              <a:rPr lang="en-AU" sz="1600" b="1" dirty="0" smtClean="0"/>
              <a:t>10-14 FEBRUARY 2020</a:t>
            </a:r>
            <a:endParaRPr lang="en-AU" sz="1600" b="1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971083" y="6051128"/>
            <a:ext cx="4849160" cy="4735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SzPct val="100000"/>
              <a:buFont typeface="Arial Narrow" panose="020B0606020202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600" b="1" dirty="0" smtClean="0">
                <a:latin typeface="+mj-lt"/>
                <a:ea typeface="ＭＳ Ｐゴシック" charset="-128"/>
              </a:rPr>
              <a:t>Dr Stephan Bayer, Director Nuclear Security</a:t>
            </a:r>
            <a:br>
              <a:rPr lang="en-AU" sz="1600" b="1" dirty="0" smtClean="0">
                <a:latin typeface="+mj-lt"/>
                <a:ea typeface="ＭＳ Ｐゴシック" charset="-128"/>
              </a:rPr>
            </a:br>
            <a:r>
              <a:rPr lang="en-AU" sz="1600" b="1" dirty="0" smtClean="0">
                <a:latin typeface="+mj-lt"/>
                <a:ea typeface="ＭＳ Ｐゴシック" charset="-128"/>
              </a:rPr>
              <a:t>Australian Safeguards and Non-Proliferation Office</a:t>
            </a:r>
          </a:p>
          <a:p>
            <a:endParaRPr lang="en-AU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99999" y="5961600"/>
            <a:ext cx="5072175" cy="4752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86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63" y="576000"/>
            <a:ext cx="8299756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IDEAS for IPPAS EVOLUTION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63" y="1332000"/>
            <a:ext cx="9961287" cy="4464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AU" dirty="0"/>
              <a:t>Prior </a:t>
            </a:r>
            <a:r>
              <a:rPr lang="en-AU" b="1" dirty="0"/>
              <a:t>self-assessment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More </a:t>
            </a:r>
            <a:r>
              <a:rPr lang="en-AU" b="1" dirty="0"/>
              <a:t>modules</a:t>
            </a:r>
            <a:r>
              <a:rPr lang="en-AU" dirty="0"/>
              <a:t> (e.g. nuclear security culture, response)</a:t>
            </a:r>
          </a:p>
          <a:p>
            <a:pPr lvl="1">
              <a:lnSpc>
                <a:spcPct val="150000"/>
              </a:lnSpc>
            </a:pPr>
            <a:r>
              <a:rPr lang="en-AU" dirty="0"/>
              <a:t>Add </a:t>
            </a:r>
            <a:r>
              <a:rPr lang="en-AU" b="1" dirty="0"/>
              <a:t>priorities</a:t>
            </a:r>
            <a:r>
              <a:rPr lang="en-AU" dirty="0"/>
              <a:t> to recommendations and suggestions</a:t>
            </a:r>
          </a:p>
          <a:p>
            <a:pPr lvl="1">
              <a:lnSpc>
                <a:spcPct val="150000"/>
              </a:lnSpc>
            </a:pPr>
            <a:r>
              <a:rPr lang="en-AU" b="1" dirty="0"/>
              <a:t>Streamline</a:t>
            </a:r>
            <a:r>
              <a:rPr lang="en-AU" dirty="0"/>
              <a:t> report writing</a:t>
            </a:r>
          </a:p>
          <a:p>
            <a:pPr lvl="1">
              <a:lnSpc>
                <a:spcPct val="150000"/>
              </a:lnSpc>
            </a:pPr>
            <a:r>
              <a:rPr lang="en-AU" b="1" dirty="0"/>
              <a:t>Harmonisation</a:t>
            </a:r>
            <a:r>
              <a:rPr lang="en-AU" dirty="0"/>
              <a:t> with other review missions and services</a:t>
            </a:r>
          </a:p>
          <a:p>
            <a:pPr lvl="1">
              <a:lnSpc>
                <a:spcPct val="150000"/>
              </a:lnSpc>
            </a:pPr>
            <a:r>
              <a:rPr lang="en-AU" b="1" dirty="0"/>
              <a:t>Professional</a:t>
            </a:r>
            <a:r>
              <a:rPr lang="en-AU" dirty="0"/>
              <a:t> IPPAS mission team?</a:t>
            </a:r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10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60" y="3186112"/>
            <a:ext cx="4055850" cy="3041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574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737" y="2351792"/>
            <a:ext cx="3805301" cy="1483360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chemeClr val="bg2"/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26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IPPAS MISSIONS – Three Experiences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 b="1" dirty="0" smtClean="0"/>
          </a:p>
          <a:p>
            <a:r>
              <a:rPr lang="en-AU" sz="3200" b="1" dirty="0" smtClean="0">
                <a:solidFill>
                  <a:srgbClr val="FF0000"/>
                </a:solidFill>
              </a:rPr>
              <a:t>Team </a:t>
            </a:r>
            <a:r>
              <a:rPr lang="en-AU" sz="3200" b="1" dirty="0">
                <a:solidFill>
                  <a:srgbClr val="FF0000"/>
                </a:solidFill>
              </a:rPr>
              <a:t>member (3)</a:t>
            </a:r>
          </a:p>
          <a:p>
            <a:endParaRPr lang="en-AU" dirty="0"/>
          </a:p>
          <a:p>
            <a:endParaRPr lang="en-AU" dirty="0"/>
          </a:p>
          <a:p>
            <a:r>
              <a:rPr lang="en-AU" sz="3200" b="1" dirty="0" smtClean="0">
                <a:solidFill>
                  <a:srgbClr val="0070C0"/>
                </a:solidFill>
              </a:rPr>
              <a:t>Host </a:t>
            </a:r>
            <a:r>
              <a:rPr lang="en-AU" sz="3200" b="1" dirty="0">
                <a:solidFill>
                  <a:srgbClr val="0070C0"/>
                </a:solidFill>
              </a:rPr>
              <a:t>country (2)</a:t>
            </a:r>
          </a:p>
          <a:p>
            <a:endParaRPr lang="en-AU" b="1" dirty="0"/>
          </a:p>
          <a:p>
            <a:endParaRPr lang="en-AU" b="1" dirty="0"/>
          </a:p>
          <a:p>
            <a:r>
              <a:rPr lang="en-AU" sz="3200" b="1" dirty="0" smtClean="0"/>
              <a:t>Team leader </a:t>
            </a:r>
            <a:r>
              <a:rPr lang="en-AU" sz="3200" b="1" dirty="0"/>
              <a:t>(2)</a:t>
            </a:r>
          </a:p>
          <a:p>
            <a:endParaRPr lang="en-AU" b="1" dirty="0"/>
          </a:p>
          <a:p>
            <a:endParaRPr lang="en-AU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850" y="6012000"/>
            <a:ext cx="4464000" cy="216000"/>
          </a:xfrm>
        </p:spPr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2</a:t>
            </a:fld>
            <a:endParaRPr lang="en-GB"/>
          </a:p>
        </p:txBody>
      </p:sp>
      <p:pic>
        <p:nvPicPr>
          <p:cNvPr id="7" name="Picture 2" descr="C:\Users\sbayer\Desktop\img-Y02091948-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13" y="1332000"/>
            <a:ext cx="3058232" cy="43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</p:spPr>
        <p:txBody>
          <a:bodyPr/>
          <a:lstStyle/>
          <a:p>
            <a:pPr marL="357188" lvl="1" indent="-357188">
              <a:lnSpc>
                <a:spcPct val="100000"/>
              </a:lnSpc>
              <a:spcAft>
                <a:spcPts val="600"/>
              </a:spcAft>
            </a:pPr>
            <a:endParaRPr lang="en-AU" b="1" dirty="0">
              <a:cs typeface="Arial" panose="020B0604020202020204" pitchFamily="34" charset="0"/>
            </a:endParaRPr>
          </a:p>
          <a:p>
            <a:endParaRPr lang="en-AU" b="1" dirty="0"/>
          </a:p>
          <a:p>
            <a:endParaRPr lang="en-AU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82" y="1477714"/>
            <a:ext cx="5461165" cy="39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7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132" y="466115"/>
            <a:ext cx="10556868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TYPICAL IPPAS schedule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4</a:t>
            </a:fld>
            <a:endParaRPr lang="en-GB"/>
          </a:p>
        </p:txBody>
      </p:sp>
      <p:graphicFrame>
        <p:nvGraphicFramePr>
          <p:cNvPr id="7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325896"/>
              </p:ext>
            </p:extLst>
          </p:nvPr>
        </p:nvGraphicFramePr>
        <p:xfrm>
          <a:off x="2914650" y="1006115"/>
          <a:ext cx="7515226" cy="5275886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703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352">
                  <a:extLst>
                    <a:ext uri="{9D8B030D-6E8A-4147-A177-3AD203B41FA5}">
                      <a16:colId xmlns:a16="http://schemas.microsoft.com/office/drawing/2014/main" val="246155163"/>
                    </a:ext>
                  </a:extLst>
                </a:gridCol>
              </a:tblGrid>
              <a:tr h="497736">
                <a:tc>
                  <a:txBody>
                    <a:bodyPr/>
                    <a:lstStyle/>
                    <a:p>
                      <a:r>
                        <a:rPr lang="en-AU" dirty="0" smtClean="0"/>
                        <a:t>Date</a:t>
                      </a:r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Activity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Sunday</a:t>
                      </a:r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IPPAS team </a:t>
                      </a:r>
                      <a:r>
                        <a:rPr lang="en-AU" baseline="0" dirty="0" smtClean="0"/>
                        <a:t>meets for first time</a:t>
                      </a:r>
                      <a:endParaRPr lang="en-A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409284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Monday</a:t>
                      </a:r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Meeting opening,</a:t>
                      </a:r>
                      <a:r>
                        <a:rPr lang="en-AU" baseline="0" dirty="0" smtClean="0"/>
                        <a:t> State presentations</a:t>
                      </a:r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Tuesday</a:t>
                      </a:r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State presentations</a:t>
                      </a:r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Wednesday</a:t>
                      </a:r>
                      <a:endParaRPr lang="en-A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Facility presentations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Facility tours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Thursday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baseline="0" dirty="0" smtClean="0"/>
                        <a:t>Facility tours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Friday</a:t>
                      </a:r>
                      <a:endParaRPr lang="en-A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Briefings</a:t>
                      </a:r>
                      <a:r>
                        <a:rPr lang="en-AU" baseline="0" dirty="0" smtClean="0"/>
                        <a:t> +</a:t>
                      </a:r>
                      <a:r>
                        <a:rPr lang="en-AU" dirty="0" smtClean="0"/>
                        <a:t> </a:t>
                      </a:r>
                      <a:r>
                        <a:rPr lang="en-AU" baseline="0" dirty="0" smtClean="0"/>
                        <a:t>Q&amp;A</a:t>
                      </a:r>
                      <a:endParaRPr lang="en-A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baseline="0" dirty="0" smtClean="0"/>
                        <a:t> Report writing</a:t>
                      </a:r>
                      <a:endParaRPr lang="en-A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Saturday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Report writing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Sunday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Report writing/Free time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Monday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Report writing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Tuesday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dirty="0" smtClean="0"/>
                        <a:t>Report writing/ 1</a:t>
                      </a:r>
                      <a:r>
                        <a:rPr lang="en-AU" baseline="30000" dirty="0" smtClean="0"/>
                        <a:t>st</a:t>
                      </a:r>
                      <a:r>
                        <a:rPr lang="en-AU" dirty="0" smtClean="0"/>
                        <a:t> Draft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Wednesday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State reviewing</a:t>
                      </a:r>
                      <a:r>
                        <a:rPr lang="en-AU" baseline="0" dirty="0" smtClean="0"/>
                        <a:t> 1</a:t>
                      </a:r>
                      <a:r>
                        <a:rPr lang="en-AU" baseline="30000" dirty="0" smtClean="0"/>
                        <a:t>st</a:t>
                      </a:r>
                      <a:r>
                        <a:rPr lang="en-AU" baseline="0" dirty="0" smtClean="0"/>
                        <a:t> Draft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Thursday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Interactive</a:t>
                      </a:r>
                      <a:r>
                        <a:rPr lang="en-AU" baseline="0" dirty="0" smtClean="0"/>
                        <a:t> reviewing</a:t>
                      </a:r>
                      <a:endParaRPr lang="en-AU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550">
                <a:tc>
                  <a:txBody>
                    <a:bodyPr/>
                    <a:lstStyle/>
                    <a:p>
                      <a:r>
                        <a:rPr lang="en-AU" dirty="0" smtClean="0"/>
                        <a:t>Friday</a:t>
                      </a:r>
                      <a:endParaRPr lang="en-A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AU" dirty="0" smtClean="0"/>
                        <a:t>Presentation of Final</a:t>
                      </a:r>
                      <a:r>
                        <a:rPr lang="en-AU" baseline="0" dirty="0" smtClean="0"/>
                        <a:t> Report, Media release</a:t>
                      </a:r>
                      <a:endParaRPr lang="en-A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6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999" y="576000"/>
            <a:ext cx="4672125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Team member – Lessons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</a:t>
            </a:r>
            <a:r>
              <a:rPr lang="en-AU" dirty="0" smtClean="0"/>
              <a:t>EXPERIENCES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5</a:t>
            </a:fld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900000" y="1332000"/>
            <a:ext cx="8872650" cy="4500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Steep learning curve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Each mission has a familiar pattern but is different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Understand your assigned task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Be prepared - read the AIP and more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Take good notes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Help each other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2</a:t>
            </a:r>
            <a:r>
              <a:rPr lang="en-AU" sz="2800" baseline="30000" dirty="0" smtClean="0"/>
              <a:t>nd</a:t>
            </a:r>
            <a:r>
              <a:rPr lang="en-AU" sz="2800" dirty="0" smtClean="0"/>
              <a:t> week is tough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Sometimes you need to let it go….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AU" sz="2800" dirty="0" smtClean="0"/>
              <a:t>Much to learn from the experience</a:t>
            </a:r>
          </a:p>
          <a:p>
            <a:pPr lvl="1"/>
            <a:endParaRPr lang="en-AU" dirty="0" smtClean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endParaRPr lang="en-AU" b="1" dirty="0"/>
          </a:p>
        </p:txBody>
      </p:sp>
      <p:pic>
        <p:nvPicPr>
          <p:cNvPr id="10" name="Picture 3" descr="J:\IPPAS\IPPAS Photos\PKR_152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3" y="1471733"/>
            <a:ext cx="3727251" cy="4846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54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5379502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Team leader IPPAS – Lessons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6</a:t>
            </a:fld>
            <a:endParaRPr lang="en-GB" dirty="0"/>
          </a:p>
        </p:txBody>
      </p:sp>
      <p:sp>
        <p:nvSpPr>
          <p:cNvPr id="9" name="Content Placeholder 5"/>
          <p:cNvSpPr>
            <a:spLocks noGrp="1"/>
          </p:cNvSpPr>
          <p:nvPr>
            <p:ph idx="4294967295"/>
          </p:nvPr>
        </p:nvSpPr>
        <p:spPr>
          <a:xfrm>
            <a:off x="755621" y="1332000"/>
            <a:ext cx="7308000" cy="44640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spcAft>
                <a:spcPts val="300"/>
              </a:spcAft>
            </a:pPr>
            <a:r>
              <a:rPr lang="en-AU" sz="2600" dirty="0" smtClean="0"/>
              <a:t>Leading people who you have never met before</a:t>
            </a:r>
          </a:p>
          <a:p>
            <a:pPr lvl="1">
              <a:spcAft>
                <a:spcPts val="300"/>
              </a:spcAft>
            </a:pPr>
            <a:r>
              <a:rPr lang="en-AU" sz="2600" dirty="0"/>
              <a:t>Putting it all together</a:t>
            </a:r>
          </a:p>
          <a:p>
            <a:pPr lvl="2">
              <a:spcAft>
                <a:spcPts val="300"/>
              </a:spcAft>
            </a:pPr>
            <a:r>
              <a:rPr lang="en-AU" sz="2600" dirty="0"/>
              <a:t>Getting the job done vs quality</a:t>
            </a:r>
          </a:p>
          <a:p>
            <a:pPr lvl="1">
              <a:spcAft>
                <a:spcPts val="300"/>
              </a:spcAft>
            </a:pPr>
            <a:r>
              <a:rPr lang="en-AU" sz="2600" dirty="0" smtClean="0"/>
              <a:t>Allocation </a:t>
            </a:r>
            <a:r>
              <a:rPr lang="en-AU" sz="2600" dirty="0"/>
              <a:t>and </a:t>
            </a:r>
            <a:r>
              <a:rPr lang="en-AU" sz="2600" dirty="0" smtClean="0"/>
              <a:t>coordination </a:t>
            </a:r>
            <a:r>
              <a:rPr lang="en-AU" sz="2600" dirty="0"/>
              <a:t>of </a:t>
            </a:r>
            <a:r>
              <a:rPr lang="en-AU" sz="2600" dirty="0" smtClean="0"/>
              <a:t>tasks</a:t>
            </a:r>
            <a:endParaRPr lang="en-AU" sz="2600" dirty="0"/>
          </a:p>
          <a:p>
            <a:pPr lvl="1">
              <a:spcAft>
                <a:spcPts val="300"/>
              </a:spcAft>
            </a:pPr>
            <a:r>
              <a:rPr lang="en-AU" sz="2600" dirty="0" smtClean="0"/>
              <a:t>You are still a team member</a:t>
            </a:r>
          </a:p>
          <a:p>
            <a:pPr lvl="1">
              <a:spcAft>
                <a:spcPts val="300"/>
              </a:spcAft>
            </a:pPr>
            <a:r>
              <a:rPr lang="en-AU" sz="2600" dirty="0" smtClean="0"/>
              <a:t>Sub-teams</a:t>
            </a:r>
          </a:p>
          <a:p>
            <a:pPr lvl="1">
              <a:spcAft>
                <a:spcPts val="300"/>
              </a:spcAft>
            </a:pPr>
            <a:r>
              <a:rPr lang="en-AU" sz="2600" dirty="0" smtClean="0"/>
              <a:t>Facilitate consensus</a:t>
            </a:r>
          </a:p>
          <a:p>
            <a:pPr lvl="1">
              <a:spcAft>
                <a:spcPts val="300"/>
              </a:spcAft>
            </a:pPr>
            <a:r>
              <a:rPr lang="en-AU" sz="2600" dirty="0" smtClean="0"/>
              <a:t>Final presentation</a:t>
            </a:r>
          </a:p>
          <a:p>
            <a:pPr lvl="1">
              <a:spcAft>
                <a:spcPts val="300"/>
              </a:spcAft>
            </a:pPr>
            <a:r>
              <a:rPr lang="en-AU" sz="2600" dirty="0" smtClean="0"/>
              <a:t>Media</a:t>
            </a:r>
          </a:p>
          <a:p>
            <a:pPr lvl="2"/>
            <a:endParaRPr lang="en-AU" dirty="0"/>
          </a:p>
          <a:p>
            <a:endParaRPr lang="en-AU" b="1" dirty="0"/>
          </a:p>
        </p:txBody>
      </p:sp>
      <p:pic>
        <p:nvPicPr>
          <p:cNvPr id="10" name="Picture 2" descr="C:\Users\sbayer\Desktop\IPPAS Malaysia - approved for release by AELB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464" y="3071813"/>
            <a:ext cx="5770998" cy="324618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07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90288"/>
            <a:ext cx="10404000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Australian IPPAS – HOST DESIGNATE - Lessons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0" y="1058193"/>
            <a:ext cx="10404000" cy="4689657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endParaRPr lang="en-AU" sz="1600" dirty="0"/>
          </a:p>
          <a:p>
            <a:pPr lvl="1">
              <a:spcAft>
                <a:spcPts val="300"/>
              </a:spcAft>
            </a:pPr>
            <a:r>
              <a:rPr lang="en-AU" dirty="0" smtClean="0"/>
              <a:t>Understand </a:t>
            </a:r>
            <a:r>
              <a:rPr lang="en-AU" dirty="0"/>
              <a:t>your goal and the big picture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Get the scope right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It’s not an inspection but….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Preparation is vital – advance information pack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Great value from preparation alone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Clearly understand use of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Recommendations and </a:t>
            </a:r>
            <a:r>
              <a:rPr lang="en-AU" dirty="0"/>
              <a:t>Suggestions 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Internal coordination</a:t>
            </a:r>
          </a:p>
          <a:p>
            <a:pPr lvl="1">
              <a:spcAft>
                <a:spcPts val="300"/>
              </a:spcAft>
            </a:pPr>
            <a:r>
              <a:rPr lang="en-AU" dirty="0"/>
              <a:t>Value of technical writer</a:t>
            </a:r>
          </a:p>
          <a:p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2" descr="C:\Users\sbayer\Desktop\PKR_198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29" y="3314459"/>
            <a:ext cx="4650645" cy="3003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14000"/>
            <a:ext cx="8234669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OVERALL LESSONs (1)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000" y="1170000"/>
            <a:ext cx="9961287" cy="4626000"/>
          </a:xfrm>
        </p:spPr>
        <p:txBody>
          <a:bodyPr>
            <a:noAutofit/>
          </a:bodyPr>
          <a:lstStyle/>
          <a:p>
            <a:pPr lvl="1"/>
            <a:r>
              <a:rPr lang="en-AU" dirty="0"/>
              <a:t>Be prepared</a:t>
            </a:r>
          </a:p>
          <a:p>
            <a:pPr lvl="2"/>
            <a:r>
              <a:rPr lang="en-AU" dirty="0"/>
              <a:t>A</a:t>
            </a:r>
            <a:r>
              <a:rPr lang="en-AU" dirty="0" smtClean="0"/>
              <a:t>dvance Information Pack</a:t>
            </a:r>
            <a:endParaRPr lang="en-AU" dirty="0"/>
          </a:p>
          <a:p>
            <a:pPr lvl="2"/>
            <a:r>
              <a:rPr lang="en-AU" dirty="0"/>
              <a:t>know your objectives</a:t>
            </a:r>
          </a:p>
          <a:p>
            <a:pPr lvl="2"/>
            <a:r>
              <a:rPr lang="en-AU" dirty="0"/>
              <a:t>plan the mission carefully and prioritise</a:t>
            </a:r>
          </a:p>
          <a:p>
            <a:pPr lvl="1"/>
            <a:r>
              <a:rPr lang="en-AU" dirty="0"/>
              <a:t>Look after the team</a:t>
            </a:r>
          </a:p>
          <a:p>
            <a:pPr lvl="2"/>
            <a:r>
              <a:rPr lang="en-AU" dirty="0"/>
              <a:t>allocation and coordination of tasks</a:t>
            </a:r>
          </a:p>
          <a:p>
            <a:pPr lvl="2"/>
            <a:r>
              <a:rPr lang="en-AU" dirty="0"/>
              <a:t>transport</a:t>
            </a:r>
          </a:p>
          <a:p>
            <a:pPr lvl="2"/>
            <a:r>
              <a:rPr lang="en-AU" dirty="0"/>
              <a:t>long nights</a:t>
            </a:r>
          </a:p>
          <a:p>
            <a:pPr lvl="1"/>
            <a:r>
              <a:rPr lang="en-AU" dirty="0"/>
              <a:t>Coordination of feedback</a:t>
            </a:r>
          </a:p>
          <a:p>
            <a:pPr lvl="1"/>
            <a:r>
              <a:rPr lang="en-AU" dirty="0"/>
              <a:t>Interpretation</a:t>
            </a:r>
          </a:p>
          <a:p>
            <a:pPr lvl="2"/>
            <a:r>
              <a:rPr lang="en-AU" dirty="0"/>
              <a:t>graded approach to recommendations and suggestions</a:t>
            </a:r>
          </a:p>
          <a:p>
            <a:pPr marL="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8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1299152"/>
            <a:ext cx="5005354" cy="3754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2057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8406732" cy="5400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OVERALL LESSONs (2)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2944" y="1116000"/>
            <a:ext cx="9961287" cy="44640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AU" sz="2800" dirty="0"/>
              <a:t>Always something to learn</a:t>
            </a:r>
          </a:p>
          <a:p>
            <a:pPr lvl="1">
              <a:lnSpc>
                <a:spcPct val="150000"/>
              </a:lnSpc>
            </a:pPr>
            <a:r>
              <a:rPr lang="en-AU" sz="2800" dirty="0"/>
              <a:t>Understand the national context</a:t>
            </a:r>
          </a:p>
          <a:p>
            <a:pPr lvl="1">
              <a:lnSpc>
                <a:spcPct val="150000"/>
              </a:lnSpc>
            </a:pPr>
            <a:r>
              <a:rPr lang="en-AU" sz="2800" dirty="0"/>
              <a:t>Don’t compare numbers of recommendations and suggestions</a:t>
            </a:r>
          </a:p>
          <a:p>
            <a:pPr lvl="1">
              <a:lnSpc>
                <a:spcPct val="150000"/>
              </a:lnSpc>
            </a:pPr>
            <a:r>
              <a:rPr lang="en-AU" sz="2800" dirty="0"/>
              <a:t>The mission is never over</a:t>
            </a:r>
          </a:p>
          <a:p>
            <a:pPr lvl="1">
              <a:lnSpc>
                <a:spcPct val="150000"/>
              </a:lnSpc>
            </a:pPr>
            <a:r>
              <a:rPr lang="en-AU" sz="2800" dirty="0"/>
              <a:t>IAEA Coordinator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ICONS: 3 IPPAS EXPERIENCES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E1B4-0BB7-4A92-9C18-F95FFFA0F806}" type="slidenum">
              <a:rPr lang="en-GB" smtClean="0"/>
              <a:t>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9" t="17083" r="28164" b="27708"/>
          <a:stretch/>
        </p:blipFill>
        <p:spPr>
          <a:xfrm>
            <a:off x="5843588" y="3188559"/>
            <a:ext cx="5843588" cy="3219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4596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FAT Corporate">
      <a:dk1>
        <a:srgbClr val="252D33"/>
      </a:dk1>
      <a:lt1>
        <a:sysClr val="window" lastClr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DFAT Corporate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Document" ma:contentTypeID="0x01010068D47A3238F547F295FC4399B890905A00EB5D4F438FF3914DA696AB2B9777A65B" ma:contentTypeVersion="14" ma:contentTypeDescription="Intranet document content" ma:contentTypeScope="" ma:versionID="b451fd18a17c106bbd00044417964b24">
  <xsd:schema xmlns:xsd="http://www.w3.org/2001/XMLSchema" xmlns:xs="http://www.w3.org/2001/XMLSchema" xmlns:p="http://schemas.microsoft.com/office/2006/metadata/properties" xmlns:ns2="349e11ad-1311-4134-818c-bb844dbfed54" xmlns:ns3="6b894c73-1921-4299-aefc-49f5a4cb1310" targetNamespace="http://schemas.microsoft.com/office/2006/metadata/properties" ma:root="true" ma:fieldsID="3665d33502bbeec0c32743cccf061e76" ns2:_="" ns3:_="">
    <xsd:import namespace="349e11ad-1311-4134-818c-bb844dbfed54"/>
    <xsd:import namespace="6b894c73-1921-4299-aefc-49f5a4cb1310"/>
    <xsd:element name="properties">
      <xsd:complexType>
        <xsd:sequence>
          <xsd:element name="documentManagement">
            <xsd:complexType>
              <xsd:all>
                <xsd:element ref="ns2:PageKeywords" minOccurs="0"/>
                <xsd:element ref="ns2:PageKeywordsID" minOccurs="0"/>
                <xsd:element ref="ns2:PageDescription" minOccurs="0"/>
                <xsd:element ref="ns3:ItemActive" minOccurs="0"/>
                <xsd:element ref="ns2:PageAuthor" minOccurs="0"/>
                <xsd:element ref="ns2:ReviewDate" minOccurs="0"/>
                <xsd:element ref="ns2:ExpiryDate" minOccurs="0"/>
                <xsd:element ref="ns2:TRIMReferenceNumber" minOccurs="0"/>
                <xsd:element ref="ns2:OrganisationalUnit" minOccurs="0"/>
                <xsd:element ref="ns2:OrgUnitAcronym" minOccurs="0"/>
                <xsd:element ref="ns2:OrgUnitHierarchy" minOccurs="0"/>
                <xsd:element ref="ns2:OrgUnitType" minOccurs="0"/>
                <xsd:element ref="ns3:Template_x0020_group" minOccurs="0"/>
                <xsd:element ref="ns3:SecurityCategory" minOccurs="0"/>
                <xsd:element ref="ns3:Form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11ad-1311-4134-818c-bb844dbfed54" elementFormDefault="qualified">
    <xsd:import namespace="http://schemas.microsoft.com/office/2006/documentManagement/types"/>
    <xsd:import namespace="http://schemas.microsoft.com/office/infopath/2007/PartnerControls"/>
    <xsd:element name="PageKeywords" ma:index="8" nillable="true" ma:displayName="Document Keywords" ma:description="A list of keywords that describe or categorise this content." ma:list="{eab2c9c2-b0b6-4ae5-8920-98e40a79bc84}" ma:internalName="PageKeywords" ma:showField="Title" ma:web="349e11ad-1311-4134-818c-bb844dbfe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KeywordsID" ma:index="9" nillable="true" ma:displayName="Document Keywords ID" ma:hidden="true" ma:list="{9c550a34-8561-4159-9314-549d682ef06c}" ma:internalName="PageKeywordsID" ma:readOnly="true" ma:showField="ID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Description" ma:index="10" nillable="true" ma:displayName="Document Description" ma:description="A description of the page content." ma:internalName="PageDescription">
      <xsd:simpleType>
        <xsd:restriction base="dms:Note">
          <xsd:maxLength value="255"/>
        </xsd:restriction>
      </xsd:simpleType>
    </xsd:element>
    <xsd:element name="PageAuthor" ma:index="12" nillable="true" ma:displayName="Document Author" ma:list="UserInfo" ma:SharePointGroup="0" ma:internalName="Page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13" nillable="true" ma:displayName="Review Date" ma:description="The date a content item is due to be reviewed." ma:format="DateOnly" ma:internalName="ReviewDate">
      <xsd:simpleType>
        <xsd:restriction base="dms:DateTime"/>
      </xsd:simpleType>
    </xsd:element>
    <xsd:element name="ExpiryDate" ma:index="14" nillable="true" ma:displayName="Expiry Date" ma:description="Identifies the date this content is due to expire." ma:format="DateOnly" ma:internalName="ExpiryDate">
      <xsd:simpleType>
        <xsd:restriction base="dms:DateTime"/>
      </xsd:simpleType>
    </xsd:element>
    <xsd:element name="TRIMReferenceNumber" ma:index="15" nillable="true" ma:displayName="TRIM Reference Number" ma:description="A TRIM document or container reference number." ma:internalName="TRIMReferenceNumber">
      <xsd:simpleType>
        <xsd:restriction base="dms:Text">
          <xsd:maxLength value="15"/>
        </xsd:restriction>
      </xsd:simpleType>
    </xsd:element>
    <xsd:element name="OrganisationalUnit" ma:index="16" nillable="true" ma:displayName="Organisational Unit" ma:description="Identifies the DFAT branch responsible for the associated content." ma:list="{1dbeb31a-adcd-4bd0-b7cd-7455aacb1af5}" ma:internalName="OrganisationalUnit" ma:showField="Title" ma:web="349e11ad-1311-4134-818c-bb844dbfed54">
      <xsd:simpleType>
        <xsd:restriction base="dms:Lookup"/>
      </xsd:simpleType>
    </xsd:element>
    <xsd:element name="OrgUnitAcronym" ma:index="17" nillable="true" ma:displayName="Organisational Unit:OrgUnitAcronym" ma:list="{473c9002-2f9a-44a9-9783-6a6e2cdff1ea}" ma:internalName="OrgUnitAcronym" ma:readOnly="true" ma:showField="DfatOrgUnitAcronym" ma:web="{349e11ad-1311-4134-818c-bb844dbfed54}">
      <xsd:simpleType>
        <xsd:restriction base="dms:Lookup"/>
      </xsd:simpleType>
    </xsd:element>
    <xsd:element name="OrgUnitHierarchy" ma:index="18" nillable="true" ma:displayName="Organisational Unit:OrgUnitHierarchy" ma:list="{473c9002-2f9a-44a9-9783-6a6e2cdff1ea}" ma:internalName="OrgUnitHierarchy" ma:readOnly="true" ma:showField="DfatOrgUnitHierarchy" ma:web="{349e11ad-1311-4134-818c-bb844dbfed54}">
      <xsd:simpleType>
        <xsd:restriction base="dms:Lookup"/>
      </xsd:simpleType>
    </xsd:element>
    <xsd:element name="OrgUnitType" ma:index="19" nillable="true" ma:displayName="Organisational Unit:OrgUnitType" ma:list="{473c9002-2f9a-44a9-9783-6a6e2cdff1ea}" ma:internalName="OrhUnitType" ma:readOnly="true" ma:showField="DfatOrgUnitType" ma:web="{349e11ad-1311-4134-818c-bb844dbfed54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94c73-1921-4299-aefc-49f5a4cb1310" elementFormDefault="qualified">
    <xsd:import namespace="http://schemas.microsoft.com/office/2006/documentManagement/types"/>
    <xsd:import namespace="http://schemas.microsoft.com/office/infopath/2007/PartnerControls"/>
    <xsd:element name="ItemActive" ma:index="11" nillable="true" ma:displayName="Document Active" ma:default="1" ma:description="Identifies whether this value is currently used within the site." ma:internalName="ItemActive">
      <xsd:simpleType>
        <xsd:restriction base="dms:Boolean"/>
      </xsd:simpleType>
    </xsd:element>
    <xsd:element name="Template_x0020_group" ma:index="20" nillable="true" ma:displayName="Template group" ma:format="Dropdown" ma:internalName="Template_x0020_group">
      <xsd:simpleType>
        <xsd:restriction base="dms:Choice">
          <xsd:enumeration value="Briefing"/>
          <xsd:enumeration value="Building Management"/>
          <xsd:enumeration value="Change and release"/>
          <xsd:enumeration value="Comcover"/>
          <xsd:enumeration value="Communications and media"/>
          <xsd:enumeration value="Conduct and Ethics"/>
          <xsd:enumeration value="Consular"/>
          <xsd:enumeration value="Contracts"/>
          <xsd:enumeration value="Departmental"/>
          <xsd:enumeration value="EMS"/>
          <xsd:enumeration value="Fax"/>
          <xsd:enumeration value="Finance"/>
          <xsd:enumeration value="Forms"/>
          <xsd:enumeration value="Functions"/>
          <xsd:enumeration value="Globals"/>
          <xsd:enumeration value="ICT Documents"/>
          <xsd:enumeration value="Invitations"/>
          <xsd:enumeration value="Labels"/>
          <xsd:enumeration value="Legal Advice"/>
          <xsd:enumeration value="Legislative Instrument"/>
          <xsd:enumeration value="Letters"/>
          <xsd:enumeration value="Long Term Posting"/>
          <xsd:enumeration value="Memorandum"/>
          <xsd:enumeration value="Ministerials"/>
          <xsd:enumeration value="Ministers' Letters"/>
          <xsd:enumeration value="Minutes"/>
          <xsd:enumeration value="Motor Vehicles"/>
          <xsd:enumeration value="Name Tags and Placecards"/>
          <xsd:enumeration value="Note for File"/>
          <xsd:enumeration value="OH&amp;S"/>
          <xsd:enumeration value="Overseas Property"/>
          <xsd:enumeration value="Passports"/>
          <xsd:enumeration value="Payroll Services"/>
          <xsd:enumeration value="Performance"/>
          <xsd:enumeration value="Personnel-Staffing"/>
          <xsd:enumeration value="PowerPoint"/>
          <xsd:enumeration value="Printing"/>
          <xsd:enumeration value="Publications"/>
          <xsd:enumeration value="Publication Templates"/>
          <xsd:enumeration value="Procurement"/>
          <xsd:enumeration value="Record of Conversation"/>
          <xsd:enumeration value="Records management"/>
          <xsd:enumeration value="Recruitment"/>
          <xsd:enumeration value="SAP-Peoplesoft"/>
          <xsd:enumeration value="Security and IT System Access"/>
          <xsd:enumeration value="Staffing"/>
          <xsd:enumeration value="Third Person Note"/>
          <xsd:enumeration value="Training"/>
          <xsd:enumeration value="Travel"/>
          <xsd:enumeration value="Vendor Forms"/>
          <xsd:enumeration value="Voice &amp; IT"/>
          <xsd:enumeration value="TV"/>
          <xsd:enumeration value="WHS"/>
          <xsd:enumeration value="WHS Templates"/>
        </xsd:restriction>
      </xsd:simpleType>
    </xsd:element>
    <xsd:element name="SecurityCategory" ma:index="22" nillable="true" ma:displayName="Security Category" ma:format="Dropdown" ma:internalName="SecurityCategory">
      <xsd:simpleType>
        <xsd:restriction base="dms:Choice">
          <xsd:enumeration value="IT System Access &amp; Toner Cartidges"/>
          <xsd:enumeration value="Risk Assessment and Approval for Travel"/>
          <xsd:enumeration value="Security Clearances &amp; Pass Requests"/>
          <xsd:enumeration value="Security Reporting"/>
        </xsd:restriction>
      </xsd:simpleType>
    </xsd:element>
    <xsd:element name="Format" ma:index="24" ma:displayName="Format" ma:default="N/a" ma:format="Dropdown" ma:internalName="Format">
      <xsd:simpleType>
        <xsd:restriction base="dms:Choice">
          <xsd:enumeration value="N/a"/>
          <xsd:enumeration value="1. Examples of best practice"/>
          <xsd:enumeration value="2. Fact sheets"/>
          <xsd:enumeration value="3. Fact sheets - Aid"/>
          <xsd:enumeration value="4. Reports"/>
          <xsd:enumeration value="5. Reports - Aid"/>
          <xsd:enumeration value="6. PowerPoint"/>
          <xsd:enumeration value="7. Excel"/>
          <xsd:enumeration value="8. How-to guid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2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Keywords xmlns="349e11ad-1311-4134-818c-bb844dbfed54"/>
    <ExpiryDate xmlns="349e11ad-1311-4134-818c-bb844dbfed54" xsi:nil="true"/>
    <ItemActive xmlns="6b894c73-1921-4299-aefc-49f5a4cb1310">true</ItemActive>
    <OrganisationalUnit xmlns="349e11ad-1311-4134-818c-bb844dbfed54" xsi:nil="true"/>
    <SecurityCategory xmlns="6b894c73-1921-4299-aefc-49f5a4cb1310" xsi:nil="true"/>
    <TRIMReferenceNumber xmlns="349e11ad-1311-4134-818c-bb844dbfed54" xsi:nil="true"/>
    <PageDescription xmlns="349e11ad-1311-4134-818c-bb844dbfed54" xsi:nil="true"/>
    <PageAuthor xmlns="349e11ad-1311-4134-818c-bb844dbfed54">
      <UserInfo>
        <DisplayName/>
        <AccountId xsi:nil="true"/>
        <AccountType/>
      </UserInfo>
    </PageAuthor>
    <ReviewDate xmlns="349e11ad-1311-4134-818c-bb844dbfed54" xsi:nil="true"/>
    <Template_x0020_group xmlns="6b894c73-1921-4299-aefc-49f5a4cb1310">Publication Templates</Template_x0020_group>
    <Format xmlns="6b894c73-1921-4299-aefc-49f5a4cb1310">6. PowerPoint</Format>
  </documentManagement>
</p:properties>
</file>

<file path=customXml/itemProps1.xml><?xml version="1.0" encoding="utf-8"?>
<ds:datastoreItem xmlns:ds="http://schemas.openxmlformats.org/officeDocument/2006/customXml" ds:itemID="{10AF0A9B-EE6E-4B1E-8C1C-9E7C72D5A4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AC5D2C-F381-45E8-AACD-F47EF6764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11ad-1311-4134-818c-bb844dbfed54"/>
    <ds:schemaRef ds:uri="6b894c73-1921-4299-aefc-49f5a4cb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E5DFE6-55DF-4A7E-B5BF-B81EE03DF527}">
  <ds:schemaRefs>
    <ds:schemaRef ds:uri="http://schemas.microsoft.com/office/infopath/2007/PartnerControls"/>
    <ds:schemaRef ds:uri="349e11ad-1311-4134-818c-bb844dbfed5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6b894c73-1921-4299-aefc-49f5a4cb1310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493</Words>
  <Application>Microsoft Office PowerPoint</Application>
  <PresentationFormat>Widescreen</PresentationFormat>
  <Paragraphs>127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Arial Narrow</vt:lpstr>
      <vt:lpstr>Calibri</vt:lpstr>
      <vt:lpstr>Calibri Light</vt:lpstr>
      <vt:lpstr>Wingdings 3</vt:lpstr>
      <vt:lpstr>Office Theme</vt:lpstr>
      <vt:lpstr>THREE IPPAS Experiences</vt:lpstr>
      <vt:lpstr>IPPAS MISSIONS – Three Experiences</vt:lpstr>
      <vt:lpstr>PowerPoint Presentation</vt:lpstr>
      <vt:lpstr>TYPICAL IPPAS schedule</vt:lpstr>
      <vt:lpstr>Team member – Lessons</vt:lpstr>
      <vt:lpstr>Team leader IPPAS – Lessons</vt:lpstr>
      <vt:lpstr>Australian IPPAS – HOST DESIGNATE - Lessons</vt:lpstr>
      <vt:lpstr>OVERALL LESSONs (1)</vt:lpstr>
      <vt:lpstr>OVERALL LESSONs (2)</vt:lpstr>
      <vt:lpstr>IDEAS for IPPAS EVOLUTION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Fulford</dc:creator>
  <cp:lastModifiedBy>Stephan Bayer</cp:lastModifiedBy>
  <cp:revision>141</cp:revision>
  <dcterms:created xsi:type="dcterms:W3CDTF">2016-05-17T02:16:30Z</dcterms:created>
  <dcterms:modified xsi:type="dcterms:W3CDTF">2020-01-05T22:55:41Z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5ae5756e-4ca5-481c-b83f-a8706a8d8db4</vt:lpwstr>
  </property>
  <property fmtid="{D5CDD505-2E9C-101B-9397-08002B2CF9AE}" pid="3" name="Order">
    <vt:r8>81400</vt:r8>
  </property>
  <property fmtid="{D5CDD505-2E9C-101B-9397-08002B2CF9AE}" pid="4" name="Alpha">
    <vt:lpwstr>PowerPoint</vt:lpwstr>
  </property>
  <property fmtid="{D5CDD505-2E9C-101B-9397-08002B2CF9AE}" pid="5" name="ContentTypeId">
    <vt:lpwstr>0x01010068D47A3238F547F295FC4399B890905A00EB5D4F438FF3914DA696AB2B9777A65B</vt:lpwstr>
  </property>
  <property fmtid="{D5CDD505-2E9C-101B-9397-08002B2CF9AE}" pid="6" name="DFATTrimPowerPointDocId">
    <vt:lpwstr>04a0ab8f-e645-476f-a825-0ddbfe0e0edc</vt:lpwstr>
  </property>
  <property fmtid="{D5CDD505-2E9C-101B-9397-08002B2CF9AE}" pid="7" name="SEC">
    <vt:lpwstr>UNCLASSIFIED</vt:lpwstr>
  </property>
  <property fmtid="{D5CDD505-2E9C-101B-9397-08002B2CF9AE}" pid="8" name="DLM">
    <vt:lpwstr>No DLM</vt:lpwstr>
  </property>
</Properties>
</file>