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Lst>
  <p:notesMasterIdLst>
    <p:notesMasterId r:id="rId16"/>
  </p:notesMasterIdLst>
  <p:handoutMasterIdLst>
    <p:handoutMasterId r:id="rId17"/>
  </p:handoutMasterIdLst>
  <p:sldIdLst>
    <p:sldId id="1095" r:id="rId3"/>
    <p:sldId id="457" r:id="rId4"/>
    <p:sldId id="1117" r:id="rId5"/>
    <p:sldId id="1118" r:id="rId6"/>
    <p:sldId id="1151" r:id="rId7"/>
    <p:sldId id="456" r:id="rId8"/>
    <p:sldId id="1087" r:id="rId9"/>
    <p:sldId id="1108" r:id="rId10"/>
    <p:sldId id="1109" r:id="rId11"/>
    <p:sldId id="1110" r:id="rId12"/>
    <p:sldId id="1111" r:id="rId13"/>
    <p:sldId id="1115" r:id="rId14"/>
    <p:sldId id="1107" r:id="rId1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F68"/>
    <a:srgbClr val="00ACE5"/>
    <a:srgbClr val="886BA8"/>
    <a:srgbClr val="0F99DA"/>
    <a:srgbClr val="FFFFFF"/>
    <a:srgbClr val="3E3E3D"/>
    <a:srgbClr val="00517B"/>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51" autoAdjust="0"/>
    <p:restoredTop sz="94682" autoAdjust="0"/>
  </p:normalViewPr>
  <p:slideViewPr>
    <p:cSldViewPr snapToGrid="0" snapToObjects="1">
      <p:cViewPr varScale="1">
        <p:scale>
          <a:sx n="92" d="100"/>
          <a:sy n="92" d="100"/>
        </p:scale>
        <p:origin x="948" y="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6" d="100"/>
          <a:sy n="86" d="100"/>
        </p:scale>
        <p:origin x="395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0A26B52-F287-3547-A85F-86008559D045}" type="datetime1">
              <a:t>1/24/2020</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76BBAAC-E5E1-1844-B8CE-F44FED3A0D0C}" type="slidenum">
              <a:t>‹#›</a:t>
            </a:fld>
            <a:endParaRPr lang="en-US"/>
          </a:p>
        </p:txBody>
      </p:sp>
    </p:spTree>
    <p:extLst>
      <p:ext uri="{BB962C8B-B14F-4D97-AF65-F5344CB8AC3E}">
        <p14:creationId xmlns:p14="http://schemas.microsoft.com/office/powerpoint/2010/main" val="1187429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33A0610-C0CE-7E47-9A8E-C2284AA71E82}" type="datetime1">
              <a:t>1/24/2020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37258A8-94BC-504B-8324-F6D29151162D}" type="slidenum">
              <a:t>‹#›</a:t>
            </a:fld>
            <a:endParaRPr lang="en-US"/>
          </a:p>
        </p:txBody>
      </p:sp>
    </p:spTree>
    <p:extLst>
      <p:ext uri="{BB962C8B-B14F-4D97-AF65-F5344CB8AC3E}">
        <p14:creationId xmlns:p14="http://schemas.microsoft.com/office/powerpoint/2010/main" val="7366932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0565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first proposed by a senior group of INMM Fellows – the establishment of a new international </a:t>
            </a:r>
            <a:r>
              <a:rPr lang="en-US" dirty="0" err="1"/>
              <a:t>organisation</a:t>
            </a:r>
            <a:r>
              <a:rPr lang="en-US" dirty="0"/>
              <a:t> to be known as the World Institute for Nuclear Security (WINS) - whose role would be to share international best practices on nuclear security. There followed a 3-year planning effort undertaken with the leadership of NTI, INMM, with active participation from the IAEA, and I was fortunate enough to be asked to join the strategic planning group.</a:t>
            </a:r>
          </a:p>
        </p:txBody>
      </p:sp>
      <p:sp>
        <p:nvSpPr>
          <p:cNvPr id="4" name="Slide Number Placeholder 3"/>
          <p:cNvSpPr>
            <a:spLocks noGrp="1"/>
          </p:cNvSpPr>
          <p:nvPr>
            <p:ph type="sldNum" sz="quarter" idx="5"/>
          </p:nvPr>
        </p:nvSpPr>
        <p:spPr/>
        <p:txBody>
          <a:bodyPr/>
          <a:lstStyle/>
          <a:p>
            <a:fld id="{737258A8-94BC-504B-8324-F6D29151162D}" type="slidenum">
              <a:rPr lang="en-US" smtClean="0"/>
              <a:t>8</a:t>
            </a:fld>
            <a:endParaRPr lang="en-US"/>
          </a:p>
        </p:txBody>
      </p:sp>
    </p:spTree>
    <p:extLst>
      <p:ext uri="{BB962C8B-B14F-4D97-AF65-F5344CB8AC3E}">
        <p14:creationId xmlns:p14="http://schemas.microsoft.com/office/powerpoint/2010/main" val="381357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first proposed by a senior group of INMM Fellows – the establishment of a new international </a:t>
            </a:r>
            <a:r>
              <a:rPr lang="en-US" dirty="0" err="1"/>
              <a:t>organisation</a:t>
            </a:r>
            <a:r>
              <a:rPr lang="en-US" dirty="0"/>
              <a:t> to be known as the World Institute for Nuclear Security (WINS) - whose role would be to share international best practices on nuclear security. There followed a 3-year planning effort undertaken with the leadership of NTI, INMM, with active participation from the IAEA, and I was fortunate enough to be asked to join the strategic planning group.</a:t>
            </a:r>
          </a:p>
        </p:txBody>
      </p:sp>
      <p:sp>
        <p:nvSpPr>
          <p:cNvPr id="4" name="Slide Number Placeholder 3"/>
          <p:cNvSpPr>
            <a:spLocks noGrp="1"/>
          </p:cNvSpPr>
          <p:nvPr>
            <p:ph type="sldNum" sz="quarter" idx="5"/>
          </p:nvPr>
        </p:nvSpPr>
        <p:spPr/>
        <p:txBody>
          <a:bodyPr/>
          <a:lstStyle/>
          <a:p>
            <a:fld id="{737258A8-94BC-504B-8324-F6D29151162D}" type="slidenum">
              <a:rPr lang="en-US" smtClean="0"/>
              <a:t>9</a:t>
            </a:fld>
            <a:endParaRPr lang="en-US"/>
          </a:p>
        </p:txBody>
      </p:sp>
    </p:spTree>
    <p:extLst>
      <p:ext uri="{BB962C8B-B14F-4D97-AF65-F5344CB8AC3E}">
        <p14:creationId xmlns:p14="http://schemas.microsoft.com/office/powerpoint/2010/main" val="266393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first proposed by a senior group of INMM Fellows – the establishment of a new international </a:t>
            </a:r>
            <a:r>
              <a:rPr lang="en-US" dirty="0" err="1"/>
              <a:t>organisation</a:t>
            </a:r>
            <a:r>
              <a:rPr lang="en-US" dirty="0"/>
              <a:t> to be known as the World Institute for Nuclear Security (WINS) - whose role would be to share international best practices on nuclear security. There followed a 3-year planning effort undertaken with the leadership of NTI, INMM, with active participation from the IAEA, and I was fortunate enough to be asked to join the strategic planning group.</a:t>
            </a:r>
          </a:p>
        </p:txBody>
      </p:sp>
      <p:sp>
        <p:nvSpPr>
          <p:cNvPr id="4" name="Slide Number Placeholder 3"/>
          <p:cNvSpPr>
            <a:spLocks noGrp="1"/>
          </p:cNvSpPr>
          <p:nvPr>
            <p:ph type="sldNum" sz="quarter" idx="5"/>
          </p:nvPr>
        </p:nvSpPr>
        <p:spPr/>
        <p:txBody>
          <a:bodyPr/>
          <a:lstStyle/>
          <a:p>
            <a:fld id="{737258A8-94BC-504B-8324-F6D29151162D}" type="slidenum">
              <a:rPr lang="en-US" smtClean="0"/>
              <a:t>10</a:t>
            </a:fld>
            <a:endParaRPr lang="en-US"/>
          </a:p>
        </p:txBody>
      </p:sp>
    </p:spTree>
    <p:extLst>
      <p:ext uri="{BB962C8B-B14F-4D97-AF65-F5344CB8AC3E}">
        <p14:creationId xmlns:p14="http://schemas.microsoft.com/office/powerpoint/2010/main" val="3229424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Page">
    <p:bg>
      <p:bgPr>
        <a:gradFill flip="none" rotWithShape="1">
          <a:gsLst>
            <a:gs pos="0">
              <a:srgbClr val="00517B"/>
            </a:gs>
            <a:gs pos="100000">
              <a:srgbClr val="00ACE5"/>
            </a:gs>
          </a:gsLst>
          <a:lin ang="0" scaled="1"/>
          <a:tileRect/>
        </a:gradFill>
        <a:effectLst/>
      </p:bgPr>
    </p:bg>
    <p:spTree>
      <p:nvGrpSpPr>
        <p:cNvPr id="1" name=""/>
        <p:cNvGrpSpPr/>
        <p:nvPr/>
      </p:nvGrpSpPr>
      <p:grpSpPr>
        <a:xfrm>
          <a:off x="0" y="0"/>
          <a:ext cx="0" cy="0"/>
          <a:chOff x="0" y="0"/>
          <a:chExt cx="0" cy="0"/>
        </a:xfrm>
      </p:grpSpPr>
      <p:pic>
        <p:nvPicPr>
          <p:cNvPr id="27" name="Picture 26" descr="Wavey bar.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72907"/>
            <a:ext cx="9144000" cy="2085093"/>
          </a:xfrm>
          <a:prstGeom prst="rect">
            <a:avLst/>
          </a:prstGeom>
        </p:spPr>
      </p:pic>
      <p:sp>
        <p:nvSpPr>
          <p:cNvPr id="2" name="Title 1"/>
          <p:cNvSpPr>
            <a:spLocks noGrp="1"/>
          </p:cNvSpPr>
          <p:nvPr>
            <p:ph type="ctrTitle" hasCustomPrompt="1"/>
          </p:nvPr>
        </p:nvSpPr>
        <p:spPr>
          <a:xfrm>
            <a:off x="527050" y="1583270"/>
            <a:ext cx="7772400" cy="1869018"/>
          </a:xfrm>
        </p:spPr>
        <p:txBody>
          <a:bodyPr anchor="b" anchorCtr="0">
            <a:normAutofit/>
          </a:bodyPr>
          <a:lstStyle>
            <a:lvl1pPr algn="l">
              <a:lnSpc>
                <a:spcPct val="90000"/>
              </a:lnSpc>
              <a:defRPr sz="4000" b="1" i="0" kern="0" spc="-140">
                <a:solidFill>
                  <a:schemeClr val="bg1"/>
                </a:solidFill>
                <a:latin typeface="Noticia Text"/>
                <a:cs typeface="Noticia Text"/>
              </a:defRPr>
            </a:lvl1pPr>
          </a:lstStyle>
          <a:p>
            <a:r>
              <a:rPr lang="en-GB"/>
              <a:t>Title to go here here on one line Second line here if required</a:t>
            </a:r>
            <a:endParaRPr lang="en-US"/>
          </a:p>
        </p:txBody>
      </p:sp>
      <p:sp>
        <p:nvSpPr>
          <p:cNvPr id="3" name="Subtitle 2"/>
          <p:cNvSpPr>
            <a:spLocks noGrp="1"/>
          </p:cNvSpPr>
          <p:nvPr>
            <p:ph type="subTitle" idx="1" hasCustomPrompt="1"/>
          </p:nvPr>
        </p:nvSpPr>
        <p:spPr>
          <a:xfrm>
            <a:off x="527050" y="3589875"/>
            <a:ext cx="6400800"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17" name="Picture 16" descr="Untitled-3.emf"/>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a:off x="6789633" y="-626875"/>
            <a:ext cx="2176567" cy="2470922"/>
          </a:xfrm>
          <a:prstGeom prst="rect">
            <a:avLst/>
          </a:prstGeom>
        </p:spPr>
      </p:pic>
      <p:pic>
        <p:nvPicPr>
          <p:cNvPr id="18" name="Picture 17" descr="logo - white.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 y="731292"/>
            <a:ext cx="1897601" cy="487907"/>
          </a:xfrm>
          <a:prstGeom prst="rect">
            <a:avLst/>
          </a:prstGeom>
        </p:spPr>
      </p:pic>
      <p:sp>
        <p:nvSpPr>
          <p:cNvPr id="9" name="Footer Placeholder 4"/>
          <p:cNvSpPr>
            <a:spLocks noGrp="1"/>
          </p:cNvSpPr>
          <p:nvPr>
            <p:ph type="ftr" sz="quarter" idx="3"/>
          </p:nvPr>
        </p:nvSpPr>
        <p:spPr>
          <a:xfrm>
            <a:off x="474128" y="5892800"/>
            <a:ext cx="6917272" cy="216694"/>
          </a:xfrm>
          <a:prstGeom prst="rect">
            <a:avLst/>
          </a:prstGeom>
        </p:spPr>
        <p:txBody>
          <a:bodyPr vert="horz" lIns="91440" tIns="45720" rIns="91440" bIns="45720" rtlCol="0" anchor="t"/>
          <a:lstStyle>
            <a:lvl1pPr algn="l">
              <a:defRPr sz="1200" b="1">
                <a:solidFill>
                  <a:srgbClr val="00517B"/>
                </a:solidFill>
                <a:latin typeface="Effra"/>
                <a:cs typeface="Effra"/>
              </a:defRPr>
            </a:lvl1pPr>
          </a:lstStyle>
          <a:p>
            <a:r>
              <a:rPr lang="en-US"/>
              <a:t>WINS Staff member, Job Title</a:t>
            </a:r>
          </a:p>
        </p:txBody>
      </p:sp>
      <p:sp>
        <p:nvSpPr>
          <p:cNvPr id="10" name="Slide Number Placeholder 5"/>
          <p:cNvSpPr>
            <a:spLocks noGrp="1"/>
          </p:cNvSpPr>
          <p:nvPr>
            <p:ph type="sldNum" sz="quarter" idx="4"/>
          </p:nvPr>
        </p:nvSpPr>
        <p:spPr>
          <a:xfrm>
            <a:off x="473491" y="6132778"/>
            <a:ext cx="6917909" cy="259555"/>
          </a:xfrm>
          <a:prstGeom prst="rect">
            <a:avLst/>
          </a:prstGeom>
        </p:spPr>
        <p:txBody>
          <a:bodyPr vert="horz" lIns="91440" tIns="45720" rIns="91440" bIns="45720" rtlCol="0" anchor="t"/>
          <a:lstStyle>
            <a:lvl1pPr algn="l">
              <a:defRPr sz="1100">
                <a:solidFill>
                  <a:srgbClr val="00517B"/>
                </a:solidFill>
                <a:latin typeface="Effra"/>
                <a:cs typeface="Effra"/>
              </a:defRPr>
            </a:lvl1pPr>
          </a:lstStyle>
          <a:p>
            <a:r>
              <a:rPr lang="en-US"/>
              <a:t>Date  |  Location</a:t>
            </a:r>
          </a:p>
          <a:p>
            <a:endParaRPr lang="en-US"/>
          </a:p>
        </p:txBody>
      </p:sp>
    </p:spTree>
    <p:extLst>
      <p:ext uri="{BB962C8B-B14F-4D97-AF65-F5344CB8AC3E}">
        <p14:creationId xmlns:p14="http://schemas.microsoft.com/office/powerpoint/2010/main" val="48813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image and Content Slide">
    <p:bg>
      <p:bgPr>
        <a:solidFill>
          <a:schemeClr val="bg1"/>
        </a:solidFill>
        <a:effectLst/>
      </p:bgPr>
    </p:bg>
    <p:spTree>
      <p:nvGrpSpPr>
        <p:cNvPr id="1" name=""/>
        <p:cNvGrpSpPr/>
        <p:nvPr/>
      </p:nvGrpSpPr>
      <p:grpSpPr>
        <a:xfrm>
          <a:off x="0" y="0"/>
          <a:ext cx="0" cy="0"/>
          <a:chOff x="0" y="0"/>
          <a:chExt cx="0" cy="0"/>
        </a:xfrm>
      </p:grpSpPr>
      <p:pic>
        <p:nvPicPr>
          <p:cNvPr id="14" name="Picture 13" descr="dotted hexagon - colour blue.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rot="18000000">
            <a:off x="6921907" y="-263817"/>
            <a:ext cx="2750644" cy="3113158"/>
          </a:xfrm>
          <a:prstGeom prst="rect">
            <a:avLst/>
          </a:prstGeom>
        </p:spPr>
      </p:pic>
      <p:pic>
        <p:nvPicPr>
          <p:cNvPr id="15" name="Picture 14" descr="dotted hexagon - colour blue.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4" name="Picture Placeholder 3"/>
          <p:cNvSpPr>
            <a:spLocks noGrp="1"/>
          </p:cNvSpPr>
          <p:nvPr>
            <p:ph type="pic" sz="quarter" idx="10"/>
          </p:nvPr>
        </p:nvSpPr>
        <p:spPr>
          <a:xfrm>
            <a:off x="527050" y="2235200"/>
            <a:ext cx="3740150" cy="3522663"/>
          </a:xfrm>
        </p:spPr>
        <p:txBody>
          <a:bodyPr/>
          <a:lstStyle/>
          <a:p>
            <a:r>
              <a:rPr lang="en-US"/>
              <a:t>Click icon to add picture</a:t>
            </a:r>
          </a:p>
        </p:txBody>
      </p:sp>
      <p:sp>
        <p:nvSpPr>
          <p:cNvPr id="16" name="Text Placeholder 3"/>
          <p:cNvSpPr>
            <a:spLocks noGrp="1"/>
          </p:cNvSpPr>
          <p:nvPr>
            <p:ph type="body" sz="quarter" idx="12" hasCustomPrompt="1"/>
          </p:nvPr>
        </p:nvSpPr>
        <p:spPr>
          <a:xfrm>
            <a:off x="4497920" y="2091320"/>
            <a:ext cx="4070346" cy="3666543"/>
          </a:xfrm>
        </p:spPr>
        <p:txBody>
          <a:bodyPr numCol="1" spcCol="216000">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rgbClr val="3E3E3D"/>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r>
              <a:rPr lang="is-IS" sz="1600" b="0" spc="0">
                <a:solidFill>
                  <a:srgbClr val="3E3E3D"/>
                </a:solidFill>
                <a:latin typeface="Effra Light"/>
                <a:cs typeface="Effra Light"/>
              </a:rPr>
              <a:t>….</a:t>
            </a:r>
            <a:endParaRPr lang="en-US" sz="1600" b="0" spc="0">
              <a:solidFill>
                <a:srgbClr val="3E3E3D"/>
              </a:solidFill>
              <a:latin typeface="Effra Light"/>
              <a:cs typeface="Effra Light"/>
            </a:endParaRPr>
          </a:p>
        </p:txBody>
      </p:sp>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6319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Back Page">
    <p:bg>
      <p:bgPr>
        <a:gradFill flip="none" rotWithShape="1">
          <a:gsLst>
            <a:gs pos="0">
              <a:srgbClr val="00517B"/>
            </a:gs>
            <a:gs pos="100000">
              <a:srgbClr val="00ACE5"/>
            </a:gs>
          </a:gsLst>
          <a:lin ang="0" scaled="1"/>
          <a:tileRect/>
        </a:gradFill>
        <a:effectLst/>
      </p:bgPr>
    </p:bg>
    <p:spTree>
      <p:nvGrpSpPr>
        <p:cNvPr id="1" name=""/>
        <p:cNvGrpSpPr/>
        <p:nvPr/>
      </p:nvGrpSpPr>
      <p:grpSpPr>
        <a:xfrm>
          <a:off x="0" y="0"/>
          <a:ext cx="0" cy="0"/>
          <a:chOff x="0" y="0"/>
          <a:chExt cx="0" cy="0"/>
        </a:xfrm>
      </p:grpSpPr>
      <p:pic>
        <p:nvPicPr>
          <p:cNvPr id="9" name="Picture 8" descr="Untitled-3.emf"/>
          <p:cNvPicPr>
            <a:picLocks noChangeAspect="1"/>
          </p:cNvPicPr>
          <p:nvPr userDrawn="1"/>
        </p:nvPicPr>
        <p:blipFill>
          <a:blip r:embed="rId2">
            <a:alphaModFix amt="17000"/>
            <a:extLst>
              <a:ext uri="{28A0092B-C50C-407E-A947-70E740481C1C}">
                <a14:useLocalDpi xmlns:a14="http://schemas.microsoft.com/office/drawing/2010/main" val="0"/>
              </a:ext>
            </a:extLst>
          </a:blip>
          <a:stretch>
            <a:fillRect/>
          </a:stretch>
        </p:blipFill>
        <p:spPr>
          <a:xfrm>
            <a:off x="-152406" y="4464674"/>
            <a:ext cx="2794000" cy="3171856"/>
          </a:xfrm>
          <a:prstGeom prst="rect">
            <a:avLst/>
          </a:prstGeom>
        </p:spPr>
      </p:pic>
      <p:sp>
        <p:nvSpPr>
          <p:cNvPr id="2" name="Title 1"/>
          <p:cNvSpPr>
            <a:spLocks noGrp="1"/>
          </p:cNvSpPr>
          <p:nvPr>
            <p:ph type="ctrTitle" hasCustomPrompt="1"/>
          </p:nvPr>
        </p:nvSpPr>
        <p:spPr>
          <a:xfrm>
            <a:off x="2119842" y="3217873"/>
            <a:ext cx="4904316" cy="529167"/>
          </a:xfrm>
          <a:ln>
            <a:noFill/>
          </a:ln>
        </p:spPr>
        <p:txBody>
          <a:bodyPr>
            <a:normAutofit/>
          </a:bodyPr>
          <a:lstStyle>
            <a:lvl1pPr algn="ctr">
              <a:lnSpc>
                <a:spcPct val="90000"/>
              </a:lnSpc>
              <a:defRPr sz="4000" b="1" i="0" kern="0" spc="-140">
                <a:solidFill>
                  <a:schemeClr val="bg1"/>
                </a:solidFill>
                <a:latin typeface="Noticia Text"/>
                <a:cs typeface="Noticia Text"/>
              </a:defRPr>
            </a:lvl1pPr>
          </a:lstStyle>
          <a:p>
            <a:r>
              <a:rPr lang="en-GB"/>
              <a:t>Thank You.</a:t>
            </a:r>
            <a:endParaRPr lang="en-US"/>
          </a:p>
        </p:txBody>
      </p:sp>
      <p:sp>
        <p:nvSpPr>
          <p:cNvPr id="3" name="Subtitle 2"/>
          <p:cNvSpPr>
            <a:spLocks noGrp="1"/>
          </p:cNvSpPr>
          <p:nvPr>
            <p:ph type="subTitle" idx="1" hasCustomPrompt="1"/>
          </p:nvPr>
        </p:nvSpPr>
        <p:spPr>
          <a:xfrm>
            <a:off x="3344333" y="4699000"/>
            <a:ext cx="2455334" cy="298450"/>
          </a:xfrm>
        </p:spPr>
        <p:txBody>
          <a:bodyPr>
            <a:normAutofit/>
          </a:bodyPr>
          <a:lstStyle>
            <a:lvl1pPr marL="0" indent="0" algn="ctr">
              <a:buNone/>
              <a:defRPr sz="1200" b="0"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email@email.com</a:t>
            </a:r>
            <a:endParaRPr lang="en-US"/>
          </a:p>
        </p:txBody>
      </p:sp>
      <p:pic>
        <p:nvPicPr>
          <p:cNvPr id="17" name="Picture 16" descr="Untitled-3.emf"/>
          <p:cNvPicPr>
            <a:picLocks noChangeAspect="1"/>
          </p:cNvPicPr>
          <p:nvPr userDrawn="1"/>
        </p:nvPicPr>
        <p:blipFill>
          <a:blip r:embed="rId2">
            <a:alphaModFix amt="19000"/>
            <a:extLst>
              <a:ext uri="{28A0092B-C50C-407E-A947-70E740481C1C}">
                <a14:useLocalDpi xmlns:a14="http://schemas.microsoft.com/office/drawing/2010/main" val="0"/>
              </a:ext>
            </a:extLst>
          </a:blip>
          <a:stretch>
            <a:fillRect/>
          </a:stretch>
        </p:blipFill>
        <p:spPr>
          <a:xfrm>
            <a:off x="6789633" y="-626875"/>
            <a:ext cx="2176567" cy="2470922"/>
          </a:xfrm>
          <a:prstGeom prst="rect">
            <a:avLst/>
          </a:prstGeom>
        </p:spPr>
      </p:pic>
      <p:pic>
        <p:nvPicPr>
          <p:cNvPr id="18" name="Picture 17" descr="logo - white.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6800" y="1778006"/>
            <a:ext cx="1897601" cy="487907"/>
          </a:xfrm>
          <a:prstGeom prst="rect">
            <a:avLst/>
          </a:prstGeom>
        </p:spPr>
      </p:pic>
    </p:spTree>
    <p:extLst>
      <p:ext uri="{BB962C8B-B14F-4D97-AF65-F5344CB8AC3E}">
        <p14:creationId xmlns:p14="http://schemas.microsoft.com/office/powerpoint/2010/main" val="154122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41" name="Shape 41"/>
          <p:cNvSpPr>
            <a:spLocks noGrp="1"/>
          </p:cNvSpPr>
          <p:nvPr>
            <p:ph type="body" sz="quarter" idx="13"/>
          </p:nvPr>
        </p:nvSpPr>
        <p:spPr>
          <a:xfrm>
            <a:off x="378928" y="2084480"/>
            <a:ext cx="2821735" cy="243143"/>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48" name="Shape 48"/>
          <p:cNvSpPr>
            <a:spLocks noGrp="1"/>
          </p:cNvSpPr>
          <p:nvPr>
            <p:ph type="sldNum" sz="quarter" idx="2"/>
          </p:nvPr>
        </p:nvSpPr>
        <p:spPr>
          <a:xfrm>
            <a:off x="8599576" y="6339357"/>
            <a:ext cx="245711" cy="223619"/>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378928" y="6281142"/>
            <a:ext cx="1276945" cy="330398"/>
          </a:xfrm>
          <a:prstGeom prst="rect">
            <a:avLst/>
          </a:prstGeom>
        </p:spPr>
      </p:pic>
      <p:sp>
        <p:nvSpPr>
          <p:cNvPr id="13"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4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Tree>
    <p:extLst>
      <p:ext uri="{BB962C8B-B14F-4D97-AF65-F5344CB8AC3E}">
        <p14:creationId xmlns:p14="http://schemas.microsoft.com/office/powerpoint/2010/main" val="27975800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mage slide">
    <p:bg>
      <p:bgPr>
        <a:solidFill>
          <a:srgbClr val="FFFFFF"/>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19" name="Shape 41"/>
          <p:cNvSpPr>
            <a:spLocks noGrp="1"/>
          </p:cNvSpPr>
          <p:nvPr>
            <p:ph type="body" sz="quarter" idx="13"/>
          </p:nvPr>
        </p:nvSpPr>
        <p:spPr>
          <a:xfrm>
            <a:off x="378928" y="2084480"/>
            <a:ext cx="2821735" cy="243143"/>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0" name="Shape 48"/>
          <p:cNvSpPr>
            <a:spLocks noGrp="1"/>
          </p:cNvSpPr>
          <p:nvPr>
            <p:ph type="sldNum" sz="quarter" idx="2"/>
          </p:nvPr>
        </p:nvSpPr>
        <p:spPr>
          <a:xfrm>
            <a:off x="8599576" y="6339357"/>
            <a:ext cx="245711" cy="223619"/>
          </a:xfrm>
          <a:prstGeom prst="rect">
            <a:avLst/>
          </a:prstGeom>
        </p:spPr>
        <p:txBody>
          <a:bodyPr/>
          <a:lstStyle/>
          <a:p>
            <a:fld id="{86CB4B4D-7CA3-9044-876B-883B54F8677D}" type="slidenum">
              <a:t>‹#›</a:t>
            </a:fld>
            <a:endParaRPr/>
          </a:p>
        </p:txBody>
      </p:sp>
      <p:pic>
        <p:nvPicPr>
          <p:cNvPr id="21" name="Picture 20"/>
          <p:cNvPicPr>
            <a:picLocks noChangeAspect="1"/>
          </p:cNvPicPr>
          <p:nvPr userDrawn="1"/>
        </p:nvPicPr>
        <p:blipFill>
          <a:blip r:embed="rId3"/>
          <a:stretch>
            <a:fillRect/>
          </a:stretch>
        </p:blipFill>
        <p:spPr>
          <a:xfrm>
            <a:off x="378928" y="6281142"/>
            <a:ext cx="1276945" cy="330398"/>
          </a:xfrm>
          <a:prstGeom prst="rect">
            <a:avLst/>
          </a:prstGeom>
        </p:spPr>
      </p:pic>
      <p:sp>
        <p:nvSpPr>
          <p:cNvPr id="22"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23" name="Straight Connector 22"/>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26" name="Shape 126"/>
          <p:cNvSpPr>
            <a:spLocks noGrp="1"/>
          </p:cNvSpPr>
          <p:nvPr>
            <p:ph idx="3"/>
          </p:nvPr>
        </p:nvSpPr>
        <p:spPr>
          <a:xfrm>
            <a:off x="420567" y="2583245"/>
            <a:ext cx="8229719" cy="3184420"/>
          </a:xfrm>
          <a:prstGeom prst="rect">
            <a:avLst/>
          </a:prstGeom>
        </p:spPr>
        <p:txBody>
          <a:bodyPr/>
          <a:lstStyle>
            <a:lvl1pPr marL="0" indent="0" algn="ctr">
              <a:spcBef>
                <a:spcPts val="0"/>
              </a:spcBef>
              <a:buSzTx/>
              <a:buNone/>
              <a:defRPr sz="4000">
                <a:latin typeface="Gill Sans"/>
                <a:cs typeface="Gill Sans"/>
                <a:sym typeface="Gill Sans"/>
              </a:defRPr>
            </a:lvl1pPr>
          </a:lstStyle>
          <a:p>
            <a:pPr marL="0" indent="0" algn="ctr">
              <a:spcBef>
                <a:spcPts val="0"/>
              </a:spcBef>
              <a:buSzTx/>
              <a:buNone/>
              <a:defRPr sz="4000">
                <a:latin typeface="Gill Sans"/>
                <a:ea typeface="Gill Sans"/>
                <a:cs typeface="Gill Sans"/>
                <a:sym typeface="Gill Sans"/>
              </a:defRPr>
            </a:pPr>
            <a:endParaRPr dirty="0"/>
          </a:p>
        </p:txBody>
      </p:sp>
    </p:spTree>
    <p:extLst>
      <p:ext uri="{BB962C8B-B14F-4D97-AF65-F5344CB8AC3E}">
        <p14:creationId xmlns:p14="http://schemas.microsoft.com/office/powerpoint/2010/main" val="154519132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LIGHT_NO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7" y="303525"/>
            <a:ext cx="7678929" cy="487313"/>
          </a:xfr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0"/>
            <a:ext cx="2895600" cy="365125"/>
          </a:xfrm>
        </p:spPr>
        <p:txBody>
          <a:bodyPr/>
          <a:lstStyle/>
          <a:p>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136975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LIGHT_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7" y="303525"/>
            <a:ext cx="7678929" cy="487313"/>
          </a:xfr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0"/>
            <a:ext cx="2895600" cy="365125"/>
          </a:xfrm>
        </p:spPr>
        <p:txBody>
          <a:bodyPr/>
          <a:lstStyle/>
          <a:p>
            <a:endParaRPr lang="en-US" dirty="0"/>
          </a:p>
        </p:txBody>
      </p:sp>
      <p:sp>
        <p:nvSpPr>
          <p:cNvPr id="9" name="Text Placeholder 2"/>
          <p:cNvSpPr>
            <a:spLocks noGrp="1"/>
          </p:cNvSpPr>
          <p:nvPr>
            <p:ph type="body" idx="1"/>
          </p:nvPr>
        </p:nvSpPr>
        <p:spPr>
          <a:xfrm>
            <a:off x="1378486" y="1944467"/>
            <a:ext cx="6283060" cy="3901955"/>
          </a:xfrm>
        </p:spPr>
        <p:txBody>
          <a:bodyPr anchor="t" anchorCtr="0">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a:t>Click </a:t>
            </a:r>
            <a:r>
              <a:rPr lang="de-AT" dirty="0" err="1"/>
              <a:t>to</a:t>
            </a:r>
            <a:r>
              <a:rPr lang="de-AT" dirty="0"/>
              <a:t> </a:t>
            </a:r>
            <a:r>
              <a:rPr lang="de-AT" dirty="0" err="1"/>
              <a:t>edit</a:t>
            </a:r>
            <a:r>
              <a:rPr lang="de-AT" dirty="0"/>
              <a:t> Master </a:t>
            </a:r>
            <a:r>
              <a:rPr lang="de-AT" dirty="0" err="1"/>
              <a:t>text</a:t>
            </a:r>
            <a:r>
              <a:rPr lang="de-AT" dirty="0"/>
              <a:t> </a:t>
            </a:r>
            <a:r>
              <a:rPr lang="de-AT" dirty="0" err="1"/>
              <a:t>styles</a:t>
            </a:r>
            <a:endParaRPr lang="de-AT"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153290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5215BD-F8B3-4A4F-81EF-0FC816FDB70B}" type="datetimeFigureOut">
              <a:rPr lang="en-US" smtClean="0"/>
              <a:pPr>
                <a:defRPr/>
              </a:pPr>
              <a:t>1/24/2020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1E9625-5229-4E4B-9862-3D322DE58FE1}" type="slidenum">
              <a:rPr lang="en-US"/>
              <a:pPr>
                <a:defRPr/>
              </a:pPr>
              <a:t>‹#›</a:t>
            </a:fld>
            <a:endParaRPr lang="en-US"/>
          </a:p>
        </p:txBody>
      </p:sp>
    </p:spTree>
    <p:extLst>
      <p:ext uri="{BB962C8B-B14F-4D97-AF65-F5344CB8AC3E}">
        <p14:creationId xmlns:p14="http://schemas.microsoft.com/office/powerpoint/2010/main" val="205467718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vid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7974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gradFill flip="none" rotWithShape="1">
          <a:gsLst>
            <a:gs pos="0">
              <a:srgbClr val="00517B"/>
            </a:gs>
            <a:gs pos="48011">
              <a:srgbClr val="007EB0"/>
            </a:gs>
            <a:gs pos="100000">
              <a:srgbClr val="00ACE5"/>
            </a:gs>
          </a:gsLst>
          <a:lin ang="21498054" scaled="0"/>
        </a:gra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1917866" cy="8938401"/>
          </a:xfrm>
          <a:prstGeom prst="rect">
            <a:avLst/>
          </a:prstGeom>
        </p:spPr>
      </p:pic>
      <p:sp>
        <p:nvSpPr>
          <p:cNvPr id="17" name="Shape 17"/>
          <p:cNvSpPr>
            <a:spLocks noGrp="1"/>
          </p:cNvSpPr>
          <p:nvPr>
            <p:ph type="body" sz="quarter" idx="14" hasCustomPrompt="1"/>
          </p:nvPr>
        </p:nvSpPr>
        <p:spPr>
          <a:xfrm>
            <a:off x="575381" y="4145356"/>
            <a:ext cx="1923796" cy="232308"/>
          </a:xfrm>
          <a:prstGeom prst="rect">
            <a:avLst/>
          </a:prstGeom>
        </p:spPr>
        <p:txBody>
          <a:bodyPr wrap="none" anchor="t">
            <a:spAutoFit/>
          </a:bodyPr>
          <a:lstStyle>
            <a:lvl1pPr marL="0" indent="0">
              <a:lnSpc>
                <a:spcPct val="80000"/>
              </a:lnSpc>
              <a:spcBef>
                <a:spcPts val="0"/>
              </a:spcBef>
              <a:buSzTx/>
              <a:buNone/>
              <a:defRPr sz="1125" b="1" spc="96" baseline="0">
                <a:solidFill>
                  <a:schemeClr val="bg1">
                    <a:lumMod val="85000"/>
                  </a:schemeClr>
                </a:solidFill>
                <a:latin typeface="Effra"/>
                <a:ea typeface="Effra"/>
                <a:cs typeface="Effra"/>
                <a:sym typeface="Effra"/>
              </a:defRPr>
            </a:lvl1pPr>
          </a:lstStyle>
          <a:p>
            <a:r>
              <a:rPr lang="en-GB" dirty="0"/>
              <a:t>SUBTITLE TO GO HERE</a:t>
            </a:r>
            <a:endParaRPr dirty="0"/>
          </a:p>
        </p:txBody>
      </p:sp>
      <p:pic>
        <p:nvPicPr>
          <p:cNvPr id="18"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000" y="1262515"/>
            <a:ext cx="2128669" cy="1334792"/>
          </a:xfrm>
          <a:prstGeom prst="rect">
            <a:avLst/>
          </a:prstGeom>
          <a:ln w="12700">
            <a:miter lim="400000"/>
          </a:ln>
        </p:spPr>
      </p:pic>
      <p:sp>
        <p:nvSpPr>
          <p:cNvPr id="19" name="Shape 19"/>
          <p:cNvSpPr>
            <a:spLocks noGrp="1"/>
          </p:cNvSpPr>
          <p:nvPr>
            <p:ph type="body" sz="quarter" idx="15"/>
          </p:nvPr>
        </p:nvSpPr>
        <p:spPr>
          <a:xfrm>
            <a:off x="474759" y="6210203"/>
            <a:ext cx="1941557" cy="214802"/>
          </a:xfrm>
          <a:prstGeom prst="rect">
            <a:avLst/>
          </a:prstGeom>
        </p:spPr>
        <p:txBody>
          <a:bodyPr wrap="none">
            <a:spAutoFit/>
          </a:bodyPr>
          <a:lstStyle>
            <a:lvl1pPr marL="0" indent="0">
              <a:lnSpc>
                <a:spcPct val="80000"/>
              </a:lnSpc>
              <a:spcBef>
                <a:spcPts val="0"/>
              </a:spcBef>
              <a:buSzTx/>
              <a:buNone/>
              <a:defRPr sz="984" b="0" i="0">
                <a:solidFill>
                  <a:schemeClr val="bg1"/>
                </a:solidFill>
                <a:latin typeface="Effra Light" charset="0"/>
                <a:ea typeface="Effra Light" charset="0"/>
                <a:cs typeface="Effra Light" charset="0"/>
                <a:sym typeface="Effra"/>
              </a:defRPr>
            </a:lvl1pPr>
          </a:lstStyle>
          <a:p>
            <a:r>
              <a:rPr dirty="0"/>
              <a:t>23rd November  I  Austria, Vienna</a:t>
            </a:r>
          </a:p>
        </p:txBody>
      </p:sp>
      <p:sp>
        <p:nvSpPr>
          <p:cNvPr id="20" name="Shape 20"/>
          <p:cNvSpPr>
            <a:spLocks noGrp="1"/>
          </p:cNvSpPr>
          <p:nvPr>
            <p:ph type="body" sz="quarter" idx="16"/>
          </p:nvPr>
        </p:nvSpPr>
        <p:spPr>
          <a:xfrm>
            <a:off x="474759" y="6055880"/>
            <a:ext cx="1797287" cy="214802"/>
          </a:xfrm>
          <a:prstGeom prst="rect">
            <a:avLst/>
          </a:prstGeom>
        </p:spPr>
        <p:txBody>
          <a:bodyPr wrap="none">
            <a:spAutoFit/>
          </a:bodyPr>
          <a:lstStyle>
            <a:lvl1pPr marL="0" indent="0">
              <a:lnSpc>
                <a:spcPct val="80000"/>
              </a:lnSpc>
              <a:spcBef>
                <a:spcPts val="0"/>
              </a:spcBef>
              <a:buSzTx/>
              <a:buNone/>
              <a:defRPr sz="984" b="0" i="0">
                <a:solidFill>
                  <a:schemeClr val="bg1"/>
                </a:solidFill>
                <a:latin typeface="Effra" charset="0"/>
                <a:ea typeface="Effra" charset="0"/>
                <a:cs typeface="Effra" charset="0"/>
                <a:sym typeface="Effra"/>
              </a:defRPr>
            </a:lvl1pPr>
          </a:lstStyle>
          <a:p>
            <a:r>
              <a:rPr dirty="0"/>
              <a:t>WINS Staff member, Job Title</a:t>
            </a:r>
          </a:p>
        </p:txBody>
      </p:sp>
      <p:sp>
        <p:nvSpPr>
          <p:cNvPr id="25" name="Title 1"/>
          <p:cNvSpPr>
            <a:spLocks noGrp="1"/>
          </p:cNvSpPr>
          <p:nvPr>
            <p:ph type="ctrTitle" hasCustomPrompt="1"/>
          </p:nvPr>
        </p:nvSpPr>
        <p:spPr>
          <a:xfrm>
            <a:off x="575381" y="2440551"/>
            <a:ext cx="5109128" cy="1314153"/>
          </a:xfrm>
          <a:prstGeom prst="rect">
            <a:avLst/>
          </a:prstGeom>
        </p:spPr>
        <p:txBody>
          <a:bodyPr anchor="t" anchorCtr="0">
            <a:noAutofit/>
          </a:bodyPr>
          <a:lstStyle>
            <a:lvl1pPr marL="0" marR="0" indent="0" algn="l" defTabSz="410751" rtl="0" eaLnBrk="1" fontAlgn="auto" latinLnBrk="0" hangingPunct="1">
              <a:lnSpc>
                <a:spcPct val="90000"/>
              </a:lnSpc>
              <a:spcBef>
                <a:spcPts val="0"/>
              </a:spcBef>
              <a:spcAft>
                <a:spcPts val="0"/>
              </a:spcAft>
              <a:buClrTx/>
              <a:buSzTx/>
              <a:buFontTx/>
              <a:buNone/>
              <a:tabLst/>
              <a:defRPr lang="en-US" sz="2672" b="1" i="0" smtClean="0">
                <a:solidFill>
                  <a:schemeClr val="bg1"/>
                </a:solidFill>
                <a:effectLst/>
                <a:latin typeface="Noticia Text" charset="0"/>
                <a:ea typeface="Noticia Text" charset="0"/>
                <a:cs typeface="Noticia Text"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Aenean</a:t>
            </a:r>
            <a:r>
              <a:rPr lang="en-GB" dirty="0"/>
              <a:t> </a:t>
            </a:r>
            <a:r>
              <a:rPr lang="en-GB" dirty="0" err="1"/>
              <a:t>tristique</a:t>
            </a:r>
            <a:r>
              <a:rPr lang="en-GB" dirty="0"/>
              <a:t> convallis ligula </a:t>
            </a:r>
            <a:r>
              <a:rPr lang="en-GB" dirty="0" err="1"/>
              <a:t>quis</a:t>
            </a:r>
            <a:r>
              <a:rPr lang="en-GB" dirty="0"/>
              <a:t> </a:t>
            </a:r>
            <a:r>
              <a:rPr lang="en-GB" dirty="0" err="1"/>
              <a:t>molestie</a:t>
            </a:r>
            <a:r>
              <a:rPr lang="en-GB" dirty="0"/>
              <a:t>.</a:t>
            </a:r>
            <a:endParaRPr lang="en-US" dirty="0"/>
          </a:p>
        </p:txBody>
      </p:sp>
      <p:cxnSp>
        <p:nvCxnSpPr>
          <p:cNvPr id="10" name="Straight Connector 9"/>
          <p:cNvCxnSpPr/>
          <p:nvPr userDrawn="1"/>
        </p:nvCxnSpPr>
        <p:spPr>
          <a:xfrm>
            <a:off x="521803" y="5856011"/>
            <a:ext cx="506636" cy="0"/>
          </a:xfrm>
          <a:prstGeom prst="line">
            <a:avLst/>
          </a:prstGeom>
          <a:noFill/>
          <a:ln w="12700" cap="flat">
            <a:solidFill>
              <a:srgbClr val="00B0F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448515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page">
    <p:spTree>
      <p:nvGrpSpPr>
        <p:cNvPr id="1" name=""/>
        <p:cNvGrpSpPr/>
        <p:nvPr/>
      </p:nvGrpSpPr>
      <p:grpSpPr>
        <a:xfrm>
          <a:off x="0" y="0"/>
          <a:ext cx="0" cy="0"/>
          <a:chOff x="0" y="0"/>
          <a:chExt cx="0" cy="0"/>
        </a:xfrm>
      </p:grpSpPr>
      <p:pic>
        <p:nvPicPr>
          <p:cNvPr id="12"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567" y="0"/>
            <a:ext cx="9164738" cy="6873554"/>
          </a:xfrm>
          <a:prstGeom prst="rect">
            <a:avLst/>
          </a:prstGeom>
          <a:effectLst/>
        </p:spPr>
      </p:pic>
      <p:cxnSp>
        <p:nvCxnSpPr>
          <p:cNvPr id="16" name="Straight Connector 15"/>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7"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9" name="Title 1"/>
          <p:cNvSpPr>
            <a:spLocks noGrp="1"/>
          </p:cNvSpPr>
          <p:nvPr>
            <p:ph type="ctrTitle" hasCustomPrompt="1"/>
          </p:nvPr>
        </p:nvSpPr>
        <p:spPr>
          <a:xfrm>
            <a:off x="393860" y="2296446"/>
            <a:ext cx="7575639" cy="1314153"/>
          </a:xfrm>
          <a:prstGeom prst="rect">
            <a:avLst/>
          </a:prstGeom>
        </p:spPr>
        <p:txBody>
          <a:bodyPr anchor="b" anchorCtr="0">
            <a:noAutofit/>
          </a:bodyPr>
          <a:lstStyle>
            <a:lvl1pPr algn="l">
              <a:lnSpc>
                <a:spcPct val="90000"/>
              </a:lnSpc>
              <a:defRPr sz="2250" b="1" i="0" kern="0" spc="-98" baseline="0">
                <a:solidFill>
                  <a:schemeClr val="bg1"/>
                </a:solidFill>
                <a:latin typeface="Noticia Text" charset="0"/>
                <a:ea typeface="Noticia Text" charset="0"/>
                <a:cs typeface="Noticia Text" charset="0"/>
              </a:defRPr>
            </a:lvl1pPr>
          </a:lstStyle>
          <a:p>
            <a:r>
              <a:rPr lang="en-GB" dirty="0"/>
              <a:t>Title to go here here on one line </a:t>
            </a:r>
            <a:br>
              <a:rPr lang="en-GB" dirty="0"/>
            </a:br>
            <a:r>
              <a:rPr lang="en-GB" dirty="0"/>
              <a:t>Second line here if required</a:t>
            </a:r>
            <a:endParaRPr lang="en-US" dirty="0"/>
          </a:p>
        </p:txBody>
      </p:sp>
      <p:sp>
        <p:nvSpPr>
          <p:cNvPr id="29" name="Shape 29"/>
          <p:cNvSpPr>
            <a:spLocks noGrp="1"/>
          </p:cNvSpPr>
          <p:nvPr>
            <p:ph type="body" sz="quarter" idx="13"/>
          </p:nvPr>
        </p:nvSpPr>
        <p:spPr>
          <a:xfrm>
            <a:off x="387858" y="3656861"/>
            <a:ext cx="3089435" cy="241028"/>
          </a:xfrm>
          <a:prstGeom prst="rect">
            <a:avLst/>
          </a:prstGeom>
        </p:spPr>
        <p:txBody>
          <a:bodyPr wrap="none" anchor="t">
            <a:spAutoFit/>
          </a:bodyPr>
          <a:lstStyle>
            <a:lvl1pPr marL="0" indent="0">
              <a:lnSpc>
                <a:spcPct val="80000"/>
              </a:lnSpc>
              <a:spcBef>
                <a:spcPts val="0"/>
              </a:spcBef>
              <a:buSzTx/>
              <a:buNone/>
              <a:defRPr sz="1195" b="1" spc="96">
                <a:solidFill>
                  <a:schemeClr val="bg1">
                    <a:lumMod val="85000"/>
                  </a:schemeClr>
                </a:solidFill>
                <a:latin typeface="Effra"/>
                <a:ea typeface="Effra"/>
                <a:cs typeface="Effra"/>
                <a:sym typeface="Effra"/>
              </a:defRPr>
            </a:lvl1pPr>
          </a:lstStyle>
          <a:p>
            <a:r>
              <a:rPr dirty="0"/>
              <a:t>SUBTITLE TO GO HERE IF REQUIRED</a:t>
            </a:r>
          </a:p>
        </p:txBody>
      </p:sp>
      <p:sp>
        <p:nvSpPr>
          <p:cNvPr id="15"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Title of presentation</a:t>
            </a:r>
          </a:p>
        </p:txBody>
      </p:sp>
    </p:spTree>
    <p:extLst>
      <p:ext uri="{BB962C8B-B14F-4D97-AF65-F5344CB8AC3E}">
        <p14:creationId xmlns:p14="http://schemas.microsoft.com/office/powerpoint/2010/main" val="19178621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p:bg>
      <p:bgPr>
        <a:gradFill flip="none" rotWithShape="1">
          <a:gsLst>
            <a:gs pos="0">
              <a:srgbClr val="00517B"/>
            </a:gs>
            <a:gs pos="100000">
              <a:srgbClr val="00ACE5"/>
            </a:gs>
          </a:gsLst>
          <a:lin ang="0" scaled="1"/>
          <a:tileRect/>
        </a:gradFill>
        <a:effectLst/>
      </p:bgPr>
    </p:bg>
    <p:spTree>
      <p:nvGrpSpPr>
        <p:cNvPr id="1" name=""/>
        <p:cNvGrpSpPr/>
        <p:nvPr/>
      </p:nvGrpSpPr>
      <p:grpSpPr>
        <a:xfrm>
          <a:off x="0" y="0"/>
          <a:ext cx="0" cy="0"/>
          <a:chOff x="0" y="0"/>
          <a:chExt cx="0" cy="0"/>
        </a:xfrm>
      </p:grpSpPr>
      <p:pic>
        <p:nvPicPr>
          <p:cNvPr id="12" name="Picture 11" descr="Wavey bar - grey.e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pic>
        <p:nvPicPr>
          <p:cNvPr id="17" name="Picture 16" descr="Untitled-3.emf"/>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flipH="1">
            <a:off x="-362269" y="-1134882"/>
            <a:ext cx="2716001" cy="3083308"/>
          </a:xfrm>
          <a:prstGeom prst="rect">
            <a:avLst/>
          </a:prstGeom>
        </p:spPr>
      </p:pic>
      <p:sp>
        <p:nvSpPr>
          <p:cNvPr id="9" name="Title 1"/>
          <p:cNvSpPr>
            <a:spLocks noGrp="1"/>
          </p:cNvSpPr>
          <p:nvPr>
            <p:ph type="ctrTitle" hasCustomPrompt="1"/>
          </p:nvPr>
        </p:nvSpPr>
        <p:spPr>
          <a:xfrm>
            <a:off x="527050" y="1583270"/>
            <a:ext cx="7772400" cy="1869018"/>
          </a:xfrm>
        </p:spPr>
        <p:txBody>
          <a:bodyPr anchor="b" anchorCtr="0">
            <a:normAutofit/>
          </a:bodyPr>
          <a:lstStyle>
            <a:lvl1pPr algn="l">
              <a:lnSpc>
                <a:spcPct val="90000"/>
              </a:lnSpc>
              <a:defRPr sz="3600" b="1" i="0" kern="0" spc="-140">
                <a:solidFill>
                  <a:schemeClr val="bg1"/>
                </a:solidFill>
                <a:latin typeface="Noticia Text"/>
                <a:cs typeface="Noticia Text"/>
              </a:defRPr>
            </a:lvl1pPr>
          </a:lstStyle>
          <a:p>
            <a:r>
              <a:rPr lang="en-GB"/>
              <a:t>Divider title to go here here on one line Second line here if required</a:t>
            </a:r>
            <a:endParaRPr lang="en-US"/>
          </a:p>
        </p:txBody>
      </p:sp>
      <p:sp>
        <p:nvSpPr>
          <p:cNvPr id="10" name="Subtitle 2"/>
          <p:cNvSpPr>
            <a:spLocks noGrp="1"/>
          </p:cNvSpPr>
          <p:nvPr>
            <p:ph type="subTitle" idx="1" hasCustomPrompt="1"/>
          </p:nvPr>
        </p:nvSpPr>
        <p:spPr>
          <a:xfrm>
            <a:off x="527050" y="3589875"/>
            <a:ext cx="6400800"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11" name="Picture 10" descr="Untitled-3.emf"/>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flipH="1">
            <a:off x="8407397" y="4276513"/>
            <a:ext cx="1422402" cy="1614764"/>
          </a:xfrm>
          <a:prstGeom prst="rect">
            <a:avLst/>
          </a:prstGeom>
        </p:spPr>
      </p:pic>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15"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2546346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vider page">
    <p:spTree>
      <p:nvGrpSpPr>
        <p:cNvPr id="1" name=""/>
        <p:cNvGrpSpPr/>
        <p:nvPr/>
      </p:nvGrpSpPr>
      <p:grpSpPr>
        <a:xfrm>
          <a:off x="0" y="0"/>
          <a:ext cx="0" cy="0"/>
          <a:chOff x="0" y="0"/>
          <a:chExt cx="0" cy="0"/>
        </a:xfrm>
      </p:grpSpPr>
      <p:pic>
        <p:nvPicPr>
          <p:cNvPr id="12"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567" y="-1"/>
            <a:ext cx="9164738" cy="6873553"/>
          </a:xfrm>
          <a:prstGeom prst="rect">
            <a:avLst/>
          </a:prstGeom>
          <a:effectLst/>
        </p:spPr>
      </p:pic>
      <p:cxnSp>
        <p:nvCxnSpPr>
          <p:cNvPr id="16" name="Straight Connector 15"/>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7"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9" name="Shape 29"/>
          <p:cNvSpPr>
            <a:spLocks noGrp="1"/>
          </p:cNvSpPr>
          <p:nvPr>
            <p:ph type="body" sz="quarter" idx="13"/>
          </p:nvPr>
        </p:nvSpPr>
        <p:spPr>
          <a:xfrm>
            <a:off x="387858" y="3656861"/>
            <a:ext cx="3089435" cy="241028"/>
          </a:xfrm>
          <a:prstGeom prst="rect">
            <a:avLst/>
          </a:prstGeom>
        </p:spPr>
        <p:txBody>
          <a:bodyPr wrap="none" anchor="t">
            <a:spAutoFit/>
          </a:bodyPr>
          <a:lstStyle>
            <a:lvl1pPr marL="0" indent="0">
              <a:lnSpc>
                <a:spcPct val="80000"/>
              </a:lnSpc>
              <a:spcBef>
                <a:spcPts val="0"/>
              </a:spcBef>
              <a:buSzTx/>
              <a:buNone/>
              <a:defRPr sz="1195" b="1" spc="96">
                <a:solidFill>
                  <a:schemeClr val="bg1">
                    <a:lumMod val="85000"/>
                  </a:schemeClr>
                </a:solidFill>
                <a:latin typeface="Effra"/>
                <a:ea typeface="Effra"/>
                <a:cs typeface="Effra"/>
                <a:sym typeface="Effra"/>
              </a:defRPr>
            </a:lvl1pPr>
          </a:lstStyle>
          <a:p>
            <a:r>
              <a:rPr dirty="0"/>
              <a:t>SUBTITLE TO GO HERE IF REQUIRED</a:t>
            </a:r>
          </a:p>
        </p:txBody>
      </p:sp>
      <p:sp>
        <p:nvSpPr>
          <p:cNvPr id="13"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Title of presentation</a:t>
            </a:r>
          </a:p>
        </p:txBody>
      </p:sp>
      <p:sp>
        <p:nvSpPr>
          <p:cNvPr id="11" name="Title 1"/>
          <p:cNvSpPr>
            <a:spLocks noGrp="1"/>
          </p:cNvSpPr>
          <p:nvPr>
            <p:ph type="ctrTitle" hasCustomPrompt="1"/>
          </p:nvPr>
        </p:nvSpPr>
        <p:spPr>
          <a:xfrm>
            <a:off x="393860" y="2296446"/>
            <a:ext cx="7575639" cy="1314153"/>
          </a:xfrm>
          <a:prstGeom prst="rect">
            <a:avLst/>
          </a:prstGeom>
        </p:spPr>
        <p:txBody>
          <a:bodyPr anchor="b" anchorCtr="0">
            <a:noAutofit/>
          </a:bodyPr>
          <a:lstStyle>
            <a:lvl1pPr algn="l">
              <a:lnSpc>
                <a:spcPct val="90000"/>
              </a:lnSpc>
              <a:defRPr sz="2250" b="1" i="0" kern="0" spc="-98" baseline="0">
                <a:solidFill>
                  <a:schemeClr val="bg1"/>
                </a:solidFill>
                <a:latin typeface="Noticia Text" charset="0"/>
                <a:ea typeface="Noticia Text" charset="0"/>
                <a:cs typeface="Noticia Text" charset="0"/>
              </a:defRPr>
            </a:lvl1pPr>
          </a:lstStyle>
          <a:p>
            <a:r>
              <a:rPr lang="en-GB" dirty="0"/>
              <a:t>Title to go here here on one line </a:t>
            </a:r>
            <a:br>
              <a:rPr lang="en-GB" dirty="0"/>
            </a:br>
            <a:r>
              <a:rPr lang="en-GB" dirty="0"/>
              <a:t>Second line here if required</a:t>
            </a:r>
            <a:endParaRPr lang="en-US" dirty="0"/>
          </a:p>
        </p:txBody>
      </p:sp>
    </p:spTree>
    <p:extLst>
      <p:ext uri="{BB962C8B-B14F-4D97-AF65-F5344CB8AC3E}">
        <p14:creationId xmlns:p14="http://schemas.microsoft.com/office/powerpoint/2010/main" val="45570345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41"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48"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378928" y="6281142"/>
            <a:ext cx="1276945" cy="330398"/>
          </a:xfrm>
          <a:prstGeom prst="rect">
            <a:avLst/>
          </a:prstGeom>
        </p:spPr>
      </p:pic>
      <p:sp>
        <p:nvSpPr>
          <p:cNvPr id="13"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7"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
        <p:nvSpPr>
          <p:cNvPr id="4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Tree>
    <p:extLst>
      <p:ext uri="{BB962C8B-B14F-4D97-AF65-F5344CB8AC3E}">
        <p14:creationId xmlns:p14="http://schemas.microsoft.com/office/powerpoint/2010/main" val="156425125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41"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48"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378928" y="6281142"/>
            <a:ext cx="1276945" cy="330398"/>
          </a:xfrm>
          <a:prstGeom prst="rect">
            <a:avLst/>
          </a:prstGeom>
        </p:spPr>
      </p:pic>
      <p:sp>
        <p:nvSpPr>
          <p:cNvPr id="13"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4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
        <p:nvSpPr>
          <p:cNvPr id="11"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161536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style">
    <p:bg>
      <p:bgPr>
        <a:solidFill>
          <a:srgbClr val="FFFFFF"/>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6"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19"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20" name="Picture 19"/>
          <p:cNvPicPr>
            <a:picLocks noChangeAspect="1"/>
          </p:cNvPicPr>
          <p:nvPr userDrawn="1"/>
        </p:nvPicPr>
        <p:blipFill>
          <a:blip r:embed="rId3"/>
          <a:stretch>
            <a:fillRect/>
          </a:stretch>
        </p:blipFill>
        <p:spPr>
          <a:xfrm>
            <a:off x="378928" y="6281142"/>
            <a:ext cx="1276945" cy="330398"/>
          </a:xfrm>
          <a:prstGeom prst="rect">
            <a:avLst/>
          </a:prstGeom>
        </p:spPr>
      </p:pic>
      <p:sp>
        <p:nvSpPr>
          <p:cNvPr id="21"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22" name="Straight Connector 21"/>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25"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39061827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4"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15" name="Picture 14"/>
          <p:cNvPicPr>
            <a:picLocks noChangeAspect="1"/>
          </p:cNvPicPr>
          <p:nvPr userDrawn="1"/>
        </p:nvPicPr>
        <p:blipFill>
          <a:blip r:embed="rId3"/>
          <a:stretch>
            <a:fillRect/>
          </a:stretch>
        </p:blipFill>
        <p:spPr>
          <a:xfrm>
            <a:off x="378928" y="6281142"/>
            <a:ext cx="1276945" cy="330398"/>
          </a:xfrm>
          <a:prstGeom prst="rect">
            <a:avLst/>
          </a:prstGeom>
        </p:spPr>
      </p:pic>
      <p:cxnSp>
        <p:nvCxnSpPr>
          <p:cNvPr id="16" name="Straight Connector 15"/>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8"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32588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slide">
    <p:bg>
      <p:bgPr>
        <a:solidFill>
          <a:srgbClr val="FFFFFF"/>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9"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0"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21" name="Picture 20"/>
          <p:cNvPicPr>
            <a:picLocks noChangeAspect="1"/>
          </p:cNvPicPr>
          <p:nvPr userDrawn="1"/>
        </p:nvPicPr>
        <p:blipFill>
          <a:blip r:embed="rId3"/>
          <a:stretch>
            <a:fillRect/>
          </a:stretch>
        </p:blipFill>
        <p:spPr>
          <a:xfrm>
            <a:off x="378928" y="6281142"/>
            <a:ext cx="1276945" cy="330398"/>
          </a:xfrm>
          <a:prstGeom prst="rect">
            <a:avLst/>
          </a:prstGeom>
        </p:spPr>
      </p:pic>
      <p:sp>
        <p:nvSpPr>
          <p:cNvPr id="22"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23" name="Straight Connector 22"/>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26" name="Shape 126"/>
          <p:cNvSpPr>
            <a:spLocks noGrp="1"/>
          </p:cNvSpPr>
          <p:nvPr>
            <p:ph idx="3"/>
          </p:nvPr>
        </p:nvSpPr>
        <p:spPr>
          <a:xfrm>
            <a:off x="420567" y="2583245"/>
            <a:ext cx="8229719" cy="3184420"/>
          </a:xfrm>
          <a:prstGeom prst="rect">
            <a:avLst/>
          </a:prstGeom>
        </p:spPr>
        <p:txBody>
          <a:bodyPr/>
          <a:lstStyle>
            <a:lvl1pPr marL="0" indent="0" algn="ctr">
              <a:spcBef>
                <a:spcPts val="0"/>
              </a:spcBef>
              <a:buSzTx/>
              <a:buNone/>
              <a:defRPr sz="4000">
                <a:latin typeface="Gill Sans"/>
                <a:sym typeface="Gill Sans"/>
              </a:defRPr>
            </a:lvl1pPr>
          </a:lstStyle>
          <a:p>
            <a:pPr marL="0" indent="0" algn="ctr">
              <a:spcBef>
                <a:spcPts val="0"/>
              </a:spcBef>
              <a:buSzTx/>
              <a:buNone/>
              <a:defRPr sz="4000">
                <a:latin typeface="Gill Sans"/>
                <a:ea typeface="Gill Sans"/>
                <a:cs typeface="Gill Sans"/>
                <a:sym typeface="Gill Sans"/>
              </a:defRPr>
            </a:pPr>
            <a:endParaRPr dirty="0"/>
          </a:p>
        </p:txBody>
      </p:sp>
      <p:sp>
        <p:nvSpPr>
          <p:cNvPr id="25"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420790673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20" name="Picture 1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0" y="-1"/>
            <a:ext cx="9144000" cy="6858001"/>
          </a:xfrm>
          <a:prstGeom prst="rect">
            <a:avLst/>
          </a:prstGeom>
        </p:spPr>
      </p:pic>
      <p:cxnSp>
        <p:nvCxnSpPr>
          <p:cNvPr id="22" name="Straight Connector 21"/>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4"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5"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chemeClr val="bg1"/>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sp>
        <p:nvSpPr>
          <p:cNvPr id="27" name="Shape 61"/>
          <p:cNvSpPr>
            <a:spLocks noGrp="1"/>
          </p:cNvSpPr>
          <p:nvPr>
            <p:ph type="body" sz="half" idx="16"/>
          </p:nvPr>
        </p:nvSpPr>
        <p:spPr>
          <a:xfrm>
            <a:off x="370581" y="2721081"/>
            <a:ext cx="8504610" cy="2048471"/>
          </a:xfrm>
          <a:prstGeom prst="rect">
            <a:avLst/>
          </a:prstGeom>
        </p:spPr>
        <p:txBody>
          <a:bodyPr numCol="2" spcCol="606887" anchor="t">
            <a:noAutofit/>
          </a:bodyPr>
          <a:lstStyle>
            <a:lvl1pPr marL="0" indent="0">
              <a:lnSpc>
                <a:spcPct val="120000"/>
              </a:lnSpc>
              <a:spcBef>
                <a:spcPts val="0"/>
              </a:spcBef>
              <a:buSzTx/>
              <a:buNone/>
              <a:defRPr sz="1547" baseline="0">
                <a:solidFill>
                  <a:schemeClr val="bg1"/>
                </a:solidFill>
                <a:latin typeface="Effra Light" charset="0"/>
              </a:defRPr>
            </a:lvl1pPr>
          </a:lstStyle>
          <a:p>
            <a:r>
              <a:rPr dirty="0"/>
              <a:t>Lorem ipsum dolor sit amet, consectetur adipiscing elit. Aliquam eros ex, hendrerit sed eleifend nec, lacinia ut est. Suspendisse efficitur ante eget consectetur euismod. Integer blandit nulla libero, quis feugiat urna varius quis. Aenean volutpat ex ac placerat porttitor. Sed quis ultrices lorem, sit amet placerat ex. Cras pretium, nunc nec porttitor maximus, ante mi placerat quam, id posuere mi purus sit amet metus. Morbi felis ligula, egestas quis urna maximus, feugiat malesuada elit. Donec id fermentum metus.</a:t>
            </a:r>
          </a:p>
        </p:txBody>
      </p:sp>
      <p:sp>
        <p:nvSpPr>
          <p:cNvPr id="28"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WINS Update</a:t>
            </a:r>
          </a:p>
        </p:txBody>
      </p:sp>
    </p:spTree>
    <p:extLst>
      <p:ext uri="{BB962C8B-B14F-4D97-AF65-F5344CB8AC3E}">
        <p14:creationId xmlns:p14="http://schemas.microsoft.com/office/powerpoint/2010/main" val="317365774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20" name="Picture 1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0" y="-1"/>
            <a:ext cx="9144000" cy="6858001"/>
          </a:xfrm>
          <a:prstGeom prst="rect">
            <a:avLst/>
          </a:prstGeom>
        </p:spPr>
      </p:pic>
      <p:cxnSp>
        <p:nvCxnSpPr>
          <p:cNvPr id="22" name="Straight Connector 21"/>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4"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5"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chemeClr val="bg1"/>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sp>
        <p:nvSpPr>
          <p:cNvPr id="10"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WINS Update</a:t>
            </a:r>
          </a:p>
        </p:txBody>
      </p:sp>
    </p:spTree>
    <p:extLst>
      <p:ext uri="{BB962C8B-B14F-4D97-AF65-F5344CB8AC3E}">
        <p14:creationId xmlns:p14="http://schemas.microsoft.com/office/powerpoint/2010/main" val="143566476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20" name="Picture 1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0" y="-1"/>
            <a:ext cx="9144000" cy="6858001"/>
          </a:xfrm>
          <a:prstGeom prst="rect">
            <a:avLst/>
          </a:prstGeom>
        </p:spPr>
      </p:pic>
      <p:cxnSp>
        <p:nvCxnSpPr>
          <p:cNvPr id="22" name="Straight Connector 21"/>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9"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WINS Update</a:t>
            </a:r>
          </a:p>
        </p:txBody>
      </p:sp>
    </p:spTree>
    <p:extLst>
      <p:ext uri="{BB962C8B-B14F-4D97-AF65-F5344CB8AC3E}">
        <p14:creationId xmlns:p14="http://schemas.microsoft.com/office/powerpoint/2010/main" val="288239008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IGHT_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8" y="303526"/>
            <a:ext cx="7678929" cy="523220"/>
          </a:xfrm>
          <a:prstGeom prst="rect">
            <a:avLst/>
          </a:prstGeo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1"/>
            <a:ext cx="2895600" cy="365125"/>
          </a:xfrm>
          <a:prstGeom prst="rect">
            <a:avLst/>
          </a:prstGeom>
        </p:spPr>
        <p:txBody>
          <a:bodyPr/>
          <a:lstStyle/>
          <a:p>
            <a:endParaRPr lang="en-US" dirty="0"/>
          </a:p>
        </p:txBody>
      </p:sp>
      <p:sp>
        <p:nvSpPr>
          <p:cNvPr id="9" name="Text Placeholder 2"/>
          <p:cNvSpPr>
            <a:spLocks noGrp="1"/>
          </p:cNvSpPr>
          <p:nvPr>
            <p:ph type="body" idx="1"/>
          </p:nvPr>
        </p:nvSpPr>
        <p:spPr>
          <a:xfrm>
            <a:off x="1378486" y="1944468"/>
            <a:ext cx="6283060" cy="3901955"/>
          </a:xfrm>
          <a:prstGeom prst="rect">
            <a:avLst/>
          </a:prstGeom>
        </p:spPr>
        <p:txBody>
          <a:bodyPr anchor="t" anchorCtr="0">
            <a:noAutofit/>
          </a:bodyPr>
          <a:lstStyle>
            <a:lvl1pPr marL="0" indent="0">
              <a:spcBef>
                <a:spcPts val="0"/>
              </a:spcBef>
              <a:buNone/>
              <a:defRPr sz="28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de-AT" dirty="0"/>
              <a:t>Click </a:t>
            </a:r>
            <a:r>
              <a:rPr lang="de-AT" dirty="0" err="1"/>
              <a:t>to</a:t>
            </a:r>
            <a:r>
              <a:rPr lang="de-AT" dirty="0"/>
              <a:t> </a:t>
            </a:r>
            <a:r>
              <a:rPr lang="de-AT" dirty="0" err="1"/>
              <a:t>edit</a:t>
            </a:r>
            <a:r>
              <a:rPr lang="de-AT" dirty="0"/>
              <a:t> Master </a:t>
            </a:r>
            <a:r>
              <a:rPr lang="de-AT" dirty="0" err="1"/>
              <a:t>text</a:t>
            </a:r>
            <a:r>
              <a:rPr lang="de-AT" dirty="0"/>
              <a:t> </a:t>
            </a:r>
            <a:r>
              <a:rPr lang="de-AT" dirty="0" err="1"/>
              <a:t>styles</a:t>
            </a:r>
            <a:endParaRPr lang="de-AT"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11959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Single Column">
    <p:bg>
      <p:bgPr>
        <a:solidFill>
          <a:schemeClr val="bg1"/>
        </a:solidFill>
        <a:effectLst/>
      </p:bgPr>
    </p:bg>
    <p:spTree>
      <p:nvGrpSpPr>
        <p:cNvPr id="1" name=""/>
        <p:cNvGrpSpPr/>
        <p:nvPr/>
      </p:nvGrpSpPr>
      <p:grpSpPr>
        <a:xfrm>
          <a:off x="0" y="0"/>
          <a:ext cx="0" cy="0"/>
          <a:chOff x="0" y="0"/>
          <a:chExt cx="0" cy="0"/>
        </a:xfrm>
      </p:grpSpPr>
      <p:pic>
        <p:nvPicPr>
          <p:cNvPr id="14" name="Picture 13" descr="dotted hexagon - colour blue.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rot="18000000">
            <a:off x="6921907" y="-263817"/>
            <a:ext cx="2750644" cy="3113158"/>
          </a:xfrm>
          <a:prstGeom prst="rect">
            <a:avLst/>
          </a:prstGeom>
        </p:spPr>
      </p:pic>
      <p:pic>
        <p:nvPicPr>
          <p:cNvPr id="17" name="Picture 16" descr="dotted hexagon - colour blue.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19" name="Text Placeholder 3"/>
          <p:cNvSpPr>
            <a:spLocks noGrp="1"/>
          </p:cNvSpPr>
          <p:nvPr>
            <p:ph type="body" sz="quarter" idx="10" hasCustomPrompt="1"/>
          </p:nvPr>
        </p:nvSpPr>
        <p:spPr>
          <a:xfrm>
            <a:off x="527050" y="2357999"/>
            <a:ext cx="8041216" cy="3200401"/>
          </a:xfrm>
        </p:spPr>
        <p:txBody>
          <a:bodyPr numCol="1"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baseline="0">
                <a:solidFill>
                  <a:srgbClr val="3E3E3D"/>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r>
              <a:rPr lang="is-IS" sz="1600" b="0" spc="0">
                <a:solidFill>
                  <a:srgbClr val="3E3E3D"/>
                </a:solidFill>
                <a:latin typeface="Effra Light"/>
                <a:cs typeface="Effra Light"/>
              </a:rPr>
              <a:t>….</a:t>
            </a:r>
            <a:endParaRPr lang="en-US" sz="1600" b="0" spc="0">
              <a:solidFill>
                <a:srgbClr val="3E3E3D"/>
              </a:solidFill>
              <a:latin typeface="Effra Light"/>
              <a:cs typeface="Effra Light"/>
            </a:endParaRPr>
          </a:p>
        </p:txBody>
      </p:sp>
      <p:sp>
        <p:nvSpPr>
          <p:cNvPr id="20"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1556948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LIGHT_NO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8" y="303526"/>
            <a:ext cx="7678929" cy="523220"/>
          </a:xfrm>
          <a:prstGeom prst="rect">
            <a:avLst/>
          </a:prstGeo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1"/>
            <a:ext cx="2895600" cy="365125"/>
          </a:xfrm>
          <a:prstGeom prst="rect">
            <a:avLst/>
          </a:prstGeom>
        </p:spPr>
        <p:txBody>
          <a:bodyPr/>
          <a:lstStyle/>
          <a:p>
            <a:endParaRPr lang="en-US"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2687767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reserve="1">
  <p:cSld name="Title Page copy">
    <p:bg>
      <p:bgPr>
        <a:gradFill flip="none" rotWithShape="1">
          <a:gsLst>
            <a:gs pos="0">
              <a:srgbClr val="00517B"/>
            </a:gs>
            <a:gs pos="48011">
              <a:srgbClr val="007EB0"/>
            </a:gs>
            <a:gs pos="100000">
              <a:srgbClr val="00ACE5"/>
            </a:gs>
          </a:gsLst>
          <a:lin ang="21498054"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52" name="Shape 152"/>
          <p:cNvSpPr>
            <a:spLocks noGrp="1"/>
          </p:cNvSpPr>
          <p:nvPr>
            <p:ph type="body" sz="quarter" idx="13" hasCustomPrompt="1"/>
          </p:nvPr>
        </p:nvSpPr>
        <p:spPr>
          <a:xfrm>
            <a:off x="611363" y="1331281"/>
            <a:ext cx="2716834" cy="602088"/>
          </a:xfrm>
          <a:prstGeom prst="rect">
            <a:avLst/>
          </a:prstGeom>
        </p:spPr>
        <p:txBody>
          <a:bodyPr wrap="none">
            <a:spAutoFit/>
          </a:bodyPr>
          <a:lstStyle>
            <a:lvl1pPr marL="0" indent="0" algn="l">
              <a:lnSpc>
                <a:spcPct val="80000"/>
              </a:lnSpc>
              <a:spcBef>
                <a:spcPts val="0"/>
              </a:spcBef>
              <a:buSzTx/>
              <a:buNone/>
              <a:defRPr sz="4078" b="1" spc="-163">
                <a:solidFill>
                  <a:srgbClr val="FFFFFF"/>
                </a:solidFill>
                <a:latin typeface="Noticia Text"/>
                <a:ea typeface="Noticia Text"/>
                <a:cs typeface="Noticia Text"/>
                <a:sym typeface="Noticia Text"/>
              </a:defRPr>
            </a:lvl1pPr>
          </a:lstStyle>
          <a:p>
            <a:r>
              <a:rPr lang="en-GB"/>
              <a:t>Thank You</a:t>
            </a:r>
            <a:endParaRPr dirty="0"/>
          </a:p>
        </p:txBody>
      </p:sp>
      <p:sp>
        <p:nvSpPr>
          <p:cNvPr id="153" name="Shape 153"/>
          <p:cNvSpPr>
            <a:spLocks noGrp="1"/>
          </p:cNvSpPr>
          <p:nvPr>
            <p:ph type="body" sz="quarter" idx="14"/>
          </p:nvPr>
        </p:nvSpPr>
        <p:spPr>
          <a:xfrm>
            <a:off x="642725" y="2108164"/>
            <a:ext cx="1637628" cy="267253"/>
          </a:xfrm>
          <a:prstGeom prst="rect">
            <a:avLst/>
          </a:prstGeom>
        </p:spPr>
        <p:txBody>
          <a:bodyPr wrap="none">
            <a:spAutoFit/>
          </a:bodyPr>
          <a:lstStyle>
            <a:lvl1pPr marL="0" indent="0" algn="l">
              <a:lnSpc>
                <a:spcPct val="80000"/>
              </a:lnSpc>
              <a:spcBef>
                <a:spcPts val="0"/>
              </a:spcBef>
              <a:buSzTx/>
              <a:buNone/>
              <a:defRPr sz="1406" spc="27">
                <a:solidFill>
                  <a:schemeClr val="bg1">
                    <a:lumMod val="85000"/>
                  </a:schemeClr>
                </a:solidFill>
                <a:latin typeface="Effra"/>
                <a:ea typeface="Effra"/>
                <a:cs typeface="Effra"/>
                <a:sym typeface="Effra"/>
              </a:defRPr>
            </a:lvl1pPr>
          </a:lstStyle>
          <a:p>
            <a:r>
              <a:rPr dirty="0"/>
              <a:t>email@email.com</a:t>
            </a:r>
          </a:p>
        </p:txBody>
      </p:sp>
      <p:pic>
        <p:nvPicPr>
          <p:cNvPr id="10" name="pasted-image.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2725" y="5782832"/>
            <a:ext cx="1951449" cy="1223664"/>
          </a:xfrm>
          <a:prstGeom prst="rect">
            <a:avLst/>
          </a:prstGeom>
          <a:ln w="12700">
            <a:miter lim="400000"/>
          </a:ln>
        </p:spPr>
      </p:pic>
    </p:spTree>
    <p:extLst>
      <p:ext uri="{BB962C8B-B14F-4D97-AF65-F5344CB8AC3E}">
        <p14:creationId xmlns:p14="http://schemas.microsoft.com/office/powerpoint/2010/main" val="115640900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Two Column">
    <p:bg>
      <p:bgPr>
        <a:solidFill>
          <a:schemeClr val="bg1"/>
        </a:solidFill>
        <a:effectLst/>
      </p:bgPr>
    </p:bg>
    <p:spTree>
      <p:nvGrpSpPr>
        <p:cNvPr id="1" name=""/>
        <p:cNvGrpSpPr/>
        <p:nvPr/>
      </p:nvGrpSpPr>
      <p:grpSpPr>
        <a:xfrm>
          <a:off x="0" y="0"/>
          <a:ext cx="0" cy="0"/>
          <a:chOff x="0" y="0"/>
          <a:chExt cx="0" cy="0"/>
        </a:xfrm>
      </p:grpSpPr>
      <p:pic>
        <p:nvPicPr>
          <p:cNvPr id="19" name="Picture 18" descr="dotted hexagon - colour blue.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rot="18000000">
            <a:off x="6921907" y="-263817"/>
            <a:ext cx="2750644" cy="3113158"/>
          </a:xfrm>
          <a:prstGeom prst="rect">
            <a:avLst/>
          </a:prstGeom>
        </p:spPr>
      </p:pic>
      <p:pic>
        <p:nvPicPr>
          <p:cNvPr id="18" name="Picture 17" descr="dotted hexagon - colour blue.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14" name="Text Placeholder 3"/>
          <p:cNvSpPr>
            <a:spLocks noGrp="1"/>
          </p:cNvSpPr>
          <p:nvPr>
            <p:ph type="body" sz="quarter" idx="10" hasCustomPrompt="1"/>
          </p:nvPr>
        </p:nvSpPr>
        <p:spPr>
          <a:xfrm>
            <a:off x="527050" y="2357999"/>
            <a:ext cx="8041216" cy="3200401"/>
          </a:xfrm>
        </p:spPr>
        <p:txBody>
          <a:bodyPr numCol="2"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baseline="0">
                <a:solidFill>
                  <a:srgbClr val="3E3E3D"/>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r>
              <a:rPr lang="is-IS" sz="1600" b="0" spc="0">
                <a:solidFill>
                  <a:srgbClr val="3E3E3D"/>
                </a:solidFill>
                <a:latin typeface="Effra Light"/>
                <a:cs typeface="Effra Light"/>
              </a:rPr>
              <a:t>….</a:t>
            </a:r>
            <a:endParaRPr lang="en-US" sz="1600" b="0" spc="0">
              <a:solidFill>
                <a:srgbClr val="3E3E3D"/>
              </a:solidFill>
              <a:latin typeface="Effra Light"/>
              <a:cs typeface="Effra Light"/>
            </a:endParaRPr>
          </a:p>
        </p:txBody>
      </p:sp>
      <p:sp>
        <p:nvSpPr>
          <p:cNvPr id="15"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552952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Blue) - Single Column">
    <p:bg>
      <p:bgPr>
        <a:solidFill>
          <a:srgbClr val="073F68"/>
        </a:solidFill>
        <a:effectLst/>
      </p:bgPr>
    </p:bg>
    <p:spTree>
      <p:nvGrpSpPr>
        <p:cNvPr id="1" name=""/>
        <p:cNvGrpSpPr/>
        <p:nvPr/>
      </p:nvGrpSpPr>
      <p:grpSpPr>
        <a:xfrm>
          <a:off x="0" y="0"/>
          <a:ext cx="0" cy="0"/>
          <a:chOff x="0" y="0"/>
          <a:chExt cx="0" cy="0"/>
        </a:xfrm>
      </p:grpSpPr>
      <p:pic>
        <p:nvPicPr>
          <p:cNvPr id="14" name="Picture 13" descr="Untitled-3.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flipH="1">
            <a:off x="-116415" y="4809918"/>
            <a:ext cx="1422402" cy="1614764"/>
          </a:xfrm>
          <a:prstGeom prst="rect">
            <a:avLst/>
          </a:prstGeom>
        </p:spPr>
      </p:pic>
      <p:pic>
        <p:nvPicPr>
          <p:cNvPr id="15" name="Picture 14" descr="Untitled-3.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chemeClr val="bg1"/>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16" name="Text Placeholder 3"/>
          <p:cNvSpPr>
            <a:spLocks noGrp="1"/>
          </p:cNvSpPr>
          <p:nvPr>
            <p:ph type="body" sz="quarter" idx="10" hasCustomPrompt="1"/>
          </p:nvPr>
        </p:nvSpPr>
        <p:spPr>
          <a:xfrm>
            <a:off x="527050" y="2357999"/>
            <a:ext cx="8041216" cy="3200401"/>
          </a:xfrm>
        </p:spPr>
        <p:txBody>
          <a:bodyPr numCol="1" spcCol="216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258352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Blue) - Two Column">
    <p:bg>
      <p:bgPr>
        <a:solidFill>
          <a:srgbClr val="073F68"/>
        </a:solidFill>
        <a:effectLst/>
      </p:bgPr>
    </p:bg>
    <p:spTree>
      <p:nvGrpSpPr>
        <p:cNvPr id="1" name=""/>
        <p:cNvGrpSpPr/>
        <p:nvPr/>
      </p:nvGrpSpPr>
      <p:grpSpPr>
        <a:xfrm>
          <a:off x="0" y="0"/>
          <a:ext cx="0" cy="0"/>
          <a:chOff x="0" y="0"/>
          <a:chExt cx="0" cy="0"/>
        </a:xfrm>
      </p:grpSpPr>
      <p:pic>
        <p:nvPicPr>
          <p:cNvPr id="11" name="Picture 10" descr="Untitled-3.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flipH="1">
            <a:off x="-116415" y="4809918"/>
            <a:ext cx="1422402" cy="1614764"/>
          </a:xfrm>
          <a:prstGeom prst="rect">
            <a:avLst/>
          </a:prstGeom>
        </p:spPr>
      </p:pic>
      <p:pic>
        <p:nvPicPr>
          <p:cNvPr id="17" name="Picture 16" descr="Untitled-3.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FFFFFF"/>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15" name="Text Placeholder 3"/>
          <p:cNvSpPr>
            <a:spLocks noGrp="1"/>
          </p:cNvSpPr>
          <p:nvPr>
            <p:ph type="body" sz="quarter" idx="10" hasCustomPrompt="1"/>
          </p:nvPr>
        </p:nvSpPr>
        <p:spPr>
          <a:xfrm>
            <a:off x="527050" y="2357999"/>
            <a:ext cx="8041216" cy="3200401"/>
          </a:xfrm>
        </p:spPr>
        <p:txBody>
          <a:bodyPr numCol="2"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
        <p:nvSpPr>
          <p:cNvPr id="16"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36519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Blue) - Single Column">
    <p:bg>
      <p:bgPr>
        <a:gradFill flip="none" rotWithShape="1">
          <a:gsLst>
            <a:gs pos="0">
              <a:srgbClr val="0F99DA"/>
            </a:gs>
            <a:gs pos="78000">
              <a:srgbClr val="886BA8"/>
            </a:gs>
          </a:gsLst>
          <a:lin ang="0" scaled="1"/>
          <a:tileRect/>
        </a:gradFill>
        <a:effectLst/>
      </p:bgPr>
    </p:bg>
    <p:spTree>
      <p:nvGrpSpPr>
        <p:cNvPr id="1" name=""/>
        <p:cNvGrpSpPr/>
        <p:nvPr/>
      </p:nvGrpSpPr>
      <p:grpSpPr>
        <a:xfrm>
          <a:off x="0" y="0"/>
          <a:ext cx="0" cy="0"/>
          <a:chOff x="0" y="0"/>
          <a:chExt cx="0" cy="0"/>
        </a:xfrm>
      </p:grpSpPr>
      <p:pic>
        <p:nvPicPr>
          <p:cNvPr id="14" name="Picture 13" descr="Untitled-3.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flipH="1">
            <a:off x="-116415" y="4809918"/>
            <a:ext cx="1422402" cy="1614764"/>
          </a:xfrm>
          <a:prstGeom prst="rect">
            <a:avLst/>
          </a:prstGeom>
        </p:spPr>
      </p:pic>
      <p:pic>
        <p:nvPicPr>
          <p:cNvPr id="15" name="Picture 14" descr="Untitled-3.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chemeClr val="bg1"/>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
        <p:nvSpPr>
          <p:cNvPr id="11" name="Text Placeholder 3"/>
          <p:cNvSpPr>
            <a:spLocks noGrp="1"/>
          </p:cNvSpPr>
          <p:nvPr>
            <p:ph type="body" sz="quarter" idx="10" hasCustomPrompt="1"/>
          </p:nvPr>
        </p:nvSpPr>
        <p:spPr>
          <a:xfrm>
            <a:off x="527050" y="2357999"/>
            <a:ext cx="8041216" cy="3200401"/>
          </a:xfrm>
        </p:spPr>
        <p:txBody>
          <a:bodyPr numCol="1" spcCol="216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Tree>
    <p:extLst>
      <p:ext uri="{BB962C8B-B14F-4D97-AF65-F5344CB8AC3E}">
        <p14:creationId xmlns:p14="http://schemas.microsoft.com/office/powerpoint/2010/main" val="115536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Slide (Blue) - Single Column">
    <p:bg>
      <p:bgPr>
        <a:gradFill flip="none" rotWithShape="1">
          <a:gsLst>
            <a:gs pos="0">
              <a:srgbClr val="0F99DA"/>
            </a:gs>
            <a:gs pos="78000">
              <a:srgbClr val="886BA8"/>
            </a:gs>
          </a:gsLst>
          <a:lin ang="0" scaled="1"/>
          <a:tileRect/>
        </a:gradFill>
        <a:effectLst/>
      </p:bgPr>
    </p:bg>
    <p:spTree>
      <p:nvGrpSpPr>
        <p:cNvPr id="1" name=""/>
        <p:cNvGrpSpPr/>
        <p:nvPr/>
      </p:nvGrpSpPr>
      <p:grpSpPr>
        <a:xfrm>
          <a:off x="0" y="0"/>
          <a:ext cx="0" cy="0"/>
          <a:chOff x="0" y="0"/>
          <a:chExt cx="0" cy="0"/>
        </a:xfrm>
      </p:grpSpPr>
      <p:pic>
        <p:nvPicPr>
          <p:cNvPr id="14" name="Picture 13" descr="Untitled-3.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flipH="1">
            <a:off x="-116415" y="4809918"/>
            <a:ext cx="1422402" cy="1614764"/>
          </a:xfrm>
          <a:prstGeom prst="rect">
            <a:avLst/>
          </a:prstGeom>
        </p:spPr>
      </p:pic>
      <p:pic>
        <p:nvPicPr>
          <p:cNvPr id="15" name="Picture 14" descr="Untitled-3.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chemeClr val="bg1"/>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
        <p:nvSpPr>
          <p:cNvPr id="13" name="Text Placeholder 3"/>
          <p:cNvSpPr>
            <a:spLocks noGrp="1"/>
          </p:cNvSpPr>
          <p:nvPr>
            <p:ph type="body" sz="quarter" idx="10" hasCustomPrompt="1"/>
          </p:nvPr>
        </p:nvSpPr>
        <p:spPr>
          <a:xfrm>
            <a:off x="527050" y="2357999"/>
            <a:ext cx="8041216" cy="3200401"/>
          </a:xfrm>
        </p:spPr>
        <p:txBody>
          <a:bodyPr numCol="2"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Tree>
    <p:extLst>
      <p:ext uri="{BB962C8B-B14F-4D97-AF65-F5344CB8AC3E}">
        <p14:creationId xmlns:p14="http://schemas.microsoft.com/office/powerpoint/2010/main" val="23249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Slide">
    <p:bg>
      <p:bgPr>
        <a:solidFill>
          <a:schemeClr val="bg1"/>
        </a:solidFill>
        <a:effectLst/>
      </p:bgPr>
    </p:bg>
    <p:spTree>
      <p:nvGrpSpPr>
        <p:cNvPr id="1" name=""/>
        <p:cNvGrpSpPr/>
        <p:nvPr/>
      </p:nvGrpSpPr>
      <p:grpSpPr>
        <a:xfrm>
          <a:off x="0" y="0"/>
          <a:ext cx="0" cy="0"/>
          <a:chOff x="0" y="0"/>
          <a:chExt cx="0" cy="0"/>
        </a:xfrm>
      </p:grpSpPr>
      <p:pic>
        <p:nvPicPr>
          <p:cNvPr id="13" name="Picture 12" descr="dotted hexagon - colour blue.em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rot="18000000">
            <a:off x="6921907" y="-263817"/>
            <a:ext cx="2750644" cy="3113158"/>
          </a:xfrm>
          <a:prstGeom prst="rect">
            <a:avLst/>
          </a:prstGeom>
        </p:spPr>
      </p:pic>
      <p:pic>
        <p:nvPicPr>
          <p:cNvPr id="14" name="Picture 13" descr="dotted hexagon - colour blue.emf"/>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4" name="Picture Placeholder 3"/>
          <p:cNvSpPr>
            <a:spLocks noGrp="1"/>
          </p:cNvSpPr>
          <p:nvPr>
            <p:ph type="pic" sz="quarter" idx="10"/>
          </p:nvPr>
        </p:nvSpPr>
        <p:spPr>
          <a:xfrm>
            <a:off x="527050" y="2235200"/>
            <a:ext cx="8040688" cy="3522663"/>
          </a:xfrm>
        </p:spPr>
        <p:txBody>
          <a:bodyPr/>
          <a:lstStyle/>
          <a:p>
            <a:r>
              <a:rPr lang="en-US"/>
              <a:t>Click icon to add picture</a:t>
            </a:r>
          </a:p>
        </p:txBody>
      </p:sp>
      <p:sp>
        <p:nvSpPr>
          <p:cNvPr id="11"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58217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rgbClr val="898989"/>
                </a:solidFill>
                <a:latin typeface="Effra"/>
                <a:cs typeface="Effra"/>
              </a:defRPr>
            </a:lvl1pPr>
          </a:lstStyle>
          <a:p>
            <a:r>
              <a:rPr lang="en-GB"/>
              <a:t>Title of Presentation</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l">
              <a:defRPr sz="1200" b="1">
                <a:solidFill>
                  <a:srgbClr val="00517B"/>
                </a:solidFill>
                <a:latin typeface="Effra"/>
                <a:cs typeface="Effra"/>
              </a:defRPr>
            </a:lvl1pPr>
          </a:lstStyle>
          <a:p>
            <a:r>
              <a:rPr lang="en-US"/>
              <a:t>WINS Staff member, Job Title</a:t>
            </a:r>
          </a:p>
        </p:txBody>
      </p:sp>
      <p:sp>
        <p:nvSpPr>
          <p:cNvPr id="6" name="Slide Number Placeholder 5"/>
          <p:cNvSpPr>
            <a:spLocks noGrp="1"/>
          </p:cNvSpPr>
          <p:nvPr>
            <p:ph type="sldNum" sz="quarter" idx="4"/>
          </p:nvPr>
        </p:nvSpPr>
        <p:spPr>
          <a:xfrm>
            <a:off x="6350000" y="6356350"/>
            <a:ext cx="2336800" cy="365125"/>
          </a:xfrm>
          <a:prstGeom prst="rect">
            <a:avLst/>
          </a:prstGeom>
        </p:spPr>
        <p:txBody>
          <a:bodyPr vert="horz" lIns="91440" tIns="45720" rIns="91440" bIns="45720" rtlCol="0" anchor="t"/>
          <a:lstStyle>
            <a:lvl1pPr algn="l">
              <a:defRPr sz="1100">
                <a:solidFill>
                  <a:srgbClr val="00517B"/>
                </a:solidFill>
                <a:latin typeface="Effra"/>
                <a:cs typeface="Effra"/>
              </a:defRPr>
            </a:lvl1pPr>
          </a:lstStyle>
          <a:p>
            <a:r>
              <a:rPr lang="en-US"/>
              <a:t>23</a:t>
            </a:r>
            <a:r>
              <a:rPr lang="en-US" baseline="30000"/>
              <a:t>rd</a:t>
            </a:r>
            <a:r>
              <a:rPr lang="en-US"/>
              <a:t> November  |  Austria, Vienna</a:t>
            </a:r>
          </a:p>
          <a:p>
            <a:endParaRPr lang="en-US"/>
          </a:p>
        </p:txBody>
      </p:sp>
    </p:spTree>
    <p:extLst>
      <p:ext uri="{BB962C8B-B14F-4D97-AF65-F5344CB8AC3E}">
        <p14:creationId xmlns:p14="http://schemas.microsoft.com/office/powerpoint/2010/main" val="269751268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63" r:id="rId6"/>
    <p:sldLayoutId id="2147483666" r:id="rId7"/>
    <p:sldLayoutId id="2147483668" r:id="rId8"/>
    <p:sldLayoutId id="2147483664" r:id="rId9"/>
    <p:sldLayoutId id="2147483665" r:id="rId10"/>
    <p:sldLayoutId id="2147483657" r:id="rId11"/>
    <p:sldLayoutId id="2147483669" r:id="rId12"/>
    <p:sldLayoutId id="2147483670" r:id="rId13"/>
    <p:sldLayoutId id="2147483672" r:id="rId14"/>
    <p:sldLayoutId id="2147483675" r:id="rId15"/>
    <p:sldLayoutId id="2147483678" r:id="rId16"/>
  </p:sldLayoutIdLst>
  <p:hf hdr="0"/>
  <p:txStyles>
    <p:titleStyle>
      <a:lvl1pPr algn="ctr" defTabSz="457200" rtl="0" eaLnBrk="1" latinLnBrk="0" hangingPunct="1">
        <a:spcBef>
          <a:spcPct val="0"/>
        </a:spcBef>
        <a:buNone/>
        <a:defRPr sz="4000" b="0" i="0" kern="1200">
          <a:solidFill>
            <a:schemeClr val="tx1"/>
          </a:solidFill>
          <a:latin typeface="Noticia Text"/>
          <a:ea typeface="+mj-ea"/>
          <a:cs typeface="Noticia Text"/>
        </a:defRPr>
      </a:lvl1pPr>
    </p:titleStyle>
    <p:bodyStyle>
      <a:lvl1pPr marL="0" indent="0" algn="l" defTabSz="457200" rtl="0" eaLnBrk="1" latinLnBrk="0" hangingPunct="1">
        <a:spcBef>
          <a:spcPct val="20000"/>
        </a:spcBef>
        <a:buFont typeface="Arial"/>
        <a:buNone/>
        <a:defRPr sz="1800" kern="1200">
          <a:solidFill>
            <a:schemeClr val="tx1"/>
          </a:solidFill>
          <a:latin typeface="Effra Light"/>
          <a:ea typeface="+mn-ea"/>
          <a:cs typeface="Effra Light"/>
        </a:defRPr>
      </a:lvl1pPr>
      <a:lvl2pPr marL="457200" indent="0" algn="l" defTabSz="457200" rtl="0" eaLnBrk="1" latinLnBrk="0" hangingPunct="1">
        <a:spcBef>
          <a:spcPct val="20000"/>
        </a:spcBef>
        <a:buFont typeface="Arial"/>
        <a:buNone/>
        <a:defRPr sz="1800" kern="1200">
          <a:solidFill>
            <a:schemeClr val="tx1"/>
          </a:solidFill>
          <a:latin typeface="Effra Light"/>
          <a:ea typeface="+mn-ea"/>
          <a:cs typeface="Effra Light"/>
        </a:defRPr>
      </a:lvl2pPr>
      <a:lvl3pPr marL="914400" indent="0" algn="l" defTabSz="457200" rtl="0" eaLnBrk="1" latinLnBrk="0" hangingPunct="1">
        <a:spcBef>
          <a:spcPct val="20000"/>
        </a:spcBef>
        <a:buFont typeface="Arial"/>
        <a:buNone/>
        <a:defRPr sz="1800" kern="1200">
          <a:solidFill>
            <a:schemeClr val="tx1"/>
          </a:solidFill>
          <a:latin typeface="Effra Light"/>
          <a:ea typeface="+mn-ea"/>
          <a:cs typeface="Effra Light"/>
        </a:defRPr>
      </a:lvl3pPr>
      <a:lvl4pPr marL="1371600" indent="0" algn="l" defTabSz="457200" rtl="0" eaLnBrk="1" latinLnBrk="0" hangingPunct="1">
        <a:spcBef>
          <a:spcPct val="20000"/>
        </a:spcBef>
        <a:buFont typeface="Arial"/>
        <a:buNone/>
        <a:defRPr sz="1800" kern="1200">
          <a:solidFill>
            <a:schemeClr val="tx1"/>
          </a:solidFill>
          <a:latin typeface="Effra Light"/>
          <a:ea typeface="+mn-ea"/>
          <a:cs typeface="Effra Light"/>
        </a:defRPr>
      </a:lvl4pPr>
      <a:lvl5pPr marL="1828800" indent="0" algn="l" defTabSz="457200" rtl="0" eaLnBrk="1" latinLnBrk="0" hangingPunct="1">
        <a:spcBef>
          <a:spcPct val="20000"/>
        </a:spcBef>
        <a:buFont typeface="Arial"/>
        <a:buNone/>
        <a:defRPr sz="18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517B"/>
            </a:gs>
            <a:gs pos="100000">
              <a:srgbClr val="00ACE5"/>
            </a:gs>
          </a:gsLst>
          <a:lin ang="0" scaled="0"/>
        </a:gradFill>
        <a:effectLst/>
      </p:bgPr>
    </p:bg>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tx2"/>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Tree>
    <p:extLst>
      <p:ext uri="{BB962C8B-B14F-4D97-AF65-F5344CB8AC3E}">
        <p14:creationId xmlns:p14="http://schemas.microsoft.com/office/powerpoint/2010/main" val="232515302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ransition spd="med"/>
  <p:hf hdr="0" ftr="0" dt="0"/>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E414-7C13-AB4B-938D-F8525E7FC12A}"/>
              </a:ext>
            </a:extLst>
          </p:cNvPr>
          <p:cNvSpPr>
            <a:spLocks noGrp="1"/>
          </p:cNvSpPr>
          <p:nvPr>
            <p:ph type="ctrTitle"/>
          </p:nvPr>
        </p:nvSpPr>
        <p:spPr>
          <a:xfrm>
            <a:off x="473491" y="1600200"/>
            <a:ext cx="7772400" cy="2129490"/>
          </a:xfrm>
        </p:spPr>
        <p:txBody>
          <a:bodyPr>
            <a:normAutofit fontScale="90000"/>
          </a:bodyPr>
          <a:lstStyle/>
          <a:p>
            <a:pPr algn="ctr"/>
            <a:r>
              <a:rPr lang="en-US" dirty="0"/>
              <a:t>Sustaining and Strengthening Demonstrable Competence in Nuclear Security Management: The role of Gender Parity </a:t>
            </a:r>
          </a:p>
        </p:txBody>
      </p:sp>
      <p:sp>
        <p:nvSpPr>
          <p:cNvPr id="4" name="Footer Placeholder 3">
            <a:extLst>
              <a:ext uri="{FF2B5EF4-FFF2-40B4-BE49-F238E27FC236}">
                <a16:creationId xmlns:a16="http://schemas.microsoft.com/office/drawing/2014/main" id="{4FE4C192-C3DA-F24D-9980-C6E2FCAD0D6B}"/>
              </a:ext>
            </a:extLst>
          </p:cNvPr>
          <p:cNvSpPr>
            <a:spLocks noGrp="1"/>
          </p:cNvSpPr>
          <p:nvPr>
            <p:ph type="ftr" sz="quarter" idx="3"/>
          </p:nvPr>
        </p:nvSpPr>
        <p:spPr>
          <a:xfrm>
            <a:off x="473491" y="4016448"/>
            <a:ext cx="6917909" cy="750907"/>
          </a:xfrm>
        </p:spPr>
        <p:txBody>
          <a:bodyPr/>
          <a:lstStyle/>
          <a:p>
            <a:r>
              <a:rPr lang="en-US" sz="1600" dirty="0">
                <a:solidFill>
                  <a:schemeClr val="bg1"/>
                </a:solidFill>
              </a:rPr>
              <a:t>Rhonda Evans, WINS</a:t>
            </a:r>
          </a:p>
        </p:txBody>
      </p:sp>
      <p:sp>
        <p:nvSpPr>
          <p:cNvPr id="5" name="Slide Number Placeholder 4">
            <a:extLst>
              <a:ext uri="{FF2B5EF4-FFF2-40B4-BE49-F238E27FC236}">
                <a16:creationId xmlns:a16="http://schemas.microsoft.com/office/drawing/2014/main" id="{1991A927-A220-F249-8E59-F0CFA843B6A3}"/>
              </a:ext>
            </a:extLst>
          </p:cNvPr>
          <p:cNvSpPr>
            <a:spLocks noGrp="1"/>
          </p:cNvSpPr>
          <p:nvPr>
            <p:ph type="sldNum" sz="quarter" idx="4"/>
          </p:nvPr>
        </p:nvSpPr>
        <p:spPr>
          <a:xfrm>
            <a:off x="473491" y="5824553"/>
            <a:ext cx="6917909" cy="750908"/>
          </a:xfrm>
        </p:spPr>
        <p:txBody>
          <a:bodyPr/>
          <a:lstStyle/>
          <a:p>
            <a:r>
              <a:rPr lang="en-US" sz="1200" dirty="0"/>
              <a:t>13 February 2020</a:t>
            </a:r>
          </a:p>
          <a:p>
            <a:r>
              <a:rPr lang="en-US" sz="1200" dirty="0"/>
              <a:t>IAEA International Conference on Nuclear Security: Sustaining and Strengthening Efforts </a:t>
            </a:r>
          </a:p>
          <a:p>
            <a:r>
              <a:rPr lang="en-US" sz="1200" dirty="0"/>
              <a:t>10-14 February 2020</a:t>
            </a:r>
          </a:p>
          <a:p>
            <a:endParaRPr lang="en-US" dirty="0"/>
          </a:p>
        </p:txBody>
      </p:sp>
    </p:spTree>
    <p:extLst>
      <p:ext uri="{BB962C8B-B14F-4D97-AF65-F5344CB8AC3E}">
        <p14:creationId xmlns:p14="http://schemas.microsoft.com/office/powerpoint/2010/main" val="238547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4C88D5-ABB2-6442-9CAE-14381228B793}"/>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4" name="Title 3">
            <a:extLst>
              <a:ext uri="{FF2B5EF4-FFF2-40B4-BE49-F238E27FC236}">
                <a16:creationId xmlns:a16="http://schemas.microsoft.com/office/drawing/2014/main" id="{111CCA42-E599-2943-8A8F-07271995E631}"/>
              </a:ext>
            </a:extLst>
          </p:cNvPr>
          <p:cNvSpPr>
            <a:spLocks noGrp="1"/>
          </p:cNvSpPr>
          <p:nvPr>
            <p:ph type="ctrTitle"/>
          </p:nvPr>
        </p:nvSpPr>
        <p:spPr>
          <a:xfrm>
            <a:off x="287383" y="1018903"/>
            <a:ext cx="8027942" cy="505097"/>
          </a:xfrm>
        </p:spPr>
        <p:txBody>
          <a:bodyPr/>
          <a:lstStyle/>
          <a:p>
            <a:r>
              <a:rPr lang="en-US" sz="2000" dirty="0"/>
              <a:t>International and national efforts to address Gender Parity in Nuclear to address sustainable capacity and competence </a:t>
            </a:r>
          </a:p>
        </p:txBody>
      </p:sp>
      <p:sp>
        <p:nvSpPr>
          <p:cNvPr id="5" name="TextBox 4">
            <a:extLst>
              <a:ext uri="{FF2B5EF4-FFF2-40B4-BE49-F238E27FC236}">
                <a16:creationId xmlns:a16="http://schemas.microsoft.com/office/drawing/2014/main" id="{215FA70E-8F5A-426E-857D-F80C57D5C56F}"/>
              </a:ext>
            </a:extLst>
          </p:cNvPr>
          <p:cNvSpPr txBox="1"/>
          <p:nvPr/>
        </p:nvSpPr>
        <p:spPr>
          <a:xfrm>
            <a:off x="287384" y="1813214"/>
            <a:ext cx="3805114" cy="2862322"/>
          </a:xfrm>
          <a:prstGeom prst="rect">
            <a:avLst/>
          </a:prstGeom>
          <a:noFill/>
        </p:spPr>
        <p:txBody>
          <a:bodyPr wrap="square" rtlCol="0">
            <a:spAutoFit/>
          </a:bodyPr>
          <a:lstStyle/>
          <a:p>
            <a:r>
              <a:rPr lang="en-GB" sz="1600" dirty="0"/>
              <a:t>International Gender Champions </a:t>
            </a:r>
          </a:p>
          <a:p>
            <a:endParaRPr lang="en-GB" sz="1600" dirty="0"/>
          </a:p>
          <a:p>
            <a:r>
              <a:rPr lang="en-GB" sz="1600" dirty="0"/>
              <a:t>Gender Champions in Nuclear Policy </a:t>
            </a:r>
          </a:p>
          <a:p>
            <a:endParaRPr lang="en-GB" sz="1600" dirty="0"/>
          </a:p>
          <a:p>
            <a:r>
              <a:rPr lang="en-GB" sz="1600" dirty="0"/>
              <a:t>Group of Friends of Women in Nuclear</a:t>
            </a:r>
          </a:p>
          <a:p>
            <a:endParaRPr lang="en-GB" sz="1600" dirty="0"/>
          </a:p>
          <a:p>
            <a:r>
              <a:rPr lang="en-GB" sz="1600" dirty="0"/>
              <a:t>Women in Nuclear </a:t>
            </a:r>
          </a:p>
          <a:p>
            <a:endParaRPr lang="en-GB" sz="1600" dirty="0"/>
          </a:p>
          <a:p>
            <a:r>
              <a:rPr lang="en-GB" sz="1600" dirty="0"/>
              <a:t>Women in Cyber</a:t>
            </a:r>
          </a:p>
          <a:p>
            <a:endParaRPr lang="en-GB" dirty="0"/>
          </a:p>
          <a:p>
            <a:endParaRPr lang="en-GB" dirty="0"/>
          </a:p>
        </p:txBody>
      </p:sp>
      <p:pic>
        <p:nvPicPr>
          <p:cNvPr id="6" name="Picture 5" descr="A group of people looking at a computer&#10;&#10;Description automatically generated">
            <a:extLst>
              <a:ext uri="{FF2B5EF4-FFF2-40B4-BE49-F238E27FC236}">
                <a16:creationId xmlns:a16="http://schemas.microsoft.com/office/drawing/2014/main" id="{C20A66FA-91CB-4842-9383-61149338F9AB}"/>
              </a:ext>
            </a:extLst>
          </p:cNvPr>
          <p:cNvPicPr>
            <a:picLocks noChangeAspect="1"/>
          </p:cNvPicPr>
          <p:nvPr/>
        </p:nvPicPr>
        <p:blipFill>
          <a:blip r:embed="rId3"/>
          <a:stretch>
            <a:fillRect/>
          </a:stretch>
        </p:blipFill>
        <p:spPr>
          <a:xfrm>
            <a:off x="4319451" y="1924475"/>
            <a:ext cx="3923074" cy="2617998"/>
          </a:xfrm>
          <a:prstGeom prst="rect">
            <a:avLst/>
          </a:prstGeom>
        </p:spPr>
      </p:pic>
      <p:pic>
        <p:nvPicPr>
          <p:cNvPr id="1027" name="Picture 1" descr="image001">
            <a:extLst>
              <a:ext uri="{FF2B5EF4-FFF2-40B4-BE49-F238E27FC236}">
                <a16:creationId xmlns:a16="http://schemas.microsoft.com/office/drawing/2014/main" id="{C7380F88-0991-4E21-9C2B-65F2D6A45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799805"/>
            <a:ext cx="2534331" cy="116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descr="image001">
            <a:extLst>
              <a:ext uri="{FF2B5EF4-FFF2-40B4-BE49-F238E27FC236}">
                <a16:creationId xmlns:a16="http://schemas.microsoft.com/office/drawing/2014/main" id="{D6AEA6F6-15E4-4C73-9905-5E53F0C9B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28" y="4455381"/>
            <a:ext cx="29432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 descr="image001">
            <a:extLst>
              <a:ext uri="{FF2B5EF4-FFF2-40B4-BE49-F238E27FC236}">
                <a16:creationId xmlns:a16="http://schemas.microsoft.com/office/drawing/2014/main" id="{863D3870-2313-451C-950A-510A8229E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0832" y="4888769"/>
            <a:ext cx="1866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9070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18F367-4FCB-4067-85C7-70EBAE5A425E}"/>
              </a:ext>
            </a:extLst>
          </p:cNvPr>
          <p:cNvSpPr>
            <a:spLocks noGrp="1"/>
          </p:cNvSpPr>
          <p:nvPr>
            <p:ph type="sldNum" sz="quarter" idx="2"/>
          </p:nvPr>
        </p:nvSpPr>
        <p:spPr/>
        <p:txBody>
          <a:bodyPr/>
          <a:lstStyle/>
          <a:p>
            <a:fld id="{86CB4B4D-7CA3-9044-876B-883B54F8677D}" type="slidenum">
              <a:rPr lang="en-GB" smtClean="0"/>
              <a:t>11</a:t>
            </a:fld>
            <a:endParaRPr lang="en-GB"/>
          </a:p>
        </p:txBody>
      </p:sp>
      <p:pic>
        <p:nvPicPr>
          <p:cNvPr id="6" name="Picture 5">
            <a:extLst>
              <a:ext uri="{FF2B5EF4-FFF2-40B4-BE49-F238E27FC236}">
                <a16:creationId xmlns:a16="http://schemas.microsoft.com/office/drawing/2014/main" id="{7004C35E-16F5-44B9-BEC3-153EEFB8B692}"/>
              </a:ext>
            </a:extLst>
          </p:cNvPr>
          <p:cNvPicPr>
            <a:picLocks noChangeAspect="1"/>
          </p:cNvPicPr>
          <p:nvPr/>
        </p:nvPicPr>
        <p:blipFill>
          <a:blip r:embed="rId2"/>
          <a:stretch>
            <a:fillRect/>
          </a:stretch>
        </p:blipFill>
        <p:spPr>
          <a:xfrm>
            <a:off x="243840" y="608250"/>
            <a:ext cx="5181599" cy="5345877"/>
          </a:xfrm>
          <a:prstGeom prst="rect">
            <a:avLst/>
          </a:prstGeom>
        </p:spPr>
      </p:pic>
      <p:sp>
        <p:nvSpPr>
          <p:cNvPr id="7" name="TextBox 6">
            <a:extLst>
              <a:ext uri="{FF2B5EF4-FFF2-40B4-BE49-F238E27FC236}">
                <a16:creationId xmlns:a16="http://schemas.microsoft.com/office/drawing/2014/main" id="{FEDCADF9-6627-4D8A-8BE7-06436BA00092}"/>
              </a:ext>
            </a:extLst>
          </p:cNvPr>
          <p:cNvSpPr txBox="1"/>
          <p:nvPr/>
        </p:nvSpPr>
        <p:spPr>
          <a:xfrm>
            <a:off x="6035040" y="1489166"/>
            <a:ext cx="2564535" cy="2862322"/>
          </a:xfrm>
          <a:prstGeom prst="rect">
            <a:avLst/>
          </a:prstGeom>
          <a:noFill/>
        </p:spPr>
        <p:txBody>
          <a:bodyPr wrap="square" rtlCol="0">
            <a:spAutoFit/>
          </a:bodyPr>
          <a:lstStyle/>
          <a:p>
            <a:r>
              <a:rPr lang="en-GB" dirty="0"/>
              <a:t>The WINS Gender Programme leverages</a:t>
            </a:r>
          </a:p>
          <a:p>
            <a:r>
              <a:rPr lang="en-GB" dirty="0"/>
              <a:t>on WINS role in certification and professional development in nuclear security to increase women’s participation in nuclear security in all roles and at all levels</a:t>
            </a:r>
          </a:p>
        </p:txBody>
      </p:sp>
    </p:spTree>
    <p:extLst>
      <p:ext uri="{BB962C8B-B14F-4D97-AF65-F5344CB8AC3E}">
        <p14:creationId xmlns:p14="http://schemas.microsoft.com/office/powerpoint/2010/main" val="1729397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84DC25-B172-41ED-9430-DAD7F5757584}"/>
              </a:ext>
            </a:extLst>
          </p:cNvPr>
          <p:cNvSpPr>
            <a:spLocks noGrp="1"/>
          </p:cNvSpPr>
          <p:nvPr>
            <p:ph type="sldNum" sz="quarter" idx="2"/>
          </p:nvPr>
        </p:nvSpPr>
        <p:spPr/>
        <p:txBody>
          <a:bodyPr/>
          <a:lstStyle/>
          <a:p>
            <a:fld id="{86CB4B4D-7CA3-9044-876B-883B54F8677D}" type="slidenum">
              <a:rPr lang="en-GB" smtClean="0"/>
              <a:t>12</a:t>
            </a:fld>
            <a:endParaRPr lang="en-GB"/>
          </a:p>
        </p:txBody>
      </p:sp>
      <p:sp>
        <p:nvSpPr>
          <p:cNvPr id="4" name="Title 3">
            <a:extLst>
              <a:ext uri="{FF2B5EF4-FFF2-40B4-BE49-F238E27FC236}">
                <a16:creationId xmlns:a16="http://schemas.microsoft.com/office/drawing/2014/main" id="{F1A2C8E6-95B7-4363-B237-85C6389038EB}"/>
              </a:ext>
            </a:extLst>
          </p:cNvPr>
          <p:cNvSpPr>
            <a:spLocks noGrp="1"/>
          </p:cNvSpPr>
          <p:nvPr>
            <p:ph type="ctrTitle"/>
          </p:nvPr>
        </p:nvSpPr>
        <p:spPr/>
        <p:txBody>
          <a:bodyPr/>
          <a:lstStyle/>
          <a:p>
            <a:r>
              <a:rPr lang="en-GB" sz="2400" dirty="0"/>
              <a:t>TRANSFORMING THE SECTOR TO ENSURE A DIVERSE COMPETENT WORKFORCE TO SUPPORT SUSTAINABLE NUCLEAR SECURITY:</a:t>
            </a:r>
          </a:p>
        </p:txBody>
      </p:sp>
      <p:sp>
        <p:nvSpPr>
          <p:cNvPr id="8" name="TextBox 7">
            <a:extLst>
              <a:ext uri="{FF2B5EF4-FFF2-40B4-BE49-F238E27FC236}">
                <a16:creationId xmlns:a16="http://schemas.microsoft.com/office/drawing/2014/main" id="{5A1EBE10-399A-434C-B306-00C3134A7F27}"/>
              </a:ext>
            </a:extLst>
          </p:cNvPr>
          <p:cNvSpPr txBox="1"/>
          <p:nvPr/>
        </p:nvSpPr>
        <p:spPr>
          <a:xfrm>
            <a:off x="370581" y="1956942"/>
            <a:ext cx="4001122" cy="3970318"/>
          </a:xfrm>
          <a:prstGeom prst="rect">
            <a:avLst/>
          </a:prstGeom>
          <a:noFill/>
        </p:spPr>
        <p:txBody>
          <a:bodyPr wrap="square" rtlCol="0">
            <a:spAutoFit/>
          </a:bodyPr>
          <a:lstStyle/>
          <a:p>
            <a:endParaRPr lang="en-GB" dirty="0"/>
          </a:p>
          <a:p>
            <a:pPr marL="285750" indent="-285750">
              <a:buFont typeface="Wingdings" panose="05000000000000000000" pitchFamily="2" charset="2"/>
              <a:buChar char="ü"/>
            </a:pPr>
            <a:r>
              <a:rPr lang="en-GB" dirty="0"/>
              <a:t>Support for gender parity initiatives</a:t>
            </a:r>
          </a:p>
          <a:p>
            <a:pPr marL="285750" indent="-285750">
              <a:buFont typeface="Wingdings" panose="05000000000000000000" pitchFamily="2" charset="2"/>
              <a:buChar char="ü"/>
            </a:pPr>
            <a:r>
              <a:rPr lang="en-GB" dirty="0"/>
              <a:t>Female role models and leaders in nuclear security</a:t>
            </a:r>
          </a:p>
          <a:p>
            <a:pPr marL="285750" indent="-285750">
              <a:buFont typeface="Wingdings" panose="05000000000000000000" pitchFamily="2" charset="2"/>
              <a:buChar char="ü"/>
            </a:pPr>
            <a:r>
              <a:rPr lang="en-GB" dirty="0"/>
              <a:t>Workplace reforms</a:t>
            </a:r>
          </a:p>
          <a:p>
            <a:pPr marL="285750" indent="-285750">
              <a:buFont typeface="Wingdings" panose="05000000000000000000" pitchFamily="2" charset="2"/>
              <a:buChar char="ü"/>
            </a:pPr>
            <a:r>
              <a:rPr lang="en-GB" dirty="0"/>
              <a:t>Systemic changes to organisational culture to support full participation of women in all roles in nuclear security </a:t>
            </a:r>
          </a:p>
          <a:p>
            <a:pPr marL="285750" indent="-285750">
              <a:buFont typeface="Wingdings" panose="05000000000000000000" pitchFamily="2" charset="2"/>
              <a:buChar char="ü"/>
            </a:pPr>
            <a:r>
              <a:rPr lang="en-GB" dirty="0"/>
              <a:t>Male and female champions of change</a:t>
            </a:r>
          </a:p>
          <a:p>
            <a:pPr marL="285750" indent="-285750">
              <a:buFont typeface="Wingdings" panose="05000000000000000000" pitchFamily="2" charset="2"/>
              <a:buChar char="ü"/>
            </a:pPr>
            <a:r>
              <a:rPr lang="en-GB" dirty="0"/>
              <a:t>Promotion of nuclear security as a careers for women and girls</a:t>
            </a:r>
          </a:p>
          <a:p>
            <a:pPr marL="285750" indent="-285750">
              <a:buFont typeface="Wingdings" panose="05000000000000000000" pitchFamily="2" charset="2"/>
              <a:buChar char="ü"/>
            </a:pPr>
            <a:endParaRPr lang="en-GB" dirty="0"/>
          </a:p>
        </p:txBody>
      </p:sp>
      <p:pic>
        <p:nvPicPr>
          <p:cNvPr id="5" name="Picture 4" descr="A group of people posing for a photo&#10;&#10;Description automatically generated">
            <a:extLst>
              <a:ext uri="{FF2B5EF4-FFF2-40B4-BE49-F238E27FC236}">
                <a16:creationId xmlns:a16="http://schemas.microsoft.com/office/drawing/2014/main" id="{9FB62C45-B6E0-43F8-BC37-F9E9A878D088}"/>
              </a:ext>
            </a:extLst>
          </p:cNvPr>
          <p:cNvPicPr>
            <a:picLocks noChangeAspect="1"/>
          </p:cNvPicPr>
          <p:nvPr/>
        </p:nvPicPr>
        <p:blipFill>
          <a:blip r:embed="rId2"/>
          <a:stretch>
            <a:fillRect/>
          </a:stretch>
        </p:blipFill>
        <p:spPr>
          <a:xfrm>
            <a:off x="4575708" y="2621280"/>
            <a:ext cx="4269579" cy="2848610"/>
          </a:xfrm>
          <a:prstGeom prst="rect">
            <a:avLst/>
          </a:prstGeom>
        </p:spPr>
      </p:pic>
    </p:spTree>
    <p:extLst>
      <p:ext uri="{BB962C8B-B14F-4D97-AF65-F5344CB8AC3E}">
        <p14:creationId xmlns:p14="http://schemas.microsoft.com/office/powerpoint/2010/main" val="145067496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5AF0-92D6-774B-8B05-A5A65C2845F1}"/>
              </a:ext>
            </a:extLst>
          </p:cNvPr>
          <p:cNvSpPr>
            <a:spLocks noGrp="1"/>
          </p:cNvSpPr>
          <p:nvPr>
            <p:ph type="ctrTitle"/>
          </p:nvPr>
        </p:nvSpPr>
        <p:spPr/>
        <p:txBody>
          <a:bodyPr>
            <a:normAutofit fontScale="90000"/>
          </a:bodyPr>
          <a:lstStyle/>
          <a:p>
            <a:r>
              <a:rPr lang="en-US" dirty="0"/>
              <a:t>Thank You</a:t>
            </a:r>
          </a:p>
        </p:txBody>
      </p:sp>
      <p:sp>
        <p:nvSpPr>
          <p:cNvPr id="3" name="Subtitle 2">
            <a:extLst>
              <a:ext uri="{FF2B5EF4-FFF2-40B4-BE49-F238E27FC236}">
                <a16:creationId xmlns:a16="http://schemas.microsoft.com/office/drawing/2014/main" id="{F96A53EE-1048-FD40-A836-3452C96E6CA7}"/>
              </a:ext>
            </a:extLst>
          </p:cNvPr>
          <p:cNvSpPr>
            <a:spLocks noGrp="1"/>
          </p:cNvSpPr>
          <p:nvPr>
            <p:ph type="subTitle" idx="1"/>
          </p:nvPr>
        </p:nvSpPr>
        <p:spPr>
          <a:xfrm>
            <a:off x="3019592" y="4203344"/>
            <a:ext cx="3270112" cy="298450"/>
          </a:xfrm>
        </p:spPr>
        <p:txBody>
          <a:bodyPr>
            <a:noAutofit/>
          </a:bodyPr>
          <a:lstStyle/>
          <a:p>
            <a:r>
              <a:rPr lang="en-US" sz="1800" dirty="0">
                <a:solidFill>
                  <a:schemeClr val="bg1"/>
                </a:solidFill>
              </a:rPr>
              <a:t>rhonda.evans@wins.org</a:t>
            </a:r>
          </a:p>
          <a:p>
            <a:endParaRPr lang="en-US" sz="1800" dirty="0"/>
          </a:p>
        </p:txBody>
      </p:sp>
    </p:spTree>
    <p:extLst>
      <p:ext uri="{BB962C8B-B14F-4D97-AF65-F5344CB8AC3E}">
        <p14:creationId xmlns:p14="http://schemas.microsoft.com/office/powerpoint/2010/main" val="180674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03033B-DD78-CE49-9967-D0BF60EFF3B9}"/>
              </a:ext>
            </a:extLst>
          </p:cNvPr>
          <p:cNvSpPr>
            <a:spLocks noGrp="1"/>
          </p:cNvSpPr>
          <p:nvPr>
            <p:ph type="sldNum" sz="quarter" idx="2"/>
          </p:nvPr>
        </p:nvSpPr>
        <p:spPr/>
        <p:txBody>
          <a:bodyPr/>
          <a:lstStyle/>
          <a:p>
            <a:fld id="{86CB4B4D-7CA3-9044-876B-883B54F8677D}" type="slidenum">
              <a:rPr lang="en-GB" smtClean="0"/>
              <a:t>2</a:t>
            </a:fld>
            <a:endParaRPr lang="en-GB" dirty="0"/>
          </a:p>
        </p:txBody>
      </p:sp>
      <p:sp>
        <p:nvSpPr>
          <p:cNvPr id="8" name="Rectangle 7">
            <a:extLst>
              <a:ext uri="{FF2B5EF4-FFF2-40B4-BE49-F238E27FC236}">
                <a16:creationId xmlns:a16="http://schemas.microsoft.com/office/drawing/2014/main" id="{DDC0FBE2-5F02-F941-B6F4-E63124B1F708}"/>
              </a:ext>
            </a:extLst>
          </p:cNvPr>
          <p:cNvSpPr/>
          <p:nvPr/>
        </p:nvSpPr>
        <p:spPr>
          <a:xfrm>
            <a:off x="532433" y="1007938"/>
            <a:ext cx="8312854" cy="2486835"/>
          </a:xfrm>
          <a:prstGeom prst="rect">
            <a:avLst/>
          </a:prstGeom>
        </p:spPr>
        <p:txBody>
          <a:bodyPr wrap="square">
            <a:spAutoFit/>
          </a:bodyPr>
          <a:lstStyle/>
          <a:p>
            <a:r>
              <a:rPr lang="en-GB" sz="3094" b="1" dirty="0">
                <a:solidFill>
                  <a:srgbClr val="00517E"/>
                </a:solidFill>
                <a:latin typeface="Merriweather" pitchFamily="2" charset="77"/>
              </a:rPr>
              <a:t>The WINS Vision</a:t>
            </a:r>
          </a:p>
          <a:p>
            <a:endParaRPr lang="en-GB" sz="1266" b="1" dirty="0">
              <a:solidFill>
                <a:srgbClr val="00517E"/>
              </a:solidFill>
              <a:latin typeface="Lato" panose="020F0502020204030203" pitchFamily="34" charset="0"/>
            </a:endParaRPr>
          </a:p>
          <a:p>
            <a:pPr algn="ctr"/>
            <a:r>
              <a:rPr lang="en-GB" sz="2800" dirty="0">
                <a:solidFill>
                  <a:schemeClr val="tx2"/>
                </a:solidFill>
                <a:latin typeface="Noticia Text"/>
              </a:rPr>
              <a:t>All nuclear and other radiological materials and facilities are effectively secured by demonstrably competent professionals applying best practice to achieve operational excellence.</a:t>
            </a:r>
          </a:p>
        </p:txBody>
      </p:sp>
      <p:pic>
        <p:nvPicPr>
          <p:cNvPr id="6" name="Picture 5" descr="A picture containing person, ground, outdoor, man&#10;&#10;Description automatically generated">
            <a:extLst>
              <a:ext uri="{FF2B5EF4-FFF2-40B4-BE49-F238E27FC236}">
                <a16:creationId xmlns:a16="http://schemas.microsoft.com/office/drawing/2014/main" id="{9AB8E2A9-9487-4099-877E-A4C18EB72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69" y="3980386"/>
            <a:ext cx="2804514" cy="1869676"/>
          </a:xfrm>
          <a:prstGeom prst="rect">
            <a:avLst/>
          </a:prstGeom>
        </p:spPr>
      </p:pic>
      <p:pic>
        <p:nvPicPr>
          <p:cNvPr id="9" name="Picture 8" descr="A close up of a sign&#10;&#10;Description automatically generated">
            <a:extLst>
              <a:ext uri="{FF2B5EF4-FFF2-40B4-BE49-F238E27FC236}">
                <a16:creationId xmlns:a16="http://schemas.microsoft.com/office/drawing/2014/main" id="{99F3FF8B-990B-4FB6-9C29-5BD08C03C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784" y="3980386"/>
            <a:ext cx="2804515" cy="1869676"/>
          </a:xfrm>
          <a:prstGeom prst="rect">
            <a:avLst/>
          </a:prstGeom>
        </p:spPr>
      </p:pic>
    </p:spTree>
    <p:extLst>
      <p:ext uri="{BB962C8B-B14F-4D97-AF65-F5344CB8AC3E}">
        <p14:creationId xmlns:p14="http://schemas.microsoft.com/office/powerpoint/2010/main" val="275751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58BB3-EAE3-4A38-B919-CD6B1E18DEA0}"/>
              </a:ext>
            </a:extLst>
          </p:cNvPr>
          <p:cNvSpPr>
            <a:spLocks noGrp="1"/>
          </p:cNvSpPr>
          <p:nvPr>
            <p:ph type="body" sz="quarter" idx="13"/>
          </p:nvPr>
        </p:nvSpPr>
        <p:spPr/>
        <p:txBody>
          <a:bodyPr/>
          <a:lstStyle/>
          <a:p>
            <a:endParaRPr lang="en-GB"/>
          </a:p>
        </p:txBody>
      </p:sp>
      <p:sp>
        <p:nvSpPr>
          <p:cNvPr id="3" name="Slide Number Placeholder 2">
            <a:extLst>
              <a:ext uri="{FF2B5EF4-FFF2-40B4-BE49-F238E27FC236}">
                <a16:creationId xmlns:a16="http://schemas.microsoft.com/office/drawing/2014/main" id="{FEE082C6-4A8F-4752-B15F-179AA0B5B186}"/>
              </a:ext>
            </a:extLst>
          </p:cNvPr>
          <p:cNvSpPr>
            <a:spLocks noGrp="1"/>
          </p:cNvSpPr>
          <p:nvPr>
            <p:ph type="sldNum" sz="quarter" idx="2"/>
          </p:nvPr>
        </p:nvSpPr>
        <p:spPr/>
        <p:txBody>
          <a:bodyPr/>
          <a:lstStyle/>
          <a:p>
            <a:fld id="{86CB4B4D-7CA3-9044-876B-883B54F8677D}" type="slidenum">
              <a:rPr lang="en-GB" smtClean="0"/>
              <a:t>3</a:t>
            </a:fld>
            <a:endParaRPr lang="en-GB"/>
          </a:p>
        </p:txBody>
      </p:sp>
      <p:sp>
        <p:nvSpPr>
          <p:cNvPr id="4" name="Title 3">
            <a:extLst>
              <a:ext uri="{FF2B5EF4-FFF2-40B4-BE49-F238E27FC236}">
                <a16:creationId xmlns:a16="http://schemas.microsoft.com/office/drawing/2014/main" id="{87646C0B-A6F5-4806-A011-7CE167672DE2}"/>
              </a:ext>
            </a:extLst>
          </p:cNvPr>
          <p:cNvSpPr>
            <a:spLocks noGrp="1"/>
          </p:cNvSpPr>
          <p:nvPr>
            <p:ph type="ctrTitle"/>
          </p:nvPr>
        </p:nvSpPr>
        <p:spPr>
          <a:xfrm>
            <a:off x="467590" y="995896"/>
            <a:ext cx="7847733" cy="952399"/>
          </a:xfrm>
        </p:spPr>
        <p:txBody>
          <a:bodyPr/>
          <a:lstStyle/>
          <a:p>
            <a:r>
              <a:rPr lang="en-GB" sz="2400" dirty="0"/>
              <a:t> The challenge: keeping pace with advancing and evolving  technologies which offer both opportunities and threats to every national nuclear security regime </a:t>
            </a:r>
          </a:p>
        </p:txBody>
      </p:sp>
      <p:sp>
        <p:nvSpPr>
          <p:cNvPr id="5" name="Text Placeholder 4">
            <a:extLst>
              <a:ext uri="{FF2B5EF4-FFF2-40B4-BE49-F238E27FC236}">
                <a16:creationId xmlns:a16="http://schemas.microsoft.com/office/drawing/2014/main" id="{16D2302E-BF1D-47CB-9249-62845FB80A02}"/>
              </a:ext>
            </a:extLst>
          </p:cNvPr>
          <p:cNvSpPr>
            <a:spLocks noGrp="1"/>
          </p:cNvSpPr>
          <p:nvPr>
            <p:ph type="body" sz="half" idx="16"/>
          </p:nvPr>
        </p:nvSpPr>
        <p:spPr/>
        <p:txBody>
          <a:bodyPr/>
          <a:lstStyle/>
          <a:p>
            <a:endParaRPr lang="en-GB"/>
          </a:p>
        </p:txBody>
      </p:sp>
      <p:pic>
        <p:nvPicPr>
          <p:cNvPr id="6" name="Picture 5">
            <a:extLst>
              <a:ext uri="{FF2B5EF4-FFF2-40B4-BE49-F238E27FC236}">
                <a16:creationId xmlns:a16="http://schemas.microsoft.com/office/drawing/2014/main" id="{76FFF193-8E9D-4831-AF39-A5C8E39F7E08}"/>
              </a:ext>
            </a:extLst>
          </p:cNvPr>
          <p:cNvPicPr>
            <a:picLocks noChangeAspect="1"/>
          </p:cNvPicPr>
          <p:nvPr/>
        </p:nvPicPr>
        <p:blipFill>
          <a:blip r:embed="rId2"/>
          <a:stretch>
            <a:fillRect/>
          </a:stretch>
        </p:blipFill>
        <p:spPr>
          <a:xfrm>
            <a:off x="0" y="2008752"/>
            <a:ext cx="9110450" cy="4253022"/>
          </a:xfrm>
          <a:prstGeom prst="rect">
            <a:avLst/>
          </a:prstGeom>
        </p:spPr>
      </p:pic>
    </p:spTree>
    <p:extLst>
      <p:ext uri="{BB962C8B-B14F-4D97-AF65-F5344CB8AC3E}">
        <p14:creationId xmlns:p14="http://schemas.microsoft.com/office/powerpoint/2010/main" val="36280233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E082C6-4A8F-4752-B15F-179AA0B5B186}"/>
              </a:ext>
            </a:extLst>
          </p:cNvPr>
          <p:cNvSpPr>
            <a:spLocks noGrp="1"/>
          </p:cNvSpPr>
          <p:nvPr>
            <p:ph type="sldNum" sz="quarter" idx="2"/>
          </p:nvPr>
        </p:nvSpPr>
        <p:spPr/>
        <p:txBody>
          <a:bodyPr/>
          <a:lstStyle/>
          <a:p>
            <a:fld id="{86CB4B4D-7CA3-9044-876B-883B54F8677D}" type="slidenum">
              <a:rPr lang="en-GB" smtClean="0"/>
              <a:t>4</a:t>
            </a:fld>
            <a:endParaRPr lang="en-GB"/>
          </a:p>
        </p:txBody>
      </p:sp>
      <p:sp>
        <p:nvSpPr>
          <p:cNvPr id="4" name="Title 3">
            <a:extLst>
              <a:ext uri="{FF2B5EF4-FFF2-40B4-BE49-F238E27FC236}">
                <a16:creationId xmlns:a16="http://schemas.microsoft.com/office/drawing/2014/main" id="{87646C0B-A6F5-4806-A011-7CE167672DE2}"/>
              </a:ext>
            </a:extLst>
          </p:cNvPr>
          <p:cNvSpPr>
            <a:spLocks noGrp="1"/>
          </p:cNvSpPr>
          <p:nvPr>
            <p:ph type="ctrTitle"/>
          </p:nvPr>
        </p:nvSpPr>
        <p:spPr>
          <a:xfrm>
            <a:off x="561109" y="995896"/>
            <a:ext cx="7754214" cy="884859"/>
          </a:xfrm>
        </p:spPr>
        <p:txBody>
          <a:bodyPr/>
          <a:lstStyle/>
          <a:p>
            <a:r>
              <a:rPr lang="en-GB" sz="2400" dirty="0"/>
              <a:t> The solution: demonstrably competent, diverse workforce that sustains and strengthens each national nuclear security regime  </a:t>
            </a:r>
          </a:p>
        </p:txBody>
      </p:sp>
      <p:pic>
        <p:nvPicPr>
          <p:cNvPr id="7" name="Picture 6" descr="A group of people standing in front of a crowd posing for the camera&#10;&#10;Description automatically generated">
            <a:extLst>
              <a:ext uri="{FF2B5EF4-FFF2-40B4-BE49-F238E27FC236}">
                <a16:creationId xmlns:a16="http://schemas.microsoft.com/office/drawing/2014/main" id="{77976275-2C22-4E04-8D7F-45427F4098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003" y="1880755"/>
            <a:ext cx="5499776" cy="4124833"/>
          </a:xfrm>
          <a:prstGeom prst="rect">
            <a:avLst/>
          </a:prstGeom>
        </p:spPr>
      </p:pic>
    </p:spTree>
    <p:extLst>
      <p:ext uri="{BB962C8B-B14F-4D97-AF65-F5344CB8AC3E}">
        <p14:creationId xmlns:p14="http://schemas.microsoft.com/office/powerpoint/2010/main" val="6470360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E5974E-FBD0-6342-A838-5F7D9F9A943E}"/>
              </a:ext>
            </a:extLst>
          </p:cNvPr>
          <p:cNvSpPr>
            <a:spLocks noGrp="1"/>
          </p:cNvSpPr>
          <p:nvPr>
            <p:ph type="sldNum" sz="quarter" idx="2"/>
          </p:nvPr>
        </p:nvSpPr>
        <p:spPr/>
        <p:txBody>
          <a:bodyPr/>
          <a:lstStyle/>
          <a:p>
            <a:fld id="{86CB4B4D-7CA3-9044-876B-883B54F8677D}" type="slidenum">
              <a:rPr lang="en-GB" smtClean="0"/>
              <a:t>5</a:t>
            </a:fld>
            <a:endParaRPr lang="en-GB"/>
          </a:p>
        </p:txBody>
      </p:sp>
      <p:sp>
        <p:nvSpPr>
          <p:cNvPr id="9" name="TextBox 8">
            <a:extLst>
              <a:ext uri="{FF2B5EF4-FFF2-40B4-BE49-F238E27FC236}">
                <a16:creationId xmlns:a16="http://schemas.microsoft.com/office/drawing/2014/main" id="{C2BBDC31-451C-EB4C-9390-D657B240EDFE}"/>
              </a:ext>
            </a:extLst>
          </p:cNvPr>
          <p:cNvSpPr txBox="1"/>
          <p:nvPr/>
        </p:nvSpPr>
        <p:spPr>
          <a:xfrm>
            <a:off x="3971791" y="2179274"/>
            <a:ext cx="4627785" cy="3473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241093" indent="-241093">
              <a:lnSpc>
                <a:spcPct val="120000"/>
              </a:lnSpc>
              <a:spcBef>
                <a:spcPts val="281"/>
              </a:spcBef>
              <a:spcAft>
                <a:spcPts val="281"/>
              </a:spcAft>
              <a:buFont typeface="Arial" panose="020B0604020202020204" pitchFamily="34" charset="0"/>
              <a:buChar char="•"/>
            </a:pPr>
            <a:r>
              <a:rPr lang="en-GB" sz="2250" dirty="0"/>
              <a:t>WINS is dedicated to highlighting the full range of roles and competency profiles that reflect the diversity of the nuclear security sector. This will ensure a better understanding of the range of roles that comprise the nuclear security sector. </a:t>
            </a:r>
          </a:p>
        </p:txBody>
      </p:sp>
      <p:sp>
        <p:nvSpPr>
          <p:cNvPr id="11" name="Title 3">
            <a:extLst>
              <a:ext uri="{FF2B5EF4-FFF2-40B4-BE49-F238E27FC236}">
                <a16:creationId xmlns:a16="http://schemas.microsoft.com/office/drawing/2014/main" id="{69F10D94-3606-6F45-A942-8E8DAB76E957}"/>
              </a:ext>
            </a:extLst>
          </p:cNvPr>
          <p:cNvSpPr txBox="1">
            <a:spLocks/>
          </p:cNvSpPr>
          <p:nvPr/>
        </p:nvSpPr>
        <p:spPr>
          <a:xfrm>
            <a:off x="398746" y="1075240"/>
            <a:ext cx="8518060" cy="660504"/>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2812" b="1" dirty="0">
                <a:solidFill>
                  <a:srgbClr val="004064"/>
                </a:solidFill>
                <a:latin typeface="Calibri" panose="020F0502020204030204" pitchFamily="34" charset="0"/>
                <a:ea typeface="Lato Heavy" panose="020F0502020204030203" pitchFamily="34" charset="0"/>
                <a:cs typeface="Calibri" panose="020F0502020204030204" pitchFamily="34" charset="0"/>
              </a:rPr>
              <a:t>Nuclear Security require diverse competency profiles</a:t>
            </a:r>
          </a:p>
        </p:txBody>
      </p:sp>
      <p:pic>
        <p:nvPicPr>
          <p:cNvPr id="2" name="Picture 1">
            <a:extLst>
              <a:ext uri="{FF2B5EF4-FFF2-40B4-BE49-F238E27FC236}">
                <a16:creationId xmlns:a16="http://schemas.microsoft.com/office/drawing/2014/main" id="{374E468D-D6E7-443D-BA39-8A2A5FA38D39}"/>
              </a:ext>
            </a:extLst>
          </p:cNvPr>
          <p:cNvPicPr>
            <a:picLocks noChangeAspect="1"/>
          </p:cNvPicPr>
          <p:nvPr/>
        </p:nvPicPr>
        <p:blipFill>
          <a:blip r:embed="rId3"/>
          <a:stretch>
            <a:fillRect/>
          </a:stretch>
        </p:blipFill>
        <p:spPr>
          <a:xfrm>
            <a:off x="398745" y="1735743"/>
            <a:ext cx="3226447" cy="4383159"/>
          </a:xfrm>
          <a:prstGeom prst="rect">
            <a:avLst/>
          </a:prstGeom>
        </p:spPr>
      </p:pic>
    </p:spTree>
    <p:extLst>
      <p:ext uri="{BB962C8B-B14F-4D97-AF65-F5344CB8AC3E}">
        <p14:creationId xmlns:p14="http://schemas.microsoft.com/office/powerpoint/2010/main" val="37004263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uk-UA" smtClean="0"/>
              <a:t>6</a:t>
            </a:fld>
            <a:endParaRPr lang="uk-UA"/>
          </a:p>
        </p:txBody>
      </p:sp>
      <p:pic>
        <p:nvPicPr>
          <p:cNvPr id="3074" name="Picture 1" descr="image001">
            <a:extLst>
              <a:ext uri="{FF2B5EF4-FFF2-40B4-BE49-F238E27FC236}">
                <a16:creationId xmlns:a16="http://schemas.microsoft.com/office/drawing/2014/main" id="{52F8789E-79C5-4C2F-A83C-89106D04C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065" y="1297338"/>
            <a:ext cx="4098214" cy="450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13C4A2E-04B3-4FC1-8ABB-4BF065B58529}"/>
              </a:ext>
            </a:extLst>
          </p:cNvPr>
          <p:cNvSpPr txBox="1"/>
          <p:nvPr/>
        </p:nvSpPr>
        <p:spPr>
          <a:xfrm>
            <a:off x="480701" y="1257391"/>
            <a:ext cx="3176006" cy="4962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en-GB" sz="2250" b="1" dirty="0">
                <a:solidFill>
                  <a:srgbClr val="002060"/>
                </a:solidFill>
                <a:latin typeface="Calibri" panose="020F0502020204030204" pitchFamily="34" charset="0"/>
                <a:cs typeface="Calibri" panose="020F0502020204030204" pitchFamily="34" charset="0"/>
              </a:rPr>
              <a:t>Information Circular 901: </a:t>
            </a:r>
          </a:p>
          <a:p>
            <a:pPr defTabSz="410751" hangingPunct="0"/>
            <a:r>
              <a:rPr lang="en-GB" sz="2250" dirty="0">
                <a:solidFill>
                  <a:srgbClr val="002060"/>
                </a:solidFill>
                <a:latin typeface="Merriweather UltraBold" panose="02060503050406030704" pitchFamily="18" charset="0"/>
              </a:rPr>
              <a:t>The WINS Academy is the provider of certified training for nuclear security management.</a:t>
            </a:r>
          </a:p>
          <a:p>
            <a:pPr defTabSz="410751" hangingPunct="0"/>
            <a:endParaRPr lang="en-GB" sz="2250" dirty="0">
              <a:solidFill>
                <a:srgbClr val="002060"/>
              </a:solidFill>
              <a:latin typeface="Merriweather UltraBold" panose="02060503050406030704" pitchFamily="18" charset="0"/>
            </a:endParaRPr>
          </a:p>
          <a:p>
            <a:pPr defTabSz="410751" hangingPunct="0"/>
            <a:r>
              <a:rPr lang="en-GB" sz="2250" dirty="0">
                <a:solidFill>
                  <a:srgbClr val="002060"/>
                </a:solidFill>
                <a:latin typeface="Merriweather UltraBold" panose="02060503050406030704" pitchFamily="18" charset="0"/>
              </a:rPr>
              <a:t>WINS is committed to certified training as a key contributor to the development of demonstrable competence to support this full range of roles.</a:t>
            </a:r>
          </a:p>
          <a:p>
            <a:pPr defTabSz="410751" hangingPunct="0"/>
            <a:endParaRPr lang="en-GB" sz="2531" dirty="0">
              <a:solidFill>
                <a:srgbClr val="002060"/>
              </a:solidFill>
              <a:latin typeface="Merriweather UltraBold" panose="02060503050406030704" pitchFamily="18" charset="0"/>
              <a:sym typeface="Helvetica Light"/>
            </a:endParaRPr>
          </a:p>
        </p:txBody>
      </p:sp>
    </p:spTree>
    <p:extLst>
      <p:ext uri="{BB962C8B-B14F-4D97-AF65-F5344CB8AC3E}">
        <p14:creationId xmlns:p14="http://schemas.microsoft.com/office/powerpoint/2010/main" val="267644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C38D13-CBC7-FD4F-9029-D468EAAC942D}"/>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4" name="Title 3">
            <a:extLst>
              <a:ext uri="{FF2B5EF4-FFF2-40B4-BE49-F238E27FC236}">
                <a16:creationId xmlns:a16="http://schemas.microsoft.com/office/drawing/2014/main" id="{86576C29-5ED7-4C47-91AE-CD276B57C2F8}"/>
              </a:ext>
            </a:extLst>
          </p:cNvPr>
          <p:cNvSpPr>
            <a:spLocks noGrp="1"/>
          </p:cNvSpPr>
          <p:nvPr>
            <p:ph type="ctrTitle"/>
          </p:nvPr>
        </p:nvSpPr>
        <p:spPr>
          <a:xfrm>
            <a:off x="370581" y="1003610"/>
            <a:ext cx="7944744" cy="953332"/>
          </a:xfrm>
        </p:spPr>
        <p:txBody>
          <a:bodyPr/>
          <a:lstStyle/>
          <a:p>
            <a:r>
              <a:rPr lang="en-US" sz="3000" b="0" dirty="0">
                <a:latin typeface="Lato Heavy" panose="020F0502020204030203" pitchFamily="34" charset="0"/>
                <a:ea typeface="Lato Heavy" panose="020F0502020204030203" pitchFamily="34" charset="0"/>
                <a:cs typeface="Lato Heavy" panose="020F0502020204030203" pitchFamily="34" charset="0"/>
              </a:rPr>
              <a:t>The problem remains lack of diversity to meet these challenges </a:t>
            </a:r>
          </a:p>
        </p:txBody>
      </p:sp>
      <p:pic>
        <p:nvPicPr>
          <p:cNvPr id="5" name="Picture 4" descr="A close up of a sign&#10;&#10;Description automatically generated">
            <a:extLst>
              <a:ext uri="{FF2B5EF4-FFF2-40B4-BE49-F238E27FC236}">
                <a16:creationId xmlns:a16="http://schemas.microsoft.com/office/drawing/2014/main" id="{5FB09099-092F-44D7-9706-A1EC427D551F}"/>
              </a:ext>
            </a:extLst>
          </p:cNvPr>
          <p:cNvPicPr>
            <a:picLocks noChangeAspect="1"/>
          </p:cNvPicPr>
          <p:nvPr/>
        </p:nvPicPr>
        <p:blipFill>
          <a:blip r:embed="rId2"/>
          <a:stretch>
            <a:fillRect/>
          </a:stretch>
        </p:blipFill>
        <p:spPr>
          <a:xfrm>
            <a:off x="1527717" y="2304156"/>
            <a:ext cx="5866935" cy="3309553"/>
          </a:xfrm>
          <a:prstGeom prst="rect">
            <a:avLst/>
          </a:prstGeom>
        </p:spPr>
      </p:pic>
    </p:spTree>
    <p:extLst>
      <p:ext uri="{BB962C8B-B14F-4D97-AF65-F5344CB8AC3E}">
        <p14:creationId xmlns:p14="http://schemas.microsoft.com/office/powerpoint/2010/main" val="2657410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4C88D5-ABB2-6442-9CAE-14381228B793}"/>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4" name="Title 3">
            <a:extLst>
              <a:ext uri="{FF2B5EF4-FFF2-40B4-BE49-F238E27FC236}">
                <a16:creationId xmlns:a16="http://schemas.microsoft.com/office/drawing/2014/main" id="{111CCA42-E599-2943-8A8F-07271995E631}"/>
              </a:ext>
            </a:extLst>
          </p:cNvPr>
          <p:cNvSpPr>
            <a:spLocks noGrp="1"/>
          </p:cNvSpPr>
          <p:nvPr>
            <p:ph type="ctrTitle"/>
          </p:nvPr>
        </p:nvSpPr>
        <p:spPr>
          <a:xfrm>
            <a:off x="370581" y="1165180"/>
            <a:ext cx="7944744" cy="607864"/>
          </a:xfrm>
        </p:spPr>
        <p:txBody>
          <a:bodyPr/>
          <a:lstStyle/>
          <a:p>
            <a:r>
              <a:rPr lang="en-US" sz="2400" dirty="0"/>
              <a:t>The workforce of nuclear security professionals is not diverse</a:t>
            </a:r>
            <a:endParaRPr lang="en-US" dirty="0"/>
          </a:p>
        </p:txBody>
      </p:sp>
      <p:sp>
        <p:nvSpPr>
          <p:cNvPr id="2" name="TextBox 1">
            <a:extLst>
              <a:ext uri="{FF2B5EF4-FFF2-40B4-BE49-F238E27FC236}">
                <a16:creationId xmlns:a16="http://schemas.microsoft.com/office/drawing/2014/main" id="{23B3B8F8-E695-492C-8907-BF50C089004D}"/>
              </a:ext>
            </a:extLst>
          </p:cNvPr>
          <p:cNvSpPr txBox="1"/>
          <p:nvPr/>
        </p:nvSpPr>
        <p:spPr>
          <a:xfrm>
            <a:off x="289932" y="2051824"/>
            <a:ext cx="8025393" cy="369332"/>
          </a:xfrm>
          <a:prstGeom prst="rect">
            <a:avLst/>
          </a:prstGeom>
          <a:noFill/>
        </p:spPr>
        <p:txBody>
          <a:bodyPr wrap="square" rtlCol="0">
            <a:spAutoFit/>
          </a:bodyPr>
          <a:lstStyle/>
          <a:p>
            <a:r>
              <a:rPr lang="en-GB" dirty="0"/>
              <a:t>This image is typical of the representation of women in nuclear = 20%</a:t>
            </a:r>
          </a:p>
        </p:txBody>
      </p:sp>
      <p:pic>
        <p:nvPicPr>
          <p:cNvPr id="18" name="Picture 17" descr="A group of people standing around a table&#10;&#10;Description automatically generated">
            <a:extLst>
              <a:ext uri="{FF2B5EF4-FFF2-40B4-BE49-F238E27FC236}">
                <a16:creationId xmlns:a16="http://schemas.microsoft.com/office/drawing/2014/main" id="{92BE320D-7E28-4D77-855F-83B1DFD083B6}"/>
              </a:ext>
            </a:extLst>
          </p:cNvPr>
          <p:cNvPicPr>
            <a:picLocks noChangeAspect="1"/>
          </p:cNvPicPr>
          <p:nvPr/>
        </p:nvPicPr>
        <p:blipFill>
          <a:blip r:embed="rId3"/>
          <a:stretch>
            <a:fillRect/>
          </a:stretch>
        </p:blipFill>
        <p:spPr>
          <a:xfrm>
            <a:off x="1078527" y="2619102"/>
            <a:ext cx="5935590" cy="3348282"/>
          </a:xfrm>
          <a:prstGeom prst="rect">
            <a:avLst/>
          </a:prstGeom>
        </p:spPr>
      </p:pic>
    </p:spTree>
    <p:extLst>
      <p:ext uri="{BB962C8B-B14F-4D97-AF65-F5344CB8AC3E}">
        <p14:creationId xmlns:p14="http://schemas.microsoft.com/office/powerpoint/2010/main" val="42282548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4C88D5-ABB2-6442-9CAE-14381228B793}"/>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4" name="Title 3">
            <a:extLst>
              <a:ext uri="{FF2B5EF4-FFF2-40B4-BE49-F238E27FC236}">
                <a16:creationId xmlns:a16="http://schemas.microsoft.com/office/drawing/2014/main" id="{111CCA42-E599-2943-8A8F-07271995E631}"/>
              </a:ext>
            </a:extLst>
          </p:cNvPr>
          <p:cNvSpPr>
            <a:spLocks noGrp="1"/>
          </p:cNvSpPr>
          <p:nvPr>
            <p:ph type="ctrTitle"/>
          </p:nvPr>
        </p:nvSpPr>
        <p:spPr>
          <a:xfrm>
            <a:off x="287383" y="1018903"/>
            <a:ext cx="8027942" cy="899107"/>
          </a:xfrm>
        </p:spPr>
        <p:txBody>
          <a:bodyPr/>
          <a:lstStyle/>
          <a:p>
            <a:r>
              <a:rPr lang="en-US" sz="2000" dirty="0"/>
              <a:t>This conforms with WINS assessment of the number of women active with WINS – and reflects barriers to greater participation </a:t>
            </a:r>
          </a:p>
        </p:txBody>
      </p:sp>
      <p:pic>
        <p:nvPicPr>
          <p:cNvPr id="18" name="Picture 17" descr="A group of people standing around a table&#10;&#10;Description automatically generated">
            <a:extLst>
              <a:ext uri="{FF2B5EF4-FFF2-40B4-BE49-F238E27FC236}">
                <a16:creationId xmlns:a16="http://schemas.microsoft.com/office/drawing/2014/main" id="{92BE320D-7E28-4D77-855F-83B1DFD083B6}"/>
              </a:ext>
            </a:extLst>
          </p:cNvPr>
          <p:cNvPicPr>
            <a:picLocks noChangeAspect="1"/>
          </p:cNvPicPr>
          <p:nvPr/>
        </p:nvPicPr>
        <p:blipFill>
          <a:blip r:embed="rId3"/>
          <a:stretch>
            <a:fillRect/>
          </a:stretch>
        </p:blipFill>
        <p:spPr>
          <a:xfrm>
            <a:off x="4222569" y="2699936"/>
            <a:ext cx="4499862" cy="2538384"/>
          </a:xfrm>
          <a:prstGeom prst="rect">
            <a:avLst/>
          </a:prstGeom>
        </p:spPr>
      </p:pic>
      <p:sp>
        <p:nvSpPr>
          <p:cNvPr id="5" name="TextBox 4">
            <a:extLst>
              <a:ext uri="{FF2B5EF4-FFF2-40B4-BE49-F238E27FC236}">
                <a16:creationId xmlns:a16="http://schemas.microsoft.com/office/drawing/2014/main" id="{215FA70E-8F5A-426E-857D-F80C57D5C56F}"/>
              </a:ext>
            </a:extLst>
          </p:cNvPr>
          <p:cNvSpPr txBox="1"/>
          <p:nvPr/>
        </p:nvSpPr>
        <p:spPr>
          <a:xfrm>
            <a:off x="156116" y="1918010"/>
            <a:ext cx="3936381" cy="3693319"/>
          </a:xfrm>
          <a:prstGeom prst="rect">
            <a:avLst/>
          </a:prstGeom>
          <a:noFill/>
        </p:spPr>
        <p:txBody>
          <a:bodyPr wrap="square" rtlCol="0">
            <a:spAutoFit/>
          </a:bodyPr>
          <a:lstStyle/>
          <a:p>
            <a:r>
              <a:rPr lang="en-GB" dirty="0"/>
              <a:t>WINS Female Membership – 22%</a:t>
            </a:r>
          </a:p>
          <a:p>
            <a:endParaRPr lang="en-GB" dirty="0"/>
          </a:p>
          <a:p>
            <a:r>
              <a:rPr lang="en-GB" dirty="0"/>
              <a:t>WINS Academy Programme Female Students – 26%</a:t>
            </a:r>
          </a:p>
          <a:p>
            <a:endParaRPr lang="en-GB" dirty="0"/>
          </a:p>
          <a:p>
            <a:r>
              <a:rPr lang="en-GB" dirty="0"/>
              <a:t>WINS </a:t>
            </a:r>
            <a:r>
              <a:rPr lang="en-GB" dirty="0" err="1"/>
              <a:t>Certifed</a:t>
            </a:r>
            <a:r>
              <a:rPr lang="en-GB" dirty="0"/>
              <a:t> Nuclear Security Professionals- 23%</a:t>
            </a:r>
          </a:p>
          <a:p>
            <a:endParaRPr lang="en-GB" dirty="0"/>
          </a:p>
          <a:p>
            <a:r>
              <a:rPr lang="en-GB" dirty="0"/>
              <a:t>Female Subject Matter Experts at WINS Events- 19%</a:t>
            </a:r>
          </a:p>
          <a:p>
            <a:endParaRPr lang="en-GB" dirty="0"/>
          </a:p>
          <a:p>
            <a:r>
              <a:rPr lang="en-GB" dirty="0"/>
              <a:t>Female participants at WINS Events  - 23%</a:t>
            </a:r>
          </a:p>
        </p:txBody>
      </p:sp>
    </p:spTree>
    <p:extLst>
      <p:ext uri="{BB962C8B-B14F-4D97-AF65-F5344CB8AC3E}">
        <p14:creationId xmlns:p14="http://schemas.microsoft.com/office/powerpoint/2010/main" val="800335069"/>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defPPr>
      </a:lstStyle>
    </a:txDef>
  </a:objectDefaults>
  <a:extraClrSchemeLst/>
  <a:extLst>
    <a:ext uri="{05A4C25C-085E-4340-85A3-A5531E510DB2}">
      <thm15:themeFamily xmlns:thm15="http://schemas.microsoft.com/office/thememl/2012/main" name="Master_November 2017_PowerPoint.potx" id="{9EA40AF0-CB41-4A3D-B263-A44D37ABBC9F}" vid="{52DDA2D1-8A14-4252-B535-5C560E33B6AB}"/>
    </a:ext>
  </a:extLst>
</a:theme>
</file>

<file path=ppt/theme/theme2.xml><?xml version="1.0" encoding="utf-8"?>
<a:theme xmlns:a="http://schemas.openxmlformats.org/drawingml/2006/main" name="White">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3168</TotalTime>
  <Words>683</Words>
  <Application>Microsoft Office PowerPoint</Application>
  <PresentationFormat>On-screen Show (4:3)</PresentationFormat>
  <Paragraphs>68</Paragraphs>
  <Slides>13</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Arial</vt:lpstr>
      <vt:lpstr>Calibri</vt:lpstr>
      <vt:lpstr>Cambria</vt:lpstr>
      <vt:lpstr>Effra</vt:lpstr>
      <vt:lpstr>Effra Light</vt:lpstr>
      <vt:lpstr>Gill Sans</vt:lpstr>
      <vt:lpstr>Helvetica Light</vt:lpstr>
      <vt:lpstr>Lato</vt:lpstr>
      <vt:lpstr>Lato Heavy</vt:lpstr>
      <vt:lpstr>Merriweather</vt:lpstr>
      <vt:lpstr>Merriweather UltraBold</vt:lpstr>
      <vt:lpstr>Noticia Text</vt:lpstr>
      <vt:lpstr>Wingdings</vt:lpstr>
      <vt:lpstr>Office Theme</vt:lpstr>
      <vt:lpstr>White</vt:lpstr>
      <vt:lpstr>Sustaining and Strengthening Demonstrable Competence in Nuclear Security Management: The role of Gender Parity </vt:lpstr>
      <vt:lpstr>PowerPoint Presentation</vt:lpstr>
      <vt:lpstr> The challenge: keeping pace with advancing and evolving  technologies which offer both opportunities and threats to every national nuclear security regime </vt:lpstr>
      <vt:lpstr> The solution: demonstrably competent, diverse workforce that sustains and strengthens each national nuclear security regime  </vt:lpstr>
      <vt:lpstr>PowerPoint Presentation</vt:lpstr>
      <vt:lpstr>PowerPoint Presentation</vt:lpstr>
      <vt:lpstr>The problem remains lack of diversity to meet these challenges </vt:lpstr>
      <vt:lpstr>The workforce of nuclear security professionals is not diverse</vt:lpstr>
      <vt:lpstr>This conforms with WINS assessment of the number of women active with WINS – and reflects barriers to greater participation </vt:lpstr>
      <vt:lpstr>International and national efforts to address Gender Parity in Nuclear to address sustainable capacity and competence </vt:lpstr>
      <vt:lpstr>PowerPoint Presentation</vt:lpstr>
      <vt:lpstr>TRANSFORMING THE SECTOR TO ENSURE A DIVERSE COMPETENT WORKFORCE TO SUPPORT SUSTAINABLE NUCLEAR SECURITY: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Johnson</dc:creator>
  <cp:lastModifiedBy>Rhonda Evans</cp:lastModifiedBy>
  <cp:revision>289</cp:revision>
  <cp:lastPrinted>2018-10-11T07:44:57Z</cp:lastPrinted>
  <dcterms:created xsi:type="dcterms:W3CDTF">2018-10-09T04:12:43Z</dcterms:created>
  <dcterms:modified xsi:type="dcterms:W3CDTF">2020-01-24T08:22:39Z</dcterms:modified>
</cp:coreProperties>
</file>