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sldIdLst>
    <p:sldId id="256" r:id="rId6"/>
    <p:sldId id="325" r:id="rId7"/>
    <p:sldId id="326" r:id="rId8"/>
    <p:sldId id="328" r:id="rId9"/>
    <p:sldId id="329" r:id="rId10"/>
    <p:sldId id="339" r:id="rId11"/>
    <p:sldId id="340" r:id="rId12"/>
    <p:sldId id="330" r:id="rId13"/>
    <p:sldId id="341" r:id="rId14"/>
    <p:sldId id="343" r:id="rId15"/>
    <p:sldId id="344" r:id="rId16"/>
    <p:sldId id="346" r:id="rId17"/>
    <p:sldId id="347" r:id="rId18"/>
    <p:sldId id="348" r:id="rId19"/>
    <p:sldId id="349" r:id="rId20"/>
    <p:sldId id="350" r:id="rId21"/>
    <p:sldId id="351" r:id="rId22"/>
  </p:sldIdLst>
  <p:sldSz cx="11522075" cy="6480175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66"/>
    <a:srgbClr val="FFCCFF"/>
    <a:srgbClr val="660033"/>
    <a:srgbClr val="E39D7D"/>
    <a:srgbClr val="FFCCCC"/>
    <a:srgbClr val="CCECFF"/>
    <a:srgbClr val="A50021"/>
    <a:srgbClr val="FFB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3" autoAdjust="0"/>
    <p:restoredTop sz="94271" autoAdjust="0"/>
  </p:normalViewPr>
  <p:slideViewPr>
    <p:cSldViewPr>
      <p:cViewPr varScale="1">
        <p:scale>
          <a:sx n="82" d="100"/>
          <a:sy n="82" d="100"/>
        </p:scale>
        <p:origin x="372" y="60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Relationship Id="rId4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</dgm:spPr>
      <dgm:t>
        <a:bodyPr/>
        <a:lstStyle/>
        <a:p>
          <a:r>
            <a:rPr lang="en-US" b="1" dirty="0" smtClean="0"/>
            <a:t>Introduction</a:t>
          </a:r>
          <a:endParaRPr lang="en-GB" b="1" dirty="0"/>
        </a:p>
      </dgm: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</dgm:spPr>
      <dgm:t>
        <a:bodyPr/>
        <a:lstStyle/>
        <a:p>
          <a:r>
            <a:rPr lang="en-US" b="1" dirty="0" smtClean="0"/>
            <a:t>The Need for Forensics</a:t>
          </a:r>
          <a:endParaRPr lang="en-GB" b="1" dirty="0"/>
        </a:p>
      </dgm: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</dgm:spPr>
      <dgm:t>
        <a:bodyPr/>
        <a:lstStyle/>
        <a:p>
          <a:r>
            <a:rPr lang="en-US" b="1" dirty="0" smtClean="0"/>
            <a:t>Current situation</a:t>
          </a:r>
          <a:endParaRPr lang="en-GB" b="1" dirty="0"/>
        </a:p>
      </dgm: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/>
      <dgm:t>
        <a:bodyPr/>
        <a:lstStyle/>
        <a:p>
          <a:r>
            <a:rPr lang="en-US" b="1" dirty="0" smtClean="0"/>
            <a:t>Proposed Action plan</a:t>
          </a:r>
          <a:endParaRPr lang="en-GB" b="1" dirty="0"/>
        </a:p>
      </dgm: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1D6800A6-1AF7-4827-B715-D0A45B0AC222}" type="presOf" srcId="{49DD7456-2462-411C-B88F-4A54BA8C76ED}" destId="{94FF317F-92A1-4AAB-A637-01704FAAB661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AAFAB0D3-7F04-41DD-BDE5-6B58E5F4A600}" type="presOf" srcId="{1FDA6167-BD1B-454F-9ED1-757E29597F14}" destId="{156ED322-D781-479E-8C15-B69EF32366AD}" srcOrd="0" destOrd="0" presId="urn:microsoft.com/office/officeart/2005/8/layout/chevron1"/>
    <dgm:cxn modelId="{680E6B69-6220-4625-90F6-74C7C98A54EF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2A1D4F14-D29F-4621-8903-A63903EDB3BE}" type="presOf" srcId="{2654C815-F056-49B8-953E-9124654A7796}" destId="{34976D26-6D6E-41C2-876F-828F822F3DA6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C54F8B1A-85EC-4AED-83D0-0D438E9BFD90}" type="presOf" srcId="{E490F2D3-283C-421A-A589-E243074B1AA4}" destId="{3999D3F7-A0C1-4302-93AC-7D0618A06F4D}" srcOrd="0" destOrd="0" presId="urn:microsoft.com/office/officeart/2005/8/layout/chevron1"/>
    <dgm:cxn modelId="{FDE5BB2B-54A0-4197-9DAE-F1A04F2F502F}" type="presParOf" srcId="{156ED322-D781-479E-8C15-B69EF32366AD}" destId="{34976D26-6D6E-41C2-876F-828F822F3DA6}" srcOrd="0" destOrd="0" presId="urn:microsoft.com/office/officeart/2005/8/layout/chevron1"/>
    <dgm:cxn modelId="{530E5AE5-C9C0-48E4-B846-C99D7DD8E77D}" type="presParOf" srcId="{156ED322-D781-479E-8C15-B69EF32366AD}" destId="{F4992B34-4E0B-408D-ABEF-32E16B947675}" srcOrd="1" destOrd="0" presId="urn:microsoft.com/office/officeart/2005/8/layout/chevron1"/>
    <dgm:cxn modelId="{099841CE-36C5-4ED5-999E-414F414C4FEF}" type="presParOf" srcId="{156ED322-D781-479E-8C15-B69EF32366AD}" destId="{94FF317F-92A1-4AAB-A637-01704FAAB661}" srcOrd="2" destOrd="0" presId="urn:microsoft.com/office/officeart/2005/8/layout/chevron1"/>
    <dgm:cxn modelId="{1A5E4100-6A9D-4765-AE84-962DA36B30F5}" type="presParOf" srcId="{156ED322-D781-479E-8C15-B69EF32366AD}" destId="{0C68264E-5D57-4EF6-82D2-8B5EDC62371B}" srcOrd="3" destOrd="0" presId="urn:microsoft.com/office/officeart/2005/8/layout/chevron1"/>
    <dgm:cxn modelId="{8FEB00B2-568A-4749-B10F-2107FC89452D}" type="presParOf" srcId="{156ED322-D781-479E-8C15-B69EF32366AD}" destId="{88284192-2FAE-4039-AF49-CA74502B93E4}" srcOrd="4" destOrd="0" presId="urn:microsoft.com/office/officeart/2005/8/layout/chevron1"/>
    <dgm:cxn modelId="{B28DB533-21E9-4814-8919-500DDF36192B}" type="presParOf" srcId="{156ED322-D781-479E-8C15-B69EF32366AD}" destId="{CA8366FF-A8BC-4115-9CCE-A25A3BAC4D88}" srcOrd="5" destOrd="0" presId="urn:microsoft.com/office/officeart/2005/8/layout/chevron1"/>
    <dgm:cxn modelId="{AE979D68-B441-4BC5-AEF1-E20626A0F2FD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53A0CBB4-C966-4AA3-8500-B92AB67E1FF3}" type="presOf" srcId="{1FDA6167-BD1B-454F-9ED1-757E29597F14}" destId="{156ED322-D781-479E-8C15-B69EF32366AD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2AC6D980-A069-4632-A111-B68AF2B019BB}" type="presOf" srcId="{E490F2D3-283C-421A-A589-E243074B1AA4}" destId="{3999D3F7-A0C1-4302-93AC-7D0618A06F4D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7022C113-DBDD-4D2B-8119-B32E9266B116}" type="presOf" srcId="{49DD7456-2462-411C-B88F-4A54BA8C76ED}" destId="{94FF317F-92A1-4AAB-A637-01704FAAB661}" srcOrd="0" destOrd="0" presId="urn:microsoft.com/office/officeart/2005/8/layout/chevron1"/>
    <dgm:cxn modelId="{E7D7F12C-F48D-48E7-A63F-F45C5C709543}" type="presOf" srcId="{2654C815-F056-49B8-953E-9124654A7796}" destId="{34976D26-6D6E-41C2-876F-828F822F3DA6}" srcOrd="0" destOrd="0" presId="urn:microsoft.com/office/officeart/2005/8/layout/chevron1"/>
    <dgm:cxn modelId="{49900C72-F9DB-4A8D-AFCE-A40FDD12960D}" type="presOf" srcId="{AB9C1E1F-E40C-4805-A902-441DC8C0469D}" destId="{88284192-2FAE-4039-AF49-CA74502B93E4}" srcOrd="0" destOrd="0" presId="urn:microsoft.com/office/officeart/2005/8/layout/chevron1"/>
    <dgm:cxn modelId="{27221CF2-B9F0-4293-AEF9-B93EA17D02C3}" type="presParOf" srcId="{156ED322-D781-479E-8C15-B69EF32366AD}" destId="{34976D26-6D6E-41C2-876F-828F822F3DA6}" srcOrd="0" destOrd="0" presId="urn:microsoft.com/office/officeart/2005/8/layout/chevron1"/>
    <dgm:cxn modelId="{9700D2B2-30FF-4345-AA06-63F47A25FC56}" type="presParOf" srcId="{156ED322-D781-479E-8C15-B69EF32366AD}" destId="{F4992B34-4E0B-408D-ABEF-32E16B947675}" srcOrd="1" destOrd="0" presId="urn:microsoft.com/office/officeart/2005/8/layout/chevron1"/>
    <dgm:cxn modelId="{449B6483-831F-46DC-A6D4-D5B3153F0F5A}" type="presParOf" srcId="{156ED322-D781-479E-8C15-B69EF32366AD}" destId="{94FF317F-92A1-4AAB-A637-01704FAAB661}" srcOrd="2" destOrd="0" presId="urn:microsoft.com/office/officeart/2005/8/layout/chevron1"/>
    <dgm:cxn modelId="{F0679453-226E-449D-B53D-5975D9B1D039}" type="presParOf" srcId="{156ED322-D781-479E-8C15-B69EF32366AD}" destId="{0C68264E-5D57-4EF6-82D2-8B5EDC62371B}" srcOrd="3" destOrd="0" presId="urn:microsoft.com/office/officeart/2005/8/layout/chevron1"/>
    <dgm:cxn modelId="{D76ECFA4-8CC4-4E1E-A815-A8DBF5D80C4B}" type="presParOf" srcId="{156ED322-D781-479E-8C15-B69EF32366AD}" destId="{88284192-2FAE-4039-AF49-CA74502B93E4}" srcOrd="4" destOrd="0" presId="urn:microsoft.com/office/officeart/2005/8/layout/chevron1"/>
    <dgm:cxn modelId="{8174B2E9-2E6C-4F1F-8771-E25761F90AF2}" type="presParOf" srcId="{156ED322-D781-479E-8C15-B69EF32366AD}" destId="{CA8366FF-A8BC-4115-9CCE-A25A3BAC4D88}" srcOrd="5" destOrd="0" presId="urn:microsoft.com/office/officeart/2005/8/layout/chevron1"/>
    <dgm:cxn modelId="{61520082-6A37-4E02-94FD-ED111588C272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AB3C0E-27A4-43DE-B935-96EFA7D76642}" type="presOf" srcId="{1FDA6167-BD1B-454F-9ED1-757E29597F14}" destId="{156ED322-D781-479E-8C15-B69EF32366AD}" srcOrd="0" destOrd="0" presId="urn:microsoft.com/office/officeart/2005/8/layout/chevron1"/>
    <dgm:cxn modelId="{B0CF014E-F4F8-4F4C-9EF1-4CD7C59BD208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9B816389-E929-4071-9C27-251DC8044B0D}" type="presOf" srcId="{2654C815-F056-49B8-953E-9124654A7796}" destId="{34976D26-6D6E-41C2-876F-828F822F3DA6}" srcOrd="0" destOrd="0" presId="urn:microsoft.com/office/officeart/2005/8/layout/chevron1"/>
    <dgm:cxn modelId="{3AA559CA-B882-4DFE-B2CF-AC866CA4E678}" type="presOf" srcId="{E490F2D3-283C-421A-A589-E243074B1AA4}" destId="{3999D3F7-A0C1-4302-93AC-7D0618A06F4D}" srcOrd="0" destOrd="0" presId="urn:microsoft.com/office/officeart/2005/8/layout/chevron1"/>
    <dgm:cxn modelId="{1236D4A1-2DBF-490A-AFEE-02B2888029B1}" type="presOf" srcId="{49DD7456-2462-411C-B88F-4A54BA8C76ED}" destId="{94FF317F-92A1-4AAB-A637-01704FAAB661}" srcOrd="0" destOrd="0" presId="urn:microsoft.com/office/officeart/2005/8/layout/chevron1"/>
    <dgm:cxn modelId="{25B4525F-0637-4013-BEBA-2E43F86AEABE}" type="presParOf" srcId="{156ED322-D781-479E-8C15-B69EF32366AD}" destId="{34976D26-6D6E-41C2-876F-828F822F3DA6}" srcOrd="0" destOrd="0" presId="urn:microsoft.com/office/officeart/2005/8/layout/chevron1"/>
    <dgm:cxn modelId="{A8AEA98A-9707-4F54-A54B-D6837ED922EC}" type="presParOf" srcId="{156ED322-D781-479E-8C15-B69EF32366AD}" destId="{F4992B34-4E0B-408D-ABEF-32E16B947675}" srcOrd="1" destOrd="0" presId="urn:microsoft.com/office/officeart/2005/8/layout/chevron1"/>
    <dgm:cxn modelId="{EC8CC325-FC92-46CD-8D08-92ADB29D0814}" type="presParOf" srcId="{156ED322-D781-479E-8C15-B69EF32366AD}" destId="{94FF317F-92A1-4AAB-A637-01704FAAB661}" srcOrd="2" destOrd="0" presId="urn:microsoft.com/office/officeart/2005/8/layout/chevron1"/>
    <dgm:cxn modelId="{3792C466-288C-47F5-B10C-F88C0FC4B05E}" type="presParOf" srcId="{156ED322-D781-479E-8C15-B69EF32366AD}" destId="{0C68264E-5D57-4EF6-82D2-8B5EDC62371B}" srcOrd="3" destOrd="0" presId="urn:microsoft.com/office/officeart/2005/8/layout/chevron1"/>
    <dgm:cxn modelId="{D1252F61-489F-49E8-84A0-81C6F158EE39}" type="presParOf" srcId="{156ED322-D781-479E-8C15-B69EF32366AD}" destId="{88284192-2FAE-4039-AF49-CA74502B93E4}" srcOrd="4" destOrd="0" presId="urn:microsoft.com/office/officeart/2005/8/layout/chevron1"/>
    <dgm:cxn modelId="{F2DFD7C5-59D0-43B0-AC87-1D5D2AE504C7}" type="presParOf" srcId="{156ED322-D781-479E-8C15-B69EF32366AD}" destId="{CA8366FF-A8BC-4115-9CCE-A25A3BAC4D88}" srcOrd="5" destOrd="0" presId="urn:microsoft.com/office/officeart/2005/8/layout/chevron1"/>
    <dgm:cxn modelId="{3BD68FB4-BA93-4CDA-9FC2-5ABECA7CECCB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7364B31E-3AD4-4879-BDAD-AB92FA400D81}" type="presOf" srcId="{AB9C1E1F-E40C-4805-A902-441DC8C0469D}" destId="{88284192-2FAE-4039-AF49-CA74502B93E4}" srcOrd="0" destOrd="0" presId="urn:microsoft.com/office/officeart/2005/8/layout/chevron1"/>
    <dgm:cxn modelId="{729185B4-97B3-46A2-BE7B-774F86FF08FC}" type="presOf" srcId="{E490F2D3-283C-421A-A589-E243074B1AA4}" destId="{3999D3F7-A0C1-4302-93AC-7D0618A06F4D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9B2DE072-6F66-4727-8103-A34B6DFF2A6B}" type="presOf" srcId="{2654C815-F056-49B8-953E-9124654A7796}" destId="{34976D26-6D6E-41C2-876F-828F822F3DA6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6B10DDBE-FB03-4C20-8CAF-C8B187B00851}" type="presOf" srcId="{49DD7456-2462-411C-B88F-4A54BA8C76ED}" destId="{94FF317F-92A1-4AAB-A637-01704FAAB661}" srcOrd="0" destOrd="0" presId="urn:microsoft.com/office/officeart/2005/8/layout/chevron1"/>
    <dgm:cxn modelId="{28007017-2910-42F0-8BF8-6BDB028C1780}" type="presOf" srcId="{1FDA6167-BD1B-454F-9ED1-757E29597F14}" destId="{156ED322-D781-479E-8C15-B69EF32366AD}" srcOrd="0" destOrd="0" presId="urn:microsoft.com/office/officeart/2005/8/layout/chevron1"/>
    <dgm:cxn modelId="{8BA32D5E-9A18-4197-A54F-43C01B220F32}" type="presParOf" srcId="{156ED322-D781-479E-8C15-B69EF32366AD}" destId="{34976D26-6D6E-41C2-876F-828F822F3DA6}" srcOrd="0" destOrd="0" presId="urn:microsoft.com/office/officeart/2005/8/layout/chevron1"/>
    <dgm:cxn modelId="{CFC3BF9E-2CE1-44BE-B5FE-127F540CE140}" type="presParOf" srcId="{156ED322-D781-479E-8C15-B69EF32366AD}" destId="{F4992B34-4E0B-408D-ABEF-32E16B947675}" srcOrd="1" destOrd="0" presId="urn:microsoft.com/office/officeart/2005/8/layout/chevron1"/>
    <dgm:cxn modelId="{F9D2D9E3-27DA-4878-B6FE-0B6AEFFC0F29}" type="presParOf" srcId="{156ED322-D781-479E-8C15-B69EF32366AD}" destId="{94FF317F-92A1-4AAB-A637-01704FAAB661}" srcOrd="2" destOrd="0" presId="urn:microsoft.com/office/officeart/2005/8/layout/chevron1"/>
    <dgm:cxn modelId="{67F37FA7-B47C-4BA1-831E-59C53BA06E9D}" type="presParOf" srcId="{156ED322-D781-479E-8C15-B69EF32366AD}" destId="{0C68264E-5D57-4EF6-82D2-8B5EDC62371B}" srcOrd="3" destOrd="0" presId="urn:microsoft.com/office/officeart/2005/8/layout/chevron1"/>
    <dgm:cxn modelId="{1005F69E-6E80-4F7A-9098-E967998A2265}" type="presParOf" srcId="{156ED322-D781-479E-8C15-B69EF32366AD}" destId="{88284192-2FAE-4039-AF49-CA74502B93E4}" srcOrd="4" destOrd="0" presId="urn:microsoft.com/office/officeart/2005/8/layout/chevron1"/>
    <dgm:cxn modelId="{064B45CC-BFF4-4C1F-BCF0-0B074A1781C0}" type="presParOf" srcId="{156ED322-D781-479E-8C15-B69EF32366AD}" destId="{CA8366FF-A8BC-4115-9CCE-A25A3BAC4D88}" srcOrd="5" destOrd="0" presId="urn:microsoft.com/office/officeart/2005/8/layout/chevron1"/>
    <dgm:cxn modelId="{1BEBF172-E0C0-4DEA-AC7A-583D89D54C07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8A6CF1-EC28-4AFA-B9A9-D22039EB24B8}" type="presOf" srcId="{2654C815-F056-49B8-953E-9124654A7796}" destId="{34976D26-6D6E-41C2-876F-828F822F3DA6}" srcOrd="0" destOrd="0" presId="urn:microsoft.com/office/officeart/2005/8/layout/chevron1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D8B516D2-C1E5-41DD-A282-021EAC2EA461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4CEA4104-24F0-4FE0-816E-28F65D7406CC}" type="presOf" srcId="{49DD7456-2462-411C-B88F-4A54BA8C76ED}" destId="{94FF317F-92A1-4AAB-A637-01704FAAB661}" srcOrd="0" destOrd="0" presId="urn:microsoft.com/office/officeart/2005/8/layout/chevron1"/>
    <dgm:cxn modelId="{AB2D37D6-8D29-4C33-8E3A-28DD55372355}" type="presOf" srcId="{E490F2D3-283C-421A-A589-E243074B1AA4}" destId="{3999D3F7-A0C1-4302-93AC-7D0618A06F4D}" srcOrd="0" destOrd="0" presId="urn:microsoft.com/office/officeart/2005/8/layout/chevron1"/>
    <dgm:cxn modelId="{8F0AF553-B9BE-4FA1-9D2E-9F62EFF003A9}" type="presOf" srcId="{1FDA6167-BD1B-454F-9ED1-757E29597F14}" destId="{156ED322-D781-479E-8C15-B69EF32366AD}" srcOrd="0" destOrd="0" presId="urn:microsoft.com/office/officeart/2005/8/layout/chevron1"/>
    <dgm:cxn modelId="{B3E30D87-2BC4-40EF-BF28-9229980D4D94}" type="presParOf" srcId="{156ED322-D781-479E-8C15-B69EF32366AD}" destId="{34976D26-6D6E-41C2-876F-828F822F3DA6}" srcOrd="0" destOrd="0" presId="urn:microsoft.com/office/officeart/2005/8/layout/chevron1"/>
    <dgm:cxn modelId="{0C9CDCC0-65CE-4B31-8D4B-47496FDABC6E}" type="presParOf" srcId="{156ED322-D781-479E-8C15-B69EF32366AD}" destId="{F4992B34-4E0B-408D-ABEF-32E16B947675}" srcOrd="1" destOrd="0" presId="urn:microsoft.com/office/officeart/2005/8/layout/chevron1"/>
    <dgm:cxn modelId="{59313701-2CC7-4026-A76C-46447736B569}" type="presParOf" srcId="{156ED322-D781-479E-8C15-B69EF32366AD}" destId="{94FF317F-92A1-4AAB-A637-01704FAAB661}" srcOrd="2" destOrd="0" presId="urn:microsoft.com/office/officeart/2005/8/layout/chevron1"/>
    <dgm:cxn modelId="{9DD48A5B-CDB5-491F-9C9A-AC7B74A98F94}" type="presParOf" srcId="{156ED322-D781-479E-8C15-B69EF32366AD}" destId="{0C68264E-5D57-4EF6-82D2-8B5EDC62371B}" srcOrd="3" destOrd="0" presId="urn:microsoft.com/office/officeart/2005/8/layout/chevron1"/>
    <dgm:cxn modelId="{9BC7970B-7138-4051-AD64-40170739C21E}" type="presParOf" srcId="{156ED322-D781-479E-8C15-B69EF32366AD}" destId="{88284192-2FAE-4039-AF49-CA74502B93E4}" srcOrd="4" destOrd="0" presId="urn:microsoft.com/office/officeart/2005/8/layout/chevron1"/>
    <dgm:cxn modelId="{065C422E-76E9-4258-B7F6-E8D07987A1C2}" type="presParOf" srcId="{156ED322-D781-479E-8C15-B69EF32366AD}" destId="{CA8366FF-A8BC-4115-9CCE-A25A3BAC4D88}" srcOrd="5" destOrd="0" presId="urn:microsoft.com/office/officeart/2005/8/layout/chevron1"/>
    <dgm:cxn modelId="{8E6F18C3-101C-44DB-B99D-7C41D6A2837C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6BB2AAE-BA3F-4AFF-8458-946B10D215C0}" type="presOf" srcId="{1FDA6167-BD1B-454F-9ED1-757E29597F14}" destId="{156ED322-D781-479E-8C15-B69EF32366AD}" srcOrd="0" destOrd="0" presId="urn:microsoft.com/office/officeart/2005/8/layout/chevron1"/>
    <dgm:cxn modelId="{BF6F03EF-5AC9-4F4E-94EF-C4B7715391FD}" type="presOf" srcId="{49DD7456-2462-411C-B88F-4A54BA8C76ED}" destId="{94FF317F-92A1-4AAB-A637-01704FAAB661}" srcOrd="0" destOrd="0" presId="urn:microsoft.com/office/officeart/2005/8/layout/chevron1"/>
    <dgm:cxn modelId="{242D4AD4-5C6A-489E-AB98-BE4DF981FF24}" type="presOf" srcId="{E490F2D3-283C-421A-A589-E243074B1AA4}" destId="{3999D3F7-A0C1-4302-93AC-7D0618A06F4D}" srcOrd="0" destOrd="0" presId="urn:microsoft.com/office/officeart/2005/8/layout/chevron1"/>
    <dgm:cxn modelId="{FF2B9D68-23D9-4985-A974-3CEFAF4D1453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04BE3408-4E58-4ADA-B2B9-D46163B6FF4C}" type="presOf" srcId="{2654C815-F056-49B8-953E-9124654A7796}" destId="{34976D26-6D6E-41C2-876F-828F822F3DA6}" srcOrd="0" destOrd="0" presId="urn:microsoft.com/office/officeart/2005/8/layout/chevron1"/>
    <dgm:cxn modelId="{9149BE47-BDEC-4722-8B52-172E13DAA036}" type="presParOf" srcId="{156ED322-D781-479E-8C15-B69EF32366AD}" destId="{34976D26-6D6E-41C2-876F-828F822F3DA6}" srcOrd="0" destOrd="0" presId="urn:microsoft.com/office/officeart/2005/8/layout/chevron1"/>
    <dgm:cxn modelId="{99CE8AEA-F354-4DFA-80C9-AE0B41AAC056}" type="presParOf" srcId="{156ED322-D781-479E-8C15-B69EF32366AD}" destId="{F4992B34-4E0B-408D-ABEF-32E16B947675}" srcOrd="1" destOrd="0" presId="urn:microsoft.com/office/officeart/2005/8/layout/chevron1"/>
    <dgm:cxn modelId="{F4325A27-458E-46B3-A648-4EC118889E45}" type="presParOf" srcId="{156ED322-D781-479E-8C15-B69EF32366AD}" destId="{94FF317F-92A1-4AAB-A637-01704FAAB661}" srcOrd="2" destOrd="0" presId="urn:microsoft.com/office/officeart/2005/8/layout/chevron1"/>
    <dgm:cxn modelId="{A36DAFD1-E364-48F9-8139-31C3107BC1DD}" type="presParOf" srcId="{156ED322-D781-479E-8C15-B69EF32366AD}" destId="{0C68264E-5D57-4EF6-82D2-8B5EDC62371B}" srcOrd="3" destOrd="0" presId="urn:microsoft.com/office/officeart/2005/8/layout/chevron1"/>
    <dgm:cxn modelId="{54FC203B-69EB-4261-A3D0-C078E690AF52}" type="presParOf" srcId="{156ED322-D781-479E-8C15-B69EF32366AD}" destId="{88284192-2FAE-4039-AF49-CA74502B93E4}" srcOrd="4" destOrd="0" presId="urn:microsoft.com/office/officeart/2005/8/layout/chevron1"/>
    <dgm:cxn modelId="{C5F864C3-9591-4305-A606-3F9AE99985FE}" type="presParOf" srcId="{156ED322-D781-479E-8C15-B69EF32366AD}" destId="{CA8366FF-A8BC-4115-9CCE-A25A3BAC4D88}" srcOrd="5" destOrd="0" presId="urn:microsoft.com/office/officeart/2005/8/layout/chevron1"/>
    <dgm:cxn modelId="{B7D0527E-A13B-4D97-8C37-CD309DA654B4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A278549-5F4E-4415-B01D-DD20392DEB1B}" type="presOf" srcId="{E490F2D3-283C-421A-A589-E243074B1AA4}" destId="{3999D3F7-A0C1-4302-93AC-7D0618A06F4D}" srcOrd="0" destOrd="0" presId="urn:microsoft.com/office/officeart/2005/8/layout/chevron1"/>
    <dgm:cxn modelId="{FCF2C623-0C30-45F3-8F67-A0A7AAB54BBD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1F5268D6-B532-4636-8071-3E69C275CE52}" type="presOf" srcId="{2654C815-F056-49B8-953E-9124654A7796}" destId="{34976D26-6D6E-41C2-876F-828F822F3DA6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052D982E-9D6A-485E-9C89-908DC3A667FC}" type="presOf" srcId="{49DD7456-2462-411C-B88F-4A54BA8C76ED}" destId="{94FF317F-92A1-4AAB-A637-01704FAAB661}" srcOrd="0" destOrd="0" presId="urn:microsoft.com/office/officeart/2005/8/layout/chevron1"/>
    <dgm:cxn modelId="{8B852304-3071-4709-AE31-2A56394FA1F2}" type="presOf" srcId="{1FDA6167-BD1B-454F-9ED1-757E29597F14}" destId="{156ED322-D781-479E-8C15-B69EF32366AD}" srcOrd="0" destOrd="0" presId="urn:microsoft.com/office/officeart/2005/8/layout/chevron1"/>
    <dgm:cxn modelId="{C0EECCD7-13A1-4998-A52F-EEE420494E45}" type="presParOf" srcId="{156ED322-D781-479E-8C15-B69EF32366AD}" destId="{34976D26-6D6E-41C2-876F-828F822F3DA6}" srcOrd="0" destOrd="0" presId="urn:microsoft.com/office/officeart/2005/8/layout/chevron1"/>
    <dgm:cxn modelId="{3DCF5A08-8751-4092-809A-1AC3CC5EBB43}" type="presParOf" srcId="{156ED322-D781-479E-8C15-B69EF32366AD}" destId="{F4992B34-4E0B-408D-ABEF-32E16B947675}" srcOrd="1" destOrd="0" presId="urn:microsoft.com/office/officeart/2005/8/layout/chevron1"/>
    <dgm:cxn modelId="{CA046AF8-6725-475C-98FE-3DD188A58027}" type="presParOf" srcId="{156ED322-D781-479E-8C15-B69EF32366AD}" destId="{94FF317F-92A1-4AAB-A637-01704FAAB661}" srcOrd="2" destOrd="0" presId="urn:microsoft.com/office/officeart/2005/8/layout/chevron1"/>
    <dgm:cxn modelId="{249FE71E-4FDF-49BC-AE4D-6BDDAAF3E15D}" type="presParOf" srcId="{156ED322-D781-479E-8C15-B69EF32366AD}" destId="{0C68264E-5D57-4EF6-82D2-8B5EDC62371B}" srcOrd="3" destOrd="0" presId="urn:microsoft.com/office/officeart/2005/8/layout/chevron1"/>
    <dgm:cxn modelId="{29B6D9FB-7A15-4DA1-8885-F859F997850E}" type="presParOf" srcId="{156ED322-D781-479E-8C15-B69EF32366AD}" destId="{88284192-2FAE-4039-AF49-CA74502B93E4}" srcOrd="4" destOrd="0" presId="urn:microsoft.com/office/officeart/2005/8/layout/chevron1"/>
    <dgm:cxn modelId="{2C8B4F00-E391-4903-B186-0D768EF19D9A}" type="presParOf" srcId="{156ED322-D781-479E-8C15-B69EF32366AD}" destId="{CA8366FF-A8BC-4115-9CCE-A25A3BAC4D88}" srcOrd="5" destOrd="0" presId="urn:microsoft.com/office/officeart/2005/8/layout/chevron1"/>
    <dgm:cxn modelId="{70B77F06-9255-4B6F-80E1-593E82DF7C17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3B11C4-1C53-45DC-AEDA-AFF0878D6D8A}" type="presOf" srcId="{2654C815-F056-49B8-953E-9124654A7796}" destId="{34976D26-6D6E-41C2-876F-828F822F3DA6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6E35532A-38CF-4793-82BE-3FF58654D9B2}" type="presOf" srcId="{1FDA6167-BD1B-454F-9ED1-757E29597F14}" destId="{156ED322-D781-479E-8C15-B69EF32366AD}" srcOrd="0" destOrd="0" presId="urn:microsoft.com/office/officeart/2005/8/layout/chevron1"/>
    <dgm:cxn modelId="{AE3B0A14-F761-4153-A845-1D6D55916CFE}" type="presOf" srcId="{AB9C1E1F-E40C-4805-A902-441DC8C0469D}" destId="{88284192-2FAE-4039-AF49-CA74502B93E4}" srcOrd="0" destOrd="0" presId="urn:microsoft.com/office/officeart/2005/8/layout/chevron1"/>
    <dgm:cxn modelId="{A870184C-0F11-45CD-8ADB-7E2EE5FAA70D}" type="presOf" srcId="{49DD7456-2462-411C-B88F-4A54BA8C76ED}" destId="{94FF317F-92A1-4AAB-A637-01704FAAB661}" srcOrd="0" destOrd="0" presId="urn:microsoft.com/office/officeart/2005/8/layout/chevron1"/>
    <dgm:cxn modelId="{87E10FBA-0FE4-4AD7-B482-3483719527DD}" type="presOf" srcId="{E490F2D3-283C-421A-A589-E243074B1AA4}" destId="{3999D3F7-A0C1-4302-93AC-7D0618A06F4D}" srcOrd="0" destOrd="0" presId="urn:microsoft.com/office/officeart/2005/8/layout/chevron1"/>
    <dgm:cxn modelId="{D317067F-71D2-4CD6-BCB4-2D4B2CA992E5}" type="presParOf" srcId="{156ED322-D781-479E-8C15-B69EF32366AD}" destId="{34976D26-6D6E-41C2-876F-828F822F3DA6}" srcOrd="0" destOrd="0" presId="urn:microsoft.com/office/officeart/2005/8/layout/chevron1"/>
    <dgm:cxn modelId="{30853AC7-2506-4AC9-BBB6-9F816C710008}" type="presParOf" srcId="{156ED322-D781-479E-8C15-B69EF32366AD}" destId="{F4992B34-4E0B-408D-ABEF-32E16B947675}" srcOrd="1" destOrd="0" presId="urn:microsoft.com/office/officeart/2005/8/layout/chevron1"/>
    <dgm:cxn modelId="{24B924D6-7DDE-4D9F-BF66-1FACCC756B2A}" type="presParOf" srcId="{156ED322-D781-479E-8C15-B69EF32366AD}" destId="{94FF317F-92A1-4AAB-A637-01704FAAB661}" srcOrd="2" destOrd="0" presId="urn:microsoft.com/office/officeart/2005/8/layout/chevron1"/>
    <dgm:cxn modelId="{F92545A4-E48E-4F56-90CC-67C22F56F348}" type="presParOf" srcId="{156ED322-D781-479E-8C15-B69EF32366AD}" destId="{0C68264E-5D57-4EF6-82D2-8B5EDC62371B}" srcOrd="3" destOrd="0" presId="urn:microsoft.com/office/officeart/2005/8/layout/chevron1"/>
    <dgm:cxn modelId="{91B7DC84-8DF3-4F08-B1C3-88E6E364560A}" type="presParOf" srcId="{156ED322-D781-479E-8C15-B69EF32366AD}" destId="{88284192-2FAE-4039-AF49-CA74502B93E4}" srcOrd="4" destOrd="0" presId="urn:microsoft.com/office/officeart/2005/8/layout/chevron1"/>
    <dgm:cxn modelId="{2D41F3CC-8120-4738-B93A-01944F410B02}" type="presParOf" srcId="{156ED322-D781-479E-8C15-B69EF32366AD}" destId="{CA8366FF-A8BC-4115-9CCE-A25A3BAC4D88}" srcOrd="5" destOrd="0" presId="urn:microsoft.com/office/officeart/2005/8/layout/chevron1"/>
    <dgm:cxn modelId="{A1D269A4-A6EC-41DA-B49C-BFFA2D959A81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C7DEC1-3CF4-49FC-91B6-DB9152F080F5}" type="presOf" srcId="{49DD7456-2462-411C-B88F-4A54BA8C76ED}" destId="{94FF317F-92A1-4AAB-A637-01704FAAB661}" srcOrd="0" destOrd="0" presId="urn:microsoft.com/office/officeart/2005/8/layout/chevron1"/>
    <dgm:cxn modelId="{9E2E4EEB-9774-4E5C-9E9A-384EE006E74F}" type="presOf" srcId="{1FDA6167-BD1B-454F-9ED1-757E29597F14}" destId="{156ED322-D781-479E-8C15-B69EF32366AD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A263D07E-A830-4541-BBCA-0301F27D4B25}" type="presOf" srcId="{E490F2D3-283C-421A-A589-E243074B1AA4}" destId="{3999D3F7-A0C1-4302-93AC-7D0618A06F4D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8154D166-39E8-4223-B982-0D3CA0E90574}" type="presOf" srcId="{AB9C1E1F-E40C-4805-A902-441DC8C0469D}" destId="{88284192-2FAE-4039-AF49-CA74502B93E4}" srcOrd="0" destOrd="0" presId="urn:microsoft.com/office/officeart/2005/8/layout/chevron1"/>
    <dgm:cxn modelId="{1DE69A23-008B-4D7C-9AC2-AEA877DC2E5B}" type="presOf" srcId="{2654C815-F056-49B8-953E-9124654A7796}" destId="{34976D26-6D6E-41C2-876F-828F822F3DA6}" srcOrd="0" destOrd="0" presId="urn:microsoft.com/office/officeart/2005/8/layout/chevron1"/>
    <dgm:cxn modelId="{8FAA79DC-2E61-4AAB-9636-9F0A004BF585}" type="presParOf" srcId="{156ED322-D781-479E-8C15-B69EF32366AD}" destId="{34976D26-6D6E-41C2-876F-828F822F3DA6}" srcOrd="0" destOrd="0" presId="urn:microsoft.com/office/officeart/2005/8/layout/chevron1"/>
    <dgm:cxn modelId="{5EFBF7AB-A39D-4E6A-8A43-8E1A919C9B66}" type="presParOf" srcId="{156ED322-D781-479E-8C15-B69EF32366AD}" destId="{F4992B34-4E0B-408D-ABEF-32E16B947675}" srcOrd="1" destOrd="0" presId="urn:microsoft.com/office/officeart/2005/8/layout/chevron1"/>
    <dgm:cxn modelId="{BD9A335C-A0E8-496C-939F-146FD18E50D4}" type="presParOf" srcId="{156ED322-D781-479E-8C15-B69EF32366AD}" destId="{94FF317F-92A1-4AAB-A637-01704FAAB661}" srcOrd="2" destOrd="0" presId="urn:microsoft.com/office/officeart/2005/8/layout/chevron1"/>
    <dgm:cxn modelId="{713011D0-1EE4-497F-A40A-FD9005EA0C3F}" type="presParOf" srcId="{156ED322-D781-479E-8C15-B69EF32366AD}" destId="{0C68264E-5D57-4EF6-82D2-8B5EDC62371B}" srcOrd="3" destOrd="0" presId="urn:microsoft.com/office/officeart/2005/8/layout/chevron1"/>
    <dgm:cxn modelId="{C70D4BC4-4F70-4AA7-995C-15D431D8AE7A}" type="presParOf" srcId="{156ED322-D781-479E-8C15-B69EF32366AD}" destId="{88284192-2FAE-4039-AF49-CA74502B93E4}" srcOrd="4" destOrd="0" presId="urn:microsoft.com/office/officeart/2005/8/layout/chevron1"/>
    <dgm:cxn modelId="{A25E714F-E736-432D-9A35-C7E644D9748E}" type="presParOf" srcId="{156ED322-D781-479E-8C15-B69EF32366AD}" destId="{CA8366FF-A8BC-4115-9CCE-A25A3BAC4D88}" srcOrd="5" destOrd="0" presId="urn:microsoft.com/office/officeart/2005/8/layout/chevron1"/>
    <dgm:cxn modelId="{F2431E5B-DE83-4CAD-817E-ABE8D997817E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</dgm:spPr>
      <dgm:t>
        <a:bodyPr/>
        <a:lstStyle/>
        <a:p>
          <a:r>
            <a:rPr lang="en-US" b="1" dirty="0" smtClean="0"/>
            <a:t>Introduction</a:t>
          </a:r>
          <a:endParaRPr lang="en-GB" b="1" dirty="0"/>
        </a:p>
      </dgm: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</dgm:spPr>
      <dgm:t>
        <a:bodyPr/>
        <a:lstStyle/>
        <a:p>
          <a:r>
            <a:rPr lang="en-US" b="1" dirty="0" smtClean="0"/>
            <a:t>The Need for Forensics</a:t>
          </a:r>
          <a:endParaRPr lang="en-GB" b="1" dirty="0"/>
        </a:p>
      </dgm: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</dgm:spPr>
      <dgm:t>
        <a:bodyPr/>
        <a:lstStyle/>
        <a:p>
          <a:r>
            <a:rPr lang="en-US" b="1" dirty="0" smtClean="0"/>
            <a:t>Current situation</a:t>
          </a:r>
          <a:endParaRPr lang="en-GB" b="1" dirty="0"/>
        </a:p>
      </dgm: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/>
      <dgm:t>
        <a:bodyPr/>
        <a:lstStyle/>
        <a:p>
          <a:r>
            <a:rPr lang="en-US" b="1" dirty="0" smtClean="0"/>
            <a:t>Proposed Action plan</a:t>
          </a:r>
          <a:endParaRPr lang="en-GB" b="1" dirty="0"/>
        </a:p>
      </dgm: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8E775A-8186-4162-AD8C-D0345F3CD7F3}" type="presOf" srcId="{AB9C1E1F-E40C-4805-A902-441DC8C0469D}" destId="{88284192-2FAE-4039-AF49-CA74502B93E4}" srcOrd="0" destOrd="0" presId="urn:microsoft.com/office/officeart/2005/8/layout/chevron1"/>
    <dgm:cxn modelId="{F17E9DA7-35CC-4639-904C-0CF47189C43D}" type="presOf" srcId="{49DD7456-2462-411C-B88F-4A54BA8C76ED}" destId="{94FF317F-92A1-4AAB-A637-01704FAAB661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733E82D5-889C-4534-A287-6808E4F93E31}" type="presOf" srcId="{1FDA6167-BD1B-454F-9ED1-757E29597F14}" destId="{156ED322-D781-479E-8C15-B69EF32366AD}" srcOrd="0" destOrd="0" presId="urn:microsoft.com/office/officeart/2005/8/layout/chevron1"/>
    <dgm:cxn modelId="{C6317BB3-AC9C-4021-B96B-01893B477C49}" type="presOf" srcId="{2654C815-F056-49B8-953E-9124654A7796}" destId="{34976D26-6D6E-41C2-876F-828F822F3DA6}" srcOrd="0" destOrd="0" presId="urn:microsoft.com/office/officeart/2005/8/layout/chevron1"/>
    <dgm:cxn modelId="{7D86A426-F192-46FC-AAA0-6B2BBEB18951}" type="presOf" srcId="{E490F2D3-283C-421A-A589-E243074B1AA4}" destId="{3999D3F7-A0C1-4302-93AC-7D0618A06F4D}" srcOrd="0" destOrd="0" presId="urn:microsoft.com/office/officeart/2005/8/layout/chevron1"/>
    <dgm:cxn modelId="{1F2D4116-D3B6-4B52-B2AB-387CF130D05C}" type="presParOf" srcId="{156ED322-D781-479E-8C15-B69EF32366AD}" destId="{34976D26-6D6E-41C2-876F-828F822F3DA6}" srcOrd="0" destOrd="0" presId="urn:microsoft.com/office/officeart/2005/8/layout/chevron1"/>
    <dgm:cxn modelId="{FF923987-F03B-4240-B3F9-59361CE8FA0B}" type="presParOf" srcId="{156ED322-D781-479E-8C15-B69EF32366AD}" destId="{F4992B34-4E0B-408D-ABEF-32E16B947675}" srcOrd="1" destOrd="0" presId="urn:microsoft.com/office/officeart/2005/8/layout/chevron1"/>
    <dgm:cxn modelId="{37B0A9ED-F979-4AF3-BA0E-D546A9790714}" type="presParOf" srcId="{156ED322-D781-479E-8C15-B69EF32366AD}" destId="{94FF317F-92A1-4AAB-A637-01704FAAB661}" srcOrd="2" destOrd="0" presId="urn:microsoft.com/office/officeart/2005/8/layout/chevron1"/>
    <dgm:cxn modelId="{54042E04-03A7-4F5A-8478-F1E6F2D2AF85}" type="presParOf" srcId="{156ED322-D781-479E-8C15-B69EF32366AD}" destId="{0C68264E-5D57-4EF6-82D2-8B5EDC62371B}" srcOrd="3" destOrd="0" presId="urn:microsoft.com/office/officeart/2005/8/layout/chevron1"/>
    <dgm:cxn modelId="{15D9D949-8DCC-436C-BD18-122F2A3F576F}" type="presParOf" srcId="{156ED322-D781-479E-8C15-B69EF32366AD}" destId="{88284192-2FAE-4039-AF49-CA74502B93E4}" srcOrd="4" destOrd="0" presId="urn:microsoft.com/office/officeart/2005/8/layout/chevron1"/>
    <dgm:cxn modelId="{66AD9BD8-7BCA-4EBD-AE60-73044C0DD714}" type="presParOf" srcId="{156ED322-D781-479E-8C15-B69EF32366AD}" destId="{CA8366FF-A8BC-4115-9CCE-A25A3BAC4D88}" srcOrd="5" destOrd="0" presId="urn:microsoft.com/office/officeart/2005/8/layout/chevron1"/>
    <dgm:cxn modelId="{34D7C350-197F-449F-9960-92D06CC6BA8B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</dgm:spPr>
      <dgm:t>
        <a:bodyPr/>
        <a:lstStyle/>
        <a:p>
          <a:r>
            <a:rPr lang="en-US" b="1" dirty="0" smtClean="0"/>
            <a:t>Introduction</a:t>
          </a:r>
          <a:endParaRPr lang="en-GB" b="1" dirty="0"/>
        </a:p>
      </dgm: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</dgm:spPr>
      <dgm:t>
        <a:bodyPr/>
        <a:lstStyle/>
        <a:p>
          <a:r>
            <a:rPr lang="en-US" b="1" dirty="0" smtClean="0"/>
            <a:t>Current situation</a:t>
          </a:r>
          <a:endParaRPr lang="en-GB" b="1" dirty="0"/>
        </a:p>
      </dgm: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/>
      <dgm:t>
        <a:bodyPr/>
        <a:lstStyle/>
        <a:p>
          <a:r>
            <a:rPr lang="en-US" b="1" dirty="0" smtClean="0"/>
            <a:t>Proposed Action plan</a:t>
          </a:r>
          <a:endParaRPr lang="en-GB" b="1" dirty="0"/>
        </a:p>
      </dgm: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B7D87C-80B8-4D22-B237-0BC16B697D8E}" type="presOf" srcId="{E490F2D3-283C-421A-A589-E243074B1AA4}" destId="{3999D3F7-A0C1-4302-93AC-7D0618A06F4D}" srcOrd="0" destOrd="0" presId="urn:microsoft.com/office/officeart/2005/8/layout/chevron1"/>
    <dgm:cxn modelId="{D72ACFF6-AD74-4F6B-86CD-6CE79B40B683}" type="presOf" srcId="{49DD7456-2462-411C-B88F-4A54BA8C76ED}" destId="{94FF317F-92A1-4AAB-A637-01704FAAB661}" srcOrd="0" destOrd="0" presId="urn:microsoft.com/office/officeart/2005/8/layout/chevron1"/>
    <dgm:cxn modelId="{D6FF5F7B-F742-451C-90EA-E5B5D09F4ACF}" type="presOf" srcId="{AB9C1E1F-E40C-4805-A902-441DC8C0469D}" destId="{88284192-2FAE-4039-AF49-CA74502B93E4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B566C807-17F1-4B4D-A668-3E6E19FD8F2E}" type="presOf" srcId="{1FDA6167-BD1B-454F-9ED1-757E29597F14}" destId="{156ED322-D781-479E-8C15-B69EF32366AD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FF3C0A94-2C1F-48D2-BC27-B7E54D78ED81}" type="presOf" srcId="{2654C815-F056-49B8-953E-9124654A7796}" destId="{34976D26-6D6E-41C2-876F-828F822F3DA6}" srcOrd="0" destOrd="0" presId="urn:microsoft.com/office/officeart/2005/8/layout/chevron1"/>
    <dgm:cxn modelId="{2625248B-7717-4C4E-8CB7-86F819657B3B}" type="presParOf" srcId="{156ED322-D781-479E-8C15-B69EF32366AD}" destId="{34976D26-6D6E-41C2-876F-828F822F3DA6}" srcOrd="0" destOrd="0" presId="urn:microsoft.com/office/officeart/2005/8/layout/chevron1"/>
    <dgm:cxn modelId="{52F29CBF-6316-46E3-9FA0-6BBCF1A63B8B}" type="presParOf" srcId="{156ED322-D781-479E-8C15-B69EF32366AD}" destId="{F4992B34-4E0B-408D-ABEF-32E16B947675}" srcOrd="1" destOrd="0" presId="urn:microsoft.com/office/officeart/2005/8/layout/chevron1"/>
    <dgm:cxn modelId="{F66B8EE1-8D75-4078-9BF3-7D6916AC2AEE}" type="presParOf" srcId="{156ED322-D781-479E-8C15-B69EF32366AD}" destId="{94FF317F-92A1-4AAB-A637-01704FAAB661}" srcOrd="2" destOrd="0" presId="urn:microsoft.com/office/officeart/2005/8/layout/chevron1"/>
    <dgm:cxn modelId="{9363DF1A-B31E-48B1-B04A-553DF68647B1}" type="presParOf" srcId="{156ED322-D781-479E-8C15-B69EF32366AD}" destId="{0C68264E-5D57-4EF6-82D2-8B5EDC62371B}" srcOrd="3" destOrd="0" presId="urn:microsoft.com/office/officeart/2005/8/layout/chevron1"/>
    <dgm:cxn modelId="{99CC7CBA-FAFA-46B2-9E4A-071BE9EC8974}" type="presParOf" srcId="{156ED322-D781-479E-8C15-B69EF32366AD}" destId="{88284192-2FAE-4039-AF49-CA74502B93E4}" srcOrd="4" destOrd="0" presId="urn:microsoft.com/office/officeart/2005/8/layout/chevron1"/>
    <dgm:cxn modelId="{56951F77-6E0E-4843-B5A3-95EB90CB592B}" type="presParOf" srcId="{156ED322-D781-479E-8C15-B69EF32366AD}" destId="{CA8366FF-A8BC-4115-9CCE-A25A3BAC4D88}" srcOrd="5" destOrd="0" presId="urn:microsoft.com/office/officeart/2005/8/layout/chevron1"/>
    <dgm:cxn modelId="{0AEF7804-C470-4B26-9F14-790FE5DA04C6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A13232-2435-41D1-AD4D-F0E53D4EB521}" type="presOf" srcId="{AB9C1E1F-E40C-4805-A902-441DC8C0469D}" destId="{88284192-2FAE-4039-AF49-CA74502B93E4}" srcOrd="0" destOrd="0" presId="urn:microsoft.com/office/officeart/2005/8/layout/chevron1"/>
    <dgm:cxn modelId="{FB38D99E-5EE5-4184-8DBB-B5CEF8925D9D}" type="presOf" srcId="{E490F2D3-283C-421A-A589-E243074B1AA4}" destId="{3999D3F7-A0C1-4302-93AC-7D0618A06F4D}" srcOrd="0" destOrd="0" presId="urn:microsoft.com/office/officeart/2005/8/layout/chevron1"/>
    <dgm:cxn modelId="{7D5AB0E8-B92D-4A8F-AFA8-775168FE50BA}" type="presOf" srcId="{49DD7456-2462-411C-B88F-4A54BA8C76ED}" destId="{94FF317F-92A1-4AAB-A637-01704FAAB661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593373F4-138C-47C3-8ED2-1C91A6497A50}" type="presOf" srcId="{2654C815-F056-49B8-953E-9124654A7796}" destId="{34976D26-6D6E-41C2-876F-828F822F3DA6}" srcOrd="0" destOrd="0" presId="urn:microsoft.com/office/officeart/2005/8/layout/chevron1"/>
    <dgm:cxn modelId="{54BCD23F-EBE7-4A72-9048-48952D6A030B}" type="presOf" srcId="{1FDA6167-BD1B-454F-9ED1-757E29597F14}" destId="{156ED322-D781-479E-8C15-B69EF32366AD}" srcOrd="0" destOrd="0" presId="urn:microsoft.com/office/officeart/2005/8/layout/chevron1"/>
    <dgm:cxn modelId="{F41EB253-19D1-4D21-893F-F3B38FC57E49}" type="presParOf" srcId="{156ED322-D781-479E-8C15-B69EF32366AD}" destId="{34976D26-6D6E-41C2-876F-828F822F3DA6}" srcOrd="0" destOrd="0" presId="urn:microsoft.com/office/officeart/2005/8/layout/chevron1"/>
    <dgm:cxn modelId="{4A609EF2-B5F7-4438-9BFD-B3F98BF2ADA4}" type="presParOf" srcId="{156ED322-D781-479E-8C15-B69EF32366AD}" destId="{F4992B34-4E0B-408D-ABEF-32E16B947675}" srcOrd="1" destOrd="0" presId="urn:microsoft.com/office/officeart/2005/8/layout/chevron1"/>
    <dgm:cxn modelId="{57B6075A-892A-47F8-B444-7D9D2082F1F0}" type="presParOf" srcId="{156ED322-D781-479E-8C15-B69EF32366AD}" destId="{94FF317F-92A1-4AAB-A637-01704FAAB661}" srcOrd="2" destOrd="0" presId="urn:microsoft.com/office/officeart/2005/8/layout/chevron1"/>
    <dgm:cxn modelId="{F6C3E66F-6F9C-47A0-87D8-7D7035A2DA61}" type="presParOf" srcId="{156ED322-D781-479E-8C15-B69EF32366AD}" destId="{0C68264E-5D57-4EF6-82D2-8B5EDC62371B}" srcOrd="3" destOrd="0" presId="urn:microsoft.com/office/officeart/2005/8/layout/chevron1"/>
    <dgm:cxn modelId="{2065D1A1-FF89-48B1-949E-AA9297C9CD43}" type="presParOf" srcId="{156ED322-D781-479E-8C15-B69EF32366AD}" destId="{88284192-2FAE-4039-AF49-CA74502B93E4}" srcOrd="4" destOrd="0" presId="urn:microsoft.com/office/officeart/2005/8/layout/chevron1"/>
    <dgm:cxn modelId="{9458BF62-3DA5-4200-8E67-959E30B2FFBE}" type="presParOf" srcId="{156ED322-D781-479E-8C15-B69EF32366AD}" destId="{CA8366FF-A8BC-4115-9CCE-A25A3BAC4D88}" srcOrd="5" destOrd="0" presId="urn:microsoft.com/office/officeart/2005/8/layout/chevron1"/>
    <dgm:cxn modelId="{3FBF79A8-AEE5-4FF9-8A15-2E0CEC04D3CE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AFFA520D-417C-4E14-A5D0-7174DAD4FC75}" type="presOf" srcId="{49DD7456-2462-411C-B88F-4A54BA8C76ED}" destId="{94FF317F-92A1-4AAB-A637-01704FAAB661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C541A9E9-A258-45E2-9B8B-FB33FB452259}" type="presOf" srcId="{1FDA6167-BD1B-454F-9ED1-757E29597F14}" destId="{156ED322-D781-479E-8C15-B69EF32366AD}" srcOrd="0" destOrd="0" presId="urn:microsoft.com/office/officeart/2005/8/layout/chevron1"/>
    <dgm:cxn modelId="{FDCEBD7E-5D44-493C-AB70-B5A462345A70}" type="presOf" srcId="{2654C815-F056-49B8-953E-9124654A7796}" destId="{34976D26-6D6E-41C2-876F-828F822F3DA6}" srcOrd="0" destOrd="0" presId="urn:microsoft.com/office/officeart/2005/8/layout/chevron1"/>
    <dgm:cxn modelId="{126892E6-7596-4AAD-9ED1-DF0C80250294}" type="presOf" srcId="{E490F2D3-283C-421A-A589-E243074B1AA4}" destId="{3999D3F7-A0C1-4302-93AC-7D0618A06F4D}" srcOrd="0" destOrd="0" presId="urn:microsoft.com/office/officeart/2005/8/layout/chevron1"/>
    <dgm:cxn modelId="{7FEDF2FC-44F9-43DE-87A6-3A6A7B072559}" type="presOf" srcId="{AB9C1E1F-E40C-4805-A902-441DC8C0469D}" destId="{88284192-2FAE-4039-AF49-CA74502B93E4}" srcOrd="0" destOrd="0" presId="urn:microsoft.com/office/officeart/2005/8/layout/chevron1"/>
    <dgm:cxn modelId="{8AB276BF-8244-442E-BC3B-74C73C10E09E}" type="presParOf" srcId="{156ED322-D781-479E-8C15-B69EF32366AD}" destId="{34976D26-6D6E-41C2-876F-828F822F3DA6}" srcOrd="0" destOrd="0" presId="urn:microsoft.com/office/officeart/2005/8/layout/chevron1"/>
    <dgm:cxn modelId="{1BFB2CFC-E4FC-4BB1-9364-F20842CF3EEA}" type="presParOf" srcId="{156ED322-D781-479E-8C15-B69EF32366AD}" destId="{F4992B34-4E0B-408D-ABEF-32E16B947675}" srcOrd="1" destOrd="0" presId="urn:microsoft.com/office/officeart/2005/8/layout/chevron1"/>
    <dgm:cxn modelId="{E3606BA3-11C5-4C66-A530-745DBC517FF2}" type="presParOf" srcId="{156ED322-D781-479E-8C15-B69EF32366AD}" destId="{94FF317F-92A1-4AAB-A637-01704FAAB661}" srcOrd="2" destOrd="0" presId="urn:microsoft.com/office/officeart/2005/8/layout/chevron1"/>
    <dgm:cxn modelId="{36DB4B72-3BC5-43EF-BF55-F88FEB6A23E0}" type="presParOf" srcId="{156ED322-D781-479E-8C15-B69EF32366AD}" destId="{0C68264E-5D57-4EF6-82D2-8B5EDC62371B}" srcOrd="3" destOrd="0" presId="urn:microsoft.com/office/officeart/2005/8/layout/chevron1"/>
    <dgm:cxn modelId="{8BDCEC78-D4E3-47D7-8495-869260A5EDE3}" type="presParOf" srcId="{156ED322-D781-479E-8C15-B69EF32366AD}" destId="{88284192-2FAE-4039-AF49-CA74502B93E4}" srcOrd="4" destOrd="0" presId="urn:microsoft.com/office/officeart/2005/8/layout/chevron1"/>
    <dgm:cxn modelId="{876D4E6E-86EB-4330-B3F6-B30C4A98C4DA}" type="presParOf" srcId="{156ED322-D781-479E-8C15-B69EF32366AD}" destId="{CA8366FF-A8BC-4115-9CCE-A25A3BAC4D88}" srcOrd="5" destOrd="0" presId="urn:microsoft.com/office/officeart/2005/8/layout/chevron1"/>
    <dgm:cxn modelId="{C640E8FA-BC44-425D-AB7B-5DB63A661784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267823-A5F2-4AF2-98C2-9629F4C839A7}" type="presOf" srcId="{1FDA6167-BD1B-454F-9ED1-757E29597F14}" destId="{156ED322-D781-479E-8C15-B69EF32366AD}" srcOrd="0" destOrd="0" presId="urn:microsoft.com/office/officeart/2005/8/layout/chevron1"/>
    <dgm:cxn modelId="{0B89D5D5-F08F-407B-8D6F-D0A746C14D42}" type="presOf" srcId="{E490F2D3-283C-421A-A589-E243074B1AA4}" destId="{3999D3F7-A0C1-4302-93AC-7D0618A06F4D}" srcOrd="0" destOrd="0" presId="urn:microsoft.com/office/officeart/2005/8/layout/chevron1"/>
    <dgm:cxn modelId="{A4DEDEB2-5B0F-4A80-8F25-82C4A34BF6C4}" type="presOf" srcId="{49DD7456-2462-411C-B88F-4A54BA8C76ED}" destId="{94FF317F-92A1-4AAB-A637-01704FAAB661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694EB503-63C7-4424-A1D2-6D5576644679}" type="presOf" srcId="{AB9C1E1F-E40C-4805-A902-441DC8C0469D}" destId="{88284192-2FAE-4039-AF49-CA74502B93E4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F1230C2F-FA06-4E8E-AB8D-9618D7C1217A}" type="presOf" srcId="{2654C815-F056-49B8-953E-9124654A7796}" destId="{34976D26-6D6E-41C2-876F-828F822F3DA6}" srcOrd="0" destOrd="0" presId="urn:microsoft.com/office/officeart/2005/8/layout/chevron1"/>
    <dgm:cxn modelId="{47D362A1-4BBF-45C7-8302-FB1023F69380}" type="presParOf" srcId="{156ED322-D781-479E-8C15-B69EF32366AD}" destId="{34976D26-6D6E-41C2-876F-828F822F3DA6}" srcOrd="0" destOrd="0" presId="urn:microsoft.com/office/officeart/2005/8/layout/chevron1"/>
    <dgm:cxn modelId="{FBC4207B-B29B-4FAA-87CC-C6684E14BF8B}" type="presParOf" srcId="{156ED322-D781-479E-8C15-B69EF32366AD}" destId="{F4992B34-4E0B-408D-ABEF-32E16B947675}" srcOrd="1" destOrd="0" presId="urn:microsoft.com/office/officeart/2005/8/layout/chevron1"/>
    <dgm:cxn modelId="{1EF8D5CE-2787-4EE4-8F5D-6684F76540BD}" type="presParOf" srcId="{156ED322-D781-479E-8C15-B69EF32366AD}" destId="{94FF317F-92A1-4AAB-A637-01704FAAB661}" srcOrd="2" destOrd="0" presId="urn:microsoft.com/office/officeart/2005/8/layout/chevron1"/>
    <dgm:cxn modelId="{F103C295-9D4E-4CC9-97EC-42DB8ED27A57}" type="presParOf" srcId="{156ED322-D781-479E-8C15-B69EF32366AD}" destId="{0C68264E-5D57-4EF6-82D2-8B5EDC62371B}" srcOrd="3" destOrd="0" presId="urn:microsoft.com/office/officeart/2005/8/layout/chevron1"/>
    <dgm:cxn modelId="{C4A1A2A1-7FA7-4FC5-8DC3-3A6827DC7E48}" type="presParOf" srcId="{156ED322-D781-479E-8C15-B69EF32366AD}" destId="{88284192-2FAE-4039-AF49-CA74502B93E4}" srcOrd="4" destOrd="0" presId="urn:microsoft.com/office/officeart/2005/8/layout/chevron1"/>
    <dgm:cxn modelId="{CB834FAA-A35E-4F78-B051-ACAC90870DE9}" type="presParOf" srcId="{156ED322-D781-479E-8C15-B69EF32366AD}" destId="{CA8366FF-A8BC-4115-9CCE-A25A3BAC4D88}" srcOrd="5" destOrd="0" presId="urn:microsoft.com/office/officeart/2005/8/layout/chevron1"/>
    <dgm:cxn modelId="{622E2D0E-CAC9-4A29-926C-44E5CC2AD7EE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3623F2-CA32-4F49-94AA-38EC1934DFB4}" type="presOf" srcId="{E490F2D3-283C-421A-A589-E243074B1AA4}" destId="{3999D3F7-A0C1-4302-93AC-7D0618A06F4D}" srcOrd="0" destOrd="0" presId="urn:microsoft.com/office/officeart/2005/8/layout/chevron1"/>
    <dgm:cxn modelId="{32DE0BA0-4C46-47A3-81F9-0446AEA37143}" type="presOf" srcId="{1FDA6167-BD1B-454F-9ED1-757E29597F14}" destId="{156ED322-D781-479E-8C15-B69EF32366AD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3A0ACE65-AB3E-45DF-9593-A1F7F8A95C0D}" type="presOf" srcId="{AB9C1E1F-E40C-4805-A902-441DC8C0469D}" destId="{88284192-2FAE-4039-AF49-CA74502B93E4}" srcOrd="0" destOrd="0" presId="urn:microsoft.com/office/officeart/2005/8/layout/chevron1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2157779F-6C8E-4991-A293-61AC43586911}" type="presOf" srcId="{2654C815-F056-49B8-953E-9124654A7796}" destId="{34976D26-6D6E-41C2-876F-828F822F3DA6}" srcOrd="0" destOrd="0" presId="urn:microsoft.com/office/officeart/2005/8/layout/chevron1"/>
    <dgm:cxn modelId="{E521E89C-F143-41A6-810F-384B71EDD17B}" type="presOf" srcId="{49DD7456-2462-411C-B88F-4A54BA8C76ED}" destId="{94FF317F-92A1-4AAB-A637-01704FAAB661}" srcOrd="0" destOrd="0" presId="urn:microsoft.com/office/officeart/2005/8/layout/chevron1"/>
    <dgm:cxn modelId="{D0712142-8D73-4E55-A34C-842C93EA468B}" type="presParOf" srcId="{156ED322-D781-479E-8C15-B69EF32366AD}" destId="{34976D26-6D6E-41C2-876F-828F822F3DA6}" srcOrd="0" destOrd="0" presId="urn:microsoft.com/office/officeart/2005/8/layout/chevron1"/>
    <dgm:cxn modelId="{93461578-29B7-47E7-A739-39C8425327D7}" type="presParOf" srcId="{156ED322-D781-479E-8C15-B69EF32366AD}" destId="{F4992B34-4E0B-408D-ABEF-32E16B947675}" srcOrd="1" destOrd="0" presId="urn:microsoft.com/office/officeart/2005/8/layout/chevron1"/>
    <dgm:cxn modelId="{614B7C66-B7B2-4387-B08C-D1AC3EAA1EDC}" type="presParOf" srcId="{156ED322-D781-479E-8C15-B69EF32366AD}" destId="{94FF317F-92A1-4AAB-A637-01704FAAB661}" srcOrd="2" destOrd="0" presId="urn:microsoft.com/office/officeart/2005/8/layout/chevron1"/>
    <dgm:cxn modelId="{FDA30D9A-4C3B-4468-9EB0-D2208FD853E9}" type="presParOf" srcId="{156ED322-D781-479E-8C15-B69EF32366AD}" destId="{0C68264E-5D57-4EF6-82D2-8B5EDC62371B}" srcOrd="3" destOrd="0" presId="urn:microsoft.com/office/officeart/2005/8/layout/chevron1"/>
    <dgm:cxn modelId="{75B40B36-BEEA-45F2-9F5E-1EBBEBD9DAF2}" type="presParOf" srcId="{156ED322-D781-479E-8C15-B69EF32366AD}" destId="{88284192-2FAE-4039-AF49-CA74502B93E4}" srcOrd="4" destOrd="0" presId="urn:microsoft.com/office/officeart/2005/8/layout/chevron1"/>
    <dgm:cxn modelId="{6BF87A6D-01D6-45DD-8409-FFDE356445F8}" type="presParOf" srcId="{156ED322-D781-479E-8C15-B69EF32366AD}" destId="{CA8366FF-A8BC-4115-9CCE-A25A3BAC4D88}" srcOrd="5" destOrd="0" presId="urn:microsoft.com/office/officeart/2005/8/layout/chevron1"/>
    <dgm:cxn modelId="{F8B97A2C-E661-4C8B-9ADD-2B5FAD2A6983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F60BA4-0F7E-4A70-BE1D-99C8A37427C4}" type="presOf" srcId="{AB9C1E1F-E40C-4805-A902-441DC8C0469D}" destId="{88284192-2FAE-4039-AF49-CA74502B93E4}" srcOrd="0" destOrd="0" presId="urn:microsoft.com/office/officeart/2005/8/layout/chevron1"/>
    <dgm:cxn modelId="{3D5E5C94-BE58-43DA-AD1A-D7CD18BCC9D0}" type="presOf" srcId="{49DD7456-2462-411C-B88F-4A54BA8C76ED}" destId="{94FF317F-92A1-4AAB-A637-01704FAAB661}" srcOrd="0" destOrd="0" presId="urn:microsoft.com/office/officeart/2005/8/layout/chevron1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B4CBC301-3229-4844-A3E7-E9F39F67342F}" type="presOf" srcId="{E490F2D3-283C-421A-A589-E243074B1AA4}" destId="{3999D3F7-A0C1-4302-93AC-7D0618A06F4D}" srcOrd="0" destOrd="0" presId="urn:microsoft.com/office/officeart/2005/8/layout/chevron1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3754D557-0104-4E37-AFEA-5862C2D324C4}" type="presOf" srcId="{2654C815-F056-49B8-953E-9124654A7796}" destId="{34976D26-6D6E-41C2-876F-828F822F3DA6}" srcOrd="0" destOrd="0" presId="urn:microsoft.com/office/officeart/2005/8/layout/chevron1"/>
    <dgm:cxn modelId="{40FF6955-C482-477C-B5BF-8D0D50F3DC13}" type="presOf" srcId="{1FDA6167-BD1B-454F-9ED1-757E29597F14}" destId="{156ED322-D781-479E-8C15-B69EF32366AD}" srcOrd="0" destOrd="0" presId="urn:microsoft.com/office/officeart/2005/8/layout/chevron1"/>
    <dgm:cxn modelId="{36C2099D-7815-4B14-B56C-4938E97C2ECC}" type="presParOf" srcId="{156ED322-D781-479E-8C15-B69EF32366AD}" destId="{34976D26-6D6E-41C2-876F-828F822F3DA6}" srcOrd="0" destOrd="0" presId="urn:microsoft.com/office/officeart/2005/8/layout/chevron1"/>
    <dgm:cxn modelId="{8708B7FD-A8B1-4509-A7E2-85B920C59DA7}" type="presParOf" srcId="{156ED322-D781-479E-8C15-B69EF32366AD}" destId="{F4992B34-4E0B-408D-ABEF-32E16B947675}" srcOrd="1" destOrd="0" presId="urn:microsoft.com/office/officeart/2005/8/layout/chevron1"/>
    <dgm:cxn modelId="{AE2814D1-6A3A-47C0-8905-C098B7FBE7BD}" type="presParOf" srcId="{156ED322-D781-479E-8C15-B69EF32366AD}" destId="{94FF317F-92A1-4AAB-A637-01704FAAB661}" srcOrd="2" destOrd="0" presId="urn:microsoft.com/office/officeart/2005/8/layout/chevron1"/>
    <dgm:cxn modelId="{82ACAAC6-1F0B-4CBD-A8D1-C6795F815B7A}" type="presParOf" srcId="{156ED322-D781-479E-8C15-B69EF32366AD}" destId="{0C68264E-5D57-4EF6-82D2-8B5EDC62371B}" srcOrd="3" destOrd="0" presId="urn:microsoft.com/office/officeart/2005/8/layout/chevron1"/>
    <dgm:cxn modelId="{81BD1B48-27D9-489F-BB44-40F30602EB88}" type="presParOf" srcId="{156ED322-D781-479E-8C15-B69EF32366AD}" destId="{88284192-2FAE-4039-AF49-CA74502B93E4}" srcOrd="4" destOrd="0" presId="urn:microsoft.com/office/officeart/2005/8/layout/chevron1"/>
    <dgm:cxn modelId="{F5B9DE2B-1927-41BC-B888-009FCA22C162}" type="presParOf" srcId="{156ED322-D781-479E-8C15-B69EF32366AD}" destId="{CA8366FF-A8BC-4115-9CCE-A25A3BAC4D88}" srcOrd="5" destOrd="0" presId="urn:microsoft.com/office/officeart/2005/8/layout/chevron1"/>
    <dgm:cxn modelId="{8F9263B5-9F8F-4B6C-B47C-102D83D8C70C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DA6167-BD1B-454F-9ED1-757E29597F1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2654C815-F056-49B8-953E-9124654A7796}">
      <dgm:prSet phldrT="[Text]"/>
      <dgm:spPr>
        <a:solidFill>
          <a:srgbClr val="FF0909">
            <a:alpha val="42000"/>
          </a:srgb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GB" b="1" dirty="0" smtClean="0"/>
            <a:t>Introduction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61D05DB-2690-4DBF-9A6C-12A11F1059EA}" type="parTrans" cxnId="{3D6B55AA-CD19-4DAE-8AAA-184491C77875}">
      <dgm:prSet/>
      <dgm:spPr/>
      <dgm:t>
        <a:bodyPr/>
        <a:lstStyle/>
        <a:p>
          <a:endParaRPr lang="en-GB"/>
        </a:p>
      </dgm:t>
    </dgm:pt>
    <dgm:pt modelId="{7107268A-F88A-4418-8766-F01438ACC2E8}" type="sibTrans" cxnId="{3D6B55AA-CD19-4DAE-8AAA-184491C77875}">
      <dgm:prSet/>
      <dgm:spPr/>
      <dgm:t>
        <a:bodyPr/>
        <a:lstStyle/>
        <a:p>
          <a:endParaRPr lang="en-GB"/>
        </a:p>
      </dgm:t>
    </dgm:pt>
    <dgm:pt modelId="{49DD7456-2462-411C-B88F-4A54BA8C76ED}">
      <dgm:prSet phldrT="[Text]"/>
      <dgm:spPr>
        <a:solidFill>
          <a:srgbClr val="FFC000">
            <a:alpha val="60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The Need for Forensics Support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1A99A01-3E56-473C-9010-D92FEFA1E792}" type="parTrans" cxnId="{0ED2D8EA-3102-462F-92C7-7972A716E200}">
      <dgm:prSet/>
      <dgm:spPr/>
      <dgm:t>
        <a:bodyPr/>
        <a:lstStyle/>
        <a:p>
          <a:endParaRPr lang="en-GB"/>
        </a:p>
      </dgm:t>
    </dgm:pt>
    <dgm:pt modelId="{7F57A753-E4B5-4BD3-B953-FE03E07C91B9}" type="sibTrans" cxnId="{0ED2D8EA-3102-462F-92C7-7972A716E200}">
      <dgm:prSet/>
      <dgm:spPr/>
      <dgm:t>
        <a:bodyPr/>
        <a:lstStyle/>
        <a:p>
          <a:endParaRPr lang="en-GB"/>
        </a:p>
      </dgm:t>
    </dgm:pt>
    <dgm:pt modelId="{AB9C1E1F-E40C-4805-A902-441DC8C0469D}">
      <dgm:prSet phldrT="[Text]"/>
      <dgm:spPr>
        <a:solidFill>
          <a:srgbClr val="00B050">
            <a:alpha val="48000"/>
          </a:srgbClr>
        </a:solidFill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Current situation 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1C7985A-2FA5-460D-B895-339B2CD366DB}" type="parTrans" cxnId="{9C2C95C3-23BF-41B8-BBF9-64340B466B9E}">
      <dgm:prSet/>
      <dgm:spPr/>
      <dgm:t>
        <a:bodyPr/>
        <a:lstStyle/>
        <a:p>
          <a:endParaRPr lang="en-GB"/>
        </a:p>
      </dgm:t>
    </dgm:pt>
    <dgm:pt modelId="{E45C0132-85E2-42E5-AE83-3DD1184F94BE}" type="sibTrans" cxnId="{9C2C95C3-23BF-41B8-BBF9-64340B466B9E}">
      <dgm:prSet/>
      <dgm:spPr/>
      <dgm:t>
        <a:bodyPr/>
        <a:lstStyle/>
        <a:p>
          <a:endParaRPr lang="en-GB"/>
        </a:p>
      </dgm:t>
    </dgm:pt>
    <dgm:pt modelId="{E490F2D3-283C-421A-A589-E243074B1AA4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en-US" b="1" dirty="0" smtClean="0"/>
            <a:t>Proposed Plan of action</a:t>
          </a:r>
          <a:endParaRPr lang="en-GB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B68C343-6D19-4ABF-8E21-3354B4E988EB}" type="sibTrans" cxnId="{EDF08400-BF83-4517-AB68-B4E7C2DD229F}">
      <dgm:prSet/>
      <dgm:spPr/>
      <dgm:t>
        <a:bodyPr/>
        <a:lstStyle/>
        <a:p>
          <a:endParaRPr lang="en-GB"/>
        </a:p>
      </dgm:t>
    </dgm:pt>
    <dgm:pt modelId="{E0FA0A2B-47DF-4CAE-8E1A-8C7C7B2400A8}" type="parTrans" cxnId="{EDF08400-BF83-4517-AB68-B4E7C2DD229F}">
      <dgm:prSet/>
      <dgm:spPr/>
      <dgm:t>
        <a:bodyPr/>
        <a:lstStyle/>
        <a:p>
          <a:endParaRPr lang="en-GB"/>
        </a:p>
      </dgm:t>
    </dgm:pt>
    <dgm:pt modelId="{156ED322-D781-479E-8C15-B69EF32366AD}" type="pres">
      <dgm:prSet presAssocID="{1FDA6167-BD1B-454F-9ED1-757E29597F14}" presName="Name0" presStyleCnt="0">
        <dgm:presLayoutVars>
          <dgm:dir/>
          <dgm:animLvl val="lvl"/>
          <dgm:resizeHandles val="exact"/>
        </dgm:presLayoutVars>
      </dgm:prSet>
      <dgm:spPr/>
    </dgm:pt>
    <dgm:pt modelId="{34976D26-6D6E-41C2-876F-828F822F3DA6}" type="pres">
      <dgm:prSet presAssocID="{2654C815-F056-49B8-953E-9124654A779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92B34-4E0B-408D-ABEF-32E16B947675}" type="pres">
      <dgm:prSet presAssocID="{7107268A-F88A-4418-8766-F01438ACC2E8}" presName="parTxOnlySpace" presStyleCnt="0"/>
      <dgm:spPr/>
    </dgm:pt>
    <dgm:pt modelId="{94FF317F-92A1-4AAB-A637-01704FAAB661}" type="pres">
      <dgm:prSet presAssocID="{49DD7456-2462-411C-B88F-4A54BA8C76E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8264E-5D57-4EF6-82D2-8B5EDC62371B}" type="pres">
      <dgm:prSet presAssocID="{7F57A753-E4B5-4BD3-B953-FE03E07C91B9}" presName="parTxOnlySpace" presStyleCnt="0"/>
      <dgm:spPr/>
    </dgm:pt>
    <dgm:pt modelId="{88284192-2FAE-4039-AF49-CA74502B93E4}" type="pres">
      <dgm:prSet presAssocID="{AB9C1E1F-E40C-4805-A902-441DC8C046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366FF-A8BC-4115-9CCE-A25A3BAC4D88}" type="pres">
      <dgm:prSet presAssocID="{E45C0132-85E2-42E5-AE83-3DD1184F94BE}" presName="parTxOnlySpace" presStyleCnt="0"/>
      <dgm:spPr/>
    </dgm:pt>
    <dgm:pt modelId="{3999D3F7-A0C1-4302-93AC-7D0618A06F4D}" type="pres">
      <dgm:prSet presAssocID="{E490F2D3-283C-421A-A589-E243074B1AA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F08400-BF83-4517-AB68-B4E7C2DD229F}" srcId="{1FDA6167-BD1B-454F-9ED1-757E29597F14}" destId="{E490F2D3-283C-421A-A589-E243074B1AA4}" srcOrd="3" destOrd="0" parTransId="{E0FA0A2B-47DF-4CAE-8E1A-8C7C7B2400A8}" sibTransId="{5B68C343-6D19-4ABF-8E21-3354B4E988EB}"/>
    <dgm:cxn modelId="{FFB10DCB-F429-40F3-9817-CB85999FDEE6}" type="presOf" srcId="{2654C815-F056-49B8-953E-9124654A7796}" destId="{34976D26-6D6E-41C2-876F-828F822F3DA6}" srcOrd="0" destOrd="0" presId="urn:microsoft.com/office/officeart/2005/8/layout/chevron1"/>
    <dgm:cxn modelId="{EB3D018C-3755-4964-BCF8-92E3C955BEF0}" type="presOf" srcId="{49DD7456-2462-411C-B88F-4A54BA8C76ED}" destId="{94FF317F-92A1-4AAB-A637-01704FAAB661}" srcOrd="0" destOrd="0" presId="urn:microsoft.com/office/officeart/2005/8/layout/chevron1"/>
    <dgm:cxn modelId="{85B8F664-608D-4F1E-A327-B54779C8DEAC}" type="presOf" srcId="{E490F2D3-283C-421A-A589-E243074B1AA4}" destId="{3999D3F7-A0C1-4302-93AC-7D0618A06F4D}" srcOrd="0" destOrd="0" presId="urn:microsoft.com/office/officeart/2005/8/layout/chevron1"/>
    <dgm:cxn modelId="{0ED2D8EA-3102-462F-92C7-7972A716E200}" srcId="{1FDA6167-BD1B-454F-9ED1-757E29597F14}" destId="{49DD7456-2462-411C-B88F-4A54BA8C76ED}" srcOrd="1" destOrd="0" parTransId="{01A99A01-3E56-473C-9010-D92FEFA1E792}" sibTransId="{7F57A753-E4B5-4BD3-B953-FE03E07C91B9}"/>
    <dgm:cxn modelId="{3D6B55AA-CD19-4DAE-8AAA-184491C77875}" srcId="{1FDA6167-BD1B-454F-9ED1-757E29597F14}" destId="{2654C815-F056-49B8-953E-9124654A7796}" srcOrd="0" destOrd="0" parTransId="{F61D05DB-2690-4DBF-9A6C-12A11F1059EA}" sibTransId="{7107268A-F88A-4418-8766-F01438ACC2E8}"/>
    <dgm:cxn modelId="{9C2C95C3-23BF-41B8-BBF9-64340B466B9E}" srcId="{1FDA6167-BD1B-454F-9ED1-757E29597F14}" destId="{AB9C1E1F-E40C-4805-A902-441DC8C0469D}" srcOrd="2" destOrd="0" parTransId="{01C7985A-2FA5-460D-B895-339B2CD366DB}" sibTransId="{E45C0132-85E2-42E5-AE83-3DD1184F94BE}"/>
    <dgm:cxn modelId="{BBB07F56-19C9-4530-8C9D-08B1992FAC72}" type="presOf" srcId="{AB9C1E1F-E40C-4805-A902-441DC8C0469D}" destId="{88284192-2FAE-4039-AF49-CA74502B93E4}" srcOrd="0" destOrd="0" presId="urn:microsoft.com/office/officeart/2005/8/layout/chevron1"/>
    <dgm:cxn modelId="{18F1C85C-842C-4911-AFDE-67578136C6AA}" type="presOf" srcId="{1FDA6167-BD1B-454F-9ED1-757E29597F14}" destId="{156ED322-D781-479E-8C15-B69EF32366AD}" srcOrd="0" destOrd="0" presId="urn:microsoft.com/office/officeart/2005/8/layout/chevron1"/>
    <dgm:cxn modelId="{1B846501-288E-462D-9E6F-E70D5F677804}" type="presParOf" srcId="{156ED322-D781-479E-8C15-B69EF32366AD}" destId="{34976D26-6D6E-41C2-876F-828F822F3DA6}" srcOrd="0" destOrd="0" presId="urn:microsoft.com/office/officeart/2005/8/layout/chevron1"/>
    <dgm:cxn modelId="{D104770E-5502-4FDA-8504-399EE1B544A6}" type="presParOf" srcId="{156ED322-D781-479E-8C15-B69EF32366AD}" destId="{F4992B34-4E0B-408D-ABEF-32E16B947675}" srcOrd="1" destOrd="0" presId="urn:microsoft.com/office/officeart/2005/8/layout/chevron1"/>
    <dgm:cxn modelId="{1E749453-0C53-4CB0-A1E1-EA6550D2A90C}" type="presParOf" srcId="{156ED322-D781-479E-8C15-B69EF32366AD}" destId="{94FF317F-92A1-4AAB-A637-01704FAAB661}" srcOrd="2" destOrd="0" presId="urn:microsoft.com/office/officeart/2005/8/layout/chevron1"/>
    <dgm:cxn modelId="{D6EB576A-3EA9-47BA-B6C8-7F5D033D95FC}" type="presParOf" srcId="{156ED322-D781-479E-8C15-B69EF32366AD}" destId="{0C68264E-5D57-4EF6-82D2-8B5EDC62371B}" srcOrd="3" destOrd="0" presId="urn:microsoft.com/office/officeart/2005/8/layout/chevron1"/>
    <dgm:cxn modelId="{8BB8B4D4-079E-4BFD-B9F2-E53E0535F484}" type="presParOf" srcId="{156ED322-D781-479E-8C15-B69EF32366AD}" destId="{88284192-2FAE-4039-AF49-CA74502B93E4}" srcOrd="4" destOrd="0" presId="urn:microsoft.com/office/officeart/2005/8/layout/chevron1"/>
    <dgm:cxn modelId="{535DC4BF-0D8F-48B8-87AD-D01DFCA3A66B}" type="presParOf" srcId="{156ED322-D781-479E-8C15-B69EF32366AD}" destId="{CA8366FF-A8BC-4115-9CCE-A25A3BAC4D88}" srcOrd="5" destOrd="0" presId="urn:microsoft.com/office/officeart/2005/8/layout/chevron1"/>
    <dgm:cxn modelId="{6B1F315E-2619-453D-B1C8-781807667A5C}" type="presParOf" srcId="{156ED322-D781-479E-8C15-B69EF32366AD}" destId="{3999D3F7-A0C1-4302-93AC-7D0618A06F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Introduction</a:t>
          </a:r>
          <a:endParaRPr lang="en-GB" sz="22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The Need for Forensics</a:t>
          </a:r>
          <a:endParaRPr lang="en-GB" sz="22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Current situation</a:t>
          </a:r>
          <a:endParaRPr lang="en-GB" sz="22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Proposed Action plan</a:t>
          </a:r>
          <a:endParaRPr lang="en-GB" sz="2200" b="1" kern="1200" dirty="0"/>
        </a:p>
      </dsp:txBody>
      <dsp:txXfrm>
        <a:off x="8462961" y="460673"/>
        <a:ext cx="1749921" cy="11666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Introduction</a:t>
          </a:r>
          <a:endParaRPr lang="en-GB" sz="22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The Need for Forensics</a:t>
          </a:r>
          <a:endParaRPr lang="en-GB" sz="22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Current situation</a:t>
          </a:r>
          <a:endParaRPr lang="en-GB" sz="22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Proposed Action plan</a:t>
          </a:r>
          <a:endParaRPr lang="en-GB" sz="2200" b="1" kern="1200" dirty="0"/>
        </a:p>
      </dsp:txBody>
      <dsp:txXfrm>
        <a:off x="8462961" y="460673"/>
        <a:ext cx="1749921" cy="1166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Action plan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6D26-6D6E-41C2-876F-828F822F3DA6}">
      <dsp:nvSpPr>
        <dsp:cNvPr id="0" name=""/>
        <dsp:cNvSpPr/>
      </dsp:nvSpPr>
      <dsp:spPr>
        <a:xfrm>
          <a:off x="5010" y="460673"/>
          <a:ext cx="2916534" cy="1166613"/>
        </a:xfrm>
        <a:prstGeom prst="chevron">
          <a:avLst/>
        </a:prstGeom>
        <a:solidFill>
          <a:srgbClr val="FF0909">
            <a:alpha val="42000"/>
          </a:srgb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Introduction</a:t>
          </a:r>
          <a:endParaRPr lang="en-GB" sz="2100" b="1" kern="1200" dirty="0"/>
        </a:p>
      </dsp:txBody>
      <dsp:txXfrm>
        <a:off x="588317" y="460673"/>
        <a:ext cx="1749921" cy="1166613"/>
      </dsp:txXfrm>
    </dsp:sp>
    <dsp:sp modelId="{94FF317F-92A1-4AAB-A637-01704FAAB661}">
      <dsp:nvSpPr>
        <dsp:cNvPr id="0" name=""/>
        <dsp:cNvSpPr/>
      </dsp:nvSpPr>
      <dsp:spPr>
        <a:xfrm>
          <a:off x="2629891" y="460673"/>
          <a:ext cx="2916534" cy="1166613"/>
        </a:xfrm>
        <a:prstGeom prst="chevron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The Need for Forensics Support</a:t>
          </a:r>
          <a:endParaRPr lang="en-GB" sz="2100" b="1" kern="1200" dirty="0"/>
        </a:p>
      </dsp:txBody>
      <dsp:txXfrm>
        <a:off x="3213198" y="460673"/>
        <a:ext cx="1749921" cy="1166613"/>
      </dsp:txXfrm>
    </dsp:sp>
    <dsp:sp modelId="{88284192-2FAE-4039-AF49-CA74502B93E4}">
      <dsp:nvSpPr>
        <dsp:cNvPr id="0" name=""/>
        <dsp:cNvSpPr/>
      </dsp:nvSpPr>
      <dsp:spPr>
        <a:xfrm>
          <a:off x="5254773" y="460673"/>
          <a:ext cx="2916534" cy="1166613"/>
        </a:xfrm>
        <a:prstGeom prst="chevron">
          <a:avLst/>
        </a:prstGeom>
        <a:solidFill>
          <a:srgbClr val="00B050">
            <a:alpha val="48000"/>
          </a:srgb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Current situation </a:t>
          </a:r>
          <a:endParaRPr lang="en-GB" sz="2100" b="1" kern="1200" dirty="0"/>
        </a:p>
      </dsp:txBody>
      <dsp:txXfrm>
        <a:off x="5838080" y="460673"/>
        <a:ext cx="1749921" cy="1166613"/>
      </dsp:txXfrm>
    </dsp:sp>
    <dsp:sp modelId="{3999D3F7-A0C1-4302-93AC-7D0618A06F4D}">
      <dsp:nvSpPr>
        <dsp:cNvPr id="0" name=""/>
        <dsp:cNvSpPr/>
      </dsp:nvSpPr>
      <dsp:spPr>
        <a:xfrm>
          <a:off x="7879654" y="460673"/>
          <a:ext cx="2916534" cy="116661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Proposed Plan of action</a:t>
          </a:r>
          <a:endParaRPr lang="en-GB" sz="2100" b="1" kern="1200" dirty="0"/>
        </a:p>
      </dsp:txBody>
      <dsp:txXfrm>
        <a:off x="8462961" y="460673"/>
        <a:ext cx="1749921" cy="116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504BB-5619-49FD-BDC9-8FEF3F35DBA4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3FCC-D824-457A-8E84-F8A68A13F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3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03FCC-D824-457A-8E84-F8A68A13FE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2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2012950"/>
            <a:ext cx="9794875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3671888"/>
            <a:ext cx="80645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B1BB-6E60-4735-B8A1-A0B3F56A6B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9FC44-2841-49BD-8AE8-8C3092BBBE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425" y="258763"/>
            <a:ext cx="25923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258763"/>
            <a:ext cx="7624762" cy="5529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58314-02E0-4B7F-B63D-CA3FACDA1E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1F8AD-4928-4BEF-898A-F1A1FFAA21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8" y="4164013"/>
            <a:ext cx="9794875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38" y="2746375"/>
            <a:ext cx="9794875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CA4B7-9F25-4E13-BABA-764ACEAB77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511300"/>
            <a:ext cx="51085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5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C2073-23CB-4D2C-B670-6B24D58F3C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91112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91112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113" y="1450975"/>
            <a:ext cx="5092700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113" y="2055813"/>
            <a:ext cx="5092700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1A34-DCDC-4B2D-B828-3BC685995F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3231B-F0AE-49BA-AF15-1C740DFB5A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6A6E-A4E8-4B7E-A6CF-D67518E727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90950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325" y="258763"/>
            <a:ext cx="6440488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263" y="1355725"/>
            <a:ext cx="3790950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37788-6F2D-4600-A78F-2CD5147B55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013" y="4535488"/>
            <a:ext cx="69119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9013" y="579438"/>
            <a:ext cx="69119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9013" y="5072063"/>
            <a:ext cx="69119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8365C-D1EF-417F-BBBD-5BF2639B96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8">
              <a:schemeClr val="bg1"/>
            </a:gs>
            <a:gs pos="0">
              <a:schemeClr val="accent1">
                <a:lumMod val="75000"/>
              </a:schemeClr>
            </a:gs>
            <a:gs pos="91000">
              <a:schemeClr val="bg1"/>
            </a:gs>
            <a:gs pos="97000">
              <a:srgbClr val="E39D7D"/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6263" y="5900738"/>
            <a:ext cx="26876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37000" y="5900738"/>
            <a:ext cx="36480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8175" y="5900738"/>
            <a:ext cx="26876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66143C-2B91-4E34-87E7-50CE07A611A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.png"/><Relationship Id="rId4" Type="http://schemas.openxmlformats.org/officeDocument/2006/relationships/diagramLayout" Target="../diagrams/layout1.xml"/><Relationship Id="rId9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image" Target="../media/image5.png"/><Relationship Id="rId7" Type="http://schemas.openxmlformats.org/officeDocument/2006/relationships/diagramData" Target="../diagrams/data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microsoft.com/office/2007/relationships/diagramDrawing" Target="../diagrams/drawing10.xml"/><Relationship Id="rId5" Type="http://schemas.openxmlformats.org/officeDocument/2006/relationships/slide" Target="slide4.xml"/><Relationship Id="rId10" Type="http://schemas.openxmlformats.org/officeDocument/2006/relationships/diagramColors" Target="../diagrams/colors10.xml"/><Relationship Id="rId4" Type="http://schemas.openxmlformats.org/officeDocument/2006/relationships/slide" Target="slide8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image" Target="../media/image5.png"/><Relationship Id="rId7" Type="http://schemas.openxmlformats.org/officeDocument/2006/relationships/diagramData" Target="../diagrams/data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microsoft.com/office/2007/relationships/diagramDrawing" Target="../diagrams/drawing11.xml"/><Relationship Id="rId5" Type="http://schemas.openxmlformats.org/officeDocument/2006/relationships/slide" Target="slide4.xml"/><Relationship Id="rId10" Type="http://schemas.openxmlformats.org/officeDocument/2006/relationships/diagramColors" Target="../diagrams/colors11.xml"/><Relationship Id="rId4" Type="http://schemas.openxmlformats.org/officeDocument/2006/relationships/slide" Target="slide8.xml"/><Relationship Id="rId9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slide" Target="slide4.xml"/><Relationship Id="rId7" Type="http://schemas.openxmlformats.org/officeDocument/2006/relationships/diagramQuickStyle" Target="../diagrams/quickStyl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10" Type="http://schemas.openxmlformats.org/officeDocument/2006/relationships/slide" Target="slide15.xml"/><Relationship Id="rId4" Type="http://schemas.openxmlformats.org/officeDocument/2006/relationships/image" Target="../media/image1.png"/><Relationship Id="rId9" Type="http://schemas.microsoft.com/office/2007/relationships/diagramDrawing" Target="../diagrams/drawing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slide" Target="slide4.xml"/><Relationship Id="rId7" Type="http://schemas.openxmlformats.org/officeDocument/2006/relationships/diagramQuickStyle" Target="../diagrams/quickStyl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5.xml"/><Relationship Id="rId11" Type="http://schemas.openxmlformats.org/officeDocument/2006/relationships/slide" Target="slide14.xml"/><Relationship Id="rId5" Type="http://schemas.openxmlformats.org/officeDocument/2006/relationships/diagramData" Target="../diagrams/data15.xml"/><Relationship Id="rId10" Type="http://schemas.openxmlformats.org/officeDocument/2006/relationships/slide" Target="slide16.xml"/><Relationship Id="rId4" Type="http://schemas.openxmlformats.org/officeDocument/2006/relationships/image" Target="../media/image1.png"/><Relationship Id="rId9" Type="http://schemas.microsoft.com/office/2007/relationships/diagramDrawing" Target="../diagrams/drawing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slide" Target="slide4.xml"/><Relationship Id="rId7" Type="http://schemas.openxmlformats.org/officeDocument/2006/relationships/diagramQuickStyle" Target="../diagrams/quickStyl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6.xml"/><Relationship Id="rId11" Type="http://schemas.openxmlformats.org/officeDocument/2006/relationships/slide" Target="slide15.xml"/><Relationship Id="rId5" Type="http://schemas.openxmlformats.org/officeDocument/2006/relationships/diagramData" Target="../diagrams/data16.xml"/><Relationship Id="rId10" Type="http://schemas.openxmlformats.org/officeDocument/2006/relationships/slide" Target="slide17.xml"/><Relationship Id="rId4" Type="http://schemas.openxmlformats.org/officeDocument/2006/relationships/image" Target="../media/image1.png"/><Relationship Id="rId9" Type="http://schemas.microsoft.com/office/2007/relationships/diagramDrawing" Target="../diagrams/drawing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slide" Target="slide4.xml"/><Relationship Id="rId7" Type="http://schemas.openxmlformats.org/officeDocument/2006/relationships/diagramQuickStyle" Target="../diagrams/quickStyl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10" Type="http://schemas.openxmlformats.org/officeDocument/2006/relationships/slide" Target="slide16.xml"/><Relationship Id="rId4" Type="http://schemas.openxmlformats.org/officeDocument/2006/relationships/image" Target="../media/image1.png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slide" Target="slide3.xml"/><Relationship Id="rId7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diagramDrawing" Target="../diagrams/drawing2.xml"/><Relationship Id="rId5" Type="http://schemas.openxmlformats.org/officeDocument/2006/relationships/image" Target="../media/image1.png"/><Relationship Id="rId10" Type="http://schemas.openxmlformats.org/officeDocument/2006/relationships/diagramColors" Target="../diagrams/colors2.xml"/><Relationship Id="rId4" Type="http://schemas.openxmlformats.org/officeDocument/2006/relationships/slide" Target="slid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2.xml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4.xml"/><Relationship Id="rId7" Type="http://schemas.openxmlformats.org/officeDocument/2006/relationships/slide" Target="slide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2.gif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slide" Target="slide6.xml"/><Relationship Id="rId4" Type="http://schemas.openxmlformats.org/officeDocument/2006/relationships/diagramData" Target="../diagrams/data5.xml"/><Relationship Id="rId9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openxmlformats.org/officeDocument/2006/relationships/slide" Target="slide1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8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8.xml"/><Relationship Id="rId11" Type="http://schemas.openxmlformats.org/officeDocument/2006/relationships/slide" Target="slide9.xml"/><Relationship Id="rId5" Type="http://schemas.openxmlformats.org/officeDocument/2006/relationships/image" Target="../media/image1.png"/><Relationship Id="rId10" Type="http://schemas.microsoft.com/office/2007/relationships/diagramDrawing" Target="../diagrams/drawing8.xml"/><Relationship Id="rId4" Type="http://schemas.openxmlformats.org/officeDocument/2006/relationships/slide" Target="slide4.xml"/><Relationship Id="rId9" Type="http://schemas.openxmlformats.org/officeDocument/2006/relationships/diagramColors" Target="../diagrams/colors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image" Target="../media/image5.png"/><Relationship Id="rId7" Type="http://schemas.openxmlformats.org/officeDocument/2006/relationships/diagramData" Target="../diagrams/data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microsoft.com/office/2007/relationships/diagramDrawing" Target="../diagrams/drawing9.xml"/><Relationship Id="rId5" Type="http://schemas.openxmlformats.org/officeDocument/2006/relationships/slide" Target="slide4.xml"/><Relationship Id="rId10" Type="http://schemas.openxmlformats.org/officeDocument/2006/relationships/diagramColors" Target="../diagrams/colors9.xml"/><Relationship Id="rId4" Type="http://schemas.openxmlformats.org/officeDocument/2006/relationships/slide" Target="slid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080517" y="2280175"/>
            <a:ext cx="9289032" cy="2328063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/>
          <a:lstStyle/>
          <a:p>
            <a:pPr algn="just"/>
            <a:endParaRPr lang="en-US" sz="600" b="1" dirty="0" smtClean="0"/>
          </a:p>
          <a:p>
            <a:pPr algn="just"/>
            <a:endParaRPr lang="en-US" sz="1100" b="1" dirty="0" smtClean="0"/>
          </a:p>
          <a:p>
            <a:pPr algn="just"/>
            <a:endParaRPr lang="en-US" sz="600" b="1" dirty="0" smtClean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267768565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AutoShape 4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265093" y="4086004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972505" y="929356"/>
            <a:ext cx="957706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FORENSICS CAPABILITIES IN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4696353" y="4073304"/>
            <a:ext cx="1821151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>
                <a:solidFill>
                  <a:srgbClr val="0070C0"/>
                </a:solidFill>
              </a:rPr>
              <a:t>1</a:t>
            </a:r>
            <a:r>
              <a:rPr lang="nl-NL" sz="2400" b="1" dirty="0" smtClean="0">
                <a:solidFill>
                  <a:srgbClr val="0070C0"/>
                </a:solidFill>
              </a:rPr>
              <a:t>/3</a:t>
            </a:r>
            <a:endParaRPr lang="en-GB" sz="2400" b="1" dirty="0">
              <a:solidFill>
                <a:srgbClr val="0070C0"/>
              </a:solidFill>
            </a:endParaRPr>
          </a:p>
        </p:txBody>
      </p:sp>
      <p:pic>
        <p:nvPicPr>
          <p:cNvPr id="28" name="Picture 2" descr="Bildergebnis für home button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hlinkClick r:id="rId8" action="ppaction://hlinksldjump"/>
          </p:cNvPr>
          <p:cNvSpPr/>
          <p:nvPr/>
        </p:nvSpPr>
        <p:spPr bwMode="auto">
          <a:xfrm>
            <a:off x="5977061" y="4032175"/>
            <a:ext cx="108012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264744" y="2614712"/>
            <a:ext cx="6858000" cy="59440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Richard </a:t>
            </a:r>
            <a:r>
              <a:rPr lang="en-US" sz="32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endParaRPr lang="en-US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9339" y="3282478"/>
            <a:ext cx="8498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Atomic </a:t>
            </a: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Energy Council - Uganda</a:t>
            </a:r>
            <a:endParaRPr lang="en-US" sz="2400" b="1" dirty="0">
              <a:solidFill>
                <a:schemeClr val="tx2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-17553"/>
            <a:ext cx="144000" cy="6490800"/>
          </a:xfrm>
          <a:prstGeom prst="rect">
            <a:avLst/>
          </a:prstGeom>
          <a:solidFill>
            <a:srgbClr val="A50021"/>
          </a:solidFill>
          <a:ln w="9525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8" name="Picture 2" descr="C:\Users\Public\Pictures\Sample Pictures\Uganda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283" y="20133"/>
            <a:ext cx="939792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30" y="179267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 bwMode="auto">
          <a:xfrm>
            <a:off x="523126" y="1441047"/>
            <a:ext cx="10290879" cy="3166032"/>
          </a:xfrm>
          <a:prstGeom prst="wedgeRectCallout">
            <a:avLst>
              <a:gd name="adj1" fmla="val -11793"/>
              <a:gd name="adj2" fmla="val 589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9670" y="1655911"/>
            <a:ext cx="812179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Radioactive materials have been used in </a:t>
            </a:r>
            <a:r>
              <a:rPr lang="en-US" sz="2200" dirty="0">
                <a:latin typeface="Arial Narrow" panose="020B0606020202030204" pitchFamily="34" charset="0"/>
              </a:rPr>
              <a:t>Uganda </a:t>
            </a:r>
            <a:r>
              <a:rPr lang="en-US" sz="2200" dirty="0" smtClean="0">
                <a:latin typeface="Arial Narrow" panose="020B0606020202030204" pitchFamily="34" charset="0"/>
              </a:rPr>
              <a:t>for many years yet the regulatory framework has been in place for only the last 9 years.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Many radioactive materials could have been abandoned and can end up in scrap metal or in other areas.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These </a:t>
            </a:r>
            <a:r>
              <a:rPr lang="en-US" sz="2200" dirty="0">
                <a:latin typeface="Arial Narrow" panose="020B0606020202030204" pitchFamily="34" charset="0"/>
              </a:rPr>
              <a:t>sources could be easily diverted for more malevolent purposes</a:t>
            </a:r>
            <a:r>
              <a:rPr lang="en-US" sz="2200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Good forensics would go along way helping the fight against nuclear terrorism both as a deterrent and in investigation.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4" action="ppaction://hlinksldjump"/>
          </p:cNvPr>
          <p:cNvSpPr/>
          <p:nvPr/>
        </p:nvSpPr>
        <p:spPr bwMode="auto">
          <a:xfrm>
            <a:off x="10347670" y="1439887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59196536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NEED FOR NUCLEAR FORENSICS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5663" y="1511895"/>
            <a:ext cx="2044007" cy="1071032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Orphan sources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29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30" y="179267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 bwMode="auto">
          <a:xfrm>
            <a:off x="523126" y="1441047"/>
            <a:ext cx="10290879" cy="3166032"/>
          </a:xfrm>
          <a:prstGeom prst="wedgeRectCallout">
            <a:avLst>
              <a:gd name="adj1" fmla="val -11793"/>
              <a:gd name="adj2" fmla="val 589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9670" y="1704106"/>
            <a:ext cx="812179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There is known </a:t>
            </a:r>
            <a:r>
              <a:rPr lang="en-US" sz="2200" dirty="0">
                <a:latin typeface="Arial Narrow" panose="020B0606020202030204" pitchFamily="34" charset="0"/>
              </a:rPr>
              <a:t>terrorist activity in the region and their known interest in acquiring a dirty bomb increases the probability of criminal actors trying to steal radioactive material from facilities. </a:t>
            </a:r>
            <a:endParaRPr lang="en-US" sz="2200" dirty="0" smtClean="0">
              <a:latin typeface="Arial Narrow" panose="020B0606020202030204" pitchFamily="34" charset="0"/>
            </a:endParaRPr>
          </a:p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 Narrow" panose="020B0606020202030204" pitchFamily="34" charset="0"/>
              </a:rPr>
              <a:t>There </a:t>
            </a:r>
            <a:r>
              <a:rPr lang="en-US" sz="2200" dirty="0">
                <a:latin typeface="Arial Narrow" panose="020B0606020202030204" pitchFamily="34" charset="0"/>
              </a:rPr>
              <a:t>has been a reported incident in Uganda where criminals were intercepted </a:t>
            </a:r>
            <a:r>
              <a:rPr lang="en-US" sz="2200" dirty="0" smtClean="0">
                <a:latin typeface="Arial Narrow" panose="020B0606020202030204" pitchFamily="34" charset="0"/>
              </a:rPr>
              <a:t>smuggling </a:t>
            </a:r>
            <a:r>
              <a:rPr lang="en-US" sz="2200" dirty="0">
                <a:latin typeface="Arial Narrow" panose="020B0606020202030204" pitchFamily="34" charset="0"/>
              </a:rPr>
              <a:t>a Co-60 radioactive </a:t>
            </a:r>
            <a:r>
              <a:rPr lang="en-US" sz="2200" dirty="0" smtClean="0">
                <a:latin typeface="Arial Narrow" panose="020B0606020202030204" pitchFamily="34" charset="0"/>
              </a:rPr>
              <a:t>source into </a:t>
            </a:r>
            <a:r>
              <a:rPr lang="en-US" sz="2200" dirty="0">
                <a:latin typeface="Arial Narrow" panose="020B0606020202030204" pitchFamily="34" charset="0"/>
              </a:rPr>
              <a:t>the country with </a:t>
            </a:r>
            <a:r>
              <a:rPr lang="en-US" sz="2200" dirty="0" smtClean="0">
                <a:latin typeface="Arial Narrow" panose="020B0606020202030204" pitchFamily="34" charset="0"/>
              </a:rPr>
              <a:t>intention </a:t>
            </a:r>
            <a:r>
              <a:rPr lang="en-US" sz="2200" dirty="0">
                <a:latin typeface="Arial Narrow" panose="020B0606020202030204" pitchFamily="34" charset="0"/>
              </a:rPr>
              <a:t>to sell </a:t>
            </a:r>
            <a:r>
              <a:rPr lang="en-US" sz="2200" dirty="0" smtClean="0">
                <a:latin typeface="Arial Narrow" panose="020B0606020202030204" pitchFamily="34" charset="0"/>
              </a:rPr>
              <a:t>it. </a:t>
            </a:r>
            <a:r>
              <a:rPr lang="en-US" sz="2200" dirty="0">
                <a:solidFill>
                  <a:srgbClr val="003366"/>
                </a:solidFill>
                <a:latin typeface="Arial Narrow" panose="020B0606020202030204" pitchFamily="34" charset="0"/>
              </a:rPr>
              <a:t>The smugglers thought what they had was highly enriched uranium.</a:t>
            </a:r>
          </a:p>
        </p:txBody>
      </p:sp>
      <p:sp>
        <p:nvSpPr>
          <p:cNvPr id="24" name="Multiply 23">
            <a:hlinkClick r:id="rId4" action="ppaction://hlinksldjump"/>
          </p:cNvPr>
          <p:cNvSpPr/>
          <p:nvPr/>
        </p:nvSpPr>
        <p:spPr bwMode="auto">
          <a:xfrm>
            <a:off x="10347670" y="1439887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637418763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NEED FOR NUCLEAR FORENSICS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5663" y="1511895"/>
            <a:ext cx="2044007" cy="1071032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Material Theft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56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 bwMode="auto">
          <a:xfrm>
            <a:off x="473042" y="1395755"/>
            <a:ext cx="10502291" cy="3284491"/>
          </a:xfrm>
          <a:prstGeom prst="wedgeRectCallout">
            <a:avLst>
              <a:gd name="adj1" fmla="val 5792"/>
              <a:gd name="adj2" fmla="val 627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469" y="1511895"/>
            <a:ext cx="1003099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At present no </a:t>
            </a:r>
            <a:r>
              <a:rPr lang="en-US" sz="2100" dirty="0">
                <a:latin typeface="Arial Narrow" panose="020B0606020202030204" pitchFamily="34" charset="0"/>
              </a:rPr>
              <a:t>institution</a:t>
            </a:r>
            <a:r>
              <a:rPr lang="en-US" sz="2100" dirty="0" smtClean="0">
                <a:latin typeface="Arial Narrow" panose="020B0606020202030204" pitchFamily="34" charset="0"/>
              </a:rPr>
              <a:t> or center has been established or known to provide nuclear forensics services to law enforcement of judicial institutions of Uganda.</a:t>
            </a:r>
          </a:p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It would thus be very challenging to investigate a case of detected/seized nuclear or radioactive material in the country or at its borders.</a:t>
            </a:r>
          </a:p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There is also no known arrangement or understanding with any other agency or organization for obtaining expert assistance in the area of nuclear forensics.</a:t>
            </a:r>
          </a:p>
          <a:p>
            <a:pPr marL="266700" indent="-2667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Some capabilities may exist in the country but they’re unclear and uncoordinated which would limit their accessibility and effectiveness.</a:t>
            </a:r>
            <a:endParaRPr lang="en-US" sz="2100" dirty="0"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347670" y="1439887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180348073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CURRENT SITUATION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 bwMode="auto">
          <a:xfrm>
            <a:off x="473042" y="1439887"/>
            <a:ext cx="10616587" cy="3240359"/>
          </a:xfrm>
          <a:prstGeom prst="wedgeRectCallout">
            <a:avLst>
              <a:gd name="adj1" fmla="val 36883"/>
              <a:gd name="adj2" fmla="val 636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469" y="1511895"/>
            <a:ext cx="1003099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Arial Narrow" panose="020B0606020202030204" pitchFamily="34" charset="0"/>
              </a:rPr>
              <a:t>Nuclear forensic investigations </a:t>
            </a:r>
            <a:r>
              <a:rPr lang="en-US" sz="2100" dirty="0" smtClean="0">
                <a:latin typeface="Arial Narrow" panose="020B0606020202030204" pitchFamily="34" charset="0"/>
              </a:rPr>
              <a:t>start </a:t>
            </a:r>
            <a:r>
              <a:rPr lang="en-US" sz="2100" dirty="0">
                <a:latin typeface="Arial Narrow" panose="020B0606020202030204" pitchFamily="34" charset="0"/>
              </a:rPr>
              <a:t>after a suspect radioactive source </a:t>
            </a:r>
            <a:r>
              <a:rPr lang="en-US" sz="2100" dirty="0" smtClean="0">
                <a:latin typeface="Arial Narrow" panose="020B0606020202030204" pitchFamily="34" charset="0"/>
              </a:rPr>
              <a:t>is interdicted </a:t>
            </a:r>
            <a:r>
              <a:rPr lang="en-US" sz="2100" dirty="0">
                <a:latin typeface="Arial Narrow" panose="020B0606020202030204" pitchFamily="34" charset="0"/>
              </a:rPr>
              <a:t>and the initial and </a:t>
            </a:r>
            <a:r>
              <a:rPr lang="en-US" sz="2100" dirty="0" smtClean="0">
                <a:latin typeface="Arial Narrow" panose="020B0606020202030204" pitchFamily="34" charset="0"/>
              </a:rPr>
              <a:t>there is possible </a:t>
            </a:r>
            <a:r>
              <a:rPr lang="en-US" sz="2100" dirty="0">
                <a:latin typeface="Arial Narrow" panose="020B0606020202030204" pitchFamily="34" charset="0"/>
              </a:rPr>
              <a:t>breach of the </a:t>
            </a:r>
            <a:r>
              <a:rPr lang="en-US" sz="2100" dirty="0" smtClean="0">
                <a:latin typeface="Arial Narrow" panose="020B0606020202030204" pitchFamily="34" charset="0"/>
              </a:rPr>
              <a:t>law.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Forensics aim to </a:t>
            </a:r>
            <a:r>
              <a:rPr lang="en-US" sz="2100" dirty="0">
                <a:latin typeface="Arial Narrow" panose="020B0606020202030204" pitchFamily="34" charset="0"/>
              </a:rPr>
              <a:t>answer specific questions raised by the legal prosecution </a:t>
            </a:r>
            <a:r>
              <a:rPr lang="en-US" sz="2100" dirty="0" smtClean="0">
                <a:latin typeface="Arial Narrow" panose="020B0606020202030204" pitchFamily="34" charset="0"/>
              </a:rPr>
              <a:t>and </a:t>
            </a:r>
            <a:r>
              <a:rPr lang="en-US" sz="2100" dirty="0">
                <a:latin typeface="Arial Narrow" panose="020B0606020202030204" pitchFamily="34" charset="0"/>
              </a:rPr>
              <a:t>its </a:t>
            </a:r>
            <a:r>
              <a:rPr lang="en-US" sz="2100" i="1" dirty="0">
                <a:latin typeface="Arial Narrow" panose="020B0606020202030204" pitchFamily="34" charset="0"/>
              </a:rPr>
              <a:t>investigation team</a:t>
            </a:r>
            <a:r>
              <a:rPr lang="en-US" sz="2100" dirty="0">
                <a:latin typeface="Arial Narrow" panose="020B0606020202030204" pitchFamily="34" charset="0"/>
              </a:rPr>
              <a:t>. It is essential that they closely interact with all other investigation measures. </a:t>
            </a:r>
            <a:endParaRPr lang="en-US" sz="2100" dirty="0" smtClean="0">
              <a:latin typeface="Arial Narrow" panose="020B060602020203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 Narrow" panose="020B0606020202030204" pitchFamily="34" charset="0"/>
              </a:rPr>
              <a:t>The proposed is in line with the </a:t>
            </a:r>
            <a:r>
              <a:rPr lang="en-US" sz="2100" dirty="0">
                <a:latin typeface="Arial Narrow" panose="020B0606020202030204" pitchFamily="34" charset="0"/>
              </a:rPr>
              <a:t>Model Action Plan </a:t>
            </a:r>
            <a:r>
              <a:rPr lang="en-US" sz="2100" dirty="0" smtClean="0">
                <a:latin typeface="Arial Narrow" panose="020B0606020202030204" pitchFamily="34" charset="0"/>
              </a:rPr>
              <a:t>in NSS 2G and </a:t>
            </a:r>
            <a:r>
              <a:rPr lang="en-US" sz="2100" dirty="0">
                <a:latin typeface="Arial Narrow" panose="020B0606020202030204" pitchFamily="34" charset="0"/>
              </a:rPr>
              <a:t>it is recommended that nuclear forensic investigations </a:t>
            </a:r>
            <a:r>
              <a:rPr lang="en-US" sz="2100" dirty="0" smtClean="0">
                <a:latin typeface="Arial Narrow" panose="020B0606020202030204" pitchFamily="34" charset="0"/>
              </a:rPr>
              <a:t>in Uganda be </a:t>
            </a:r>
            <a:r>
              <a:rPr lang="en-US" sz="2100" dirty="0">
                <a:latin typeface="Arial Narrow" panose="020B0606020202030204" pitchFamily="34" charset="0"/>
              </a:rPr>
              <a:t>conducted according to the following plan of action:</a:t>
            </a: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594436" y="1463768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53064208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UGANDA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" name="Rounded Rectangle 1">
            <a:hlinkClick r:id="rId9" action="ppaction://hlinksldjump"/>
          </p:cNvPr>
          <p:cNvSpPr/>
          <p:nvPr/>
        </p:nvSpPr>
        <p:spPr bwMode="auto">
          <a:xfrm>
            <a:off x="2232645" y="4032175"/>
            <a:ext cx="6768752" cy="432048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 bwMode="auto">
          <a:xfrm>
            <a:off x="473042" y="1439887"/>
            <a:ext cx="10616587" cy="3312368"/>
          </a:xfrm>
          <a:prstGeom prst="wedgeRectCallout">
            <a:avLst>
              <a:gd name="adj1" fmla="val 36883"/>
              <a:gd name="adj2" fmla="val 636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468" y="1566768"/>
            <a:ext cx="10343385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 algn="l">
              <a:spcAft>
                <a:spcPts val="600"/>
              </a:spcAft>
              <a:buFont typeface="+mj-lt"/>
              <a:buAutoNum type="arabicPeriod"/>
            </a:pP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The site is cordoned off </a:t>
            </a:r>
            <a:r>
              <a:rPr lang="en-US" sz="2300" dirty="0">
                <a:latin typeface="Arial Narrow" panose="020B0606020202030204" pitchFamily="34" charset="0"/>
              </a:rPr>
              <a:t>and guarded by the law enforcement service.</a:t>
            </a:r>
          </a:p>
          <a:p>
            <a:pPr marL="266700" indent="-266700" algn="l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>
                <a:latin typeface="Arial Narrow" panose="020B0606020202030204" pitchFamily="34" charset="0"/>
              </a:rPr>
              <a:t>AEC</a:t>
            </a:r>
            <a:r>
              <a:rPr lang="en-US" sz="230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 </a:t>
            </a: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confirms the nuclear or radioactive nature </a:t>
            </a:r>
            <a:r>
              <a:rPr lang="en-US" sz="2300" dirty="0">
                <a:latin typeface="Arial Narrow" panose="020B0606020202030204" pitchFamily="34" charset="0"/>
              </a:rPr>
              <a:t>of the material and </a:t>
            </a:r>
            <a:r>
              <a:rPr lang="en-US" sz="2300" dirty="0" smtClean="0">
                <a:latin typeface="Arial Narrow" panose="020B0606020202030204" pitchFamily="34" charset="0"/>
              </a:rPr>
              <a:t>advises on the</a:t>
            </a:r>
            <a:r>
              <a:rPr lang="en-US" sz="2300" dirty="0" smtClean="0">
                <a:latin typeface="Arial Narrow" panose="020B0606020202030204" pitchFamily="34" charset="0"/>
              </a:rPr>
              <a:t> </a:t>
            </a:r>
            <a:r>
              <a:rPr lang="en-US" sz="2300" dirty="0">
                <a:latin typeface="Arial Narrow" panose="020B0606020202030204" pitchFamily="34" charset="0"/>
              </a:rPr>
              <a:t>potential nuclear, radiological or chemical hazard </a:t>
            </a:r>
            <a:r>
              <a:rPr lang="en-US" sz="2300" dirty="0" smtClean="0">
                <a:latin typeface="Arial Narrow" panose="020B0606020202030204" pitchFamily="34" charset="0"/>
              </a:rPr>
              <a:t>that exists</a:t>
            </a:r>
            <a:r>
              <a:rPr lang="en-US" sz="2300" dirty="0">
                <a:latin typeface="Arial Narrow" panose="020B0606020202030204" pitchFamily="34" charset="0"/>
              </a:rPr>
              <a:t>.</a:t>
            </a:r>
          </a:p>
          <a:p>
            <a:pPr marL="266700" indent="-266700" algn="l">
              <a:spcAft>
                <a:spcPts val="0"/>
              </a:spcAft>
              <a:buFont typeface="+mj-lt"/>
              <a:buAutoNum type="arabicPeriod"/>
            </a:pPr>
            <a:r>
              <a:rPr lang="en-US" sz="230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On-site</a:t>
            </a: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, the following actions take place:</a:t>
            </a:r>
          </a:p>
          <a:p>
            <a:pPr marL="742950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Radiation Protection officer examines the </a:t>
            </a:r>
            <a:r>
              <a:rPr lang="en-US" sz="2000" dirty="0">
                <a:latin typeface="Arial Narrow" panose="020B0606020202030204" pitchFamily="34" charset="0"/>
              </a:rPr>
              <a:t>occupational and public radiation hazard;</a:t>
            </a:r>
          </a:p>
          <a:p>
            <a:pPr marL="742950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Law </a:t>
            </a:r>
            <a:r>
              <a:rPr lang="en-US" sz="2000" dirty="0">
                <a:latin typeface="Arial Narrow" panose="020B0606020202030204" pitchFamily="34" charset="0"/>
              </a:rPr>
              <a:t>enforcement </a:t>
            </a:r>
            <a:r>
              <a:rPr lang="en-US" sz="2000" dirty="0" smtClean="0">
                <a:latin typeface="Arial Narrow" panose="020B0606020202030204" pitchFamily="34" charset="0"/>
              </a:rPr>
              <a:t>checks </a:t>
            </a:r>
            <a:r>
              <a:rPr lang="en-US" sz="2000" dirty="0">
                <a:latin typeface="Arial Narrow" panose="020B0606020202030204" pitchFamily="34" charset="0"/>
              </a:rPr>
              <a:t>for hidden explosives and preserve evidence, and chain of </a:t>
            </a:r>
            <a:r>
              <a:rPr lang="en-US" sz="2000" dirty="0" smtClean="0">
                <a:latin typeface="Arial Narrow" panose="020B0606020202030204" pitchFamily="34" charset="0"/>
              </a:rPr>
              <a:t>custody;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742950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On-site </a:t>
            </a:r>
            <a:r>
              <a:rPr lang="en-US" sz="2000" dirty="0">
                <a:latin typeface="Arial Narrow" panose="020B0606020202030204" pitchFamily="34" charset="0"/>
              </a:rPr>
              <a:t>categorization of seized material </a:t>
            </a:r>
            <a:r>
              <a:rPr lang="en-US" sz="2000" dirty="0" smtClean="0">
                <a:latin typeface="Arial Narrow" panose="020B0606020202030204" pitchFamily="34" charset="0"/>
              </a:rPr>
              <a:t>by mobile NDA instrumentation;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742950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Th</a:t>
            </a:r>
            <a:r>
              <a:rPr lang="en-US" sz="2000" dirty="0" smtClean="0">
                <a:latin typeface="Arial Narrow" panose="020B0606020202030204" pitchFamily="34" charset="0"/>
              </a:rPr>
              <a:t>e material is s</a:t>
            </a:r>
            <a:r>
              <a:rPr lang="en-US" sz="2000" dirty="0" smtClean="0">
                <a:latin typeface="Arial Narrow" panose="020B0606020202030204" pitchFamily="34" charset="0"/>
              </a:rPr>
              <a:t>afely and securely stored </a:t>
            </a:r>
            <a:r>
              <a:rPr lang="en-US" sz="2000" dirty="0">
                <a:latin typeface="Arial Narrow" panose="020B0606020202030204" pitchFamily="34" charset="0"/>
              </a:rPr>
              <a:t>until transportation.</a:t>
            </a: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594436" y="1463768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337592180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UGANDA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Right Arrow 2">
            <a:hlinkClick r:id="rId10" action="ppaction://hlinksldjump"/>
          </p:cNvPr>
          <p:cNvSpPr/>
          <p:nvPr/>
        </p:nvSpPr>
        <p:spPr bwMode="auto">
          <a:xfrm>
            <a:off x="10225533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45934" y="1510700"/>
            <a:ext cx="51644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1/4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 bwMode="auto">
          <a:xfrm>
            <a:off x="473042" y="1439887"/>
            <a:ext cx="10616587" cy="3312368"/>
          </a:xfrm>
          <a:prstGeom prst="wedgeRectCallout">
            <a:avLst>
              <a:gd name="adj1" fmla="val 36883"/>
              <a:gd name="adj2" fmla="val 636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468" y="1511895"/>
            <a:ext cx="103433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Aft>
                <a:spcPts val="600"/>
              </a:spcAft>
            </a:pPr>
            <a:r>
              <a:rPr lang="en-US" sz="2000" dirty="0">
                <a:latin typeface="Arial Narrow" panose="020B0606020202030204" pitchFamily="34" charset="0"/>
              </a:rPr>
              <a:t>4</a:t>
            </a:r>
            <a:r>
              <a:rPr lang="en-US" sz="2000" dirty="0" smtClean="0">
                <a:latin typeface="Arial Narrow" panose="020B0606020202030204" pitchFamily="34" charset="0"/>
              </a:rPr>
              <a:t>. </a:t>
            </a:r>
            <a:r>
              <a:rPr lang="en-US" sz="2000" dirty="0" smtClean="0">
                <a:latin typeface="Arial Narrow" panose="020B0606020202030204" pitchFamily="34" charset="0"/>
              </a:rPr>
              <a:t>The </a:t>
            </a:r>
            <a:r>
              <a:rPr lang="en-US" sz="2000" dirty="0">
                <a:latin typeface="Arial Narrow" panose="020B0606020202030204" pitchFamily="34" charset="0"/>
              </a:rPr>
              <a:t>following investigations are </a:t>
            </a:r>
            <a:r>
              <a:rPr lang="en-US" sz="2000" dirty="0" smtClean="0">
                <a:latin typeface="Arial Narrow" panose="020B0606020202030204" pitchFamily="34" charset="0"/>
              </a:rPr>
              <a:t>done </a:t>
            </a:r>
            <a:r>
              <a:rPr lang="en-US" sz="2000" dirty="0">
                <a:solidFill>
                  <a:srgbClr val="800000"/>
                </a:solidFill>
                <a:latin typeface="Arial Narrow" panose="020B0606020202030204" pitchFamily="34" charset="0"/>
              </a:rPr>
              <a:t>at the specialized national nuclear forensics laboratory:</a:t>
            </a:r>
          </a:p>
          <a:p>
            <a:pPr marL="625475" lvl="1" indent="-2667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Checking </a:t>
            </a:r>
            <a:r>
              <a:rPr lang="en-US" sz="2000" dirty="0">
                <a:latin typeface="Arial Narrow" panose="020B0606020202030204" pitchFamily="34" charset="0"/>
              </a:rPr>
              <a:t>for hidden explosives before unpacking;</a:t>
            </a:r>
          </a:p>
          <a:p>
            <a:pPr marL="625475" lvl="1" indent="-2667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Preservation </a:t>
            </a:r>
            <a:r>
              <a:rPr lang="en-US" sz="2000" dirty="0">
                <a:latin typeface="Arial Narrow" panose="020B0606020202030204" pitchFamily="34" charset="0"/>
              </a:rPr>
              <a:t>of evidence and classical forensic analysis of non-radioactive material;</a:t>
            </a:r>
          </a:p>
          <a:p>
            <a:pPr marL="625475" lvl="1" indent="-2667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Detailed </a:t>
            </a:r>
            <a:r>
              <a:rPr lang="en-US" sz="2000" dirty="0">
                <a:latin typeface="Arial Narrow" panose="020B0606020202030204" pitchFamily="34" charset="0"/>
              </a:rPr>
              <a:t>investigation according to the laboratory’s </a:t>
            </a:r>
            <a:r>
              <a:rPr lang="en-US" sz="2000" dirty="0" smtClean="0">
                <a:latin typeface="Arial Narrow" panose="020B0606020202030204" pitchFamily="34" charset="0"/>
              </a:rPr>
              <a:t>capabilities;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625475" lvl="1" indent="-2667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Interpretation of the data in </a:t>
            </a:r>
            <a:r>
              <a:rPr lang="en-US" sz="2000" dirty="0">
                <a:latin typeface="Arial Narrow" panose="020B0606020202030204" pitchFamily="34" charset="0"/>
              </a:rPr>
              <a:t>terms of the processes used to create or manufacture the </a:t>
            </a:r>
            <a:r>
              <a:rPr lang="en-US" sz="2000" dirty="0" smtClean="0">
                <a:latin typeface="Arial Narrow" panose="020B0606020202030204" pitchFamily="34" charset="0"/>
              </a:rPr>
              <a:t>material.</a:t>
            </a:r>
          </a:p>
          <a:p>
            <a:pPr marL="1101725" lvl="2" indent="-28575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from </a:t>
            </a:r>
            <a:r>
              <a:rPr lang="en-US" sz="2000" i="1" dirty="0">
                <a:solidFill>
                  <a:srgbClr val="800000"/>
                </a:solidFill>
                <a:latin typeface="Arial Narrow" panose="020B0606020202030204" pitchFamily="34" charset="0"/>
              </a:rPr>
              <a:t>this </a:t>
            </a:r>
            <a:r>
              <a:rPr lang="en-US" sz="2000" i="1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interpretation, </a:t>
            </a:r>
            <a:r>
              <a:rPr lang="en-US" sz="2000" i="1" dirty="0">
                <a:solidFill>
                  <a:srgbClr val="800000"/>
                </a:solidFill>
                <a:latin typeface="Arial Narrow" panose="020B0606020202030204" pitchFamily="34" charset="0"/>
              </a:rPr>
              <a:t>attribution of the origin of the material might be possible</a:t>
            </a:r>
            <a:r>
              <a:rPr lang="en-US" sz="2000" dirty="0">
                <a:solidFill>
                  <a:srgbClr val="800000"/>
                </a:solidFill>
                <a:latin typeface="Arial Narrow" panose="020B0606020202030204" pitchFamily="34" charset="0"/>
              </a:rPr>
              <a:t>.</a:t>
            </a:r>
          </a:p>
          <a:p>
            <a:pPr marL="266700" lvl="0" indent="-266700" algn="l">
              <a:spcAft>
                <a:spcPts val="600"/>
              </a:spcAft>
            </a:pPr>
            <a:r>
              <a:rPr lang="en-US" sz="2000" dirty="0">
                <a:latin typeface="Arial Narrow" panose="020B0606020202030204" pitchFamily="34" charset="0"/>
              </a:rPr>
              <a:t>5</a:t>
            </a:r>
            <a:r>
              <a:rPr lang="en-US" sz="2000" dirty="0" smtClean="0">
                <a:latin typeface="Arial Narrow" panose="020B0606020202030204" pitchFamily="34" charset="0"/>
              </a:rPr>
              <a:t>. </a:t>
            </a:r>
            <a:r>
              <a:rPr lang="en-US" sz="2000" dirty="0" smtClean="0">
                <a:latin typeface="Arial Narrow" panose="020B0606020202030204" pitchFamily="34" charset="0"/>
              </a:rPr>
              <a:t>If </a:t>
            </a:r>
            <a:r>
              <a:rPr lang="en-US" sz="2000" dirty="0">
                <a:latin typeface="Arial Narrow" panose="020B0606020202030204" pitchFamily="34" charset="0"/>
              </a:rPr>
              <a:t>the national nuclear forensics laboratory is not in a position to carry out certain analyses, a sample of the material should be shipped to an external nuclear forensics laboratory</a:t>
            </a:r>
            <a:r>
              <a:rPr lang="en-US" sz="2000" dirty="0" smtClean="0">
                <a:latin typeface="Arial Narrow" panose="020B0606020202030204" pitchFamily="34" charset="0"/>
              </a:rPr>
              <a:t>.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692212" y="1439887"/>
            <a:ext cx="397417" cy="388436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287310622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UGANDA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Right Arrow 2">
            <a:hlinkClick r:id="rId10" action="ppaction://hlinksldjump"/>
          </p:cNvPr>
          <p:cNvSpPr/>
          <p:nvPr/>
        </p:nvSpPr>
        <p:spPr bwMode="auto">
          <a:xfrm>
            <a:off x="10225533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3145" y="1502603"/>
            <a:ext cx="51644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2/4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ight Arrow 9">
            <a:hlinkClick r:id="rId11" action="ppaction://hlinksldjump"/>
          </p:cNvPr>
          <p:cNvSpPr/>
          <p:nvPr/>
        </p:nvSpPr>
        <p:spPr bwMode="auto">
          <a:xfrm flipH="1">
            <a:off x="9433445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 bwMode="auto">
          <a:xfrm>
            <a:off x="473042" y="1439887"/>
            <a:ext cx="10616587" cy="3312368"/>
          </a:xfrm>
          <a:prstGeom prst="wedgeRectCallout">
            <a:avLst>
              <a:gd name="adj1" fmla="val 36883"/>
              <a:gd name="adj2" fmla="val 636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745" y="1847542"/>
            <a:ext cx="101028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 Narrow" panose="020B0606020202030204" pitchFamily="34" charset="0"/>
              </a:rPr>
              <a:t>6.   The external forensics laboratory conducts its analyses</a:t>
            </a:r>
          </a:p>
          <a:p>
            <a:pPr marL="358775" lvl="0" indent="-358775" algn="l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US" sz="2400" dirty="0" smtClean="0">
                <a:latin typeface="Arial Narrow" panose="020B0606020202030204" pitchFamily="34" charset="0"/>
              </a:rPr>
              <a:t>An </a:t>
            </a:r>
            <a:r>
              <a:rPr lang="en-US" sz="2400" dirty="0" smtClean="0">
                <a:latin typeface="Arial Narrow" panose="020B0606020202030204" pitchFamily="34" charset="0"/>
              </a:rPr>
              <a:t>analytical expert opinion is written for the national law enforcement </a:t>
            </a:r>
            <a:r>
              <a:rPr lang="en-US" sz="2400" dirty="0" smtClean="0">
                <a:latin typeface="Arial Narrow" panose="020B0606020202030204" pitchFamily="34" charset="0"/>
              </a:rPr>
              <a:t>authorities. 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marL="358775" indent="-358775"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 Narrow" panose="020B0606020202030204" pitchFamily="34" charset="0"/>
              </a:rPr>
              <a:t>8</a:t>
            </a:r>
            <a:r>
              <a:rPr lang="en-US" sz="2400" dirty="0" smtClean="0">
                <a:latin typeface="Arial Narrow" panose="020B0606020202030204" pitchFamily="34" charset="0"/>
              </a:rPr>
              <a:t>.  </a:t>
            </a:r>
            <a:r>
              <a:rPr lang="en-US" sz="2400" dirty="0" smtClean="0">
                <a:latin typeface="Arial Narrow" panose="020B0606020202030204" pitchFamily="34" charset="0"/>
              </a:rPr>
              <a:t>A </a:t>
            </a:r>
            <a:r>
              <a:rPr lang="en-US" sz="2400" dirty="0">
                <a:latin typeface="Arial Narrow" panose="020B0606020202030204" pitchFamily="34" charset="0"/>
              </a:rPr>
              <a:t>synopsis and evaluation of all evidence is </a:t>
            </a:r>
            <a:r>
              <a:rPr lang="en-US" sz="2400" dirty="0" smtClean="0">
                <a:latin typeface="Arial Narrow" panose="020B0606020202030204" pitchFamily="34" charset="0"/>
              </a:rPr>
              <a:t>made </a:t>
            </a:r>
            <a:r>
              <a:rPr lang="en-US" sz="2400" dirty="0">
                <a:latin typeface="Arial Narrow" panose="020B0606020202030204" pitchFamily="34" charset="0"/>
              </a:rPr>
              <a:t>by the </a:t>
            </a:r>
            <a:r>
              <a:rPr lang="en-US" sz="2400" dirty="0" smtClean="0">
                <a:latin typeface="Arial Narrow" panose="020B0606020202030204" pitchFamily="34" charset="0"/>
              </a:rPr>
              <a:t>Directorate of Public Prosecutions.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358775" indent="-358775"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 Narrow" panose="020B0606020202030204" pitchFamily="34" charset="0"/>
              </a:rPr>
              <a:t>9</a:t>
            </a:r>
            <a:r>
              <a:rPr lang="en-US" sz="2400" dirty="0" smtClean="0">
                <a:latin typeface="Arial Narrow" panose="020B0606020202030204" pitchFamily="34" charset="0"/>
              </a:rPr>
              <a:t>. </a:t>
            </a:r>
            <a:r>
              <a:rPr lang="en-US" sz="2400" dirty="0" smtClean="0">
                <a:latin typeface="Arial Narrow" panose="020B0606020202030204" pitchFamily="34" charset="0"/>
              </a:rPr>
              <a:t>The </a:t>
            </a:r>
            <a:r>
              <a:rPr lang="en-US" sz="2400" dirty="0">
                <a:latin typeface="Arial Narrow" panose="020B0606020202030204" pitchFamily="34" charset="0"/>
              </a:rPr>
              <a:t>case will be treated by the national courts and closed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692212" y="1439887"/>
            <a:ext cx="397417" cy="388436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502782874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UGANDA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Right Arrow 2">
            <a:hlinkClick r:id="rId10" action="ppaction://hlinksldjump"/>
          </p:cNvPr>
          <p:cNvSpPr/>
          <p:nvPr/>
        </p:nvSpPr>
        <p:spPr bwMode="auto">
          <a:xfrm>
            <a:off x="10225533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3145" y="1502603"/>
            <a:ext cx="51644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3/4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ight Arrow 9">
            <a:hlinkClick r:id="rId11" action="ppaction://hlinksldjump"/>
          </p:cNvPr>
          <p:cNvSpPr/>
          <p:nvPr/>
        </p:nvSpPr>
        <p:spPr bwMode="auto">
          <a:xfrm flipH="1">
            <a:off x="9433445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 bwMode="auto">
          <a:xfrm>
            <a:off x="473042" y="1439887"/>
            <a:ext cx="10616587" cy="3312368"/>
          </a:xfrm>
          <a:prstGeom prst="wedgeRectCallout">
            <a:avLst>
              <a:gd name="adj1" fmla="val 36883"/>
              <a:gd name="adj2" fmla="val 636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390" y="2087959"/>
            <a:ext cx="10343385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0" indent="-173038" algn="l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 Narrow" panose="020B0606020202030204" pitchFamily="34" charset="0"/>
              </a:rPr>
              <a:t>There should be pre-established arrangements for collaboration and assistance with foreign specialized nuclear forensics laboratories.</a:t>
            </a:r>
          </a:p>
          <a:p>
            <a:pPr lvl="0" algn="l"/>
            <a:endParaRPr lang="en-US" sz="1050" dirty="0" smtClean="0">
              <a:latin typeface="Arial Narrow" panose="020B0606020202030204" pitchFamily="34" charset="0"/>
            </a:endParaRP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 Narrow" panose="020B0606020202030204" pitchFamily="34" charset="0"/>
              </a:rPr>
              <a:t>Where a foreign laboratory assists or conducts the forensic analysis, the local expert that submitted the samples</a:t>
            </a:r>
            <a:r>
              <a:rPr lang="en-US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should </a:t>
            </a:r>
            <a:r>
              <a:rPr lang="en-US" sz="230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participate in drafting </a:t>
            </a: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the expert </a:t>
            </a:r>
            <a:r>
              <a:rPr lang="en-US" sz="230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opinion</a:t>
            </a:r>
            <a:r>
              <a:rPr lang="en-US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6020202030204" pitchFamily="34" charset="0"/>
              </a:rPr>
              <a:t>The Atomic Energy Council will make </a:t>
            </a:r>
            <a:r>
              <a:rPr lang="en-US" sz="2300" dirty="0">
                <a:solidFill>
                  <a:srgbClr val="800000"/>
                </a:solidFill>
                <a:latin typeface="Arial Narrow" panose="020B0606020202030204" pitchFamily="34" charset="0"/>
              </a:rPr>
              <a:t>arrangements for safe and secure storage of the material</a:t>
            </a:r>
            <a:r>
              <a:rPr lang="en-US" sz="2300" dirty="0">
                <a:latin typeface="Arial Narrow" panose="020B0606020202030204" pitchFamily="34" charset="0"/>
              </a:rPr>
              <a:t> during the court process and its disposition after closure of the case</a:t>
            </a:r>
            <a:r>
              <a:rPr lang="en-US" sz="2300" dirty="0" smtClean="0">
                <a:latin typeface="Arial Narrow" panose="020B0606020202030204" pitchFamily="34" charset="0"/>
              </a:rPr>
              <a:t>.</a:t>
            </a:r>
            <a:endParaRPr lang="en-US" sz="23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2" action="ppaction://hlinksldjump"/>
          </p:cNvPr>
          <p:cNvSpPr/>
          <p:nvPr/>
        </p:nvSpPr>
        <p:spPr bwMode="auto">
          <a:xfrm>
            <a:off x="10692212" y="1439887"/>
            <a:ext cx="397417" cy="388436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755438876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PROPOSED NUCLEAR FORENSICS PLAN OF ACTION FOR UGANDA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3145" y="1502603"/>
            <a:ext cx="516444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4/4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ight Arrow 9">
            <a:hlinkClick r:id="rId10" action="ppaction://hlinksldjump"/>
          </p:cNvPr>
          <p:cNvSpPr/>
          <p:nvPr/>
        </p:nvSpPr>
        <p:spPr bwMode="auto">
          <a:xfrm flipH="1">
            <a:off x="9433445" y="4248199"/>
            <a:ext cx="504056" cy="432048"/>
          </a:xfrm>
          <a:prstGeom prst="right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792485" y="1511895"/>
            <a:ext cx="900100" cy="472698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30248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http://thewayhomeafrica.com/wp-content/uploads/2012/07/Map-of-Ugand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5" b="3737"/>
          <a:stretch/>
        </p:blipFill>
        <p:spPr>
          <a:xfrm>
            <a:off x="6409109" y="71735"/>
            <a:ext cx="4314420" cy="48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545145" y="719807"/>
            <a:ext cx="5935972" cy="3754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 Narrow" panose="020B0606020202030204" pitchFamily="34" charset="0"/>
              </a:rPr>
              <a:t>Capital  - Kampala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 Narrow" panose="020B0606020202030204" pitchFamily="34" charset="0"/>
              </a:rPr>
              <a:t>Independence: 1962 (British)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 Narrow" panose="020B0606020202030204" pitchFamily="34" charset="0"/>
              </a:rPr>
              <a:t>Language:   English </a:t>
            </a:r>
            <a:r>
              <a:rPr lang="en-US" sz="2200" dirty="0">
                <a:latin typeface="Arial Narrow" panose="020B0606020202030204" pitchFamily="34" charset="0"/>
              </a:rPr>
              <a:t>(Official)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 Narrow" panose="020B0606020202030204" pitchFamily="34" charset="0"/>
              </a:rPr>
              <a:t>Currency:   </a:t>
            </a:r>
            <a:r>
              <a:rPr lang="en-US" sz="2200" dirty="0">
                <a:latin typeface="Arial Narrow" panose="020B0606020202030204" pitchFamily="34" charset="0"/>
              </a:rPr>
              <a:t>Uganda Shilling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 Narrow" panose="020B0606020202030204" pitchFamily="34" charset="0"/>
              </a:rPr>
              <a:t>Climate:  2 </a:t>
            </a:r>
            <a:r>
              <a:rPr lang="en-US" sz="2200" dirty="0">
                <a:latin typeface="Arial Narrow" panose="020B0606020202030204" pitchFamily="34" charset="0"/>
              </a:rPr>
              <a:t>seasons: Dry &amp; Wet season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 Narrow" panose="020B0606020202030204" pitchFamily="34" charset="0"/>
              </a:rPr>
              <a:t>               Ambient </a:t>
            </a:r>
            <a:r>
              <a:rPr lang="en-US" sz="2200" dirty="0">
                <a:latin typeface="Arial Narrow" panose="020B0606020202030204" pitchFamily="34" charset="0"/>
              </a:rPr>
              <a:t>temperature  -(17° - 29°c)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 Narrow" panose="020B0606020202030204" pitchFamily="34" charset="0"/>
              </a:rPr>
              <a:t>Population  </a:t>
            </a:r>
            <a:r>
              <a:rPr lang="en-US" sz="2200" dirty="0" smtClean="0">
                <a:latin typeface="Arial Narrow" panose="020B0606020202030204" pitchFamily="34" charset="0"/>
              </a:rPr>
              <a:t>  </a:t>
            </a:r>
            <a:r>
              <a:rPr lang="en-US" sz="2200" dirty="0">
                <a:latin typeface="Arial Narrow" panose="020B0606020202030204" pitchFamily="34" charset="0"/>
              </a:rPr>
              <a:t>- 40 million (2018)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 Narrow" panose="020B0606020202030204" pitchFamily="34" charset="0"/>
              </a:rPr>
              <a:t>T</a:t>
            </a:r>
            <a:r>
              <a:rPr lang="en-US" sz="2200" dirty="0" smtClean="0">
                <a:latin typeface="Arial Narrow" panose="020B0606020202030204" pitchFamily="34" charset="0"/>
              </a:rPr>
              <a:t>otal </a:t>
            </a:r>
            <a:r>
              <a:rPr lang="en-US" sz="2200" dirty="0">
                <a:latin typeface="Arial Narrow" panose="020B0606020202030204" pitchFamily="34" charset="0"/>
              </a:rPr>
              <a:t>area     - 241,551 sq. km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 Narrow" panose="020B0606020202030204" pitchFamily="34" charset="0"/>
              </a:rPr>
              <a:t>     	(Land)        - 200,523 sq. km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007841" y="287759"/>
            <a:ext cx="2297812" cy="923330"/>
          </a:xfrm>
          <a:prstGeom prst="rect">
            <a:avLst/>
          </a:prstGeom>
          <a:solidFill>
            <a:srgbClr val="FFCCCC">
              <a:alpha val="60001"/>
            </a:srgbClr>
          </a:solidFill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l"/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</a:t>
            </a:r>
            <a:endParaRPr lang="en-GB" sz="5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89" name="AutoShape 4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65093" y="4086004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4696353" y="4073304"/>
            <a:ext cx="1821151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0070C0"/>
                </a:solidFill>
              </a:rPr>
              <a:t>2/3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 bwMode="auto">
          <a:xfrm>
            <a:off x="6913165" y="3968551"/>
            <a:ext cx="1080120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utoShape 41"/>
          <p:cNvSpPr>
            <a:spLocks noChangeArrowheads="1"/>
          </p:cNvSpPr>
          <p:nvPr/>
        </p:nvSpPr>
        <p:spPr bwMode="auto">
          <a:xfrm rot="10800000">
            <a:off x="4443942" y="4068303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1" name="Picture 2" descr="Bildergebnis für home 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 bwMode="auto">
          <a:xfrm>
            <a:off x="4156294" y="3816151"/>
            <a:ext cx="1080120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hlinkClick r:id="rId3" action="ppaction://hlinksldjump"/>
          </p:cNvPr>
          <p:cNvSpPr/>
          <p:nvPr/>
        </p:nvSpPr>
        <p:spPr bwMode="auto">
          <a:xfrm>
            <a:off x="5977445" y="3833852"/>
            <a:ext cx="1080120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" name="Picture 2" descr="Image result for uganda coat of arm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51" y="719806"/>
            <a:ext cx="1315155" cy="140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686943970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125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" y="-3176"/>
            <a:ext cx="11523156" cy="1616075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en-GB" sz="2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3" name="AutoShape 4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265093" y="4086004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5" name="AutoShape 41"/>
          <p:cNvSpPr>
            <a:spLocks noChangeArrowheads="1"/>
          </p:cNvSpPr>
          <p:nvPr/>
        </p:nvSpPr>
        <p:spPr bwMode="auto">
          <a:xfrm rot="10800000">
            <a:off x="4443942" y="4068303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8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4696353" y="4217320"/>
            <a:ext cx="1821151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0070C0"/>
                </a:solidFill>
              </a:rPr>
              <a:t>3/3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34" name="Rectangle 33">
            <a:hlinkClick r:id="rId4" action="ppaction://hlinksldjump"/>
          </p:cNvPr>
          <p:cNvSpPr/>
          <p:nvPr/>
        </p:nvSpPr>
        <p:spPr bwMode="auto">
          <a:xfrm>
            <a:off x="4156294" y="3960167"/>
            <a:ext cx="1080120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>
            <a:hlinkClick r:id="rId2" action="ppaction://hlinksldjump"/>
          </p:cNvPr>
          <p:cNvSpPr/>
          <p:nvPr/>
        </p:nvSpPr>
        <p:spPr bwMode="auto">
          <a:xfrm>
            <a:off x="5977061" y="3960167"/>
            <a:ext cx="1080120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32445" y="286286"/>
            <a:ext cx="59762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/>
            <a:r>
              <a:rPr lang="en-US" sz="4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Atomic Energy Council</a:t>
            </a:r>
            <a:endParaRPr lang="en-US" sz="40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461" y="1106700"/>
            <a:ext cx="10657184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l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Arial Narrow" panose="020B0606020202030204" pitchFamily="34" charset="0"/>
              </a:rPr>
              <a:t>AEC is an ‘</a:t>
            </a:r>
            <a:r>
              <a:rPr lang="en-US" altLang="en-US" sz="2200" dirty="0">
                <a:solidFill>
                  <a:srgbClr val="800000"/>
                </a:solidFill>
                <a:latin typeface="Arial Narrow" panose="020B0606020202030204" pitchFamily="34" charset="0"/>
              </a:rPr>
              <a:t>independent’ government regulatory body established by Atomic Energy Act,  No. 24 of 2008</a:t>
            </a:r>
            <a:r>
              <a:rPr lang="en-US" altLang="en-US" sz="2200" dirty="0">
                <a:latin typeface="Arial Narrow" panose="020B0606020202030204" pitchFamily="34" charset="0"/>
              </a:rPr>
              <a:t>.</a:t>
            </a:r>
          </a:p>
          <a:p>
            <a:pPr marL="273050" lvl="0" indent="-273050" algn="l" fontAlgn="base">
              <a:spcAft>
                <a:spcPct val="0"/>
              </a:spcAft>
              <a:defRPr/>
            </a:pPr>
            <a:endParaRPr lang="en-US" altLang="en-US" sz="1050" dirty="0">
              <a:latin typeface="Arial Narrow" panose="020B0606020202030204" pitchFamily="34" charset="0"/>
            </a:endParaRPr>
          </a:p>
          <a:p>
            <a:pPr marL="273050" lvl="0" indent="-273050" algn="l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Arial Narrow" panose="020B0606020202030204" pitchFamily="34" charset="0"/>
              </a:rPr>
              <a:t>AEC mandate is </a:t>
            </a:r>
            <a:r>
              <a:rPr lang="en-US" altLang="en-US" sz="2200" dirty="0">
                <a:solidFill>
                  <a:srgbClr val="800000"/>
                </a:solidFill>
                <a:latin typeface="Arial Narrow" panose="020B0606020202030204" pitchFamily="34" charset="0"/>
              </a:rPr>
              <a:t>to regulate peaceful applications of ionizing radiation </a:t>
            </a:r>
            <a:r>
              <a:rPr lang="en-US" altLang="en-US" sz="2200" dirty="0">
                <a:latin typeface="Arial Narrow" panose="020B0606020202030204" pitchFamily="34" charset="0"/>
              </a:rPr>
              <a:t>and the development of </a:t>
            </a:r>
            <a:r>
              <a:rPr lang="en-US" altLang="en-US" sz="2200" dirty="0">
                <a:solidFill>
                  <a:srgbClr val="800000"/>
                </a:solidFill>
                <a:latin typeface="Arial Narrow" panose="020B0606020202030204" pitchFamily="34" charset="0"/>
              </a:rPr>
              <a:t>nuclear energy </a:t>
            </a:r>
            <a:r>
              <a:rPr lang="en-US" altLang="en-US" sz="2200" dirty="0">
                <a:latin typeface="Arial Narrow" panose="020B0606020202030204" pitchFamily="34" charset="0"/>
              </a:rPr>
              <a:t>for power generations.</a:t>
            </a:r>
          </a:p>
          <a:p>
            <a:pPr marL="273050" lvl="0" indent="-273050" algn="l" fontAlgn="base">
              <a:spcAft>
                <a:spcPct val="0"/>
              </a:spcAft>
              <a:defRPr/>
            </a:pPr>
            <a:endParaRPr lang="en-US" altLang="en-US" sz="1050" dirty="0">
              <a:latin typeface="Arial Narrow" panose="020B0606020202030204" pitchFamily="34" charset="0"/>
            </a:endParaRPr>
          </a:p>
          <a:p>
            <a:pPr marL="273050" indent="-27305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Core </a:t>
            </a:r>
            <a:r>
              <a:rPr lang="en-US" sz="2200" dirty="0">
                <a:solidFill>
                  <a:srgbClr val="800000"/>
                </a:solidFill>
                <a:latin typeface="Arial Narrow" panose="020B0606020202030204" pitchFamily="34" charset="0"/>
              </a:rPr>
              <a:t>functions </a:t>
            </a:r>
            <a:r>
              <a:rPr lang="en-US" sz="2200" dirty="0">
                <a:solidFill>
                  <a:prstClr val="black"/>
                </a:solidFill>
                <a:latin typeface="Arial Narrow" panose="020B0606020202030204" pitchFamily="34" charset="0"/>
              </a:rPr>
              <a:t>of AEC include </a:t>
            </a:r>
            <a:r>
              <a:rPr lang="en-US" sz="2200" i="1" dirty="0">
                <a:latin typeface="Arial Narrow" panose="020B0606020202030204" pitchFamily="34" charset="0"/>
              </a:rPr>
              <a:t>Development of Regulations and guides, Inspections, Authorizations, Enforcement, Review and Assessment </a:t>
            </a:r>
            <a:r>
              <a:rPr lang="en-US" sz="2200" dirty="0">
                <a:latin typeface="Arial Narrow" panose="020B0606020202030204" pitchFamily="34" charset="0"/>
              </a:rPr>
              <a:t>etc.</a:t>
            </a:r>
          </a:p>
          <a:p>
            <a:pPr marL="273050" indent="-273050" algn="l"/>
            <a:endParaRPr lang="en-US" sz="1050" dirty="0">
              <a:latin typeface="Arial Narrow" panose="020B0606020202030204" pitchFamily="34" charset="0"/>
            </a:endParaRPr>
          </a:p>
          <a:p>
            <a:pPr marL="273050" indent="-27305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 panose="020B0606020202030204" pitchFamily="34" charset="0"/>
              </a:rPr>
              <a:t>These functions aim at achieving </a:t>
            </a:r>
            <a:r>
              <a:rPr lang="en-US" sz="2200" dirty="0">
                <a:solidFill>
                  <a:srgbClr val="800000"/>
                </a:solidFill>
                <a:latin typeface="Arial Narrow" panose="020B0606020202030204" pitchFamily="34" charset="0"/>
              </a:rPr>
              <a:t>radiation protection, nuclear safety, nuclear security and safeguards</a:t>
            </a:r>
            <a:r>
              <a:rPr lang="en-US" sz="2200" dirty="0" smtClean="0">
                <a:solidFill>
                  <a:srgbClr val="005828"/>
                </a:solidFill>
                <a:latin typeface="Arial Narrow" panose="020B0606020202030204" pitchFamily="34" charset="0"/>
              </a:rPr>
              <a:t>.</a:t>
            </a:r>
            <a:endParaRPr lang="en-US" sz="2200" dirty="0">
              <a:solidFill>
                <a:srgbClr val="00582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07314201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428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0"/>
            <a:ext cx="11522075" cy="1616075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nl-NL" sz="2000">
              <a:solidFill>
                <a:schemeClr val="accent2"/>
              </a:solidFill>
              <a:latin typeface="Verdana" pitchFamily="34" charset="0"/>
            </a:endParaRPr>
          </a:p>
          <a:p>
            <a:endParaRPr lang="en-GB" sz="2000">
              <a:solidFill>
                <a:schemeClr val="accent2"/>
              </a:solidFill>
              <a:latin typeface="Verdana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8955562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AutoShape 41"/>
          <p:cNvSpPr>
            <a:spLocks noChangeArrowheads="1"/>
          </p:cNvSpPr>
          <p:nvPr/>
        </p:nvSpPr>
        <p:spPr bwMode="auto">
          <a:xfrm rot="10800000">
            <a:off x="3103458" y="4032175"/>
            <a:ext cx="504825" cy="431800"/>
          </a:xfrm>
          <a:prstGeom prst="rightArrow">
            <a:avLst>
              <a:gd name="adj1" fmla="val 55880"/>
              <a:gd name="adj2" fmla="val 67278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168749" y="3888159"/>
            <a:ext cx="936104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hlinkClick r:id="rId7" action="ppaction://hlinksldjump"/>
          </p:cNvPr>
          <p:cNvSpPr/>
          <p:nvPr/>
        </p:nvSpPr>
        <p:spPr bwMode="auto">
          <a:xfrm>
            <a:off x="2952725" y="3898063"/>
            <a:ext cx="835194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3" name="Picture 2" descr="Bildergebnis für home button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052624" y="520704"/>
            <a:ext cx="741682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International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Conference on Nuclear Security 2020</a:t>
            </a:r>
          </a:p>
          <a:p>
            <a:pPr lvl="0"/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827606" y="4032175"/>
            <a:ext cx="4054634" cy="431800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Please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click on the highlighted boxes</a:t>
            </a:r>
            <a:endParaRPr lang="en-US" sz="1400" b="1" i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972505" y="2463749"/>
            <a:ext cx="957706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FORENSICS CAPABILITIES IN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332037" y="1059232"/>
            <a:ext cx="6858000" cy="498968"/>
          </a:xfrm>
        </p:spPr>
        <p:txBody>
          <a:bodyPr>
            <a:normAutofit lnSpcReduction="10000"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Richard </a:t>
            </a:r>
            <a:r>
              <a:rPr lang="en-US" sz="28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endParaRPr lang="en-US" sz="2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2332037" y="1588991"/>
            <a:ext cx="6858000" cy="49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1" i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Email: sricmut@gmail.com Tel: +256773823454</a:t>
            </a:r>
          </a:p>
        </p:txBody>
      </p:sp>
      <p:pic>
        <p:nvPicPr>
          <p:cNvPr id="15" name="Picture 2" descr="C:\Users\Public\Pictures\Sample Pictures\Uganda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8" y="33229"/>
            <a:ext cx="939792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5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016621" y="1616075"/>
            <a:ext cx="7416824" cy="299216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lang="en-US" b="1" dirty="0" smtClean="0"/>
          </a:p>
        </p:txBody>
      </p:sp>
      <p:sp>
        <p:nvSpPr>
          <p:cNvPr id="3" name="Rectangular Callout 2"/>
          <p:cNvSpPr/>
          <p:nvPr/>
        </p:nvSpPr>
        <p:spPr bwMode="auto">
          <a:xfrm>
            <a:off x="1224533" y="1483151"/>
            <a:ext cx="9073008" cy="2592288"/>
          </a:xfrm>
          <a:prstGeom prst="wedgeRectCallout">
            <a:avLst>
              <a:gd name="adj1" fmla="val -48905"/>
              <a:gd name="adj2" fmla="val 103510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541" y="1655911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Cases of Illicit trafficking and</a:t>
            </a:r>
            <a:r>
              <a:rPr lang="en-US" sz="2000" dirty="0" smtClean="0"/>
              <a:t> other nuclear security events are an issue worldwide.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States </a:t>
            </a:r>
            <a:r>
              <a:rPr lang="en-US" sz="2000" dirty="0"/>
              <a:t>have the responsibility </a:t>
            </a:r>
            <a:r>
              <a:rPr lang="en-US" sz="2000" dirty="0" smtClean="0"/>
              <a:t>to respond to, conclusively investigate and prosecute these events. However;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</a:t>
            </a:r>
            <a:r>
              <a:rPr lang="en-US" sz="2000" dirty="0" smtClean="0"/>
              <a:t>shortage of </a:t>
            </a:r>
            <a:r>
              <a:rPr lang="en-US" sz="2000" dirty="0"/>
              <a:t>capabilities to </a:t>
            </a:r>
            <a:r>
              <a:rPr lang="en-US" sz="2000" dirty="0" smtClean="0"/>
              <a:t>conduct forensic analysis of </a:t>
            </a:r>
            <a:r>
              <a:rPr lang="en-US" sz="2000" dirty="0"/>
              <a:t>the detected and seized materials </a:t>
            </a:r>
            <a:r>
              <a:rPr lang="en-US" sz="2000" dirty="0" smtClean="0"/>
              <a:t>to aid prosecution. </a:t>
            </a:r>
            <a:endParaRPr lang="en-US" sz="2800" b="1" i="1" dirty="0"/>
          </a:p>
        </p:txBody>
      </p:sp>
      <p:sp>
        <p:nvSpPr>
          <p:cNvPr id="21" name="Multiply 20">
            <a:hlinkClick r:id="rId2" action="ppaction://hlinksldjump"/>
          </p:cNvPr>
          <p:cNvSpPr/>
          <p:nvPr/>
        </p:nvSpPr>
        <p:spPr bwMode="auto">
          <a:xfrm>
            <a:off x="9782545" y="1489002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972505" y="287759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INTRODUCTION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445933270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ounded Rectangle 1">
            <a:hlinkClick r:id="rId9" action="ppaction://hlinksldjump"/>
          </p:cNvPr>
          <p:cNvSpPr/>
          <p:nvPr/>
        </p:nvSpPr>
        <p:spPr bwMode="auto">
          <a:xfrm>
            <a:off x="7417221" y="3600126"/>
            <a:ext cx="1224136" cy="342389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See more</a:t>
            </a:r>
          </a:p>
        </p:txBody>
      </p:sp>
      <p:sp>
        <p:nvSpPr>
          <p:cNvPr id="16" name="Rounded Rectangle 15">
            <a:hlinkClick r:id="rId10" action="ppaction://hlinksldjump"/>
          </p:cNvPr>
          <p:cNvSpPr/>
          <p:nvPr/>
        </p:nvSpPr>
        <p:spPr bwMode="auto">
          <a:xfrm>
            <a:off x="3024733" y="2015951"/>
            <a:ext cx="1224136" cy="342389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See more</a:t>
            </a:r>
          </a:p>
        </p:txBody>
      </p:sp>
    </p:spTree>
    <p:extLst>
      <p:ext uri="{BB962C8B-B14F-4D97-AF65-F5344CB8AC3E}">
        <p14:creationId xmlns:p14="http://schemas.microsoft.com/office/powerpoint/2010/main" val="12900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016621" y="1616075"/>
            <a:ext cx="7416824" cy="299216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lang="en-US" b="1" dirty="0" smtClean="0"/>
          </a:p>
        </p:txBody>
      </p:sp>
      <p:sp>
        <p:nvSpPr>
          <p:cNvPr id="3" name="Rectangular Callout 2"/>
          <p:cNvSpPr/>
          <p:nvPr/>
        </p:nvSpPr>
        <p:spPr bwMode="auto">
          <a:xfrm>
            <a:off x="1224533" y="1439887"/>
            <a:ext cx="9073008" cy="2592288"/>
          </a:xfrm>
          <a:prstGeom prst="wedgeRectCallout">
            <a:avLst>
              <a:gd name="adj1" fmla="val -48905"/>
              <a:gd name="adj2" fmla="val 1035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541" y="1655911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Cases of Illicit </a:t>
            </a:r>
            <a:r>
              <a:rPr lang="en-US" sz="2000" dirty="0"/>
              <a:t>trafficking </a:t>
            </a:r>
            <a:r>
              <a:rPr lang="en-US" sz="2000" dirty="0" smtClean="0"/>
              <a:t>and other nuclear security events are an issue worldwide.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States </a:t>
            </a:r>
            <a:r>
              <a:rPr lang="en-US" sz="2000" dirty="0"/>
              <a:t>have the responsibility </a:t>
            </a:r>
            <a:r>
              <a:rPr lang="en-US" sz="2000" dirty="0" smtClean="0"/>
              <a:t>to respond to, conclusively investigate and prosecute these events. However;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</a:t>
            </a:r>
            <a:r>
              <a:rPr lang="en-US" sz="2000" dirty="0" smtClean="0"/>
              <a:t>shortage of </a:t>
            </a:r>
            <a:r>
              <a:rPr lang="en-US" sz="2000" dirty="0"/>
              <a:t>capabilities to </a:t>
            </a:r>
            <a:r>
              <a:rPr lang="en-US" sz="2000" dirty="0" smtClean="0"/>
              <a:t>conduct forensic analysis of </a:t>
            </a:r>
            <a:r>
              <a:rPr lang="en-US" sz="2000" dirty="0"/>
              <a:t>the detected and seized materials </a:t>
            </a:r>
            <a:r>
              <a:rPr lang="en-US" sz="2000" dirty="0" smtClean="0"/>
              <a:t>to aid prosecution. </a:t>
            </a:r>
            <a:endParaRPr lang="en-US" sz="2800" b="1" dirty="0"/>
          </a:p>
        </p:txBody>
      </p:sp>
      <p:sp>
        <p:nvSpPr>
          <p:cNvPr id="21" name="Multiply 20">
            <a:hlinkClick r:id="rId2" action="ppaction://hlinksldjump"/>
          </p:cNvPr>
          <p:cNvSpPr/>
          <p:nvPr/>
        </p:nvSpPr>
        <p:spPr bwMode="auto">
          <a:xfrm>
            <a:off x="9793485" y="1511895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422022457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ular Callout 1"/>
          <p:cNvSpPr/>
          <p:nvPr/>
        </p:nvSpPr>
        <p:spPr bwMode="auto">
          <a:xfrm flipV="1">
            <a:off x="1584573" y="2159967"/>
            <a:ext cx="8424936" cy="2592288"/>
          </a:xfrm>
          <a:prstGeom prst="wedgeRectCallout">
            <a:avLst/>
          </a:prstGeom>
          <a:solidFill>
            <a:srgbClr val="E39D7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589" y="2360890"/>
            <a:ext cx="828092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 Narrow" panose="020B0606020202030204" pitchFamily="34" charset="0"/>
              </a:rPr>
              <a:t>By </a:t>
            </a:r>
            <a:r>
              <a:rPr lang="en-US" sz="1900" dirty="0">
                <a:latin typeface="Arial Narrow" panose="020B0606020202030204" pitchFamily="34" charset="0"/>
              </a:rPr>
              <a:t>the end of </a:t>
            </a:r>
            <a:r>
              <a:rPr lang="en-US" sz="1900" dirty="0" smtClean="0">
                <a:latin typeface="Arial Narrow" panose="020B0606020202030204" pitchFamily="34" charset="0"/>
              </a:rPr>
              <a:t>2018, over 3400 cases </a:t>
            </a:r>
            <a:r>
              <a:rPr lang="en-US" sz="1900" dirty="0">
                <a:latin typeface="Arial Narrow" panose="020B0606020202030204" pitchFamily="34" charset="0"/>
              </a:rPr>
              <a:t>had </a:t>
            </a:r>
            <a:r>
              <a:rPr lang="en-US" sz="1900" dirty="0" smtClean="0">
                <a:latin typeface="Arial Narrow" panose="020B0606020202030204" pitchFamily="34" charset="0"/>
              </a:rPr>
              <a:t>been reported </a:t>
            </a:r>
            <a:r>
              <a:rPr lang="en-US" sz="1900" dirty="0">
                <a:latin typeface="Arial Narrow" panose="020B0606020202030204" pitchFamily="34" charset="0"/>
              </a:rPr>
              <a:t>to </a:t>
            </a:r>
            <a:r>
              <a:rPr lang="en-US" sz="1900" dirty="0" smtClean="0">
                <a:latin typeface="Arial Narrow" panose="020B0606020202030204" pitchFamily="34" charset="0"/>
              </a:rPr>
              <a:t>the ITDB(IAEA).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800" dirty="0" smtClean="0"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 Narrow" panose="020B0606020202030204" pitchFamily="34" charset="0"/>
              </a:rPr>
              <a:t>The CNS Global Incidents and Trafficking database recorded over 1000 cases between 2013 and 2019 (NTI).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" dirty="0" smtClean="0"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 Narrow" panose="020B0606020202030204" pitchFamily="34" charset="0"/>
              </a:rPr>
              <a:t>For </a:t>
            </a:r>
            <a:r>
              <a:rPr lang="en-US" sz="1900" dirty="0">
                <a:latin typeface="Arial Narrow" panose="020B0606020202030204" pitchFamily="34" charset="0"/>
              </a:rPr>
              <a:t>Uganda, </a:t>
            </a:r>
            <a:r>
              <a:rPr lang="en-US" sz="1900" dirty="0" smtClean="0">
                <a:latin typeface="Arial Narrow" panose="020B0606020202030204" pitchFamily="34" charset="0"/>
              </a:rPr>
              <a:t>the </a:t>
            </a:r>
            <a:r>
              <a:rPr lang="en-US" sz="1900" dirty="0">
                <a:latin typeface="Arial Narrow" panose="020B0606020202030204" pitchFamily="34" charset="0"/>
              </a:rPr>
              <a:t>first </a:t>
            </a:r>
            <a:r>
              <a:rPr lang="en-US" sz="1900" dirty="0" smtClean="0">
                <a:latin typeface="Arial Narrow" panose="020B0606020202030204" pitchFamily="34" charset="0"/>
              </a:rPr>
              <a:t>case was confirmed in 2002 and another </a:t>
            </a:r>
            <a:r>
              <a:rPr lang="en-US" sz="1900" dirty="0">
                <a:latin typeface="Arial Narrow" panose="020B0606020202030204" pitchFamily="34" charset="0"/>
              </a:rPr>
              <a:t>in 2005 </a:t>
            </a:r>
            <a:r>
              <a:rPr lang="en-US" sz="1900" dirty="0" smtClean="0">
                <a:latin typeface="Arial Narrow" panose="020B0606020202030204" pitchFamily="34" charset="0"/>
              </a:rPr>
              <a:t>along the Uganda – DR Congo border.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400" dirty="0" smtClean="0"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 Narrow" panose="020B0606020202030204" pitchFamily="34" charset="0"/>
              </a:rPr>
              <a:t>It </a:t>
            </a:r>
            <a:r>
              <a:rPr lang="en-US" sz="1900" dirty="0">
                <a:latin typeface="Arial Narrow" panose="020B0606020202030204" pitchFamily="34" charset="0"/>
              </a:rPr>
              <a:t>is believed that </a:t>
            </a:r>
            <a:r>
              <a:rPr lang="en-US" sz="1900" dirty="0" smtClean="0">
                <a:latin typeface="Arial Narrow" panose="020B0606020202030204" pitchFamily="34" charset="0"/>
              </a:rPr>
              <a:t>many </a:t>
            </a:r>
            <a:r>
              <a:rPr lang="en-US" sz="1900" dirty="0">
                <a:latin typeface="Arial Narrow" panose="020B0606020202030204" pitchFamily="34" charset="0"/>
              </a:rPr>
              <a:t>happened in </a:t>
            </a:r>
            <a:r>
              <a:rPr lang="en-US" sz="1900" dirty="0" smtClean="0">
                <a:latin typeface="Arial Narrow" panose="020B0606020202030204" pitchFamily="34" charset="0"/>
              </a:rPr>
              <a:t>the region over </a:t>
            </a:r>
            <a:r>
              <a:rPr lang="en-US" sz="1900" dirty="0">
                <a:latin typeface="Arial Narrow" panose="020B0606020202030204" pitchFamily="34" charset="0"/>
              </a:rPr>
              <a:t>the years and gone undetected </a:t>
            </a:r>
            <a:r>
              <a:rPr lang="en-US" sz="1900" dirty="0" smtClean="0">
                <a:latin typeface="Arial Narrow" panose="020B0606020202030204" pitchFamily="34" charset="0"/>
              </a:rPr>
              <a:t>due to weak </a:t>
            </a:r>
            <a:r>
              <a:rPr lang="en-US" sz="1900" dirty="0">
                <a:latin typeface="Arial Narrow" panose="020B0606020202030204" pitchFamily="34" charset="0"/>
              </a:rPr>
              <a:t>nuclear security detection </a:t>
            </a:r>
            <a:r>
              <a:rPr lang="en-US" sz="1900" dirty="0" smtClean="0">
                <a:latin typeface="Arial Narrow" panose="020B0606020202030204" pitchFamily="34" charset="0"/>
              </a:rPr>
              <a:t>architecture and poor nuclear forensic capabilities. </a:t>
            </a:r>
            <a:endParaRPr lang="en-US" sz="1900" dirty="0">
              <a:latin typeface="Arial Narrow" panose="020B0606020202030204" pitchFamily="34" charset="0"/>
            </a:endParaRPr>
          </a:p>
        </p:txBody>
      </p:sp>
      <p:sp>
        <p:nvSpPr>
          <p:cNvPr id="15" name="Multiply 14">
            <a:hlinkClick r:id="rId9" action="ppaction://hlinksldjump"/>
          </p:cNvPr>
          <p:cNvSpPr/>
          <p:nvPr/>
        </p:nvSpPr>
        <p:spPr bwMode="auto">
          <a:xfrm>
            <a:off x="9361437" y="2159967"/>
            <a:ext cx="432048" cy="364555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87759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INTRODUCTION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972505" y="287759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INTRODUCTION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016621" y="1616075"/>
            <a:ext cx="7416824" cy="299216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lang="en-US" b="1" dirty="0" smtClean="0"/>
          </a:p>
        </p:txBody>
      </p:sp>
      <p:sp>
        <p:nvSpPr>
          <p:cNvPr id="3" name="Rectangular Callout 2"/>
          <p:cNvSpPr/>
          <p:nvPr/>
        </p:nvSpPr>
        <p:spPr bwMode="auto">
          <a:xfrm>
            <a:off x="1224533" y="1439887"/>
            <a:ext cx="9073008" cy="2592288"/>
          </a:xfrm>
          <a:prstGeom prst="wedgeRectCallout">
            <a:avLst>
              <a:gd name="adj1" fmla="val -48905"/>
              <a:gd name="adj2" fmla="val 1035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541" y="1655911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Cases of Illicit </a:t>
            </a:r>
            <a:r>
              <a:rPr lang="en-US" sz="2000" dirty="0"/>
              <a:t>trafficking </a:t>
            </a:r>
            <a:r>
              <a:rPr lang="en-US" sz="2000" dirty="0" smtClean="0"/>
              <a:t>and other nuclear security events are an issue worldwide.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States </a:t>
            </a:r>
            <a:r>
              <a:rPr lang="en-US" sz="2000" dirty="0"/>
              <a:t>have the responsibility </a:t>
            </a:r>
            <a:r>
              <a:rPr lang="en-US" sz="2000" dirty="0" smtClean="0"/>
              <a:t>to respond to, conclusively investigate and prosecute these events. However;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</a:t>
            </a:r>
            <a:r>
              <a:rPr lang="en-US" sz="2000" dirty="0" smtClean="0"/>
              <a:t>shortage of </a:t>
            </a:r>
            <a:r>
              <a:rPr lang="en-US" sz="2000" dirty="0"/>
              <a:t>capabilities to </a:t>
            </a:r>
            <a:r>
              <a:rPr lang="en-US" sz="2000" dirty="0" smtClean="0"/>
              <a:t>conduct forensic analysis of </a:t>
            </a:r>
            <a:r>
              <a:rPr lang="en-US" sz="2000" dirty="0"/>
              <a:t>the detected and seized materials </a:t>
            </a:r>
            <a:r>
              <a:rPr lang="en-US" sz="2000" dirty="0" smtClean="0"/>
              <a:t>to aid prosecution. </a:t>
            </a:r>
            <a:endParaRPr lang="en-US" sz="2800" b="1" dirty="0"/>
          </a:p>
        </p:txBody>
      </p:sp>
      <p:sp>
        <p:nvSpPr>
          <p:cNvPr id="21" name="Multiply 20">
            <a:hlinkClick r:id="rId2" action="ppaction://hlinksldjump"/>
          </p:cNvPr>
          <p:cNvSpPr/>
          <p:nvPr/>
        </p:nvSpPr>
        <p:spPr bwMode="auto">
          <a:xfrm>
            <a:off x="9793485" y="1511895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791665010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ular Callout 1"/>
          <p:cNvSpPr/>
          <p:nvPr/>
        </p:nvSpPr>
        <p:spPr bwMode="auto">
          <a:xfrm>
            <a:off x="2016621" y="503783"/>
            <a:ext cx="8784976" cy="3168352"/>
          </a:xfrm>
          <a:prstGeom prst="wedgeRectCallou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629" y="647799"/>
            <a:ext cx="86409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In investigation of </a:t>
            </a:r>
            <a:r>
              <a:rPr lang="en-US" dirty="0">
                <a:latin typeface="Arial Narrow" panose="020B0606020202030204" pitchFamily="34" charset="0"/>
              </a:rPr>
              <a:t>detected and seized </a:t>
            </a:r>
            <a:r>
              <a:rPr lang="en-US" dirty="0" smtClean="0">
                <a:latin typeface="Arial Narrow" panose="020B0606020202030204" pitchFamily="34" charset="0"/>
              </a:rPr>
              <a:t>materials, We need </a:t>
            </a:r>
            <a:r>
              <a:rPr lang="en-US" dirty="0">
                <a:latin typeface="Arial Narrow" panose="020B0606020202030204" pitchFamily="34" charset="0"/>
              </a:rPr>
              <a:t>means to answer questions such as</a:t>
            </a:r>
            <a:r>
              <a:rPr lang="en-US" dirty="0" smtClean="0">
                <a:latin typeface="Arial Narrow" panose="020B0606020202030204" pitchFamily="34" charset="0"/>
              </a:rPr>
              <a:t>: 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what exactly is the material? 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what </a:t>
            </a:r>
            <a:r>
              <a:rPr lang="en-US" i="1" dirty="0">
                <a:solidFill>
                  <a:srgbClr val="002060"/>
                </a:solidFill>
                <a:latin typeface="Arial Narrow" panose="020B0606020202030204" pitchFamily="34" charset="0"/>
              </a:rPr>
              <a:t>specifically could the material have been used for? </a:t>
            </a:r>
            <a:endParaRPr lang="en-US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Where </a:t>
            </a:r>
            <a:r>
              <a:rPr lang="en-US" i="1" dirty="0">
                <a:solidFill>
                  <a:srgbClr val="002060"/>
                </a:solidFill>
                <a:latin typeface="Arial Narrow" panose="020B0606020202030204" pitchFamily="34" charset="0"/>
              </a:rPr>
              <a:t>was the material </a:t>
            </a:r>
            <a:r>
              <a:rPr lang="en-US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obtained? 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Was </a:t>
            </a:r>
            <a:r>
              <a:rPr lang="en-US" i="1" dirty="0">
                <a:solidFill>
                  <a:srgbClr val="002060"/>
                </a:solidFill>
                <a:latin typeface="Arial Narrow" panose="020B0606020202030204" pitchFamily="34" charset="0"/>
              </a:rPr>
              <a:t>the amount seized only a sample of a much more significant quantity? </a:t>
            </a:r>
            <a:endParaRPr lang="en-US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These questions </a:t>
            </a:r>
            <a:r>
              <a:rPr lang="en-US" dirty="0">
                <a:latin typeface="Arial Narrow" panose="020B0606020202030204" pitchFamily="34" charset="0"/>
              </a:rPr>
              <a:t>can only be answered </a:t>
            </a:r>
            <a:r>
              <a:rPr lang="en-US" dirty="0" smtClean="0">
                <a:latin typeface="Arial Narrow" panose="020B0606020202030204" pitchFamily="34" charset="0"/>
              </a:rPr>
              <a:t>after </a:t>
            </a:r>
            <a:r>
              <a:rPr lang="en-US" dirty="0">
                <a:latin typeface="Arial Narrow" panose="020B0606020202030204" pitchFamily="34" charset="0"/>
              </a:rPr>
              <a:t>detailed technical characterization of </a:t>
            </a:r>
            <a:r>
              <a:rPr lang="en-US" dirty="0" smtClean="0">
                <a:latin typeface="Arial Narrow" panose="020B0606020202030204" pitchFamily="34" charset="0"/>
              </a:rPr>
              <a:t>the material through a </a:t>
            </a:r>
            <a:r>
              <a:rPr lang="en-US" dirty="0">
                <a:latin typeface="Arial Narrow" panose="020B0606020202030204" pitchFamily="34" charset="0"/>
              </a:rPr>
              <a:t>combination of scientific methods </a:t>
            </a:r>
            <a:r>
              <a:rPr lang="en-US" dirty="0" smtClean="0">
                <a:latin typeface="Arial Narrow" panose="020B0606020202030204" pitchFamily="34" charset="0"/>
              </a:rPr>
              <a:t>referred </a:t>
            </a:r>
            <a:r>
              <a:rPr lang="en-US" dirty="0">
                <a:latin typeface="Arial Narrow" panose="020B0606020202030204" pitchFamily="34" charset="0"/>
              </a:rPr>
              <a:t>to as ‘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nuclear </a:t>
            </a:r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forensics</a:t>
            </a:r>
            <a:r>
              <a:rPr lang="en-US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Nuclear Forensics capabilities are essential for such </a:t>
            </a:r>
            <a:r>
              <a:rPr lang="en-US" dirty="0">
                <a:latin typeface="Arial Narrow" panose="020B0606020202030204" pitchFamily="34" charset="0"/>
              </a:rPr>
              <a:t>investigations 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but are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yet to be well 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implemented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in Uganda.</a:t>
            </a:r>
          </a:p>
        </p:txBody>
      </p:sp>
      <p:sp>
        <p:nvSpPr>
          <p:cNvPr id="11" name="Multiply 10">
            <a:hlinkClick r:id="rId9" action="ppaction://hlinksldjump"/>
          </p:cNvPr>
          <p:cNvSpPr/>
          <p:nvPr/>
        </p:nvSpPr>
        <p:spPr bwMode="auto">
          <a:xfrm>
            <a:off x="10484624" y="503783"/>
            <a:ext cx="316973" cy="289257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30" y="179267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 bwMode="auto">
          <a:xfrm>
            <a:off x="523126" y="1441047"/>
            <a:ext cx="10290879" cy="3166032"/>
          </a:xfrm>
          <a:prstGeom prst="wedgeRectCallout">
            <a:avLst>
              <a:gd name="adj1" fmla="val -11793"/>
              <a:gd name="adj2" fmla="val 589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303" y="1441047"/>
            <a:ext cx="46428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following among </a:t>
            </a:r>
            <a:r>
              <a:rPr lang="en-US" sz="2400" dirty="0" smtClean="0"/>
              <a:t>other </a:t>
            </a:r>
            <a:r>
              <a:rPr lang="en-US" sz="2400" dirty="0"/>
              <a:t>nuclear security challenges require sufficient nuclear forensics capabilities to be in place for them to be effectively dealt with.   </a:t>
            </a:r>
          </a:p>
          <a:p>
            <a:r>
              <a:rPr lang="en-US" sz="2400" dirty="0" smtClean="0"/>
              <a:t>.</a:t>
            </a:r>
            <a:endParaRPr lang="en-GB" sz="2400" dirty="0"/>
          </a:p>
        </p:txBody>
      </p:sp>
      <p:sp>
        <p:nvSpPr>
          <p:cNvPr id="24" name="Multiply 23">
            <a:hlinkClick r:id="rId4" action="ppaction://hlinksldjump"/>
          </p:cNvPr>
          <p:cNvSpPr/>
          <p:nvPr/>
        </p:nvSpPr>
        <p:spPr bwMode="auto">
          <a:xfrm>
            <a:off x="10297541" y="1507380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40454496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NEED FOR NUCLEAR FORENSICS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Oval 3">
            <a:hlinkClick r:id="rId11" action="ppaction://hlinksldjump"/>
          </p:cNvPr>
          <p:cNvSpPr/>
          <p:nvPr/>
        </p:nvSpPr>
        <p:spPr bwMode="auto">
          <a:xfrm>
            <a:off x="7038869" y="1590711"/>
            <a:ext cx="2106543" cy="1289336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/>
              <a:t>Illicit </a:t>
            </a:r>
            <a:r>
              <a:rPr lang="en-US" sz="2000" b="1" dirty="0" smtClean="0"/>
              <a:t>trafficking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hlinkClick r:id="rId12" action="ppaction://hlinksldjump"/>
          </p:cNvPr>
          <p:cNvSpPr/>
          <p:nvPr/>
        </p:nvSpPr>
        <p:spPr bwMode="auto">
          <a:xfrm>
            <a:off x="5578165" y="2983954"/>
            <a:ext cx="2343112" cy="1353091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/>
              <a:t>Orphan sources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>
            <a:hlinkClick r:id="rId13" action="ppaction://hlinksldjump"/>
          </p:cNvPr>
          <p:cNvSpPr/>
          <p:nvPr/>
        </p:nvSpPr>
        <p:spPr bwMode="auto">
          <a:xfrm>
            <a:off x="8281317" y="3061266"/>
            <a:ext cx="2227888" cy="1273509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/>
              <a:t>Material theft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Bildergebnis für home 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30" y="179267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 bwMode="auto">
          <a:xfrm>
            <a:off x="523126" y="1441047"/>
            <a:ext cx="10290879" cy="3166032"/>
          </a:xfrm>
          <a:prstGeom prst="wedgeRectCallout">
            <a:avLst>
              <a:gd name="adj1" fmla="val -11793"/>
              <a:gd name="adj2" fmla="val 589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9670" y="1720075"/>
            <a:ext cx="812179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The available data shows hundreds of past illicit </a:t>
            </a:r>
            <a:r>
              <a:rPr lang="en-US" sz="2000" dirty="0">
                <a:latin typeface="Arial Narrow" panose="020B0606020202030204" pitchFamily="34" charset="0"/>
              </a:rPr>
              <a:t>trafficking </a:t>
            </a:r>
            <a:r>
              <a:rPr lang="en-US" sz="2000" dirty="0" smtClean="0">
                <a:latin typeface="Arial Narrow" panose="020B0606020202030204" pitchFamily="34" charset="0"/>
              </a:rPr>
              <a:t>cases worldwide. </a:t>
            </a:r>
            <a:r>
              <a:rPr lang="en-US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And more are being recorded.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It </a:t>
            </a:r>
            <a:r>
              <a:rPr lang="en-US" sz="2000" dirty="0">
                <a:latin typeface="Arial Narrow" panose="020B0606020202030204" pitchFamily="34" charset="0"/>
              </a:rPr>
              <a:t>is believed that a number of them could have happened and gone </a:t>
            </a:r>
            <a:r>
              <a:rPr lang="en-US" sz="2000" dirty="0" smtClean="0">
                <a:latin typeface="Arial Narrow" panose="020B0606020202030204" pitchFamily="34" charset="0"/>
              </a:rPr>
              <a:t>undetected.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Detection measures are currently being enhanced in Uganda through </a:t>
            </a:r>
            <a:r>
              <a:rPr lang="en-US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portal monitors, handheld detectors, training programs and an improved legal framework.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There is need for forensic support capabilities to enable effective investigation of detected events</a:t>
            </a:r>
            <a:r>
              <a:rPr lang="en-US" sz="2200" dirty="0" smtClean="0">
                <a:latin typeface="Arial Narrow" panose="020B0606020202030204" pitchFamily="34" charset="0"/>
              </a:rPr>
              <a:t>.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24" name="Multiply 23">
            <a:hlinkClick r:id="rId4" action="ppaction://hlinksldjump"/>
          </p:cNvPr>
          <p:cNvSpPr/>
          <p:nvPr/>
        </p:nvSpPr>
        <p:spPr bwMode="auto">
          <a:xfrm>
            <a:off x="10347670" y="1439887"/>
            <a:ext cx="453927" cy="436563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" name="Picture 2" descr="Bildergebnis für home butto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4" y="5928476"/>
            <a:ext cx="530221" cy="53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77321326"/>
              </p:ext>
            </p:extLst>
          </p:nvPr>
        </p:nvGraphicFramePr>
        <p:xfrm>
          <a:off x="504453" y="4464223"/>
          <a:ext cx="10801200" cy="208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2505" y="215751"/>
            <a:ext cx="957706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ICONS 2020 – Richard </a:t>
            </a:r>
            <a:r>
              <a:rPr lang="en-US" sz="1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Sseggane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Uganda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NUCLEAR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FORENSICS CAPABILITIES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UGANDA: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and the Future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NEED FOR NUCLEAR FORENSICS</a:t>
            </a:r>
            <a:endParaRPr lang="en-US" sz="20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95134" y="1545105"/>
            <a:ext cx="1925543" cy="1118918"/>
          </a:xfrm>
          <a:prstGeom prst="ellipse">
            <a:avLst/>
          </a:prstGeom>
          <a:solidFill>
            <a:srgbClr val="E39D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Illicit </a:t>
            </a:r>
            <a:r>
              <a:rPr lang="en-US" b="1" dirty="0" smtClean="0"/>
              <a:t>trafficking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69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D72D8323497419D0B0D490876AA9F" ma:contentTypeVersion="15" ma:contentTypeDescription="Create a new document." ma:contentTypeScope="" ma:versionID="3a24465035cb8b25a2285c02f74eba9b">
  <xsd:schema xmlns:xsd="http://www.w3.org/2001/XMLSchema" xmlns:xs="http://www.w3.org/2001/XMLSchema" xmlns:p="http://schemas.microsoft.com/office/2006/metadata/properties" xmlns:ns2="http://schemas.microsoft.com/sharepoint/v3/fields" xmlns:ns3="9a0cca68-9885-4579-a121-0ff71e341cd0" targetNamespace="http://schemas.microsoft.com/office/2006/metadata/properties" ma:root="true" ma:fieldsID="6df0075af1bdf4a1181bb0cd339a45ba" ns2:_="" ns3:_="">
    <xsd:import namespace="http://schemas.microsoft.com/sharepoint/v3/fields"/>
    <xsd:import namespace="9a0cca68-9885-4579-a121-0ff71e341cd0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Versio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2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  <xsd:element name="_Version" ma:index="3" nillable="true" ma:displayName="Version" ma:internalName="_Vers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cca68-9885-4579-a121-0ff71e341cd0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Created xmlns="http://schemas.microsoft.com/sharepoint/v3/fields" xsi:nil="true"/>
    <_dlc_DocId xmlns="9a0cca68-9885-4579-a121-0ff71e341cd0">4HWPYYT6XAN2-2121337104-16043</_dlc_DocId>
    <_dlc_DocIdUrl xmlns="9a0cca68-9885-4579-a121-0ff71e341cd0">
      <Url>https://nsns-new.sg.iaea.org/meetings/_layouts/15/DocIdRedir.aspx?ID=4HWPYYT6XAN2-2121337104-16043</Url>
      <Description>4HWPYYT6XAN2-2121337104-16043</Description>
    </_dlc_DocIdUrl>
    <_dlc_DocIdPersistId xmlns="9a0cca68-9885-4579-a121-0ff71e341cd0" xsi:nil="true"/>
  </documentManagement>
</p:properties>
</file>

<file path=customXml/itemProps1.xml><?xml version="1.0" encoding="utf-8"?>
<ds:datastoreItem xmlns:ds="http://schemas.openxmlformats.org/officeDocument/2006/customXml" ds:itemID="{4F3B12C1-DFEA-48DE-8888-A466E02771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818B1C-ED37-4AE6-BE57-4E3E7D4DC5E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37332D1-A297-4D71-ADCE-3E6505EE5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9a0cca68-9885-4579-a121-0ff71e341c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E962014-9079-4E60-A34D-512684448F59}">
  <ds:schemaRefs>
    <ds:schemaRef ds:uri="http://schemas.microsoft.com/sharepoint/v3/fields"/>
    <ds:schemaRef ds:uri="http://purl.org/dc/elements/1.1/"/>
    <ds:schemaRef ds:uri="http://schemas.microsoft.com/office/2006/documentManagement/types"/>
    <ds:schemaRef ds:uri="9a0cca68-9885-4579-a121-0ff71e341cd0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1770</Words>
  <Application>Microsoft Office PowerPoint</Application>
  <PresentationFormat>Custom</PresentationFormat>
  <Paragraphs>224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Vrije Universiteit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CN269 ICP Sample Template</dc:title>
  <dc:creator>testuser</dc:creator>
  <cp:lastModifiedBy>Anne</cp:lastModifiedBy>
  <cp:revision>298</cp:revision>
  <dcterms:created xsi:type="dcterms:W3CDTF">2013-03-14T14:26:55Z</dcterms:created>
  <dcterms:modified xsi:type="dcterms:W3CDTF">2020-02-10T20:48:01Z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0x010100D90D72D8323497419D0B0D490876AA9F</vt:lpwstr>
  </property>
  <property fmtid="{D5CDD505-2E9C-101B-9397-08002B2CF9AE}" pid="3" name="_dlc_DocIdItemGuid">
    <vt:lpwstr>f0ac8dc0-e59e-4ceb-9861-4b4673e63ab4</vt:lpwstr>
  </property>
</Properties>
</file>