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2" r:id="rId4"/>
    <p:sldId id="291" r:id="rId5"/>
    <p:sldId id="265" r:id="rId6"/>
    <p:sldId id="258" r:id="rId7"/>
    <p:sldId id="266" r:id="rId8"/>
    <p:sldId id="294" r:id="rId9"/>
    <p:sldId id="295" r:id="rId10"/>
    <p:sldId id="275" r:id="rId11"/>
    <p:sldId id="287" r:id="rId12"/>
    <p:sldId id="288" r:id="rId13"/>
    <p:sldId id="289" r:id="rId14"/>
    <p:sldId id="284" r:id="rId15"/>
    <p:sldId id="293" r:id="rId16"/>
    <p:sldId id="278" r:id="rId17"/>
    <p:sldId id="290" r:id="rId18"/>
    <p:sldId id="283" r:id="rId19"/>
    <p:sldId id="272" r:id="rId20"/>
    <p:sldId id="286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89985" autoAdjust="0"/>
  </p:normalViewPr>
  <p:slideViewPr>
    <p:cSldViewPr snapToGrid="0">
      <p:cViewPr varScale="1">
        <p:scale>
          <a:sx n="83" d="100"/>
          <a:sy n="83" d="100"/>
        </p:scale>
        <p:origin x="82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EDEADB-0742-4A2A-AFE9-2E69B0863F96}" type="datetimeFigureOut">
              <a:rPr lang="en-US" smtClean="0"/>
              <a:t>17-Dec-19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7293C3-F11B-4C0D-B3A5-36D6820DB2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17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046701-9655-4DC3-93C5-C5DDEE0DF469}" type="datetimeFigureOut">
              <a:rPr lang="en-US" smtClean="0"/>
              <a:t>17-Dec-19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43B8E2-7ADB-41D2-B4FA-5CF8A9DD2C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6935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3B8E2-7ADB-41D2-B4FA-5CF8A9DD2C6B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9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3B8E2-7ADB-41D2-B4FA-5CF8A9DD2C6B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3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the basis of Categorization 7.8% SRS fall in Category-1, 1.7% in Category-2, 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1.9% category-3 while 88.4% fall in category-4 &amp; Category-5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43B8E2-7ADB-41D2-B4FA-5CF8A9DD2C6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98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43B8E2-7ADB-41D2-B4FA-5CF8A9DD2C6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17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43B8E2-7ADB-41D2-B4FA-5CF8A9DD2C6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19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Event: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unauthorized access/intrusion, loss of control over SRS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43B8E2-7ADB-41D2-B4FA-5CF8A9DD2C6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3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3C17-EBEE-40F6-8866-6D3229003FAD}" type="datetime1">
              <a:rPr lang="en-US" smtClean="0"/>
              <a:t>17-Dec-19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4559-9F8E-454B-A6C7-97576FDE81DC}" type="datetime1">
              <a:rPr lang="en-US" smtClean="0"/>
              <a:t>17-Dec-19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D529-18F8-497E-B8AD-119100875B21}" type="datetime1">
              <a:rPr lang="en-US" smtClean="0"/>
              <a:t>17-Dec-19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09F2-B781-40B0-BF0F-9E75E949823E}" type="datetime1">
              <a:rPr lang="en-US" smtClean="0"/>
              <a:t>17-Dec-19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D20D-B4E5-40CD-B143-2E50CA2942AD}" type="datetime1">
              <a:rPr lang="en-US" smtClean="0"/>
              <a:t>17-Dec-19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782D-32C8-4D29-9DED-CAFB2668F551}" type="datetime1">
              <a:rPr lang="en-US" smtClean="0"/>
              <a:t>17-Dec-19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FF6E0-AA42-457D-9CE1-B95D28CA9344}" type="datetime1">
              <a:rPr lang="en-US" smtClean="0"/>
              <a:t>17-Dec-19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8E53-C279-45B8-86F3-07F2EED3CF5E}" type="datetime1">
              <a:rPr lang="en-US" smtClean="0"/>
              <a:t>17-Dec-19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C8A5-EE62-4275-BAD6-61BFD2D83496}" type="datetime1">
              <a:rPr lang="en-US" smtClean="0"/>
              <a:t>17-Dec-19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2976-C8BF-43E0-9B8D-B26DB3C43FBE}" type="datetime1">
              <a:rPr lang="en-US" smtClean="0"/>
              <a:t>17-Dec-19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23CB-15D3-4397-9245-611CF416B500}" type="datetime1">
              <a:rPr lang="en-US" smtClean="0"/>
              <a:t>17-Dec-19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E251-CEB8-409F-AB7F-EF12C08F0AE5}" type="datetime1">
              <a:rPr lang="en-US" smtClean="0"/>
              <a:t>17-Dec-19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AB81-7C86-4C24-B640-C8864538B899}" type="datetime1">
              <a:rPr lang="en-US" smtClean="0"/>
              <a:t>17-Dec-19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25A6-71F7-43E7-91FE-FFA8742D6261}" type="datetime1">
              <a:rPr lang="en-US" smtClean="0"/>
              <a:t>17-Dec-19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A2C7-4A87-4FED-A659-762D3618B12D}" type="datetime1">
              <a:rPr lang="en-US" smtClean="0"/>
              <a:t>17-Dec-19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10E1-05F0-4D1C-9A18-A5268F8F2CA7}" type="datetime1">
              <a:rPr lang="en-US" smtClean="0"/>
              <a:t>17-Dec-19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916CC-62FB-4051-81B9-3A2E0FEBF50D}" type="datetime1">
              <a:rPr lang="en-US" smtClean="0"/>
              <a:t>17-Dec-19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259" y="2514599"/>
            <a:ext cx="10091551" cy="16110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Sustaining the Security of Radioactive Sources Through Compliance with Regulatory Requirements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1365" y="4397827"/>
            <a:ext cx="8915399" cy="1632859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pPr algn="ctr">
              <a:spcBef>
                <a:spcPts val="600"/>
              </a:spcBef>
            </a:pPr>
            <a:r>
              <a:rPr lang="en-US" sz="2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Javed Iqbal</a:t>
            </a:r>
          </a:p>
          <a:p>
            <a:pPr algn="ctr">
              <a:spcBef>
                <a:spcPts val="600"/>
              </a:spcBef>
            </a:pPr>
            <a:endParaRPr lang="en-US" sz="28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Pakistan Atomic Energy Commission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79" y="521018"/>
            <a:ext cx="1575378" cy="172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583470"/>
            <a:ext cx="8911687" cy="128089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SRS Database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412" y="1338943"/>
            <a:ext cx="8915400" cy="3777622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Extracted from SRS-1 Form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SRS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SRS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Life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SRS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 of SRS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Form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Remarks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In-use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Dis-used</a:t>
            </a:r>
            <a:endParaRPr 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437" y="1864359"/>
            <a:ext cx="6787526" cy="381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Oversight and Sustainability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9468" y="1709057"/>
            <a:ext cx="9178245" cy="489857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Inventory Verification (PIV)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Security Measures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Delay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Control</a:t>
            </a:r>
          </a:p>
          <a:p>
            <a:pPr marL="342900" lvl="1" indent="-342900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Security Measures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endParaRPr 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 and testing program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Adopting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emerging technologies to enhance effectiveness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of PPS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Policies and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2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9103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Inventory Verification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1579" y="1785257"/>
            <a:ext cx="4904164" cy="4202166"/>
          </a:xfrm>
        </p:spPr>
        <p:txBody>
          <a:bodyPr>
            <a:normAutofit lnSpcReduction="10000"/>
          </a:bodyPr>
          <a:lstStyle/>
          <a:p>
            <a:pPr marL="639763" lvl="1" indent="-273050" defTabSz="91440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 and records</a:t>
            </a:r>
          </a:p>
          <a:p>
            <a:pPr marL="639763" lvl="1" indent="-273050" defTabSz="91440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receipt and transfer record</a:t>
            </a:r>
          </a:p>
          <a:p>
            <a:pPr marL="639763" lvl="1" indent="-273050" defTabSz="91440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SRS use/movement log</a:t>
            </a:r>
          </a:p>
          <a:p>
            <a:pPr marL="639763" lvl="1" indent="-273050" defTabSz="91440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 Inventory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 by the custodian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9763" lvl="1" indent="-273050" defTabSz="91440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and disposal record</a:t>
            </a:r>
          </a:p>
          <a:p>
            <a:pPr marL="639763" lvl="1" indent="-273050" defTabSz="91440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 and relevant documentation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 by the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5767" y="1785257"/>
            <a:ext cx="5624204" cy="38970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238" y="547909"/>
            <a:ext cx="8911687" cy="128089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Security Measures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799"/>
            <a:ext cx="5224463" cy="4640581"/>
          </a:xfrm>
        </p:spPr>
        <p:txBody>
          <a:bodyPr>
            <a:normAutofit fontScale="92500"/>
          </a:bodyPr>
          <a:lstStyle/>
          <a:p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Protection System</a:t>
            </a:r>
            <a:endParaRPr lang="en-US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Intrusion </a:t>
            </a: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</a:t>
            </a:r>
            <a:r>
              <a:rPr lang="en-US" sz="2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Detection (CCTV)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Access Control </a:t>
            </a:r>
            <a:r>
              <a:rPr lang="en-US" sz="2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Barriers (Robust doors, Secure containers and </a:t>
            </a:r>
            <a:r>
              <a:rPr lang="en-US" sz="2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enclosures,</a:t>
            </a: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Locks for </a:t>
            </a:r>
            <a:r>
              <a:rPr lang="en-US" sz="2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doors)</a:t>
            </a:r>
            <a:endParaRPr lang="en-US" sz="2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 for sources storage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Locked Shielded Containers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38863" y="2013542"/>
            <a:ext cx="5857875" cy="420251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Measures for Source(s)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891065"/>
              </p:ext>
            </p:extLst>
          </p:nvPr>
        </p:nvGraphicFramePr>
        <p:xfrm>
          <a:off x="1010785" y="1447800"/>
          <a:ext cx="10920845" cy="512324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19646"/>
                <a:gridCol w="3166129"/>
                <a:gridCol w="3220720"/>
                <a:gridCol w="3214350"/>
              </a:tblGrid>
              <a:tr h="545056">
                <a:tc rowSpan="2">
                  <a:txBody>
                    <a:bodyPr/>
                    <a:lstStyle/>
                    <a:p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 Function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 Measures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62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Category-1 (Security Level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Category-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(Security Level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B)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Category-3 (Security Level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</a:tr>
              <a:tr h="646272">
                <a:tc>
                  <a:txBody>
                    <a:bodyPr/>
                    <a:lstStyle/>
                    <a:p>
                      <a:pPr algn="ctr"/>
                      <a:r>
                        <a:rPr lang="en-US" sz="19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Goal</a:t>
                      </a:r>
                      <a:endParaRPr lang="en-US" sz="19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prevent unauthorized removal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Minimize likelihood of unauthorized removal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reduce likelihood of unauthorized removal</a:t>
                      </a:r>
                    </a:p>
                  </a:txBody>
                  <a:tcPr/>
                </a:tc>
              </a:tr>
              <a:tr h="545056">
                <a:tc row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Detection</a:t>
                      </a:r>
                    </a:p>
                    <a:p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IDS and/or continuous surveillance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IDS and/or continuous surveillance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505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Electronic Temper detection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 detection or periodic checks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operating personnel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 detection or daily checks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operating personnel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505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assessment of detection: CCTV or by operating personnel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assessment of detection: CCTV or by operating personnel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 Assessment by operating personnel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505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Verification: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Fortnightly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Verification: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Fortnightly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Verification: Monthly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46870" y="6568678"/>
            <a:ext cx="267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Reference: PAK/926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1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5719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Measures for Source(s)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229605"/>
              </p:ext>
            </p:extLst>
          </p:nvPr>
        </p:nvGraphicFramePr>
        <p:xfrm>
          <a:off x="1621064" y="1349829"/>
          <a:ext cx="10174695" cy="4455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44922"/>
                <a:gridCol w="2820464"/>
                <a:gridCol w="2674620"/>
                <a:gridCol w="323468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 Function</a:t>
                      </a:r>
                      <a:endParaRPr 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 Measures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Category-1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(Security Level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Category-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(Security Level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B)</a:t>
                      </a:r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Category-3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(Security Level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Delay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Layers of Delay Barriers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(at least)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Layers of Delay Barriers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(at least)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Barrier or surveillance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security personnel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Control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Provision of identification and verification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Identification measure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Identification measure</a:t>
                      </a:r>
                    </a:p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Rapid, dependable and diverse means of communication;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Rapid  and  reliable 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means of communication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Appropriate actions in accordance with Physical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Protection Plan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Interrupt and  neutralize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adversary  as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Physical Protection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Interrupt and  neutralize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adversary  as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Physical Protection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Appropriate response actions in accordance with Physical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Protection Plan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755" y="6116552"/>
            <a:ext cx="273124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469" y="592244"/>
            <a:ext cx="8911687" cy="756199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Security Measures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383" y="1526177"/>
            <a:ext cx="8915400" cy="4968240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Event Reporting</a:t>
            </a:r>
            <a:endParaRPr lang="en-US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 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Trustworthiness 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endParaRPr lang="en-US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Procedures</a:t>
            </a:r>
            <a:endParaRPr lang="en-US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 Control Procedures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SRS handling and storage procedure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Key control procedures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Alarm assessment and response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SRS disposal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of Personnel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Culture</a:t>
            </a:r>
            <a:endParaRPr lang="en-US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Reporting Mechanism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888875"/>
              </p:ext>
            </p:extLst>
          </p:nvPr>
        </p:nvGraphicFramePr>
        <p:xfrm>
          <a:off x="2121127" y="1524000"/>
          <a:ext cx="8915400" cy="454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575073"/>
                <a:gridCol w="33403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</a:t>
                      </a:r>
                      <a:r>
                        <a:rPr lang="en-US" sz="28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Actions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Timeline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Remedial measures and inform local law enforcement agencies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Immediate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Notify to Authority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Hours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 a preliminary report to the 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 Hours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 to the Authority a detailed report on the causes of the event, its circumstances and consequences, and on the corrective actions taken or to be taken.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Days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29992" y="6282928"/>
            <a:ext cx="267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Reference: PAK/926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44430"/>
            <a:ext cx="8911687" cy="128089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Disused SRS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382" y="1525654"/>
            <a:ext cx="4342893" cy="57626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to manufacturer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1630" y="2178849"/>
            <a:ext cx="5480050" cy="403907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Regulatory requirement as per PAK/915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Applicable to SRS with initial activity &gt; 100 GBq and Half-life &gt; 1 year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SRS shall be returned to country of origin as part of contract with supplier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Mandatory condition for “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Objection Certificate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from PNRA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71257" y="1481563"/>
            <a:ext cx="4338673" cy="57626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Storage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6" y="2153852"/>
            <a:ext cx="4872643" cy="394214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PPRWMF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(PINSTECH Predisposal Radioactive Waste Management Facility) Islamabad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Covers two provinces (i.e. Punjab, KPK) and Capital territory 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(Radioactive Waste Storage Area) KANUPP, Karachi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Covers Provinces Sindh and Balochistan</a:t>
            </a:r>
            <a:endParaRPr lang="en-US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64750"/>
            <a:ext cx="8911687" cy="128089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572" y="1706880"/>
            <a:ext cx="8915400" cy="440754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Sealed Radioactive Sources are being used in Medicine, Agriculture, Industry, Research and Education in Pakistan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Relevant Regulations for Safety and Security of SRS are in place for Safe and Secure use/ handling, storage and transport of radioactive sources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All radioactive sources and under strict regulatory control from cradle to grave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6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54590"/>
            <a:ext cx="8911687" cy="128089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Outlines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240" y="1595120"/>
            <a:ext cx="9621520" cy="377762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of Sealed radioactive Sources (SRS) in Pakistan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 for Implementation of Security of Radioactive Sources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 and Control Program for SRS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Categorization System and Security Levels for SRS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SRS Database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Oversight and Sustainability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Inventory Verification and Assessment of Physical Protection Measures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Disused SRS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8783" y="1940560"/>
            <a:ext cx="10216257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81870"/>
            <a:ext cx="8911687" cy="128089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of Sealed Radioactive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 (SRS)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Pakistan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3452" y="1832847"/>
            <a:ext cx="8915400" cy="43850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54320" y="3546161"/>
            <a:ext cx="1930400" cy="12382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SRS Applications</a:t>
            </a:r>
            <a:endParaRPr 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51718" y="3546161"/>
            <a:ext cx="1543050" cy="12382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58155" y="5236378"/>
            <a:ext cx="1543050" cy="12382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109108" y="3546161"/>
            <a:ext cx="1731578" cy="12382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  <a:endParaRPr 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37834" y="1832847"/>
            <a:ext cx="1563371" cy="12382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Research/Education</a:t>
            </a:r>
            <a:endParaRPr 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>
            <a:endCxn id="5" idx="2"/>
          </p:cNvCxnSpPr>
          <p:nvPr/>
        </p:nvCxnSpPr>
        <p:spPr>
          <a:xfrm>
            <a:off x="4504928" y="4165286"/>
            <a:ext cx="84939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309360" y="3071097"/>
            <a:ext cx="10160" cy="47506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2"/>
            <a:endCxn id="5" idx="6"/>
          </p:cNvCxnSpPr>
          <p:nvPr/>
        </p:nvCxnSpPr>
        <p:spPr>
          <a:xfrm flipH="1">
            <a:off x="7284720" y="4165286"/>
            <a:ext cx="8243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</p:cNvCxnSpPr>
          <p:nvPr/>
        </p:nvCxnSpPr>
        <p:spPr>
          <a:xfrm>
            <a:off x="6319520" y="4784411"/>
            <a:ext cx="0" cy="45196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2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Commonly used Sealed Radioactive Sources (SRS) in Pakistan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810" y="2133600"/>
            <a:ext cx="4907178" cy="377762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Co-60, Ir-192, Cs-137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Range: few KBq – TBq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Co-60 is used for radiotherapy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Ir-192 is used for Brachytherapy, radiography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31% sources are being used in Industry (for Gamma Radiography, well-logging, level gauges, moisture gauges etc.)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584092" y="2132972"/>
            <a:ext cx="2684669" cy="37782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454" y="2132972"/>
            <a:ext cx="2588322" cy="30921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0454" y="5384535"/>
            <a:ext cx="256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Co-60 </a:t>
            </a:r>
            <a:r>
              <a:rPr lang="en-US" sz="1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Teletherapy</a:t>
            </a:r>
            <a:r>
              <a:rPr lang="en-US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Machine</a:t>
            </a:r>
            <a:endParaRPr lang="en-US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4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639" y="430755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 for Implementation of Security Measures for Radioactive Sources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0482" y="1521371"/>
            <a:ext cx="1659757" cy="253889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570" y="4125719"/>
            <a:ext cx="1777885" cy="26906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9382" y="2270383"/>
            <a:ext cx="672291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IAEA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of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– INFCIRC/663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IAEA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Security Recommendations (NSS14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IAEA Nuclear Security Implementing Guide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(NSS-11)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PNRA Regulations on “Security of Radioactive Source(s)-PAK/926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917" y="4113095"/>
            <a:ext cx="1725472" cy="2623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830" y="1589314"/>
            <a:ext cx="3836087" cy="514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371" y="197390"/>
            <a:ext cx="9906000" cy="128089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 and Control Program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SRS</a:t>
            </a:r>
            <a:b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790" y="2156772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16827" y="1708385"/>
            <a:ext cx="9887493" cy="3468738"/>
            <a:chOff x="1451067" y="2634215"/>
            <a:chExt cx="9887493" cy="3468738"/>
          </a:xfrm>
        </p:grpSpPr>
        <p:sp>
          <p:nvSpPr>
            <p:cNvPr id="6" name="Oval 5"/>
            <p:cNvSpPr/>
            <p:nvPr/>
          </p:nvSpPr>
          <p:spPr>
            <a:xfrm>
              <a:off x="4857981" y="2634215"/>
              <a:ext cx="2624227" cy="1388827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Accountability and Control Program 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451067" y="4649198"/>
              <a:ext cx="2183822" cy="1442992"/>
            </a:xfrm>
            <a:prstGeom prst="round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SRS Database</a:t>
              </a:r>
              <a:endParaRPr lang="en-US" sz="1600" b="1" kern="0" dirty="0">
                <a:solidFill>
                  <a:sysClr val="windowText" lastClr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70403" y="4659963"/>
              <a:ext cx="2206491" cy="1442990"/>
            </a:xfrm>
            <a:prstGeom prst="round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>
                <a:lnSpc>
                  <a:spcPct val="107000"/>
                </a:lnSpc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Inspection: </a:t>
              </a:r>
              <a:endParaRPr lang="en-US" sz="1600" b="1" kern="0" dirty="0">
                <a:solidFill>
                  <a:sysClr val="windowText" lastClr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defTabSz="914400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Safety and </a:t>
              </a:r>
              <a:r>
                <a:rPr lang="en-US" sz="1400" b="1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Physical Protection </a:t>
              </a:r>
              <a:r>
                <a:rPr lang="en-US" sz="14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Measures</a:t>
              </a:r>
              <a:endParaRPr lang="en-US" sz="1400" b="1" kern="0" dirty="0">
                <a:solidFill>
                  <a:sysClr val="windowText" lastClr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906409" y="4656154"/>
              <a:ext cx="2298704" cy="1442992"/>
            </a:xfrm>
            <a:prstGeom prst="round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Physical Inventory Verification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983237" y="4649198"/>
              <a:ext cx="2355323" cy="1442992"/>
            </a:xfrm>
            <a:prstGeom prst="round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Management of DSRS</a:t>
              </a:r>
              <a:endParaRPr kumimoji="0" lang="en-US" sz="1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2507210" y="4319183"/>
              <a:ext cx="7658100" cy="1039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174496" y="4045583"/>
              <a:ext cx="0" cy="3065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496110" y="4321808"/>
              <a:ext cx="0" cy="3065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103420" y="4350383"/>
              <a:ext cx="0" cy="3065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420535" y="4350383"/>
              <a:ext cx="0" cy="3065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0163735" y="4331333"/>
              <a:ext cx="0" cy="3065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847" y="329899"/>
            <a:ext cx="9392246" cy="128089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Categorization and Security Level for SRS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9381" y="1371600"/>
            <a:ext cx="8899179" cy="40885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1800" y="5460163"/>
            <a:ext cx="10972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Overriding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priority for the categorization of radioactive sources  shall be given to their use in a certain practice.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case of radioactive sources is not listed in column 2 of the above table, then A/D ratio shall be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their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categorization</a:t>
            </a:r>
          </a:p>
          <a:p>
            <a:pPr marL="342900" indent="-342900">
              <a:buAutoNum type="alphaLcParenBoth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radioactive sources during manufacture and storage, their A/D value shall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 considered for categorization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5450" y="6217920"/>
            <a:ext cx="287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Reference: PAK/926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565" y="512462"/>
            <a:ext cx="8911687" cy="128089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 SRS Inventory Status 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325" y="1936123"/>
            <a:ext cx="9156267" cy="566482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 SRS data is acquired by Corporate level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Quarterly for Category 1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Bi-annually for remaining categories of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SRS</a:t>
            </a: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SRS Accountability form (SRS-1 Form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1" indent="-342900">
              <a:spcBef>
                <a:spcPts val="600"/>
              </a:spcBef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Part-A of SRS-1 Form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of inventory of SRS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Detail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each SRS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Status and application of SRS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SRS transfer information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Custodian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8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575" y="686086"/>
            <a:ext cx="8911687" cy="128089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 SRS Inventory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     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Cont…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862" y="1966976"/>
            <a:ext cx="9926638" cy="3777622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Part-B of SRS-1 Form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Questionnaire about onsite measures for secure handling of SRS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Administrative physical protection measures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SRS handling procedures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Record keeping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3245</TotalTime>
  <Words>1036</Words>
  <Application>Microsoft Office PowerPoint</Application>
  <PresentationFormat>Widescreen</PresentationFormat>
  <Paragraphs>227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Century Gothic</vt:lpstr>
      <vt:lpstr>Courier New</vt:lpstr>
      <vt:lpstr>Times New Roman</vt:lpstr>
      <vt:lpstr>Wingdings</vt:lpstr>
      <vt:lpstr>Wingdings 3</vt:lpstr>
      <vt:lpstr>Wisp</vt:lpstr>
      <vt:lpstr>Sustaining the Security of Radioactive Sources Through Compliance with Regulatory Requirements</vt:lpstr>
      <vt:lpstr>Outlines</vt:lpstr>
      <vt:lpstr>Application of Sealed Radioactive Sources (SRS) in Pakistan</vt:lpstr>
      <vt:lpstr>Commonly used Sealed Radioactive Sources (SRS) in Pakistan</vt:lpstr>
      <vt:lpstr>Basis for Implementation of Security Measures for Radioactive Sources</vt:lpstr>
      <vt:lpstr> Accountability and Control Program for SRS </vt:lpstr>
      <vt:lpstr>Categorization and Security Level for SRS</vt:lpstr>
      <vt:lpstr>Periodic SRS Inventory Status </vt:lpstr>
      <vt:lpstr>Periodic SRS Inventory Status       Cont…</vt:lpstr>
      <vt:lpstr>SRS Database</vt:lpstr>
      <vt:lpstr>Corporate Oversight and Sustainability</vt:lpstr>
      <vt:lpstr>Physical Inventory Verification</vt:lpstr>
      <vt:lpstr>Technical Security Measures</vt:lpstr>
      <vt:lpstr>Security Measures for Source(s)</vt:lpstr>
      <vt:lpstr>Security Measures for Source(s)</vt:lpstr>
      <vt:lpstr>Administrative Security Measures</vt:lpstr>
      <vt:lpstr>Event Reporting Mechanism</vt:lpstr>
      <vt:lpstr>Management of Disused SRS</vt:lpstr>
      <vt:lpstr>Conclusion</vt:lpstr>
      <vt:lpstr>PowerPoint Presentation</vt:lpstr>
    </vt:vector>
  </TitlesOfParts>
  <Company>Pcland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of Sealed Radioactive Sources in Pakistan: Operator’s Prospective</dc:title>
  <dc:creator>DOS</dc:creator>
  <cp:lastModifiedBy>DOS</cp:lastModifiedBy>
  <cp:revision>176</cp:revision>
  <cp:lastPrinted>2019-12-17T05:11:31Z</cp:lastPrinted>
  <dcterms:created xsi:type="dcterms:W3CDTF">2018-04-05T07:20:54Z</dcterms:created>
  <dcterms:modified xsi:type="dcterms:W3CDTF">2019-12-17T08:37:35Z</dcterms:modified>
</cp:coreProperties>
</file>