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charts/chart1.xml" ContentType="application/vnd.openxmlformats-officedocument.drawingml.chart+xml"/>
  <Override PartName="/ppt/notesSlides/notesSlide5.xml" ContentType="application/vnd.openxmlformats-officedocument.presentationml.notesSlide+xml"/>
  <Override PartName="/ppt/diagrams/colors4.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Default Extension="png" ContentType="image/png"/>
  <Override PartName="/ppt/notesSlides/notesSlide1.xml" ContentType="application/vnd.openxmlformats-officedocument.presentationml.notesSlide+xml"/>
  <Override PartName="/ppt/diagrams/colors2.xml" ContentType="application/vnd.openxmlformats-officedocument.drawingml.diagramColors+xml"/>
  <Override PartName="/ppt/notesSlides/notesSlide3.xml" ContentType="application/vnd.openxmlformats-officedocument.presentationml.notesSlide+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Override PartName="/ppt/diagrams/quickStyle1.xml" ContentType="application/vnd.openxmlformats-officedocument.drawingml.diagramStyl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diagrams/layout4.xml" ContentType="application/vnd.openxmlformats-officedocument.drawingml.diagramLayout+xml"/>
  <Default Extension="wdp" ContentType="image/vnd.ms-photo"/>
  <Override PartName="/ppt/diagrams/layout2.xml" ContentType="application/vnd.openxmlformats-officedocument.drawingml.diagramLayout+xml"/>
  <Override PartName="/ppt/notesSlides/notesSlide8.xml" ContentType="application/vnd.openxmlformats-officedocument.presentationml.notesSlide+xml"/>
  <Override PartName="/ppt/diagrams/data5.xml" ContentType="application/vnd.openxmlformats-officedocument.drawingml.diagramData+xml"/>
  <Override PartName="/ppt/diagrams/data3.xml" ContentType="application/vnd.openxmlformats-officedocument.drawingml.diagramData+xml"/>
  <Override PartName="/ppt/notesSlides/notesSlide6.xml" ContentType="application/vnd.openxmlformats-officedocument.presentationml.notesSlide+xml"/>
  <Override PartName="/ppt/diagrams/colors5.xml" ContentType="application/vnd.openxmlformats-officedocument.drawingml.diagramColors+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diagrams/colors3.xml" ContentType="application/vnd.openxmlformats-officedocument.drawingml.diagramColors+xml"/>
  <Override PartName="/ppt/charts/chart2.xml" ContentType="application/vnd.openxmlformats-officedocument.drawingml.chart+xml"/>
  <Override PartName="/ppt/notesSlides/notesSlide4.xml" ContentType="application/vnd.openxmlformats-officedocument.presentationml.notesSlide+xml"/>
  <Override PartName="/ppt/diagrams/quickStyle6.xml" ContentType="application/vnd.openxmlformats-officedocument.drawingml.diagramStyl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diagrams/layout3.xml" ContentType="application/vnd.openxmlformats-officedocument.drawingml.diagramLayout+xml"/>
  <Override PartName="/ppt/notesSlides/notesSlide9.xml" ContentType="application/vnd.openxmlformats-officedocument.presentationml.notesSlide+xml"/>
  <Override PartName="/ppt/diagrams/data4.xml" ContentType="application/vnd.openxmlformats-officedocument.drawingml.diagramData+xml"/>
  <Override PartName="/ppt/diagrams/colors6.xml" ContentType="application/vnd.openxmlformats-officedocument.drawingml.diagramCol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425" r:id="rId1"/>
  </p:sldMasterIdLst>
  <p:notesMasterIdLst>
    <p:notesMasterId r:id="rId78"/>
  </p:notesMasterIdLst>
  <p:handoutMasterIdLst>
    <p:handoutMasterId r:id="rId79"/>
  </p:handoutMasterIdLst>
  <p:sldIdLst>
    <p:sldId id="801" r:id="rId2"/>
    <p:sldId id="1008" r:id="rId3"/>
    <p:sldId id="1012" r:id="rId4"/>
    <p:sldId id="1121" r:id="rId5"/>
    <p:sldId id="1037" r:id="rId6"/>
    <p:sldId id="1038" r:id="rId7"/>
    <p:sldId id="1042" r:id="rId8"/>
    <p:sldId id="1043" r:id="rId9"/>
    <p:sldId id="1034" r:id="rId10"/>
    <p:sldId id="1080" r:id="rId11"/>
    <p:sldId id="1039" r:id="rId12"/>
    <p:sldId id="1064" r:id="rId13"/>
    <p:sldId id="1068" r:id="rId14"/>
    <p:sldId id="1044" r:id="rId15"/>
    <p:sldId id="1045" r:id="rId16"/>
    <p:sldId id="1048" r:id="rId17"/>
    <p:sldId id="1047" r:id="rId18"/>
    <p:sldId id="1046" r:id="rId19"/>
    <p:sldId id="1049" r:id="rId20"/>
    <p:sldId id="1021" r:id="rId21"/>
    <p:sldId id="1022" r:id="rId22"/>
    <p:sldId id="1023" r:id="rId23"/>
    <p:sldId id="1027" r:id="rId24"/>
    <p:sldId id="975" r:id="rId25"/>
    <p:sldId id="976" r:id="rId26"/>
    <p:sldId id="962" r:id="rId27"/>
    <p:sldId id="978" r:id="rId28"/>
    <p:sldId id="979" r:id="rId29"/>
    <p:sldId id="980" r:id="rId30"/>
    <p:sldId id="982" r:id="rId31"/>
    <p:sldId id="983" r:id="rId32"/>
    <p:sldId id="984" r:id="rId33"/>
    <p:sldId id="1033" r:id="rId34"/>
    <p:sldId id="1052" r:id="rId35"/>
    <p:sldId id="1053" r:id="rId36"/>
    <p:sldId id="1054" r:id="rId37"/>
    <p:sldId id="1055" r:id="rId38"/>
    <p:sldId id="1081" r:id="rId39"/>
    <p:sldId id="1082" r:id="rId40"/>
    <p:sldId id="1056" r:id="rId41"/>
    <p:sldId id="1057" r:id="rId42"/>
    <p:sldId id="1059" r:id="rId43"/>
    <p:sldId id="1058" r:id="rId44"/>
    <p:sldId id="1060" r:id="rId45"/>
    <p:sldId id="1061" r:id="rId46"/>
    <p:sldId id="1062" r:id="rId47"/>
    <p:sldId id="1063" r:id="rId48"/>
    <p:sldId id="1066" r:id="rId49"/>
    <p:sldId id="1065" r:id="rId50"/>
    <p:sldId id="1067" r:id="rId51"/>
    <p:sldId id="1106" r:id="rId52"/>
    <p:sldId id="1108" r:id="rId53"/>
    <p:sldId id="1107" r:id="rId54"/>
    <p:sldId id="1071" r:id="rId55"/>
    <p:sldId id="1075" r:id="rId56"/>
    <p:sldId id="1077" r:id="rId57"/>
    <p:sldId id="1078" r:id="rId58"/>
    <p:sldId id="1079" r:id="rId59"/>
    <p:sldId id="1089" r:id="rId60"/>
    <p:sldId id="1090" r:id="rId61"/>
    <p:sldId id="1096" r:id="rId62"/>
    <p:sldId id="1101" r:id="rId63"/>
    <p:sldId id="1098" r:id="rId64"/>
    <p:sldId id="1102" r:id="rId65"/>
    <p:sldId id="1119" r:id="rId66"/>
    <p:sldId id="1104" r:id="rId67"/>
    <p:sldId id="1105" r:id="rId68"/>
    <p:sldId id="1110" r:id="rId69"/>
    <p:sldId id="1111" r:id="rId70"/>
    <p:sldId id="1112" r:id="rId71"/>
    <p:sldId id="1113" r:id="rId72"/>
    <p:sldId id="1114" r:id="rId73"/>
    <p:sldId id="1115" r:id="rId74"/>
    <p:sldId id="1116" r:id="rId75"/>
    <p:sldId id="1117" r:id="rId76"/>
    <p:sldId id="1120" r:id="rId77"/>
  </p:sldIdLst>
  <p:sldSz cx="9144000" cy="6858000" type="screen4x3"/>
  <p:notesSz cx="6797675" cy="9928225"/>
  <p:defaultTextStyle>
    <a:defPPr>
      <a:defRPr lang="en-US"/>
    </a:defPPr>
    <a:lvl1pPr algn="l" rtl="0" fontAlgn="base">
      <a:spcBef>
        <a:spcPct val="0"/>
      </a:spcBef>
      <a:spcAft>
        <a:spcPct val="0"/>
      </a:spcAft>
      <a:defRPr sz="2800" b="1" kern="1200">
        <a:solidFill>
          <a:schemeClr val="tx1"/>
        </a:solidFill>
        <a:latin typeface="Arial" charset="0"/>
        <a:ea typeface="+mn-ea"/>
        <a:cs typeface="Arial" charset="0"/>
      </a:defRPr>
    </a:lvl1pPr>
    <a:lvl2pPr marL="457200" algn="l" rtl="0" fontAlgn="base">
      <a:spcBef>
        <a:spcPct val="0"/>
      </a:spcBef>
      <a:spcAft>
        <a:spcPct val="0"/>
      </a:spcAft>
      <a:defRPr sz="2800" b="1" kern="1200">
        <a:solidFill>
          <a:schemeClr val="tx1"/>
        </a:solidFill>
        <a:latin typeface="Arial" charset="0"/>
        <a:ea typeface="+mn-ea"/>
        <a:cs typeface="Arial" charset="0"/>
      </a:defRPr>
    </a:lvl2pPr>
    <a:lvl3pPr marL="914400" algn="l" rtl="0" fontAlgn="base">
      <a:spcBef>
        <a:spcPct val="0"/>
      </a:spcBef>
      <a:spcAft>
        <a:spcPct val="0"/>
      </a:spcAft>
      <a:defRPr sz="2800" b="1" kern="1200">
        <a:solidFill>
          <a:schemeClr val="tx1"/>
        </a:solidFill>
        <a:latin typeface="Arial" charset="0"/>
        <a:ea typeface="+mn-ea"/>
        <a:cs typeface="Arial" charset="0"/>
      </a:defRPr>
    </a:lvl3pPr>
    <a:lvl4pPr marL="1371600" algn="l" rtl="0" fontAlgn="base">
      <a:spcBef>
        <a:spcPct val="0"/>
      </a:spcBef>
      <a:spcAft>
        <a:spcPct val="0"/>
      </a:spcAft>
      <a:defRPr sz="2800" b="1" kern="1200">
        <a:solidFill>
          <a:schemeClr val="tx1"/>
        </a:solidFill>
        <a:latin typeface="Arial" charset="0"/>
        <a:ea typeface="+mn-ea"/>
        <a:cs typeface="Arial" charset="0"/>
      </a:defRPr>
    </a:lvl4pPr>
    <a:lvl5pPr marL="1828800" algn="l" rtl="0" fontAlgn="base">
      <a:spcBef>
        <a:spcPct val="0"/>
      </a:spcBef>
      <a:spcAft>
        <a:spcPct val="0"/>
      </a:spcAft>
      <a:defRPr sz="2800" b="1" kern="1200">
        <a:solidFill>
          <a:schemeClr val="tx1"/>
        </a:solidFill>
        <a:latin typeface="Arial" charset="0"/>
        <a:ea typeface="+mn-ea"/>
        <a:cs typeface="Arial" charset="0"/>
      </a:defRPr>
    </a:lvl5pPr>
    <a:lvl6pPr marL="2286000" algn="l" defTabSz="914400" rtl="0" eaLnBrk="1" latinLnBrk="0" hangingPunct="1">
      <a:defRPr sz="2800" b="1" kern="1200">
        <a:solidFill>
          <a:schemeClr val="tx1"/>
        </a:solidFill>
        <a:latin typeface="Arial" charset="0"/>
        <a:ea typeface="+mn-ea"/>
        <a:cs typeface="Arial" charset="0"/>
      </a:defRPr>
    </a:lvl6pPr>
    <a:lvl7pPr marL="2743200" algn="l" defTabSz="914400" rtl="0" eaLnBrk="1" latinLnBrk="0" hangingPunct="1">
      <a:defRPr sz="2800" b="1" kern="1200">
        <a:solidFill>
          <a:schemeClr val="tx1"/>
        </a:solidFill>
        <a:latin typeface="Arial" charset="0"/>
        <a:ea typeface="+mn-ea"/>
        <a:cs typeface="Arial" charset="0"/>
      </a:defRPr>
    </a:lvl7pPr>
    <a:lvl8pPr marL="3200400" algn="l" defTabSz="914400" rtl="0" eaLnBrk="1" latinLnBrk="0" hangingPunct="1">
      <a:defRPr sz="2800" b="1" kern="1200">
        <a:solidFill>
          <a:schemeClr val="tx1"/>
        </a:solidFill>
        <a:latin typeface="Arial" charset="0"/>
        <a:ea typeface="+mn-ea"/>
        <a:cs typeface="Arial" charset="0"/>
      </a:defRPr>
    </a:lvl8pPr>
    <a:lvl9pPr marL="3657600" algn="l" defTabSz="914400" rtl="0" eaLnBrk="1" latinLnBrk="0" hangingPunct="1">
      <a:defRPr sz="2800" b="1"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5050"/>
    <a:srgbClr val="800000"/>
    <a:srgbClr val="0000FF"/>
    <a:srgbClr val="660066"/>
    <a:srgbClr val="0066FF"/>
    <a:srgbClr val="333399"/>
    <a:srgbClr val="CC0000"/>
    <a:srgbClr val="9966FF"/>
    <a:srgbClr val="0033CC"/>
    <a:srgbClr val="FF33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23386" autoAdjust="0"/>
    <p:restoredTop sz="95402" autoAdjust="0"/>
  </p:normalViewPr>
  <p:slideViewPr>
    <p:cSldViewPr>
      <p:cViewPr varScale="1">
        <p:scale>
          <a:sx n="107" d="100"/>
          <a:sy n="107" d="100"/>
        </p:scale>
        <p:origin x="-1650" y="444"/>
      </p:cViewPr>
      <p:guideLst>
        <p:guide orient="horz" pos="2160"/>
        <p:guide pos="2880"/>
      </p:guideLst>
    </p:cSldViewPr>
  </p:slideViewPr>
  <p:outlineViewPr>
    <p:cViewPr>
      <p:scale>
        <a:sx n="33" d="100"/>
        <a:sy n="33" d="100"/>
      </p:scale>
      <p:origin x="0" y="26142"/>
    </p:cViewPr>
  </p:outlineViewPr>
  <p:notesTextViewPr>
    <p:cViewPr>
      <p:scale>
        <a:sx n="100" d="100"/>
        <a:sy n="100" d="100"/>
      </p:scale>
      <p:origin x="0" y="0"/>
    </p:cViewPr>
  </p:notesTextViewPr>
  <p:sorterViewPr>
    <p:cViewPr>
      <p:scale>
        <a:sx n="80" d="100"/>
        <a:sy n="80" d="100"/>
      </p:scale>
      <p:origin x="0" y="1446"/>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notesMaster" Target="notesMasters/notesMaster1.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charts/_rels/chart1.xml.rels><?xml version="1.0" encoding="UTF-8" standalone="yes"?>
<Relationships xmlns="http://schemas.openxmlformats.org/package/2006/relationships"><Relationship Id="rId1" Type="http://schemas.openxmlformats.org/officeDocument/2006/relationships/oleObject" Target="file:///C:\Users\anayat.malik\AppData\Local\Microsoft\Windows\Temporary%20Internet%20Files\Content.Outlook\K24KH1SI\Copy%20of%20Graph%20area%20wise%20total%20(3).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abid.aslam\AppData\Local\Microsoft\Windows\Temporary%20Internet%20Files\Content.Outlook\VQYEX50O\up%20date%20scale.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26"/>
  <c:chart>
    <c:autoTitleDeleted val="1"/>
    <c:plotArea>
      <c:layout/>
      <c:barChart>
        <c:barDir val="col"/>
        <c:grouping val="clustered"/>
        <c:ser>
          <c:idx val="0"/>
          <c:order val="0"/>
          <c:tx>
            <c:v>Training Courses</c:v>
          </c:tx>
          <c:spPr>
            <a:solidFill>
              <a:srgbClr val="000099"/>
            </a:solidFill>
          </c:spPr>
          <c:dLbls>
            <c:dLbl>
              <c:idx val="0"/>
              <c:layout/>
              <c:tx>
                <c:rich>
                  <a:bodyPr/>
                  <a:lstStyle/>
                  <a:p>
                    <a:r>
                      <a:rPr lang="en-US" sz="2400" b="1" dirty="0" smtClean="0">
                        <a:latin typeface="Cambria" pitchFamily="18" charset="0"/>
                      </a:rPr>
                      <a:t>48</a:t>
                    </a:r>
                    <a:endParaRPr lang="en-US" sz="2400" b="1" dirty="0">
                      <a:latin typeface="Cambria" pitchFamily="18" charset="0"/>
                    </a:endParaRPr>
                  </a:p>
                </c:rich>
              </c:tx>
              <c:showVal val="1"/>
            </c:dLbl>
            <c:dLbl>
              <c:idx val="1"/>
              <c:layout/>
              <c:tx>
                <c:rich>
                  <a:bodyPr/>
                  <a:lstStyle/>
                  <a:p>
                    <a:r>
                      <a:rPr lang="en-US" sz="2400" b="1" dirty="0" smtClean="0">
                        <a:latin typeface="Cambria" pitchFamily="18" charset="0"/>
                      </a:rPr>
                      <a:t>59</a:t>
                    </a:r>
                    <a:endParaRPr lang="en-US" sz="2400" b="1" dirty="0">
                      <a:latin typeface="Cambria" pitchFamily="18" charset="0"/>
                    </a:endParaRPr>
                  </a:p>
                </c:rich>
              </c:tx>
              <c:showVal val="1"/>
            </c:dLbl>
            <c:dLbl>
              <c:idx val="2"/>
              <c:layout/>
              <c:tx>
                <c:rich>
                  <a:bodyPr/>
                  <a:lstStyle/>
                  <a:p>
                    <a:r>
                      <a:rPr lang="en-US" sz="2400" b="1" dirty="0" smtClean="0">
                        <a:latin typeface="Cambria" pitchFamily="18" charset="0"/>
                      </a:rPr>
                      <a:t>21</a:t>
                    </a:r>
                    <a:endParaRPr lang="en-US" sz="2400" b="1" dirty="0">
                      <a:latin typeface="Cambria" pitchFamily="18" charset="0"/>
                    </a:endParaRPr>
                  </a:p>
                </c:rich>
              </c:tx>
              <c:showVal val="1"/>
            </c:dLbl>
            <c:dLbl>
              <c:idx val="3"/>
              <c:layout/>
              <c:tx>
                <c:rich>
                  <a:bodyPr/>
                  <a:lstStyle/>
                  <a:p>
                    <a:r>
                      <a:rPr lang="en-US" sz="2400" b="1" dirty="0" smtClean="0">
                        <a:latin typeface="Cambria" pitchFamily="18" charset="0"/>
                      </a:rPr>
                      <a:t>18</a:t>
                    </a:r>
                    <a:endParaRPr lang="en-US" sz="2400" b="1" dirty="0">
                      <a:latin typeface="Cambria" pitchFamily="18" charset="0"/>
                    </a:endParaRPr>
                  </a:p>
                </c:rich>
              </c:tx>
              <c:showVal val="1"/>
            </c:dLbl>
            <c:txPr>
              <a:bodyPr/>
              <a:lstStyle/>
              <a:p>
                <a:pPr>
                  <a:defRPr lang="en-US" sz="2400" b="1">
                    <a:latin typeface="Cambria" pitchFamily="18" charset="0"/>
                  </a:defRPr>
                </a:pPr>
                <a:endParaRPr lang="en-US"/>
              </a:p>
            </c:txPr>
            <c:showVal val="1"/>
          </c:dLbls>
          <c:cat>
            <c:strRef>
              <c:f>Sheet1!$B$5:$B$8</c:f>
              <c:strCache>
                <c:ptCount val="4"/>
                <c:pt idx="0">
                  <c:v>Prevention</c:v>
                </c:pt>
                <c:pt idx="1">
                  <c:v>Detection</c:v>
                </c:pt>
                <c:pt idx="2">
                  <c:v>Response</c:v>
                </c:pt>
                <c:pt idx="3">
                  <c:v>General</c:v>
                </c:pt>
              </c:strCache>
            </c:strRef>
          </c:cat>
          <c:val>
            <c:numRef>
              <c:f>Sheet1!$C$5:$C$8</c:f>
              <c:numCache>
                <c:formatCode>General</c:formatCode>
                <c:ptCount val="4"/>
                <c:pt idx="0">
                  <c:v>28</c:v>
                </c:pt>
                <c:pt idx="1">
                  <c:v>50</c:v>
                </c:pt>
                <c:pt idx="2">
                  <c:v>15</c:v>
                </c:pt>
                <c:pt idx="3">
                  <c:v>10</c:v>
                </c:pt>
              </c:numCache>
            </c:numRef>
          </c:val>
        </c:ser>
        <c:ser>
          <c:idx val="1"/>
          <c:order val="1"/>
          <c:tx>
            <c:v>No. of Participants</c:v>
          </c:tx>
          <c:spPr>
            <a:solidFill>
              <a:srgbClr val="C00000"/>
            </a:solidFill>
          </c:spPr>
          <c:dLbls>
            <c:dLbl>
              <c:idx val="0"/>
              <c:layout/>
              <c:tx>
                <c:rich>
                  <a:bodyPr/>
                  <a:lstStyle/>
                  <a:p>
                    <a:r>
                      <a:rPr lang="en-US" sz="2400" b="1" dirty="0" smtClean="0">
                        <a:latin typeface="Cambria" pitchFamily="18" charset="0"/>
                      </a:rPr>
                      <a:t>1054</a:t>
                    </a:r>
                    <a:endParaRPr lang="en-US" sz="2400" b="1" dirty="0">
                      <a:latin typeface="Cambria" pitchFamily="18" charset="0"/>
                    </a:endParaRPr>
                  </a:p>
                </c:rich>
              </c:tx>
              <c:showVal val="1"/>
            </c:dLbl>
            <c:dLbl>
              <c:idx val="1"/>
              <c:layout/>
              <c:tx>
                <c:rich>
                  <a:bodyPr/>
                  <a:lstStyle/>
                  <a:p>
                    <a:r>
                      <a:rPr lang="en-US" sz="2400" b="1" dirty="0" smtClean="0">
                        <a:latin typeface="Cambria" pitchFamily="18" charset="0"/>
                      </a:rPr>
                      <a:t>1030</a:t>
                    </a:r>
                    <a:endParaRPr lang="en-US" sz="2400" b="1" dirty="0">
                      <a:latin typeface="Cambria" pitchFamily="18" charset="0"/>
                    </a:endParaRPr>
                  </a:p>
                </c:rich>
              </c:tx>
              <c:showVal val="1"/>
            </c:dLbl>
            <c:dLbl>
              <c:idx val="2"/>
              <c:layout/>
              <c:tx>
                <c:rich>
                  <a:bodyPr/>
                  <a:lstStyle/>
                  <a:p>
                    <a:r>
                      <a:rPr lang="en-US" sz="2400" b="1" dirty="0" smtClean="0">
                        <a:latin typeface="Cambria" pitchFamily="18" charset="0"/>
                      </a:rPr>
                      <a:t>410</a:t>
                    </a:r>
                    <a:endParaRPr lang="en-US" sz="2400" b="1" dirty="0">
                      <a:latin typeface="Cambria" pitchFamily="18" charset="0"/>
                    </a:endParaRPr>
                  </a:p>
                </c:rich>
              </c:tx>
              <c:showVal val="1"/>
            </c:dLbl>
            <c:dLbl>
              <c:idx val="3"/>
              <c:layout/>
              <c:tx>
                <c:rich>
                  <a:bodyPr/>
                  <a:lstStyle/>
                  <a:p>
                    <a:r>
                      <a:rPr lang="en-US" sz="2400" b="1" dirty="0" smtClean="0">
                        <a:latin typeface="Cambria" pitchFamily="18" charset="0"/>
                      </a:rPr>
                      <a:t>318</a:t>
                    </a:r>
                    <a:endParaRPr lang="en-US" sz="2400" b="1" dirty="0">
                      <a:latin typeface="Cambria" pitchFamily="18" charset="0"/>
                    </a:endParaRPr>
                  </a:p>
                </c:rich>
              </c:tx>
              <c:showVal val="1"/>
            </c:dLbl>
            <c:txPr>
              <a:bodyPr/>
              <a:lstStyle/>
              <a:p>
                <a:pPr>
                  <a:defRPr lang="en-US" sz="2400" b="1">
                    <a:latin typeface="Cambria" pitchFamily="18" charset="0"/>
                  </a:defRPr>
                </a:pPr>
                <a:endParaRPr lang="en-US"/>
              </a:p>
            </c:txPr>
            <c:showVal val="1"/>
          </c:dLbls>
          <c:cat>
            <c:strRef>
              <c:f>Sheet1!$B$5:$B$8</c:f>
              <c:strCache>
                <c:ptCount val="4"/>
                <c:pt idx="0">
                  <c:v>Prevention</c:v>
                </c:pt>
                <c:pt idx="1">
                  <c:v>Detection</c:v>
                </c:pt>
                <c:pt idx="2">
                  <c:v>Response</c:v>
                </c:pt>
                <c:pt idx="3">
                  <c:v>General</c:v>
                </c:pt>
              </c:strCache>
            </c:strRef>
          </c:cat>
          <c:val>
            <c:numRef>
              <c:f>Sheet1!$D$5:$D$8</c:f>
              <c:numCache>
                <c:formatCode>General</c:formatCode>
                <c:ptCount val="4"/>
                <c:pt idx="0">
                  <c:v>699</c:v>
                </c:pt>
                <c:pt idx="1">
                  <c:v>860</c:v>
                </c:pt>
                <c:pt idx="2">
                  <c:v>290</c:v>
                </c:pt>
                <c:pt idx="3">
                  <c:v>191</c:v>
                </c:pt>
              </c:numCache>
            </c:numRef>
          </c:val>
        </c:ser>
        <c:dLbls>
          <c:showVal val="1"/>
        </c:dLbls>
        <c:overlap val="-25"/>
        <c:axId val="92128384"/>
        <c:axId val="92129920"/>
      </c:barChart>
      <c:catAx>
        <c:axId val="92128384"/>
        <c:scaling>
          <c:orientation val="minMax"/>
        </c:scaling>
        <c:axPos val="b"/>
        <c:majorTickMark val="none"/>
        <c:tickLblPos val="nextTo"/>
        <c:txPr>
          <a:bodyPr/>
          <a:lstStyle/>
          <a:p>
            <a:pPr>
              <a:defRPr lang="en-US" sz="2000" b="1">
                <a:latin typeface="Cambria" pitchFamily="18" charset="0"/>
              </a:defRPr>
            </a:pPr>
            <a:endParaRPr lang="en-US"/>
          </a:p>
        </c:txPr>
        <c:crossAx val="92129920"/>
        <c:crosses val="autoZero"/>
        <c:auto val="1"/>
        <c:lblAlgn val="ctr"/>
        <c:lblOffset val="100"/>
      </c:catAx>
      <c:valAx>
        <c:axId val="92129920"/>
        <c:scaling>
          <c:orientation val="minMax"/>
        </c:scaling>
        <c:delete val="1"/>
        <c:axPos val="l"/>
        <c:numFmt formatCode="General" sourceLinked="1"/>
        <c:tickLblPos val="nextTo"/>
        <c:crossAx val="92128384"/>
        <c:crosses val="autoZero"/>
        <c:crossBetween val="between"/>
      </c:valAx>
    </c:plotArea>
    <c:legend>
      <c:legendPos val="t"/>
      <c:layout>
        <c:manualLayout>
          <c:xMode val="edge"/>
          <c:yMode val="edge"/>
          <c:x val="0.11920312044328113"/>
          <c:y val="1.8181818181818483E-2"/>
          <c:w val="0.74924808010110577"/>
          <c:h val="0.12752397995705067"/>
        </c:manualLayout>
      </c:layout>
      <c:txPr>
        <a:bodyPr/>
        <a:lstStyle/>
        <a:p>
          <a:pPr>
            <a:defRPr lang="en-US" sz="2400" b="1"/>
          </a:pPr>
          <a:endParaRPr lang="en-US"/>
        </a:p>
      </c:txPr>
    </c:legend>
    <c:plotVisOnly val="1"/>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style val="26"/>
  <c:chart>
    <c:plotArea>
      <c:layout>
        <c:manualLayout>
          <c:layoutTarget val="inner"/>
          <c:xMode val="edge"/>
          <c:yMode val="edge"/>
          <c:x val="8.4488407699037621E-2"/>
          <c:y val="5.1400554097404488E-2"/>
          <c:w val="0.86862401574804726"/>
          <c:h val="0.79822506561679785"/>
        </c:manualLayout>
      </c:layout>
      <c:barChart>
        <c:barDir val="col"/>
        <c:grouping val="clustered"/>
        <c:ser>
          <c:idx val="0"/>
          <c:order val="0"/>
          <c:tx>
            <c:strRef>
              <c:f>'2015 courses'!$A$3</c:f>
              <c:strCache>
                <c:ptCount val="1"/>
                <c:pt idx="0">
                  <c:v>No. of Trg Courses</c:v>
                </c:pt>
              </c:strCache>
            </c:strRef>
          </c:tx>
          <c:dLbls>
            <c:txPr>
              <a:bodyPr/>
              <a:lstStyle/>
              <a:p>
                <a:pPr>
                  <a:defRPr sz="800" b="1"/>
                </a:pPr>
                <a:endParaRPr lang="en-US"/>
              </a:p>
            </c:txPr>
            <c:showVal val="1"/>
          </c:dLbls>
          <c:cat>
            <c:numRef>
              <c:f>'2015 courses'!$E$2:$R$2</c:f>
              <c:numCache>
                <c:formatCode>General</c:formatCode>
                <c:ptCount val="14"/>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numCache>
            </c:numRef>
          </c:cat>
          <c:val>
            <c:numRef>
              <c:f>'2015 courses'!$E$3:$R$3</c:f>
              <c:numCache>
                <c:formatCode>General</c:formatCode>
                <c:ptCount val="14"/>
                <c:pt idx="0">
                  <c:v>5</c:v>
                </c:pt>
                <c:pt idx="1">
                  <c:v>9</c:v>
                </c:pt>
                <c:pt idx="2">
                  <c:v>9</c:v>
                </c:pt>
                <c:pt idx="3">
                  <c:v>20</c:v>
                </c:pt>
                <c:pt idx="4">
                  <c:v>21</c:v>
                </c:pt>
                <c:pt idx="5">
                  <c:v>18</c:v>
                </c:pt>
                <c:pt idx="6">
                  <c:v>20</c:v>
                </c:pt>
                <c:pt idx="7">
                  <c:v>11</c:v>
                </c:pt>
                <c:pt idx="8">
                  <c:v>5</c:v>
                </c:pt>
                <c:pt idx="9">
                  <c:v>7</c:v>
                </c:pt>
                <c:pt idx="10">
                  <c:v>5</c:v>
                </c:pt>
                <c:pt idx="11">
                  <c:v>6</c:v>
                </c:pt>
                <c:pt idx="12">
                  <c:v>8</c:v>
                </c:pt>
                <c:pt idx="13">
                  <c:v>2</c:v>
                </c:pt>
              </c:numCache>
            </c:numRef>
          </c:val>
        </c:ser>
        <c:ser>
          <c:idx val="1"/>
          <c:order val="1"/>
          <c:tx>
            <c:strRef>
              <c:f>'2015 courses'!$A$4</c:f>
              <c:strCache>
                <c:ptCount val="1"/>
                <c:pt idx="0">
                  <c:v>No. of Participants</c:v>
                </c:pt>
              </c:strCache>
            </c:strRef>
          </c:tx>
          <c:dLbls>
            <c:txPr>
              <a:bodyPr/>
              <a:lstStyle/>
              <a:p>
                <a:pPr>
                  <a:defRPr b="1"/>
                </a:pPr>
                <a:endParaRPr lang="en-US"/>
              </a:p>
            </c:txPr>
            <c:showVal val="1"/>
          </c:dLbls>
          <c:cat>
            <c:numRef>
              <c:f>'2015 courses'!$E$2:$R$2</c:f>
              <c:numCache>
                <c:formatCode>General</c:formatCode>
                <c:ptCount val="14"/>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numCache>
            </c:numRef>
          </c:cat>
          <c:val>
            <c:numRef>
              <c:f>'2015 courses'!$E$4:$R$4</c:f>
              <c:numCache>
                <c:formatCode>General</c:formatCode>
                <c:ptCount val="14"/>
                <c:pt idx="0">
                  <c:v>33</c:v>
                </c:pt>
                <c:pt idx="1">
                  <c:v>97</c:v>
                </c:pt>
                <c:pt idx="2">
                  <c:v>152</c:v>
                </c:pt>
                <c:pt idx="3">
                  <c:v>392</c:v>
                </c:pt>
                <c:pt idx="4">
                  <c:v>382</c:v>
                </c:pt>
                <c:pt idx="5">
                  <c:v>363</c:v>
                </c:pt>
                <c:pt idx="6">
                  <c:v>395</c:v>
                </c:pt>
                <c:pt idx="7">
                  <c:v>240</c:v>
                </c:pt>
                <c:pt idx="8">
                  <c:v>113</c:v>
                </c:pt>
                <c:pt idx="9">
                  <c:v>165</c:v>
                </c:pt>
                <c:pt idx="10">
                  <c:v>112</c:v>
                </c:pt>
                <c:pt idx="11">
                  <c:v>115</c:v>
                </c:pt>
                <c:pt idx="12">
                  <c:v>188</c:v>
                </c:pt>
                <c:pt idx="13">
                  <c:v>37</c:v>
                </c:pt>
              </c:numCache>
            </c:numRef>
          </c:val>
        </c:ser>
        <c:axId val="92700032"/>
        <c:axId val="92710016"/>
      </c:barChart>
      <c:catAx>
        <c:axId val="92700032"/>
        <c:scaling>
          <c:orientation val="minMax"/>
        </c:scaling>
        <c:axPos val="b"/>
        <c:numFmt formatCode="General" sourceLinked="1"/>
        <c:tickLblPos val="nextTo"/>
        <c:spPr>
          <a:ln w="12700">
            <a:solidFill>
              <a:schemeClr val="tx1"/>
            </a:solidFill>
          </a:ln>
        </c:spPr>
        <c:txPr>
          <a:bodyPr/>
          <a:lstStyle/>
          <a:p>
            <a:pPr>
              <a:defRPr b="1"/>
            </a:pPr>
            <a:endParaRPr lang="en-US"/>
          </a:p>
        </c:txPr>
        <c:crossAx val="92710016"/>
        <c:crosses val="autoZero"/>
        <c:auto val="1"/>
        <c:lblAlgn val="ctr"/>
        <c:lblOffset val="100"/>
      </c:catAx>
      <c:valAx>
        <c:axId val="92710016"/>
        <c:scaling>
          <c:logBase val="10"/>
          <c:orientation val="minMax"/>
          <c:max val="1100"/>
          <c:min val="1"/>
        </c:scaling>
        <c:axPos val="l"/>
        <c:numFmt formatCode="General" sourceLinked="1"/>
        <c:tickLblPos val="nextTo"/>
        <c:spPr>
          <a:ln w="12700">
            <a:solidFill>
              <a:schemeClr val="tx1"/>
            </a:solidFill>
          </a:ln>
        </c:spPr>
        <c:txPr>
          <a:bodyPr/>
          <a:lstStyle/>
          <a:p>
            <a:pPr>
              <a:defRPr b="1"/>
            </a:pPr>
            <a:endParaRPr lang="en-US"/>
          </a:p>
        </c:txPr>
        <c:crossAx val="92700032"/>
        <c:crosses val="autoZero"/>
        <c:crossBetween val="between"/>
        <c:majorUnit val="10"/>
        <c:minorUnit val="10"/>
      </c:valAx>
    </c:plotArea>
    <c:legend>
      <c:legendPos val="r"/>
      <c:layout>
        <c:manualLayout>
          <c:xMode val="edge"/>
          <c:yMode val="edge"/>
          <c:x val="0.66541669791276059"/>
          <c:y val="2.7271544199544162E-3"/>
          <c:w val="0.33433202099738196"/>
          <c:h val="0.15458545622973596"/>
        </c:manualLayout>
      </c:layout>
      <c:txPr>
        <a:bodyPr/>
        <a:lstStyle/>
        <a:p>
          <a:pPr>
            <a:defRPr b="1"/>
          </a:pPr>
          <a:endParaRPr lang="en-US"/>
        </a:p>
      </c:txPr>
    </c:legend>
    <c:plotVisOnly val="1"/>
  </c:chart>
  <c:externalData r:id="rId1"/>
</c:chartSpace>
</file>

<file path=ppt/diagrams/_rels/data1.xml.rels><?xml version="1.0" encoding="UTF-8" standalone="yes"?>
<Relationships xmlns="http://schemas.openxmlformats.org/package/2006/relationships"><Relationship Id="rId1" Type="http://schemas.openxmlformats.org/officeDocument/2006/relationships/slide" Target="../slides/slide61.xml"/></Relationships>
</file>

<file path=ppt/diagrams/_rels/data2.xml.rels><?xml version="1.0" encoding="UTF-8" standalone="yes"?>
<Relationships xmlns="http://schemas.openxmlformats.org/package/2006/relationships"><Relationship Id="rId3" Type="http://schemas.openxmlformats.org/officeDocument/2006/relationships/slide" Target="../slides/slide59.xml"/><Relationship Id="rId2" Type="http://schemas.openxmlformats.org/officeDocument/2006/relationships/slide" Target="../slides/slide60.xml"/><Relationship Id="rId1" Type="http://schemas.openxmlformats.org/officeDocument/2006/relationships/slide" Target="../slides/slide61.xml"/><Relationship Id="rId4" Type="http://schemas.openxmlformats.org/officeDocument/2006/relationships/slide" Target="../slides/slide19.xml"/></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1C0801A-4034-48D9-A32D-F3BF38FC2B0F}" type="doc">
      <dgm:prSet loTypeId="urn:microsoft.com/office/officeart/2005/8/layout/chevron2" loCatId="process" qsTypeId="urn:microsoft.com/office/officeart/2005/8/quickstyle/simple1" qsCatId="simple" csTypeId="urn:microsoft.com/office/officeart/2005/8/colors/accent2_1" csCatId="accent2" phldr="1"/>
      <dgm:spPr/>
      <dgm:t>
        <a:bodyPr/>
        <a:lstStyle/>
        <a:p>
          <a:endParaRPr lang="en-US"/>
        </a:p>
      </dgm:t>
    </dgm:pt>
    <dgm:pt modelId="{41B7BF0D-FD76-4B40-B99E-36B02F9FC5D6}">
      <dgm:prSet phldrT="[Text]"/>
      <dgm:spPr/>
      <dgm:t>
        <a:bodyPr/>
        <a:lstStyle/>
        <a:p>
          <a:r>
            <a:rPr lang="en-US" dirty="0" smtClean="0"/>
            <a:t>1965</a:t>
          </a:r>
          <a:endParaRPr lang="en-US" dirty="0"/>
        </a:p>
      </dgm:t>
    </dgm:pt>
    <dgm:pt modelId="{ECD3EC28-EAE2-497C-A709-49308EB9CB2F}" type="parTrans" cxnId="{59DBFF84-ECAC-4A5A-A213-65C15EDB2D00}">
      <dgm:prSet/>
      <dgm:spPr/>
      <dgm:t>
        <a:bodyPr/>
        <a:lstStyle/>
        <a:p>
          <a:endParaRPr lang="en-US"/>
        </a:p>
      </dgm:t>
    </dgm:pt>
    <dgm:pt modelId="{BF2345E8-490B-4604-8397-4F1E2AA7D340}" type="sibTrans" cxnId="{59DBFF84-ECAC-4A5A-A213-65C15EDB2D00}">
      <dgm:prSet/>
      <dgm:spPr/>
      <dgm:t>
        <a:bodyPr/>
        <a:lstStyle/>
        <a:p>
          <a:endParaRPr lang="en-US"/>
        </a:p>
      </dgm:t>
    </dgm:pt>
    <dgm:pt modelId="{2E9B2A38-1553-4261-8554-3B0CD453B166}">
      <dgm:prSet phldrT="[Text]"/>
      <dgm:spPr/>
      <dgm:t>
        <a:bodyPr/>
        <a:lstStyle/>
        <a:p>
          <a:pPr algn="just"/>
          <a:r>
            <a:rPr lang="en-US" b="0" i="0" dirty="0" smtClean="0">
              <a:latin typeface="Cambria" pitchFamily="18" charset="0"/>
            </a:rPr>
            <a:t>Nuclear Regulatory Infrastructure started since first research reactor PARR-I was commissioned</a:t>
          </a:r>
          <a:endParaRPr lang="en-US" b="0" dirty="0">
            <a:latin typeface="Cambria" pitchFamily="18" charset="0"/>
            <a:hlinkClick xmlns:r="http://schemas.openxmlformats.org/officeDocument/2006/relationships" r:id="rId1" action="ppaction://hlinksldjump"/>
          </a:endParaRPr>
        </a:p>
      </dgm:t>
    </dgm:pt>
    <dgm:pt modelId="{B6B70421-846A-42CB-A13E-102D30E8FA6E}" type="parTrans" cxnId="{CD64FC2E-F213-4D05-BC25-CC5BBF285BB2}">
      <dgm:prSet/>
      <dgm:spPr/>
      <dgm:t>
        <a:bodyPr/>
        <a:lstStyle/>
        <a:p>
          <a:endParaRPr lang="en-US"/>
        </a:p>
      </dgm:t>
    </dgm:pt>
    <dgm:pt modelId="{CCEF5189-FE66-422B-B2AA-7DB9499203C2}" type="sibTrans" cxnId="{CD64FC2E-F213-4D05-BC25-CC5BBF285BB2}">
      <dgm:prSet/>
      <dgm:spPr/>
      <dgm:t>
        <a:bodyPr/>
        <a:lstStyle/>
        <a:p>
          <a:endParaRPr lang="en-US"/>
        </a:p>
      </dgm:t>
    </dgm:pt>
    <dgm:pt modelId="{E5CAEDFD-6EFB-422F-887F-5995A483E861}">
      <dgm:prSet phldrT="[Text]"/>
      <dgm:spPr/>
      <dgm:t>
        <a:bodyPr/>
        <a:lstStyle/>
        <a:p>
          <a:r>
            <a:rPr lang="en-US" dirty="0" smtClean="0"/>
            <a:t>1971</a:t>
          </a:r>
          <a:endParaRPr lang="en-US" dirty="0"/>
        </a:p>
      </dgm:t>
    </dgm:pt>
    <dgm:pt modelId="{5813E20E-150A-4ED7-A1AA-C2EEEEF6B904}" type="parTrans" cxnId="{A3E630D5-384D-4FF7-9199-F8E33418CBFF}">
      <dgm:prSet/>
      <dgm:spPr/>
      <dgm:t>
        <a:bodyPr/>
        <a:lstStyle/>
        <a:p>
          <a:endParaRPr lang="en-US"/>
        </a:p>
      </dgm:t>
    </dgm:pt>
    <dgm:pt modelId="{BEBEFD10-71A4-4E6E-B550-0BAB53804E6C}" type="sibTrans" cxnId="{A3E630D5-384D-4FF7-9199-F8E33418CBFF}">
      <dgm:prSet/>
      <dgm:spPr/>
      <dgm:t>
        <a:bodyPr/>
        <a:lstStyle/>
        <a:p>
          <a:endParaRPr lang="en-US"/>
        </a:p>
      </dgm:t>
    </dgm:pt>
    <dgm:pt modelId="{A082E3AB-5B62-44EC-9BAE-DF38F9CDBB39}">
      <dgm:prSet phldrT="[Text]"/>
      <dgm:spPr/>
      <dgm:t>
        <a:bodyPr/>
        <a:lstStyle/>
        <a:p>
          <a:pPr algn="just"/>
          <a:r>
            <a:rPr lang="en-US" b="0" i="0" dirty="0" smtClean="0">
              <a:latin typeface="Cambria" pitchFamily="18" charset="0"/>
            </a:rPr>
            <a:t>Establishment of Nuclear Safety and Licensing Division</a:t>
          </a:r>
          <a:endParaRPr lang="en-US" b="0" i="0" dirty="0">
            <a:latin typeface="Cambria" pitchFamily="18" charset="0"/>
          </a:endParaRPr>
        </a:p>
      </dgm:t>
    </dgm:pt>
    <dgm:pt modelId="{5C49CCA2-0CFA-4D5E-AEE8-2F44E4E79BD9}" type="parTrans" cxnId="{B53E2901-4A96-46CA-8DCF-C79094975D52}">
      <dgm:prSet/>
      <dgm:spPr/>
      <dgm:t>
        <a:bodyPr/>
        <a:lstStyle/>
        <a:p>
          <a:endParaRPr lang="en-US"/>
        </a:p>
      </dgm:t>
    </dgm:pt>
    <dgm:pt modelId="{F93020DF-E9C0-406D-9673-684606FDD253}" type="sibTrans" cxnId="{B53E2901-4A96-46CA-8DCF-C79094975D52}">
      <dgm:prSet/>
      <dgm:spPr/>
      <dgm:t>
        <a:bodyPr/>
        <a:lstStyle/>
        <a:p>
          <a:endParaRPr lang="en-US"/>
        </a:p>
      </dgm:t>
    </dgm:pt>
    <dgm:pt modelId="{E9AF02B3-965F-41D5-89DF-BCE3280A4ACE}">
      <dgm:prSet phldrT="[Text]"/>
      <dgm:spPr/>
      <dgm:t>
        <a:bodyPr/>
        <a:lstStyle/>
        <a:p>
          <a:r>
            <a:rPr lang="en-US" dirty="0" smtClean="0"/>
            <a:t>1984</a:t>
          </a:r>
          <a:endParaRPr lang="en-US" dirty="0"/>
        </a:p>
      </dgm:t>
    </dgm:pt>
    <dgm:pt modelId="{D95D790F-7733-4293-BC5B-7D7E6374C529}" type="parTrans" cxnId="{86974D45-25C2-4242-A247-8CB74538B825}">
      <dgm:prSet/>
      <dgm:spPr/>
      <dgm:t>
        <a:bodyPr/>
        <a:lstStyle/>
        <a:p>
          <a:endParaRPr lang="en-US"/>
        </a:p>
      </dgm:t>
    </dgm:pt>
    <dgm:pt modelId="{DABFBCED-CCFA-4B60-8146-A7A308DE1E53}" type="sibTrans" cxnId="{86974D45-25C2-4242-A247-8CB74538B825}">
      <dgm:prSet/>
      <dgm:spPr/>
      <dgm:t>
        <a:bodyPr/>
        <a:lstStyle/>
        <a:p>
          <a:endParaRPr lang="en-US"/>
        </a:p>
      </dgm:t>
    </dgm:pt>
    <dgm:pt modelId="{32CD7C0A-A4BF-4B39-B6D0-FE511F4C655F}">
      <dgm:prSet phldrT="[Text]" custT="1"/>
      <dgm:spPr/>
      <dgm:t>
        <a:bodyPr/>
        <a:lstStyle/>
        <a:p>
          <a:pPr algn="just"/>
          <a:r>
            <a:rPr lang="en-US" sz="2700" b="0" i="0" dirty="0" smtClean="0">
              <a:latin typeface="Cambria" pitchFamily="18" charset="0"/>
            </a:rPr>
            <a:t>Establishment of </a:t>
          </a:r>
          <a:r>
            <a:rPr lang="en-US" sz="2700" b="0" i="0" dirty="0" smtClean="0">
              <a:latin typeface="Cambria" pitchFamily="18" charset="0"/>
            </a:rPr>
            <a:t>Pakistan </a:t>
          </a:r>
          <a:r>
            <a:rPr lang="en-US" sz="2700" b="0" i="0" dirty="0" smtClean="0">
              <a:latin typeface="Cambria" pitchFamily="18" charset="0"/>
            </a:rPr>
            <a:t>Nuclear Regulatory Board (PNRB)</a:t>
          </a:r>
          <a:endParaRPr lang="en-US" sz="2700" b="0" i="0" dirty="0">
            <a:latin typeface="Cambria" pitchFamily="18" charset="0"/>
          </a:endParaRPr>
        </a:p>
      </dgm:t>
    </dgm:pt>
    <dgm:pt modelId="{7F29BBF3-3175-47C9-A6DA-2B4BFA0DEB57}" type="parTrans" cxnId="{BBE8DE06-D61D-4EF7-9A75-1663695A035D}">
      <dgm:prSet/>
      <dgm:spPr/>
      <dgm:t>
        <a:bodyPr/>
        <a:lstStyle/>
        <a:p>
          <a:endParaRPr lang="en-US"/>
        </a:p>
      </dgm:t>
    </dgm:pt>
    <dgm:pt modelId="{6F08B898-5D15-463D-874D-034F87B4B6A4}" type="sibTrans" cxnId="{BBE8DE06-D61D-4EF7-9A75-1663695A035D}">
      <dgm:prSet/>
      <dgm:spPr/>
      <dgm:t>
        <a:bodyPr/>
        <a:lstStyle/>
        <a:p>
          <a:endParaRPr lang="en-US"/>
        </a:p>
      </dgm:t>
    </dgm:pt>
    <dgm:pt modelId="{75E8A84C-65F8-48BF-BDD3-54D012BA7939}" type="pres">
      <dgm:prSet presAssocID="{61C0801A-4034-48D9-A32D-F3BF38FC2B0F}" presName="linearFlow" presStyleCnt="0">
        <dgm:presLayoutVars>
          <dgm:dir/>
          <dgm:animLvl val="lvl"/>
          <dgm:resizeHandles val="exact"/>
        </dgm:presLayoutVars>
      </dgm:prSet>
      <dgm:spPr/>
      <dgm:t>
        <a:bodyPr/>
        <a:lstStyle/>
        <a:p>
          <a:endParaRPr lang="en-US"/>
        </a:p>
      </dgm:t>
    </dgm:pt>
    <dgm:pt modelId="{AE0DF4A5-E53D-4D46-B829-A193DD5F571F}" type="pres">
      <dgm:prSet presAssocID="{41B7BF0D-FD76-4B40-B99E-36B02F9FC5D6}" presName="composite" presStyleCnt="0"/>
      <dgm:spPr/>
      <dgm:t>
        <a:bodyPr/>
        <a:lstStyle/>
        <a:p>
          <a:endParaRPr lang="en-US"/>
        </a:p>
      </dgm:t>
    </dgm:pt>
    <dgm:pt modelId="{82170308-4EE6-4879-B575-889D49247812}" type="pres">
      <dgm:prSet presAssocID="{41B7BF0D-FD76-4B40-B99E-36B02F9FC5D6}" presName="parentText" presStyleLbl="alignNode1" presStyleIdx="0" presStyleCnt="3">
        <dgm:presLayoutVars>
          <dgm:chMax val="1"/>
          <dgm:bulletEnabled val="1"/>
        </dgm:presLayoutVars>
      </dgm:prSet>
      <dgm:spPr/>
      <dgm:t>
        <a:bodyPr/>
        <a:lstStyle/>
        <a:p>
          <a:endParaRPr lang="en-US"/>
        </a:p>
      </dgm:t>
    </dgm:pt>
    <dgm:pt modelId="{C6D0815D-E35B-4109-9A84-EB325D0F92AE}" type="pres">
      <dgm:prSet presAssocID="{41B7BF0D-FD76-4B40-B99E-36B02F9FC5D6}" presName="descendantText" presStyleLbl="alignAcc1" presStyleIdx="0" presStyleCnt="3">
        <dgm:presLayoutVars>
          <dgm:bulletEnabled val="1"/>
        </dgm:presLayoutVars>
      </dgm:prSet>
      <dgm:spPr/>
      <dgm:t>
        <a:bodyPr/>
        <a:lstStyle/>
        <a:p>
          <a:endParaRPr lang="en-US"/>
        </a:p>
      </dgm:t>
    </dgm:pt>
    <dgm:pt modelId="{23230C13-1466-4CBD-8067-F19BCD2363F7}" type="pres">
      <dgm:prSet presAssocID="{BF2345E8-490B-4604-8397-4F1E2AA7D340}" presName="sp" presStyleCnt="0"/>
      <dgm:spPr/>
      <dgm:t>
        <a:bodyPr/>
        <a:lstStyle/>
        <a:p>
          <a:endParaRPr lang="en-US"/>
        </a:p>
      </dgm:t>
    </dgm:pt>
    <dgm:pt modelId="{F5EA7697-79C2-4D60-90F3-8E0F11BFA370}" type="pres">
      <dgm:prSet presAssocID="{E5CAEDFD-6EFB-422F-887F-5995A483E861}" presName="composite" presStyleCnt="0"/>
      <dgm:spPr/>
      <dgm:t>
        <a:bodyPr/>
        <a:lstStyle/>
        <a:p>
          <a:endParaRPr lang="en-US"/>
        </a:p>
      </dgm:t>
    </dgm:pt>
    <dgm:pt modelId="{4A4EB09E-C7DA-4BCD-9425-7BA8F1943FC7}" type="pres">
      <dgm:prSet presAssocID="{E5CAEDFD-6EFB-422F-887F-5995A483E861}" presName="parentText" presStyleLbl="alignNode1" presStyleIdx="1" presStyleCnt="3">
        <dgm:presLayoutVars>
          <dgm:chMax val="1"/>
          <dgm:bulletEnabled val="1"/>
        </dgm:presLayoutVars>
      </dgm:prSet>
      <dgm:spPr/>
      <dgm:t>
        <a:bodyPr/>
        <a:lstStyle/>
        <a:p>
          <a:endParaRPr lang="en-US"/>
        </a:p>
      </dgm:t>
    </dgm:pt>
    <dgm:pt modelId="{C9182F09-DE76-4E59-A76B-D750EB46AF1A}" type="pres">
      <dgm:prSet presAssocID="{E5CAEDFD-6EFB-422F-887F-5995A483E861}" presName="descendantText" presStyleLbl="alignAcc1" presStyleIdx="1" presStyleCnt="3">
        <dgm:presLayoutVars>
          <dgm:bulletEnabled val="1"/>
        </dgm:presLayoutVars>
      </dgm:prSet>
      <dgm:spPr/>
      <dgm:t>
        <a:bodyPr/>
        <a:lstStyle/>
        <a:p>
          <a:endParaRPr lang="en-US"/>
        </a:p>
      </dgm:t>
    </dgm:pt>
    <dgm:pt modelId="{7184E24C-34A0-4F59-BED7-80DD3E5C17D2}" type="pres">
      <dgm:prSet presAssocID="{BEBEFD10-71A4-4E6E-B550-0BAB53804E6C}" presName="sp" presStyleCnt="0"/>
      <dgm:spPr/>
      <dgm:t>
        <a:bodyPr/>
        <a:lstStyle/>
        <a:p>
          <a:endParaRPr lang="en-US"/>
        </a:p>
      </dgm:t>
    </dgm:pt>
    <dgm:pt modelId="{8A1C43CC-9017-482F-BDFB-BEA908A3FF71}" type="pres">
      <dgm:prSet presAssocID="{E9AF02B3-965F-41D5-89DF-BCE3280A4ACE}" presName="composite" presStyleCnt="0"/>
      <dgm:spPr/>
      <dgm:t>
        <a:bodyPr/>
        <a:lstStyle/>
        <a:p>
          <a:endParaRPr lang="en-US"/>
        </a:p>
      </dgm:t>
    </dgm:pt>
    <dgm:pt modelId="{733CA086-77E4-4B7E-91D0-DB4E18BD04C5}" type="pres">
      <dgm:prSet presAssocID="{E9AF02B3-965F-41D5-89DF-BCE3280A4ACE}" presName="parentText" presStyleLbl="alignNode1" presStyleIdx="2" presStyleCnt="3">
        <dgm:presLayoutVars>
          <dgm:chMax val="1"/>
          <dgm:bulletEnabled val="1"/>
        </dgm:presLayoutVars>
      </dgm:prSet>
      <dgm:spPr/>
      <dgm:t>
        <a:bodyPr/>
        <a:lstStyle/>
        <a:p>
          <a:endParaRPr lang="en-US"/>
        </a:p>
      </dgm:t>
    </dgm:pt>
    <dgm:pt modelId="{DBB2283D-3924-4614-9563-68264401D833}" type="pres">
      <dgm:prSet presAssocID="{E9AF02B3-965F-41D5-89DF-BCE3280A4ACE}" presName="descendantText" presStyleLbl="alignAcc1" presStyleIdx="2" presStyleCnt="3">
        <dgm:presLayoutVars>
          <dgm:bulletEnabled val="1"/>
        </dgm:presLayoutVars>
      </dgm:prSet>
      <dgm:spPr/>
      <dgm:t>
        <a:bodyPr/>
        <a:lstStyle/>
        <a:p>
          <a:endParaRPr lang="en-US"/>
        </a:p>
      </dgm:t>
    </dgm:pt>
  </dgm:ptLst>
  <dgm:cxnLst>
    <dgm:cxn modelId="{B53E2901-4A96-46CA-8DCF-C79094975D52}" srcId="{E5CAEDFD-6EFB-422F-887F-5995A483E861}" destId="{A082E3AB-5B62-44EC-9BAE-DF38F9CDBB39}" srcOrd="0" destOrd="0" parTransId="{5C49CCA2-0CFA-4D5E-AEE8-2F44E4E79BD9}" sibTransId="{F93020DF-E9C0-406D-9673-684606FDD253}"/>
    <dgm:cxn modelId="{637395F2-0880-40D8-8008-427F1259BB0C}" type="presOf" srcId="{E9AF02B3-965F-41D5-89DF-BCE3280A4ACE}" destId="{733CA086-77E4-4B7E-91D0-DB4E18BD04C5}" srcOrd="0" destOrd="0" presId="urn:microsoft.com/office/officeart/2005/8/layout/chevron2"/>
    <dgm:cxn modelId="{59DBFF84-ECAC-4A5A-A213-65C15EDB2D00}" srcId="{61C0801A-4034-48D9-A32D-F3BF38FC2B0F}" destId="{41B7BF0D-FD76-4B40-B99E-36B02F9FC5D6}" srcOrd="0" destOrd="0" parTransId="{ECD3EC28-EAE2-497C-A709-49308EB9CB2F}" sibTransId="{BF2345E8-490B-4604-8397-4F1E2AA7D340}"/>
    <dgm:cxn modelId="{3B69FE56-4748-41AB-B23D-81458D8FDA96}" type="presOf" srcId="{E5CAEDFD-6EFB-422F-887F-5995A483E861}" destId="{4A4EB09E-C7DA-4BCD-9425-7BA8F1943FC7}" srcOrd="0" destOrd="0" presId="urn:microsoft.com/office/officeart/2005/8/layout/chevron2"/>
    <dgm:cxn modelId="{3572BBD0-7C0A-450B-9E9E-EE8415AC5DAB}" type="presOf" srcId="{A082E3AB-5B62-44EC-9BAE-DF38F9CDBB39}" destId="{C9182F09-DE76-4E59-A76B-D750EB46AF1A}" srcOrd="0" destOrd="0" presId="urn:microsoft.com/office/officeart/2005/8/layout/chevron2"/>
    <dgm:cxn modelId="{86974D45-25C2-4242-A247-8CB74538B825}" srcId="{61C0801A-4034-48D9-A32D-F3BF38FC2B0F}" destId="{E9AF02B3-965F-41D5-89DF-BCE3280A4ACE}" srcOrd="2" destOrd="0" parTransId="{D95D790F-7733-4293-BC5B-7D7E6374C529}" sibTransId="{DABFBCED-CCFA-4B60-8146-A7A308DE1E53}"/>
    <dgm:cxn modelId="{BBE8DE06-D61D-4EF7-9A75-1663695A035D}" srcId="{E9AF02B3-965F-41D5-89DF-BCE3280A4ACE}" destId="{32CD7C0A-A4BF-4B39-B6D0-FE511F4C655F}" srcOrd="0" destOrd="0" parTransId="{7F29BBF3-3175-47C9-A6DA-2B4BFA0DEB57}" sibTransId="{6F08B898-5D15-463D-874D-034F87B4B6A4}"/>
    <dgm:cxn modelId="{6ECD817D-C911-449C-8798-AA09BAADACA7}" type="presOf" srcId="{2E9B2A38-1553-4261-8554-3B0CD453B166}" destId="{C6D0815D-E35B-4109-9A84-EB325D0F92AE}" srcOrd="0" destOrd="0" presId="urn:microsoft.com/office/officeart/2005/8/layout/chevron2"/>
    <dgm:cxn modelId="{CD64FC2E-F213-4D05-BC25-CC5BBF285BB2}" srcId="{41B7BF0D-FD76-4B40-B99E-36B02F9FC5D6}" destId="{2E9B2A38-1553-4261-8554-3B0CD453B166}" srcOrd="0" destOrd="0" parTransId="{B6B70421-846A-42CB-A13E-102D30E8FA6E}" sibTransId="{CCEF5189-FE66-422B-B2AA-7DB9499203C2}"/>
    <dgm:cxn modelId="{65C589A4-9618-43DA-90EF-8288B389DF7C}" type="presOf" srcId="{41B7BF0D-FD76-4B40-B99E-36B02F9FC5D6}" destId="{82170308-4EE6-4879-B575-889D49247812}" srcOrd="0" destOrd="0" presId="urn:microsoft.com/office/officeart/2005/8/layout/chevron2"/>
    <dgm:cxn modelId="{9EE9752C-3A0A-4D6A-8714-A4E7075CBDF6}" type="presOf" srcId="{61C0801A-4034-48D9-A32D-F3BF38FC2B0F}" destId="{75E8A84C-65F8-48BF-BDD3-54D012BA7939}" srcOrd="0" destOrd="0" presId="urn:microsoft.com/office/officeart/2005/8/layout/chevron2"/>
    <dgm:cxn modelId="{A3E630D5-384D-4FF7-9199-F8E33418CBFF}" srcId="{61C0801A-4034-48D9-A32D-F3BF38FC2B0F}" destId="{E5CAEDFD-6EFB-422F-887F-5995A483E861}" srcOrd="1" destOrd="0" parTransId="{5813E20E-150A-4ED7-A1AA-C2EEEEF6B904}" sibTransId="{BEBEFD10-71A4-4E6E-B550-0BAB53804E6C}"/>
    <dgm:cxn modelId="{DA1C4B1D-155F-4FBB-883E-63C73A8E2772}" type="presOf" srcId="{32CD7C0A-A4BF-4B39-B6D0-FE511F4C655F}" destId="{DBB2283D-3924-4614-9563-68264401D833}" srcOrd="0" destOrd="0" presId="urn:microsoft.com/office/officeart/2005/8/layout/chevron2"/>
    <dgm:cxn modelId="{9DDFF954-6BF8-4149-A78A-B7A2D07936D6}" type="presParOf" srcId="{75E8A84C-65F8-48BF-BDD3-54D012BA7939}" destId="{AE0DF4A5-E53D-4D46-B829-A193DD5F571F}" srcOrd="0" destOrd="0" presId="urn:microsoft.com/office/officeart/2005/8/layout/chevron2"/>
    <dgm:cxn modelId="{CFA1D98C-A358-487B-A72F-A49BBAAB6852}" type="presParOf" srcId="{AE0DF4A5-E53D-4D46-B829-A193DD5F571F}" destId="{82170308-4EE6-4879-B575-889D49247812}" srcOrd="0" destOrd="0" presId="urn:microsoft.com/office/officeart/2005/8/layout/chevron2"/>
    <dgm:cxn modelId="{38EE3176-7B1E-46EE-90A6-18E190D1234C}" type="presParOf" srcId="{AE0DF4A5-E53D-4D46-B829-A193DD5F571F}" destId="{C6D0815D-E35B-4109-9A84-EB325D0F92AE}" srcOrd="1" destOrd="0" presId="urn:microsoft.com/office/officeart/2005/8/layout/chevron2"/>
    <dgm:cxn modelId="{4E23E243-D21C-40A7-85FE-18126CD3E31C}" type="presParOf" srcId="{75E8A84C-65F8-48BF-BDD3-54D012BA7939}" destId="{23230C13-1466-4CBD-8067-F19BCD2363F7}" srcOrd="1" destOrd="0" presId="urn:microsoft.com/office/officeart/2005/8/layout/chevron2"/>
    <dgm:cxn modelId="{C2D67767-F3F8-41DD-8EDC-9C21912BA8EF}" type="presParOf" srcId="{75E8A84C-65F8-48BF-BDD3-54D012BA7939}" destId="{F5EA7697-79C2-4D60-90F3-8E0F11BFA370}" srcOrd="2" destOrd="0" presId="urn:microsoft.com/office/officeart/2005/8/layout/chevron2"/>
    <dgm:cxn modelId="{7F3C7104-459B-477D-A00B-84F54C4043E0}" type="presParOf" srcId="{F5EA7697-79C2-4D60-90F3-8E0F11BFA370}" destId="{4A4EB09E-C7DA-4BCD-9425-7BA8F1943FC7}" srcOrd="0" destOrd="0" presId="urn:microsoft.com/office/officeart/2005/8/layout/chevron2"/>
    <dgm:cxn modelId="{38252C26-C998-4EEE-905B-8FD9540AEE67}" type="presParOf" srcId="{F5EA7697-79C2-4D60-90F3-8E0F11BFA370}" destId="{C9182F09-DE76-4E59-A76B-D750EB46AF1A}" srcOrd="1" destOrd="0" presId="urn:microsoft.com/office/officeart/2005/8/layout/chevron2"/>
    <dgm:cxn modelId="{8EF760B1-8DCC-49C9-8E8F-F3587AF876AF}" type="presParOf" srcId="{75E8A84C-65F8-48BF-BDD3-54D012BA7939}" destId="{7184E24C-34A0-4F59-BED7-80DD3E5C17D2}" srcOrd="3" destOrd="0" presId="urn:microsoft.com/office/officeart/2005/8/layout/chevron2"/>
    <dgm:cxn modelId="{1970F97F-BEE6-4975-9448-5F040E166C33}" type="presParOf" srcId="{75E8A84C-65F8-48BF-BDD3-54D012BA7939}" destId="{8A1C43CC-9017-482F-BDFB-BEA908A3FF71}" srcOrd="4" destOrd="0" presId="urn:microsoft.com/office/officeart/2005/8/layout/chevron2"/>
    <dgm:cxn modelId="{34A0B70C-03C7-4E26-A90C-72A8F96B44F0}" type="presParOf" srcId="{8A1C43CC-9017-482F-BDFB-BEA908A3FF71}" destId="{733CA086-77E4-4B7E-91D0-DB4E18BD04C5}" srcOrd="0" destOrd="0" presId="urn:microsoft.com/office/officeart/2005/8/layout/chevron2"/>
    <dgm:cxn modelId="{D06FC256-2315-43D2-AB95-A94F10D3A73B}" type="presParOf" srcId="{8A1C43CC-9017-482F-BDFB-BEA908A3FF71}" destId="{DBB2283D-3924-4614-9563-68264401D833}" srcOrd="1" destOrd="0" presId="urn:microsoft.com/office/officeart/2005/8/layout/chevron2"/>
  </dgm:cxnLst>
  <dgm:bg/>
  <dgm:whole/>
</dgm:dataModel>
</file>

<file path=ppt/diagrams/data2.xml><?xml version="1.0" encoding="utf-8"?>
<dgm:dataModel xmlns:dgm="http://schemas.openxmlformats.org/drawingml/2006/diagram" xmlns:a="http://schemas.openxmlformats.org/drawingml/2006/main">
  <dgm:ptLst>
    <dgm:pt modelId="{61C0801A-4034-48D9-A32D-F3BF38FC2B0F}" type="doc">
      <dgm:prSet loTypeId="urn:microsoft.com/office/officeart/2005/8/layout/chevron2" loCatId="process" qsTypeId="urn:microsoft.com/office/officeart/2005/8/quickstyle/simple1" qsCatId="simple" csTypeId="urn:microsoft.com/office/officeart/2005/8/colors/accent2_1" csCatId="accent2" phldr="1"/>
      <dgm:spPr/>
      <dgm:t>
        <a:bodyPr/>
        <a:lstStyle/>
        <a:p>
          <a:endParaRPr lang="en-US"/>
        </a:p>
      </dgm:t>
    </dgm:pt>
    <dgm:pt modelId="{41B7BF0D-FD76-4B40-B99E-36B02F9FC5D6}">
      <dgm:prSet phldrT="[Text]"/>
      <dgm:spPr/>
      <dgm:t>
        <a:bodyPr/>
        <a:lstStyle/>
        <a:p>
          <a:r>
            <a:rPr lang="en-US" dirty="0" smtClean="0"/>
            <a:t>2003</a:t>
          </a:r>
          <a:endParaRPr lang="en-US" dirty="0"/>
        </a:p>
      </dgm:t>
    </dgm:pt>
    <dgm:pt modelId="{ECD3EC28-EAE2-497C-A709-49308EB9CB2F}" type="parTrans" cxnId="{59DBFF84-ECAC-4A5A-A213-65C15EDB2D00}">
      <dgm:prSet/>
      <dgm:spPr/>
      <dgm:t>
        <a:bodyPr/>
        <a:lstStyle/>
        <a:p>
          <a:endParaRPr lang="en-US"/>
        </a:p>
      </dgm:t>
    </dgm:pt>
    <dgm:pt modelId="{BF2345E8-490B-4604-8397-4F1E2AA7D340}" type="sibTrans" cxnId="{59DBFF84-ECAC-4A5A-A213-65C15EDB2D00}">
      <dgm:prSet/>
      <dgm:spPr/>
      <dgm:t>
        <a:bodyPr/>
        <a:lstStyle/>
        <a:p>
          <a:endParaRPr lang="en-US"/>
        </a:p>
      </dgm:t>
    </dgm:pt>
    <dgm:pt modelId="{2E9B2A38-1553-4261-8554-3B0CD453B166}">
      <dgm:prSet phldrT="[Text]"/>
      <dgm:spPr/>
      <dgm:t>
        <a:bodyPr/>
        <a:lstStyle/>
        <a:p>
          <a:pPr algn="just"/>
          <a:r>
            <a:rPr lang="en-US" b="0" dirty="0" smtClean="0">
              <a:hlinkClick xmlns:r="http://schemas.openxmlformats.org/officeDocument/2006/relationships" r:id="rId1" action="ppaction://hlinksldjump"/>
            </a:rPr>
            <a:t>Quality Management &amp; Educational Training (QM &amp; ET)</a:t>
          </a:r>
          <a:endParaRPr lang="en-US" b="0" dirty="0">
            <a:hlinkClick xmlns:r="http://schemas.openxmlformats.org/officeDocument/2006/relationships" r:id="rId1" action="ppaction://hlinksldjump"/>
          </a:endParaRPr>
        </a:p>
      </dgm:t>
    </dgm:pt>
    <dgm:pt modelId="{B6B70421-846A-42CB-A13E-102D30E8FA6E}" type="parTrans" cxnId="{CD64FC2E-F213-4D05-BC25-CC5BBF285BB2}">
      <dgm:prSet/>
      <dgm:spPr/>
      <dgm:t>
        <a:bodyPr/>
        <a:lstStyle/>
        <a:p>
          <a:endParaRPr lang="en-US"/>
        </a:p>
      </dgm:t>
    </dgm:pt>
    <dgm:pt modelId="{CCEF5189-FE66-422B-B2AA-7DB9499203C2}" type="sibTrans" cxnId="{CD64FC2E-F213-4D05-BC25-CC5BBF285BB2}">
      <dgm:prSet/>
      <dgm:spPr/>
      <dgm:t>
        <a:bodyPr/>
        <a:lstStyle/>
        <a:p>
          <a:endParaRPr lang="en-US"/>
        </a:p>
      </dgm:t>
    </dgm:pt>
    <dgm:pt modelId="{E5CAEDFD-6EFB-422F-887F-5995A483E861}">
      <dgm:prSet phldrT="[Text]"/>
      <dgm:spPr/>
      <dgm:t>
        <a:bodyPr/>
        <a:lstStyle/>
        <a:p>
          <a:r>
            <a:rPr lang="en-US" smtClean="0"/>
            <a:t>2006</a:t>
          </a:r>
          <a:endParaRPr lang="en-US" dirty="0"/>
        </a:p>
      </dgm:t>
    </dgm:pt>
    <dgm:pt modelId="{5813E20E-150A-4ED7-A1AA-C2EEEEF6B904}" type="parTrans" cxnId="{A3E630D5-384D-4FF7-9199-F8E33418CBFF}">
      <dgm:prSet/>
      <dgm:spPr/>
      <dgm:t>
        <a:bodyPr/>
        <a:lstStyle/>
        <a:p>
          <a:endParaRPr lang="en-US"/>
        </a:p>
      </dgm:t>
    </dgm:pt>
    <dgm:pt modelId="{BEBEFD10-71A4-4E6E-B550-0BAB53804E6C}" type="sibTrans" cxnId="{A3E630D5-384D-4FF7-9199-F8E33418CBFF}">
      <dgm:prSet/>
      <dgm:spPr/>
      <dgm:t>
        <a:bodyPr/>
        <a:lstStyle/>
        <a:p>
          <a:endParaRPr lang="en-US"/>
        </a:p>
      </dgm:t>
    </dgm:pt>
    <dgm:pt modelId="{A082E3AB-5B62-44EC-9BAE-DF38F9CDBB39}">
      <dgm:prSet phldrT="[Text]"/>
      <dgm:spPr/>
      <dgm:t>
        <a:bodyPr/>
        <a:lstStyle/>
        <a:p>
          <a:pPr algn="just"/>
          <a:r>
            <a:rPr lang="en-US" dirty="0" smtClean="0">
              <a:hlinkClick xmlns:r="http://schemas.openxmlformats.org/officeDocument/2006/relationships" r:id="rId2" action="ppaction://hlinksldjump"/>
            </a:rPr>
            <a:t>School for Nuclear and Radiation Safety (SNRS) </a:t>
          </a:r>
          <a:endParaRPr lang="en-US" dirty="0"/>
        </a:p>
      </dgm:t>
    </dgm:pt>
    <dgm:pt modelId="{5C49CCA2-0CFA-4D5E-AEE8-2F44E4E79BD9}" type="parTrans" cxnId="{B53E2901-4A96-46CA-8DCF-C79094975D52}">
      <dgm:prSet/>
      <dgm:spPr/>
      <dgm:t>
        <a:bodyPr/>
        <a:lstStyle/>
        <a:p>
          <a:endParaRPr lang="en-US"/>
        </a:p>
      </dgm:t>
    </dgm:pt>
    <dgm:pt modelId="{F93020DF-E9C0-406D-9673-684606FDD253}" type="sibTrans" cxnId="{B53E2901-4A96-46CA-8DCF-C79094975D52}">
      <dgm:prSet/>
      <dgm:spPr/>
      <dgm:t>
        <a:bodyPr/>
        <a:lstStyle/>
        <a:p>
          <a:endParaRPr lang="en-US"/>
        </a:p>
      </dgm:t>
    </dgm:pt>
    <dgm:pt modelId="{BD0F8118-56B5-4F86-89DE-DECDA9CD93A7}">
      <dgm:prSet phldrT="[Text]"/>
      <dgm:spPr/>
      <dgm:t>
        <a:bodyPr/>
        <a:lstStyle/>
        <a:p>
          <a:pPr algn="just"/>
          <a:r>
            <a:rPr lang="en-US" dirty="0" smtClean="0">
              <a:hlinkClick xmlns:r="http://schemas.openxmlformats.org/officeDocument/2006/relationships" r:id="rId3" action="ppaction://hlinksldjump"/>
            </a:rPr>
            <a:t>Nuclear Security Training Center (NSTC)</a:t>
          </a:r>
          <a:endParaRPr lang="en-US" dirty="0"/>
        </a:p>
      </dgm:t>
    </dgm:pt>
    <dgm:pt modelId="{98406F83-41D7-4381-9B2D-355D1A5C0745}" type="parTrans" cxnId="{D8C753AD-CC3B-4BF6-BCE7-43380D2515AB}">
      <dgm:prSet/>
      <dgm:spPr/>
      <dgm:t>
        <a:bodyPr/>
        <a:lstStyle/>
        <a:p>
          <a:endParaRPr lang="en-US"/>
        </a:p>
      </dgm:t>
    </dgm:pt>
    <dgm:pt modelId="{AF43D2DA-4A4C-4D05-A007-CA9F7FE8643A}" type="sibTrans" cxnId="{D8C753AD-CC3B-4BF6-BCE7-43380D2515AB}">
      <dgm:prSet/>
      <dgm:spPr/>
      <dgm:t>
        <a:bodyPr/>
        <a:lstStyle/>
        <a:p>
          <a:endParaRPr lang="en-US"/>
        </a:p>
      </dgm:t>
    </dgm:pt>
    <dgm:pt modelId="{E9AF02B3-965F-41D5-89DF-BCE3280A4ACE}">
      <dgm:prSet phldrT="[Text]"/>
      <dgm:spPr/>
      <dgm:t>
        <a:bodyPr/>
        <a:lstStyle/>
        <a:p>
          <a:r>
            <a:rPr lang="en-US" smtClean="0"/>
            <a:t>2014</a:t>
          </a:r>
          <a:endParaRPr lang="en-US" dirty="0"/>
        </a:p>
      </dgm:t>
    </dgm:pt>
    <dgm:pt modelId="{D95D790F-7733-4293-BC5B-7D7E6374C529}" type="parTrans" cxnId="{86974D45-25C2-4242-A247-8CB74538B825}">
      <dgm:prSet/>
      <dgm:spPr/>
      <dgm:t>
        <a:bodyPr/>
        <a:lstStyle/>
        <a:p>
          <a:endParaRPr lang="en-US"/>
        </a:p>
      </dgm:t>
    </dgm:pt>
    <dgm:pt modelId="{DABFBCED-CCFA-4B60-8146-A7A308DE1E53}" type="sibTrans" cxnId="{86974D45-25C2-4242-A247-8CB74538B825}">
      <dgm:prSet/>
      <dgm:spPr/>
      <dgm:t>
        <a:bodyPr/>
        <a:lstStyle/>
        <a:p>
          <a:endParaRPr lang="en-US"/>
        </a:p>
      </dgm:t>
    </dgm:pt>
    <dgm:pt modelId="{32CD7C0A-A4BF-4B39-B6D0-FE511F4C655F}">
      <dgm:prSet phldrT="[Text]" custT="1"/>
      <dgm:spPr/>
      <dgm:t>
        <a:bodyPr/>
        <a:lstStyle/>
        <a:p>
          <a:pPr algn="just"/>
          <a:r>
            <a:rPr lang="en-US" sz="2800" b="0" dirty="0" smtClean="0">
              <a:hlinkClick xmlns:r="http://schemas.openxmlformats.org/officeDocument/2006/relationships" r:id="rId4" action="ppaction://hlinksldjump"/>
            </a:rPr>
            <a:t>National Institute of Safety and Security (NISAS) - A merger of SNRS and NSTC</a:t>
          </a:r>
          <a:endParaRPr lang="en-US" sz="2800" b="0" dirty="0"/>
        </a:p>
      </dgm:t>
    </dgm:pt>
    <dgm:pt modelId="{7F29BBF3-3175-47C9-A6DA-2B4BFA0DEB57}" type="parTrans" cxnId="{BBE8DE06-D61D-4EF7-9A75-1663695A035D}">
      <dgm:prSet/>
      <dgm:spPr/>
      <dgm:t>
        <a:bodyPr/>
        <a:lstStyle/>
        <a:p>
          <a:endParaRPr lang="en-US"/>
        </a:p>
      </dgm:t>
    </dgm:pt>
    <dgm:pt modelId="{6F08B898-5D15-463D-874D-034F87B4B6A4}" type="sibTrans" cxnId="{BBE8DE06-D61D-4EF7-9A75-1663695A035D}">
      <dgm:prSet/>
      <dgm:spPr/>
      <dgm:t>
        <a:bodyPr/>
        <a:lstStyle/>
        <a:p>
          <a:endParaRPr lang="en-US"/>
        </a:p>
      </dgm:t>
    </dgm:pt>
    <dgm:pt modelId="{75E8A84C-65F8-48BF-BDD3-54D012BA7939}" type="pres">
      <dgm:prSet presAssocID="{61C0801A-4034-48D9-A32D-F3BF38FC2B0F}" presName="linearFlow" presStyleCnt="0">
        <dgm:presLayoutVars>
          <dgm:dir/>
          <dgm:animLvl val="lvl"/>
          <dgm:resizeHandles val="exact"/>
        </dgm:presLayoutVars>
      </dgm:prSet>
      <dgm:spPr/>
      <dgm:t>
        <a:bodyPr/>
        <a:lstStyle/>
        <a:p>
          <a:endParaRPr lang="en-US"/>
        </a:p>
      </dgm:t>
    </dgm:pt>
    <dgm:pt modelId="{AE0DF4A5-E53D-4D46-B829-A193DD5F571F}" type="pres">
      <dgm:prSet presAssocID="{41B7BF0D-FD76-4B40-B99E-36B02F9FC5D6}" presName="composite" presStyleCnt="0"/>
      <dgm:spPr/>
      <dgm:t>
        <a:bodyPr/>
        <a:lstStyle/>
        <a:p>
          <a:endParaRPr lang="en-US"/>
        </a:p>
      </dgm:t>
    </dgm:pt>
    <dgm:pt modelId="{82170308-4EE6-4879-B575-889D49247812}" type="pres">
      <dgm:prSet presAssocID="{41B7BF0D-FD76-4B40-B99E-36B02F9FC5D6}" presName="parentText" presStyleLbl="alignNode1" presStyleIdx="0" presStyleCnt="3">
        <dgm:presLayoutVars>
          <dgm:chMax val="1"/>
          <dgm:bulletEnabled val="1"/>
        </dgm:presLayoutVars>
      </dgm:prSet>
      <dgm:spPr/>
      <dgm:t>
        <a:bodyPr/>
        <a:lstStyle/>
        <a:p>
          <a:endParaRPr lang="en-US"/>
        </a:p>
      </dgm:t>
    </dgm:pt>
    <dgm:pt modelId="{C6D0815D-E35B-4109-9A84-EB325D0F92AE}" type="pres">
      <dgm:prSet presAssocID="{41B7BF0D-FD76-4B40-B99E-36B02F9FC5D6}" presName="descendantText" presStyleLbl="alignAcc1" presStyleIdx="0" presStyleCnt="3">
        <dgm:presLayoutVars>
          <dgm:bulletEnabled val="1"/>
        </dgm:presLayoutVars>
      </dgm:prSet>
      <dgm:spPr/>
      <dgm:t>
        <a:bodyPr/>
        <a:lstStyle/>
        <a:p>
          <a:endParaRPr lang="en-US"/>
        </a:p>
      </dgm:t>
    </dgm:pt>
    <dgm:pt modelId="{23230C13-1466-4CBD-8067-F19BCD2363F7}" type="pres">
      <dgm:prSet presAssocID="{BF2345E8-490B-4604-8397-4F1E2AA7D340}" presName="sp" presStyleCnt="0"/>
      <dgm:spPr/>
      <dgm:t>
        <a:bodyPr/>
        <a:lstStyle/>
        <a:p>
          <a:endParaRPr lang="en-US"/>
        </a:p>
      </dgm:t>
    </dgm:pt>
    <dgm:pt modelId="{F5EA7697-79C2-4D60-90F3-8E0F11BFA370}" type="pres">
      <dgm:prSet presAssocID="{E5CAEDFD-6EFB-422F-887F-5995A483E861}" presName="composite" presStyleCnt="0"/>
      <dgm:spPr/>
      <dgm:t>
        <a:bodyPr/>
        <a:lstStyle/>
        <a:p>
          <a:endParaRPr lang="en-US"/>
        </a:p>
      </dgm:t>
    </dgm:pt>
    <dgm:pt modelId="{4A4EB09E-C7DA-4BCD-9425-7BA8F1943FC7}" type="pres">
      <dgm:prSet presAssocID="{E5CAEDFD-6EFB-422F-887F-5995A483E861}" presName="parentText" presStyleLbl="alignNode1" presStyleIdx="1" presStyleCnt="3">
        <dgm:presLayoutVars>
          <dgm:chMax val="1"/>
          <dgm:bulletEnabled val="1"/>
        </dgm:presLayoutVars>
      </dgm:prSet>
      <dgm:spPr/>
      <dgm:t>
        <a:bodyPr/>
        <a:lstStyle/>
        <a:p>
          <a:endParaRPr lang="en-US"/>
        </a:p>
      </dgm:t>
    </dgm:pt>
    <dgm:pt modelId="{C9182F09-DE76-4E59-A76B-D750EB46AF1A}" type="pres">
      <dgm:prSet presAssocID="{E5CAEDFD-6EFB-422F-887F-5995A483E861}" presName="descendantText" presStyleLbl="alignAcc1" presStyleIdx="1" presStyleCnt="3">
        <dgm:presLayoutVars>
          <dgm:bulletEnabled val="1"/>
        </dgm:presLayoutVars>
      </dgm:prSet>
      <dgm:spPr/>
      <dgm:t>
        <a:bodyPr/>
        <a:lstStyle/>
        <a:p>
          <a:endParaRPr lang="en-US"/>
        </a:p>
      </dgm:t>
    </dgm:pt>
    <dgm:pt modelId="{7184E24C-34A0-4F59-BED7-80DD3E5C17D2}" type="pres">
      <dgm:prSet presAssocID="{BEBEFD10-71A4-4E6E-B550-0BAB53804E6C}" presName="sp" presStyleCnt="0"/>
      <dgm:spPr/>
      <dgm:t>
        <a:bodyPr/>
        <a:lstStyle/>
        <a:p>
          <a:endParaRPr lang="en-US"/>
        </a:p>
      </dgm:t>
    </dgm:pt>
    <dgm:pt modelId="{8A1C43CC-9017-482F-BDFB-BEA908A3FF71}" type="pres">
      <dgm:prSet presAssocID="{E9AF02B3-965F-41D5-89DF-BCE3280A4ACE}" presName="composite" presStyleCnt="0"/>
      <dgm:spPr/>
      <dgm:t>
        <a:bodyPr/>
        <a:lstStyle/>
        <a:p>
          <a:endParaRPr lang="en-US"/>
        </a:p>
      </dgm:t>
    </dgm:pt>
    <dgm:pt modelId="{733CA086-77E4-4B7E-91D0-DB4E18BD04C5}" type="pres">
      <dgm:prSet presAssocID="{E9AF02B3-965F-41D5-89DF-BCE3280A4ACE}" presName="parentText" presStyleLbl="alignNode1" presStyleIdx="2" presStyleCnt="3">
        <dgm:presLayoutVars>
          <dgm:chMax val="1"/>
          <dgm:bulletEnabled val="1"/>
        </dgm:presLayoutVars>
      </dgm:prSet>
      <dgm:spPr/>
      <dgm:t>
        <a:bodyPr/>
        <a:lstStyle/>
        <a:p>
          <a:endParaRPr lang="en-US"/>
        </a:p>
      </dgm:t>
    </dgm:pt>
    <dgm:pt modelId="{DBB2283D-3924-4614-9563-68264401D833}" type="pres">
      <dgm:prSet presAssocID="{E9AF02B3-965F-41D5-89DF-BCE3280A4ACE}" presName="descendantText" presStyleLbl="alignAcc1" presStyleIdx="2" presStyleCnt="3">
        <dgm:presLayoutVars>
          <dgm:bulletEnabled val="1"/>
        </dgm:presLayoutVars>
      </dgm:prSet>
      <dgm:spPr/>
      <dgm:t>
        <a:bodyPr/>
        <a:lstStyle/>
        <a:p>
          <a:endParaRPr lang="en-US"/>
        </a:p>
      </dgm:t>
    </dgm:pt>
  </dgm:ptLst>
  <dgm:cxnLst>
    <dgm:cxn modelId="{86974D45-25C2-4242-A247-8CB74538B825}" srcId="{61C0801A-4034-48D9-A32D-F3BF38FC2B0F}" destId="{E9AF02B3-965F-41D5-89DF-BCE3280A4ACE}" srcOrd="2" destOrd="0" parTransId="{D95D790F-7733-4293-BC5B-7D7E6374C529}" sibTransId="{DABFBCED-CCFA-4B60-8146-A7A308DE1E53}"/>
    <dgm:cxn modelId="{BBE8DE06-D61D-4EF7-9A75-1663695A035D}" srcId="{E9AF02B3-965F-41D5-89DF-BCE3280A4ACE}" destId="{32CD7C0A-A4BF-4B39-B6D0-FE511F4C655F}" srcOrd="0" destOrd="0" parTransId="{7F29BBF3-3175-47C9-A6DA-2B4BFA0DEB57}" sibTransId="{6F08B898-5D15-463D-874D-034F87B4B6A4}"/>
    <dgm:cxn modelId="{D8C753AD-CC3B-4BF6-BCE7-43380D2515AB}" srcId="{E5CAEDFD-6EFB-422F-887F-5995A483E861}" destId="{BD0F8118-56B5-4F86-89DE-DECDA9CD93A7}" srcOrd="1" destOrd="0" parTransId="{98406F83-41D7-4381-9B2D-355D1A5C0745}" sibTransId="{AF43D2DA-4A4C-4D05-A007-CA9F7FE8643A}"/>
    <dgm:cxn modelId="{BF44B0C8-AB5C-4093-A876-02CEC56E0A50}" type="presOf" srcId="{A082E3AB-5B62-44EC-9BAE-DF38F9CDBB39}" destId="{C9182F09-DE76-4E59-A76B-D750EB46AF1A}" srcOrd="0" destOrd="0" presId="urn:microsoft.com/office/officeart/2005/8/layout/chevron2"/>
    <dgm:cxn modelId="{43A448BB-3BB2-4A8E-A6D3-915F68697ACD}" type="presOf" srcId="{32CD7C0A-A4BF-4B39-B6D0-FE511F4C655F}" destId="{DBB2283D-3924-4614-9563-68264401D833}" srcOrd="0" destOrd="0" presId="urn:microsoft.com/office/officeart/2005/8/layout/chevron2"/>
    <dgm:cxn modelId="{59DBFF84-ECAC-4A5A-A213-65C15EDB2D00}" srcId="{61C0801A-4034-48D9-A32D-F3BF38FC2B0F}" destId="{41B7BF0D-FD76-4B40-B99E-36B02F9FC5D6}" srcOrd="0" destOrd="0" parTransId="{ECD3EC28-EAE2-497C-A709-49308EB9CB2F}" sibTransId="{BF2345E8-490B-4604-8397-4F1E2AA7D340}"/>
    <dgm:cxn modelId="{885CB946-4888-49CC-8771-49FAAB73C9A2}" type="presOf" srcId="{2E9B2A38-1553-4261-8554-3B0CD453B166}" destId="{C6D0815D-E35B-4109-9A84-EB325D0F92AE}" srcOrd="0" destOrd="0" presId="urn:microsoft.com/office/officeart/2005/8/layout/chevron2"/>
    <dgm:cxn modelId="{9A6061DE-B91A-4B6F-9171-FB021B2FB7AA}" type="presOf" srcId="{E5CAEDFD-6EFB-422F-887F-5995A483E861}" destId="{4A4EB09E-C7DA-4BCD-9425-7BA8F1943FC7}" srcOrd="0" destOrd="0" presId="urn:microsoft.com/office/officeart/2005/8/layout/chevron2"/>
    <dgm:cxn modelId="{E2CC7395-6170-4B3F-8B18-17AFCD5B577F}" type="presOf" srcId="{41B7BF0D-FD76-4B40-B99E-36B02F9FC5D6}" destId="{82170308-4EE6-4879-B575-889D49247812}" srcOrd="0" destOrd="0" presId="urn:microsoft.com/office/officeart/2005/8/layout/chevron2"/>
    <dgm:cxn modelId="{CD64FC2E-F213-4D05-BC25-CC5BBF285BB2}" srcId="{41B7BF0D-FD76-4B40-B99E-36B02F9FC5D6}" destId="{2E9B2A38-1553-4261-8554-3B0CD453B166}" srcOrd="0" destOrd="0" parTransId="{B6B70421-846A-42CB-A13E-102D30E8FA6E}" sibTransId="{CCEF5189-FE66-422B-B2AA-7DB9499203C2}"/>
    <dgm:cxn modelId="{A3E630D5-384D-4FF7-9199-F8E33418CBFF}" srcId="{61C0801A-4034-48D9-A32D-F3BF38FC2B0F}" destId="{E5CAEDFD-6EFB-422F-887F-5995A483E861}" srcOrd="1" destOrd="0" parTransId="{5813E20E-150A-4ED7-A1AA-C2EEEEF6B904}" sibTransId="{BEBEFD10-71A4-4E6E-B550-0BAB53804E6C}"/>
    <dgm:cxn modelId="{8E14127D-F951-4E36-809E-11A7EE14B60E}" type="presOf" srcId="{E9AF02B3-965F-41D5-89DF-BCE3280A4ACE}" destId="{733CA086-77E4-4B7E-91D0-DB4E18BD04C5}" srcOrd="0" destOrd="0" presId="urn:microsoft.com/office/officeart/2005/8/layout/chevron2"/>
    <dgm:cxn modelId="{75A910C9-4B78-4941-AFFD-DC57AA91AAA1}" type="presOf" srcId="{61C0801A-4034-48D9-A32D-F3BF38FC2B0F}" destId="{75E8A84C-65F8-48BF-BDD3-54D012BA7939}" srcOrd="0" destOrd="0" presId="urn:microsoft.com/office/officeart/2005/8/layout/chevron2"/>
    <dgm:cxn modelId="{B53E2901-4A96-46CA-8DCF-C79094975D52}" srcId="{E5CAEDFD-6EFB-422F-887F-5995A483E861}" destId="{A082E3AB-5B62-44EC-9BAE-DF38F9CDBB39}" srcOrd="0" destOrd="0" parTransId="{5C49CCA2-0CFA-4D5E-AEE8-2F44E4E79BD9}" sibTransId="{F93020DF-E9C0-406D-9673-684606FDD253}"/>
    <dgm:cxn modelId="{203695DC-D8C2-4A72-9D99-0A226AF365A7}" type="presOf" srcId="{BD0F8118-56B5-4F86-89DE-DECDA9CD93A7}" destId="{C9182F09-DE76-4E59-A76B-D750EB46AF1A}" srcOrd="0" destOrd="1" presId="urn:microsoft.com/office/officeart/2005/8/layout/chevron2"/>
    <dgm:cxn modelId="{D80213D6-C9DC-48DC-81AA-524B8FDA708A}" type="presParOf" srcId="{75E8A84C-65F8-48BF-BDD3-54D012BA7939}" destId="{AE0DF4A5-E53D-4D46-B829-A193DD5F571F}" srcOrd="0" destOrd="0" presId="urn:microsoft.com/office/officeart/2005/8/layout/chevron2"/>
    <dgm:cxn modelId="{38C2AB7E-9511-4D95-8700-18F7926B46D7}" type="presParOf" srcId="{AE0DF4A5-E53D-4D46-B829-A193DD5F571F}" destId="{82170308-4EE6-4879-B575-889D49247812}" srcOrd="0" destOrd="0" presId="urn:microsoft.com/office/officeart/2005/8/layout/chevron2"/>
    <dgm:cxn modelId="{1445C9DA-B9B6-4827-A752-391D0EB0B960}" type="presParOf" srcId="{AE0DF4A5-E53D-4D46-B829-A193DD5F571F}" destId="{C6D0815D-E35B-4109-9A84-EB325D0F92AE}" srcOrd="1" destOrd="0" presId="urn:microsoft.com/office/officeart/2005/8/layout/chevron2"/>
    <dgm:cxn modelId="{C92B8097-4C92-4028-A53C-ACC3DFA7D7E7}" type="presParOf" srcId="{75E8A84C-65F8-48BF-BDD3-54D012BA7939}" destId="{23230C13-1466-4CBD-8067-F19BCD2363F7}" srcOrd="1" destOrd="0" presId="urn:microsoft.com/office/officeart/2005/8/layout/chevron2"/>
    <dgm:cxn modelId="{21612C31-4CDB-4943-9F0F-81660DAB4B35}" type="presParOf" srcId="{75E8A84C-65F8-48BF-BDD3-54D012BA7939}" destId="{F5EA7697-79C2-4D60-90F3-8E0F11BFA370}" srcOrd="2" destOrd="0" presId="urn:microsoft.com/office/officeart/2005/8/layout/chevron2"/>
    <dgm:cxn modelId="{0BDA699C-4C4E-437D-948E-F2D221DC0B26}" type="presParOf" srcId="{F5EA7697-79C2-4D60-90F3-8E0F11BFA370}" destId="{4A4EB09E-C7DA-4BCD-9425-7BA8F1943FC7}" srcOrd="0" destOrd="0" presId="urn:microsoft.com/office/officeart/2005/8/layout/chevron2"/>
    <dgm:cxn modelId="{63B89641-F975-478B-AB38-8EFB5EAE564C}" type="presParOf" srcId="{F5EA7697-79C2-4D60-90F3-8E0F11BFA370}" destId="{C9182F09-DE76-4E59-A76B-D750EB46AF1A}" srcOrd="1" destOrd="0" presId="urn:microsoft.com/office/officeart/2005/8/layout/chevron2"/>
    <dgm:cxn modelId="{F552EAF9-E66E-463C-816D-348DC798DA05}" type="presParOf" srcId="{75E8A84C-65F8-48BF-BDD3-54D012BA7939}" destId="{7184E24C-34A0-4F59-BED7-80DD3E5C17D2}" srcOrd="3" destOrd="0" presId="urn:microsoft.com/office/officeart/2005/8/layout/chevron2"/>
    <dgm:cxn modelId="{0D17DD4F-F85B-41EE-B28F-1FFDA24984CA}" type="presParOf" srcId="{75E8A84C-65F8-48BF-BDD3-54D012BA7939}" destId="{8A1C43CC-9017-482F-BDFB-BEA908A3FF71}" srcOrd="4" destOrd="0" presId="urn:microsoft.com/office/officeart/2005/8/layout/chevron2"/>
    <dgm:cxn modelId="{CE05D52E-0F2E-4139-8DFA-4B8F7F509F00}" type="presParOf" srcId="{8A1C43CC-9017-482F-BDFB-BEA908A3FF71}" destId="{733CA086-77E4-4B7E-91D0-DB4E18BD04C5}" srcOrd="0" destOrd="0" presId="urn:microsoft.com/office/officeart/2005/8/layout/chevron2"/>
    <dgm:cxn modelId="{6F677635-9788-40D8-9263-F24D75FC81E3}" type="presParOf" srcId="{8A1C43CC-9017-482F-BDFB-BEA908A3FF71}" destId="{DBB2283D-3924-4614-9563-68264401D833}" srcOrd="1" destOrd="0" presId="urn:microsoft.com/office/officeart/2005/8/layout/chevron2"/>
  </dgm:cxnLst>
  <dgm:bg/>
  <dgm:whole/>
</dgm:dataModel>
</file>

<file path=ppt/diagrams/data3.xml><?xml version="1.0" encoding="utf-8"?>
<dgm:dataModel xmlns:dgm="http://schemas.openxmlformats.org/drawingml/2006/diagram" xmlns:a="http://schemas.openxmlformats.org/drawingml/2006/main">
  <dgm:ptLst>
    <dgm:pt modelId="{4A22A327-CB61-4DB2-875E-808195B4DDC7}" type="doc">
      <dgm:prSet loTypeId="urn:microsoft.com/office/officeart/2005/8/layout/radial1" loCatId="cycle" qsTypeId="urn:microsoft.com/office/officeart/2005/8/quickstyle/simple1" qsCatId="simple" csTypeId="urn:microsoft.com/office/officeart/2005/8/colors/accent6_3" csCatId="accent6" phldr="1"/>
      <dgm:spPr/>
      <dgm:t>
        <a:bodyPr/>
        <a:lstStyle/>
        <a:p>
          <a:endParaRPr lang="en-US"/>
        </a:p>
      </dgm:t>
    </dgm:pt>
    <dgm:pt modelId="{E82DF390-28F9-4B91-BC67-106A7AF73E72}">
      <dgm:prSet phldrT="[Text]" custT="1"/>
      <dgm:spPr>
        <a:solidFill>
          <a:srgbClr val="006600"/>
        </a:solidFill>
      </dgm:spPr>
      <dgm:t>
        <a:bodyPr/>
        <a:lstStyle/>
        <a:p>
          <a:r>
            <a:rPr lang="en-US" sz="1800" b="1" dirty="0" smtClean="0"/>
            <a:t>NISAS</a:t>
          </a:r>
          <a:endParaRPr lang="en-US" sz="1800" b="1" dirty="0"/>
        </a:p>
      </dgm:t>
    </dgm:pt>
    <dgm:pt modelId="{DC84989B-1343-4A4C-830E-107761BFF7D6}" type="parTrans" cxnId="{71EBBCEA-36BF-468E-B644-F74707C5B6A6}">
      <dgm:prSet/>
      <dgm:spPr/>
      <dgm:t>
        <a:bodyPr/>
        <a:lstStyle/>
        <a:p>
          <a:endParaRPr lang="en-US"/>
        </a:p>
      </dgm:t>
    </dgm:pt>
    <dgm:pt modelId="{3CCA77B3-31D4-4C93-8885-4F6245C8B8D7}" type="sibTrans" cxnId="{71EBBCEA-36BF-468E-B644-F74707C5B6A6}">
      <dgm:prSet/>
      <dgm:spPr/>
      <dgm:t>
        <a:bodyPr/>
        <a:lstStyle/>
        <a:p>
          <a:endParaRPr lang="en-US"/>
        </a:p>
      </dgm:t>
    </dgm:pt>
    <dgm:pt modelId="{6F0A2919-C16D-436F-96BA-04FD8CA2C750}">
      <dgm:prSet phldrT="[Text]" custT="1"/>
      <dgm:spPr>
        <a:solidFill>
          <a:srgbClr val="92D050"/>
        </a:solidFill>
      </dgm:spPr>
      <dgm:t>
        <a:bodyPr/>
        <a:lstStyle/>
        <a:p>
          <a:r>
            <a:rPr lang="en-US" sz="1800" b="1" dirty="0" smtClean="0"/>
            <a:t>PIEAS</a:t>
          </a:r>
          <a:endParaRPr lang="en-US" sz="1800" b="1" dirty="0"/>
        </a:p>
      </dgm:t>
    </dgm:pt>
    <dgm:pt modelId="{7DBCEF38-A231-4C54-8BBF-38040C22699E}" type="parTrans" cxnId="{5917270E-F67E-4021-8487-672B3230EEC3}">
      <dgm:prSet/>
      <dgm:spPr/>
      <dgm:t>
        <a:bodyPr/>
        <a:lstStyle/>
        <a:p>
          <a:endParaRPr lang="en-US"/>
        </a:p>
      </dgm:t>
    </dgm:pt>
    <dgm:pt modelId="{F977C09B-2B68-45B8-B8A8-D755F4F94B80}" type="sibTrans" cxnId="{5917270E-F67E-4021-8487-672B3230EEC3}">
      <dgm:prSet/>
      <dgm:spPr/>
      <dgm:t>
        <a:bodyPr/>
        <a:lstStyle/>
        <a:p>
          <a:endParaRPr lang="en-US"/>
        </a:p>
      </dgm:t>
    </dgm:pt>
    <dgm:pt modelId="{60C6CEE8-E5EF-4992-9117-DCA96104D38E}">
      <dgm:prSet phldrT="[Text]" custT="1"/>
      <dgm:spPr>
        <a:solidFill>
          <a:srgbClr val="0066FF"/>
        </a:solidFill>
      </dgm:spPr>
      <dgm:t>
        <a:bodyPr/>
        <a:lstStyle/>
        <a:p>
          <a:r>
            <a:rPr lang="en-US" sz="2000" b="1" dirty="0" smtClean="0"/>
            <a:t>IAEA</a:t>
          </a:r>
          <a:endParaRPr lang="en-US" sz="2000" b="1" dirty="0"/>
        </a:p>
      </dgm:t>
    </dgm:pt>
    <dgm:pt modelId="{6D02EC45-B8D5-41F7-9B20-2150DB4205FB}" type="parTrans" cxnId="{424BB0B3-65EC-4320-AF14-5D8F13180103}">
      <dgm:prSet/>
      <dgm:spPr/>
      <dgm:t>
        <a:bodyPr/>
        <a:lstStyle/>
        <a:p>
          <a:endParaRPr lang="en-US"/>
        </a:p>
      </dgm:t>
    </dgm:pt>
    <dgm:pt modelId="{A3A5FE25-7BBD-4496-8DB2-FF5EF5D84F05}" type="sibTrans" cxnId="{424BB0B3-65EC-4320-AF14-5D8F13180103}">
      <dgm:prSet/>
      <dgm:spPr/>
      <dgm:t>
        <a:bodyPr/>
        <a:lstStyle/>
        <a:p>
          <a:endParaRPr lang="en-US"/>
        </a:p>
      </dgm:t>
    </dgm:pt>
    <dgm:pt modelId="{8434F490-6589-4FFE-93FB-D47E9DB9C9C4}">
      <dgm:prSet phldrT="[Text]" custT="1"/>
      <dgm:spPr>
        <a:solidFill>
          <a:srgbClr val="FF0000"/>
        </a:solidFill>
      </dgm:spPr>
      <dgm:t>
        <a:bodyPr/>
        <a:lstStyle/>
        <a:p>
          <a:r>
            <a:rPr lang="en-US" sz="1600" b="1" dirty="0" smtClean="0"/>
            <a:t>PNRA</a:t>
          </a:r>
          <a:endParaRPr lang="en-US" sz="1600" b="1" dirty="0"/>
        </a:p>
      </dgm:t>
    </dgm:pt>
    <dgm:pt modelId="{D5D84E0F-3832-4DD3-8D3E-0BBEDDA13925}" type="parTrans" cxnId="{A2234601-0A99-4569-86EC-D30A81DEF660}">
      <dgm:prSet/>
      <dgm:spPr/>
      <dgm:t>
        <a:bodyPr/>
        <a:lstStyle/>
        <a:p>
          <a:endParaRPr lang="en-US"/>
        </a:p>
      </dgm:t>
    </dgm:pt>
    <dgm:pt modelId="{0EC641D2-8024-46AD-B815-C478E70DFDD1}" type="sibTrans" cxnId="{A2234601-0A99-4569-86EC-D30A81DEF660}">
      <dgm:prSet/>
      <dgm:spPr/>
      <dgm:t>
        <a:bodyPr/>
        <a:lstStyle/>
        <a:p>
          <a:endParaRPr lang="en-US"/>
        </a:p>
      </dgm:t>
    </dgm:pt>
    <dgm:pt modelId="{B76FDEB9-15D1-4812-B506-8CF62C815BC9}">
      <dgm:prSet phldrT="[Text]" custT="1"/>
      <dgm:spPr>
        <a:solidFill>
          <a:srgbClr val="00B0F0"/>
        </a:solidFill>
      </dgm:spPr>
      <dgm:t>
        <a:bodyPr/>
        <a:lstStyle/>
        <a:p>
          <a:r>
            <a:rPr lang="en-US" sz="1800" b="0" dirty="0" smtClean="0"/>
            <a:t>Other stake-holders</a:t>
          </a:r>
          <a:endParaRPr lang="en-US" sz="1800" b="0" dirty="0"/>
        </a:p>
      </dgm:t>
    </dgm:pt>
    <dgm:pt modelId="{C1F65E13-B52D-44D8-95BE-CAD8F03CD472}" type="parTrans" cxnId="{6B5D1ECA-7CB1-4FCA-BE89-232CFA3A9E26}">
      <dgm:prSet/>
      <dgm:spPr/>
      <dgm:t>
        <a:bodyPr/>
        <a:lstStyle/>
        <a:p>
          <a:endParaRPr lang="en-US"/>
        </a:p>
      </dgm:t>
    </dgm:pt>
    <dgm:pt modelId="{A38CDCEE-EDC9-4132-B2A6-C5587432AA50}" type="sibTrans" cxnId="{6B5D1ECA-7CB1-4FCA-BE89-232CFA3A9E26}">
      <dgm:prSet/>
      <dgm:spPr/>
      <dgm:t>
        <a:bodyPr/>
        <a:lstStyle/>
        <a:p>
          <a:endParaRPr lang="en-US"/>
        </a:p>
      </dgm:t>
    </dgm:pt>
    <dgm:pt modelId="{50532FE5-40CE-441B-8D88-146DFE76631F}" type="pres">
      <dgm:prSet presAssocID="{4A22A327-CB61-4DB2-875E-808195B4DDC7}" presName="cycle" presStyleCnt="0">
        <dgm:presLayoutVars>
          <dgm:chMax val="1"/>
          <dgm:dir/>
          <dgm:animLvl val="ctr"/>
          <dgm:resizeHandles val="exact"/>
        </dgm:presLayoutVars>
      </dgm:prSet>
      <dgm:spPr/>
      <dgm:t>
        <a:bodyPr/>
        <a:lstStyle/>
        <a:p>
          <a:endParaRPr lang="en-US"/>
        </a:p>
      </dgm:t>
    </dgm:pt>
    <dgm:pt modelId="{807D0636-1488-4E94-84A0-504BD41AAE1B}" type="pres">
      <dgm:prSet presAssocID="{E82DF390-28F9-4B91-BC67-106A7AF73E72}" presName="centerShape" presStyleLbl="node0" presStyleIdx="0" presStyleCnt="1"/>
      <dgm:spPr/>
      <dgm:t>
        <a:bodyPr/>
        <a:lstStyle/>
        <a:p>
          <a:endParaRPr lang="en-US"/>
        </a:p>
      </dgm:t>
    </dgm:pt>
    <dgm:pt modelId="{674387F1-77FD-49A3-BB7F-7D399462486A}" type="pres">
      <dgm:prSet presAssocID="{7DBCEF38-A231-4C54-8BBF-38040C22699E}" presName="Name9" presStyleLbl="parChTrans1D2" presStyleIdx="0" presStyleCnt="4"/>
      <dgm:spPr/>
      <dgm:t>
        <a:bodyPr/>
        <a:lstStyle/>
        <a:p>
          <a:endParaRPr lang="en-US"/>
        </a:p>
      </dgm:t>
    </dgm:pt>
    <dgm:pt modelId="{0DF99F39-FD72-419B-9C54-B5757D6F094B}" type="pres">
      <dgm:prSet presAssocID="{7DBCEF38-A231-4C54-8BBF-38040C22699E}" presName="connTx" presStyleLbl="parChTrans1D2" presStyleIdx="0" presStyleCnt="4"/>
      <dgm:spPr/>
      <dgm:t>
        <a:bodyPr/>
        <a:lstStyle/>
        <a:p>
          <a:endParaRPr lang="en-US"/>
        </a:p>
      </dgm:t>
    </dgm:pt>
    <dgm:pt modelId="{E6F0D6EA-08E1-425D-AE0D-391B28E6FEF3}" type="pres">
      <dgm:prSet presAssocID="{6F0A2919-C16D-436F-96BA-04FD8CA2C750}" presName="node" presStyleLbl="node1" presStyleIdx="0" presStyleCnt="4">
        <dgm:presLayoutVars>
          <dgm:bulletEnabled val="1"/>
        </dgm:presLayoutVars>
      </dgm:prSet>
      <dgm:spPr/>
      <dgm:t>
        <a:bodyPr/>
        <a:lstStyle/>
        <a:p>
          <a:endParaRPr lang="en-US"/>
        </a:p>
      </dgm:t>
    </dgm:pt>
    <dgm:pt modelId="{2418BB73-E339-4DBC-9E46-8492E7081597}" type="pres">
      <dgm:prSet presAssocID="{6D02EC45-B8D5-41F7-9B20-2150DB4205FB}" presName="Name9" presStyleLbl="parChTrans1D2" presStyleIdx="1" presStyleCnt="4"/>
      <dgm:spPr/>
      <dgm:t>
        <a:bodyPr/>
        <a:lstStyle/>
        <a:p>
          <a:endParaRPr lang="en-US"/>
        </a:p>
      </dgm:t>
    </dgm:pt>
    <dgm:pt modelId="{B998DFA5-0AA8-4ECF-AE80-9F07CF934D9B}" type="pres">
      <dgm:prSet presAssocID="{6D02EC45-B8D5-41F7-9B20-2150DB4205FB}" presName="connTx" presStyleLbl="parChTrans1D2" presStyleIdx="1" presStyleCnt="4"/>
      <dgm:spPr/>
      <dgm:t>
        <a:bodyPr/>
        <a:lstStyle/>
        <a:p>
          <a:endParaRPr lang="en-US"/>
        </a:p>
      </dgm:t>
    </dgm:pt>
    <dgm:pt modelId="{9168871D-F798-46F4-A696-F325A22456E2}" type="pres">
      <dgm:prSet presAssocID="{60C6CEE8-E5EF-4992-9117-DCA96104D38E}" presName="node" presStyleLbl="node1" presStyleIdx="1" presStyleCnt="4">
        <dgm:presLayoutVars>
          <dgm:bulletEnabled val="1"/>
        </dgm:presLayoutVars>
      </dgm:prSet>
      <dgm:spPr/>
      <dgm:t>
        <a:bodyPr/>
        <a:lstStyle/>
        <a:p>
          <a:endParaRPr lang="en-US"/>
        </a:p>
      </dgm:t>
    </dgm:pt>
    <dgm:pt modelId="{E3F8BA20-8B71-4B8B-A435-9F8A4E252AA5}" type="pres">
      <dgm:prSet presAssocID="{D5D84E0F-3832-4DD3-8D3E-0BBEDDA13925}" presName="Name9" presStyleLbl="parChTrans1D2" presStyleIdx="2" presStyleCnt="4"/>
      <dgm:spPr/>
      <dgm:t>
        <a:bodyPr/>
        <a:lstStyle/>
        <a:p>
          <a:endParaRPr lang="en-US"/>
        </a:p>
      </dgm:t>
    </dgm:pt>
    <dgm:pt modelId="{E540EDF5-3201-46D1-8F96-724FE5E69888}" type="pres">
      <dgm:prSet presAssocID="{D5D84E0F-3832-4DD3-8D3E-0BBEDDA13925}" presName="connTx" presStyleLbl="parChTrans1D2" presStyleIdx="2" presStyleCnt="4"/>
      <dgm:spPr/>
      <dgm:t>
        <a:bodyPr/>
        <a:lstStyle/>
        <a:p>
          <a:endParaRPr lang="en-US"/>
        </a:p>
      </dgm:t>
    </dgm:pt>
    <dgm:pt modelId="{DF7C2F36-B2C0-4E8E-8D5B-FCC620BFBEC5}" type="pres">
      <dgm:prSet presAssocID="{8434F490-6589-4FFE-93FB-D47E9DB9C9C4}" presName="node" presStyleLbl="node1" presStyleIdx="2" presStyleCnt="4">
        <dgm:presLayoutVars>
          <dgm:bulletEnabled val="1"/>
        </dgm:presLayoutVars>
      </dgm:prSet>
      <dgm:spPr/>
      <dgm:t>
        <a:bodyPr/>
        <a:lstStyle/>
        <a:p>
          <a:endParaRPr lang="en-US"/>
        </a:p>
      </dgm:t>
    </dgm:pt>
    <dgm:pt modelId="{45279163-D6F0-46C8-B1CE-D7DFA9E56FD3}" type="pres">
      <dgm:prSet presAssocID="{C1F65E13-B52D-44D8-95BE-CAD8F03CD472}" presName="Name9" presStyleLbl="parChTrans1D2" presStyleIdx="3" presStyleCnt="4"/>
      <dgm:spPr/>
      <dgm:t>
        <a:bodyPr/>
        <a:lstStyle/>
        <a:p>
          <a:endParaRPr lang="en-US"/>
        </a:p>
      </dgm:t>
    </dgm:pt>
    <dgm:pt modelId="{3DC59F91-CCF2-47B3-BE01-BB529918BA84}" type="pres">
      <dgm:prSet presAssocID="{C1F65E13-B52D-44D8-95BE-CAD8F03CD472}" presName="connTx" presStyleLbl="parChTrans1D2" presStyleIdx="3" presStyleCnt="4"/>
      <dgm:spPr/>
      <dgm:t>
        <a:bodyPr/>
        <a:lstStyle/>
        <a:p>
          <a:endParaRPr lang="en-US"/>
        </a:p>
      </dgm:t>
    </dgm:pt>
    <dgm:pt modelId="{BD4C98F3-C92C-44B6-93E6-18B6CFC6333F}" type="pres">
      <dgm:prSet presAssocID="{B76FDEB9-15D1-4812-B506-8CF62C815BC9}" presName="node" presStyleLbl="node1" presStyleIdx="3" presStyleCnt="4">
        <dgm:presLayoutVars>
          <dgm:bulletEnabled val="1"/>
        </dgm:presLayoutVars>
      </dgm:prSet>
      <dgm:spPr/>
      <dgm:t>
        <a:bodyPr/>
        <a:lstStyle/>
        <a:p>
          <a:endParaRPr lang="en-US"/>
        </a:p>
      </dgm:t>
    </dgm:pt>
  </dgm:ptLst>
  <dgm:cxnLst>
    <dgm:cxn modelId="{43C332F8-273E-4034-BBB3-5626882DB925}" type="presOf" srcId="{D5D84E0F-3832-4DD3-8D3E-0BBEDDA13925}" destId="{E3F8BA20-8B71-4B8B-A435-9F8A4E252AA5}" srcOrd="0" destOrd="0" presId="urn:microsoft.com/office/officeart/2005/8/layout/radial1"/>
    <dgm:cxn modelId="{ED83618D-90AF-4532-8776-E01FF8059FF4}" type="presOf" srcId="{60C6CEE8-E5EF-4992-9117-DCA96104D38E}" destId="{9168871D-F798-46F4-A696-F325A22456E2}" srcOrd="0" destOrd="0" presId="urn:microsoft.com/office/officeart/2005/8/layout/radial1"/>
    <dgm:cxn modelId="{3EECFFFC-8BB1-464B-9736-7E8F719191B4}" type="presOf" srcId="{6D02EC45-B8D5-41F7-9B20-2150DB4205FB}" destId="{B998DFA5-0AA8-4ECF-AE80-9F07CF934D9B}" srcOrd="1" destOrd="0" presId="urn:microsoft.com/office/officeart/2005/8/layout/radial1"/>
    <dgm:cxn modelId="{1706B0EA-9880-4A97-89BF-610B4FC54D5A}" type="presOf" srcId="{6D02EC45-B8D5-41F7-9B20-2150DB4205FB}" destId="{2418BB73-E339-4DBC-9E46-8492E7081597}" srcOrd="0" destOrd="0" presId="urn:microsoft.com/office/officeart/2005/8/layout/radial1"/>
    <dgm:cxn modelId="{98A4F374-9F45-4F36-B62C-C7E9BA581997}" type="presOf" srcId="{C1F65E13-B52D-44D8-95BE-CAD8F03CD472}" destId="{45279163-D6F0-46C8-B1CE-D7DFA9E56FD3}" srcOrd="0" destOrd="0" presId="urn:microsoft.com/office/officeart/2005/8/layout/radial1"/>
    <dgm:cxn modelId="{E642B287-E575-4530-ADD7-2A5924E58877}" type="presOf" srcId="{B76FDEB9-15D1-4812-B506-8CF62C815BC9}" destId="{BD4C98F3-C92C-44B6-93E6-18B6CFC6333F}" srcOrd="0" destOrd="0" presId="urn:microsoft.com/office/officeart/2005/8/layout/radial1"/>
    <dgm:cxn modelId="{10A321E7-42D5-433E-819A-970CD668F589}" type="presOf" srcId="{6F0A2919-C16D-436F-96BA-04FD8CA2C750}" destId="{E6F0D6EA-08E1-425D-AE0D-391B28E6FEF3}" srcOrd="0" destOrd="0" presId="urn:microsoft.com/office/officeart/2005/8/layout/radial1"/>
    <dgm:cxn modelId="{68BE9E7B-F775-448D-863F-0ACBB0CCED1F}" type="presOf" srcId="{8434F490-6589-4FFE-93FB-D47E9DB9C9C4}" destId="{DF7C2F36-B2C0-4E8E-8D5B-FCC620BFBEC5}" srcOrd="0" destOrd="0" presId="urn:microsoft.com/office/officeart/2005/8/layout/radial1"/>
    <dgm:cxn modelId="{392E684A-DAF5-4238-8964-BE6F93EDEE1D}" type="presOf" srcId="{7DBCEF38-A231-4C54-8BBF-38040C22699E}" destId="{0DF99F39-FD72-419B-9C54-B5757D6F094B}" srcOrd="1" destOrd="0" presId="urn:microsoft.com/office/officeart/2005/8/layout/radial1"/>
    <dgm:cxn modelId="{C7CEB9B5-42D2-4590-B66A-7E0D73D146D7}" type="presOf" srcId="{E82DF390-28F9-4B91-BC67-106A7AF73E72}" destId="{807D0636-1488-4E94-84A0-504BD41AAE1B}" srcOrd="0" destOrd="0" presId="urn:microsoft.com/office/officeart/2005/8/layout/radial1"/>
    <dgm:cxn modelId="{CAE4C382-4CFE-4076-8950-9BE9117375C5}" type="presOf" srcId="{D5D84E0F-3832-4DD3-8D3E-0BBEDDA13925}" destId="{E540EDF5-3201-46D1-8F96-724FE5E69888}" srcOrd="1" destOrd="0" presId="urn:microsoft.com/office/officeart/2005/8/layout/radial1"/>
    <dgm:cxn modelId="{A2234601-0A99-4569-86EC-D30A81DEF660}" srcId="{E82DF390-28F9-4B91-BC67-106A7AF73E72}" destId="{8434F490-6589-4FFE-93FB-D47E9DB9C9C4}" srcOrd="2" destOrd="0" parTransId="{D5D84E0F-3832-4DD3-8D3E-0BBEDDA13925}" sibTransId="{0EC641D2-8024-46AD-B815-C478E70DFDD1}"/>
    <dgm:cxn modelId="{5917270E-F67E-4021-8487-672B3230EEC3}" srcId="{E82DF390-28F9-4B91-BC67-106A7AF73E72}" destId="{6F0A2919-C16D-436F-96BA-04FD8CA2C750}" srcOrd="0" destOrd="0" parTransId="{7DBCEF38-A231-4C54-8BBF-38040C22699E}" sibTransId="{F977C09B-2B68-45B8-B8A8-D755F4F94B80}"/>
    <dgm:cxn modelId="{A48759C4-39ED-492E-AF12-0DF5FF6C5DA9}" type="presOf" srcId="{4A22A327-CB61-4DB2-875E-808195B4DDC7}" destId="{50532FE5-40CE-441B-8D88-146DFE76631F}" srcOrd="0" destOrd="0" presId="urn:microsoft.com/office/officeart/2005/8/layout/radial1"/>
    <dgm:cxn modelId="{92B3C83D-7FFC-4BB6-AF20-721456D745D9}" type="presOf" srcId="{7DBCEF38-A231-4C54-8BBF-38040C22699E}" destId="{674387F1-77FD-49A3-BB7F-7D399462486A}" srcOrd="0" destOrd="0" presId="urn:microsoft.com/office/officeart/2005/8/layout/radial1"/>
    <dgm:cxn modelId="{6B5D1ECA-7CB1-4FCA-BE89-232CFA3A9E26}" srcId="{E82DF390-28F9-4B91-BC67-106A7AF73E72}" destId="{B76FDEB9-15D1-4812-B506-8CF62C815BC9}" srcOrd="3" destOrd="0" parTransId="{C1F65E13-B52D-44D8-95BE-CAD8F03CD472}" sibTransId="{A38CDCEE-EDC9-4132-B2A6-C5587432AA50}"/>
    <dgm:cxn modelId="{71EBBCEA-36BF-468E-B644-F74707C5B6A6}" srcId="{4A22A327-CB61-4DB2-875E-808195B4DDC7}" destId="{E82DF390-28F9-4B91-BC67-106A7AF73E72}" srcOrd="0" destOrd="0" parTransId="{DC84989B-1343-4A4C-830E-107761BFF7D6}" sibTransId="{3CCA77B3-31D4-4C93-8885-4F6245C8B8D7}"/>
    <dgm:cxn modelId="{8A01FDF0-BFDB-4843-AECE-1460BF61E3E9}" type="presOf" srcId="{C1F65E13-B52D-44D8-95BE-CAD8F03CD472}" destId="{3DC59F91-CCF2-47B3-BE01-BB529918BA84}" srcOrd="1" destOrd="0" presId="urn:microsoft.com/office/officeart/2005/8/layout/radial1"/>
    <dgm:cxn modelId="{424BB0B3-65EC-4320-AF14-5D8F13180103}" srcId="{E82DF390-28F9-4B91-BC67-106A7AF73E72}" destId="{60C6CEE8-E5EF-4992-9117-DCA96104D38E}" srcOrd="1" destOrd="0" parTransId="{6D02EC45-B8D5-41F7-9B20-2150DB4205FB}" sibTransId="{A3A5FE25-7BBD-4496-8DB2-FF5EF5D84F05}"/>
    <dgm:cxn modelId="{09704A03-9BE6-4C79-98F4-2EE23226D72E}" type="presParOf" srcId="{50532FE5-40CE-441B-8D88-146DFE76631F}" destId="{807D0636-1488-4E94-84A0-504BD41AAE1B}" srcOrd="0" destOrd="0" presId="urn:microsoft.com/office/officeart/2005/8/layout/radial1"/>
    <dgm:cxn modelId="{6A3A659A-201B-45B1-8E53-2CC4B5F5339C}" type="presParOf" srcId="{50532FE5-40CE-441B-8D88-146DFE76631F}" destId="{674387F1-77FD-49A3-BB7F-7D399462486A}" srcOrd="1" destOrd="0" presId="urn:microsoft.com/office/officeart/2005/8/layout/radial1"/>
    <dgm:cxn modelId="{C3C98F78-6998-46DE-A07F-A50C59CA5A56}" type="presParOf" srcId="{674387F1-77FD-49A3-BB7F-7D399462486A}" destId="{0DF99F39-FD72-419B-9C54-B5757D6F094B}" srcOrd="0" destOrd="0" presId="urn:microsoft.com/office/officeart/2005/8/layout/radial1"/>
    <dgm:cxn modelId="{23A7A8C6-A8BB-431D-BE37-B04979F3DF97}" type="presParOf" srcId="{50532FE5-40CE-441B-8D88-146DFE76631F}" destId="{E6F0D6EA-08E1-425D-AE0D-391B28E6FEF3}" srcOrd="2" destOrd="0" presId="urn:microsoft.com/office/officeart/2005/8/layout/radial1"/>
    <dgm:cxn modelId="{900FAF5D-4610-4135-B987-8A94E3E9A79F}" type="presParOf" srcId="{50532FE5-40CE-441B-8D88-146DFE76631F}" destId="{2418BB73-E339-4DBC-9E46-8492E7081597}" srcOrd="3" destOrd="0" presId="urn:microsoft.com/office/officeart/2005/8/layout/radial1"/>
    <dgm:cxn modelId="{C986E251-50C3-4367-B4BF-A87077A2BA14}" type="presParOf" srcId="{2418BB73-E339-4DBC-9E46-8492E7081597}" destId="{B998DFA5-0AA8-4ECF-AE80-9F07CF934D9B}" srcOrd="0" destOrd="0" presId="urn:microsoft.com/office/officeart/2005/8/layout/radial1"/>
    <dgm:cxn modelId="{EE0304BC-4EDA-4FB0-ACA9-8E04C8D863C6}" type="presParOf" srcId="{50532FE5-40CE-441B-8D88-146DFE76631F}" destId="{9168871D-F798-46F4-A696-F325A22456E2}" srcOrd="4" destOrd="0" presId="urn:microsoft.com/office/officeart/2005/8/layout/radial1"/>
    <dgm:cxn modelId="{2DE4606C-B2F7-4BE5-B9B9-9FBC2F46A530}" type="presParOf" srcId="{50532FE5-40CE-441B-8D88-146DFE76631F}" destId="{E3F8BA20-8B71-4B8B-A435-9F8A4E252AA5}" srcOrd="5" destOrd="0" presId="urn:microsoft.com/office/officeart/2005/8/layout/radial1"/>
    <dgm:cxn modelId="{6EE7303D-A8DE-41A5-993E-6EBE49D6A82F}" type="presParOf" srcId="{E3F8BA20-8B71-4B8B-A435-9F8A4E252AA5}" destId="{E540EDF5-3201-46D1-8F96-724FE5E69888}" srcOrd="0" destOrd="0" presId="urn:microsoft.com/office/officeart/2005/8/layout/radial1"/>
    <dgm:cxn modelId="{A7B69AEC-9F8A-40FC-AA25-981AC97FCB11}" type="presParOf" srcId="{50532FE5-40CE-441B-8D88-146DFE76631F}" destId="{DF7C2F36-B2C0-4E8E-8D5B-FCC620BFBEC5}" srcOrd="6" destOrd="0" presId="urn:microsoft.com/office/officeart/2005/8/layout/radial1"/>
    <dgm:cxn modelId="{901B51AC-25F4-4D8E-8596-99B8E9DC3458}" type="presParOf" srcId="{50532FE5-40CE-441B-8D88-146DFE76631F}" destId="{45279163-D6F0-46C8-B1CE-D7DFA9E56FD3}" srcOrd="7" destOrd="0" presId="urn:microsoft.com/office/officeart/2005/8/layout/radial1"/>
    <dgm:cxn modelId="{852AB426-5EB6-4E39-AE84-ED8F8515D67C}" type="presParOf" srcId="{45279163-D6F0-46C8-B1CE-D7DFA9E56FD3}" destId="{3DC59F91-CCF2-47B3-BE01-BB529918BA84}" srcOrd="0" destOrd="0" presId="urn:microsoft.com/office/officeart/2005/8/layout/radial1"/>
    <dgm:cxn modelId="{3E64C338-2D9D-4039-AA0A-C945FCEABAC5}" type="presParOf" srcId="{50532FE5-40CE-441B-8D88-146DFE76631F}" destId="{BD4C98F3-C92C-44B6-93E6-18B6CFC6333F}" srcOrd="8" destOrd="0" presId="urn:microsoft.com/office/officeart/2005/8/layout/radial1"/>
  </dgm:cxnLst>
  <dgm:bg/>
  <dgm:whole/>
</dgm:dataModel>
</file>

<file path=ppt/diagrams/data4.xml><?xml version="1.0" encoding="utf-8"?>
<dgm:dataModel xmlns:dgm="http://schemas.openxmlformats.org/drawingml/2006/diagram" xmlns:a="http://schemas.openxmlformats.org/drawingml/2006/main">
  <dgm:ptLst>
    <dgm:pt modelId="{61C0801A-4034-48D9-A32D-F3BF38FC2B0F}" type="doc">
      <dgm:prSet loTypeId="urn:microsoft.com/office/officeart/2005/8/layout/chevron2" loCatId="process" qsTypeId="urn:microsoft.com/office/officeart/2005/8/quickstyle/simple1" qsCatId="simple" csTypeId="urn:microsoft.com/office/officeart/2005/8/colors/accent2_1" csCatId="accent2" phldr="1"/>
      <dgm:spPr/>
      <dgm:t>
        <a:bodyPr/>
        <a:lstStyle/>
        <a:p>
          <a:endParaRPr lang="en-US"/>
        </a:p>
      </dgm:t>
    </dgm:pt>
    <dgm:pt modelId="{41B7BF0D-FD76-4B40-B99E-36B02F9FC5D6}">
      <dgm:prSet phldrT="[Text]"/>
      <dgm:spPr/>
      <dgm:t>
        <a:bodyPr/>
        <a:lstStyle/>
        <a:p>
          <a:r>
            <a:rPr lang="en-US" dirty="0" smtClean="0"/>
            <a:t>2003</a:t>
          </a:r>
          <a:endParaRPr lang="en-US" dirty="0"/>
        </a:p>
      </dgm:t>
    </dgm:pt>
    <dgm:pt modelId="{ECD3EC28-EAE2-497C-A709-49308EB9CB2F}" type="parTrans" cxnId="{59DBFF84-ECAC-4A5A-A213-65C15EDB2D00}">
      <dgm:prSet/>
      <dgm:spPr/>
      <dgm:t>
        <a:bodyPr/>
        <a:lstStyle/>
        <a:p>
          <a:endParaRPr lang="en-US"/>
        </a:p>
      </dgm:t>
    </dgm:pt>
    <dgm:pt modelId="{BF2345E8-490B-4604-8397-4F1E2AA7D340}" type="sibTrans" cxnId="{59DBFF84-ECAC-4A5A-A213-65C15EDB2D00}">
      <dgm:prSet/>
      <dgm:spPr/>
      <dgm:t>
        <a:bodyPr/>
        <a:lstStyle/>
        <a:p>
          <a:endParaRPr lang="en-US"/>
        </a:p>
      </dgm:t>
    </dgm:pt>
    <dgm:pt modelId="{2E9B2A38-1553-4261-8554-3B0CD453B166}">
      <dgm:prSet phldrT="[Text]"/>
      <dgm:spPr/>
      <dgm:t>
        <a:bodyPr/>
        <a:lstStyle/>
        <a:p>
          <a:pPr algn="l"/>
          <a:r>
            <a:rPr lang="en-US" b="0" dirty="0" smtClean="0">
              <a:latin typeface="Cambria" pitchFamily="18" charset="0"/>
            </a:rPr>
            <a:t>Quality Management &amp; Educational Training (QM &amp; ET)</a:t>
          </a:r>
          <a:endParaRPr lang="en-US" b="0" dirty="0">
            <a:latin typeface="Cambria" pitchFamily="18" charset="0"/>
          </a:endParaRPr>
        </a:p>
      </dgm:t>
    </dgm:pt>
    <dgm:pt modelId="{B6B70421-846A-42CB-A13E-102D30E8FA6E}" type="parTrans" cxnId="{CD64FC2E-F213-4D05-BC25-CC5BBF285BB2}">
      <dgm:prSet/>
      <dgm:spPr/>
      <dgm:t>
        <a:bodyPr/>
        <a:lstStyle/>
        <a:p>
          <a:endParaRPr lang="en-US"/>
        </a:p>
      </dgm:t>
    </dgm:pt>
    <dgm:pt modelId="{CCEF5189-FE66-422B-B2AA-7DB9499203C2}" type="sibTrans" cxnId="{CD64FC2E-F213-4D05-BC25-CC5BBF285BB2}">
      <dgm:prSet/>
      <dgm:spPr/>
      <dgm:t>
        <a:bodyPr/>
        <a:lstStyle/>
        <a:p>
          <a:endParaRPr lang="en-US"/>
        </a:p>
      </dgm:t>
    </dgm:pt>
    <dgm:pt modelId="{E5CAEDFD-6EFB-422F-887F-5995A483E861}">
      <dgm:prSet phldrT="[Text]"/>
      <dgm:spPr/>
      <dgm:t>
        <a:bodyPr/>
        <a:lstStyle/>
        <a:p>
          <a:r>
            <a:rPr lang="en-US" dirty="0" smtClean="0"/>
            <a:t>2006</a:t>
          </a:r>
          <a:endParaRPr lang="en-US" dirty="0"/>
        </a:p>
      </dgm:t>
    </dgm:pt>
    <dgm:pt modelId="{5813E20E-150A-4ED7-A1AA-C2EEEEF6B904}" type="parTrans" cxnId="{A3E630D5-384D-4FF7-9199-F8E33418CBFF}">
      <dgm:prSet/>
      <dgm:spPr/>
      <dgm:t>
        <a:bodyPr/>
        <a:lstStyle/>
        <a:p>
          <a:endParaRPr lang="en-US"/>
        </a:p>
      </dgm:t>
    </dgm:pt>
    <dgm:pt modelId="{BEBEFD10-71A4-4E6E-B550-0BAB53804E6C}" type="sibTrans" cxnId="{A3E630D5-384D-4FF7-9199-F8E33418CBFF}">
      <dgm:prSet/>
      <dgm:spPr/>
      <dgm:t>
        <a:bodyPr/>
        <a:lstStyle/>
        <a:p>
          <a:endParaRPr lang="en-US"/>
        </a:p>
      </dgm:t>
    </dgm:pt>
    <dgm:pt modelId="{E9AF02B3-965F-41D5-89DF-BCE3280A4ACE}">
      <dgm:prSet phldrT="[Text]"/>
      <dgm:spPr/>
      <dgm:t>
        <a:bodyPr/>
        <a:lstStyle/>
        <a:p>
          <a:r>
            <a:rPr lang="en-US" dirty="0" smtClean="0"/>
            <a:t>2014</a:t>
          </a:r>
          <a:endParaRPr lang="en-US" dirty="0"/>
        </a:p>
      </dgm:t>
    </dgm:pt>
    <dgm:pt modelId="{D95D790F-7733-4293-BC5B-7D7E6374C529}" type="parTrans" cxnId="{86974D45-25C2-4242-A247-8CB74538B825}">
      <dgm:prSet/>
      <dgm:spPr/>
      <dgm:t>
        <a:bodyPr/>
        <a:lstStyle/>
        <a:p>
          <a:endParaRPr lang="en-US"/>
        </a:p>
      </dgm:t>
    </dgm:pt>
    <dgm:pt modelId="{DABFBCED-CCFA-4B60-8146-A7A308DE1E53}" type="sibTrans" cxnId="{86974D45-25C2-4242-A247-8CB74538B825}">
      <dgm:prSet/>
      <dgm:spPr/>
      <dgm:t>
        <a:bodyPr/>
        <a:lstStyle/>
        <a:p>
          <a:endParaRPr lang="en-US"/>
        </a:p>
      </dgm:t>
    </dgm:pt>
    <dgm:pt modelId="{32CD7C0A-A4BF-4B39-B6D0-FE511F4C655F}">
      <dgm:prSet phldrT="[Text]" custT="1"/>
      <dgm:spPr/>
      <dgm:t>
        <a:bodyPr/>
        <a:lstStyle/>
        <a:p>
          <a:pPr algn="just"/>
          <a:r>
            <a:rPr lang="en-US" sz="2800" b="0" dirty="0" smtClean="0">
              <a:latin typeface="Cambria" pitchFamily="18" charset="0"/>
            </a:rPr>
            <a:t>National Institute of Safety and Security (NISAS) - A merger of SNRS and NSTC</a:t>
          </a:r>
          <a:endParaRPr lang="en-US" sz="2800" b="0" dirty="0">
            <a:latin typeface="Cambria" pitchFamily="18" charset="0"/>
          </a:endParaRPr>
        </a:p>
      </dgm:t>
    </dgm:pt>
    <dgm:pt modelId="{7F29BBF3-3175-47C9-A6DA-2B4BFA0DEB57}" type="parTrans" cxnId="{BBE8DE06-D61D-4EF7-9A75-1663695A035D}">
      <dgm:prSet/>
      <dgm:spPr/>
      <dgm:t>
        <a:bodyPr/>
        <a:lstStyle/>
        <a:p>
          <a:endParaRPr lang="en-US"/>
        </a:p>
      </dgm:t>
    </dgm:pt>
    <dgm:pt modelId="{6F08B898-5D15-463D-874D-034F87B4B6A4}" type="sibTrans" cxnId="{BBE8DE06-D61D-4EF7-9A75-1663695A035D}">
      <dgm:prSet/>
      <dgm:spPr/>
      <dgm:t>
        <a:bodyPr/>
        <a:lstStyle/>
        <a:p>
          <a:endParaRPr lang="en-US"/>
        </a:p>
      </dgm:t>
    </dgm:pt>
    <dgm:pt modelId="{BD0F8118-56B5-4F86-89DE-DECDA9CD93A7}">
      <dgm:prSet phldrT="[Text]"/>
      <dgm:spPr/>
      <dgm:t>
        <a:bodyPr/>
        <a:lstStyle/>
        <a:p>
          <a:r>
            <a:rPr lang="en-US" dirty="0" smtClean="0">
              <a:latin typeface="Cambria" pitchFamily="18" charset="0"/>
            </a:rPr>
            <a:t>Nuclear Security Training Center (NSTC)</a:t>
          </a:r>
          <a:endParaRPr lang="en-US" dirty="0">
            <a:latin typeface="Cambria" pitchFamily="18" charset="0"/>
          </a:endParaRPr>
        </a:p>
      </dgm:t>
    </dgm:pt>
    <dgm:pt modelId="{AF43D2DA-4A4C-4D05-A007-CA9F7FE8643A}" type="sibTrans" cxnId="{D8C753AD-CC3B-4BF6-BCE7-43380D2515AB}">
      <dgm:prSet/>
      <dgm:spPr/>
      <dgm:t>
        <a:bodyPr/>
        <a:lstStyle/>
        <a:p>
          <a:endParaRPr lang="en-US"/>
        </a:p>
      </dgm:t>
    </dgm:pt>
    <dgm:pt modelId="{98406F83-41D7-4381-9B2D-355D1A5C0745}" type="parTrans" cxnId="{D8C753AD-CC3B-4BF6-BCE7-43380D2515AB}">
      <dgm:prSet/>
      <dgm:spPr/>
      <dgm:t>
        <a:bodyPr/>
        <a:lstStyle/>
        <a:p>
          <a:endParaRPr lang="en-US"/>
        </a:p>
      </dgm:t>
    </dgm:pt>
    <dgm:pt modelId="{A082E3AB-5B62-44EC-9BAE-DF38F9CDBB39}">
      <dgm:prSet phldrT="[Text]"/>
      <dgm:spPr/>
      <dgm:t>
        <a:bodyPr/>
        <a:lstStyle/>
        <a:p>
          <a:r>
            <a:rPr lang="en-US" dirty="0" smtClean="0">
              <a:latin typeface="Cambria" pitchFamily="18" charset="0"/>
            </a:rPr>
            <a:t>School for Nuclear and Radiation Safety (SNRS) </a:t>
          </a:r>
          <a:endParaRPr lang="en-US" dirty="0">
            <a:latin typeface="Cambria" pitchFamily="18" charset="0"/>
          </a:endParaRPr>
        </a:p>
      </dgm:t>
    </dgm:pt>
    <dgm:pt modelId="{F93020DF-E9C0-406D-9673-684606FDD253}" type="sibTrans" cxnId="{B53E2901-4A96-46CA-8DCF-C79094975D52}">
      <dgm:prSet/>
      <dgm:spPr/>
      <dgm:t>
        <a:bodyPr/>
        <a:lstStyle/>
        <a:p>
          <a:endParaRPr lang="en-US"/>
        </a:p>
      </dgm:t>
    </dgm:pt>
    <dgm:pt modelId="{5C49CCA2-0CFA-4D5E-AEE8-2F44E4E79BD9}" type="parTrans" cxnId="{B53E2901-4A96-46CA-8DCF-C79094975D52}">
      <dgm:prSet/>
      <dgm:spPr/>
      <dgm:t>
        <a:bodyPr/>
        <a:lstStyle/>
        <a:p>
          <a:endParaRPr lang="en-US"/>
        </a:p>
      </dgm:t>
    </dgm:pt>
    <dgm:pt modelId="{75E8A84C-65F8-48BF-BDD3-54D012BA7939}" type="pres">
      <dgm:prSet presAssocID="{61C0801A-4034-48D9-A32D-F3BF38FC2B0F}" presName="linearFlow" presStyleCnt="0">
        <dgm:presLayoutVars>
          <dgm:dir/>
          <dgm:animLvl val="lvl"/>
          <dgm:resizeHandles val="exact"/>
        </dgm:presLayoutVars>
      </dgm:prSet>
      <dgm:spPr/>
      <dgm:t>
        <a:bodyPr/>
        <a:lstStyle/>
        <a:p>
          <a:endParaRPr lang="en-US"/>
        </a:p>
      </dgm:t>
    </dgm:pt>
    <dgm:pt modelId="{AE0DF4A5-E53D-4D46-B829-A193DD5F571F}" type="pres">
      <dgm:prSet presAssocID="{41B7BF0D-FD76-4B40-B99E-36B02F9FC5D6}" presName="composite" presStyleCnt="0"/>
      <dgm:spPr/>
      <dgm:t>
        <a:bodyPr/>
        <a:lstStyle/>
        <a:p>
          <a:endParaRPr lang="en-US"/>
        </a:p>
      </dgm:t>
    </dgm:pt>
    <dgm:pt modelId="{82170308-4EE6-4879-B575-889D49247812}" type="pres">
      <dgm:prSet presAssocID="{41B7BF0D-FD76-4B40-B99E-36B02F9FC5D6}" presName="parentText" presStyleLbl="alignNode1" presStyleIdx="0" presStyleCnt="3">
        <dgm:presLayoutVars>
          <dgm:chMax val="1"/>
          <dgm:bulletEnabled val="1"/>
        </dgm:presLayoutVars>
      </dgm:prSet>
      <dgm:spPr/>
      <dgm:t>
        <a:bodyPr/>
        <a:lstStyle/>
        <a:p>
          <a:endParaRPr lang="en-US"/>
        </a:p>
      </dgm:t>
    </dgm:pt>
    <dgm:pt modelId="{C6D0815D-E35B-4109-9A84-EB325D0F92AE}" type="pres">
      <dgm:prSet presAssocID="{41B7BF0D-FD76-4B40-B99E-36B02F9FC5D6}" presName="descendantText" presStyleLbl="alignAcc1" presStyleIdx="0" presStyleCnt="3">
        <dgm:presLayoutVars>
          <dgm:bulletEnabled val="1"/>
        </dgm:presLayoutVars>
      </dgm:prSet>
      <dgm:spPr/>
      <dgm:t>
        <a:bodyPr/>
        <a:lstStyle/>
        <a:p>
          <a:endParaRPr lang="en-US"/>
        </a:p>
      </dgm:t>
    </dgm:pt>
    <dgm:pt modelId="{23230C13-1466-4CBD-8067-F19BCD2363F7}" type="pres">
      <dgm:prSet presAssocID="{BF2345E8-490B-4604-8397-4F1E2AA7D340}" presName="sp" presStyleCnt="0"/>
      <dgm:spPr/>
      <dgm:t>
        <a:bodyPr/>
        <a:lstStyle/>
        <a:p>
          <a:endParaRPr lang="en-US"/>
        </a:p>
      </dgm:t>
    </dgm:pt>
    <dgm:pt modelId="{F5EA7697-79C2-4D60-90F3-8E0F11BFA370}" type="pres">
      <dgm:prSet presAssocID="{E5CAEDFD-6EFB-422F-887F-5995A483E861}" presName="composite" presStyleCnt="0"/>
      <dgm:spPr/>
      <dgm:t>
        <a:bodyPr/>
        <a:lstStyle/>
        <a:p>
          <a:endParaRPr lang="en-US"/>
        </a:p>
      </dgm:t>
    </dgm:pt>
    <dgm:pt modelId="{4A4EB09E-C7DA-4BCD-9425-7BA8F1943FC7}" type="pres">
      <dgm:prSet presAssocID="{E5CAEDFD-6EFB-422F-887F-5995A483E861}" presName="parentText" presStyleLbl="alignNode1" presStyleIdx="1" presStyleCnt="3">
        <dgm:presLayoutVars>
          <dgm:chMax val="1"/>
          <dgm:bulletEnabled val="1"/>
        </dgm:presLayoutVars>
      </dgm:prSet>
      <dgm:spPr/>
      <dgm:t>
        <a:bodyPr/>
        <a:lstStyle/>
        <a:p>
          <a:endParaRPr lang="en-US"/>
        </a:p>
      </dgm:t>
    </dgm:pt>
    <dgm:pt modelId="{C9182F09-DE76-4E59-A76B-D750EB46AF1A}" type="pres">
      <dgm:prSet presAssocID="{E5CAEDFD-6EFB-422F-887F-5995A483E861}" presName="descendantText" presStyleLbl="alignAcc1" presStyleIdx="1" presStyleCnt="3">
        <dgm:presLayoutVars>
          <dgm:bulletEnabled val="1"/>
        </dgm:presLayoutVars>
      </dgm:prSet>
      <dgm:spPr/>
      <dgm:t>
        <a:bodyPr/>
        <a:lstStyle/>
        <a:p>
          <a:endParaRPr lang="en-US"/>
        </a:p>
      </dgm:t>
    </dgm:pt>
    <dgm:pt modelId="{7184E24C-34A0-4F59-BED7-80DD3E5C17D2}" type="pres">
      <dgm:prSet presAssocID="{BEBEFD10-71A4-4E6E-B550-0BAB53804E6C}" presName="sp" presStyleCnt="0"/>
      <dgm:spPr/>
      <dgm:t>
        <a:bodyPr/>
        <a:lstStyle/>
        <a:p>
          <a:endParaRPr lang="en-US"/>
        </a:p>
      </dgm:t>
    </dgm:pt>
    <dgm:pt modelId="{8A1C43CC-9017-482F-BDFB-BEA908A3FF71}" type="pres">
      <dgm:prSet presAssocID="{E9AF02B3-965F-41D5-89DF-BCE3280A4ACE}" presName="composite" presStyleCnt="0"/>
      <dgm:spPr/>
      <dgm:t>
        <a:bodyPr/>
        <a:lstStyle/>
        <a:p>
          <a:endParaRPr lang="en-US"/>
        </a:p>
      </dgm:t>
    </dgm:pt>
    <dgm:pt modelId="{733CA086-77E4-4B7E-91D0-DB4E18BD04C5}" type="pres">
      <dgm:prSet presAssocID="{E9AF02B3-965F-41D5-89DF-BCE3280A4ACE}" presName="parentText" presStyleLbl="alignNode1" presStyleIdx="2" presStyleCnt="3">
        <dgm:presLayoutVars>
          <dgm:chMax val="1"/>
          <dgm:bulletEnabled val="1"/>
        </dgm:presLayoutVars>
      </dgm:prSet>
      <dgm:spPr/>
      <dgm:t>
        <a:bodyPr/>
        <a:lstStyle/>
        <a:p>
          <a:endParaRPr lang="en-US"/>
        </a:p>
      </dgm:t>
    </dgm:pt>
    <dgm:pt modelId="{DBB2283D-3924-4614-9563-68264401D833}" type="pres">
      <dgm:prSet presAssocID="{E9AF02B3-965F-41D5-89DF-BCE3280A4ACE}" presName="descendantText" presStyleLbl="alignAcc1" presStyleIdx="2" presStyleCnt="3">
        <dgm:presLayoutVars>
          <dgm:bulletEnabled val="1"/>
        </dgm:presLayoutVars>
      </dgm:prSet>
      <dgm:spPr/>
      <dgm:t>
        <a:bodyPr/>
        <a:lstStyle/>
        <a:p>
          <a:endParaRPr lang="en-US"/>
        </a:p>
      </dgm:t>
    </dgm:pt>
  </dgm:ptLst>
  <dgm:cxnLst>
    <dgm:cxn modelId="{64609C27-88AE-40EE-9FFB-04305DA12E9B}" type="presOf" srcId="{BD0F8118-56B5-4F86-89DE-DECDA9CD93A7}" destId="{C9182F09-DE76-4E59-A76B-D750EB46AF1A}" srcOrd="0" destOrd="1" presId="urn:microsoft.com/office/officeart/2005/8/layout/chevron2"/>
    <dgm:cxn modelId="{41C2EF55-4D14-4C43-8856-309508EBD2F6}" type="presOf" srcId="{41B7BF0D-FD76-4B40-B99E-36B02F9FC5D6}" destId="{82170308-4EE6-4879-B575-889D49247812}" srcOrd="0" destOrd="0" presId="urn:microsoft.com/office/officeart/2005/8/layout/chevron2"/>
    <dgm:cxn modelId="{B53E2901-4A96-46CA-8DCF-C79094975D52}" srcId="{E5CAEDFD-6EFB-422F-887F-5995A483E861}" destId="{A082E3AB-5B62-44EC-9BAE-DF38F9CDBB39}" srcOrd="0" destOrd="0" parTransId="{5C49CCA2-0CFA-4D5E-AEE8-2F44E4E79BD9}" sibTransId="{F93020DF-E9C0-406D-9673-684606FDD253}"/>
    <dgm:cxn modelId="{F7ADFBE1-5428-4502-8D8D-68F013E87E25}" type="presOf" srcId="{E9AF02B3-965F-41D5-89DF-BCE3280A4ACE}" destId="{733CA086-77E4-4B7E-91D0-DB4E18BD04C5}" srcOrd="0" destOrd="0" presId="urn:microsoft.com/office/officeart/2005/8/layout/chevron2"/>
    <dgm:cxn modelId="{59DBFF84-ECAC-4A5A-A213-65C15EDB2D00}" srcId="{61C0801A-4034-48D9-A32D-F3BF38FC2B0F}" destId="{41B7BF0D-FD76-4B40-B99E-36B02F9FC5D6}" srcOrd="0" destOrd="0" parTransId="{ECD3EC28-EAE2-497C-A709-49308EB9CB2F}" sibTransId="{BF2345E8-490B-4604-8397-4F1E2AA7D340}"/>
    <dgm:cxn modelId="{4FED1266-D1A9-4C9F-B036-9FC8D4CD228D}" type="presOf" srcId="{E5CAEDFD-6EFB-422F-887F-5995A483E861}" destId="{4A4EB09E-C7DA-4BCD-9425-7BA8F1943FC7}" srcOrd="0" destOrd="0" presId="urn:microsoft.com/office/officeart/2005/8/layout/chevron2"/>
    <dgm:cxn modelId="{458FDFBE-E43B-403E-A177-DB766E49EA38}" type="presOf" srcId="{61C0801A-4034-48D9-A32D-F3BF38FC2B0F}" destId="{75E8A84C-65F8-48BF-BDD3-54D012BA7939}" srcOrd="0" destOrd="0" presId="urn:microsoft.com/office/officeart/2005/8/layout/chevron2"/>
    <dgm:cxn modelId="{E3843F8A-E5EB-4652-AED4-B2144A921632}" type="presOf" srcId="{A082E3AB-5B62-44EC-9BAE-DF38F9CDBB39}" destId="{C9182F09-DE76-4E59-A76B-D750EB46AF1A}" srcOrd="0" destOrd="0" presId="urn:microsoft.com/office/officeart/2005/8/layout/chevron2"/>
    <dgm:cxn modelId="{86974D45-25C2-4242-A247-8CB74538B825}" srcId="{61C0801A-4034-48D9-A32D-F3BF38FC2B0F}" destId="{E9AF02B3-965F-41D5-89DF-BCE3280A4ACE}" srcOrd="2" destOrd="0" parTransId="{D95D790F-7733-4293-BC5B-7D7E6374C529}" sibTransId="{DABFBCED-CCFA-4B60-8146-A7A308DE1E53}"/>
    <dgm:cxn modelId="{BBE8DE06-D61D-4EF7-9A75-1663695A035D}" srcId="{E9AF02B3-965F-41D5-89DF-BCE3280A4ACE}" destId="{32CD7C0A-A4BF-4B39-B6D0-FE511F4C655F}" srcOrd="0" destOrd="0" parTransId="{7F29BBF3-3175-47C9-A6DA-2B4BFA0DEB57}" sibTransId="{6F08B898-5D15-463D-874D-034F87B4B6A4}"/>
    <dgm:cxn modelId="{CD64FC2E-F213-4D05-BC25-CC5BBF285BB2}" srcId="{41B7BF0D-FD76-4B40-B99E-36B02F9FC5D6}" destId="{2E9B2A38-1553-4261-8554-3B0CD453B166}" srcOrd="0" destOrd="0" parTransId="{B6B70421-846A-42CB-A13E-102D30E8FA6E}" sibTransId="{CCEF5189-FE66-422B-B2AA-7DB9499203C2}"/>
    <dgm:cxn modelId="{D8C753AD-CC3B-4BF6-BCE7-43380D2515AB}" srcId="{E5CAEDFD-6EFB-422F-887F-5995A483E861}" destId="{BD0F8118-56B5-4F86-89DE-DECDA9CD93A7}" srcOrd="1" destOrd="0" parTransId="{98406F83-41D7-4381-9B2D-355D1A5C0745}" sibTransId="{AF43D2DA-4A4C-4D05-A007-CA9F7FE8643A}"/>
    <dgm:cxn modelId="{2D5F72CE-6871-4E93-937F-B3100A9455CE}" type="presOf" srcId="{32CD7C0A-A4BF-4B39-B6D0-FE511F4C655F}" destId="{DBB2283D-3924-4614-9563-68264401D833}" srcOrd="0" destOrd="0" presId="urn:microsoft.com/office/officeart/2005/8/layout/chevron2"/>
    <dgm:cxn modelId="{A3E630D5-384D-4FF7-9199-F8E33418CBFF}" srcId="{61C0801A-4034-48D9-A32D-F3BF38FC2B0F}" destId="{E5CAEDFD-6EFB-422F-887F-5995A483E861}" srcOrd="1" destOrd="0" parTransId="{5813E20E-150A-4ED7-A1AA-C2EEEEF6B904}" sibTransId="{BEBEFD10-71A4-4E6E-B550-0BAB53804E6C}"/>
    <dgm:cxn modelId="{F5551A6C-5DCE-482E-A136-CD72F5C99AAF}" type="presOf" srcId="{2E9B2A38-1553-4261-8554-3B0CD453B166}" destId="{C6D0815D-E35B-4109-9A84-EB325D0F92AE}" srcOrd="0" destOrd="0" presId="urn:microsoft.com/office/officeart/2005/8/layout/chevron2"/>
    <dgm:cxn modelId="{DBAF6D61-BAFB-43D7-9112-835C90119044}" type="presParOf" srcId="{75E8A84C-65F8-48BF-BDD3-54D012BA7939}" destId="{AE0DF4A5-E53D-4D46-B829-A193DD5F571F}" srcOrd="0" destOrd="0" presId="urn:microsoft.com/office/officeart/2005/8/layout/chevron2"/>
    <dgm:cxn modelId="{C6C39BBA-1782-40C7-8886-36AD91E6533D}" type="presParOf" srcId="{AE0DF4A5-E53D-4D46-B829-A193DD5F571F}" destId="{82170308-4EE6-4879-B575-889D49247812}" srcOrd="0" destOrd="0" presId="urn:microsoft.com/office/officeart/2005/8/layout/chevron2"/>
    <dgm:cxn modelId="{BB2578B4-6416-4E48-81D7-D2BD5272C669}" type="presParOf" srcId="{AE0DF4A5-E53D-4D46-B829-A193DD5F571F}" destId="{C6D0815D-E35B-4109-9A84-EB325D0F92AE}" srcOrd="1" destOrd="0" presId="urn:microsoft.com/office/officeart/2005/8/layout/chevron2"/>
    <dgm:cxn modelId="{A6AD4BC1-AE4E-4288-BC20-90B210342A07}" type="presParOf" srcId="{75E8A84C-65F8-48BF-BDD3-54D012BA7939}" destId="{23230C13-1466-4CBD-8067-F19BCD2363F7}" srcOrd="1" destOrd="0" presId="urn:microsoft.com/office/officeart/2005/8/layout/chevron2"/>
    <dgm:cxn modelId="{CE3C904C-0715-4461-A78C-EC6451A9FC13}" type="presParOf" srcId="{75E8A84C-65F8-48BF-BDD3-54D012BA7939}" destId="{F5EA7697-79C2-4D60-90F3-8E0F11BFA370}" srcOrd="2" destOrd="0" presId="urn:microsoft.com/office/officeart/2005/8/layout/chevron2"/>
    <dgm:cxn modelId="{B6655FD2-CC69-40D1-BA82-D73837AFEDFD}" type="presParOf" srcId="{F5EA7697-79C2-4D60-90F3-8E0F11BFA370}" destId="{4A4EB09E-C7DA-4BCD-9425-7BA8F1943FC7}" srcOrd="0" destOrd="0" presId="urn:microsoft.com/office/officeart/2005/8/layout/chevron2"/>
    <dgm:cxn modelId="{6AC802DE-EB6E-4D26-876C-520A192B85B8}" type="presParOf" srcId="{F5EA7697-79C2-4D60-90F3-8E0F11BFA370}" destId="{C9182F09-DE76-4E59-A76B-D750EB46AF1A}" srcOrd="1" destOrd="0" presId="urn:microsoft.com/office/officeart/2005/8/layout/chevron2"/>
    <dgm:cxn modelId="{FE43EBEF-C415-4F15-8A31-7C172547974D}" type="presParOf" srcId="{75E8A84C-65F8-48BF-BDD3-54D012BA7939}" destId="{7184E24C-34A0-4F59-BED7-80DD3E5C17D2}" srcOrd="3" destOrd="0" presId="urn:microsoft.com/office/officeart/2005/8/layout/chevron2"/>
    <dgm:cxn modelId="{6EDF603F-DBCD-43C1-8601-E1F80885D26C}" type="presParOf" srcId="{75E8A84C-65F8-48BF-BDD3-54D012BA7939}" destId="{8A1C43CC-9017-482F-BDFB-BEA908A3FF71}" srcOrd="4" destOrd="0" presId="urn:microsoft.com/office/officeart/2005/8/layout/chevron2"/>
    <dgm:cxn modelId="{8E09F24F-36A2-430C-AB18-D95583E9FA08}" type="presParOf" srcId="{8A1C43CC-9017-482F-BDFB-BEA908A3FF71}" destId="{733CA086-77E4-4B7E-91D0-DB4E18BD04C5}" srcOrd="0" destOrd="0" presId="urn:microsoft.com/office/officeart/2005/8/layout/chevron2"/>
    <dgm:cxn modelId="{F6342213-5555-41A9-B257-D65627422F86}" type="presParOf" srcId="{8A1C43CC-9017-482F-BDFB-BEA908A3FF71}" destId="{DBB2283D-3924-4614-9563-68264401D833}" srcOrd="1" destOrd="0" presId="urn:microsoft.com/office/officeart/2005/8/layout/chevron2"/>
  </dgm:cxnLst>
  <dgm:bg/>
  <dgm:whole/>
</dgm:dataModel>
</file>

<file path=ppt/diagrams/data5.xml><?xml version="1.0" encoding="utf-8"?>
<dgm:dataModel xmlns:dgm="http://schemas.openxmlformats.org/drawingml/2006/diagram" xmlns:a="http://schemas.openxmlformats.org/drawingml/2006/main">
  <dgm:ptLst>
    <dgm:pt modelId="{61C0801A-4034-48D9-A32D-F3BF38FC2B0F}" type="doc">
      <dgm:prSet loTypeId="urn:microsoft.com/office/officeart/2005/8/layout/chevron2" loCatId="process" qsTypeId="urn:microsoft.com/office/officeart/2005/8/quickstyle/simple1" qsCatId="simple" csTypeId="urn:microsoft.com/office/officeart/2005/8/colors/accent2_1" csCatId="accent2" phldr="1"/>
      <dgm:spPr/>
      <dgm:t>
        <a:bodyPr/>
        <a:lstStyle/>
        <a:p>
          <a:endParaRPr lang="en-US"/>
        </a:p>
      </dgm:t>
    </dgm:pt>
    <dgm:pt modelId="{41B7BF0D-FD76-4B40-B99E-36B02F9FC5D6}">
      <dgm:prSet phldrT="[Text]"/>
      <dgm:spPr/>
      <dgm:t>
        <a:bodyPr/>
        <a:lstStyle/>
        <a:p>
          <a:r>
            <a:rPr lang="en-US" dirty="0" smtClean="0"/>
            <a:t>2003</a:t>
          </a:r>
          <a:endParaRPr lang="en-US" dirty="0"/>
        </a:p>
      </dgm:t>
    </dgm:pt>
    <dgm:pt modelId="{ECD3EC28-EAE2-497C-A709-49308EB9CB2F}" type="parTrans" cxnId="{59DBFF84-ECAC-4A5A-A213-65C15EDB2D00}">
      <dgm:prSet/>
      <dgm:spPr/>
      <dgm:t>
        <a:bodyPr/>
        <a:lstStyle/>
        <a:p>
          <a:endParaRPr lang="en-US"/>
        </a:p>
      </dgm:t>
    </dgm:pt>
    <dgm:pt modelId="{BF2345E8-490B-4604-8397-4F1E2AA7D340}" type="sibTrans" cxnId="{59DBFF84-ECAC-4A5A-A213-65C15EDB2D00}">
      <dgm:prSet/>
      <dgm:spPr/>
      <dgm:t>
        <a:bodyPr/>
        <a:lstStyle/>
        <a:p>
          <a:endParaRPr lang="en-US"/>
        </a:p>
      </dgm:t>
    </dgm:pt>
    <dgm:pt modelId="{2E9B2A38-1553-4261-8554-3B0CD453B166}">
      <dgm:prSet phldrT="[Text]"/>
      <dgm:spPr/>
      <dgm:t>
        <a:bodyPr/>
        <a:lstStyle/>
        <a:p>
          <a:pPr algn="l"/>
          <a:r>
            <a:rPr lang="en-US" b="0" dirty="0" smtClean="0"/>
            <a:t>Quality Management &amp; Educational Training (QM &amp; ET)</a:t>
          </a:r>
          <a:endParaRPr lang="en-US" b="0" dirty="0"/>
        </a:p>
      </dgm:t>
    </dgm:pt>
    <dgm:pt modelId="{B6B70421-846A-42CB-A13E-102D30E8FA6E}" type="parTrans" cxnId="{CD64FC2E-F213-4D05-BC25-CC5BBF285BB2}">
      <dgm:prSet/>
      <dgm:spPr/>
      <dgm:t>
        <a:bodyPr/>
        <a:lstStyle/>
        <a:p>
          <a:endParaRPr lang="en-US"/>
        </a:p>
      </dgm:t>
    </dgm:pt>
    <dgm:pt modelId="{CCEF5189-FE66-422B-B2AA-7DB9499203C2}" type="sibTrans" cxnId="{CD64FC2E-F213-4D05-BC25-CC5BBF285BB2}">
      <dgm:prSet/>
      <dgm:spPr/>
      <dgm:t>
        <a:bodyPr/>
        <a:lstStyle/>
        <a:p>
          <a:endParaRPr lang="en-US"/>
        </a:p>
      </dgm:t>
    </dgm:pt>
    <dgm:pt modelId="{E5CAEDFD-6EFB-422F-887F-5995A483E861}">
      <dgm:prSet phldrT="[Text]"/>
      <dgm:spPr/>
      <dgm:t>
        <a:bodyPr/>
        <a:lstStyle/>
        <a:p>
          <a:r>
            <a:rPr lang="en-US" dirty="0" smtClean="0"/>
            <a:t>2006</a:t>
          </a:r>
          <a:endParaRPr lang="en-US" dirty="0"/>
        </a:p>
      </dgm:t>
    </dgm:pt>
    <dgm:pt modelId="{5813E20E-150A-4ED7-A1AA-C2EEEEF6B904}" type="parTrans" cxnId="{A3E630D5-384D-4FF7-9199-F8E33418CBFF}">
      <dgm:prSet/>
      <dgm:spPr/>
      <dgm:t>
        <a:bodyPr/>
        <a:lstStyle/>
        <a:p>
          <a:endParaRPr lang="en-US"/>
        </a:p>
      </dgm:t>
    </dgm:pt>
    <dgm:pt modelId="{BEBEFD10-71A4-4E6E-B550-0BAB53804E6C}" type="sibTrans" cxnId="{A3E630D5-384D-4FF7-9199-F8E33418CBFF}">
      <dgm:prSet/>
      <dgm:spPr/>
      <dgm:t>
        <a:bodyPr/>
        <a:lstStyle/>
        <a:p>
          <a:endParaRPr lang="en-US"/>
        </a:p>
      </dgm:t>
    </dgm:pt>
    <dgm:pt modelId="{E9AF02B3-965F-41D5-89DF-BCE3280A4ACE}">
      <dgm:prSet phldrT="[Text]"/>
      <dgm:spPr/>
      <dgm:t>
        <a:bodyPr/>
        <a:lstStyle/>
        <a:p>
          <a:r>
            <a:rPr lang="en-US" dirty="0" smtClean="0"/>
            <a:t>2014</a:t>
          </a:r>
          <a:endParaRPr lang="en-US" dirty="0"/>
        </a:p>
      </dgm:t>
    </dgm:pt>
    <dgm:pt modelId="{D95D790F-7733-4293-BC5B-7D7E6374C529}" type="parTrans" cxnId="{86974D45-25C2-4242-A247-8CB74538B825}">
      <dgm:prSet/>
      <dgm:spPr/>
      <dgm:t>
        <a:bodyPr/>
        <a:lstStyle/>
        <a:p>
          <a:endParaRPr lang="en-US"/>
        </a:p>
      </dgm:t>
    </dgm:pt>
    <dgm:pt modelId="{DABFBCED-CCFA-4B60-8146-A7A308DE1E53}" type="sibTrans" cxnId="{86974D45-25C2-4242-A247-8CB74538B825}">
      <dgm:prSet/>
      <dgm:spPr/>
      <dgm:t>
        <a:bodyPr/>
        <a:lstStyle/>
        <a:p>
          <a:endParaRPr lang="en-US"/>
        </a:p>
      </dgm:t>
    </dgm:pt>
    <dgm:pt modelId="{32CD7C0A-A4BF-4B39-B6D0-FE511F4C655F}">
      <dgm:prSet phldrT="[Text]" custT="1"/>
      <dgm:spPr/>
      <dgm:t>
        <a:bodyPr/>
        <a:lstStyle/>
        <a:p>
          <a:pPr algn="just"/>
          <a:r>
            <a:rPr lang="en-US" sz="2800" b="0" dirty="0" smtClean="0">
              <a:latin typeface="Cambria" pitchFamily="18" charset="0"/>
            </a:rPr>
            <a:t>National Institute of Safety and Security (NISAS) - A merger of SNRS and NSTC</a:t>
          </a:r>
          <a:endParaRPr lang="en-US" sz="2800" b="0" dirty="0">
            <a:latin typeface="Cambria" pitchFamily="18" charset="0"/>
          </a:endParaRPr>
        </a:p>
      </dgm:t>
    </dgm:pt>
    <dgm:pt modelId="{7F29BBF3-3175-47C9-A6DA-2B4BFA0DEB57}" type="parTrans" cxnId="{BBE8DE06-D61D-4EF7-9A75-1663695A035D}">
      <dgm:prSet/>
      <dgm:spPr/>
      <dgm:t>
        <a:bodyPr/>
        <a:lstStyle/>
        <a:p>
          <a:endParaRPr lang="en-US"/>
        </a:p>
      </dgm:t>
    </dgm:pt>
    <dgm:pt modelId="{6F08B898-5D15-463D-874D-034F87B4B6A4}" type="sibTrans" cxnId="{BBE8DE06-D61D-4EF7-9A75-1663695A035D}">
      <dgm:prSet/>
      <dgm:spPr/>
      <dgm:t>
        <a:bodyPr/>
        <a:lstStyle/>
        <a:p>
          <a:endParaRPr lang="en-US"/>
        </a:p>
      </dgm:t>
    </dgm:pt>
    <dgm:pt modelId="{BD0F8118-56B5-4F86-89DE-DECDA9CD93A7}">
      <dgm:prSet phldrT="[Text]"/>
      <dgm:spPr/>
      <dgm:t>
        <a:bodyPr/>
        <a:lstStyle/>
        <a:p>
          <a:pPr algn="just"/>
          <a:r>
            <a:rPr lang="en-US" dirty="0" smtClean="0">
              <a:latin typeface="Cambria" pitchFamily="18" charset="0"/>
            </a:rPr>
            <a:t>Nuclear Security Training Center (NSTC)</a:t>
          </a:r>
          <a:endParaRPr lang="en-US" dirty="0">
            <a:latin typeface="Cambria" pitchFamily="18" charset="0"/>
          </a:endParaRPr>
        </a:p>
      </dgm:t>
    </dgm:pt>
    <dgm:pt modelId="{AF43D2DA-4A4C-4D05-A007-CA9F7FE8643A}" type="sibTrans" cxnId="{D8C753AD-CC3B-4BF6-BCE7-43380D2515AB}">
      <dgm:prSet/>
      <dgm:spPr/>
      <dgm:t>
        <a:bodyPr/>
        <a:lstStyle/>
        <a:p>
          <a:endParaRPr lang="en-US"/>
        </a:p>
      </dgm:t>
    </dgm:pt>
    <dgm:pt modelId="{98406F83-41D7-4381-9B2D-355D1A5C0745}" type="parTrans" cxnId="{D8C753AD-CC3B-4BF6-BCE7-43380D2515AB}">
      <dgm:prSet/>
      <dgm:spPr/>
      <dgm:t>
        <a:bodyPr/>
        <a:lstStyle/>
        <a:p>
          <a:endParaRPr lang="en-US"/>
        </a:p>
      </dgm:t>
    </dgm:pt>
    <dgm:pt modelId="{A082E3AB-5B62-44EC-9BAE-DF38F9CDBB39}">
      <dgm:prSet phldrT="[Text]"/>
      <dgm:spPr/>
      <dgm:t>
        <a:bodyPr/>
        <a:lstStyle/>
        <a:p>
          <a:pPr algn="just"/>
          <a:r>
            <a:rPr lang="en-US" dirty="0" smtClean="0">
              <a:latin typeface="Cambria" pitchFamily="18" charset="0"/>
            </a:rPr>
            <a:t>School for Nuclear and Radiation Safety (SNRS) </a:t>
          </a:r>
          <a:endParaRPr lang="en-US" dirty="0">
            <a:latin typeface="Cambria" pitchFamily="18" charset="0"/>
          </a:endParaRPr>
        </a:p>
      </dgm:t>
    </dgm:pt>
    <dgm:pt modelId="{F93020DF-E9C0-406D-9673-684606FDD253}" type="sibTrans" cxnId="{B53E2901-4A96-46CA-8DCF-C79094975D52}">
      <dgm:prSet/>
      <dgm:spPr/>
      <dgm:t>
        <a:bodyPr/>
        <a:lstStyle/>
        <a:p>
          <a:endParaRPr lang="en-US"/>
        </a:p>
      </dgm:t>
    </dgm:pt>
    <dgm:pt modelId="{5C49CCA2-0CFA-4D5E-AEE8-2F44E4E79BD9}" type="parTrans" cxnId="{B53E2901-4A96-46CA-8DCF-C79094975D52}">
      <dgm:prSet/>
      <dgm:spPr/>
      <dgm:t>
        <a:bodyPr/>
        <a:lstStyle/>
        <a:p>
          <a:endParaRPr lang="en-US"/>
        </a:p>
      </dgm:t>
    </dgm:pt>
    <dgm:pt modelId="{75E8A84C-65F8-48BF-BDD3-54D012BA7939}" type="pres">
      <dgm:prSet presAssocID="{61C0801A-4034-48D9-A32D-F3BF38FC2B0F}" presName="linearFlow" presStyleCnt="0">
        <dgm:presLayoutVars>
          <dgm:dir/>
          <dgm:animLvl val="lvl"/>
          <dgm:resizeHandles val="exact"/>
        </dgm:presLayoutVars>
      </dgm:prSet>
      <dgm:spPr/>
      <dgm:t>
        <a:bodyPr/>
        <a:lstStyle/>
        <a:p>
          <a:endParaRPr lang="en-US"/>
        </a:p>
      </dgm:t>
    </dgm:pt>
    <dgm:pt modelId="{AE0DF4A5-E53D-4D46-B829-A193DD5F571F}" type="pres">
      <dgm:prSet presAssocID="{41B7BF0D-FD76-4B40-B99E-36B02F9FC5D6}" presName="composite" presStyleCnt="0"/>
      <dgm:spPr/>
      <dgm:t>
        <a:bodyPr/>
        <a:lstStyle/>
        <a:p>
          <a:endParaRPr lang="en-US"/>
        </a:p>
      </dgm:t>
    </dgm:pt>
    <dgm:pt modelId="{82170308-4EE6-4879-B575-889D49247812}" type="pres">
      <dgm:prSet presAssocID="{41B7BF0D-FD76-4B40-B99E-36B02F9FC5D6}" presName="parentText" presStyleLbl="alignNode1" presStyleIdx="0" presStyleCnt="3">
        <dgm:presLayoutVars>
          <dgm:chMax val="1"/>
          <dgm:bulletEnabled val="1"/>
        </dgm:presLayoutVars>
      </dgm:prSet>
      <dgm:spPr/>
      <dgm:t>
        <a:bodyPr/>
        <a:lstStyle/>
        <a:p>
          <a:endParaRPr lang="en-US"/>
        </a:p>
      </dgm:t>
    </dgm:pt>
    <dgm:pt modelId="{C6D0815D-E35B-4109-9A84-EB325D0F92AE}" type="pres">
      <dgm:prSet presAssocID="{41B7BF0D-FD76-4B40-B99E-36B02F9FC5D6}" presName="descendantText" presStyleLbl="alignAcc1" presStyleIdx="0" presStyleCnt="3">
        <dgm:presLayoutVars>
          <dgm:bulletEnabled val="1"/>
        </dgm:presLayoutVars>
      </dgm:prSet>
      <dgm:spPr/>
      <dgm:t>
        <a:bodyPr/>
        <a:lstStyle/>
        <a:p>
          <a:endParaRPr lang="en-US"/>
        </a:p>
      </dgm:t>
    </dgm:pt>
    <dgm:pt modelId="{23230C13-1466-4CBD-8067-F19BCD2363F7}" type="pres">
      <dgm:prSet presAssocID="{BF2345E8-490B-4604-8397-4F1E2AA7D340}" presName="sp" presStyleCnt="0"/>
      <dgm:spPr/>
      <dgm:t>
        <a:bodyPr/>
        <a:lstStyle/>
        <a:p>
          <a:endParaRPr lang="en-US"/>
        </a:p>
      </dgm:t>
    </dgm:pt>
    <dgm:pt modelId="{F5EA7697-79C2-4D60-90F3-8E0F11BFA370}" type="pres">
      <dgm:prSet presAssocID="{E5CAEDFD-6EFB-422F-887F-5995A483E861}" presName="composite" presStyleCnt="0"/>
      <dgm:spPr/>
      <dgm:t>
        <a:bodyPr/>
        <a:lstStyle/>
        <a:p>
          <a:endParaRPr lang="en-US"/>
        </a:p>
      </dgm:t>
    </dgm:pt>
    <dgm:pt modelId="{4A4EB09E-C7DA-4BCD-9425-7BA8F1943FC7}" type="pres">
      <dgm:prSet presAssocID="{E5CAEDFD-6EFB-422F-887F-5995A483E861}" presName="parentText" presStyleLbl="alignNode1" presStyleIdx="1" presStyleCnt="3">
        <dgm:presLayoutVars>
          <dgm:chMax val="1"/>
          <dgm:bulletEnabled val="1"/>
        </dgm:presLayoutVars>
      </dgm:prSet>
      <dgm:spPr/>
      <dgm:t>
        <a:bodyPr/>
        <a:lstStyle/>
        <a:p>
          <a:endParaRPr lang="en-US"/>
        </a:p>
      </dgm:t>
    </dgm:pt>
    <dgm:pt modelId="{C9182F09-DE76-4E59-A76B-D750EB46AF1A}" type="pres">
      <dgm:prSet presAssocID="{E5CAEDFD-6EFB-422F-887F-5995A483E861}" presName="descendantText" presStyleLbl="alignAcc1" presStyleIdx="1" presStyleCnt="3">
        <dgm:presLayoutVars>
          <dgm:bulletEnabled val="1"/>
        </dgm:presLayoutVars>
      </dgm:prSet>
      <dgm:spPr/>
      <dgm:t>
        <a:bodyPr/>
        <a:lstStyle/>
        <a:p>
          <a:endParaRPr lang="en-US"/>
        </a:p>
      </dgm:t>
    </dgm:pt>
    <dgm:pt modelId="{7184E24C-34A0-4F59-BED7-80DD3E5C17D2}" type="pres">
      <dgm:prSet presAssocID="{BEBEFD10-71A4-4E6E-B550-0BAB53804E6C}" presName="sp" presStyleCnt="0"/>
      <dgm:spPr/>
      <dgm:t>
        <a:bodyPr/>
        <a:lstStyle/>
        <a:p>
          <a:endParaRPr lang="en-US"/>
        </a:p>
      </dgm:t>
    </dgm:pt>
    <dgm:pt modelId="{8A1C43CC-9017-482F-BDFB-BEA908A3FF71}" type="pres">
      <dgm:prSet presAssocID="{E9AF02B3-965F-41D5-89DF-BCE3280A4ACE}" presName="composite" presStyleCnt="0"/>
      <dgm:spPr/>
      <dgm:t>
        <a:bodyPr/>
        <a:lstStyle/>
        <a:p>
          <a:endParaRPr lang="en-US"/>
        </a:p>
      </dgm:t>
    </dgm:pt>
    <dgm:pt modelId="{733CA086-77E4-4B7E-91D0-DB4E18BD04C5}" type="pres">
      <dgm:prSet presAssocID="{E9AF02B3-965F-41D5-89DF-BCE3280A4ACE}" presName="parentText" presStyleLbl="alignNode1" presStyleIdx="2" presStyleCnt="3">
        <dgm:presLayoutVars>
          <dgm:chMax val="1"/>
          <dgm:bulletEnabled val="1"/>
        </dgm:presLayoutVars>
      </dgm:prSet>
      <dgm:spPr/>
      <dgm:t>
        <a:bodyPr/>
        <a:lstStyle/>
        <a:p>
          <a:endParaRPr lang="en-US"/>
        </a:p>
      </dgm:t>
    </dgm:pt>
    <dgm:pt modelId="{DBB2283D-3924-4614-9563-68264401D833}" type="pres">
      <dgm:prSet presAssocID="{E9AF02B3-965F-41D5-89DF-BCE3280A4ACE}" presName="descendantText" presStyleLbl="alignAcc1" presStyleIdx="2" presStyleCnt="3">
        <dgm:presLayoutVars>
          <dgm:bulletEnabled val="1"/>
        </dgm:presLayoutVars>
      </dgm:prSet>
      <dgm:spPr/>
      <dgm:t>
        <a:bodyPr/>
        <a:lstStyle/>
        <a:p>
          <a:endParaRPr lang="en-US"/>
        </a:p>
      </dgm:t>
    </dgm:pt>
  </dgm:ptLst>
  <dgm:cxnLst>
    <dgm:cxn modelId="{86974D45-25C2-4242-A247-8CB74538B825}" srcId="{61C0801A-4034-48D9-A32D-F3BF38FC2B0F}" destId="{E9AF02B3-965F-41D5-89DF-BCE3280A4ACE}" srcOrd="2" destOrd="0" parTransId="{D95D790F-7733-4293-BC5B-7D7E6374C529}" sibTransId="{DABFBCED-CCFA-4B60-8146-A7A308DE1E53}"/>
    <dgm:cxn modelId="{85EB515C-DA33-45BD-9922-19D30862E08A}" type="presOf" srcId="{A082E3AB-5B62-44EC-9BAE-DF38F9CDBB39}" destId="{C9182F09-DE76-4E59-A76B-D750EB46AF1A}" srcOrd="0" destOrd="0" presId="urn:microsoft.com/office/officeart/2005/8/layout/chevron2"/>
    <dgm:cxn modelId="{6E0922A2-2783-4F6D-924E-ED917F35F741}" type="presOf" srcId="{E9AF02B3-965F-41D5-89DF-BCE3280A4ACE}" destId="{733CA086-77E4-4B7E-91D0-DB4E18BD04C5}" srcOrd="0" destOrd="0" presId="urn:microsoft.com/office/officeart/2005/8/layout/chevron2"/>
    <dgm:cxn modelId="{D8C753AD-CC3B-4BF6-BCE7-43380D2515AB}" srcId="{E5CAEDFD-6EFB-422F-887F-5995A483E861}" destId="{BD0F8118-56B5-4F86-89DE-DECDA9CD93A7}" srcOrd="1" destOrd="0" parTransId="{98406F83-41D7-4381-9B2D-355D1A5C0745}" sibTransId="{AF43D2DA-4A4C-4D05-A007-CA9F7FE8643A}"/>
    <dgm:cxn modelId="{BBE8DE06-D61D-4EF7-9A75-1663695A035D}" srcId="{E9AF02B3-965F-41D5-89DF-BCE3280A4ACE}" destId="{32CD7C0A-A4BF-4B39-B6D0-FE511F4C655F}" srcOrd="0" destOrd="0" parTransId="{7F29BBF3-3175-47C9-A6DA-2B4BFA0DEB57}" sibTransId="{6F08B898-5D15-463D-874D-034F87B4B6A4}"/>
    <dgm:cxn modelId="{F71CE307-4911-4169-9186-B470CB959681}" type="presOf" srcId="{61C0801A-4034-48D9-A32D-F3BF38FC2B0F}" destId="{75E8A84C-65F8-48BF-BDD3-54D012BA7939}" srcOrd="0" destOrd="0" presId="urn:microsoft.com/office/officeart/2005/8/layout/chevron2"/>
    <dgm:cxn modelId="{59DBFF84-ECAC-4A5A-A213-65C15EDB2D00}" srcId="{61C0801A-4034-48D9-A32D-F3BF38FC2B0F}" destId="{41B7BF0D-FD76-4B40-B99E-36B02F9FC5D6}" srcOrd="0" destOrd="0" parTransId="{ECD3EC28-EAE2-497C-A709-49308EB9CB2F}" sibTransId="{BF2345E8-490B-4604-8397-4F1E2AA7D340}"/>
    <dgm:cxn modelId="{5F5154FF-4927-4387-8CB2-2C9DF4D177F1}" type="presOf" srcId="{32CD7C0A-A4BF-4B39-B6D0-FE511F4C655F}" destId="{DBB2283D-3924-4614-9563-68264401D833}" srcOrd="0" destOrd="0" presId="urn:microsoft.com/office/officeart/2005/8/layout/chevron2"/>
    <dgm:cxn modelId="{6B88B520-0EC4-467C-9B51-12E0357645DD}" type="presOf" srcId="{2E9B2A38-1553-4261-8554-3B0CD453B166}" destId="{C6D0815D-E35B-4109-9A84-EB325D0F92AE}" srcOrd="0" destOrd="0" presId="urn:microsoft.com/office/officeart/2005/8/layout/chevron2"/>
    <dgm:cxn modelId="{CD64FC2E-F213-4D05-BC25-CC5BBF285BB2}" srcId="{41B7BF0D-FD76-4B40-B99E-36B02F9FC5D6}" destId="{2E9B2A38-1553-4261-8554-3B0CD453B166}" srcOrd="0" destOrd="0" parTransId="{B6B70421-846A-42CB-A13E-102D30E8FA6E}" sibTransId="{CCEF5189-FE66-422B-B2AA-7DB9499203C2}"/>
    <dgm:cxn modelId="{A3E630D5-384D-4FF7-9199-F8E33418CBFF}" srcId="{61C0801A-4034-48D9-A32D-F3BF38FC2B0F}" destId="{E5CAEDFD-6EFB-422F-887F-5995A483E861}" srcOrd="1" destOrd="0" parTransId="{5813E20E-150A-4ED7-A1AA-C2EEEEF6B904}" sibTransId="{BEBEFD10-71A4-4E6E-B550-0BAB53804E6C}"/>
    <dgm:cxn modelId="{60973617-12B9-475D-BCAB-6723A5D3F5D1}" type="presOf" srcId="{BD0F8118-56B5-4F86-89DE-DECDA9CD93A7}" destId="{C9182F09-DE76-4E59-A76B-D750EB46AF1A}" srcOrd="0" destOrd="1" presId="urn:microsoft.com/office/officeart/2005/8/layout/chevron2"/>
    <dgm:cxn modelId="{591C0FC7-7B35-4668-83B8-F06CBCC3C590}" type="presOf" srcId="{41B7BF0D-FD76-4B40-B99E-36B02F9FC5D6}" destId="{82170308-4EE6-4879-B575-889D49247812}" srcOrd="0" destOrd="0" presId="urn:microsoft.com/office/officeart/2005/8/layout/chevron2"/>
    <dgm:cxn modelId="{416AE69C-F031-4525-A651-BFDB5635BA05}" type="presOf" srcId="{E5CAEDFD-6EFB-422F-887F-5995A483E861}" destId="{4A4EB09E-C7DA-4BCD-9425-7BA8F1943FC7}" srcOrd="0" destOrd="0" presId="urn:microsoft.com/office/officeart/2005/8/layout/chevron2"/>
    <dgm:cxn modelId="{B53E2901-4A96-46CA-8DCF-C79094975D52}" srcId="{E5CAEDFD-6EFB-422F-887F-5995A483E861}" destId="{A082E3AB-5B62-44EC-9BAE-DF38F9CDBB39}" srcOrd="0" destOrd="0" parTransId="{5C49CCA2-0CFA-4D5E-AEE8-2F44E4E79BD9}" sibTransId="{F93020DF-E9C0-406D-9673-684606FDD253}"/>
    <dgm:cxn modelId="{3E0A4083-F64C-49FC-8FD2-DFBCB89BDAD7}" type="presParOf" srcId="{75E8A84C-65F8-48BF-BDD3-54D012BA7939}" destId="{AE0DF4A5-E53D-4D46-B829-A193DD5F571F}" srcOrd="0" destOrd="0" presId="urn:microsoft.com/office/officeart/2005/8/layout/chevron2"/>
    <dgm:cxn modelId="{864C4746-4199-4E70-BA55-30AD7F8A466B}" type="presParOf" srcId="{AE0DF4A5-E53D-4D46-B829-A193DD5F571F}" destId="{82170308-4EE6-4879-B575-889D49247812}" srcOrd="0" destOrd="0" presId="urn:microsoft.com/office/officeart/2005/8/layout/chevron2"/>
    <dgm:cxn modelId="{964E06D8-4157-449D-9D1D-720708256B89}" type="presParOf" srcId="{AE0DF4A5-E53D-4D46-B829-A193DD5F571F}" destId="{C6D0815D-E35B-4109-9A84-EB325D0F92AE}" srcOrd="1" destOrd="0" presId="urn:microsoft.com/office/officeart/2005/8/layout/chevron2"/>
    <dgm:cxn modelId="{643DCB04-D994-4AA1-9DCA-9A831CB615E3}" type="presParOf" srcId="{75E8A84C-65F8-48BF-BDD3-54D012BA7939}" destId="{23230C13-1466-4CBD-8067-F19BCD2363F7}" srcOrd="1" destOrd="0" presId="urn:microsoft.com/office/officeart/2005/8/layout/chevron2"/>
    <dgm:cxn modelId="{986BF3FE-5BD4-4A2A-819F-169E244C57AD}" type="presParOf" srcId="{75E8A84C-65F8-48BF-BDD3-54D012BA7939}" destId="{F5EA7697-79C2-4D60-90F3-8E0F11BFA370}" srcOrd="2" destOrd="0" presId="urn:microsoft.com/office/officeart/2005/8/layout/chevron2"/>
    <dgm:cxn modelId="{E0E900C6-9293-4F09-81B4-CE055B709500}" type="presParOf" srcId="{F5EA7697-79C2-4D60-90F3-8E0F11BFA370}" destId="{4A4EB09E-C7DA-4BCD-9425-7BA8F1943FC7}" srcOrd="0" destOrd="0" presId="urn:microsoft.com/office/officeart/2005/8/layout/chevron2"/>
    <dgm:cxn modelId="{F1AAD2AC-F823-4D43-8FB4-3D62B3B915C4}" type="presParOf" srcId="{F5EA7697-79C2-4D60-90F3-8E0F11BFA370}" destId="{C9182F09-DE76-4E59-A76B-D750EB46AF1A}" srcOrd="1" destOrd="0" presId="urn:microsoft.com/office/officeart/2005/8/layout/chevron2"/>
    <dgm:cxn modelId="{41A3FEA8-644F-4834-8BC5-3F6D9F040406}" type="presParOf" srcId="{75E8A84C-65F8-48BF-BDD3-54D012BA7939}" destId="{7184E24C-34A0-4F59-BED7-80DD3E5C17D2}" srcOrd="3" destOrd="0" presId="urn:microsoft.com/office/officeart/2005/8/layout/chevron2"/>
    <dgm:cxn modelId="{BC5E9611-381F-44B4-84A9-DF42975B79FC}" type="presParOf" srcId="{75E8A84C-65F8-48BF-BDD3-54D012BA7939}" destId="{8A1C43CC-9017-482F-BDFB-BEA908A3FF71}" srcOrd="4" destOrd="0" presId="urn:microsoft.com/office/officeart/2005/8/layout/chevron2"/>
    <dgm:cxn modelId="{6E940BA2-EDB6-4FBC-8EC9-CBA39865D47C}" type="presParOf" srcId="{8A1C43CC-9017-482F-BDFB-BEA908A3FF71}" destId="{733CA086-77E4-4B7E-91D0-DB4E18BD04C5}" srcOrd="0" destOrd="0" presId="urn:microsoft.com/office/officeart/2005/8/layout/chevron2"/>
    <dgm:cxn modelId="{FB8B7518-76E9-4A2B-9657-0AA56BE14142}" type="presParOf" srcId="{8A1C43CC-9017-482F-BDFB-BEA908A3FF71}" destId="{DBB2283D-3924-4614-9563-68264401D833}" srcOrd="1" destOrd="0" presId="urn:microsoft.com/office/officeart/2005/8/layout/chevron2"/>
  </dgm:cxnLst>
  <dgm:bg/>
  <dgm:whole/>
</dgm:dataModel>
</file>

<file path=ppt/diagrams/data6.xml><?xml version="1.0" encoding="utf-8"?>
<dgm:dataModel xmlns:dgm="http://schemas.openxmlformats.org/drawingml/2006/diagram" xmlns:a="http://schemas.openxmlformats.org/drawingml/2006/main">
  <dgm:ptLst>
    <dgm:pt modelId="{61C0801A-4034-48D9-A32D-F3BF38FC2B0F}" type="doc">
      <dgm:prSet loTypeId="urn:microsoft.com/office/officeart/2005/8/layout/chevron2" loCatId="process" qsTypeId="urn:microsoft.com/office/officeart/2005/8/quickstyle/simple1" qsCatId="simple" csTypeId="urn:microsoft.com/office/officeart/2005/8/colors/accent2_1" csCatId="accent2" phldr="1"/>
      <dgm:spPr/>
      <dgm:t>
        <a:bodyPr/>
        <a:lstStyle/>
        <a:p>
          <a:endParaRPr lang="en-US"/>
        </a:p>
      </dgm:t>
    </dgm:pt>
    <dgm:pt modelId="{41B7BF0D-FD76-4B40-B99E-36B02F9FC5D6}">
      <dgm:prSet phldrT="[Text]"/>
      <dgm:spPr/>
      <dgm:t>
        <a:bodyPr/>
        <a:lstStyle/>
        <a:p>
          <a:r>
            <a:rPr lang="en-US" dirty="0" smtClean="0"/>
            <a:t>2003</a:t>
          </a:r>
          <a:endParaRPr lang="en-US" dirty="0"/>
        </a:p>
      </dgm:t>
    </dgm:pt>
    <dgm:pt modelId="{ECD3EC28-EAE2-497C-A709-49308EB9CB2F}" type="parTrans" cxnId="{59DBFF84-ECAC-4A5A-A213-65C15EDB2D00}">
      <dgm:prSet/>
      <dgm:spPr/>
      <dgm:t>
        <a:bodyPr/>
        <a:lstStyle/>
        <a:p>
          <a:endParaRPr lang="en-US"/>
        </a:p>
      </dgm:t>
    </dgm:pt>
    <dgm:pt modelId="{BF2345E8-490B-4604-8397-4F1E2AA7D340}" type="sibTrans" cxnId="{59DBFF84-ECAC-4A5A-A213-65C15EDB2D00}">
      <dgm:prSet/>
      <dgm:spPr/>
      <dgm:t>
        <a:bodyPr/>
        <a:lstStyle/>
        <a:p>
          <a:endParaRPr lang="en-US"/>
        </a:p>
      </dgm:t>
    </dgm:pt>
    <dgm:pt modelId="{2E9B2A38-1553-4261-8554-3B0CD453B166}">
      <dgm:prSet phldrT="[Text]"/>
      <dgm:spPr/>
      <dgm:t>
        <a:bodyPr/>
        <a:lstStyle/>
        <a:p>
          <a:pPr algn="l"/>
          <a:r>
            <a:rPr lang="en-US" b="0" dirty="0" smtClean="0">
              <a:latin typeface="Cambria" pitchFamily="18" charset="0"/>
            </a:rPr>
            <a:t>Quality Management &amp; Educational Training (QM&amp;ET)</a:t>
          </a:r>
          <a:endParaRPr lang="en-US" b="0" dirty="0">
            <a:latin typeface="Cambria" pitchFamily="18" charset="0"/>
          </a:endParaRPr>
        </a:p>
      </dgm:t>
    </dgm:pt>
    <dgm:pt modelId="{B6B70421-846A-42CB-A13E-102D30E8FA6E}" type="parTrans" cxnId="{CD64FC2E-F213-4D05-BC25-CC5BBF285BB2}">
      <dgm:prSet/>
      <dgm:spPr/>
      <dgm:t>
        <a:bodyPr/>
        <a:lstStyle/>
        <a:p>
          <a:endParaRPr lang="en-US"/>
        </a:p>
      </dgm:t>
    </dgm:pt>
    <dgm:pt modelId="{CCEF5189-FE66-422B-B2AA-7DB9499203C2}" type="sibTrans" cxnId="{CD64FC2E-F213-4D05-BC25-CC5BBF285BB2}">
      <dgm:prSet/>
      <dgm:spPr/>
      <dgm:t>
        <a:bodyPr/>
        <a:lstStyle/>
        <a:p>
          <a:endParaRPr lang="en-US"/>
        </a:p>
      </dgm:t>
    </dgm:pt>
    <dgm:pt modelId="{E5CAEDFD-6EFB-422F-887F-5995A483E861}">
      <dgm:prSet phldrT="[Text]"/>
      <dgm:spPr/>
      <dgm:t>
        <a:bodyPr/>
        <a:lstStyle/>
        <a:p>
          <a:r>
            <a:rPr lang="en-US" dirty="0" smtClean="0"/>
            <a:t>2006</a:t>
          </a:r>
          <a:endParaRPr lang="en-US" dirty="0"/>
        </a:p>
      </dgm:t>
    </dgm:pt>
    <dgm:pt modelId="{5813E20E-150A-4ED7-A1AA-C2EEEEF6B904}" type="parTrans" cxnId="{A3E630D5-384D-4FF7-9199-F8E33418CBFF}">
      <dgm:prSet/>
      <dgm:spPr/>
      <dgm:t>
        <a:bodyPr/>
        <a:lstStyle/>
        <a:p>
          <a:endParaRPr lang="en-US"/>
        </a:p>
      </dgm:t>
    </dgm:pt>
    <dgm:pt modelId="{BEBEFD10-71A4-4E6E-B550-0BAB53804E6C}" type="sibTrans" cxnId="{A3E630D5-384D-4FF7-9199-F8E33418CBFF}">
      <dgm:prSet/>
      <dgm:spPr/>
      <dgm:t>
        <a:bodyPr/>
        <a:lstStyle/>
        <a:p>
          <a:endParaRPr lang="en-US"/>
        </a:p>
      </dgm:t>
    </dgm:pt>
    <dgm:pt modelId="{E9AF02B3-965F-41D5-89DF-BCE3280A4ACE}">
      <dgm:prSet phldrT="[Text]"/>
      <dgm:spPr/>
      <dgm:t>
        <a:bodyPr/>
        <a:lstStyle/>
        <a:p>
          <a:r>
            <a:rPr lang="en-US" dirty="0" smtClean="0"/>
            <a:t>2014</a:t>
          </a:r>
          <a:endParaRPr lang="en-US" dirty="0"/>
        </a:p>
      </dgm:t>
    </dgm:pt>
    <dgm:pt modelId="{D95D790F-7733-4293-BC5B-7D7E6374C529}" type="parTrans" cxnId="{86974D45-25C2-4242-A247-8CB74538B825}">
      <dgm:prSet/>
      <dgm:spPr/>
      <dgm:t>
        <a:bodyPr/>
        <a:lstStyle/>
        <a:p>
          <a:endParaRPr lang="en-US"/>
        </a:p>
      </dgm:t>
    </dgm:pt>
    <dgm:pt modelId="{DABFBCED-CCFA-4B60-8146-A7A308DE1E53}" type="sibTrans" cxnId="{86974D45-25C2-4242-A247-8CB74538B825}">
      <dgm:prSet/>
      <dgm:spPr/>
      <dgm:t>
        <a:bodyPr/>
        <a:lstStyle/>
        <a:p>
          <a:endParaRPr lang="en-US"/>
        </a:p>
      </dgm:t>
    </dgm:pt>
    <dgm:pt modelId="{32CD7C0A-A4BF-4B39-B6D0-FE511F4C655F}">
      <dgm:prSet phldrT="[Text]" custT="1"/>
      <dgm:spPr/>
      <dgm:t>
        <a:bodyPr/>
        <a:lstStyle/>
        <a:p>
          <a:pPr algn="just"/>
          <a:r>
            <a:rPr lang="en-US" sz="2800" b="0" dirty="0" smtClean="0">
              <a:latin typeface="Cambria" pitchFamily="18" charset="0"/>
            </a:rPr>
            <a:t>National Institute of Safety and Security (NISAS) - A merger of SNRS and NSTC</a:t>
          </a:r>
          <a:endParaRPr lang="en-US" sz="2800" b="0" dirty="0">
            <a:latin typeface="Cambria" pitchFamily="18" charset="0"/>
          </a:endParaRPr>
        </a:p>
      </dgm:t>
    </dgm:pt>
    <dgm:pt modelId="{7F29BBF3-3175-47C9-A6DA-2B4BFA0DEB57}" type="parTrans" cxnId="{BBE8DE06-D61D-4EF7-9A75-1663695A035D}">
      <dgm:prSet/>
      <dgm:spPr/>
      <dgm:t>
        <a:bodyPr/>
        <a:lstStyle/>
        <a:p>
          <a:endParaRPr lang="en-US"/>
        </a:p>
      </dgm:t>
    </dgm:pt>
    <dgm:pt modelId="{6F08B898-5D15-463D-874D-034F87B4B6A4}" type="sibTrans" cxnId="{BBE8DE06-D61D-4EF7-9A75-1663695A035D}">
      <dgm:prSet/>
      <dgm:spPr/>
      <dgm:t>
        <a:bodyPr/>
        <a:lstStyle/>
        <a:p>
          <a:endParaRPr lang="en-US"/>
        </a:p>
      </dgm:t>
    </dgm:pt>
    <dgm:pt modelId="{BD0F8118-56B5-4F86-89DE-DECDA9CD93A7}">
      <dgm:prSet phldrT="[Text]"/>
      <dgm:spPr/>
      <dgm:t>
        <a:bodyPr/>
        <a:lstStyle/>
        <a:p>
          <a:r>
            <a:rPr lang="en-US" dirty="0" smtClean="0">
              <a:latin typeface="Cambria" pitchFamily="18" charset="0"/>
            </a:rPr>
            <a:t>Nuclear Security Training Center (NSTC)</a:t>
          </a:r>
          <a:endParaRPr lang="en-US" dirty="0">
            <a:latin typeface="Cambria" pitchFamily="18" charset="0"/>
          </a:endParaRPr>
        </a:p>
      </dgm:t>
    </dgm:pt>
    <dgm:pt modelId="{AF43D2DA-4A4C-4D05-A007-CA9F7FE8643A}" type="sibTrans" cxnId="{D8C753AD-CC3B-4BF6-BCE7-43380D2515AB}">
      <dgm:prSet/>
      <dgm:spPr/>
      <dgm:t>
        <a:bodyPr/>
        <a:lstStyle/>
        <a:p>
          <a:endParaRPr lang="en-US"/>
        </a:p>
      </dgm:t>
    </dgm:pt>
    <dgm:pt modelId="{98406F83-41D7-4381-9B2D-355D1A5C0745}" type="parTrans" cxnId="{D8C753AD-CC3B-4BF6-BCE7-43380D2515AB}">
      <dgm:prSet/>
      <dgm:spPr/>
      <dgm:t>
        <a:bodyPr/>
        <a:lstStyle/>
        <a:p>
          <a:endParaRPr lang="en-US"/>
        </a:p>
      </dgm:t>
    </dgm:pt>
    <dgm:pt modelId="{A082E3AB-5B62-44EC-9BAE-DF38F9CDBB39}">
      <dgm:prSet phldrT="[Text]"/>
      <dgm:spPr/>
      <dgm:t>
        <a:bodyPr/>
        <a:lstStyle/>
        <a:p>
          <a:r>
            <a:rPr lang="en-US" dirty="0" smtClean="0">
              <a:latin typeface="Cambria" pitchFamily="18" charset="0"/>
            </a:rPr>
            <a:t>School for Nuclear and Radiation Safety (SNRS) </a:t>
          </a:r>
          <a:endParaRPr lang="en-US" dirty="0">
            <a:latin typeface="Cambria" pitchFamily="18" charset="0"/>
          </a:endParaRPr>
        </a:p>
      </dgm:t>
    </dgm:pt>
    <dgm:pt modelId="{F93020DF-E9C0-406D-9673-684606FDD253}" type="sibTrans" cxnId="{B53E2901-4A96-46CA-8DCF-C79094975D52}">
      <dgm:prSet/>
      <dgm:spPr/>
      <dgm:t>
        <a:bodyPr/>
        <a:lstStyle/>
        <a:p>
          <a:endParaRPr lang="en-US"/>
        </a:p>
      </dgm:t>
    </dgm:pt>
    <dgm:pt modelId="{5C49CCA2-0CFA-4D5E-AEE8-2F44E4E79BD9}" type="parTrans" cxnId="{B53E2901-4A96-46CA-8DCF-C79094975D52}">
      <dgm:prSet/>
      <dgm:spPr/>
      <dgm:t>
        <a:bodyPr/>
        <a:lstStyle/>
        <a:p>
          <a:endParaRPr lang="en-US"/>
        </a:p>
      </dgm:t>
    </dgm:pt>
    <dgm:pt modelId="{75E8A84C-65F8-48BF-BDD3-54D012BA7939}" type="pres">
      <dgm:prSet presAssocID="{61C0801A-4034-48D9-A32D-F3BF38FC2B0F}" presName="linearFlow" presStyleCnt="0">
        <dgm:presLayoutVars>
          <dgm:dir/>
          <dgm:animLvl val="lvl"/>
          <dgm:resizeHandles val="exact"/>
        </dgm:presLayoutVars>
      </dgm:prSet>
      <dgm:spPr/>
      <dgm:t>
        <a:bodyPr/>
        <a:lstStyle/>
        <a:p>
          <a:endParaRPr lang="en-US"/>
        </a:p>
      </dgm:t>
    </dgm:pt>
    <dgm:pt modelId="{AE0DF4A5-E53D-4D46-B829-A193DD5F571F}" type="pres">
      <dgm:prSet presAssocID="{41B7BF0D-FD76-4B40-B99E-36B02F9FC5D6}" presName="composite" presStyleCnt="0"/>
      <dgm:spPr/>
      <dgm:t>
        <a:bodyPr/>
        <a:lstStyle/>
        <a:p>
          <a:endParaRPr lang="en-US"/>
        </a:p>
      </dgm:t>
    </dgm:pt>
    <dgm:pt modelId="{82170308-4EE6-4879-B575-889D49247812}" type="pres">
      <dgm:prSet presAssocID="{41B7BF0D-FD76-4B40-B99E-36B02F9FC5D6}" presName="parentText" presStyleLbl="alignNode1" presStyleIdx="0" presStyleCnt="3">
        <dgm:presLayoutVars>
          <dgm:chMax val="1"/>
          <dgm:bulletEnabled val="1"/>
        </dgm:presLayoutVars>
      </dgm:prSet>
      <dgm:spPr/>
      <dgm:t>
        <a:bodyPr/>
        <a:lstStyle/>
        <a:p>
          <a:endParaRPr lang="en-US"/>
        </a:p>
      </dgm:t>
    </dgm:pt>
    <dgm:pt modelId="{C6D0815D-E35B-4109-9A84-EB325D0F92AE}" type="pres">
      <dgm:prSet presAssocID="{41B7BF0D-FD76-4B40-B99E-36B02F9FC5D6}" presName="descendantText" presStyleLbl="alignAcc1" presStyleIdx="0" presStyleCnt="3">
        <dgm:presLayoutVars>
          <dgm:bulletEnabled val="1"/>
        </dgm:presLayoutVars>
      </dgm:prSet>
      <dgm:spPr/>
      <dgm:t>
        <a:bodyPr/>
        <a:lstStyle/>
        <a:p>
          <a:endParaRPr lang="en-US"/>
        </a:p>
      </dgm:t>
    </dgm:pt>
    <dgm:pt modelId="{23230C13-1466-4CBD-8067-F19BCD2363F7}" type="pres">
      <dgm:prSet presAssocID="{BF2345E8-490B-4604-8397-4F1E2AA7D340}" presName="sp" presStyleCnt="0"/>
      <dgm:spPr/>
      <dgm:t>
        <a:bodyPr/>
        <a:lstStyle/>
        <a:p>
          <a:endParaRPr lang="en-US"/>
        </a:p>
      </dgm:t>
    </dgm:pt>
    <dgm:pt modelId="{F5EA7697-79C2-4D60-90F3-8E0F11BFA370}" type="pres">
      <dgm:prSet presAssocID="{E5CAEDFD-6EFB-422F-887F-5995A483E861}" presName="composite" presStyleCnt="0"/>
      <dgm:spPr/>
      <dgm:t>
        <a:bodyPr/>
        <a:lstStyle/>
        <a:p>
          <a:endParaRPr lang="en-US"/>
        </a:p>
      </dgm:t>
    </dgm:pt>
    <dgm:pt modelId="{4A4EB09E-C7DA-4BCD-9425-7BA8F1943FC7}" type="pres">
      <dgm:prSet presAssocID="{E5CAEDFD-6EFB-422F-887F-5995A483E861}" presName="parentText" presStyleLbl="alignNode1" presStyleIdx="1" presStyleCnt="3">
        <dgm:presLayoutVars>
          <dgm:chMax val="1"/>
          <dgm:bulletEnabled val="1"/>
        </dgm:presLayoutVars>
      </dgm:prSet>
      <dgm:spPr/>
      <dgm:t>
        <a:bodyPr/>
        <a:lstStyle/>
        <a:p>
          <a:endParaRPr lang="en-US"/>
        </a:p>
      </dgm:t>
    </dgm:pt>
    <dgm:pt modelId="{C9182F09-DE76-4E59-A76B-D750EB46AF1A}" type="pres">
      <dgm:prSet presAssocID="{E5CAEDFD-6EFB-422F-887F-5995A483E861}" presName="descendantText" presStyleLbl="alignAcc1" presStyleIdx="1" presStyleCnt="3">
        <dgm:presLayoutVars>
          <dgm:bulletEnabled val="1"/>
        </dgm:presLayoutVars>
      </dgm:prSet>
      <dgm:spPr/>
      <dgm:t>
        <a:bodyPr/>
        <a:lstStyle/>
        <a:p>
          <a:endParaRPr lang="en-US"/>
        </a:p>
      </dgm:t>
    </dgm:pt>
    <dgm:pt modelId="{7184E24C-34A0-4F59-BED7-80DD3E5C17D2}" type="pres">
      <dgm:prSet presAssocID="{BEBEFD10-71A4-4E6E-B550-0BAB53804E6C}" presName="sp" presStyleCnt="0"/>
      <dgm:spPr/>
      <dgm:t>
        <a:bodyPr/>
        <a:lstStyle/>
        <a:p>
          <a:endParaRPr lang="en-US"/>
        </a:p>
      </dgm:t>
    </dgm:pt>
    <dgm:pt modelId="{8A1C43CC-9017-482F-BDFB-BEA908A3FF71}" type="pres">
      <dgm:prSet presAssocID="{E9AF02B3-965F-41D5-89DF-BCE3280A4ACE}" presName="composite" presStyleCnt="0"/>
      <dgm:spPr/>
      <dgm:t>
        <a:bodyPr/>
        <a:lstStyle/>
        <a:p>
          <a:endParaRPr lang="en-US"/>
        </a:p>
      </dgm:t>
    </dgm:pt>
    <dgm:pt modelId="{733CA086-77E4-4B7E-91D0-DB4E18BD04C5}" type="pres">
      <dgm:prSet presAssocID="{E9AF02B3-965F-41D5-89DF-BCE3280A4ACE}" presName="parentText" presStyleLbl="alignNode1" presStyleIdx="2" presStyleCnt="3">
        <dgm:presLayoutVars>
          <dgm:chMax val="1"/>
          <dgm:bulletEnabled val="1"/>
        </dgm:presLayoutVars>
      </dgm:prSet>
      <dgm:spPr/>
      <dgm:t>
        <a:bodyPr/>
        <a:lstStyle/>
        <a:p>
          <a:endParaRPr lang="en-US"/>
        </a:p>
      </dgm:t>
    </dgm:pt>
    <dgm:pt modelId="{DBB2283D-3924-4614-9563-68264401D833}" type="pres">
      <dgm:prSet presAssocID="{E9AF02B3-965F-41D5-89DF-BCE3280A4ACE}" presName="descendantText" presStyleLbl="alignAcc1" presStyleIdx="2" presStyleCnt="3">
        <dgm:presLayoutVars>
          <dgm:bulletEnabled val="1"/>
        </dgm:presLayoutVars>
      </dgm:prSet>
      <dgm:spPr/>
      <dgm:t>
        <a:bodyPr/>
        <a:lstStyle/>
        <a:p>
          <a:endParaRPr lang="en-US"/>
        </a:p>
      </dgm:t>
    </dgm:pt>
  </dgm:ptLst>
  <dgm:cxnLst>
    <dgm:cxn modelId="{27608718-8684-4FE0-9C4D-91D70805A0C5}" type="presOf" srcId="{E5CAEDFD-6EFB-422F-887F-5995A483E861}" destId="{4A4EB09E-C7DA-4BCD-9425-7BA8F1943FC7}" srcOrd="0" destOrd="0" presId="urn:microsoft.com/office/officeart/2005/8/layout/chevron2"/>
    <dgm:cxn modelId="{9F18F084-80CD-4D74-967A-3781BFFA2CD9}" type="presOf" srcId="{E9AF02B3-965F-41D5-89DF-BCE3280A4ACE}" destId="{733CA086-77E4-4B7E-91D0-DB4E18BD04C5}" srcOrd="0" destOrd="0" presId="urn:microsoft.com/office/officeart/2005/8/layout/chevron2"/>
    <dgm:cxn modelId="{B53E2901-4A96-46CA-8DCF-C79094975D52}" srcId="{E5CAEDFD-6EFB-422F-887F-5995A483E861}" destId="{A082E3AB-5B62-44EC-9BAE-DF38F9CDBB39}" srcOrd="0" destOrd="0" parTransId="{5C49CCA2-0CFA-4D5E-AEE8-2F44E4E79BD9}" sibTransId="{F93020DF-E9C0-406D-9673-684606FDD253}"/>
    <dgm:cxn modelId="{59DBFF84-ECAC-4A5A-A213-65C15EDB2D00}" srcId="{61C0801A-4034-48D9-A32D-F3BF38FC2B0F}" destId="{41B7BF0D-FD76-4B40-B99E-36B02F9FC5D6}" srcOrd="0" destOrd="0" parTransId="{ECD3EC28-EAE2-497C-A709-49308EB9CB2F}" sibTransId="{BF2345E8-490B-4604-8397-4F1E2AA7D340}"/>
    <dgm:cxn modelId="{9FB6E1A2-D744-4968-94D8-357C474EC379}" type="presOf" srcId="{41B7BF0D-FD76-4B40-B99E-36B02F9FC5D6}" destId="{82170308-4EE6-4879-B575-889D49247812}" srcOrd="0" destOrd="0" presId="urn:microsoft.com/office/officeart/2005/8/layout/chevron2"/>
    <dgm:cxn modelId="{56BDBFD9-7FFA-418D-A2FD-D1182DDE0049}" type="presOf" srcId="{2E9B2A38-1553-4261-8554-3B0CD453B166}" destId="{C6D0815D-E35B-4109-9A84-EB325D0F92AE}" srcOrd="0" destOrd="0" presId="urn:microsoft.com/office/officeart/2005/8/layout/chevron2"/>
    <dgm:cxn modelId="{02BCDC9A-56E1-4007-8E0D-F00763B0C302}" type="presOf" srcId="{BD0F8118-56B5-4F86-89DE-DECDA9CD93A7}" destId="{C9182F09-DE76-4E59-A76B-D750EB46AF1A}" srcOrd="0" destOrd="1" presId="urn:microsoft.com/office/officeart/2005/8/layout/chevron2"/>
    <dgm:cxn modelId="{63F75E79-C0E4-46DA-AF77-21F88D091333}" type="presOf" srcId="{32CD7C0A-A4BF-4B39-B6D0-FE511F4C655F}" destId="{DBB2283D-3924-4614-9563-68264401D833}" srcOrd="0" destOrd="0" presId="urn:microsoft.com/office/officeart/2005/8/layout/chevron2"/>
    <dgm:cxn modelId="{86974D45-25C2-4242-A247-8CB74538B825}" srcId="{61C0801A-4034-48D9-A32D-F3BF38FC2B0F}" destId="{E9AF02B3-965F-41D5-89DF-BCE3280A4ACE}" srcOrd="2" destOrd="0" parTransId="{D95D790F-7733-4293-BC5B-7D7E6374C529}" sibTransId="{DABFBCED-CCFA-4B60-8146-A7A308DE1E53}"/>
    <dgm:cxn modelId="{17325E6A-C77D-482A-92C8-DC4E34788CC8}" type="presOf" srcId="{A082E3AB-5B62-44EC-9BAE-DF38F9CDBB39}" destId="{C9182F09-DE76-4E59-A76B-D750EB46AF1A}" srcOrd="0" destOrd="0" presId="urn:microsoft.com/office/officeart/2005/8/layout/chevron2"/>
    <dgm:cxn modelId="{BBE8DE06-D61D-4EF7-9A75-1663695A035D}" srcId="{E9AF02B3-965F-41D5-89DF-BCE3280A4ACE}" destId="{32CD7C0A-A4BF-4B39-B6D0-FE511F4C655F}" srcOrd="0" destOrd="0" parTransId="{7F29BBF3-3175-47C9-A6DA-2B4BFA0DEB57}" sibTransId="{6F08B898-5D15-463D-874D-034F87B4B6A4}"/>
    <dgm:cxn modelId="{CD64FC2E-F213-4D05-BC25-CC5BBF285BB2}" srcId="{41B7BF0D-FD76-4B40-B99E-36B02F9FC5D6}" destId="{2E9B2A38-1553-4261-8554-3B0CD453B166}" srcOrd="0" destOrd="0" parTransId="{B6B70421-846A-42CB-A13E-102D30E8FA6E}" sibTransId="{CCEF5189-FE66-422B-B2AA-7DB9499203C2}"/>
    <dgm:cxn modelId="{D8C753AD-CC3B-4BF6-BCE7-43380D2515AB}" srcId="{E5CAEDFD-6EFB-422F-887F-5995A483E861}" destId="{BD0F8118-56B5-4F86-89DE-DECDA9CD93A7}" srcOrd="1" destOrd="0" parTransId="{98406F83-41D7-4381-9B2D-355D1A5C0745}" sibTransId="{AF43D2DA-4A4C-4D05-A007-CA9F7FE8643A}"/>
    <dgm:cxn modelId="{1D31B8DD-7736-4DF5-B5A2-C8A91AB20EF3}" type="presOf" srcId="{61C0801A-4034-48D9-A32D-F3BF38FC2B0F}" destId="{75E8A84C-65F8-48BF-BDD3-54D012BA7939}" srcOrd="0" destOrd="0" presId="urn:microsoft.com/office/officeart/2005/8/layout/chevron2"/>
    <dgm:cxn modelId="{A3E630D5-384D-4FF7-9199-F8E33418CBFF}" srcId="{61C0801A-4034-48D9-A32D-F3BF38FC2B0F}" destId="{E5CAEDFD-6EFB-422F-887F-5995A483E861}" srcOrd="1" destOrd="0" parTransId="{5813E20E-150A-4ED7-A1AA-C2EEEEF6B904}" sibTransId="{BEBEFD10-71A4-4E6E-B550-0BAB53804E6C}"/>
    <dgm:cxn modelId="{C781873C-C94F-4ACE-AE8B-3DBAC5A71744}" type="presParOf" srcId="{75E8A84C-65F8-48BF-BDD3-54D012BA7939}" destId="{AE0DF4A5-E53D-4D46-B829-A193DD5F571F}" srcOrd="0" destOrd="0" presId="urn:microsoft.com/office/officeart/2005/8/layout/chevron2"/>
    <dgm:cxn modelId="{F518A28C-2A6B-421D-946E-9996EB38AE60}" type="presParOf" srcId="{AE0DF4A5-E53D-4D46-B829-A193DD5F571F}" destId="{82170308-4EE6-4879-B575-889D49247812}" srcOrd="0" destOrd="0" presId="urn:microsoft.com/office/officeart/2005/8/layout/chevron2"/>
    <dgm:cxn modelId="{9B00FE50-6602-4F6D-B1D2-0E425A4FA647}" type="presParOf" srcId="{AE0DF4A5-E53D-4D46-B829-A193DD5F571F}" destId="{C6D0815D-E35B-4109-9A84-EB325D0F92AE}" srcOrd="1" destOrd="0" presId="urn:microsoft.com/office/officeart/2005/8/layout/chevron2"/>
    <dgm:cxn modelId="{A74B050F-C434-409D-8729-7D8AC526F89B}" type="presParOf" srcId="{75E8A84C-65F8-48BF-BDD3-54D012BA7939}" destId="{23230C13-1466-4CBD-8067-F19BCD2363F7}" srcOrd="1" destOrd="0" presId="urn:microsoft.com/office/officeart/2005/8/layout/chevron2"/>
    <dgm:cxn modelId="{967600D6-E18C-4B93-9CEE-5FB46FC74F38}" type="presParOf" srcId="{75E8A84C-65F8-48BF-BDD3-54D012BA7939}" destId="{F5EA7697-79C2-4D60-90F3-8E0F11BFA370}" srcOrd="2" destOrd="0" presId="urn:microsoft.com/office/officeart/2005/8/layout/chevron2"/>
    <dgm:cxn modelId="{45EADFB1-3FC5-4AB2-8453-CA9E0576EFF9}" type="presParOf" srcId="{F5EA7697-79C2-4D60-90F3-8E0F11BFA370}" destId="{4A4EB09E-C7DA-4BCD-9425-7BA8F1943FC7}" srcOrd="0" destOrd="0" presId="urn:microsoft.com/office/officeart/2005/8/layout/chevron2"/>
    <dgm:cxn modelId="{01DE394B-BE36-4384-8DA8-88E3F4C7DBED}" type="presParOf" srcId="{F5EA7697-79C2-4D60-90F3-8E0F11BFA370}" destId="{C9182F09-DE76-4E59-A76B-D750EB46AF1A}" srcOrd="1" destOrd="0" presId="urn:microsoft.com/office/officeart/2005/8/layout/chevron2"/>
    <dgm:cxn modelId="{3CA7ED42-3AF6-425B-A0B7-FE3235BEDFF7}" type="presParOf" srcId="{75E8A84C-65F8-48BF-BDD3-54D012BA7939}" destId="{7184E24C-34A0-4F59-BED7-80DD3E5C17D2}" srcOrd="3" destOrd="0" presId="urn:microsoft.com/office/officeart/2005/8/layout/chevron2"/>
    <dgm:cxn modelId="{E4BB9F33-7195-42CA-A3BB-C961DE1E96F2}" type="presParOf" srcId="{75E8A84C-65F8-48BF-BDD3-54D012BA7939}" destId="{8A1C43CC-9017-482F-BDFB-BEA908A3FF71}" srcOrd="4" destOrd="0" presId="urn:microsoft.com/office/officeart/2005/8/layout/chevron2"/>
    <dgm:cxn modelId="{3D112D16-9770-4250-8BD2-4ACC000ED575}" type="presParOf" srcId="{8A1C43CC-9017-482F-BDFB-BEA908A3FF71}" destId="{733CA086-77E4-4B7E-91D0-DB4E18BD04C5}" srcOrd="0" destOrd="0" presId="urn:microsoft.com/office/officeart/2005/8/layout/chevron2"/>
    <dgm:cxn modelId="{3035B101-D1EE-465E-BE79-26C08C82A5D7}" type="presParOf" srcId="{8A1C43CC-9017-482F-BDFB-BEA908A3FF71}" destId="{DBB2283D-3924-4614-9563-68264401D833}" srcOrd="1" destOrd="0" presId="urn:microsoft.com/office/officeart/2005/8/layout/chevron2"/>
  </dgm:cxnLst>
  <dgm:bg/>
  <dgm:whole/>
</dgm:dataModel>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706" name="Rectangle 2"/>
          <p:cNvSpPr>
            <a:spLocks noGrp="1" noChangeArrowheads="1"/>
          </p:cNvSpPr>
          <p:nvPr>
            <p:ph type="hdr" sz="quarter"/>
          </p:nvPr>
        </p:nvSpPr>
        <p:spPr bwMode="auto">
          <a:xfrm>
            <a:off x="1" y="0"/>
            <a:ext cx="2944525" cy="496967"/>
          </a:xfrm>
          <a:prstGeom prst="rect">
            <a:avLst/>
          </a:prstGeom>
          <a:noFill/>
          <a:ln w="9525">
            <a:noFill/>
            <a:miter lim="800000"/>
            <a:headEnd/>
            <a:tailEnd/>
          </a:ln>
          <a:effectLst/>
        </p:spPr>
        <p:txBody>
          <a:bodyPr vert="horz" wrap="square" lIns="92190" tIns="46095" rIns="92190" bIns="46095" numCol="1" anchor="t" anchorCtr="0" compatLnSpc="1">
            <a:prstTxWarp prst="textNoShape">
              <a:avLst/>
            </a:prstTxWarp>
          </a:bodyPr>
          <a:lstStyle>
            <a:lvl1pPr>
              <a:spcBef>
                <a:spcPct val="0"/>
              </a:spcBef>
              <a:buFontTx/>
              <a:buNone/>
              <a:defRPr sz="1200" b="0">
                <a:latin typeface="Arial" charset="0"/>
                <a:cs typeface="+mn-cs"/>
              </a:defRPr>
            </a:lvl1pPr>
          </a:lstStyle>
          <a:p>
            <a:pPr>
              <a:defRPr/>
            </a:pPr>
            <a:endParaRPr lang="en-US"/>
          </a:p>
        </p:txBody>
      </p:sp>
      <p:sp>
        <p:nvSpPr>
          <p:cNvPr id="72707" name="Rectangle 3"/>
          <p:cNvSpPr>
            <a:spLocks noGrp="1" noChangeArrowheads="1"/>
          </p:cNvSpPr>
          <p:nvPr>
            <p:ph type="dt" sz="quarter" idx="1"/>
          </p:nvPr>
        </p:nvSpPr>
        <p:spPr bwMode="auto">
          <a:xfrm>
            <a:off x="3853150" y="0"/>
            <a:ext cx="2944525" cy="496967"/>
          </a:xfrm>
          <a:prstGeom prst="rect">
            <a:avLst/>
          </a:prstGeom>
          <a:noFill/>
          <a:ln w="9525">
            <a:noFill/>
            <a:miter lim="800000"/>
            <a:headEnd/>
            <a:tailEnd/>
          </a:ln>
          <a:effectLst/>
        </p:spPr>
        <p:txBody>
          <a:bodyPr vert="horz" wrap="square" lIns="92190" tIns="46095" rIns="92190" bIns="46095" numCol="1" anchor="t" anchorCtr="0" compatLnSpc="1">
            <a:prstTxWarp prst="textNoShape">
              <a:avLst/>
            </a:prstTxWarp>
          </a:bodyPr>
          <a:lstStyle>
            <a:lvl1pPr algn="r">
              <a:spcBef>
                <a:spcPct val="0"/>
              </a:spcBef>
              <a:buFontTx/>
              <a:buNone/>
              <a:defRPr sz="1200" b="0">
                <a:latin typeface="Arial" charset="0"/>
                <a:cs typeface="+mn-cs"/>
              </a:defRPr>
            </a:lvl1pPr>
          </a:lstStyle>
          <a:p>
            <a:pPr>
              <a:defRPr/>
            </a:pPr>
            <a:endParaRPr lang="en-US"/>
          </a:p>
        </p:txBody>
      </p:sp>
      <p:sp>
        <p:nvSpPr>
          <p:cNvPr id="72708" name="Rectangle 4"/>
          <p:cNvSpPr>
            <a:spLocks noGrp="1" noChangeArrowheads="1"/>
          </p:cNvSpPr>
          <p:nvPr>
            <p:ph type="ftr" sz="quarter" idx="2"/>
          </p:nvPr>
        </p:nvSpPr>
        <p:spPr bwMode="auto">
          <a:xfrm>
            <a:off x="1" y="9431258"/>
            <a:ext cx="2944525" cy="496967"/>
          </a:xfrm>
          <a:prstGeom prst="rect">
            <a:avLst/>
          </a:prstGeom>
          <a:noFill/>
          <a:ln w="9525">
            <a:noFill/>
            <a:miter lim="800000"/>
            <a:headEnd/>
            <a:tailEnd/>
          </a:ln>
          <a:effectLst/>
        </p:spPr>
        <p:txBody>
          <a:bodyPr vert="horz" wrap="square" lIns="92190" tIns="46095" rIns="92190" bIns="46095" numCol="1" anchor="b" anchorCtr="0" compatLnSpc="1">
            <a:prstTxWarp prst="textNoShape">
              <a:avLst/>
            </a:prstTxWarp>
          </a:bodyPr>
          <a:lstStyle>
            <a:lvl1pPr>
              <a:spcBef>
                <a:spcPct val="0"/>
              </a:spcBef>
              <a:buFontTx/>
              <a:buNone/>
              <a:defRPr sz="1200" b="0">
                <a:latin typeface="Arial" charset="0"/>
                <a:cs typeface="+mn-cs"/>
              </a:defRPr>
            </a:lvl1pPr>
          </a:lstStyle>
          <a:p>
            <a:pPr>
              <a:defRPr/>
            </a:pPr>
            <a:endParaRPr lang="en-US"/>
          </a:p>
        </p:txBody>
      </p:sp>
      <p:sp>
        <p:nvSpPr>
          <p:cNvPr id="72709" name="Rectangle 5"/>
          <p:cNvSpPr>
            <a:spLocks noGrp="1" noChangeArrowheads="1"/>
          </p:cNvSpPr>
          <p:nvPr>
            <p:ph type="sldNum" sz="quarter" idx="3"/>
          </p:nvPr>
        </p:nvSpPr>
        <p:spPr bwMode="auto">
          <a:xfrm>
            <a:off x="3853150" y="9431258"/>
            <a:ext cx="2944525" cy="496967"/>
          </a:xfrm>
          <a:prstGeom prst="rect">
            <a:avLst/>
          </a:prstGeom>
          <a:noFill/>
          <a:ln w="9525">
            <a:noFill/>
            <a:miter lim="800000"/>
            <a:headEnd/>
            <a:tailEnd/>
          </a:ln>
          <a:effectLst/>
        </p:spPr>
        <p:txBody>
          <a:bodyPr vert="horz" wrap="square" lIns="92190" tIns="46095" rIns="92190" bIns="46095" numCol="1" anchor="b" anchorCtr="0" compatLnSpc="1">
            <a:prstTxWarp prst="textNoShape">
              <a:avLst/>
            </a:prstTxWarp>
          </a:bodyPr>
          <a:lstStyle>
            <a:lvl1pPr algn="r">
              <a:spcBef>
                <a:spcPct val="0"/>
              </a:spcBef>
              <a:buFontTx/>
              <a:buNone/>
              <a:defRPr sz="1200" b="0">
                <a:latin typeface="Arial" charset="0"/>
                <a:cs typeface="+mn-cs"/>
              </a:defRPr>
            </a:lvl1pPr>
          </a:lstStyle>
          <a:p>
            <a:pPr>
              <a:defRPr/>
            </a:pPr>
            <a:fld id="{F44D07B9-7242-439B-875C-44C2812BB7C0}" type="slidenum">
              <a:rPr lang="en-US"/>
              <a:pPr>
                <a:defRPr/>
              </a:pPr>
              <a:t>‹#›</a:t>
            </a:fld>
            <a:endParaRPr lang="en-US" dirty="0"/>
          </a:p>
        </p:txBody>
      </p:sp>
    </p:spTree>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1" y="0"/>
            <a:ext cx="2944525" cy="496967"/>
          </a:xfrm>
          <a:prstGeom prst="rect">
            <a:avLst/>
          </a:prstGeom>
          <a:noFill/>
          <a:ln w="9525">
            <a:noFill/>
            <a:miter lim="800000"/>
            <a:headEnd/>
            <a:tailEnd/>
          </a:ln>
          <a:effectLst/>
        </p:spPr>
        <p:txBody>
          <a:bodyPr vert="horz" wrap="square" lIns="92190" tIns="46095" rIns="92190" bIns="46095" numCol="1" anchor="t" anchorCtr="0" compatLnSpc="1">
            <a:prstTxWarp prst="textNoShape">
              <a:avLst/>
            </a:prstTxWarp>
          </a:bodyPr>
          <a:lstStyle>
            <a:lvl1pPr>
              <a:spcBef>
                <a:spcPct val="0"/>
              </a:spcBef>
              <a:buFontTx/>
              <a:buNone/>
              <a:defRPr sz="1200" b="0">
                <a:latin typeface="Arial" charset="0"/>
                <a:cs typeface="+mn-cs"/>
              </a:defRPr>
            </a:lvl1pPr>
          </a:lstStyle>
          <a:p>
            <a:pPr>
              <a:defRPr/>
            </a:pPr>
            <a:endParaRPr lang="en-US"/>
          </a:p>
        </p:txBody>
      </p:sp>
      <p:sp>
        <p:nvSpPr>
          <p:cNvPr id="20483" name="Rectangle 3"/>
          <p:cNvSpPr>
            <a:spLocks noGrp="1" noChangeArrowheads="1"/>
          </p:cNvSpPr>
          <p:nvPr>
            <p:ph type="dt" idx="1"/>
          </p:nvPr>
        </p:nvSpPr>
        <p:spPr bwMode="auto">
          <a:xfrm>
            <a:off x="3853150" y="0"/>
            <a:ext cx="2944525" cy="496967"/>
          </a:xfrm>
          <a:prstGeom prst="rect">
            <a:avLst/>
          </a:prstGeom>
          <a:noFill/>
          <a:ln w="9525">
            <a:noFill/>
            <a:miter lim="800000"/>
            <a:headEnd/>
            <a:tailEnd/>
          </a:ln>
          <a:effectLst/>
        </p:spPr>
        <p:txBody>
          <a:bodyPr vert="horz" wrap="square" lIns="92190" tIns="46095" rIns="92190" bIns="46095" numCol="1" anchor="t" anchorCtr="0" compatLnSpc="1">
            <a:prstTxWarp prst="textNoShape">
              <a:avLst/>
            </a:prstTxWarp>
          </a:bodyPr>
          <a:lstStyle>
            <a:lvl1pPr algn="r">
              <a:spcBef>
                <a:spcPct val="0"/>
              </a:spcBef>
              <a:buFontTx/>
              <a:buNone/>
              <a:defRPr sz="1200" b="0">
                <a:latin typeface="Arial" charset="0"/>
                <a:cs typeface="+mn-cs"/>
              </a:defRPr>
            </a:lvl1pPr>
          </a:lstStyle>
          <a:p>
            <a:pPr>
              <a:defRPr/>
            </a:pPr>
            <a:endParaRPr lang="en-US"/>
          </a:p>
        </p:txBody>
      </p:sp>
      <p:sp>
        <p:nvSpPr>
          <p:cNvPr id="39940" name="Rectangle 4"/>
          <p:cNvSpPr>
            <a:spLocks noGrp="1" noRot="1" noChangeAspect="1" noChangeArrowheads="1" noTextEdit="1"/>
          </p:cNvSpPr>
          <p:nvPr>
            <p:ph type="sldImg" idx="2"/>
          </p:nvPr>
        </p:nvSpPr>
        <p:spPr bwMode="auto">
          <a:xfrm>
            <a:off x="915988" y="744538"/>
            <a:ext cx="4964112" cy="3722687"/>
          </a:xfrm>
          <a:prstGeom prst="rect">
            <a:avLst/>
          </a:prstGeom>
          <a:noFill/>
          <a:ln w="9525">
            <a:solidFill>
              <a:srgbClr val="000000"/>
            </a:solidFill>
            <a:miter lim="800000"/>
            <a:headEnd/>
            <a:tailEnd/>
          </a:ln>
        </p:spPr>
      </p:sp>
      <p:sp>
        <p:nvSpPr>
          <p:cNvPr id="20485" name="Rectangle 5"/>
          <p:cNvSpPr>
            <a:spLocks noGrp="1" noChangeArrowheads="1"/>
          </p:cNvSpPr>
          <p:nvPr>
            <p:ph type="body" sz="quarter" idx="3"/>
          </p:nvPr>
        </p:nvSpPr>
        <p:spPr bwMode="auto">
          <a:xfrm>
            <a:off x="905386" y="4714042"/>
            <a:ext cx="4986904" cy="4469526"/>
          </a:xfrm>
          <a:prstGeom prst="rect">
            <a:avLst/>
          </a:prstGeom>
          <a:noFill/>
          <a:ln w="9525">
            <a:noFill/>
            <a:miter lim="800000"/>
            <a:headEnd/>
            <a:tailEnd/>
          </a:ln>
          <a:effectLst/>
        </p:spPr>
        <p:txBody>
          <a:bodyPr vert="horz" wrap="square" lIns="92190" tIns="46095" rIns="92190" bIns="4609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486" name="Rectangle 6"/>
          <p:cNvSpPr>
            <a:spLocks noGrp="1" noChangeArrowheads="1"/>
          </p:cNvSpPr>
          <p:nvPr>
            <p:ph type="ftr" sz="quarter" idx="4"/>
          </p:nvPr>
        </p:nvSpPr>
        <p:spPr bwMode="auto">
          <a:xfrm>
            <a:off x="1" y="9431258"/>
            <a:ext cx="2944525" cy="496967"/>
          </a:xfrm>
          <a:prstGeom prst="rect">
            <a:avLst/>
          </a:prstGeom>
          <a:noFill/>
          <a:ln w="9525">
            <a:noFill/>
            <a:miter lim="800000"/>
            <a:headEnd/>
            <a:tailEnd/>
          </a:ln>
          <a:effectLst/>
        </p:spPr>
        <p:txBody>
          <a:bodyPr vert="horz" wrap="square" lIns="92190" tIns="46095" rIns="92190" bIns="46095" numCol="1" anchor="b" anchorCtr="0" compatLnSpc="1">
            <a:prstTxWarp prst="textNoShape">
              <a:avLst/>
            </a:prstTxWarp>
          </a:bodyPr>
          <a:lstStyle>
            <a:lvl1pPr>
              <a:spcBef>
                <a:spcPct val="0"/>
              </a:spcBef>
              <a:buFontTx/>
              <a:buNone/>
              <a:defRPr sz="1200" b="0">
                <a:latin typeface="Arial" charset="0"/>
                <a:cs typeface="+mn-cs"/>
              </a:defRPr>
            </a:lvl1pPr>
          </a:lstStyle>
          <a:p>
            <a:pPr>
              <a:defRPr/>
            </a:pPr>
            <a:endParaRPr lang="en-US"/>
          </a:p>
        </p:txBody>
      </p:sp>
      <p:sp>
        <p:nvSpPr>
          <p:cNvPr id="20487" name="Rectangle 7"/>
          <p:cNvSpPr>
            <a:spLocks noGrp="1" noChangeArrowheads="1"/>
          </p:cNvSpPr>
          <p:nvPr>
            <p:ph type="sldNum" sz="quarter" idx="5"/>
          </p:nvPr>
        </p:nvSpPr>
        <p:spPr bwMode="auto">
          <a:xfrm>
            <a:off x="3853150" y="9431258"/>
            <a:ext cx="2944525" cy="496967"/>
          </a:xfrm>
          <a:prstGeom prst="rect">
            <a:avLst/>
          </a:prstGeom>
          <a:noFill/>
          <a:ln w="9525">
            <a:noFill/>
            <a:miter lim="800000"/>
            <a:headEnd/>
            <a:tailEnd/>
          </a:ln>
          <a:effectLst/>
        </p:spPr>
        <p:txBody>
          <a:bodyPr vert="horz" wrap="square" lIns="92190" tIns="46095" rIns="92190" bIns="46095" numCol="1" anchor="b" anchorCtr="0" compatLnSpc="1">
            <a:prstTxWarp prst="textNoShape">
              <a:avLst/>
            </a:prstTxWarp>
          </a:bodyPr>
          <a:lstStyle>
            <a:lvl1pPr algn="r">
              <a:spcBef>
                <a:spcPct val="0"/>
              </a:spcBef>
              <a:buFontTx/>
              <a:buNone/>
              <a:defRPr sz="1200" b="0">
                <a:latin typeface="Arial" charset="0"/>
                <a:cs typeface="+mn-cs"/>
              </a:defRPr>
            </a:lvl1pPr>
          </a:lstStyle>
          <a:p>
            <a:pPr>
              <a:defRPr/>
            </a:pPr>
            <a:fld id="{F1406464-4E42-4499-9E58-A5005190653E}" type="slidenum">
              <a:rPr lang="en-US"/>
              <a:pPr>
                <a:defRPr/>
              </a:pPr>
              <a:t>‹#›</a:t>
            </a:fld>
            <a:endParaRPr lang="en-US" dirty="0"/>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p:spPr>
        <p:txBody>
          <a:bodyPr/>
          <a:lstStyle/>
          <a:p>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Independent regulatory Authority</a:t>
            </a:r>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p:spPr>
        <p:txBody>
          <a:bodyPr/>
          <a:lstStyle/>
          <a:p>
            <a:endParaRPr lang="en-US" smtClean="0"/>
          </a:p>
        </p:txBody>
      </p:sp>
      <p:sp>
        <p:nvSpPr>
          <p:cNvPr id="47108" name="Slide Number Placeholder 3"/>
          <p:cNvSpPr>
            <a:spLocks noGrp="1"/>
          </p:cNvSpPr>
          <p:nvPr>
            <p:ph type="sldNum" sz="quarter" idx="5"/>
          </p:nvPr>
        </p:nvSpPr>
        <p:spPr>
          <a:noFill/>
        </p:spPr>
        <p:txBody>
          <a:bodyPr/>
          <a:lstStyle/>
          <a:p>
            <a:fld id="{5172902A-057C-41FB-A0C1-9151ECDC926E}" type="slidenum">
              <a:rPr lang="en-US" smtClean="0"/>
              <a:pPr/>
              <a:t>30</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p:spPr>
        <p:txBody>
          <a:bodyPr/>
          <a:lstStyle/>
          <a:p>
            <a:endParaRPr lang="en-US" smtClean="0"/>
          </a:p>
        </p:txBody>
      </p:sp>
      <p:sp>
        <p:nvSpPr>
          <p:cNvPr id="48132" name="Slide Number Placeholder 3"/>
          <p:cNvSpPr>
            <a:spLocks noGrp="1"/>
          </p:cNvSpPr>
          <p:nvPr>
            <p:ph type="sldNum" sz="quarter" idx="5"/>
          </p:nvPr>
        </p:nvSpPr>
        <p:spPr>
          <a:noFill/>
        </p:spPr>
        <p:txBody>
          <a:bodyPr/>
          <a:lstStyle/>
          <a:p>
            <a:fld id="{0ABD46D9-2F7B-4419-AC9C-465C1E3F4DD8}" type="slidenum">
              <a:rPr lang="en-US" smtClean="0"/>
              <a:pPr/>
              <a:t>31</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p:spPr>
        <p:txBody>
          <a:bodyPr/>
          <a:lstStyle/>
          <a:p>
            <a:endParaRPr lang="en-US" smtClean="0"/>
          </a:p>
        </p:txBody>
      </p:sp>
      <p:sp>
        <p:nvSpPr>
          <p:cNvPr id="48132" name="Slide Number Placeholder 3"/>
          <p:cNvSpPr>
            <a:spLocks noGrp="1"/>
          </p:cNvSpPr>
          <p:nvPr>
            <p:ph type="sldNum" sz="quarter" idx="5"/>
          </p:nvPr>
        </p:nvSpPr>
        <p:spPr>
          <a:noFill/>
        </p:spPr>
        <p:txBody>
          <a:bodyPr/>
          <a:lstStyle/>
          <a:p>
            <a:fld id="{0ABD46D9-2F7B-4419-AC9C-465C1E3F4DD8}" type="slidenum">
              <a:rPr lang="en-US" smtClean="0"/>
              <a:pPr/>
              <a:t>33</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p:txBody>
          <a:bodyPr/>
          <a:lstStyle/>
          <a:p>
            <a:pPr>
              <a:defRPr/>
            </a:pPr>
            <a:fld id="{9C5AB567-991B-4A5F-9C10-A91A2BDCFD86}" type="slidenum">
              <a:rPr lang="en-US" smtClean="0"/>
              <a:pPr>
                <a:defRPr/>
              </a:pPr>
              <a:t>35</a:t>
            </a:fld>
            <a:endParaRPr lang="en-US" smtClean="0"/>
          </a:p>
        </p:txBody>
      </p:sp>
      <p:sp>
        <p:nvSpPr>
          <p:cNvPr id="60419" name="Rectangle 2"/>
          <p:cNvSpPr>
            <a:spLocks noGrp="1" noRot="1" noChangeAspect="1" noChangeArrowheads="1" noTextEdit="1"/>
          </p:cNvSpPr>
          <p:nvPr>
            <p:ph type="sldImg"/>
          </p:nvPr>
        </p:nvSpPr>
        <p:spPr bwMode="auto">
          <a:xfrm>
            <a:off x="920750" y="744538"/>
            <a:ext cx="4964113" cy="3724275"/>
          </a:xfrm>
          <a:noFill/>
          <a:ln>
            <a:solidFill>
              <a:srgbClr val="000000"/>
            </a:solidFill>
            <a:miter lim="800000"/>
            <a:headEnd/>
            <a:tailEnd/>
          </a:ln>
        </p:spPr>
      </p:sp>
      <p:sp>
        <p:nvSpPr>
          <p:cNvPr id="60420" name="Rectangle 3"/>
          <p:cNvSpPr>
            <a:spLocks noGrp="1" noChangeArrowheads="1"/>
          </p:cNvSpPr>
          <p:nvPr>
            <p:ph type="body" idx="1"/>
          </p:nvPr>
        </p:nvSpPr>
        <p:spPr bwMode="auto">
          <a:xfrm>
            <a:off x="906357" y="4714836"/>
            <a:ext cx="4984962" cy="4468129"/>
          </a:xfrm>
          <a:noFill/>
        </p:spPr>
        <p:txBody>
          <a:bodyPr wrap="square" numCol="1" anchor="t" anchorCtr="0" compatLnSpc="1">
            <a:prstTxWarp prst="textNoShape">
              <a:avLst/>
            </a:prstTxWarp>
          </a:bodyPr>
          <a:lstStyle/>
          <a:p>
            <a:r>
              <a:rPr lang="en-US" b="1" smtClean="0"/>
              <a:t>Web Portal</a:t>
            </a:r>
            <a:endParaRPr lang="en-US" i="1" smtClean="0"/>
          </a:p>
          <a:p>
            <a:r>
              <a:rPr lang="en-US" smtClean="0"/>
              <a:t> </a:t>
            </a:r>
          </a:p>
          <a:p>
            <a:r>
              <a:rPr lang="en-US" smtClean="0"/>
              <a:t>PNRA has organizes a web portal for its internal use as PNRA-Local, which serves as a source of technical documents, procedures, regulations, events and reports etc. All directorates and projects can be accessed just by clicking on their respective links. Fig. 6. The web portal of PNRA</a:t>
            </a:r>
          </a:p>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304800"/>
            <a:ext cx="8229600" cy="533400"/>
          </a:xfrm>
        </p:spPr>
        <p:txBody>
          <a:bodyPr/>
          <a:lstStyle>
            <a:lvl1pPr>
              <a:defRPr>
                <a:solidFill>
                  <a:srgbClr val="800000"/>
                </a:solidFill>
                <a:latin typeface="Cambria"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spcBef>
                <a:spcPts val="600"/>
              </a:spcBef>
              <a:spcAft>
                <a:spcPts val="600"/>
              </a:spcAft>
              <a:defRPr/>
            </a:lvl1pPr>
            <a:lvl2pPr>
              <a:spcBef>
                <a:spcPts val="600"/>
              </a:spcBef>
              <a:spcAft>
                <a:spcPts val="600"/>
              </a:spcAft>
              <a:defRPr/>
            </a:lvl2pPr>
            <a:lvl3pPr>
              <a:spcBef>
                <a:spcPts val="600"/>
              </a:spcBef>
              <a:spcAft>
                <a:spcPts val="600"/>
              </a:spcAft>
              <a:defRPr/>
            </a:lvl3pPr>
            <a:lvl4pPr>
              <a:spcBef>
                <a:spcPts val="600"/>
              </a:spcBef>
              <a:spcAft>
                <a:spcPts val="600"/>
              </a:spcAft>
              <a:defRPr/>
            </a:lvl4pPr>
            <a:lvl5pPr>
              <a:spcBef>
                <a:spcPts val="600"/>
              </a:spcBef>
              <a:spcAft>
                <a:spcPts val="600"/>
              </a:spcAf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A8D304D-3046-4C09-B25B-99662D092D3F}" type="slidenum">
              <a:rPr lang="en-US"/>
              <a:pPr>
                <a:defRPr/>
              </a:pPr>
              <a:t>‹#›</a:t>
            </a:fld>
            <a:endParaRPr lang="en-US"/>
          </a:p>
        </p:txBody>
      </p:sp>
    </p:spTree>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304800"/>
            <a:ext cx="8229600" cy="609600"/>
          </a:xfrm>
        </p:spPr>
        <p:txBody>
          <a:bodyPr/>
          <a:lstStyle/>
          <a:p>
            <a:r>
              <a:rPr lang="en-US" dirty="0" smtClean="0"/>
              <a:t>Click to edit Master title style</a:t>
            </a:r>
            <a:endParaRPr lang="en-US" dirty="0"/>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EFF05782-3A64-4FCD-84C0-1E99D4AC0D2C}" type="slidenum">
              <a:rPr lang="en-US"/>
              <a:pPr>
                <a:defRPr/>
              </a:pPr>
              <a:t>‹#›</a:t>
            </a:fld>
            <a:endParaRPr lang="en-US"/>
          </a:p>
        </p:txBody>
      </p:sp>
    </p:spTree>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914400" y="179102"/>
            <a:ext cx="8229600" cy="868362"/>
          </a:xfrm>
          <a:prstGeom prst="rect">
            <a:avLst/>
          </a:prstGeom>
        </p:spPr>
        <p:txBody>
          <a:bodyPr/>
          <a:lstStyle>
            <a:lvl1pPr>
              <a:defRPr>
                <a:latin typeface="Cambria" pitchFamily="18" charset="0"/>
                <a:ea typeface="Tahoma" pitchFamily="34" charset="0"/>
                <a:cs typeface="Tahoma" pitchFamily="34" charset="0"/>
              </a:defRPr>
            </a:lvl1pPr>
          </a:lstStyle>
          <a:p>
            <a:r>
              <a:rPr lang="en-US" dirty="0" smtClean="0"/>
              <a:t>Click to edit Master title style</a:t>
            </a:r>
            <a:endParaRPr lang="en-US" dirty="0"/>
          </a:p>
        </p:txBody>
      </p:sp>
      <p:sp>
        <p:nvSpPr>
          <p:cNvPr id="4" name="Content Placeholder 2"/>
          <p:cNvSpPr>
            <a:spLocks noGrp="1"/>
          </p:cNvSpPr>
          <p:nvPr>
            <p:ph idx="1"/>
          </p:nvPr>
        </p:nvSpPr>
        <p:spPr>
          <a:xfrm>
            <a:off x="117475" y="1524000"/>
            <a:ext cx="8915400" cy="4525963"/>
          </a:xfrm>
          <a:prstGeom prst="rect">
            <a:avLst/>
          </a:prstGeom>
        </p:spPr>
        <p:txBody>
          <a:bodyPr/>
          <a:lstStyle>
            <a:lvl1pPr>
              <a:buFont typeface="Wingdings" pitchFamily="2" charset="2"/>
              <a:buChar char=""/>
              <a:defRPr>
                <a:latin typeface="Cambria" pitchFamily="18" charset="0"/>
              </a:defRPr>
            </a:lvl1pPr>
            <a:lvl2pPr>
              <a:buSzPct val="120000"/>
              <a:buFont typeface="Arial" pitchFamily="34" charset="0"/>
              <a:buChar char="•"/>
              <a:defRPr i="0">
                <a:latin typeface="Cambria" pitchFamily="18" charset="0"/>
              </a:defRPr>
            </a:lvl2pPr>
            <a:lvl3pPr>
              <a:buFont typeface="Courier New" pitchFamily="49" charset="0"/>
              <a:buChar char="o"/>
              <a:defRPr>
                <a:latin typeface="Cambria" pitchFamily="18" charset="0"/>
              </a:defRPr>
            </a:lvl3pPr>
            <a:lvl4pPr>
              <a:defRPr>
                <a:latin typeface="Cambria" pitchFamily="18" charset="0"/>
              </a:defRPr>
            </a:lvl4pPr>
            <a:lvl5pPr>
              <a:defRPr>
                <a:latin typeface="Cambria"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lvl1pPr>
              <a:defRPr>
                <a:solidFill>
                  <a:srgbClr val="800000"/>
                </a:solidFill>
              </a:defRPr>
            </a:lvl1p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D783CC5-6969-4AF1-855E-8DD211034687}" type="slidenum">
              <a:rPr lang="en-US"/>
              <a:pPr>
                <a:defRPr/>
              </a:pPr>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a:t>20-012-2001</a:t>
            </a:r>
          </a:p>
        </p:txBody>
      </p:sp>
    </p:spTree>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304800"/>
            <a:ext cx="8229600" cy="533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3075" name="Rectangle 3"/>
          <p:cNvSpPr>
            <a:spLocks noGrp="1" noChangeArrowheads="1"/>
          </p:cNvSpPr>
          <p:nvPr>
            <p:ph type="body" idx="1"/>
          </p:nvPr>
        </p:nvSpPr>
        <p:spPr bwMode="auto">
          <a:xfrm>
            <a:off x="533400" y="1524000"/>
            <a:ext cx="80010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2150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mn-lt"/>
              </a:defRPr>
            </a:lvl1pPr>
          </a:lstStyle>
          <a:p>
            <a:pPr>
              <a:defRPr/>
            </a:pPr>
            <a:endParaRPr lang="en-US"/>
          </a:p>
        </p:txBody>
      </p:sp>
      <p:sp>
        <p:nvSpPr>
          <p:cNvPr id="2150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mn-lt"/>
              </a:defRPr>
            </a:lvl1pPr>
          </a:lstStyle>
          <a:p>
            <a:pPr>
              <a:defRPr/>
            </a:pPr>
            <a:endParaRPr lang="en-US"/>
          </a:p>
        </p:txBody>
      </p:sp>
      <p:sp>
        <p:nvSpPr>
          <p:cNvPr id="21510" name="Rectangle 6"/>
          <p:cNvSpPr>
            <a:spLocks noGrp="1" noChangeArrowheads="1"/>
          </p:cNvSpPr>
          <p:nvPr>
            <p:ph type="sldNum" sz="quarter" idx="4"/>
          </p:nvPr>
        </p:nvSpPr>
        <p:spPr bwMode="auto">
          <a:xfrm>
            <a:off x="6629400" y="624840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mn-lt"/>
              </a:defRPr>
            </a:lvl1pPr>
          </a:lstStyle>
          <a:p>
            <a:pPr>
              <a:defRPr/>
            </a:pPr>
            <a:fld id="{9D0A4CE1-6CC3-450C-8A61-963A5E07DC8C}" type="slidenum">
              <a:rPr lang="en-US"/>
              <a:pPr>
                <a:defRPr/>
              </a:pPr>
              <a:t>‹#›</a:t>
            </a:fld>
            <a:endParaRPr lang="en-US" dirty="0"/>
          </a:p>
        </p:txBody>
      </p:sp>
      <p:sp>
        <p:nvSpPr>
          <p:cNvPr id="21511" name="Line 7"/>
          <p:cNvSpPr>
            <a:spLocks noChangeShapeType="1"/>
          </p:cNvSpPr>
          <p:nvPr/>
        </p:nvSpPr>
        <p:spPr bwMode="auto">
          <a:xfrm>
            <a:off x="0" y="1238250"/>
            <a:ext cx="9144000" cy="0"/>
          </a:xfrm>
          <a:prstGeom prst="line">
            <a:avLst/>
          </a:prstGeom>
          <a:noFill/>
          <a:ln w="76200">
            <a:solidFill>
              <a:srgbClr val="FF0000"/>
            </a:solidFill>
            <a:round/>
            <a:headEnd/>
            <a:tailEnd/>
          </a:ln>
          <a:effectLst/>
        </p:spPr>
        <p:txBody>
          <a:bodyPr/>
          <a:lstStyle/>
          <a:p>
            <a:pPr>
              <a:defRPr/>
            </a:pPr>
            <a:endParaRPr lang="en-US"/>
          </a:p>
        </p:txBody>
      </p:sp>
      <p:pic>
        <p:nvPicPr>
          <p:cNvPr id="3080" name="Picture 8" descr="PNR3-animated"/>
          <p:cNvPicPr>
            <a:picLocks noChangeAspect="1" noChangeArrowheads="1"/>
          </p:cNvPicPr>
          <p:nvPr/>
        </p:nvPicPr>
        <p:blipFill>
          <a:blip r:embed="rId7"/>
          <a:srcRect/>
          <a:stretch>
            <a:fillRect/>
          </a:stretch>
        </p:blipFill>
        <p:spPr bwMode="auto">
          <a:xfrm>
            <a:off x="0" y="0"/>
            <a:ext cx="982663" cy="12573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427" r:id="rId1"/>
    <p:sldLayoutId id="2147484428" r:id="rId2"/>
    <p:sldLayoutId id="2147484480" r:id="rId3"/>
    <p:sldLayoutId id="2147484498" r:id="rId4"/>
    <p:sldLayoutId id="2147484499" r:id="rId5"/>
  </p:sldLayoutIdLst>
  <p:transition spd="slow"/>
  <p:hf sldNum="0" hdr="0" ftr="0" dt="0"/>
  <p:txStyles>
    <p:titleStyle>
      <a:lvl1pPr algn="ctr" rtl="0" eaLnBrk="0" fontAlgn="base" hangingPunct="0">
        <a:spcBef>
          <a:spcPct val="0"/>
        </a:spcBef>
        <a:spcAft>
          <a:spcPct val="0"/>
        </a:spcAft>
        <a:defRPr sz="4000" b="1">
          <a:solidFill>
            <a:srgbClr val="800000"/>
          </a:solidFill>
          <a:effectLst>
            <a:outerShdw blurRad="38100" dist="38100" dir="2700000" algn="tl">
              <a:srgbClr val="000000">
                <a:alpha val="43137"/>
              </a:srgbClr>
            </a:outerShdw>
          </a:effectLst>
          <a:latin typeface="Cambria" pitchFamily="18" charset="0"/>
          <a:ea typeface="+mj-ea"/>
          <a:cs typeface="+mj-cs"/>
        </a:defRPr>
      </a:lvl1pPr>
      <a:lvl2pPr algn="ctr" rtl="0" eaLnBrk="0" fontAlgn="base" hangingPunct="0">
        <a:spcBef>
          <a:spcPct val="0"/>
        </a:spcBef>
        <a:spcAft>
          <a:spcPct val="0"/>
        </a:spcAft>
        <a:defRPr sz="3600" b="1">
          <a:solidFill>
            <a:srgbClr val="C00000"/>
          </a:solidFill>
          <a:latin typeface="Arial" charset="0"/>
        </a:defRPr>
      </a:lvl2pPr>
      <a:lvl3pPr algn="ctr" rtl="0" eaLnBrk="0" fontAlgn="base" hangingPunct="0">
        <a:spcBef>
          <a:spcPct val="0"/>
        </a:spcBef>
        <a:spcAft>
          <a:spcPct val="0"/>
        </a:spcAft>
        <a:defRPr sz="3600" b="1">
          <a:solidFill>
            <a:srgbClr val="C00000"/>
          </a:solidFill>
          <a:latin typeface="Arial" charset="0"/>
        </a:defRPr>
      </a:lvl3pPr>
      <a:lvl4pPr algn="ctr" rtl="0" eaLnBrk="0" fontAlgn="base" hangingPunct="0">
        <a:spcBef>
          <a:spcPct val="0"/>
        </a:spcBef>
        <a:spcAft>
          <a:spcPct val="0"/>
        </a:spcAft>
        <a:defRPr sz="3600" b="1">
          <a:solidFill>
            <a:srgbClr val="C00000"/>
          </a:solidFill>
          <a:latin typeface="Arial" charset="0"/>
        </a:defRPr>
      </a:lvl4pPr>
      <a:lvl5pPr algn="ctr" rtl="0" eaLnBrk="0" fontAlgn="base" hangingPunct="0">
        <a:spcBef>
          <a:spcPct val="0"/>
        </a:spcBef>
        <a:spcAft>
          <a:spcPct val="0"/>
        </a:spcAft>
        <a:defRPr sz="3600" b="1">
          <a:solidFill>
            <a:srgbClr val="C00000"/>
          </a:solidFill>
          <a:latin typeface="Arial" charset="0"/>
        </a:defRPr>
      </a:lvl5pPr>
      <a:lvl6pPr marL="457200" algn="ctr" rtl="0" fontAlgn="base">
        <a:spcBef>
          <a:spcPct val="0"/>
        </a:spcBef>
        <a:spcAft>
          <a:spcPct val="0"/>
        </a:spcAft>
        <a:defRPr sz="3200">
          <a:solidFill>
            <a:schemeClr val="tx2"/>
          </a:solidFill>
          <a:latin typeface="Arial" charset="0"/>
        </a:defRPr>
      </a:lvl6pPr>
      <a:lvl7pPr marL="914400" algn="ctr" rtl="0" fontAlgn="base">
        <a:spcBef>
          <a:spcPct val="0"/>
        </a:spcBef>
        <a:spcAft>
          <a:spcPct val="0"/>
        </a:spcAft>
        <a:defRPr sz="3200">
          <a:solidFill>
            <a:schemeClr val="tx2"/>
          </a:solidFill>
          <a:latin typeface="Arial" charset="0"/>
        </a:defRPr>
      </a:lvl7pPr>
      <a:lvl8pPr marL="1371600" algn="ctr" rtl="0" fontAlgn="base">
        <a:spcBef>
          <a:spcPct val="0"/>
        </a:spcBef>
        <a:spcAft>
          <a:spcPct val="0"/>
        </a:spcAft>
        <a:defRPr sz="3200">
          <a:solidFill>
            <a:schemeClr val="tx2"/>
          </a:solidFill>
          <a:latin typeface="Arial" charset="0"/>
        </a:defRPr>
      </a:lvl8pPr>
      <a:lvl9pPr marL="1828800" algn="ctr" rtl="0" fontAlgn="base">
        <a:spcBef>
          <a:spcPct val="0"/>
        </a:spcBef>
        <a:spcAft>
          <a:spcPct val="0"/>
        </a:spcAft>
        <a:defRPr sz="3200">
          <a:solidFill>
            <a:schemeClr val="tx2"/>
          </a:solidFill>
          <a:latin typeface="Arial" charset="0"/>
        </a:defRPr>
      </a:lvl9pPr>
    </p:titleStyle>
    <p:bodyStyle>
      <a:lvl1pPr marL="342900" indent="-342900" algn="l" rtl="0" eaLnBrk="0" fontAlgn="base" hangingPunct="0">
        <a:spcBef>
          <a:spcPct val="20000"/>
        </a:spcBef>
        <a:spcAft>
          <a:spcPct val="0"/>
        </a:spcAft>
        <a:buSzPct val="120000"/>
        <a:buChar char="•"/>
        <a:defRPr sz="2800" b="1">
          <a:solidFill>
            <a:schemeClr val="tx1"/>
          </a:solidFill>
          <a:latin typeface="Cambria" pitchFamily="18" charset="0"/>
          <a:ea typeface="+mn-ea"/>
          <a:cs typeface="+mn-cs"/>
        </a:defRPr>
      </a:lvl1pPr>
      <a:lvl2pPr marL="742950" indent="-285750" algn="l" rtl="0" eaLnBrk="0" fontAlgn="base" hangingPunct="0">
        <a:spcBef>
          <a:spcPct val="20000"/>
        </a:spcBef>
        <a:spcAft>
          <a:spcPct val="0"/>
        </a:spcAft>
        <a:buSzPct val="110000"/>
        <a:buFont typeface="Arial" pitchFamily="34" charset="0"/>
        <a:buChar char="–"/>
        <a:defRPr sz="2400" i="0">
          <a:solidFill>
            <a:schemeClr val="tx1"/>
          </a:solidFill>
          <a:latin typeface="Cambria" pitchFamily="18" charset="0"/>
        </a:defRPr>
      </a:lvl2pPr>
      <a:lvl3pPr marL="1143000" indent="-228600" algn="l" rtl="0" eaLnBrk="0" fontAlgn="base" hangingPunct="0">
        <a:spcBef>
          <a:spcPct val="20000"/>
        </a:spcBef>
        <a:spcAft>
          <a:spcPct val="0"/>
        </a:spcAft>
        <a:buSzPct val="110000"/>
        <a:buChar char="•"/>
        <a:defRPr sz="2200">
          <a:solidFill>
            <a:schemeClr val="tx1"/>
          </a:solidFill>
          <a:latin typeface="Cambria" pitchFamily="18" charset="0"/>
        </a:defRPr>
      </a:lvl3pPr>
      <a:lvl4pPr marL="1600200" indent="-228600" algn="l" rtl="0" eaLnBrk="0" fontAlgn="base" hangingPunct="0">
        <a:spcBef>
          <a:spcPct val="20000"/>
        </a:spcBef>
        <a:spcAft>
          <a:spcPct val="0"/>
        </a:spcAft>
        <a:buChar char="–"/>
        <a:defRPr sz="2000">
          <a:solidFill>
            <a:schemeClr val="tx1"/>
          </a:solidFill>
          <a:latin typeface="Cambria" pitchFamily="18" charset="0"/>
        </a:defRPr>
      </a:lvl4pPr>
      <a:lvl5pPr marL="2057400" indent="-228600" algn="l" rtl="0" eaLnBrk="0" fontAlgn="base" hangingPunct="0">
        <a:spcBef>
          <a:spcPct val="20000"/>
        </a:spcBef>
        <a:spcAft>
          <a:spcPct val="0"/>
        </a:spcAft>
        <a:buChar char="»"/>
        <a:defRPr sz="2000">
          <a:solidFill>
            <a:schemeClr val="tx1"/>
          </a:solidFill>
          <a:latin typeface="Cambria" pitchFamily="18"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9.xml"/><Relationship Id="rId1" Type="http://schemas.openxmlformats.org/officeDocument/2006/relationships/slideLayout" Target="../slideLayouts/slideLayout2.xml"/><Relationship Id="rId6" Type="http://schemas.openxmlformats.org/officeDocument/2006/relationships/slide" Target="slide40.xml"/><Relationship Id="rId5" Type="http://schemas.openxmlformats.org/officeDocument/2006/relationships/slide" Target="slide34.xml"/><Relationship Id="rId4" Type="http://schemas.openxmlformats.org/officeDocument/2006/relationships/slide" Target="slide19.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9.xml"/><Relationship Id="rId1" Type="http://schemas.openxmlformats.org/officeDocument/2006/relationships/slideLayout" Target="../slideLayouts/slideLayout2.xml"/><Relationship Id="rId5" Type="http://schemas.openxmlformats.org/officeDocument/2006/relationships/slide" Target="slide48.xml"/><Relationship Id="rId4" Type="http://schemas.openxmlformats.org/officeDocument/2006/relationships/slide" Target="slide5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9.xml"/><Relationship Id="rId1" Type="http://schemas.openxmlformats.org/officeDocument/2006/relationships/slideLayout" Target="../slideLayouts/slideLayout2.xml"/><Relationship Id="rId6" Type="http://schemas.openxmlformats.org/officeDocument/2006/relationships/slide" Target="slide58.xml"/><Relationship Id="rId5" Type="http://schemas.openxmlformats.org/officeDocument/2006/relationships/slide" Target="slide57.xml"/><Relationship Id="rId4" Type="http://schemas.openxmlformats.org/officeDocument/2006/relationships/slide" Target="slide55.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slide" Target="slide63.xml"/><Relationship Id="rId13" Type="http://schemas.openxmlformats.org/officeDocument/2006/relationships/image" Target="../media/image3.png"/><Relationship Id="rId3" Type="http://schemas.openxmlformats.org/officeDocument/2006/relationships/slide" Target="slide21.xml"/><Relationship Id="rId7" Type="http://schemas.openxmlformats.org/officeDocument/2006/relationships/slide" Target="slide26.xml"/><Relationship Id="rId12" Type="http://schemas.openxmlformats.org/officeDocument/2006/relationships/slide" Target="slide11.xml"/><Relationship Id="rId2" Type="http://schemas.openxmlformats.org/officeDocument/2006/relationships/slide" Target="slide20.xml"/><Relationship Id="rId1" Type="http://schemas.openxmlformats.org/officeDocument/2006/relationships/slideLayout" Target="../slideLayouts/slideLayout3.xml"/><Relationship Id="rId6" Type="http://schemas.openxmlformats.org/officeDocument/2006/relationships/slide" Target="slide24.xml"/><Relationship Id="rId11" Type="http://schemas.openxmlformats.org/officeDocument/2006/relationships/slide" Target="slide76.xml"/><Relationship Id="rId5" Type="http://schemas.openxmlformats.org/officeDocument/2006/relationships/slide" Target="slide23.xml"/><Relationship Id="rId10" Type="http://schemas.openxmlformats.org/officeDocument/2006/relationships/slide" Target="slide62.xml"/><Relationship Id="rId4" Type="http://schemas.openxmlformats.org/officeDocument/2006/relationships/slide" Target="slide22.xml"/><Relationship Id="rId9" Type="http://schemas.openxmlformats.org/officeDocument/2006/relationships/slide" Target="slide64.xml"/><Relationship Id="rId14" Type="http://schemas.openxmlformats.org/officeDocument/2006/relationships/slide" Target="slide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19.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slide" Target="slide19.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3.png"/><Relationship Id="rId2" Type="http://schemas.openxmlformats.org/officeDocument/2006/relationships/diagramData" Target="../diagrams/data3.xml"/><Relationship Id="rId1" Type="http://schemas.openxmlformats.org/officeDocument/2006/relationships/slideLayout" Target="../slideLayouts/slideLayout1.xml"/><Relationship Id="rId6" Type="http://schemas.openxmlformats.org/officeDocument/2006/relationships/slide" Target="slide19.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4.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chart" Target="../charts/chart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chart" Target="../charts/chart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8" Type="http://schemas.openxmlformats.org/officeDocument/2006/relationships/slide" Target="slide33.xml"/><Relationship Id="rId3" Type="http://schemas.openxmlformats.org/officeDocument/2006/relationships/slide" Target="slide28.xml"/><Relationship Id="rId7" Type="http://schemas.openxmlformats.org/officeDocument/2006/relationships/slide" Target="slide29.xml"/><Relationship Id="rId2" Type="http://schemas.openxmlformats.org/officeDocument/2006/relationships/slide" Target="slide27.xml"/><Relationship Id="rId1" Type="http://schemas.openxmlformats.org/officeDocument/2006/relationships/slideLayout" Target="../slideLayouts/slideLayout1.xml"/><Relationship Id="rId6" Type="http://schemas.openxmlformats.org/officeDocument/2006/relationships/slide" Target="slide32.xml"/><Relationship Id="rId5" Type="http://schemas.openxmlformats.org/officeDocument/2006/relationships/slide" Target="slide31.xml"/><Relationship Id="rId10" Type="http://schemas.openxmlformats.org/officeDocument/2006/relationships/image" Target="../media/image3.png"/><Relationship Id="rId4" Type="http://schemas.openxmlformats.org/officeDocument/2006/relationships/slide" Target="slide30.xml"/><Relationship Id="rId9" Type="http://schemas.openxmlformats.org/officeDocument/2006/relationships/slide" Target="slide19.xml"/></Relationships>
</file>

<file path=ppt/slides/_rels/slide27.xml.rels><?xml version="1.0" encoding="UTF-8" standalone="yes"?>
<Relationships xmlns="http://schemas.openxmlformats.org/package/2006/relationships"><Relationship Id="rId8" Type="http://schemas.openxmlformats.org/officeDocument/2006/relationships/slide" Target="slide26.xml"/><Relationship Id="rId3" Type="http://schemas.openxmlformats.org/officeDocument/2006/relationships/image" Target="../media/image7.jpeg"/><Relationship Id="rId7" Type="http://schemas.openxmlformats.org/officeDocument/2006/relationships/image" Target="../media/image11.png"/><Relationship Id="rId2" Type="http://schemas.openxmlformats.org/officeDocument/2006/relationships/image" Target="../media/image6.jpe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jpeg"/><Relationship Id="rId9"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slide" Target="slide26.xml"/></Relationships>
</file>

<file path=ppt/slides/_rels/slide29.xml.rels><?xml version="1.0" encoding="UTF-8" standalone="yes"?>
<Relationships xmlns="http://schemas.openxmlformats.org/package/2006/relationships"><Relationship Id="rId3" Type="http://schemas.openxmlformats.org/officeDocument/2006/relationships/slide" Target="slide26.xml"/><Relationship Id="rId2" Type="http://schemas.openxmlformats.org/officeDocument/2006/relationships/image" Target="../media/image14.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8" Type="http://schemas.openxmlformats.org/officeDocument/2006/relationships/slide" Target="slide26.xml"/><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 Id="rId9" Type="http://schemas.openxmlformats.org/officeDocument/2006/relationships/image" Target="../media/image3.png"/></Relationships>
</file>

<file path=ppt/slides/_rels/slide31.xml.rels><?xml version="1.0" encoding="UTF-8" standalone="yes"?>
<Relationships xmlns="http://schemas.openxmlformats.org/package/2006/relationships"><Relationship Id="rId8" Type="http://schemas.openxmlformats.org/officeDocument/2006/relationships/slide" Target="slide26.xml"/><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 Id="rId9" Type="http://schemas.openxmlformats.org/officeDocument/2006/relationships/image" Target="../media/image3.png"/></Relationships>
</file>

<file path=ppt/slides/_rels/slide32.xml.rels><?xml version="1.0" encoding="UTF-8" standalone="yes"?>
<Relationships xmlns="http://schemas.openxmlformats.org/package/2006/relationships"><Relationship Id="rId3" Type="http://schemas.openxmlformats.org/officeDocument/2006/relationships/slide" Target="slide26.xml"/><Relationship Id="rId2" Type="http://schemas.openxmlformats.org/officeDocument/2006/relationships/image" Target="../media/image25.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slide" Target="slide26.xml"/></Relationships>
</file>

<file path=ppt/slides/_rels/slide34.xml.rels><?xml version="1.0" encoding="UTF-8" standalone="yes"?>
<Relationships xmlns="http://schemas.openxmlformats.org/package/2006/relationships"><Relationship Id="rId8" Type="http://schemas.openxmlformats.org/officeDocument/2006/relationships/slide" Target="slide11.xml"/><Relationship Id="rId3" Type="http://schemas.openxmlformats.org/officeDocument/2006/relationships/slide" Target="slide36.xml"/><Relationship Id="rId7" Type="http://schemas.openxmlformats.org/officeDocument/2006/relationships/hyperlink" Target="Glimpses.pdf" TargetMode="External"/><Relationship Id="rId2" Type="http://schemas.openxmlformats.org/officeDocument/2006/relationships/slide" Target="slide35.xml"/><Relationship Id="rId1" Type="http://schemas.openxmlformats.org/officeDocument/2006/relationships/slideLayout" Target="../slideLayouts/slideLayout1.xml"/><Relationship Id="rId6" Type="http://schemas.openxmlformats.org/officeDocument/2006/relationships/slide" Target="slide39.xml"/><Relationship Id="rId5" Type="http://schemas.openxmlformats.org/officeDocument/2006/relationships/slide" Target="slide38.xml"/><Relationship Id="rId4" Type="http://schemas.openxmlformats.org/officeDocument/2006/relationships/slide" Target="slide37.xml"/><Relationship Id="rId9" Type="http://schemas.openxmlformats.org/officeDocument/2006/relationships/image" Target="../media/image3.png"/></Relationships>
</file>

<file path=ppt/slides/_rels/slide3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slide" Target="slide34.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34.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34.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34.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34.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8" Type="http://schemas.openxmlformats.org/officeDocument/2006/relationships/slide" Target="slide45.xml"/><Relationship Id="rId3" Type="http://schemas.openxmlformats.org/officeDocument/2006/relationships/slide" Target="slide11.xml"/><Relationship Id="rId7" Type="http://schemas.openxmlformats.org/officeDocument/2006/relationships/slide" Target="slide42.xml"/><Relationship Id="rId2" Type="http://schemas.openxmlformats.org/officeDocument/2006/relationships/slide" Target="slide41.xml"/><Relationship Id="rId1" Type="http://schemas.openxmlformats.org/officeDocument/2006/relationships/slideLayout" Target="../slideLayouts/slideLayout1.xml"/><Relationship Id="rId6" Type="http://schemas.openxmlformats.org/officeDocument/2006/relationships/slide" Target="slide46.xml"/><Relationship Id="rId5" Type="http://schemas.openxmlformats.org/officeDocument/2006/relationships/slide" Target="slide40.xml"/><Relationship Id="rId10" Type="http://schemas.openxmlformats.org/officeDocument/2006/relationships/slide" Target="slide47.xml"/><Relationship Id="rId4" Type="http://schemas.openxmlformats.org/officeDocument/2006/relationships/image" Target="../media/image3.png"/><Relationship Id="rId9" Type="http://schemas.openxmlformats.org/officeDocument/2006/relationships/slide" Target="slide44.xml"/></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40.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40.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7" Type="http://schemas.openxmlformats.org/officeDocument/2006/relationships/image" Target="../media/image3.png"/><Relationship Id="rId2" Type="http://schemas.openxmlformats.org/officeDocument/2006/relationships/image" Target="../media/image28.png"/><Relationship Id="rId1" Type="http://schemas.openxmlformats.org/officeDocument/2006/relationships/slideLayout" Target="../slideLayouts/slideLayout1.xml"/><Relationship Id="rId6" Type="http://schemas.openxmlformats.org/officeDocument/2006/relationships/slide" Target="slide40.xml"/><Relationship Id="rId5" Type="http://schemas.microsoft.com/office/2007/relationships/hdphoto" Target="../media/hdphoto1.wdp"/></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40.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40.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40.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40.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12.xml"/><Relationship Id="rId1" Type="http://schemas.openxmlformats.org/officeDocument/2006/relationships/slideLayout" Target="../slideLayouts/slideLayout2.xml"/><Relationship Id="rId5" Type="http://schemas.openxmlformats.org/officeDocument/2006/relationships/slide" Target="slide50.xml"/><Relationship Id="rId4" Type="http://schemas.openxmlformats.org/officeDocument/2006/relationships/slide" Target="slide49.xml"/></Relationships>
</file>

<file path=ppt/slides/_rels/slide49.xml.rels><?xml version="1.0" encoding="UTF-8" standalone="yes"?>
<Relationships xmlns="http://schemas.openxmlformats.org/package/2006/relationships"><Relationship Id="rId3" Type="http://schemas.openxmlformats.org/officeDocument/2006/relationships/slide" Target="slide67.xml"/><Relationship Id="rId2" Type="http://schemas.openxmlformats.org/officeDocument/2006/relationships/slide" Target="slide66.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slide" Target="slide48.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0.xml.rels><?xml version="1.0" encoding="UTF-8" standalone="yes"?>
<Relationships xmlns="http://schemas.openxmlformats.org/package/2006/relationships"><Relationship Id="rId3" Type="http://schemas.openxmlformats.org/officeDocument/2006/relationships/slide" Target="slide48.xml"/><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1.xml.rels><?xml version="1.0" encoding="UTF-8" standalone="yes"?>
<Relationships xmlns="http://schemas.openxmlformats.org/package/2006/relationships"><Relationship Id="rId3" Type="http://schemas.openxmlformats.org/officeDocument/2006/relationships/slide" Target="slide52.xm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slide" Target="slide12.xml"/><Relationship Id="rId4" Type="http://schemas.openxmlformats.org/officeDocument/2006/relationships/slide" Target="slide54.xml"/></Relationships>
</file>

<file path=ppt/slides/_rels/slide52.xml.rels><?xml version="1.0" encoding="UTF-8" standalone="yes"?>
<Relationships xmlns="http://schemas.openxmlformats.org/package/2006/relationships"><Relationship Id="rId3" Type="http://schemas.openxmlformats.org/officeDocument/2006/relationships/slide" Target="slide54.xml"/><Relationship Id="rId2" Type="http://schemas.openxmlformats.org/officeDocument/2006/relationships/slide" Target="slide53.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slide" Target="slide12.xml"/></Relationships>
</file>

<file path=ppt/slides/_rels/slide53.xml.rels><?xml version="1.0" encoding="UTF-8" standalone="yes"?>
<Relationships xmlns="http://schemas.openxmlformats.org/package/2006/relationships"><Relationship Id="rId3" Type="http://schemas.openxmlformats.org/officeDocument/2006/relationships/slide" Target="slide52.xml"/><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4.xml.rels><?xml version="1.0" encoding="UTF-8" standalone="yes"?>
<Relationships xmlns="http://schemas.openxmlformats.org/package/2006/relationships"><Relationship Id="rId3" Type="http://schemas.openxmlformats.org/officeDocument/2006/relationships/slide" Target="slide52.xml"/><Relationship Id="rId2" Type="http://schemas.openxmlformats.org/officeDocument/2006/relationships/slide" Target="slide64.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13.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13.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13.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13.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3.xml"/><Relationship Id="rId6" Type="http://schemas.openxmlformats.org/officeDocument/2006/relationships/slide" Target="slide5.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3.xml"/><Relationship Id="rId6" Type="http://schemas.openxmlformats.org/officeDocument/2006/relationships/slide" Target="slide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6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3.xml"/><Relationship Id="rId6" Type="http://schemas.openxmlformats.org/officeDocument/2006/relationships/slide" Target="slide5.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62.xml.rels><?xml version="1.0" encoding="UTF-8" standalone="yes"?>
<Relationships xmlns="http://schemas.openxmlformats.org/package/2006/relationships"><Relationship Id="rId3" Type="http://schemas.openxmlformats.org/officeDocument/2006/relationships/slide" Target="slide69.xml"/><Relationship Id="rId2" Type="http://schemas.openxmlformats.org/officeDocument/2006/relationships/slide" Target="slide68.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slide" Target="slide19.xml"/><Relationship Id="rId4" Type="http://schemas.openxmlformats.org/officeDocument/2006/relationships/slide" Target="slide70.xml"/></Relationships>
</file>

<file path=ppt/slides/_rels/slide63.xml.rels><?xml version="1.0" encoding="UTF-8" standalone="yes"?>
<Relationships xmlns="http://schemas.openxmlformats.org/package/2006/relationships"><Relationship Id="rId3" Type="http://schemas.openxmlformats.org/officeDocument/2006/relationships/slide" Target="slide70.xml"/><Relationship Id="rId2" Type="http://schemas.openxmlformats.org/officeDocument/2006/relationships/slide" Target="slide7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slide" Target="slide19.xml"/><Relationship Id="rId4" Type="http://schemas.openxmlformats.org/officeDocument/2006/relationships/slide" Target="slide73.xml"/></Relationships>
</file>

<file path=ppt/slides/_rels/slide64.xml.rels><?xml version="1.0" encoding="UTF-8" standalone="yes"?>
<Relationships xmlns="http://schemas.openxmlformats.org/package/2006/relationships"><Relationship Id="rId3" Type="http://schemas.openxmlformats.org/officeDocument/2006/relationships/slide" Target="slide75.xml"/><Relationship Id="rId2" Type="http://schemas.openxmlformats.org/officeDocument/2006/relationships/slide" Target="slide74.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slide" Target="slide19.xml"/></Relationships>
</file>

<file path=ppt/slides/_rels/slide6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19.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48.xml"/><Relationship Id="rId1" Type="http://schemas.openxmlformats.org/officeDocument/2006/relationships/slideLayout" Target="../slideLayouts/slideLayout1.xml"/><Relationship Id="rId5" Type="http://schemas.openxmlformats.org/officeDocument/2006/relationships/slide" Target="slide49.xml"/><Relationship Id="rId4" Type="http://schemas.openxmlformats.org/officeDocument/2006/relationships/hyperlink" Target="http://www.kinpoe.edu.pk/" TargetMode="External"/></Relationships>
</file>

<file path=ppt/slides/_rels/slide6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48.xml"/><Relationship Id="rId1" Type="http://schemas.openxmlformats.org/officeDocument/2006/relationships/slideLayout" Target="../slideLayouts/slideLayout1.xml"/><Relationship Id="rId5" Type="http://schemas.openxmlformats.org/officeDocument/2006/relationships/slide" Target="slide49.xml"/><Relationship Id="rId4" Type="http://schemas.openxmlformats.org/officeDocument/2006/relationships/hyperlink" Target="http://www.pieas.edu.pk/" TargetMode="External"/></Relationships>
</file>

<file path=ppt/slides/_rels/slide68.xml.rels><?xml version="1.0" encoding="UTF-8" standalone="yes"?>
<Relationships xmlns="http://schemas.openxmlformats.org/package/2006/relationships"><Relationship Id="rId2" Type="http://schemas.openxmlformats.org/officeDocument/2006/relationships/slide" Target="slide62.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slide" Target="slide62.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slide" Target="slide62.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slide" Target="slide63.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slide" Target="slide63.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slide" Target="slide63.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slide" Target="slide64.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slide" Target="slide64.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19.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slide" Target="slide14.xml"/><Relationship Id="rId1" Type="http://schemas.openxmlformats.org/officeDocument/2006/relationships/slideLayout" Target="../slideLayouts/slideLayout2.xml"/><Relationship Id="rId6" Type="http://schemas.openxmlformats.org/officeDocument/2006/relationships/slide" Target="slide18.xml"/><Relationship Id="rId5" Type="http://schemas.openxmlformats.org/officeDocument/2006/relationships/slide" Target="slide15.xml"/><Relationship Id="rId4" Type="http://schemas.openxmlformats.org/officeDocument/2006/relationships/slide" Target="slide17.xml"/></Relationships>
</file>

<file path=ppt/slides/_rels/slide9.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slide" Target="slide13.xml"/><Relationship Id="rId4" Type="http://schemas.openxmlformats.org/officeDocument/2006/relationships/slide" Target="slide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8"/>
          <p:cNvSpPr txBox="1">
            <a:spLocks noChangeArrowheads="1"/>
          </p:cNvSpPr>
          <p:nvPr/>
        </p:nvSpPr>
        <p:spPr>
          <a:xfrm>
            <a:off x="1066800" y="1447800"/>
            <a:ext cx="6858000" cy="4038600"/>
          </a:xfrm>
          <a:prstGeom prst="rect">
            <a:avLst/>
          </a:prstGeom>
          <a:noFill/>
        </p:spPr>
        <p:txBody>
          <a:bodyPr/>
          <a:lstStyle/>
          <a:p>
            <a:pPr marL="342900" indent="-342900" algn="ctr" eaLnBrk="0" hangingPunct="0">
              <a:spcBef>
                <a:spcPct val="20000"/>
              </a:spcBef>
              <a:defRPr/>
            </a:pPr>
            <a:r>
              <a:rPr lang="en-US" sz="3600" kern="0" dirty="0" smtClean="0">
                <a:solidFill>
                  <a:srgbClr val="800000"/>
                </a:solidFill>
                <a:effectLst>
                  <a:outerShdw blurRad="38100" dist="38100" dir="2700000" algn="tl">
                    <a:srgbClr val="000000">
                      <a:alpha val="43137"/>
                    </a:srgbClr>
                  </a:outerShdw>
                </a:effectLst>
                <a:latin typeface="Cambria" pitchFamily="18" charset="0"/>
                <a:cs typeface="Tahoma" pitchFamily="34" charset="0"/>
              </a:rPr>
              <a:t>Capacity Building of Regulatory Staff for Nuclear Security</a:t>
            </a:r>
          </a:p>
          <a:p>
            <a:pPr marL="342900" indent="-342900" algn="ctr" eaLnBrk="0" hangingPunct="0">
              <a:spcBef>
                <a:spcPct val="20000"/>
              </a:spcBef>
              <a:defRPr/>
            </a:pPr>
            <a:endParaRPr lang="en-US" altLang="ko-KR" sz="2400" dirty="0" smtClean="0">
              <a:solidFill>
                <a:srgbClr val="002060"/>
              </a:solidFill>
              <a:ea typeface="굴림" pitchFamily="34" charset="-127"/>
            </a:endParaRPr>
          </a:p>
          <a:p>
            <a:pPr marL="342900" indent="-342900" algn="ctr" eaLnBrk="0" hangingPunct="0">
              <a:spcBef>
                <a:spcPct val="20000"/>
              </a:spcBef>
              <a:defRPr/>
            </a:pPr>
            <a:endParaRPr lang="en-US" altLang="ko-KR" sz="2400" dirty="0" smtClean="0">
              <a:solidFill>
                <a:srgbClr val="002060"/>
              </a:solidFill>
              <a:ea typeface="굴림" pitchFamily="34" charset="-127"/>
            </a:endParaRPr>
          </a:p>
          <a:p>
            <a:pPr marL="342900" indent="-342900" algn="ctr" eaLnBrk="0" hangingPunct="0">
              <a:spcBef>
                <a:spcPct val="20000"/>
              </a:spcBef>
              <a:defRPr/>
            </a:pPr>
            <a:r>
              <a:rPr lang="en-US" sz="2400" kern="0" dirty="0" smtClean="0">
                <a:solidFill>
                  <a:srgbClr val="800000"/>
                </a:solidFill>
                <a:effectLst>
                  <a:outerShdw blurRad="38100" dist="38100" dir="2700000" algn="tl">
                    <a:srgbClr val="000000">
                      <a:alpha val="43137"/>
                    </a:srgbClr>
                  </a:outerShdw>
                </a:effectLst>
                <a:latin typeface="Cambria" pitchFamily="18" charset="0"/>
                <a:cs typeface="Tahoma" pitchFamily="34" charset="0"/>
              </a:rPr>
              <a:t> </a:t>
            </a:r>
            <a:r>
              <a:rPr lang="en-US" sz="2000" kern="0" dirty="0" smtClean="0">
                <a:solidFill>
                  <a:srgbClr val="800000"/>
                </a:solidFill>
                <a:effectLst>
                  <a:outerShdw blurRad="38100" dist="38100" dir="2700000" algn="tl">
                    <a:srgbClr val="000000">
                      <a:alpha val="43137"/>
                    </a:srgbClr>
                  </a:outerShdw>
                </a:effectLst>
                <a:latin typeface="Cambria" pitchFamily="18" charset="0"/>
                <a:cs typeface="Tahoma" pitchFamily="34" charset="0"/>
              </a:rPr>
              <a:t>The IAEA International Conference on Nuclear Security 2020</a:t>
            </a:r>
          </a:p>
          <a:p>
            <a:pPr marL="342900" indent="-342900" algn="ctr" eaLnBrk="0" hangingPunct="0">
              <a:spcBef>
                <a:spcPct val="20000"/>
              </a:spcBef>
              <a:defRPr/>
            </a:pPr>
            <a:endParaRPr lang="en-US" sz="2000" kern="0" dirty="0" smtClean="0">
              <a:solidFill>
                <a:srgbClr val="800000"/>
              </a:solidFill>
              <a:effectLst>
                <a:outerShdw blurRad="38100" dist="38100" dir="2700000" algn="tl">
                  <a:srgbClr val="000000">
                    <a:alpha val="43137"/>
                  </a:srgbClr>
                </a:outerShdw>
              </a:effectLst>
              <a:latin typeface="Cambria" pitchFamily="18" charset="0"/>
              <a:cs typeface="Tahoma" pitchFamily="34" charset="0"/>
            </a:endParaRPr>
          </a:p>
          <a:p>
            <a:pPr marL="342900" indent="-342900" algn="ctr" eaLnBrk="0" hangingPunct="0">
              <a:spcBef>
                <a:spcPct val="20000"/>
              </a:spcBef>
              <a:defRPr/>
            </a:pPr>
            <a:endParaRPr lang="en-US" sz="2000" kern="0" dirty="0" smtClean="0">
              <a:solidFill>
                <a:srgbClr val="800000"/>
              </a:solidFill>
              <a:effectLst>
                <a:outerShdw blurRad="38100" dist="38100" dir="2700000" algn="tl">
                  <a:srgbClr val="000000">
                    <a:alpha val="43137"/>
                  </a:srgbClr>
                </a:outerShdw>
              </a:effectLst>
              <a:latin typeface="Cambria" pitchFamily="18" charset="0"/>
              <a:cs typeface="Tahoma" pitchFamily="34" charset="0"/>
            </a:endParaRPr>
          </a:p>
          <a:p>
            <a:pPr marL="342900" indent="-342900" algn="ctr" eaLnBrk="0" hangingPunct="0">
              <a:spcBef>
                <a:spcPct val="20000"/>
              </a:spcBef>
              <a:defRPr/>
            </a:pPr>
            <a:r>
              <a:rPr lang="en-US" sz="2600" kern="0" dirty="0" smtClean="0">
                <a:solidFill>
                  <a:srgbClr val="002060"/>
                </a:solidFill>
                <a:latin typeface="+mn-lt"/>
                <a:cs typeface="+mn-cs"/>
              </a:rPr>
              <a:t>Muhammad Abid Aslam</a:t>
            </a:r>
          </a:p>
          <a:p>
            <a:pPr marL="342900" indent="-342900" algn="ctr" eaLnBrk="0" hangingPunct="0">
              <a:spcBef>
                <a:spcPct val="20000"/>
              </a:spcBef>
              <a:defRPr/>
            </a:pPr>
            <a:r>
              <a:rPr lang="en-US" sz="2600" kern="0" dirty="0" smtClean="0">
                <a:solidFill>
                  <a:srgbClr val="002060"/>
                </a:solidFill>
                <a:latin typeface="+mn-lt"/>
                <a:cs typeface="+mn-cs"/>
              </a:rPr>
              <a:t>Pakistan </a:t>
            </a:r>
            <a:r>
              <a:rPr lang="en-US" sz="2600" kern="0" dirty="0">
                <a:solidFill>
                  <a:srgbClr val="002060"/>
                </a:solidFill>
                <a:latin typeface="+mn-lt"/>
                <a:cs typeface="+mn-cs"/>
              </a:rPr>
              <a:t>Nuclear Regulatory Authority</a:t>
            </a:r>
          </a:p>
          <a:p>
            <a:pPr marL="342900" indent="-342900" algn="ctr" eaLnBrk="0" hangingPunct="0">
              <a:spcBef>
                <a:spcPct val="20000"/>
              </a:spcBef>
              <a:defRPr/>
            </a:pPr>
            <a:endParaRPr lang="en-US" sz="2600" kern="0" dirty="0">
              <a:solidFill>
                <a:srgbClr val="0033CC"/>
              </a:solidFill>
              <a:latin typeface="+mn-lt"/>
              <a:cs typeface="+mn-cs"/>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2057400" y="2286000"/>
            <a:ext cx="5638800" cy="2971800"/>
          </a:xfrm>
          <a:prstGeom prst="rect">
            <a:avLst/>
          </a:prstGeom>
        </p:spPr>
        <p:txBody>
          <a:bodyPr/>
          <a:lstStyle/>
          <a:p>
            <a:pPr marL="342900" indent="-342900">
              <a:lnSpc>
                <a:spcPct val="80000"/>
              </a:lnSpc>
              <a:spcBef>
                <a:spcPct val="20000"/>
              </a:spcBef>
              <a:buFont typeface="Wingdings" pitchFamily="2" charset="2"/>
              <a:buNone/>
              <a:defRPr/>
            </a:pPr>
            <a:r>
              <a:rPr lang="en-US" sz="4800" kern="0" dirty="0">
                <a:latin typeface="+mn-lt"/>
                <a:cs typeface="+mn-cs"/>
              </a:rPr>
              <a:t>           </a:t>
            </a:r>
          </a:p>
          <a:p>
            <a:pPr marL="342900" indent="-342900">
              <a:lnSpc>
                <a:spcPct val="80000"/>
              </a:lnSpc>
              <a:spcBef>
                <a:spcPct val="20000"/>
              </a:spcBef>
              <a:buFontTx/>
              <a:buChar char="•"/>
              <a:defRPr/>
            </a:pPr>
            <a:endParaRPr lang="en-US" sz="4800" kern="0" dirty="0">
              <a:latin typeface="+mn-lt"/>
              <a:cs typeface="+mn-cs"/>
            </a:endParaRPr>
          </a:p>
          <a:p>
            <a:pPr marL="342900" indent="-342900">
              <a:lnSpc>
                <a:spcPct val="80000"/>
              </a:lnSpc>
              <a:spcBef>
                <a:spcPct val="20000"/>
              </a:spcBef>
              <a:buFontTx/>
              <a:buChar char="•"/>
              <a:defRPr/>
            </a:pPr>
            <a:endParaRPr lang="en-US" sz="4800" kern="0" dirty="0">
              <a:latin typeface="+mn-lt"/>
              <a:cs typeface="+mn-cs"/>
            </a:endParaRPr>
          </a:p>
          <a:p>
            <a:pPr marL="342900" indent="-342900">
              <a:lnSpc>
                <a:spcPct val="80000"/>
              </a:lnSpc>
              <a:spcBef>
                <a:spcPct val="20000"/>
              </a:spcBef>
              <a:buFontTx/>
              <a:buChar char="•"/>
              <a:defRPr/>
            </a:pPr>
            <a:endParaRPr lang="en-US" sz="4800" kern="0" dirty="0">
              <a:latin typeface="+mn-lt"/>
              <a:cs typeface="+mn-cs"/>
            </a:endParaRPr>
          </a:p>
          <a:p>
            <a:pPr marL="342900" indent="-342900">
              <a:lnSpc>
                <a:spcPct val="80000"/>
              </a:lnSpc>
              <a:spcBef>
                <a:spcPct val="20000"/>
              </a:spcBef>
              <a:buFont typeface="Wingdings" pitchFamily="2" charset="2"/>
              <a:buNone/>
              <a:defRPr/>
            </a:pPr>
            <a:r>
              <a:rPr lang="en-US" sz="4800" kern="0" dirty="0">
                <a:latin typeface="+mn-lt"/>
                <a:cs typeface="+mn-cs"/>
              </a:rPr>
              <a:t>                 </a:t>
            </a:r>
            <a:endParaRPr lang="en-US" sz="4800" kern="0" dirty="0">
              <a:latin typeface="Arial Black" pitchFamily="34" charset="0"/>
              <a:cs typeface="+mn-cs"/>
            </a:endParaRPr>
          </a:p>
        </p:txBody>
      </p:sp>
      <p:sp>
        <p:nvSpPr>
          <p:cNvPr id="4" name="Rectangle 3"/>
          <p:cNvSpPr/>
          <p:nvPr/>
        </p:nvSpPr>
        <p:spPr>
          <a:xfrm>
            <a:off x="381000" y="2260600"/>
            <a:ext cx="8534400" cy="1016000"/>
          </a:xfrm>
          <a:prstGeom prst="rect">
            <a:avLst/>
          </a:prstGeom>
        </p:spPr>
        <p:txBody>
          <a:bodyPr>
            <a:spAutoFit/>
          </a:bodyPr>
          <a:lstStyle/>
          <a:p>
            <a:pPr algn="ctr">
              <a:spcBef>
                <a:spcPct val="20000"/>
              </a:spcBef>
              <a:defRPr/>
            </a:pPr>
            <a:r>
              <a:rPr lang="en-US" sz="6000" i="1" kern="0" dirty="0">
                <a:solidFill>
                  <a:srgbClr val="7030A0"/>
                </a:solidFill>
                <a:latin typeface="Century Schoolbook" pitchFamily="18" charset="0"/>
                <a:cs typeface="+mn-cs"/>
              </a:rPr>
              <a:t> Thank You</a:t>
            </a:r>
            <a:endParaRPr lang="en-GB" sz="6000" i="1" dirty="0">
              <a:solidFill>
                <a:srgbClr val="7030A0"/>
              </a:solidFill>
              <a:latin typeface="Century Schoolbook" pitchFamily="18" charset="0"/>
              <a:cs typeface="+mn-cs"/>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Competence Development Through In-House Resources</a:t>
            </a:r>
            <a:endParaRPr lang="en-US" dirty="0"/>
          </a:p>
        </p:txBody>
      </p:sp>
      <p:grpSp>
        <p:nvGrpSpPr>
          <p:cNvPr id="4" name="Group 3"/>
          <p:cNvGrpSpPr/>
          <p:nvPr/>
        </p:nvGrpSpPr>
        <p:grpSpPr>
          <a:xfrm>
            <a:off x="5257800" y="1926536"/>
            <a:ext cx="2571395" cy="664264"/>
            <a:chOff x="7470303" y="3581"/>
            <a:chExt cx="2571395" cy="664264"/>
          </a:xfrm>
          <a:scene3d>
            <a:camera prst="orthographicFront">
              <a:rot lat="0" lon="0" rev="0"/>
            </a:camera>
            <a:lightRig rig="balanced" dir="t">
              <a:rot lat="0" lon="0" rev="8700000"/>
            </a:lightRig>
          </a:scene3d>
        </p:grpSpPr>
        <p:sp>
          <p:nvSpPr>
            <p:cNvPr id="17" name="Flowchart: Terminator 16"/>
            <p:cNvSpPr/>
            <p:nvPr/>
          </p:nvSpPr>
          <p:spPr>
            <a:xfrm>
              <a:off x="7470303" y="3581"/>
              <a:ext cx="2571395" cy="664264"/>
            </a:xfrm>
            <a:prstGeom prst="flowChartTerminator">
              <a:avLst/>
            </a:prstGeom>
            <a:solidFill>
              <a:srgbClr val="FF5050"/>
            </a:solidFill>
            <a:sp3d/>
          </p:spPr>
          <p:style>
            <a:lnRef idx="0">
              <a:scrgbClr r="0" g="0" b="0"/>
            </a:lnRef>
            <a:fillRef idx="0">
              <a:scrgbClr r="0" g="0" b="0"/>
            </a:fillRef>
            <a:effectRef idx="0">
              <a:scrgbClr r="0" g="0" b="0"/>
            </a:effectRef>
            <a:fontRef idx="minor">
              <a:schemeClr val="lt1"/>
            </a:fontRef>
          </p:style>
        </p:sp>
        <p:sp>
          <p:nvSpPr>
            <p:cNvPr id="18" name="Flowchart: Terminator 6"/>
            <p:cNvSpPr/>
            <p:nvPr/>
          </p:nvSpPr>
          <p:spPr>
            <a:xfrm>
              <a:off x="7591492" y="100853"/>
              <a:ext cx="2329017" cy="469720"/>
            </a:xfrm>
            <a:prstGeom prst="rect">
              <a:avLst/>
            </a:prstGeom>
            <a:solidFill>
              <a:srgbClr val="FF5050"/>
            </a:solidFill>
            <a:sp3d/>
          </p:spPr>
          <p:style>
            <a:lnRef idx="0">
              <a:scrgbClr r="0" g="0" b="0"/>
            </a:lnRef>
            <a:fillRef idx="0">
              <a:scrgbClr r="0" g="0" b="0"/>
            </a:fillRef>
            <a:effectRef idx="0">
              <a:scrgbClr r="0" g="0" b="0"/>
            </a:effectRef>
            <a:fontRef idx="minor">
              <a:schemeClr val="lt1"/>
            </a:fontRef>
          </p:style>
          <p:txBody>
            <a:bodyPr spcFirstLastPara="0" vert="horz" wrap="square" lIns="7620" tIns="7620" rIns="7620" bIns="7620" numCol="1" spcCol="1270" anchor="ctr" anchorCtr="0">
              <a:noAutofit/>
            </a:bodyPr>
            <a:lstStyle/>
            <a:p>
              <a:pPr algn="ctr" defTabSz="533400">
                <a:lnSpc>
                  <a:spcPct val="90000"/>
                </a:lnSpc>
                <a:spcAft>
                  <a:spcPct val="35000"/>
                </a:spcAft>
              </a:pPr>
              <a:r>
                <a:rPr lang="en-US" sz="1200" dirty="0">
                  <a:solidFill>
                    <a:schemeClr val="bg1"/>
                  </a:solidFill>
                </a:rPr>
                <a:t>National Institute of Safety </a:t>
              </a:r>
              <a:r>
                <a:rPr lang="en-US" sz="1200" dirty="0" smtClean="0">
                  <a:solidFill>
                    <a:schemeClr val="bg1"/>
                  </a:solidFill>
                </a:rPr>
                <a:t>&amp; </a:t>
              </a:r>
              <a:r>
                <a:rPr lang="en-US" sz="1200" dirty="0">
                  <a:solidFill>
                    <a:schemeClr val="bg1"/>
                  </a:solidFill>
                </a:rPr>
                <a:t>Security </a:t>
              </a:r>
            </a:p>
          </p:txBody>
        </p:sp>
      </p:grpSp>
      <p:grpSp>
        <p:nvGrpSpPr>
          <p:cNvPr id="6" name="Group 5"/>
          <p:cNvGrpSpPr/>
          <p:nvPr/>
        </p:nvGrpSpPr>
        <p:grpSpPr>
          <a:xfrm>
            <a:off x="5257800" y="3276600"/>
            <a:ext cx="2571395" cy="664264"/>
            <a:chOff x="7470303" y="767485"/>
            <a:chExt cx="2571395" cy="664264"/>
          </a:xfrm>
          <a:scene3d>
            <a:camera prst="orthographicFront">
              <a:rot lat="0" lon="0" rev="0"/>
            </a:camera>
            <a:lightRig rig="balanced" dir="t">
              <a:rot lat="0" lon="0" rev="8700000"/>
            </a:lightRig>
          </a:scene3d>
        </p:grpSpPr>
        <p:sp>
          <p:nvSpPr>
            <p:cNvPr id="13" name="Flowchart: Terminator 12"/>
            <p:cNvSpPr/>
            <p:nvPr/>
          </p:nvSpPr>
          <p:spPr>
            <a:xfrm>
              <a:off x="7470303" y="767485"/>
              <a:ext cx="2571395" cy="664264"/>
            </a:xfrm>
            <a:prstGeom prst="flowChartTerminator">
              <a:avLst/>
            </a:prstGeom>
            <a:solidFill>
              <a:srgbClr val="FF5050"/>
            </a:solidFill>
            <a:sp3d/>
          </p:spPr>
          <p:style>
            <a:lnRef idx="0">
              <a:scrgbClr r="0" g="0" b="0"/>
            </a:lnRef>
            <a:fillRef idx="0">
              <a:scrgbClr r="0" g="0" b="0"/>
            </a:fillRef>
            <a:effectRef idx="0">
              <a:scrgbClr r="0" g="0" b="0"/>
            </a:effectRef>
            <a:fontRef idx="minor">
              <a:schemeClr val="lt1"/>
            </a:fontRef>
          </p:style>
        </p:sp>
        <p:sp>
          <p:nvSpPr>
            <p:cNvPr id="14" name="Flowchart: Terminator 10"/>
            <p:cNvSpPr/>
            <p:nvPr/>
          </p:nvSpPr>
          <p:spPr>
            <a:xfrm>
              <a:off x="7591492" y="864757"/>
              <a:ext cx="2329017" cy="469720"/>
            </a:xfrm>
            <a:prstGeom prst="rect">
              <a:avLst/>
            </a:prstGeom>
            <a:solidFill>
              <a:srgbClr val="FF5050"/>
            </a:solidFill>
            <a:sp3d/>
          </p:spPr>
          <p:style>
            <a:lnRef idx="0">
              <a:scrgbClr r="0" g="0" b="0"/>
            </a:lnRef>
            <a:fillRef idx="0">
              <a:scrgbClr r="0" g="0" b="0"/>
            </a:fillRef>
            <a:effectRef idx="0">
              <a:scrgbClr r="0" g="0" b="0"/>
            </a:effectRef>
            <a:fontRef idx="minor">
              <a:schemeClr val="lt1"/>
            </a:fontRef>
          </p:style>
          <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a:t>Knowledge Sharing Programme</a:t>
              </a:r>
            </a:p>
          </p:txBody>
        </p:sp>
      </p:grpSp>
      <p:grpSp>
        <p:nvGrpSpPr>
          <p:cNvPr id="8" name="Group 7"/>
          <p:cNvGrpSpPr/>
          <p:nvPr/>
        </p:nvGrpSpPr>
        <p:grpSpPr>
          <a:xfrm>
            <a:off x="5257800" y="4669736"/>
            <a:ext cx="2571395" cy="664264"/>
            <a:chOff x="7470303" y="1531390"/>
            <a:chExt cx="2571395" cy="664264"/>
          </a:xfrm>
          <a:scene3d>
            <a:camera prst="orthographicFront">
              <a:rot lat="0" lon="0" rev="0"/>
            </a:camera>
            <a:lightRig rig="balanced" dir="t">
              <a:rot lat="0" lon="0" rev="8700000"/>
            </a:lightRig>
          </a:scene3d>
        </p:grpSpPr>
        <p:sp>
          <p:nvSpPr>
            <p:cNvPr id="9" name="Flowchart: Terminator 8"/>
            <p:cNvSpPr/>
            <p:nvPr/>
          </p:nvSpPr>
          <p:spPr>
            <a:xfrm>
              <a:off x="7470303" y="1531390"/>
              <a:ext cx="2571395" cy="664264"/>
            </a:xfrm>
            <a:prstGeom prst="flowChartTerminator">
              <a:avLst/>
            </a:prstGeom>
            <a:solidFill>
              <a:srgbClr val="FF5050"/>
            </a:solidFill>
            <a:sp3d/>
          </p:spPr>
          <p:style>
            <a:lnRef idx="0">
              <a:scrgbClr r="0" g="0" b="0"/>
            </a:lnRef>
            <a:fillRef idx="0">
              <a:scrgbClr r="0" g="0" b="0"/>
            </a:fillRef>
            <a:effectRef idx="0">
              <a:scrgbClr r="0" g="0" b="0"/>
            </a:effectRef>
            <a:fontRef idx="minor">
              <a:schemeClr val="lt1"/>
            </a:fontRef>
          </p:style>
        </p:sp>
        <p:sp>
          <p:nvSpPr>
            <p:cNvPr id="10" name="Flowchart: Terminator 14"/>
            <p:cNvSpPr/>
            <p:nvPr/>
          </p:nvSpPr>
          <p:spPr>
            <a:xfrm>
              <a:off x="7591492" y="1628662"/>
              <a:ext cx="2329017" cy="469720"/>
            </a:xfrm>
            <a:prstGeom prst="rect">
              <a:avLst/>
            </a:prstGeom>
            <a:solidFill>
              <a:srgbClr val="FF5050"/>
            </a:solidFill>
            <a:sp3d/>
          </p:spPr>
          <p:style>
            <a:lnRef idx="0">
              <a:scrgbClr r="0" g="0" b="0"/>
            </a:lnRef>
            <a:fillRef idx="0">
              <a:scrgbClr r="0" g="0" b="0"/>
            </a:fillRef>
            <a:effectRef idx="0">
              <a:scrgbClr r="0" g="0" b="0"/>
            </a:effectRef>
            <a:fontRef idx="minor">
              <a:schemeClr val="lt1"/>
            </a:fontRef>
          </p:style>
          <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a:t>Leadership Development Programme</a:t>
              </a:r>
            </a:p>
          </p:txBody>
        </p:sp>
      </p:grpSp>
      <p:grpSp>
        <p:nvGrpSpPr>
          <p:cNvPr id="21" name="Group 20"/>
          <p:cNvGrpSpPr/>
          <p:nvPr/>
        </p:nvGrpSpPr>
        <p:grpSpPr>
          <a:xfrm>
            <a:off x="933805" y="3276600"/>
            <a:ext cx="2571395" cy="664264"/>
            <a:chOff x="4367496" y="767485"/>
            <a:chExt cx="2571395" cy="664264"/>
          </a:xfrm>
          <a:scene3d>
            <a:camera prst="orthographicFront">
              <a:rot lat="0" lon="0" rev="0"/>
            </a:camera>
            <a:lightRig rig="balanced" dir="t">
              <a:rot lat="0" lon="0" rev="8700000"/>
            </a:lightRig>
          </a:scene3d>
        </p:grpSpPr>
        <p:sp>
          <p:nvSpPr>
            <p:cNvPr id="22" name="Flowchart: Terminator 21"/>
            <p:cNvSpPr/>
            <p:nvPr/>
          </p:nvSpPr>
          <p:spPr>
            <a:xfrm>
              <a:off x="4367496" y="767485"/>
              <a:ext cx="2571395" cy="664264"/>
            </a:xfrm>
            <a:prstGeom prst="flowChartTerminator">
              <a:avLst/>
            </a:prstGeom>
            <a:solidFill>
              <a:srgbClr val="FF5050"/>
            </a:solidFill>
            <a:ln>
              <a:noFill/>
            </a:ln>
            <a:effectLst>
              <a:outerShdw blurRad="44450" dist="27940" dir="5400000" algn="ctr">
                <a:srgbClr val="000000">
                  <a:alpha val="32000"/>
                </a:srgbClr>
              </a:outerShdw>
            </a:effectLst>
            <a:sp3d>
              <a:bevelT w="190500" h="38100"/>
            </a:sp3d>
          </p:spPr>
          <p:style>
            <a:lnRef idx="2">
              <a:scrgbClr r="0" g="0" b="0"/>
            </a:lnRef>
            <a:fillRef idx="1">
              <a:scrgbClr r="0" g="0" b="0"/>
            </a:fillRef>
            <a:effectRef idx="0">
              <a:scrgbClr r="0" g="0" b="0"/>
            </a:effectRef>
            <a:fontRef idx="minor">
              <a:schemeClr val="lt1"/>
            </a:fontRef>
          </p:style>
        </p:sp>
        <p:sp>
          <p:nvSpPr>
            <p:cNvPr id="23" name="Flowchart: Terminator 4"/>
            <p:cNvSpPr/>
            <p:nvPr/>
          </p:nvSpPr>
          <p:spPr>
            <a:xfrm>
              <a:off x="4488685" y="864757"/>
              <a:ext cx="2329017" cy="469720"/>
            </a:xfrm>
            <a:prstGeom prst="rect">
              <a:avLst/>
            </a:prstGeom>
            <a:solidFill>
              <a:srgbClr val="FF5050"/>
            </a:solidFill>
            <a:sp3d/>
          </p:spPr>
          <p:style>
            <a:lnRef idx="0">
              <a:scrgbClr r="0" g="0" b="0"/>
            </a:lnRef>
            <a:fillRef idx="0">
              <a:scrgbClr r="0" g="0" b="0"/>
            </a:fillRef>
            <a:effectRef idx="0">
              <a:scrgbClr r="0" g="0" b="0"/>
            </a:effectRef>
            <a:fontRef idx="minor">
              <a:schemeClr val="lt1"/>
            </a:fontRef>
          </p:style>
          <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a:t>Competence Development through In-House Resources</a:t>
              </a:r>
            </a:p>
          </p:txBody>
        </p:sp>
      </p:grpSp>
      <p:cxnSp>
        <p:nvCxnSpPr>
          <p:cNvPr id="30" name="Straight Connector 29"/>
          <p:cNvCxnSpPr/>
          <p:nvPr/>
        </p:nvCxnSpPr>
        <p:spPr bwMode="auto">
          <a:xfrm flipV="1">
            <a:off x="3581400" y="2438400"/>
            <a:ext cx="1676400" cy="838200"/>
          </a:xfrm>
          <a:prstGeom prst="line">
            <a:avLst/>
          </a:prstGeom>
          <a:ln>
            <a:solidFill>
              <a:srgbClr val="FF5050"/>
            </a:solidFill>
            <a:headEnd type="none" w="med" len="med"/>
            <a:tailEnd type="none" w="med" len="med"/>
          </a:ln>
        </p:spPr>
        <p:style>
          <a:lnRef idx="3">
            <a:schemeClr val="accent2"/>
          </a:lnRef>
          <a:fillRef idx="0">
            <a:schemeClr val="accent2"/>
          </a:fillRef>
          <a:effectRef idx="2">
            <a:schemeClr val="accent2"/>
          </a:effectRef>
          <a:fontRef idx="minor">
            <a:schemeClr val="tx1"/>
          </a:fontRef>
        </p:style>
      </p:cxnSp>
      <p:cxnSp>
        <p:nvCxnSpPr>
          <p:cNvPr id="31" name="Straight Connector 30"/>
          <p:cNvCxnSpPr/>
          <p:nvPr/>
        </p:nvCxnSpPr>
        <p:spPr bwMode="auto">
          <a:xfrm>
            <a:off x="3581400" y="3657600"/>
            <a:ext cx="1600200" cy="1588"/>
          </a:xfrm>
          <a:prstGeom prst="line">
            <a:avLst/>
          </a:prstGeom>
          <a:ln>
            <a:solidFill>
              <a:srgbClr val="FF5050"/>
            </a:solidFill>
            <a:headEnd type="none" w="med" len="med"/>
            <a:tailEnd type="none" w="med" len="med"/>
          </a:ln>
        </p:spPr>
        <p:style>
          <a:lnRef idx="3">
            <a:schemeClr val="accent2"/>
          </a:lnRef>
          <a:fillRef idx="0">
            <a:schemeClr val="accent2"/>
          </a:fillRef>
          <a:effectRef idx="2">
            <a:schemeClr val="accent2"/>
          </a:effectRef>
          <a:fontRef idx="minor">
            <a:schemeClr val="tx1"/>
          </a:fontRef>
        </p:style>
      </p:cxnSp>
      <p:cxnSp>
        <p:nvCxnSpPr>
          <p:cNvPr id="33" name="Straight Connector 32"/>
          <p:cNvCxnSpPr/>
          <p:nvPr/>
        </p:nvCxnSpPr>
        <p:spPr bwMode="auto">
          <a:xfrm>
            <a:off x="3505200" y="4038600"/>
            <a:ext cx="1676400" cy="762000"/>
          </a:xfrm>
          <a:prstGeom prst="line">
            <a:avLst/>
          </a:prstGeom>
          <a:ln>
            <a:solidFill>
              <a:srgbClr val="FF5050"/>
            </a:solidFill>
            <a:headEnd type="none" w="med" len="med"/>
            <a:tailEnd type="none" w="med" len="med"/>
          </a:ln>
        </p:spPr>
        <p:style>
          <a:lnRef idx="3">
            <a:schemeClr val="accent2"/>
          </a:lnRef>
          <a:fillRef idx="0">
            <a:schemeClr val="accent2"/>
          </a:fillRef>
          <a:effectRef idx="2">
            <a:schemeClr val="accent2"/>
          </a:effectRef>
          <a:fontRef idx="minor">
            <a:schemeClr val="tx1"/>
          </a:fontRef>
        </p:style>
      </p:cxnSp>
      <p:pic>
        <p:nvPicPr>
          <p:cNvPr id="41" name="Picture 2" descr="Bildergebnis für home button">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305800" y="6096000"/>
            <a:ext cx="530221" cy="530221"/>
          </a:xfrm>
          <a:prstGeom prst="rect">
            <a:avLst/>
          </a:prstGeom>
          <a:noFill/>
          <a:extLst>
            <a:ext uri="{909E8E84-426E-40DD-AFC4-6F175D3DCCD1}">
              <a14:hiddenFill xmlns:a14="http://schemas.microsoft.com/office/drawing/2010/main" xmlns="">
                <a:solidFill>
                  <a:srgbClr val="FFFFFF"/>
                </a:solidFill>
              </a14:hiddenFill>
            </a:ext>
          </a:extLst>
        </p:spPr>
      </p:pic>
      <p:sp>
        <p:nvSpPr>
          <p:cNvPr id="19" name="Right Arrow 18">
            <a:hlinkClick r:id="rId4" action="ppaction://hlinksldjump"/>
          </p:cNvPr>
          <p:cNvSpPr/>
          <p:nvPr/>
        </p:nvSpPr>
        <p:spPr bwMode="auto">
          <a:xfrm>
            <a:off x="8153400" y="2133600"/>
            <a:ext cx="457200" cy="304800"/>
          </a:xfrm>
          <a:prstGeom prst="rightArrow">
            <a:avLst/>
          </a:prstGeom>
          <a:solidFill>
            <a:srgbClr val="FF0000"/>
          </a:solid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omic Sans MS" pitchFamily="66" charset="0"/>
            </a:endParaRPr>
          </a:p>
        </p:txBody>
      </p:sp>
      <p:sp>
        <p:nvSpPr>
          <p:cNvPr id="20" name="Right Arrow 19">
            <a:hlinkClick r:id="rId5" action="ppaction://hlinksldjump"/>
          </p:cNvPr>
          <p:cNvSpPr/>
          <p:nvPr/>
        </p:nvSpPr>
        <p:spPr bwMode="auto">
          <a:xfrm>
            <a:off x="8153400" y="3505200"/>
            <a:ext cx="457200" cy="304800"/>
          </a:xfrm>
          <a:prstGeom prst="rightArrow">
            <a:avLst/>
          </a:prstGeom>
          <a:solidFill>
            <a:srgbClr val="FF0000"/>
          </a:solid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omic Sans MS" pitchFamily="66" charset="0"/>
            </a:endParaRPr>
          </a:p>
        </p:txBody>
      </p:sp>
      <p:sp>
        <p:nvSpPr>
          <p:cNvPr id="24" name="Right Arrow 23">
            <a:hlinkClick r:id="rId6" action="ppaction://hlinksldjump"/>
          </p:cNvPr>
          <p:cNvSpPr/>
          <p:nvPr/>
        </p:nvSpPr>
        <p:spPr bwMode="auto">
          <a:xfrm>
            <a:off x="8153400" y="4876800"/>
            <a:ext cx="457200" cy="304800"/>
          </a:xfrm>
          <a:prstGeom prst="rightArrow">
            <a:avLst/>
          </a:prstGeom>
          <a:solidFill>
            <a:srgbClr val="FF0000"/>
          </a:solid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omic Sans MS" pitchFamily="66" charset="0"/>
            </a:endParaRPr>
          </a:p>
        </p:txBody>
      </p:sp>
    </p:spTree>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Competence Development Through National Organizations</a:t>
            </a:r>
            <a:endParaRPr lang="en-US" dirty="0"/>
          </a:p>
        </p:txBody>
      </p:sp>
      <p:grpSp>
        <p:nvGrpSpPr>
          <p:cNvPr id="3" name="Group 3"/>
          <p:cNvGrpSpPr/>
          <p:nvPr/>
        </p:nvGrpSpPr>
        <p:grpSpPr>
          <a:xfrm>
            <a:off x="5257800" y="1926536"/>
            <a:ext cx="2571395" cy="664264"/>
            <a:chOff x="7470303" y="3581"/>
            <a:chExt cx="2571395" cy="664264"/>
          </a:xfrm>
          <a:scene3d>
            <a:camera prst="orthographicFront">
              <a:rot lat="0" lon="0" rev="0"/>
            </a:camera>
            <a:lightRig rig="balanced" dir="t">
              <a:rot lat="0" lon="0" rev="8700000"/>
            </a:lightRig>
          </a:scene3d>
        </p:grpSpPr>
        <p:sp>
          <p:nvSpPr>
            <p:cNvPr id="17" name="Flowchart: Terminator 16"/>
            <p:cNvSpPr/>
            <p:nvPr/>
          </p:nvSpPr>
          <p:spPr>
            <a:xfrm>
              <a:off x="7470303" y="3581"/>
              <a:ext cx="2571395" cy="664264"/>
            </a:xfrm>
            <a:prstGeom prst="flowChartTerminator">
              <a:avLst/>
            </a:prstGeom>
            <a:solidFill>
              <a:schemeClr val="accent1">
                <a:lumMod val="75000"/>
              </a:schemeClr>
            </a:solidFill>
            <a:sp3d/>
          </p:spPr>
          <p:style>
            <a:lnRef idx="0">
              <a:scrgbClr r="0" g="0" b="0"/>
            </a:lnRef>
            <a:fillRef idx="0">
              <a:scrgbClr r="0" g="0" b="0"/>
            </a:fillRef>
            <a:effectRef idx="0">
              <a:scrgbClr r="0" g="0" b="0"/>
            </a:effectRef>
            <a:fontRef idx="minor">
              <a:schemeClr val="lt1"/>
            </a:fontRef>
          </p:style>
        </p:sp>
        <p:sp>
          <p:nvSpPr>
            <p:cNvPr id="18" name="Flowchart: Terminator 6"/>
            <p:cNvSpPr/>
            <p:nvPr/>
          </p:nvSpPr>
          <p:spPr>
            <a:xfrm>
              <a:off x="7591492" y="100853"/>
              <a:ext cx="2329017" cy="469720"/>
            </a:xfrm>
            <a:prstGeom prst="rect">
              <a:avLst/>
            </a:prstGeom>
            <a:solidFill>
              <a:schemeClr val="accent1">
                <a:lumMod val="75000"/>
              </a:schemeClr>
            </a:solidFill>
            <a:sp3d/>
          </p:spPr>
          <p:style>
            <a:lnRef idx="0">
              <a:scrgbClr r="0" g="0" b="0"/>
            </a:lnRef>
            <a:fillRef idx="0">
              <a:scrgbClr r="0" g="0" b="0"/>
            </a:fillRef>
            <a:effectRef idx="0">
              <a:scrgbClr r="0" g="0" b="0"/>
            </a:effectRef>
            <a:fontRef idx="minor">
              <a:schemeClr val="lt1"/>
            </a:fontRef>
          </p:style>
          <p:txBody>
            <a:bodyPr spcFirstLastPara="0" vert="horz" wrap="square" lIns="7620" tIns="7620" rIns="7620" bIns="7620" numCol="1" spcCol="1270" anchor="ctr" anchorCtr="0">
              <a:noAutofit/>
            </a:bodyPr>
            <a:lstStyle/>
            <a:p>
              <a:pPr algn="ctr" defTabSz="533400">
                <a:lnSpc>
                  <a:spcPct val="90000"/>
                </a:lnSpc>
                <a:spcAft>
                  <a:spcPct val="35000"/>
                </a:spcAft>
              </a:pPr>
              <a:r>
                <a:rPr lang="en-US" sz="1200" dirty="0" smtClean="0"/>
                <a:t>Higher Education</a:t>
              </a:r>
              <a:endParaRPr lang="en-US" sz="1200" dirty="0"/>
            </a:p>
          </p:txBody>
        </p:sp>
      </p:grpSp>
      <p:grpSp>
        <p:nvGrpSpPr>
          <p:cNvPr id="5" name="Group 7"/>
          <p:cNvGrpSpPr/>
          <p:nvPr/>
        </p:nvGrpSpPr>
        <p:grpSpPr>
          <a:xfrm>
            <a:off x="5257800" y="4648200"/>
            <a:ext cx="2571395" cy="664264"/>
            <a:chOff x="7470303" y="1531390"/>
            <a:chExt cx="2571395" cy="664264"/>
          </a:xfrm>
          <a:solidFill>
            <a:schemeClr val="accent1">
              <a:lumMod val="75000"/>
            </a:schemeClr>
          </a:solidFill>
          <a:scene3d>
            <a:camera prst="orthographicFront">
              <a:rot lat="0" lon="0" rev="0"/>
            </a:camera>
            <a:lightRig rig="balanced" dir="t">
              <a:rot lat="0" lon="0" rev="8700000"/>
            </a:lightRig>
          </a:scene3d>
        </p:grpSpPr>
        <p:sp>
          <p:nvSpPr>
            <p:cNvPr id="9" name="Flowchart: Terminator 8"/>
            <p:cNvSpPr/>
            <p:nvPr/>
          </p:nvSpPr>
          <p:spPr>
            <a:xfrm>
              <a:off x="7470303" y="1531390"/>
              <a:ext cx="2571395" cy="664264"/>
            </a:xfrm>
            <a:prstGeom prst="flowChartTerminator">
              <a:avLst/>
            </a:prstGeom>
            <a:grpFill/>
            <a:sp3d/>
          </p:spPr>
          <p:style>
            <a:lnRef idx="0">
              <a:scrgbClr r="0" g="0" b="0"/>
            </a:lnRef>
            <a:fillRef idx="0">
              <a:scrgbClr r="0" g="0" b="0"/>
            </a:fillRef>
            <a:effectRef idx="0">
              <a:scrgbClr r="0" g="0" b="0"/>
            </a:effectRef>
            <a:fontRef idx="minor">
              <a:schemeClr val="lt1"/>
            </a:fontRef>
          </p:style>
        </p:sp>
        <p:sp>
          <p:nvSpPr>
            <p:cNvPr id="10" name="Flowchart: Terminator 14"/>
            <p:cNvSpPr/>
            <p:nvPr/>
          </p:nvSpPr>
          <p:spPr>
            <a:xfrm>
              <a:off x="7591492" y="1628662"/>
              <a:ext cx="2329017" cy="469720"/>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Training, Workshops, Seminar</a:t>
              </a:r>
              <a:endParaRPr lang="en-US" sz="1200" kern="1200" dirty="0"/>
            </a:p>
          </p:txBody>
        </p:sp>
      </p:grpSp>
      <p:grpSp>
        <p:nvGrpSpPr>
          <p:cNvPr id="6" name="Group 20"/>
          <p:cNvGrpSpPr/>
          <p:nvPr/>
        </p:nvGrpSpPr>
        <p:grpSpPr>
          <a:xfrm>
            <a:off x="933805" y="3276600"/>
            <a:ext cx="2571395" cy="664264"/>
            <a:chOff x="4367496" y="767485"/>
            <a:chExt cx="2571395" cy="664264"/>
          </a:xfrm>
          <a:scene3d>
            <a:camera prst="orthographicFront">
              <a:rot lat="0" lon="0" rev="0"/>
            </a:camera>
            <a:lightRig rig="balanced" dir="t">
              <a:rot lat="0" lon="0" rev="8700000"/>
            </a:lightRig>
          </a:scene3d>
        </p:grpSpPr>
        <p:sp>
          <p:nvSpPr>
            <p:cNvPr id="22" name="Flowchart: Terminator 21"/>
            <p:cNvSpPr/>
            <p:nvPr/>
          </p:nvSpPr>
          <p:spPr>
            <a:xfrm>
              <a:off x="4367496" y="767485"/>
              <a:ext cx="2571395" cy="664264"/>
            </a:xfrm>
            <a:prstGeom prst="flowChartTerminator">
              <a:avLst/>
            </a:prstGeom>
            <a:solidFill>
              <a:schemeClr val="accent1">
                <a:lumMod val="75000"/>
              </a:schemeClr>
            </a:solidFill>
            <a:ln>
              <a:solidFill>
                <a:schemeClr val="accent1">
                  <a:lumMod val="75000"/>
                </a:schemeClr>
              </a:solidFill>
            </a:ln>
            <a:effectLst>
              <a:outerShdw blurRad="44450" dist="27940" dir="5400000" algn="ctr">
                <a:srgbClr val="000000">
                  <a:alpha val="32000"/>
                </a:srgbClr>
              </a:outerShdw>
            </a:effectLst>
            <a:sp3d>
              <a:bevelT w="190500" h="38100"/>
            </a:sp3d>
          </p:spPr>
          <p:style>
            <a:lnRef idx="2">
              <a:scrgbClr r="0" g="0" b="0"/>
            </a:lnRef>
            <a:fillRef idx="1">
              <a:scrgbClr r="0" g="0" b="0"/>
            </a:fillRef>
            <a:effectRef idx="0">
              <a:scrgbClr r="0" g="0" b="0"/>
            </a:effectRef>
            <a:fontRef idx="minor">
              <a:schemeClr val="lt1"/>
            </a:fontRef>
          </p:style>
        </p:sp>
        <p:sp>
          <p:nvSpPr>
            <p:cNvPr id="23" name="Flowchart: Terminator 4"/>
            <p:cNvSpPr/>
            <p:nvPr/>
          </p:nvSpPr>
          <p:spPr>
            <a:xfrm>
              <a:off x="4488685" y="864757"/>
              <a:ext cx="2329017" cy="469720"/>
            </a:xfrm>
            <a:prstGeom prst="rect">
              <a:avLst/>
            </a:prstGeom>
            <a:solidFill>
              <a:schemeClr val="accent1">
                <a:lumMod val="75000"/>
              </a:schemeClr>
            </a:solidFill>
            <a:sp3d/>
          </p:spPr>
          <p:style>
            <a:lnRef idx="0">
              <a:scrgbClr r="0" g="0" b="0"/>
            </a:lnRef>
            <a:fillRef idx="0">
              <a:scrgbClr r="0" g="0" b="0"/>
            </a:fillRef>
            <a:effectRef idx="0">
              <a:scrgbClr r="0" g="0" b="0"/>
            </a:effectRef>
            <a:fontRef idx="minor">
              <a:schemeClr val="lt1"/>
            </a:fontRef>
          </p:style>
          <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a:t>Competence Development through </a:t>
              </a:r>
              <a:r>
                <a:rPr lang="en-US" sz="1200" kern="1200" dirty="0" smtClean="0"/>
                <a:t>National Organizations</a:t>
              </a:r>
              <a:endParaRPr lang="en-US" sz="1200" kern="1200" dirty="0"/>
            </a:p>
          </p:txBody>
        </p:sp>
      </p:grpSp>
      <p:cxnSp>
        <p:nvCxnSpPr>
          <p:cNvPr id="30" name="Straight Connector 29"/>
          <p:cNvCxnSpPr/>
          <p:nvPr/>
        </p:nvCxnSpPr>
        <p:spPr bwMode="auto">
          <a:xfrm flipV="1">
            <a:off x="3581400" y="2438400"/>
            <a:ext cx="1676400" cy="838200"/>
          </a:xfrm>
          <a:prstGeom prst="line">
            <a:avLst/>
          </a:prstGeom>
          <a:ln>
            <a:solidFill>
              <a:schemeClr val="accent1">
                <a:lumMod val="75000"/>
              </a:schemeClr>
            </a:solidFill>
            <a:headEnd type="none" w="med" len="med"/>
            <a:tailEnd type="none" w="med" len="med"/>
          </a:ln>
        </p:spPr>
        <p:style>
          <a:lnRef idx="3">
            <a:schemeClr val="accent2"/>
          </a:lnRef>
          <a:fillRef idx="0">
            <a:schemeClr val="accent2"/>
          </a:fillRef>
          <a:effectRef idx="2">
            <a:schemeClr val="accent2"/>
          </a:effectRef>
          <a:fontRef idx="minor">
            <a:schemeClr val="tx1"/>
          </a:fontRef>
        </p:style>
      </p:cxnSp>
      <p:cxnSp>
        <p:nvCxnSpPr>
          <p:cNvPr id="33" name="Straight Connector 32"/>
          <p:cNvCxnSpPr/>
          <p:nvPr/>
        </p:nvCxnSpPr>
        <p:spPr bwMode="auto">
          <a:xfrm>
            <a:off x="3505200" y="4038600"/>
            <a:ext cx="1676400" cy="762000"/>
          </a:xfrm>
          <a:prstGeom prst="line">
            <a:avLst/>
          </a:prstGeom>
          <a:ln>
            <a:solidFill>
              <a:schemeClr val="accent1">
                <a:lumMod val="75000"/>
              </a:schemeClr>
            </a:solidFill>
            <a:headEnd type="none" w="med" len="med"/>
            <a:tailEnd type="none" w="med" len="med"/>
          </a:ln>
        </p:spPr>
        <p:style>
          <a:lnRef idx="3">
            <a:schemeClr val="accent2"/>
          </a:lnRef>
          <a:fillRef idx="0">
            <a:schemeClr val="accent2"/>
          </a:fillRef>
          <a:effectRef idx="2">
            <a:schemeClr val="accent2"/>
          </a:effectRef>
          <a:fontRef idx="minor">
            <a:schemeClr val="tx1"/>
          </a:fontRef>
        </p:style>
      </p:cxnSp>
      <p:pic>
        <p:nvPicPr>
          <p:cNvPr id="41" name="Picture 2" descr="Bildergebnis für home button">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305800" y="6096000"/>
            <a:ext cx="530221" cy="530221"/>
          </a:xfrm>
          <a:prstGeom prst="rect">
            <a:avLst/>
          </a:prstGeom>
          <a:noFill/>
          <a:extLst>
            <a:ext uri="{909E8E84-426E-40DD-AFC4-6F175D3DCCD1}">
              <a14:hiddenFill xmlns:a14="http://schemas.microsoft.com/office/drawing/2010/main" xmlns="">
                <a:solidFill>
                  <a:srgbClr val="FFFFFF"/>
                </a:solidFill>
              </a14:hiddenFill>
            </a:ext>
          </a:extLst>
        </p:spPr>
      </p:pic>
      <p:sp>
        <p:nvSpPr>
          <p:cNvPr id="19" name="Right Arrow 18">
            <a:hlinkClick r:id="rId4" action="ppaction://hlinksldjump"/>
          </p:cNvPr>
          <p:cNvSpPr/>
          <p:nvPr/>
        </p:nvSpPr>
        <p:spPr bwMode="auto">
          <a:xfrm>
            <a:off x="8077200" y="4800600"/>
            <a:ext cx="457200" cy="304800"/>
          </a:xfrm>
          <a:prstGeom prst="rightArrow">
            <a:avLst/>
          </a:prstGeom>
          <a:solidFill>
            <a:schemeClr val="accent1">
              <a:lumMod val="75000"/>
            </a:schemeClr>
          </a:solidFill>
          <a:ln w="9525"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omic Sans MS" pitchFamily="66" charset="0"/>
            </a:endParaRPr>
          </a:p>
        </p:txBody>
      </p:sp>
      <p:sp>
        <p:nvSpPr>
          <p:cNvPr id="20" name="Right Arrow 19">
            <a:hlinkClick r:id="rId5" action="ppaction://hlinksldjump"/>
          </p:cNvPr>
          <p:cNvSpPr/>
          <p:nvPr/>
        </p:nvSpPr>
        <p:spPr bwMode="auto">
          <a:xfrm>
            <a:off x="8153400" y="2133600"/>
            <a:ext cx="457200" cy="304800"/>
          </a:xfrm>
          <a:prstGeom prst="rightArrow">
            <a:avLst/>
          </a:prstGeom>
          <a:solidFill>
            <a:schemeClr val="accent1">
              <a:lumMod val="75000"/>
            </a:schemeClr>
          </a:solidFill>
          <a:ln w="9525"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omic Sans MS" pitchFamily="66" charset="0"/>
            </a:endParaRPr>
          </a:p>
        </p:txBody>
      </p:sp>
    </p:spTree>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04800"/>
            <a:ext cx="8610600" cy="609600"/>
          </a:xfrm>
        </p:spPr>
        <p:txBody>
          <a:bodyPr/>
          <a:lstStyle/>
          <a:p>
            <a:r>
              <a:rPr lang="en-US" dirty="0" smtClean="0"/>
              <a:t>Competence Development Through International Organizations</a:t>
            </a:r>
            <a:endParaRPr lang="en-US" dirty="0"/>
          </a:p>
        </p:txBody>
      </p:sp>
      <p:grpSp>
        <p:nvGrpSpPr>
          <p:cNvPr id="3" name="Group 3"/>
          <p:cNvGrpSpPr/>
          <p:nvPr/>
        </p:nvGrpSpPr>
        <p:grpSpPr>
          <a:xfrm>
            <a:off x="5257800" y="1926536"/>
            <a:ext cx="2571395" cy="664264"/>
            <a:chOff x="7470303" y="3581"/>
            <a:chExt cx="2571395" cy="664264"/>
          </a:xfrm>
          <a:solidFill>
            <a:schemeClr val="accent5">
              <a:lumMod val="25000"/>
            </a:schemeClr>
          </a:solidFill>
          <a:scene3d>
            <a:camera prst="orthographicFront">
              <a:rot lat="0" lon="0" rev="0"/>
            </a:camera>
            <a:lightRig rig="balanced" dir="t">
              <a:rot lat="0" lon="0" rev="8700000"/>
            </a:lightRig>
          </a:scene3d>
        </p:grpSpPr>
        <p:sp>
          <p:nvSpPr>
            <p:cNvPr id="17" name="Flowchart: Terminator 16"/>
            <p:cNvSpPr/>
            <p:nvPr/>
          </p:nvSpPr>
          <p:spPr>
            <a:xfrm>
              <a:off x="7470303" y="3581"/>
              <a:ext cx="2571395" cy="664264"/>
            </a:xfrm>
            <a:prstGeom prst="flowChartTerminator">
              <a:avLst/>
            </a:prstGeom>
            <a:grpFill/>
            <a:sp3d/>
          </p:spPr>
          <p:style>
            <a:lnRef idx="0">
              <a:scrgbClr r="0" g="0" b="0"/>
            </a:lnRef>
            <a:fillRef idx="0">
              <a:scrgbClr r="0" g="0" b="0"/>
            </a:fillRef>
            <a:effectRef idx="0">
              <a:scrgbClr r="0" g="0" b="0"/>
            </a:effectRef>
            <a:fontRef idx="minor">
              <a:schemeClr val="lt1"/>
            </a:fontRef>
          </p:style>
        </p:sp>
        <p:sp>
          <p:nvSpPr>
            <p:cNvPr id="18" name="Flowchart: Terminator 6"/>
            <p:cNvSpPr/>
            <p:nvPr/>
          </p:nvSpPr>
          <p:spPr>
            <a:xfrm>
              <a:off x="7591492" y="100853"/>
              <a:ext cx="2329017" cy="469720"/>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7620" tIns="7620" rIns="7620" bIns="7620" numCol="1" spcCol="1270" anchor="ctr" anchorCtr="0">
              <a:noAutofit/>
            </a:bodyPr>
            <a:lstStyle/>
            <a:p>
              <a:pPr algn="ctr" defTabSz="533400">
                <a:lnSpc>
                  <a:spcPct val="90000"/>
                </a:lnSpc>
                <a:spcAft>
                  <a:spcPct val="35000"/>
                </a:spcAft>
              </a:pPr>
              <a:r>
                <a:rPr lang="en-US" sz="1200" dirty="0" smtClean="0">
                  <a:solidFill>
                    <a:schemeClr val="bg1"/>
                  </a:solidFill>
                </a:rPr>
                <a:t>Fellowship/training through IAEA</a:t>
              </a:r>
              <a:endParaRPr lang="en-US" sz="1200" dirty="0">
                <a:solidFill>
                  <a:schemeClr val="bg1"/>
                </a:solidFill>
              </a:endParaRPr>
            </a:p>
          </p:txBody>
        </p:sp>
      </p:grpSp>
      <p:grpSp>
        <p:nvGrpSpPr>
          <p:cNvPr id="4" name="Group 5"/>
          <p:cNvGrpSpPr/>
          <p:nvPr/>
        </p:nvGrpSpPr>
        <p:grpSpPr>
          <a:xfrm>
            <a:off x="5257800" y="3276600"/>
            <a:ext cx="2571395" cy="664264"/>
            <a:chOff x="7470303" y="767485"/>
            <a:chExt cx="2571395" cy="664264"/>
          </a:xfrm>
          <a:solidFill>
            <a:schemeClr val="accent5">
              <a:lumMod val="25000"/>
            </a:schemeClr>
          </a:solidFill>
          <a:scene3d>
            <a:camera prst="orthographicFront">
              <a:rot lat="0" lon="0" rev="0"/>
            </a:camera>
            <a:lightRig rig="balanced" dir="t">
              <a:rot lat="0" lon="0" rev="8700000"/>
            </a:lightRig>
          </a:scene3d>
        </p:grpSpPr>
        <p:sp>
          <p:nvSpPr>
            <p:cNvPr id="13" name="Flowchart: Terminator 12"/>
            <p:cNvSpPr/>
            <p:nvPr/>
          </p:nvSpPr>
          <p:spPr>
            <a:xfrm>
              <a:off x="7470303" y="767485"/>
              <a:ext cx="2571395" cy="664264"/>
            </a:xfrm>
            <a:prstGeom prst="flowChartTerminator">
              <a:avLst/>
            </a:prstGeom>
            <a:grpFill/>
            <a:sp3d/>
          </p:spPr>
          <p:style>
            <a:lnRef idx="0">
              <a:scrgbClr r="0" g="0" b="0"/>
            </a:lnRef>
            <a:fillRef idx="0">
              <a:scrgbClr r="0" g="0" b="0"/>
            </a:fillRef>
            <a:effectRef idx="0">
              <a:scrgbClr r="0" g="0" b="0"/>
            </a:effectRef>
            <a:fontRef idx="minor">
              <a:schemeClr val="lt1"/>
            </a:fontRef>
          </p:style>
        </p:sp>
        <p:sp>
          <p:nvSpPr>
            <p:cNvPr id="14" name="Flowchart: Terminator 10"/>
            <p:cNvSpPr/>
            <p:nvPr/>
          </p:nvSpPr>
          <p:spPr>
            <a:xfrm>
              <a:off x="7591492" y="864757"/>
              <a:ext cx="2329017" cy="469720"/>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7620" tIns="7620" rIns="7620" bIns="7620" numCol="1" spcCol="1270" anchor="ctr" anchorCtr="0">
              <a:noAutofit/>
            </a:bodyPr>
            <a:lstStyle/>
            <a:p>
              <a:pPr algn="ctr" defTabSz="533400">
                <a:lnSpc>
                  <a:spcPct val="90000"/>
                </a:lnSpc>
                <a:spcAft>
                  <a:spcPct val="35000"/>
                </a:spcAft>
              </a:pPr>
              <a:r>
                <a:rPr lang="en-US" sz="1200" dirty="0" smtClean="0">
                  <a:solidFill>
                    <a:schemeClr val="bg1"/>
                  </a:solidFill>
                </a:rPr>
                <a:t>Fellowship/training through bilateral Cooperation</a:t>
              </a:r>
              <a:endParaRPr lang="en-US" sz="1200" dirty="0">
                <a:solidFill>
                  <a:schemeClr val="bg1"/>
                </a:solidFill>
              </a:endParaRPr>
            </a:p>
          </p:txBody>
        </p:sp>
      </p:grpSp>
      <p:grpSp>
        <p:nvGrpSpPr>
          <p:cNvPr id="5" name="Group 7"/>
          <p:cNvGrpSpPr/>
          <p:nvPr/>
        </p:nvGrpSpPr>
        <p:grpSpPr>
          <a:xfrm>
            <a:off x="5257800" y="4669736"/>
            <a:ext cx="2571395" cy="664264"/>
            <a:chOff x="7470303" y="1531390"/>
            <a:chExt cx="2571395" cy="664264"/>
          </a:xfrm>
          <a:solidFill>
            <a:schemeClr val="accent5">
              <a:lumMod val="25000"/>
            </a:schemeClr>
          </a:solidFill>
          <a:scene3d>
            <a:camera prst="orthographicFront">
              <a:rot lat="0" lon="0" rev="0"/>
            </a:camera>
            <a:lightRig rig="balanced" dir="t">
              <a:rot lat="0" lon="0" rev="8700000"/>
            </a:lightRig>
          </a:scene3d>
        </p:grpSpPr>
        <p:sp>
          <p:nvSpPr>
            <p:cNvPr id="9" name="Flowchart: Terminator 8"/>
            <p:cNvSpPr/>
            <p:nvPr/>
          </p:nvSpPr>
          <p:spPr>
            <a:xfrm>
              <a:off x="7470303" y="1531390"/>
              <a:ext cx="2571395" cy="664264"/>
            </a:xfrm>
            <a:prstGeom prst="flowChartTerminator">
              <a:avLst/>
            </a:prstGeom>
            <a:grpFill/>
            <a:sp3d/>
          </p:spPr>
          <p:style>
            <a:lnRef idx="0">
              <a:scrgbClr r="0" g="0" b="0"/>
            </a:lnRef>
            <a:fillRef idx="0">
              <a:scrgbClr r="0" g="0" b="0"/>
            </a:fillRef>
            <a:effectRef idx="0">
              <a:scrgbClr r="0" g="0" b="0"/>
            </a:effectRef>
            <a:fontRef idx="minor">
              <a:schemeClr val="lt1"/>
            </a:fontRef>
          </p:style>
        </p:sp>
        <p:sp>
          <p:nvSpPr>
            <p:cNvPr id="10" name="Flowchart: Terminator 14"/>
            <p:cNvSpPr/>
            <p:nvPr/>
          </p:nvSpPr>
          <p:spPr>
            <a:xfrm>
              <a:off x="7591492" y="1628662"/>
              <a:ext cx="2329017" cy="469720"/>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Higher Educatio</a:t>
              </a:r>
              <a:r>
                <a:rPr lang="en-US" sz="1200" dirty="0" smtClean="0"/>
                <a:t>n through International Universities</a:t>
              </a:r>
              <a:endParaRPr lang="en-US" sz="1200" kern="1200" dirty="0"/>
            </a:p>
          </p:txBody>
        </p:sp>
      </p:grpSp>
      <p:grpSp>
        <p:nvGrpSpPr>
          <p:cNvPr id="6" name="Group 20"/>
          <p:cNvGrpSpPr/>
          <p:nvPr/>
        </p:nvGrpSpPr>
        <p:grpSpPr>
          <a:xfrm>
            <a:off x="933805" y="3276600"/>
            <a:ext cx="2571395" cy="664264"/>
            <a:chOff x="4367496" y="767485"/>
            <a:chExt cx="2571395" cy="664264"/>
          </a:xfrm>
          <a:solidFill>
            <a:schemeClr val="accent5">
              <a:lumMod val="25000"/>
            </a:schemeClr>
          </a:solidFill>
          <a:scene3d>
            <a:camera prst="orthographicFront">
              <a:rot lat="0" lon="0" rev="0"/>
            </a:camera>
            <a:lightRig rig="balanced" dir="t">
              <a:rot lat="0" lon="0" rev="8700000"/>
            </a:lightRig>
          </a:scene3d>
        </p:grpSpPr>
        <p:sp>
          <p:nvSpPr>
            <p:cNvPr id="22" name="Flowchart: Terminator 21"/>
            <p:cNvSpPr/>
            <p:nvPr/>
          </p:nvSpPr>
          <p:spPr>
            <a:xfrm>
              <a:off x="4367496" y="767485"/>
              <a:ext cx="2571395" cy="664264"/>
            </a:xfrm>
            <a:prstGeom prst="flowChartTerminator">
              <a:avLst/>
            </a:prstGeom>
            <a:grpFill/>
            <a:ln>
              <a:noFill/>
            </a:ln>
            <a:effectLst>
              <a:outerShdw blurRad="44450" dist="27940" dir="5400000" algn="ctr">
                <a:srgbClr val="000000">
                  <a:alpha val="32000"/>
                </a:srgbClr>
              </a:outerShdw>
            </a:effectLst>
            <a:sp3d>
              <a:bevelT w="190500" h="38100"/>
            </a:sp3d>
          </p:spPr>
          <p:style>
            <a:lnRef idx="2">
              <a:scrgbClr r="0" g="0" b="0"/>
            </a:lnRef>
            <a:fillRef idx="1">
              <a:scrgbClr r="0" g="0" b="0"/>
            </a:fillRef>
            <a:effectRef idx="0">
              <a:scrgbClr r="0" g="0" b="0"/>
            </a:effectRef>
            <a:fontRef idx="minor">
              <a:schemeClr val="lt1"/>
            </a:fontRef>
          </p:style>
        </p:sp>
        <p:sp>
          <p:nvSpPr>
            <p:cNvPr id="23" name="Flowchart: Terminator 4"/>
            <p:cNvSpPr/>
            <p:nvPr/>
          </p:nvSpPr>
          <p:spPr>
            <a:xfrm>
              <a:off x="4488685" y="864757"/>
              <a:ext cx="2329017" cy="469720"/>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a:t>Competence Development through </a:t>
              </a:r>
              <a:r>
                <a:rPr lang="en-US" sz="1200" kern="1200" dirty="0" smtClean="0"/>
                <a:t>International Organizations</a:t>
              </a:r>
              <a:endParaRPr lang="en-US" sz="1200" kern="1200" dirty="0"/>
            </a:p>
          </p:txBody>
        </p:sp>
      </p:grpSp>
      <p:cxnSp>
        <p:nvCxnSpPr>
          <p:cNvPr id="30" name="Straight Connector 29"/>
          <p:cNvCxnSpPr/>
          <p:nvPr/>
        </p:nvCxnSpPr>
        <p:spPr bwMode="auto">
          <a:xfrm flipV="1">
            <a:off x="3581400" y="2438400"/>
            <a:ext cx="1676400" cy="838200"/>
          </a:xfrm>
          <a:prstGeom prst="line">
            <a:avLst/>
          </a:prstGeom>
          <a:ln>
            <a:solidFill>
              <a:schemeClr val="accent5">
                <a:lumMod val="25000"/>
              </a:schemeClr>
            </a:solidFill>
            <a:headEnd type="none" w="med" len="med"/>
            <a:tailEnd type="none" w="med" len="med"/>
          </a:ln>
        </p:spPr>
        <p:style>
          <a:lnRef idx="3">
            <a:schemeClr val="accent2"/>
          </a:lnRef>
          <a:fillRef idx="0">
            <a:schemeClr val="accent2"/>
          </a:fillRef>
          <a:effectRef idx="2">
            <a:schemeClr val="accent2"/>
          </a:effectRef>
          <a:fontRef idx="minor">
            <a:schemeClr val="tx1"/>
          </a:fontRef>
        </p:style>
      </p:cxnSp>
      <p:cxnSp>
        <p:nvCxnSpPr>
          <p:cNvPr id="31" name="Straight Connector 30"/>
          <p:cNvCxnSpPr/>
          <p:nvPr/>
        </p:nvCxnSpPr>
        <p:spPr bwMode="auto">
          <a:xfrm>
            <a:off x="3581400" y="3657600"/>
            <a:ext cx="1600200" cy="1588"/>
          </a:xfrm>
          <a:prstGeom prst="line">
            <a:avLst/>
          </a:prstGeom>
          <a:ln>
            <a:solidFill>
              <a:schemeClr val="accent5">
                <a:lumMod val="25000"/>
              </a:schemeClr>
            </a:solidFill>
            <a:headEnd type="none" w="med" len="med"/>
            <a:tailEnd type="none" w="med" len="med"/>
          </a:ln>
        </p:spPr>
        <p:style>
          <a:lnRef idx="3">
            <a:schemeClr val="accent2"/>
          </a:lnRef>
          <a:fillRef idx="0">
            <a:schemeClr val="accent2"/>
          </a:fillRef>
          <a:effectRef idx="2">
            <a:schemeClr val="accent2"/>
          </a:effectRef>
          <a:fontRef idx="minor">
            <a:schemeClr val="tx1"/>
          </a:fontRef>
        </p:style>
      </p:cxnSp>
      <p:cxnSp>
        <p:nvCxnSpPr>
          <p:cNvPr id="33" name="Straight Connector 32"/>
          <p:cNvCxnSpPr/>
          <p:nvPr/>
        </p:nvCxnSpPr>
        <p:spPr bwMode="auto">
          <a:xfrm>
            <a:off x="3505200" y="4038600"/>
            <a:ext cx="1676400" cy="762000"/>
          </a:xfrm>
          <a:prstGeom prst="line">
            <a:avLst/>
          </a:prstGeom>
          <a:ln>
            <a:solidFill>
              <a:schemeClr val="accent5">
                <a:lumMod val="25000"/>
              </a:schemeClr>
            </a:solidFill>
            <a:headEnd type="none" w="med" len="med"/>
            <a:tailEnd type="none" w="med" len="med"/>
          </a:ln>
        </p:spPr>
        <p:style>
          <a:lnRef idx="3">
            <a:schemeClr val="accent2"/>
          </a:lnRef>
          <a:fillRef idx="0">
            <a:schemeClr val="accent2"/>
          </a:fillRef>
          <a:effectRef idx="2">
            <a:schemeClr val="accent2"/>
          </a:effectRef>
          <a:fontRef idx="minor">
            <a:schemeClr val="tx1"/>
          </a:fontRef>
        </p:style>
      </p:cxnSp>
      <p:pic>
        <p:nvPicPr>
          <p:cNvPr id="41" name="Picture 2" descr="Bildergebnis für home button">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305800" y="6096000"/>
            <a:ext cx="530221" cy="530221"/>
          </a:xfrm>
          <a:prstGeom prst="rect">
            <a:avLst/>
          </a:prstGeom>
          <a:noFill/>
          <a:extLst>
            <a:ext uri="{909E8E84-426E-40DD-AFC4-6F175D3DCCD1}">
              <a14:hiddenFill xmlns:a14="http://schemas.microsoft.com/office/drawing/2010/main" xmlns="">
                <a:solidFill>
                  <a:srgbClr val="FFFFFF"/>
                </a:solidFill>
              </a14:hiddenFill>
            </a:ext>
          </a:extLst>
        </p:spPr>
      </p:pic>
      <p:sp>
        <p:nvSpPr>
          <p:cNvPr id="19" name="Right Arrow 18">
            <a:hlinkClick r:id="rId4" action="ppaction://hlinksldjump"/>
          </p:cNvPr>
          <p:cNvSpPr/>
          <p:nvPr/>
        </p:nvSpPr>
        <p:spPr bwMode="auto">
          <a:xfrm>
            <a:off x="8153400" y="2133600"/>
            <a:ext cx="457200" cy="304800"/>
          </a:xfrm>
          <a:prstGeom prst="rightArrow">
            <a:avLst/>
          </a:prstGeom>
          <a:solidFill>
            <a:schemeClr val="accent5">
              <a:lumMod val="25000"/>
            </a:schemeClr>
          </a:solidFill>
          <a:ln w="9525" cap="flat" cmpd="sng" algn="ctr">
            <a:solidFill>
              <a:schemeClr val="accent6">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omic Sans MS" pitchFamily="66" charset="0"/>
            </a:endParaRPr>
          </a:p>
        </p:txBody>
      </p:sp>
      <p:sp>
        <p:nvSpPr>
          <p:cNvPr id="20" name="Right Arrow 19">
            <a:hlinkClick r:id="rId5" action="ppaction://hlinksldjump"/>
          </p:cNvPr>
          <p:cNvSpPr/>
          <p:nvPr/>
        </p:nvSpPr>
        <p:spPr bwMode="auto">
          <a:xfrm>
            <a:off x="8153400" y="3505200"/>
            <a:ext cx="457200" cy="304800"/>
          </a:xfrm>
          <a:prstGeom prst="rightArrow">
            <a:avLst/>
          </a:prstGeom>
          <a:solidFill>
            <a:schemeClr val="accent5">
              <a:lumMod val="25000"/>
            </a:schemeClr>
          </a:solidFill>
          <a:ln w="9525" cap="flat" cmpd="sng" algn="ctr">
            <a:solidFill>
              <a:schemeClr val="accent6">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omic Sans MS" pitchFamily="66" charset="0"/>
            </a:endParaRPr>
          </a:p>
        </p:txBody>
      </p:sp>
      <p:sp>
        <p:nvSpPr>
          <p:cNvPr id="24" name="Right Arrow 23">
            <a:hlinkClick r:id="rId6" action="ppaction://hlinksldjump"/>
          </p:cNvPr>
          <p:cNvSpPr/>
          <p:nvPr/>
        </p:nvSpPr>
        <p:spPr bwMode="auto">
          <a:xfrm>
            <a:off x="8153400" y="4876800"/>
            <a:ext cx="457200" cy="304800"/>
          </a:xfrm>
          <a:prstGeom prst="rightArrow">
            <a:avLst/>
          </a:prstGeom>
          <a:solidFill>
            <a:schemeClr val="accent5">
              <a:lumMod val="25000"/>
            </a:schemeClr>
          </a:solidFill>
          <a:ln w="9525" cap="flat" cmpd="sng" algn="ctr">
            <a:solidFill>
              <a:schemeClr val="accent6">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omic Sans MS" pitchFamily="66" charset="0"/>
            </a:endParaRPr>
          </a:p>
        </p:txBody>
      </p:sp>
    </p:spTree>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Analysis</a:t>
            </a:r>
            <a:endParaRPr lang="en-US" dirty="0"/>
          </a:p>
        </p:txBody>
      </p:sp>
      <p:sp>
        <p:nvSpPr>
          <p:cNvPr id="3" name="Content Placeholder 2"/>
          <p:cNvSpPr txBox="1">
            <a:spLocks/>
          </p:cNvSpPr>
          <p:nvPr/>
        </p:nvSpPr>
        <p:spPr>
          <a:xfrm>
            <a:off x="117475" y="1524000"/>
            <a:ext cx="8915400" cy="4525963"/>
          </a:xfrm>
          <a:prstGeom prst="rect">
            <a:avLst/>
          </a:prstGeom>
        </p:spPr>
        <p:txBody>
          <a:bodyPr/>
          <a:lstStyle/>
          <a:p>
            <a:pPr marL="287338" indent="-287338" algn="just">
              <a:buFont typeface="Arial" pitchFamily="34" charset="0"/>
              <a:buChar char="•"/>
            </a:pPr>
            <a:r>
              <a:rPr lang="en-US" b="0" kern="0" dirty="0" smtClean="0">
                <a:latin typeface="Cambria" pitchFamily="18" charset="0"/>
                <a:cs typeface="+mn-cs"/>
              </a:rPr>
              <a:t>During this phase, competencies required to perform particular jobs/tasks and the training needs to achieve these competencies are identified; </a:t>
            </a:r>
          </a:p>
          <a:p>
            <a:pPr marL="287338" indent="-287338" algn="just">
              <a:buFont typeface="Arial" pitchFamily="34" charset="0"/>
              <a:buChar char="•"/>
            </a:pPr>
            <a:r>
              <a:rPr lang="en-US" b="0" kern="0" dirty="0" smtClean="0">
                <a:latin typeface="Cambria" pitchFamily="18" charset="0"/>
                <a:cs typeface="+mn-cs"/>
              </a:rPr>
              <a:t>Output of this phase is learning points that identify what a learner must know. </a:t>
            </a:r>
          </a:p>
          <a:p>
            <a:pPr marL="342900" marR="0" lvl="0" indent="-342900" algn="just" defTabSz="914400" rtl="0" eaLnBrk="0" fontAlgn="base" latinLnBrk="0" hangingPunct="0">
              <a:lnSpc>
                <a:spcPct val="150000"/>
              </a:lnSpc>
              <a:spcBef>
                <a:spcPct val="20000"/>
              </a:spcBef>
              <a:spcAft>
                <a:spcPct val="0"/>
              </a:spcAft>
              <a:buClrTx/>
              <a:buSzPct val="120000"/>
              <a:buFontTx/>
              <a:buChar char="•"/>
              <a:tabLst/>
              <a:defRPr/>
            </a:pPr>
            <a:endParaRPr kumimoji="0" lang="en-US" sz="2800" b="0" i="0" u="none" strike="noStrike" kern="0" cap="none" spc="0" normalizeH="0" baseline="0" noProof="0" dirty="0" smtClean="0">
              <a:ln>
                <a:noFill/>
              </a:ln>
              <a:solidFill>
                <a:schemeClr val="tx1"/>
              </a:solidFill>
              <a:effectLst/>
              <a:uLnTx/>
              <a:uFillTx/>
              <a:latin typeface="Cambria" pitchFamily="18" charset="0"/>
              <a:ea typeface="+mn-ea"/>
              <a:cs typeface="+mn-cs"/>
            </a:endParaRPr>
          </a:p>
          <a:p>
            <a:pPr marL="342900" marR="0" lvl="0" indent="-342900" algn="just" defTabSz="914400" rtl="0" eaLnBrk="0" fontAlgn="base" latinLnBrk="0" hangingPunct="0">
              <a:lnSpc>
                <a:spcPct val="90000"/>
              </a:lnSpc>
              <a:spcBef>
                <a:spcPct val="20000"/>
              </a:spcBef>
              <a:spcAft>
                <a:spcPct val="0"/>
              </a:spcAft>
              <a:buClrTx/>
              <a:buSzPct val="120000"/>
              <a:buFontTx/>
              <a:buChar char="•"/>
              <a:tabLst/>
              <a:defRPr/>
            </a:pPr>
            <a:endParaRPr kumimoji="0" lang="en-US" sz="2800" b="0" i="0" u="none" strike="noStrike" kern="0" cap="none" spc="0" normalizeH="0" baseline="0" noProof="0" dirty="0">
              <a:ln>
                <a:noFill/>
              </a:ln>
              <a:solidFill>
                <a:schemeClr val="tx1"/>
              </a:solidFill>
              <a:effectLst/>
              <a:uLnTx/>
              <a:uFillTx/>
              <a:latin typeface="Cambria" pitchFamily="18" charset="0"/>
              <a:ea typeface="+mn-ea"/>
              <a:cs typeface="+mn-cs"/>
            </a:endParaRPr>
          </a:p>
        </p:txBody>
      </p:sp>
      <p:pic>
        <p:nvPicPr>
          <p:cNvPr id="4" name="Picture 2" descr="Bildergebnis für home button">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077200" y="5867400"/>
            <a:ext cx="530221" cy="530221"/>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a:t>
            </a:r>
            <a:endParaRPr lang="en-US" dirty="0"/>
          </a:p>
        </p:txBody>
      </p:sp>
      <p:sp>
        <p:nvSpPr>
          <p:cNvPr id="3" name="Content Placeholder 2"/>
          <p:cNvSpPr txBox="1">
            <a:spLocks/>
          </p:cNvSpPr>
          <p:nvPr/>
        </p:nvSpPr>
        <p:spPr>
          <a:xfrm>
            <a:off x="117475" y="1524000"/>
            <a:ext cx="8915400" cy="4525963"/>
          </a:xfrm>
          <a:prstGeom prst="rect">
            <a:avLst/>
          </a:prstGeom>
        </p:spPr>
        <p:txBody>
          <a:bodyPr/>
          <a:lstStyle/>
          <a:p>
            <a:pPr marL="287338" indent="-287338" algn="just">
              <a:buFont typeface="Arial" pitchFamily="34" charset="0"/>
              <a:buChar char="•"/>
            </a:pPr>
            <a:r>
              <a:rPr lang="en-US" b="0" kern="0" dirty="0" smtClean="0">
                <a:latin typeface="Cambria" pitchFamily="18" charset="0"/>
                <a:cs typeface="+mn-cs"/>
              </a:rPr>
              <a:t>During this phase, training needs and learning points related to specific competencies are converted to learning objectives, including evaluation strategies; </a:t>
            </a:r>
          </a:p>
          <a:p>
            <a:pPr marL="287338" indent="-287338" algn="just">
              <a:buFont typeface="Arial" pitchFamily="34" charset="0"/>
              <a:buChar char="•"/>
            </a:pPr>
            <a:r>
              <a:rPr lang="en-US" b="0" kern="0" dirty="0" smtClean="0">
                <a:latin typeface="Cambria" pitchFamily="18" charset="0"/>
                <a:cs typeface="+mn-cs"/>
              </a:rPr>
              <a:t>An annual training program is developed by the management .</a:t>
            </a:r>
          </a:p>
          <a:p>
            <a:pPr marL="342900" marR="0" lvl="0" indent="-342900" algn="just" defTabSz="914400" rtl="0" eaLnBrk="0" fontAlgn="base" latinLnBrk="0" hangingPunct="0">
              <a:lnSpc>
                <a:spcPct val="150000"/>
              </a:lnSpc>
              <a:spcBef>
                <a:spcPct val="20000"/>
              </a:spcBef>
              <a:spcAft>
                <a:spcPct val="0"/>
              </a:spcAft>
              <a:buClrTx/>
              <a:buSzPct val="120000"/>
              <a:buFontTx/>
              <a:buChar char="•"/>
              <a:tabLst/>
              <a:defRPr/>
            </a:pPr>
            <a:endParaRPr kumimoji="0" lang="en-US" sz="2800" b="0" i="0" u="none" strike="noStrike" kern="0" cap="none" spc="0" normalizeH="0" baseline="0" noProof="0" dirty="0" smtClean="0">
              <a:ln>
                <a:noFill/>
              </a:ln>
              <a:solidFill>
                <a:schemeClr val="tx1"/>
              </a:solidFill>
              <a:effectLst/>
              <a:uLnTx/>
              <a:uFillTx/>
              <a:latin typeface="Cambria" pitchFamily="18" charset="0"/>
              <a:ea typeface="+mn-ea"/>
              <a:cs typeface="+mn-cs"/>
            </a:endParaRPr>
          </a:p>
          <a:p>
            <a:pPr marL="342900" marR="0" lvl="0" indent="-342900" algn="just" defTabSz="914400" rtl="0" eaLnBrk="0" fontAlgn="base" latinLnBrk="0" hangingPunct="0">
              <a:lnSpc>
                <a:spcPct val="90000"/>
              </a:lnSpc>
              <a:spcBef>
                <a:spcPct val="20000"/>
              </a:spcBef>
              <a:spcAft>
                <a:spcPct val="0"/>
              </a:spcAft>
              <a:buClrTx/>
              <a:buSzPct val="120000"/>
              <a:buFontTx/>
              <a:buChar char="•"/>
              <a:tabLst/>
              <a:defRPr/>
            </a:pPr>
            <a:endParaRPr kumimoji="0" lang="en-US" sz="2800" b="0" i="0" u="none" strike="noStrike" kern="0" cap="none" spc="0" normalizeH="0" baseline="0" noProof="0" dirty="0">
              <a:ln>
                <a:noFill/>
              </a:ln>
              <a:solidFill>
                <a:schemeClr val="tx1"/>
              </a:solidFill>
              <a:effectLst/>
              <a:uLnTx/>
              <a:uFillTx/>
              <a:latin typeface="Cambria" pitchFamily="18" charset="0"/>
              <a:ea typeface="+mn-ea"/>
              <a:cs typeface="+mn-cs"/>
            </a:endParaRPr>
          </a:p>
        </p:txBody>
      </p:sp>
      <p:pic>
        <p:nvPicPr>
          <p:cNvPr id="4" name="Picture 2" descr="Bildergebnis für home button">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153400" y="5943600"/>
            <a:ext cx="530221" cy="530221"/>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Development</a:t>
            </a:r>
            <a:endParaRPr lang="en-US" dirty="0"/>
          </a:p>
        </p:txBody>
      </p:sp>
      <p:sp>
        <p:nvSpPr>
          <p:cNvPr id="3" name="Content Placeholder 2"/>
          <p:cNvSpPr txBox="1">
            <a:spLocks/>
          </p:cNvSpPr>
          <p:nvPr/>
        </p:nvSpPr>
        <p:spPr>
          <a:xfrm>
            <a:off x="117475" y="1524000"/>
            <a:ext cx="8915400" cy="4525963"/>
          </a:xfrm>
          <a:prstGeom prst="rect">
            <a:avLst/>
          </a:prstGeom>
        </p:spPr>
        <p:txBody>
          <a:bodyPr/>
          <a:lstStyle/>
          <a:p>
            <a:pPr marL="287338" indent="-287338" algn="just">
              <a:buFont typeface="Arial" pitchFamily="34" charset="0"/>
              <a:buChar char="•"/>
            </a:pPr>
            <a:r>
              <a:rPr lang="en-US" b="0" kern="0" dirty="0" smtClean="0">
                <a:latin typeface="Cambria" pitchFamily="18" charset="0"/>
                <a:cs typeface="+mn-cs"/>
              </a:rPr>
              <a:t>During this phase, training materials and evaluation tools are prepared so that the achievement of training objectives can be confirmed; </a:t>
            </a:r>
          </a:p>
          <a:p>
            <a:pPr marL="287338" indent="-287338" algn="just">
              <a:buFont typeface="Arial" pitchFamily="34" charset="0"/>
              <a:buChar char="•"/>
            </a:pPr>
            <a:r>
              <a:rPr lang="en-US" b="0" kern="0" dirty="0" smtClean="0">
                <a:latin typeface="Cambria" pitchFamily="18" charset="0"/>
                <a:cs typeface="+mn-cs"/>
              </a:rPr>
              <a:t>Work performed in this phase as well as in the design phase ensures that the intended training is both appropriate and adequate. </a:t>
            </a:r>
          </a:p>
          <a:p>
            <a:pPr marL="342900" marR="0" lvl="0" indent="-342900" algn="just" defTabSz="914400" rtl="0" eaLnBrk="0" fontAlgn="base" latinLnBrk="0" hangingPunct="0">
              <a:lnSpc>
                <a:spcPct val="150000"/>
              </a:lnSpc>
              <a:spcBef>
                <a:spcPct val="20000"/>
              </a:spcBef>
              <a:spcAft>
                <a:spcPct val="0"/>
              </a:spcAft>
              <a:buClrTx/>
              <a:buSzPct val="120000"/>
              <a:buFontTx/>
              <a:buChar char="•"/>
              <a:tabLst/>
              <a:defRPr/>
            </a:pPr>
            <a:endParaRPr kumimoji="0" lang="en-US" sz="2800" b="0" i="0" u="none" strike="noStrike" kern="0" cap="none" spc="0" normalizeH="0" baseline="0" noProof="0" dirty="0" smtClean="0">
              <a:ln>
                <a:noFill/>
              </a:ln>
              <a:solidFill>
                <a:schemeClr val="tx1"/>
              </a:solidFill>
              <a:effectLst/>
              <a:uLnTx/>
              <a:uFillTx/>
              <a:latin typeface="Cambria" pitchFamily="18" charset="0"/>
              <a:ea typeface="+mn-ea"/>
              <a:cs typeface="+mn-cs"/>
            </a:endParaRPr>
          </a:p>
          <a:p>
            <a:pPr marL="342900" marR="0" lvl="0" indent="-342900" algn="just" defTabSz="914400" rtl="0" eaLnBrk="0" fontAlgn="base" latinLnBrk="0" hangingPunct="0">
              <a:lnSpc>
                <a:spcPct val="90000"/>
              </a:lnSpc>
              <a:spcBef>
                <a:spcPct val="20000"/>
              </a:spcBef>
              <a:spcAft>
                <a:spcPct val="0"/>
              </a:spcAft>
              <a:buClrTx/>
              <a:buSzPct val="120000"/>
              <a:buFontTx/>
              <a:buChar char="•"/>
              <a:tabLst/>
              <a:defRPr/>
            </a:pPr>
            <a:endParaRPr kumimoji="0" lang="en-US" sz="2800" b="0" i="0" u="none" strike="noStrike" kern="0" cap="none" spc="0" normalizeH="0" baseline="0" noProof="0" dirty="0">
              <a:ln>
                <a:noFill/>
              </a:ln>
              <a:solidFill>
                <a:schemeClr val="tx1"/>
              </a:solidFill>
              <a:effectLst/>
              <a:uLnTx/>
              <a:uFillTx/>
              <a:latin typeface="Cambria" pitchFamily="18" charset="0"/>
              <a:ea typeface="+mn-ea"/>
              <a:cs typeface="+mn-cs"/>
            </a:endParaRPr>
          </a:p>
        </p:txBody>
      </p:sp>
      <p:pic>
        <p:nvPicPr>
          <p:cNvPr id="4" name="Picture 2" descr="Bildergebnis für home button">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153400" y="5943600"/>
            <a:ext cx="530221" cy="530221"/>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Implementation</a:t>
            </a:r>
            <a:endParaRPr lang="en-US" dirty="0"/>
          </a:p>
        </p:txBody>
      </p:sp>
      <p:sp>
        <p:nvSpPr>
          <p:cNvPr id="3" name="Content Placeholder 2"/>
          <p:cNvSpPr txBox="1">
            <a:spLocks/>
          </p:cNvSpPr>
          <p:nvPr/>
        </p:nvSpPr>
        <p:spPr>
          <a:xfrm>
            <a:off x="117475" y="1524000"/>
            <a:ext cx="8915400" cy="4525963"/>
          </a:xfrm>
          <a:prstGeom prst="rect">
            <a:avLst/>
          </a:prstGeom>
        </p:spPr>
        <p:txBody>
          <a:bodyPr/>
          <a:lstStyle/>
          <a:p>
            <a:pPr algn="just"/>
            <a:r>
              <a:rPr lang="en-US" b="0" kern="0" dirty="0" smtClean="0">
                <a:latin typeface="Cambria" pitchFamily="18" charset="0"/>
                <a:cs typeface="+mn-cs"/>
              </a:rPr>
              <a:t>During this phase, training is conducted as per PNRA competence development matrix to enhance the competence of  regulatory staff.</a:t>
            </a:r>
          </a:p>
          <a:p>
            <a:pPr marL="342900" marR="0" lvl="0" indent="-342900" algn="just" defTabSz="914400" rtl="0" eaLnBrk="0" fontAlgn="base" latinLnBrk="0" hangingPunct="0">
              <a:lnSpc>
                <a:spcPct val="150000"/>
              </a:lnSpc>
              <a:spcBef>
                <a:spcPct val="20000"/>
              </a:spcBef>
              <a:spcAft>
                <a:spcPct val="0"/>
              </a:spcAft>
              <a:buClrTx/>
              <a:buSzPct val="120000"/>
              <a:buFontTx/>
              <a:buChar char="•"/>
              <a:tabLst/>
              <a:defRPr/>
            </a:pPr>
            <a:endParaRPr kumimoji="0" lang="en-US" sz="2800" b="0" i="0" u="none" strike="noStrike" kern="0" cap="none" spc="0" normalizeH="0" baseline="0" noProof="0" dirty="0" smtClean="0">
              <a:ln>
                <a:noFill/>
              </a:ln>
              <a:solidFill>
                <a:schemeClr val="tx1"/>
              </a:solidFill>
              <a:effectLst/>
              <a:uLnTx/>
              <a:uFillTx/>
              <a:latin typeface="Cambria" pitchFamily="18" charset="0"/>
              <a:ea typeface="+mn-ea"/>
              <a:cs typeface="+mn-cs"/>
            </a:endParaRPr>
          </a:p>
          <a:p>
            <a:pPr marL="342900" marR="0" lvl="0" indent="-342900" algn="just" defTabSz="914400" rtl="0" eaLnBrk="0" fontAlgn="base" latinLnBrk="0" hangingPunct="0">
              <a:lnSpc>
                <a:spcPct val="90000"/>
              </a:lnSpc>
              <a:spcBef>
                <a:spcPct val="20000"/>
              </a:spcBef>
              <a:spcAft>
                <a:spcPct val="0"/>
              </a:spcAft>
              <a:buClrTx/>
              <a:buSzPct val="120000"/>
              <a:buFontTx/>
              <a:buChar char="•"/>
              <a:tabLst/>
              <a:defRPr/>
            </a:pPr>
            <a:endParaRPr kumimoji="0" lang="en-US" sz="2800" b="0" i="0" u="none" strike="noStrike" kern="0" cap="none" spc="0" normalizeH="0" baseline="0" noProof="0" dirty="0">
              <a:ln>
                <a:noFill/>
              </a:ln>
              <a:solidFill>
                <a:schemeClr val="tx1"/>
              </a:solidFill>
              <a:effectLst/>
              <a:uLnTx/>
              <a:uFillTx/>
              <a:latin typeface="Cambria" pitchFamily="18" charset="0"/>
              <a:ea typeface="+mn-ea"/>
              <a:cs typeface="+mn-cs"/>
            </a:endParaRPr>
          </a:p>
        </p:txBody>
      </p:sp>
      <p:pic>
        <p:nvPicPr>
          <p:cNvPr id="4" name="Picture 2" descr="Bildergebnis für home button">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153400" y="5943600"/>
            <a:ext cx="530221" cy="530221"/>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Evaluation</a:t>
            </a:r>
            <a:endParaRPr lang="en-US" dirty="0"/>
          </a:p>
        </p:txBody>
      </p:sp>
      <p:sp>
        <p:nvSpPr>
          <p:cNvPr id="3" name="Content Placeholder 2"/>
          <p:cNvSpPr txBox="1">
            <a:spLocks/>
          </p:cNvSpPr>
          <p:nvPr/>
        </p:nvSpPr>
        <p:spPr>
          <a:xfrm>
            <a:off x="117475" y="1524000"/>
            <a:ext cx="8915400" cy="4525963"/>
          </a:xfrm>
          <a:prstGeom prst="rect">
            <a:avLst/>
          </a:prstGeom>
        </p:spPr>
        <p:txBody>
          <a:bodyPr/>
          <a:lstStyle/>
          <a:p>
            <a:pPr marL="227013" indent="-227013" algn="just">
              <a:buFont typeface="Arial" pitchFamily="34" charset="0"/>
              <a:buChar char="•"/>
            </a:pPr>
            <a:r>
              <a:rPr lang="en-US" b="0" kern="0" dirty="0" smtClean="0">
                <a:latin typeface="Cambria" pitchFamily="18" charset="0"/>
                <a:cs typeface="+mn-cs"/>
              </a:rPr>
              <a:t>During this phase, all aspects of the training program are continuously evaluated on the basis of data collected during each of the other phases; </a:t>
            </a:r>
          </a:p>
          <a:p>
            <a:pPr marL="227013" indent="-227013" algn="just">
              <a:buFont typeface="Arial" pitchFamily="34" charset="0"/>
              <a:buChar char="•"/>
            </a:pPr>
            <a:r>
              <a:rPr lang="en-US" b="0" kern="0" dirty="0" smtClean="0">
                <a:latin typeface="Cambria" pitchFamily="18" charset="0"/>
                <a:cs typeface="+mn-cs"/>
              </a:rPr>
              <a:t>It is followed by suitable feedback leading to training possible program improvements.</a:t>
            </a:r>
          </a:p>
          <a:p>
            <a:pPr marL="342900" marR="0" lvl="0" indent="-342900" algn="just" defTabSz="914400" rtl="0" eaLnBrk="0" fontAlgn="base" latinLnBrk="0" hangingPunct="0">
              <a:lnSpc>
                <a:spcPct val="150000"/>
              </a:lnSpc>
              <a:spcBef>
                <a:spcPct val="20000"/>
              </a:spcBef>
              <a:spcAft>
                <a:spcPct val="0"/>
              </a:spcAft>
              <a:buClrTx/>
              <a:buSzPct val="120000"/>
              <a:buFontTx/>
              <a:buChar char="•"/>
              <a:tabLst/>
              <a:defRPr/>
            </a:pPr>
            <a:endParaRPr kumimoji="0" lang="en-US" sz="2800" b="0" i="0" u="none" strike="noStrike" kern="0" cap="none" spc="0" normalizeH="0" baseline="0" noProof="0" dirty="0" smtClean="0">
              <a:ln>
                <a:noFill/>
              </a:ln>
              <a:solidFill>
                <a:schemeClr val="tx1"/>
              </a:solidFill>
              <a:effectLst/>
              <a:uLnTx/>
              <a:uFillTx/>
              <a:latin typeface="Cambria" pitchFamily="18" charset="0"/>
              <a:ea typeface="+mn-ea"/>
              <a:cs typeface="+mn-cs"/>
            </a:endParaRPr>
          </a:p>
          <a:p>
            <a:pPr marL="342900" marR="0" lvl="0" indent="-342900" algn="just" defTabSz="914400" rtl="0" eaLnBrk="0" fontAlgn="base" latinLnBrk="0" hangingPunct="0">
              <a:lnSpc>
                <a:spcPct val="90000"/>
              </a:lnSpc>
              <a:spcBef>
                <a:spcPct val="20000"/>
              </a:spcBef>
              <a:spcAft>
                <a:spcPct val="0"/>
              </a:spcAft>
              <a:buClrTx/>
              <a:buSzPct val="120000"/>
              <a:buFontTx/>
              <a:buChar char="•"/>
              <a:tabLst/>
              <a:defRPr/>
            </a:pPr>
            <a:endParaRPr kumimoji="0" lang="en-US" sz="2800" b="0" i="0" u="none" strike="noStrike" kern="0" cap="none" spc="0" normalizeH="0" baseline="0" noProof="0" dirty="0">
              <a:ln>
                <a:noFill/>
              </a:ln>
              <a:solidFill>
                <a:schemeClr val="tx1"/>
              </a:solidFill>
              <a:effectLst/>
              <a:uLnTx/>
              <a:uFillTx/>
              <a:latin typeface="Cambria" pitchFamily="18" charset="0"/>
              <a:ea typeface="+mn-ea"/>
              <a:cs typeface="+mn-cs"/>
            </a:endParaRPr>
          </a:p>
        </p:txBody>
      </p:sp>
      <p:pic>
        <p:nvPicPr>
          <p:cNvPr id="4" name="Picture 2" descr="Bildergebnis für home button">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153400" y="5943600"/>
            <a:ext cx="530221" cy="530221"/>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ea typeface="+mj-ea"/>
                <a:cs typeface="+mj-cs"/>
              </a:rPr>
              <a:t>National Institute of Safety and Security</a:t>
            </a:r>
            <a:endParaRPr lang="en-US" dirty="0">
              <a:ea typeface="+mj-ea"/>
              <a:cs typeface="+mj-cs"/>
            </a:endParaRPr>
          </a:p>
        </p:txBody>
      </p:sp>
      <p:sp>
        <p:nvSpPr>
          <p:cNvPr id="3" name="Content Placeholder 2"/>
          <p:cNvSpPr>
            <a:spLocks noGrp="1"/>
          </p:cNvSpPr>
          <p:nvPr>
            <p:ph idx="1"/>
          </p:nvPr>
        </p:nvSpPr>
        <p:spPr>
          <a:xfrm>
            <a:off x="117475" y="1524000"/>
            <a:ext cx="8721725" cy="5105400"/>
          </a:xfrm>
        </p:spPr>
        <p:txBody>
          <a:bodyPr>
            <a:normAutofit lnSpcReduction="10000"/>
          </a:bodyPr>
          <a:lstStyle/>
          <a:p>
            <a:pPr algn="just"/>
            <a:r>
              <a:rPr lang="en-US" dirty="0" smtClean="0">
                <a:hlinkClick r:id="rId2" action="ppaction://hlinksldjump"/>
              </a:rPr>
              <a:t>Mandate of NISAS</a:t>
            </a:r>
            <a:endParaRPr lang="en-US" dirty="0" smtClean="0"/>
          </a:p>
          <a:p>
            <a:pPr algn="just"/>
            <a:r>
              <a:rPr lang="en-US" dirty="0" smtClean="0">
                <a:hlinkClick r:id="rId3" action="ppaction://hlinksldjump"/>
              </a:rPr>
              <a:t>Major Tasks &amp; Functions</a:t>
            </a:r>
          </a:p>
          <a:p>
            <a:pPr algn="just"/>
            <a:r>
              <a:rPr lang="en-US" dirty="0" smtClean="0">
                <a:hlinkClick r:id="rId4" action="ppaction://hlinksldjump"/>
              </a:rPr>
              <a:t>Training &amp; Education</a:t>
            </a:r>
            <a:endParaRPr lang="en-US" dirty="0" smtClean="0"/>
          </a:p>
          <a:p>
            <a:pPr algn="just"/>
            <a:r>
              <a:rPr lang="en-US" dirty="0" smtClean="0">
                <a:hlinkClick r:id="rId5" action="ppaction://hlinksldjump"/>
              </a:rPr>
              <a:t>Coordination &amp; Support</a:t>
            </a:r>
            <a:endParaRPr lang="en-US" dirty="0" smtClean="0"/>
          </a:p>
          <a:p>
            <a:pPr algn="just"/>
            <a:r>
              <a:rPr lang="en-US" dirty="0" smtClean="0">
                <a:hlinkClick r:id="rId6" action="ppaction://hlinksldjump"/>
              </a:rPr>
              <a:t>Training in Nuclear Security</a:t>
            </a:r>
            <a:endParaRPr lang="en-US" dirty="0" smtClean="0"/>
          </a:p>
          <a:p>
            <a:pPr algn="just"/>
            <a:r>
              <a:rPr lang="en-US" dirty="0" smtClean="0">
                <a:hlinkClick r:id="rId7" action="ppaction://hlinksldjump"/>
              </a:rPr>
              <a:t>Capabilities in Nuclear Security</a:t>
            </a:r>
            <a:r>
              <a:rPr lang="en-US" dirty="0" smtClean="0"/>
              <a:t> – Physical Protection Labs</a:t>
            </a:r>
          </a:p>
          <a:p>
            <a:pPr algn="just"/>
            <a:r>
              <a:rPr lang="en-US" dirty="0" smtClean="0"/>
              <a:t>Nuclear Security Training Courses  </a:t>
            </a:r>
          </a:p>
          <a:p>
            <a:pPr lvl="1" algn="just"/>
            <a:r>
              <a:rPr lang="en-US" dirty="0" smtClean="0">
                <a:hlinkClick r:id="rId8" action="ppaction://hlinksldjump"/>
              </a:rPr>
              <a:t>Prevention</a:t>
            </a:r>
            <a:r>
              <a:rPr lang="en-US" dirty="0" smtClean="0"/>
              <a:t>, </a:t>
            </a:r>
            <a:r>
              <a:rPr lang="en-US" dirty="0" smtClean="0">
                <a:hlinkClick r:id="rId9" action="ppaction://hlinksldjump"/>
              </a:rPr>
              <a:t>Detection &amp; Response</a:t>
            </a:r>
            <a:r>
              <a:rPr lang="en-US" dirty="0" smtClean="0"/>
              <a:t> and </a:t>
            </a:r>
            <a:r>
              <a:rPr lang="en-US" dirty="0" smtClean="0">
                <a:hlinkClick r:id="rId10" action="ppaction://hlinksldjump"/>
              </a:rPr>
              <a:t>General</a:t>
            </a:r>
            <a:r>
              <a:rPr lang="en-US" dirty="0" smtClean="0"/>
              <a:t> including </a:t>
            </a:r>
            <a:r>
              <a:rPr lang="en-US" dirty="0" smtClean="0">
                <a:hlinkClick r:id="rId11" action="ppaction://hlinksldjump"/>
              </a:rPr>
              <a:t>training in International obligations and National requirements</a:t>
            </a:r>
            <a:endParaRPr lang="en-US" dirty="0" smtClean="0">
              <a:hlinkClick r:id="" action="ppaction://noaction"/>
            </a:endParaRPr>
          </a:p>
          <a:p>
            <a:pPr algn="just"/>
            <a:endParaRPr lang="en-US" dirty="0" smtClean="0"/>
          </a:p>
          <a:p>
            <a:pPr algn="just"/>
            <a:endParaRPr lang="en-US" dirty="0" smtClean="0"/>
          </a:p>
          <a:p>
            <a:pPr algn="just"/>
            <a:endParaRPr lang="en-US" dirty="0" smtClean="0"/>
          </a:p>
          <a:p>
            <a:pPr algn="just"/>
            <a:endParaRPr lang="en-US" dirty="0" smtClean="0"/>
          </a:p>
          <a:p>
            <a:pPr algn="just"/>
            <a:endParaRPr lang="en-US" dirty="0" smtClean="0"/>
          </a:p>
        </p:txBody>
      </p:sp>
      <p:pic>
        <p:nvPicPr>
          <p:cNvPr id="4" name="Picture 2" descr="Bildergebnis für home button">
            <a:hlinkClick r:id="rId12" action="ppaction://hlinksldjump"/>
          </p:cNvPr>
          <p:cNvPicPr>
            <a:picLocks noChangeAspect="1" noChangeArrowheads="1"/>
          </p:cNvPicPr>
          <p:nvPr/>
        </p:nvPicPr>
        <p:blipFill>
          <a:blip r:embed="rId13" cstate="print">
            <a:extLst>
              <a:ext uri="{28A0092B-C50C-407E-A947-70E740481C1C}">
                <a14:useLocalDpi xmlns:a14="http://schemas.microsoft.com/office/drawing/2010/main" xmlns="" val="0"/>
              </a:ext>
            </a:extLst>
          </a:blip>
          <a:srcRect/>
          <a:stretch>
            <a:fillRect/>
          </a:stretch>
        </p:blipFill>
        <p:spPr bwMode="auto">
          <a:xfrm>
            <a:off x="8153400" y="5943600"/>
            <a:ext cx="530221" cy="530221"/>
          </a:xfrm>
          <a:prstGeom prst="rect">
            <a:avLst/>
          </a:prstGeom>
          <a:noFill/>
          <a:extLst>
            <a:ext uri="{909E8E84-426E-40DD-AFC4-6F175D3DCCD1}">
              <a14:hiddenFill xmlns:a14="http://schemas.microsoft.com/office/drawing/2010/main" xmlns="">
                <a:solidFill>
                  <a:srgbClr val="FFFFFF"/>
                </a:solidFill>
              </a14:hiddenFill>
            </a:ext>
          </a:extLst>
        </p:spPr>
      </p:pic>
      <p:sp>
        <p:nvSpPr>
          <p:cNvPr id="5" name="Multiply 4">
            <a:hlinkClick r:id="rId14" action="ppaction://hlinksldjump"/>
          </p:cNvPr>
          <p:cNvSpPr/>
          <p:nvPr/>
        </p:nvSpPr>
        <p:spPr bwMode="auto">
          <a:xfrm>
            <a:off x="8229600" y="1676400"/>
            <a:ext cx="453927" cy="436563"/>
          </a:xfrm>
          <a:prstGeom prst="mathMultiply">
            <a:avLst/>
          </a:prstGeom>
          <a:ln>
            <a:headEnd type="none" w="med" len="med"/>
            <a:tailEnd type="none" w="med" len="med"/>
          </a:ln>
        </p:spPr>
        <p:style>
          <a:lnRef idx="1">
            <a:schemeClr val="dk1"/>
          </a:lnRef>
          <a:fillRef idx="3">
            <a:schemeClr val="dk1"/>
          </a:fillRef>
          <a:effectRef idx="2">
            <a:schemeClr val="dk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Scheme</a:t>
            </a:r>
            <a:endParaRPr lang="en-US" dirty="0"/>
          </a:p>
        </p:txBody>
      </p:sp>
      <p:sp>
        <p:nvSpPr>
          <p:cNvPr id="3" name="Content Placeholder 2"/>
          <p:cNvSpPr>
            <a:spLocks noGrp="1"/>
          </p:cNvSpPr>
          <p:nvPr>
            <p:ph idx="1"/>
          </p:nvPr>
        </p:nvSpPr>
        <p:spPr/>
        <p:txBody>
          <a:bodyPr/>
          <a:lstStyle/>
          <a:p>
            <a:pPr algn="just">
              <a:lnSpc>
                <a:spcPct val="150000"/>
              </a:lnSpc>
              <a:spcBef>
                <a:spcPts val="600"/>
              </a:spcBef>
              <a:spcAft>
                <a:spcPts val="600"/>
              </a:spcAft>
            </a:pPr>
            <a:r>
              <a:rPr lang="en-US" b="0" dirty="0" smtClean="0"/>
              <a:t>Pakistan Nuclear Regulatory Authority</a:t>
            </a:r>
          </a:p>
          <a:p>
            <a:pPr>
              <a:spcBef>
                <a:spcPts val="600"/>
              </a:spcBef>
              <a:spcAft>
                <a:spcPts val="600"/>
              </a:spcAft>
            </a:pPr>
            <a:r>
              <a:rPr lang="en-US" b="0" dirty="0" smtClean="0"/>
              <a:t>History of training activities at PNRA</a:t>
            </a:r>
          </a:p>
          <a:p>
            <a:pPr>
              <a:spcBef>
                <a:spcPts val="600"/>
              </a:spcBef>
              <a:spcAft>
                <a:spcPts val="600"/>
              </a:spcAft>
            </a:pPr>
            <a:r>
              <a:rPr lang="en-US" b="0" dirty="0" smtClean="0"/>
              <a:t>Training of Regulatory staff</a:t>
            </a:r>
          </a:p>
          <a:p>
            <a:pPr>
              <a:spcBef>
                <a:spcPts val="600"/>
              </a:spcBef>
              <a:spcAft>
                <a:spcPts val="600"/>
              </a:spcAft>
            </a:pPr>
            <a:r>
              <a:rPr lang="en-US" b="0" dirty="0" smtClean="0"/>
              <a:t>Training Needs Assessment</a:t>
            </a:r>
          </a:p>
          <a:p>
            <a:pPr>
              <a:spcBef>
                <a:spcPts val="600"/>
              </a:spcBef>
              <a:spcAft>
                <a:spcPts val="600"/>
              </a:spcAft>
            </a:pPr>
            <a:r>
              <a:rPr lang="en-US" b="0" dirty="0" smtClean="0"/>
              <a:t>Competence Development Matrix of PNRA</a:t>
            </a:r>
          </a:p>
          <a:p>
            <a:pPr algn="just">
              <a:lnSpc>
                <a:spcPct val="150000"/>
              </a:lnSpc>
            </a:pPr>
            <a:endParaRPr lang="en-US" b="0" dirty="0" smtClean="0"/>
          </a:p>
          <a:p>
            <a:pPr algn="just">
              <a:lnSpc>
                <a:spcPct val="90000"/>
              </a:lnSpc>
            </a:pPr>
            <a:endParaRPr lang="en-US" b="0" dirty="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ea typeface="+mj-ea"/>
                <a:cs typeface="+mj-cs"/>
              </a:rPr>
              <a:t>Mandate of NISAS</a:t>
            </a:r>
            <a:endParaRPr lang="en-US" dirty="0">
              <a:ea typeface="+mj-ea"/>
              <a:cs typeface="+mj-cs"/>
            </a:endParaRPr>
          </a:p>
        </p:txBody>
      </p:sp>
      <p:sp>
        <p:nvSpPr>
          <p:cNvPr id="3" name="Content Placeholder 2"/>
          <p:cNvSpPr>
            <a:spLocks noGrp="1"/>
          </p:cNvSpPr>
          <p:nvPr>
            <p:ph idx="1"/>
          </p:nvPr>
        </p:nvSpPr>
        <p:spPr>
          <a:xfrm>
            <a:off x="117475" y="1524000"/>
            <a:ext cx="8721725" cy="4525963"/>
          </a:xfrm>
        </p:spPr>
        <p:txBody>
          <a:bodyPr>
            <a:normAutofit/>
          </a:bodyPr>
          <a:lstStyle/>
          <a:p>
            <a:pPr algn="just"/>
            <a:r>
              <a:rPr lang="en-US" b="0" dirty="0" smtClean="0"/>
              <a:t>National Institute of Safety and Security (NISAS) is established with the mandate to train professionals of PNRA, its licensees, and other stakeholders in the field of </a:t>
            </a:r>
            <a:r>
              <a:rPr lang="en-US" b="0" dirty="0" smtClean="0">
                <a:solidFill>
                  <a:srgbClr val="FF0000"/>
                </a:solidFill>
              </a:rPr>
              <a:t>nuclear safety, radiation protection, and nuclear security</a:t>
            </a:r>
            <a:r>
              <a:rPr lang="en-US" b="0" dirty="0" smtClean="0"/>
              <a:t> in Pakistan.</a:t>
            </a:r>
          </a:p>
          <a:p>
            <a:pPr algn="just"/>
            <a:r>
              <a:rPr lang="en-US" b="0" dirty="0" smtClean="0"/>
              <a:t>NISAS conducts a range of in-house professional training courses, workshops, seminars to build overall competency of regulatory staff as well as that of PNRA licensees / stakeholders. </a:t>
            </a:r>
          </a:p>
        </p:txBody>
      </p:sp>
      <p:pic>
        <p:nvPicPr>
          <p:cNvPr id="4" name="Picture 2" descr="Bildergebnis für home button">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153400" y="5943600"/>
            <a:ext cx="530221" cy="530221"/>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Major Tasks &amp; Functions</a:t>
            </a:r>
            <a:endParaRPr lang="en-US" dirty="0"/>
          </a:p>
        </p:txBody>
      </p:sp>
      <p:sp>
        <p:nvSpPr>
          <p:cNvPr id="3" name="Content Placeholder 2"/>
          <p:cNvSpPr>
            <a:spLocks noGrp="1"/>
          </p:cNvSpPr>
          <p:nvPr>
            <p:ph idx="1"/>
          </p:nvPr>
        </p:nvSpPr>
        <p:spPr>
          <a:xfrm>
            <a:off x="533400" y="1570037"/>
            <a:ext cx="8001000" cy="4525963"/>
          </a:xfrm>
        </p:spPr>
        <p:txBody>
          <a:bodyPr>
            <a:normAutofit fontScale="92500"/>
          </a:bodyPr>
          <a:lstStyle/>
          <a:p>
            <a:pPr algn="just"/>
            <a:r>
              <a:rPr lang="en-US" sz="3000" b="0" dirty="0" smtClean="0"/>
              <a:t>Design, develop, and conduct training events for PNRA and stakeholders;</a:t>
            </a:r>
          </a:p>
          <a:p>
            <a:pPr algn="just"/>
            <a:r>
              <a:rPr lang="en-US" sz="3000" b="0" dirty="0" smtClean="0"/>
              <a:t>Plan and Implement the Public Awareness Program; </a:t>
            </a:r>
          </a:p>
          <a:p>
            <a:pPr algn="just"/>
            <a:r>
              <a:rPr lang="en-US" sz="3000" b="0" dirty="0" smtClean="0"/>
              <a:t>Maintain and upgrade NISAS laboratories for training purposes and organize demonstrations for National &amp; International delegations;</a:t>
            </a:r>
          </a:p>
          <a:p>
            <a:pPr algn="just"/>
            <a:r>
              <a:rPr lang="en-US" sz="3000" b="0" dirty="0" smtClean="0"/>
              <a:t>Implementation of  PNRA Management System and requirements of ISO 9001:2015 standards. </a:t>
            </a:r>
          </a:p>
          <a:p>
            <a:endParaRPr lang="en-US" sz="2400" dirty="0" smtClean="0"/>
          </a:p>
        </p:txBody>
      </p:sp>
      <p:pic>
        <p:nvPicPr>
          <p:cNvPr id="4" name="Picture 2" descr="Bildergebnis für home button">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153400" y="5943600"/>
            <a:ext cx="530221" cy="530221"/>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04800"/>
            <a:ext cx="7620000" cy="533400"/>
          </a:xfrm>
        </p:spPr>
        <p:txBody>
          <a:bodyPr>
            <a:noAutofit/>
          </a:bodyPr>
          <a:lstStyle/>
          <a:p>
            <a:r>
              <a:rPr lang="en-US" dirty="0" smtClean="0"/>
              <a:t>Training and Education</a:t>
            </a:r>
            <a:endParaRPr lang="en-US" dirty="0"/>
          </a:p>
        </p:txBody>
      </p:sp>
      <p:sp>
        <p:nvSpPr>
          <p:cNvPr id="3" name="Content Placeholder 2"/>
          <p:cNvSpPr>
            <a:spLocks noGrp="1"/>
          </p:cNvSpPr>
          <p:nvPr>
            <p:ph idx="1"/>
          </p:nvPr>
        </p:nvSpPr>
        <p:spPr>
          <a:xfrm>
            <a:off x="533400" y="1371600"/>
            <a:ext cx="8153400" cy="2362200"/>
          </a:xfrm>
        </p:spPr>
        <p:txBody>
          <a:bodyPr>
            <a:normAutofit/>
          </a:bodyPr>
          <a:lstStyle/>
          <a:p>
            <a:pPr algn="just"/>
            <a:r>
              <a:rPr lang="en-US" b="0" dirty="0" smtClean="0"/>
              <a:t>NISAS designs, develops, coordinates and conducts training courses for PNRA personnel, licensees and other stakeholders in the area of nuclear safety, security and managerial skills</a:t>
            </a:r>
          </a:p>
          <a:p>
            <a:endParaRPr lang="en-US" dirty="0" smtClean="0">
              <a:solidFill>
                <a:srgbClr val="800000"/>
              </a:solidFill>
            </a:endParaRPr>
          </a:p>
          <a:p>
            <a:pPr>
              <a:spcAft>
                <a:spcPts val="1800"/>
              </a:spcAft>
            </a:pPr>
            <a:endParaRPr lang="en-US" dirty="0"/>
          </a:p>
        </p:txBody>
      </p:sp>
      <p:sp>
        <p:nvSpPr>
          <p:cNvPr id="4" name="Slide Number Placeholder 3"/>
          <p:cNvSpPr>
            <a:spLocks noGrp="1"/>
          </p:cNvSpPr>
          <p:nvPr>
            <p:ph type="sldNum" sz="quarter" idx="10"/>
          </p:nvPr>
        </p:nvSpPr>
        <p:spPr/>
        <p:txBody>
          <a:bodyPr/>
          <a:lstStyle/>
          <a:p>
            <a:pPr>
              <a:defRPr/>
            </a:pPr>
            <a:fld id="{9D32F28D-79DA-4AFE-BECF-4D51A0741B10}" type="slidenum">
              <a:rPr lang="en-US" smtClean="0"/>
              <a:pPr>
                <a:defRPr/>
              </a:pPr>
              <a:t>22</a:t>
            </a:fld>
            <a:endParaRPr lang="en-US"/>
          </a:p>
        </p:txBody>
      </p:sp>
      <p:pic>
        <p:nvPicPr>
          <p:cNvPr id="1027" name="Picture 3"/>
          <p:cNvPicPr>
            <a:picLocks noChangeAspect="1" noChangeArrowheads="1"/>
          </p:cNvPicPr>
          <p:nvPr/>
        </p:nvPicPr>
        <p:blipFill>
          <a:blip r:embed="rId2"/>
          <a:srcRect/>
          <a:stretch>
            <a:fillRect/>
          </a:stretch>
        </p:blipFill>
        <p:spPr bwMode="auto">
          <a:xfrm>
            <a:off x="762000" y="3680551"/>
            <a:ext cx="4886017" cy="2820283"/>
          </a:xfrm>
          <a:prstGeom prst="rect">
            <a:avLst/>
          </a:prstGeom>
          <a:noFill/>
          <a:ln w="9525">
            <a:noFill/>
            <a:miter lim="800000"/>
            <a:headEnd/>
            <a:tailEnd/>
          </a:ln>
          <a:effectLst/>
        </p:spPr>
      </p:pic>
      <p:pic>
        <p:nvPicPr>
          <p:cNvPr id="7" name="Picture 3"/>
          <p:cNvPicPr>
            <a:picLocks noChangeAspect="1" noChangeArrowheads="1"/>
          </p:cNvPicPr>
          <p:nvPr/>
        </p:nvPicPr>
        <p:blipFill>
          <a:blip r:embed="rId3" cstate="print"/>
          <a:srcRect l="4651" t="3125" r="6977" b="3125"/>
          <a:stretch>
            <a:fillRect/>
          </a:stretch>
        </p:blipFill>
        <p:spPr bwMode="auto">
          <a:xfrm>
            <a:off x="5486400" y="3833834"/>
            <a:ext cx="3468688" cy="2738438"/>
          </a:xfrm>
          <a:prstGeom prst="rect">
            <a:avLst/>
          </a:prstGeom>
          <a:noFill/>
          <a:ln w="9525">
            <a:noFill/>
            <a:miter lim="800000"/>
            <a:headEnd/>
            <a:tailEnd/>
          </a:ln>
          <a:effectLst/>
        </p:spPr>
      </p:pic>
      <p:pic>
        <p:nvPicPr>
          <p:cNvPr id="8" name="Picture 2" descr="Bildergebnis für home button">
            <a:hlinkClick r:id="rId4" action="ppaction://hlinksldjump"/>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153400" y="5943600"/>
            <a:ext cx="530221" cy="530221"/>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7620000" cy="533400"/>
          </a:xfrm>
        </p:spPr>
        <p:txBody>
          <a:bodyPr>
            <a:normAutofit fontScale="90000"/>
          </a:bodyPr>
          <a:lstStyle/>
          <a:p>
            <a:r>
              <a:rPr lang="en-US" dirty="0" smtClean="0"/>
              <a:t/>
            </a:r>
            <a:br>
              <a:rPr lang="en-US" dirty="0" smtClean="0"/>
            </a:br>
            <a:r>
              <a:rPr lang="en-US" sz="4400" dirty="0" smtClean="0"/>
              <a:t>Coordination &amp; Support </a:t>
            </a:r>
            <a:endParaRPr lang="en-US" sz="4400" dirty="0"/>
          </a:p>
        </p:txBody>
      </p:sp>
      <p:sp>
        <p:nvSpPr>
          <p:cNvPr id="3" name="Content Placeholder 2"/>
          <p:cNvSpPr>
            <a:spLocks noGrp="1"/>
          </p:cNvSpPr>
          <p:nvPr>
            <p:ph idx="1"/>
          </p:nvPr>
        </p:nvSpPr>
        <p:spPr>
          <a:xfrm>
            <a:off x="533400" y="1219200"/>
            <a:ext cx="8001000" cy="1447800"/>
          </a:xfrm>
        </p:spPr>
        <p:txBody>
          <a:bodyPr>
            <a:normAutofit/>
          </a:bodyPr>
          <a:lstStyle/>
          <a:p>
            <a:pPr algn="just"/>
            <a:r>
              <a:rPr lang="en-US" b="0" dirty="0" smtClean="0"/>
              <a:t>NISAS coordinates and supports to other PNRA directorates as well as national and international stakeholders</a:t>
            </a:r>
          </a:p>
        </p:txBody>
      </p:sp>
      <p:sp>
        <p:nvSpPr>
          <p:cNvPr id="4" name="Slide Number Placeholder 3"/>
          <p:cNvSpPr>
            <a:spLocks noGrp="1"/>
          </p:cNvSpPr>
          <p:nvPr>
            <p:ph type="sldNum" sz="quarter" idx="10"/>
          </p:nvPr>
        </p:nvSpPr>
        <p:spPr/>
        <p:txBody>
          <a:bodyPr/>
          <a:lstStyle/>
          <a:p>
            <a:pPr>
              <a:defRPr/>
            </a:pPr>
            <a:fld id="{9D32F28D-79DA-4AFE-BECF-4D51A0741B10}" type="slidenum">
              <a:rPr lang="en-US" smtClean="0"/>
              <a:pPr>
                <a:defRPr/>
              </a:pPr>
              <a:t>23</a:t>
            </a:fld>
            <a:endParaRPr lang="en-US" dirty="0"/>
          </a:p>
        </p:txBody>
      </p:sp>
      <p:graphicFrame>
        <p:nvGraphicFramePr>
          <p:cNvPr id="6" name="Diagram 5"/>
          <p:cNvGraphicFramePr/>
          <p:nvPr/>
        </p:nvGraphicFramePr>
        <p:xfrm>
          <a:off x="1600200" y="25908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2" descr="Bildergebnis für home button">
            <a:hlinkClick r:id="rId6" action="ppaction://hlinksldjump"/>
          </p:cNvPr>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8153400" y="5943600"/>
            <a:ext cx="530221" cy="530221"/>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914400" y="152400"/>
            <a:ext cx="8229600" cy="838200"/>
          </a:xfrm>
        </p:spPr>
        <p:txBody>
          <a:bodyPr/>
          <a:lstStyle/>
          <a:p>
            <a:pPr>
              <a:defRPr/>
            </a:pPr>
            <a:r>
              <a:rPr lang="en-US" kern="1200" dirty="0" smtClean="0"/>
              <a:t>Training in Nuclear Security</a:t>
            </a:r>
          </a:p>
        </p:txBody>
      </p:sp>
      <p:sp>
        <p:nvSpPr>
          <p:cNvPr id="7171" name="Content Placeholder 2"/>
          <p:cNvSpPr>
            <a:spLocks noGrp="1"/>
          </p:cNvSpPr>
          <p:nvPr>
            <p:ph idx="1"/>
          </p:nvPr>
        </p:nvSpPr>
        <p:spPr>
          <a:xfrm>
            <a:off x="117475" y="1524000"/>
            <a:ext cx="8915400" cy="4953000"/>
          </a:xfrm>
        </p:spPr>
        <p:txBody>
          <a:bodyPr/>
          <a:lstStyle/>
          <a:p>
            <a:pPr>
              <a:buFont typeface="Wingdings" pitchFamily="2" charset="2"/>
              <a:buChar char="§"/>
            </a:pPr>
            <a:r>
              <a:rPr lang="en-US" b="0" dirty="0" smtClean="0">
                <a:cs typeface="Arial" pitchFamily="34" charset="0"/>
              </a:rPr>
              <a:t>Up till now, </a:t>
            </a:r>
            <a:r>
              <a:rPr lang="en-US" dirty="0" smtClean="0"/>
              <a:t>146 training </a:t>
            </a:r>
            <a:r>
              <a:rPr lang="en-US" b="0" dirty="0" smtClean="0">
                <a:cs typeface="Arial" pitchFamily="34" charset="0"/>
              </a:rPr>
              <a:t>courses have been conducted in various area of nuclear security.</a:t>
            </a:r>
          </a:p>
          <a:p>
            <a:pPr>
              <a:buNone/>
            </a:pPr>
            <a:endParaRPr lang="en-US" b="0" dirty="0" smtClean="0">
              <a:solidFill>
                <a:srgbClr val="002060"/>
              </a:solidFill>
              <a:latin typeface="Times New Roman" pitchFamily="18" charset="0"/>
              <a:cs typeface="Times New Roman" pitchFamily="18" charset="0"/>
            </a:endParaRPr>
          </a:p>
        </p:txBody>
      </p:sp>
      <p:graphicFrame>
        <p:nvGraphicFramePr>
          <p:cNvPr id="4" name="Chart 3"/>
          <p:cNvGraphicFramePr/>
          <p:nvPr/>
        </p:nvGraphicFramePr>
        <p:xfrm>
          <a:off x="381000" y="2514600"/>
          <a:ext cx="8229600" cy="4191000"/>
        </p:xfrm>
        <a:graphic>
          <a:graphicData uri="http://schemas.openxmlformats.org/drawingml/2006/chart">
            <c:chart xmlns:c="http://schemas.openxmlformats.org/drawingml/2006/chart" xmlns:r="http://schemas.openxmlformats.org/officeDocument/2006/relationships" r:id="rId2"/>
          </a:graphicData>
        </a:graphic>
      </p:graphicFrame>
      <p:pic>
        <p:nvPicPr>
          <p:cNvPr id="5" name="Picture 2" descr="Bildergebnis für home button">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153400" y="5943600"/>
            <a:ext cx="530221" cy="530221"/>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0"/>
            <a:ext cx="8077200" cy="1143000"/>
          </a:xfrm>
        </p:spPr>
        <p:txBody>
          <a:bodyPr/>
          <a:lstStyle/>
          <a:p>
            <a:pPr>
              <a:defRPr/>
            </a:pPr>
            <a:r>
              <a:rPr lang="en-US" kern="1200" dirty="0" smtClean="0"/>
              <a:t>Overview of Security Training Courses</a:t>
            </a:r>
          </a:p>
        </p:txBody>
      </p:sp>
      <p:sp>
        <p:nvSpPr>
          <p:cNvPr id="4" name="Slide Number Placeholder 3"/>
          <p:cNvSpPr>
            <a:spLocks noGrp="1"/>
          </p:cNvSpPr>
          <p:nvPr>
            <p:ph type="sldNum" sz="quarter" idx="10"/>
          </p:nvPr>
        </p:nvSpPr>
        <p:spPr/>
        <p:txBody>
          <a:bodyPr/>
          <a:lstStyle/>
          <a:p>
            <a:pPr>
              <a:defRPr/>
            </a:pPr>
            <a:r>
              <a:rPr lang="en-US" smtClean="0"/>
              <a:t>16</a:t>
            </a:r>
            <a:endParaRPr lang="en-US" dirty="0"/>
          </a:p>
        </p:txBody>
      </p:sp>
      <p:graphicFrame>
        <p:nvGraphicFramePr>
          <p:cNvPr id="6" name="Content Placeholder 5"/>
          <p:cNvGraphicFramePr>
            <a:graphicFrameLocks noGrp="1"/>
          </p:cNvGraphicFramePr>
          <p:nvPr>
            <p:ph idx="1"/>
          </p:nvPr>
        </p:nvGraphicFramePr>
        <p:xfrm>
          <a:off x="0" y="1524000"/>
          <a:ext cx="9144000" cy="4525963"/>
        </p:xfrm>
        <a:graphic>
          <a:graphicData uri="http://schemas.openxmlformats.org/drawingml/2006/chart">
            <c:chart xmlns:c="http://schemas.openxmlformats.org/drawingml/2006/chart" xmlns:r="http://schemas.openxmlformats.org/officeDocument/2006/relationships" r:id="rId2"/>
          </a:graphicData>
        </a:graphic>
      </p:graphicFrame>
      <p:pic>
        <p:nvPicPr>
          <p:cNvPr id="5" name="Picture 2" descr="Bildergebnis für home button">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153400" y="5943600"/>
            <a:ext cx="530221" cy="530221"/>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ransition spd="slow"/>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914694" y="304800"/>
            <a:ext cx="7878968" cy="533400"/>
          </a:xfrm>
        </p:spPr>
        <p:txBody>
          <a:bodyPr/>
          <a:lstStyle/>
          <a:p>
            <a:pPr>
              <a:defRPr/>
            </a:pPr>
            <a:r>
              <a:rPr lang="en-US" kern="1200" dirty="0" smtClean="0"/>
              <a:t>Capabilities in Nuclear Security</a:t>
            </a:r>
            <a:endParaRPr lang="en-GB" kern="1200" dirty="0" smtClean="0"/>
          </a:p>
        </p:txBody>
      </p:sp>
      <p:sp>
        <p:nvSpPr>
          <p:cNvPr id="7171" name="Content Placeholder 2"/>
          <p:cNvSpPr>
            <a:spLocks noGrp="1"/>
          </p:cNvSpPr>
          <p:nvPr>
            <p:ph idx="1"/>
          </p:nvPr>
        </p:nvSpPr>
        <p:spPr>
          <a:xfrm>
            <a:off x="228674" y="1524000"/>
            <a:ext cx="8705710" cy="4648200"/>
          </a:xfrm>
        </p:spPr>
        <p:txBody>
          <a:bodyPr/>
          <a:lstStyle/>
          <a:p>
            <a:pPr algn="just">
              <a:spcAft>
                <a:spcPts val="1200"/>
              </a:spcAft>
              <a:buFont typeface="Arial" pitchFamily="34" charset="0"/>
              <a:buChar char="•"/>
            </a:pPr>
            <a:r>
              <a:rPr lang="en-GB" b="0" dirty="0" smtClean="0"/>
              <a:t>Has fully equipped lecture hall and auditorium</a:t>
            </a:r>
          </a:p>
          <a:p>
            <a:pPr algn="just">
              <a:spcAft>
                <a:spcPts val="1200"/>
              </a:spcAft>
              <a:buFont typeface="Arial" pitchFamily="34" charset="0"/>
              <a:buChar char="•"/>
            </a:pPr>
            <a:r>
              <a:rPr lang="en-GB" b="0" dirty="0" smtClean="0"/>
              <a:t>State-of-the-art training labs for practical demonstration and hands on training</a:t>
            </a:r>
          </a:p>
          <a:p>
            <a:pPr marL="915988" algn="just">
              <a:spcAft>
                <a:spcPts val="1200"/>
              </a:spcAft>
            </a:pPr>
            <a:r>
              <a:rPr lang="en-US" dirty="0" smtClean="0">
                <a:hlinkClick r:id="rId2" action="ppaction://hlinksldjump"/>
              </a:rPr>
              <a:t>Radiation Detection Equipment Lab </a:t>
            </a:r>
            <a:r>
              <a:rPr lang="en-US" dirty="0" smtClean="0">
                <a:solidFill>
                  <a:srgbClr val="800000"/>
                </a:solidFill>
                <a:hlinkClick r:id="rId2" action="ppaction://hlinksldjump"/>
              </a:rPr>
              <a:t>(RDE)</a:t>
            </a:r>
            <a:endParaRPr lang="en-US" dirty="0" smtClean="0">
              <a:solidFill>
                <a:srgbClr val="800000"/>
              </a:solidFill>
            </a:endParaRPr>
          </a:p>
          <a:p>
            <a:pPr marL="915988" algn="just">
              <a:spcAft>
                <a:spcPts val="1200"/>
              </a:spcAft>
            </a:pPr>
            <a:r>
              <a:rPr lang="en-US" dirty="0" smtClean="0">
                <a:hlinkClick r:id="rId3" action="ppaction://hlinksldjump"/>
              </a:rPr>
              <a:t>Equipment Repair and Maintenance</a:t>
            </a:r>
            <a:r>
              <a:rPr lang="en-US" dirty="0" smtClean="0">
                <a:solidFill>
                  <a:srgbClr val="800000"/>
                </a:solidFill>
                <a:hlinkClick r:id="rId3" action="ppaction://hlinksldjump"/>
              </a:rPr>
              <a:t> lab</a:t>
            </a:r>
            <a:endParaRPr lang="en-US" dirty="0" smtClean="0">
              <a:solidFill>
                <a:srgbClr val="800000"/>
              </a:solidFill>
            </a:endParaRPr>
          </a:p>
          <a:p>
            <a:pPr marL="915988" algn="just">
              <a:spcAft>
                <a:spcPts val="1200"/>
              </a:spcAft>
            </a:pPr>
            <a:r>
              <a:rPr lang="en-US" b="0" dirty="0" smtClean="0"/>
              <a:t>Physical Protection Interior Labs (PPIL)</a:t>
            </a:r>
          </a:p>
          <a:p>
            <a:pPr marL="1316038" lvl="1" algn="just"/>
            <a:r>
              <a:rPr lang="en-US" dirty="0" smtClean="0">
                <a:solidFill>
                  <a:srgbClr val="800000"/>
                </a:solidFill>
                <a:hlinkClick r:id="rId4" action="ppaction://hlinksldjump"/>
              </a:rPr>
              <a:t>Access Control Lab</a:t>
            </a:r>
            <a:r>
              <a:rPr lang="en-US" dirty="0" smtClean="0">
                <a:solidFill>
                  <a:srgbClr val="800000"/>
                </a:solidFill>
              </a:rPr>
              <a:t>, </a:t>
            </a:r>
            <a:r>
              <a:rPr lang="en-US" dirty="0" smtClean="0">
                <a:solidFill>
                  <a:srgbClr val="800000"/>
                </a:solidFill>
                <a:hlinkClick r:id="rId5" action="ppaction://hlinksldjump"/>
              </a:rPr>
              <a:t>CCTV </a:t>
            </a:r>
            <a:r>
              <a:rPr lang="en-US" dirty="0" smtClean="0"/>
              <a:t>and</a:t>
            </a:r>
            <a:r>
              <a:rPr lang="en-US" dirty="0" smtClean="0">
                <a:solidFill>
                  <a:srgbClr val="800000"/>
                </a:solidFill>
              </a:rPr>
              <a:t> </a:t>
            </a:r>
            <a:r>
              <a:rPr lang="en-US" dirty="0" smtClean="0">
                <a:solidFill>
                  <a:srgbClr val="800000"/>
                </a:solidFill>
                <a:hlinkClick r:id="rId6" action="ppaction://hlinksldjump"/>
              </a:rPr>
              <a:t>Mock Up Model </a:t>
            </a:r>
            <a:r>
              <a:rPr lang="en-US" dirty="0" smtClean="0"/>
              <a:t>Lab</a:t>
            </a:r>
          </a:p>
          <a:p>
            <a:pPr marL="1316038" lvl="1" algn="just"/>
            <a:r>
              <a:rPr lang="en-US" dirty="0" smtClean="0">
                <a:solidFill>
                  <a:srgbClr val="800000"/>
                </a:solidFill>
                <a:hlinkClick r:id="rId7" action="ppaction://hlinksldjump"/>
              </a:rPr>
              <a:t>Intrusion Detection Lab </a:t>
            </a:r>
            <a:endParaRPr lang="en-US" dirty="0" smtClean="0">
              <a:solidFill>
                <a:srgbClr val="800000"/>
              </a:solidFill>
            </a:endParaRPr>
          </a:p>
          <a:p>
            <a:pPr marL="915988" algn="just">
              <a:spcAft>
                <a:spcPts val="1200"/>
              </a:spcAft>
            </a:pPr>
            <a:r>
              <a:rPr lang="en-US" dirty="0" smtClean="0">
                <a:hlinkClick r:id="rId8" action="ppaction://hlinksldjump"/>
              </a:rPr>
              <a:t>Physical Protection Exterior labs </a:t>
            </a:r>
            <a:r>
              <a:rPr lang="en-US" dirty="0" smtClean="0">
                <a:solidFill>
                  <a:srgbClr val="800000"/>
                </a:solidFill>
                <a:hlinkClick r:id="rId8" action="ppaction://hlinksldjump"/>
              </a:rPr>
              <a:t>(PPEL)</a:t>
            </a:r>
            <a:endParaRPr lang="en-US" dirty="0" smtClean="0">
              <a:solidFill>
                <a:srgbClr val="800000"/>
              </a:solidFill>
            </a:endParaRPr>
          </a:p>
        </p:txBody>
      </p:sp>
      <p:pic>
        <p:nvPicPr>
          <p:cNvPr id="5" name="Picture 2" descr="Bildergebnis für home button">
            <a:hlinkClick r:id="rId9" action="ppaction://hlinksldjump"/>
          </p:cNvPr>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8153400" y="5943600"/>
            <a:ext cx="530221" cy="530221"/>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ransition spd="slow"/>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914694" y="304800"/>
            <a:ext cx="8229307" cy="533400"/>
          </a:xfrm>
        </p:spPr>
        <p:txBody>
          <a:bodyPr/>
          <a:lstStyle/>
          <a:p>
            <a:pPr>
              <a:defRPr/>
            </a:pPr>
            <a:r>
              <a:rPr lang="en-GB" kern="1200" dirty="0" smtClean="0"/>
              <a:t>Radiation Detection Equipment Lab</a:t>
            </a:r>
          </a:p>
        </p:txBody>
      </p:sp>
      <p:pic>
        <p:nvPicPr>
          <p:cNvPr id="10243" name="Picture 33"/>
          <p:cNvPicPr preferRelativeResize="0">
            <a:picLocks noChangeArrowheads="1"/>
          </p:cNvPicPr>
          <p:nvPr/>
        </p:nvPicPr>
        <p:blipFill>
          <a:blip r:embed="rId2"/>
          <a:srcRect l="2380" t="3333" r="2380" b="3333"/>
          <a:stretch>
            <a:fillRect/>
          </a:stretch>
        </p:blipFill>
        <p:spPr bwMode="auto">
          <a:xfrm>
            <a:off x="5638801" y="1524000"/>
            <a:ext cx="3200400" cy="24384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0244" name="Picture 34"/>
          <p:cNvPicPr preferRelativeResize="0">
            <a:picLocks noChangeArrowheads="1"/>
          </p:cNvPicPr>
          <p:nvPr/>
        </p:nvPicPr>
        <p:blipFill>
          <a:blip r:embed="rId3"/>
          <a:srcRect l="2274" t="3448" r="2274" b="6897"/>
          <a:stretch>
            <a:fillRect/>
          </a:stretch>
        </p:blipFill>
        <p:spPr bwMode="auto">
          <a:xfrm>
            <a:off x="5638799" y="4343400"/>
            <a:ext cx="3200401" cy="22098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0245" name="Picture 1" descr="pager-01"/>
          <p:cNvPicPr preferRelativeResize="0">
            <a:picLocks noChangeArrowheads="1"/>
          </p:cNvPicPr>
          <p:nvPr/>
        </p:nvPicPr>
        <p:blipFill>
          <a:blip r:embed="rId4">
            <a:clrChange>
              <a:clrFrom>
                <a:srgbClr val="FFFFFF"/>
              </a:clrFrom>
              <a:clrTo>
                <a:srgbClr val="FFFFFF">
                  <a:alpha val="0"/>
                </a:srgbClr>
              </a:clrTo>
            </a:clrChange>
          </a:blip>
          <a:srcRect/>
          <a:stretch>
            <a:fillRect/>
          </a:stretch>
        </p:blipFill>
        <p:spPr bwMode="auto">
          <a:xfrm>
            <a:off x="2971800" y="1524000"/>
            <a:ext cx="2058133" cy="19050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0246" name="Picture 22"/>
          <p:cNvPicPr preferRelativeResize="0">
            <a:picLocks noChangeArrowheads="1"/>
          </p:cNvPicPr>
          <p:nvPr/>
        </p:nvPicPr>
        <p:blipFill>
          <a:blip r:embed="rId5"/>
          <a:srcRect/>
          <a:stretch>
            <a:fillRect/>
          </a:stretch>
        </p:blipFill>
        <p:spPr bwMode="auto">
          <a:xfrm>
            <a:off x="3429000" y="3962401"/>
            <a:ext cx="1676717" cy="23622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0247" name="Picture 1" descr="6101C-open_bag_01+Recon"/>
          <p:cNvPicPr preferRelativeResize="0">
            <a:picLocks noChangeArrowheads="1"/>
          </p:cNvPicPr>
          <p:nvPr/>
        </p:nvPicPr>
        <p:blipFill>
          <a:blip r:embed="rId6"/>
          <a:srcRect/>
          <a:stretch>
            <a:fillRect/>
          </a:stretch>
        </p:blipFill>
        <p:spPr bwMode="auto">
          <a:xfrm>
            <a:off x="381000" y="1600200"/>
            <a:ext cx="2132941" cy="17526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0248" name="Picture 24"/>
          <p:cNvPicPr preferRelativeResize="0">
            <a:picLocks noChangeArrowheads="1"/>
          </p:cNvPicPr>
          <p:nvPr/>
        </p:nvPicPr>
        <p:blipFill>
          <a:blip r:embed="rId7">
            <a:clrChange>
              <a:clrFrom>
                <a:srgbClr val="FFFFFF"/>
              </a:clrFrom>
              <a:clrTo>
                <a:srgbClr val="FFFFFF">
                  <a:alpha val="0"/>
                </a:srgbClr>
              </a:clrTo>
            </a:clrChange>
          </a:blip>
          <a:srcRect/>
          <a:stretch>
            <a:fillRect/>
          </a:stretch>
        </p:blipFill>
        <p:spPr bwMode="auto">
          <a:xfrm>
            <a:off x="457200" y="4191001"/>
            <a:ext cx="2590800" cy="19050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9" name="Picture 2" descr="Bildergebnis für home button">
            <a:hlinkClick r:id="rId8" action="ppaction://hlinksldjump"/>
          </p:cNvPr>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8153400" y="5943600"/>
            <a:ext cx="530221" cy="530221"/>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ransition spd="slow"/>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ctrTitle"/>
          </p:nvPr>
        </p:nvSpPr>
        <p:spPr>
          <a:xfrm>
            <a:off x="983589" y="304800"/>
            <a:ext cx="7537424" cy="762000"/>
          </a:xfrm>
        </p:spPr>
        <p:txBody>
          <a:bodyPr anchor="t"/>
          <a:lstStyle/>
          <a:p>
            <a:pPr>
              <a:defRPr/>
            </a:pPr>
            <a:r>
              <a:rPr lang="en-US" kern="1200" dirty="0" smtClean="0"/>
              <a:t>Technical Support Lab</a:t>
            </a:r>
            <a:br>
              <a:rPr lang="en-US" kern="1200" dirty="0" smtClean="0"/>
            </a:br>
            <a:r>
              <a:rPr lang="en-US" dirty="0" smtClean="0">
                <a:cs typeface="Times New Roman" pitchFamily="18" charset="0"/>
              </a:rPr>
              <a:t/>
            </a:r>
            <a:br>
              <a:rPr lang="en-US" dirty="0" smtClean="0">
                <a:cs typeface="Times New Roman" pitchFamily="18" charset="0"/>
              </a:rPr>
            </a:br>
            <a:endParaRPr lang="en-US" dirty="0" smtClean="0">
              <a:cs typeface="Times New Roman" pitchFamily="18" charset="0"/>
            </a:endParaRPr>
          </a:p>
        </p:txBody>
      </p:sp>
      <p:pic>
        <p:nvPicPr>
          <p:cNvPr id="11267" name="Picture 2"/>
          <p:cNvPicPr preferRelativeResize="0">
            <a:picLocks noChangeArrowheads="1"/>
          </p:cNvPicPr>
          <p:nvPr/>
        </p:nvPicPr>
        <p:blipFill>
          <a:blip r:embed="rId2"/>
          <a:srcRect l="2667" t="3790" r="1334" b="5212"/>
          <a:stretch>
            <a:fillRect/>
          </a:stretch>
        </p:blipFill>
        <p:spPr bwMode="auto">
          <a:xfrm>
            <a:off x="4642361" y="1524000"/>
            <a:ext cx="4010578" cy="457200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1268" name="Picture 3"/>
          <p:cNvPicPr preferRelativeResize="0">
            <a:picLocks noChangeArrowheads="1"/>
          </p:cNvPicPr>
          <p:nvPr/>
        </p:nvPicPr>
        <p:blipFill>
          <a:blip r:embed="rId3"/>
          <a:srcRect l="2856" r="2856"/>
          <a:stretch>
            <a:fillRect/>
          </a:stretch>
        </p:blipFill>
        <p:spPr bwMode="auto">
          <a:xfrm>
            <a:off x="209618" y="1524000"/>
            <a:ext cx="4010578" cy="457200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5" name="Picture 2" descr="Bildergebnis für home button">
            <a:hlinkClick r:id="rId4" action="ppaction://hlinksldjump"/>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153400" y="5943600"/>
            <a:ext cx="530221" cy="530221"/>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686020" y="304800"/>
            <a:ext cx="8457980" cy="609600"/>
          </a:xfrm>
        </p:spPr>
        <p:txBody>
          <a:bodyPr anchor="t"/>
          <a:lstStyle/>
          <a:p>
            <a:pPr>
              <a:defRPr/>
            </a:pPr>
            <a:r>
              <a:rPr lang="en-GB" kern="1200" dirty="0" smtClean="0"/>
              <a:t>Physical Protection Interior Lab</a:t>
            </a:r>
            <a:r>
              <a:rPr lang="en-US" kern="1200" dirty="0" smtClean="0"/>
              <a:t/>
            </a:r>
            <a:br>
              <a:rPr lang="en-US" kern="1200" dirty="0" smtClean="0"/>
            </a:br>
            <a:endParaRPr lang="en-US" kern="1200" dirty="0" smtClean="0"/>
          </a:p>
        </p:txBody>
      </p:sp>
      <p:sp>
        <p:nvSpPr>
          <p:cNvPr id="12291" name="Content Placeholder 2"/>
          <p:cNvSpPr txBox="1">
            <a:spLocks/>
          </p:cNvSpPr>
          <p:nvPr/>
        </p:nvSpPr>
        <p:spPr bwMode="auto">
          <a:xfrm>
            <a:off x="561422" y="5715000"/>
            <a:ext cx="8372961" cy="990600"/>
          </a:xfrm>
          <a:prstGeom prst="rect">
            <a:avLst/>
          </a:prstGeom>
          <a:noFill/>
          <a:ln w="9525">
            <a:noFill/>
            <a:miter lim="800000"/>
            <a:headEnd/>
            <a:tailEnd/>
          </a:ln>
        </p:spPr>
        <p:txBody>
          <a:bodyPr/>
          <a:lstStyle/>
          <a:p>
            <a:pPr algn="just">
              <a:spcBef>
                <a:spcPts val="600"/>
              </a:spcBef>
              <a:spcAft>
                <a:spcPts val="600"/>
              </a:spcAft>
            </a:pPr>
            <a:r>
              <a:rPr lang="en-GB" sz="2400" b="0" dirty="0">
                <a:latin typeface="Cambria" pitchFamily="18" charset="0"/>
              </a:rPr>
              <a:t>Interior intrusion detection sensors installed on Wall mounted panels, ceiling and glass windows</a:t>
            </a:r>
          </a:p>
        </p:txBody>
      </p:sp>
      <p:pic>
        <p:nvPicPr>
          <p:cNvPr id="12292" name="Picture 2"/>
          <p:cNvPicPr>
            <a:picLocks noChangeAspect="1" noChangeArrowheads="1"/>
          </p:cNvPicPr>
          <p:nvPr/>
        </p:nvPicPr>
        <p:blipFill>
          <a:blip r:embed="rId2"/>
          <a:srcRect/>
          <a:stretch>
            <a:fillRect/>
          </a:stretch>
        </p:blipFill>
        <p:spPr bwMode="auto">
          <a:xfrm>
            <a:off x="1124311" y="1447800"/>
            <a:ext cx="6895379" cy="411638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5" name="Picture 2" descr="Bildergebnis für home button">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153400" y="6175379"/>
            <a:ext cx="530221" cy="530221"/>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838200"/>
          </a:xfrm>
        </p:spPr>
        <p:txBody>
          <a:bodyPr/>
          <a:lstStyle/>
          <a:p>
            <a:r>
              <a:rPr lang="en-US" dirty="0" smtClean="0"/>
              <a:t>Pakistan Nuclear Regulatory Authority</a:t>
            </a:r>
            <a:endParaRPr lang="en-US" dirty="0"/>
          </a:p>
        </p:txBody>
      </p:sp>
      <p:sp>
        <p:nvSpPr>
          <p:cNvPr id="3" name="Content Placeholder 2"/>
          <p:cNvSpPr>
            <a:spLocks noGrp="1"/>
          </p:cNvSpPr>
          <p:nvPr>
            <p:ph idx="1"/>
          </p:nvPr>
        </p:nvSpPr>
        <p:spPr>
          <a:xfrm>
            <a:off x="381000" y="1371600"/>
            <a:ext cx="8305800" cy="5257800"/>
          </a:xfrm>
        </p:spPr>
        <p:txBody>
          <a:bodyPr/>
          <a:lstStyle/>
          <a:p>
            <a:pPr algn="just"/>
            <a:r>
              <a:rPr lang="en-US" b="0" dirty="0" smtClean="0"/>
              <a:t>PNRA was established under the Ordinance called “PNRA Ordinance (III of 2001)” in January, 2001. </a:t>
            </a:r>
          </a:p>
          <a:p>
            <a:pPr algn="just"/>
            <a:r>
              <a:rPr lang="en-US" b="0" dirty="0" smtClean="0"/>
              <a:t>PNRA performs the following core functions:</a:t>
            </a:r>
          </a:p>
          <a:p>
            <a:pPr lvl="1" algn="just"/>
            <a:r>
              <a:rPr lang="en-US" dirty="0" smtClean="0"/>
              <a:t>Development of Regulations &amp; Regulatory Guides</a:t>
            </a:r>
          </a:p>
          <a:p>
            <a:pPr lvl="1" algn="just"/>
            <a:r>
              <a:rPr lang="en-US" dirty="0" smtClean="0"/>
              <a:t>Authorization / Licensing </a:t>
            </a:r>
          </a:p>
          <a:p>
            <a:pPr lvl="1" algn="just"/>
            <a:r>
              <a:rPr lang="en-US" dirty="0" smtClean="0"/>
              <a:t>Review and Assessment</a:t>
            </a:r>
          </a:p>
          <a:p>
            <a:pPr lvl="1" algn="just"/>
            <a:r>
              <a:rPr lang="en-US" dirty="0" smtClean="0"/>
              <a:t>Inspection and Enforcement &amp; Emergency Response</a:t>
            </a:r>
          </a:p>
          <a:p>
            <a:pPr algn="just"/>
            <a:r>
              <a:rPr lang="en-US" b="0" dirty="0" smtClean="0"/>
              <a:t>PNRA believes that well educated and experienced manpower contributes more effectively towards meeting the organizational objectives and goals.</a:t>
            </a:r>
          </a:p>
        </p:txBody>
      </p:sp>
      <p:sp>
        <p:nvSpPr>
          <p:cNvPr id="5" name="Slide Number Placeholder 4"/>
          <p:cNvSpPr>
            <a:spLocks noGrp="1"/>
          </p:cNvSpPr>
          <p:nvPr>
            <p:ph type="sldNum" sz="quarter" idx="12"/>
          </p:nvPr>
        </p:nvSpPr>
        <p:spPr/>
        <p:txBody>
          <a:bodyPr/>
          <a:lstStyle/>
          <a:p>
            <a:pPr>
              <a:defRPr/>
            </a:pPr>
            <a:fld id="{81BB3EBF-1004-473B-9017-87A8D8735A32}" type="slidenum">
              <a:rPr lang="en-US" smtClean="0"/>
              <a:pPr>
                <a:defRPr/>
              </a:pPr>
              <a:t>3</a:t>
            </a:fld>
            <a:endParaRPr lang="en-US" dirty="0"/>
          </a:p>
        </p:txBody>
      </p:sp>
    </p:spTree>
  </p:cSld>
  <p:clrMapOvr>
    <a:masterClrMapping/>
  </p:clrMapOvr>
  <p:transition spd="slow"/>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Abdul Shakoor\Desktop\PPIL latest\100_4631.JPG"/>
          <p:cNvPicPr/>
          <p:nvPr/>
        </p:nvPicPr>
        <p:blipFill>
          <a:blip r:embed="rId3" cstate="print"/>
          <a:srcRect/>
          <a:stretch>
            <a:fillRect/>
          </a:stretch>
        </p:blipFill>
        <p:spPr bwMode="auto">
          <a:xfrm>
            <a:off x="381000" y="1676400"/>
            <a:ext cx="2057400" cy="20574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4" name="Picture 3" descr="C:\Users\Abdul Shakoor\Desktop\PPIL latest\100_4632.JPG"/>
          <p:cNvPicPr/>
          <p:nvPr/>
        </p:nvPicPr>
        <p:blipFill>
          <a:blip r:embed="rId4" cstate="print"/>
          <a:srcRect/>
          <a:stretch>
            <a:fillRect/>
          </a:stretch>
        </p:blipFill>
        <p:spPr bwMode="auto">
          <a:xfrm>
            <a:off x="5638800" y="1676400"/>
            <a:ext cx="3124200" cy="41910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5" name="Picture 4" descr="C:\Users\Abdul Shakoor\Desktop\PPIL latest\100_4633.JPG"/>
          <p:cNvPicPr/>
          <p:nvPr/>
        </p:nvPicPr>
        <p:blipFill>
          <a:blip r:embed="rId5" cstate="print"/>
          <a:srcRect l="14260" t="22740" r="11517" b="10137"/>
          <a:stretch>
            <a:fillRect/>
          </a:stretch>
        </p:blipFill>
        <p:spPr bwMode="auto">
          <a:xfrm>
            <a:off x="2819400" y="1676400"/>
            <a:ext cx="2438400" cy="20574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6" name="Picture 5" descr="C:\Users\Abdul Shakoor\Desktop\PPIL latest\100_4635.JPG"/>
          <p:cNvPicPr/>
          <p:nvPr/>
        </p:nvPicPr>
        <p:blipFill>
          <a:blip r:embed="rId6" cstate="print"/>
          <a:srcRect l="12836" t="9669" r="17598"/>
          <a:stretch>
            <a:fillRect/>
          </a:stretch>
        </p:blipFill>
        <p:spPr bwMode="auto">
          <a:xfrm>
            <a:off x="2743200" y="4343400"/>
            <a:ext cx="2514600" cy="20574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7" name="Picture 6" descr="C:\Users\Abdul Shakoor\Desktop\PPIL latest\100_4642.JPG"/>
          <p:cNvPicPr/>
          <p:nvPr/>
        </p:nvPicPr>
        <p:blipFill>
          <a:blip r:embed="rId7" cstate="print"/>
          <a:srcRect l="10000" t="10870"/>
          <a:stretch>
            <a:fillRect/>
          </a:stretch>
        </p:blipFill>
        <p:spPr bwMode="auto">
          <a:xfrm>
            <a:off x="152401" y="4343400"/>
            <a:ext cx="2209800" cy="20574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8" name="Rectangle 7"/>
          <p:cNvSpPr/>
          <p:nvPr/>
        </p:nvSpPr>
        <p:spPr>
          <a:xfrm>
            <a:off x="381000" y="3886200"/>
            <a:ext cx="1981200" cy="304800"/>
          </a:xfrm>
          <a:prstGeom prst="rect">
            <a:avLst/>
          </a:prstGeom>
          <a:ln/>
        </p:spPr>
        <p:style>
          <a:lnRef idx="2">
            <a:schemeClr val="accent2"/>
          </a:lnRef>
          <a:fillRef idx="1">
            <a:schemeClr val="lt1"/>
          </a:fillRef>
          <a:effectRef idx="0">
            <a:schemeClr val="accent2"/>
          </a:effectRef>
          <a:fontRef idx="minor">
            <a:schemeClr val="dk1"/>
          </a:fontRef>
        </p:style>
        <p:txBody>
          <a:bodyPr anchor="ctr"/>
          <a:lstStyle/>
          <a:p>
            <a:pPr algn="ctr">
              <a:defRPr/>
            </a:pPr>
            <a:r>
              <a:rPr lang="en-US" sz="1400" b="1" dirty="0">
                <a:solidFill>
                  <a:schemeClr val="tx1"/>
                </a:solidFill>
                <a:effectLst>
                  <a:outerShdw blurRad="38100" dist="38100" dir="2700000" algn="tl">
                    <a:srgbClr val="000000">
                      <a:alpha val="43137"/>
                    </a:srgbClr>
                  </a:outerShdw>
                </a:effectLst>
                <a:latin typeface="Cambria" pitchFamily="18" charset="0"/>
                <a:cs typeface="Times New Roman" pitchFamily="18" charset="0"/>
              </a:rPr>
              <a:t>Half height turnstile </a:t>
            </a:r>
          </a:p>
        </p:txBody>
      </p:sp>
      <p:sp>
        <p:nvSpPr>
          <p:cNvPr id="10" name="Rectangle 9"/>
          <p:cNvSpPr/>
          <p:nvPr/>
        </p:nvSpPr>
        <p:spPr>
          <a:xfrm>
            <a:off x="6096000" y="6096000"/>
            <a:ext cx="2209042" cy="304800"/>
          </a:xfrm>
          <a:prstGeom prst="rect">
            <a:avLst/>
          </a:prstGeom>
          <a:ln/>
        </p:spPr>
        <p:style>
          <a:lnRef idx="2">
            <a:schemeClr val="accent2"/>
          </a:lnRef>
          <a:fillRef idx="1">
            <a:schemeClr val="lt1"/>
          </a:fillRef>
          <a:effectRef idx="0">
            <a:schemeClr val="accent2"/>
          </a:effectRef>
          <a:fontRef idx="minor">
            <a:schemeClr val="dk1"/>
          </a:fontRef>
        </p:style>
        <p:txBody>
          <a:bodyPr anchor="ctr"/>
          <a:lstStyle/>
          <a:p>
            <a:pPr algn="ctr">
              <a:defRPr/>
            </a:pPr>
            <a:r>
              <a:rPr lang="en-US" sz="1400" dirty="0">
                <a:solidFill>
                  <a:schemeClr val="tx1"/>
                </a:solidFill>
                <a:effectLst>
                  <a:outerShdw blurRad="38100" dist="38100" dir="2700000" algn="tl">
                    <a:srgbClr val="000000">
                      <a:alpha val="43137"/>
                    </a:srgbClr>
                  </a:outerShdw>
                </a:effectLst>
                <a:latin typeface="Cambria" pitchFamily="18" charset="0"/>
                <a:cs typeface="Times New Roman" pitchFamily="18" charset="0"/>
              </a:rPr>
              <a:t>Full height turnstile </a:t>
            </a:r>
          </a:p>
        </p:txBody>
      </p:sp>
      <p:sp>
        <p:nvSpPr>
          <p:cNvPr id="11" name="Rectangle 10"/>
          <p:cNvSpPr/>
          <p:nvPr/>
        </p:nvSpPr>
        <p:spPr>
          <a:xfrm>
            <a:off x="2971288" y="3810000"/>
            <a:ext cx="2210508" cy="304800"/>
          </a:xfrm>
          <a:prstGeom prst="rect">
            <a:avLst/>
          </a:prstGeom>
          <a:ln/>
        </p:spPr>
        <p:style>
          <a:lnRef idx="2">
            <a:schemeClr val="accent2"/>
          </a:lnRef>
          <a:fillRef idx="1">
            <a:schemeClr val="lt1"/>
          </a:fillRef>
          <a:effectRef idx="0">
            <a:schemeClr val="accent2"/>
          </a:effectRef>
          <a:fontRef idx="minor">
            <a:schemeClr val="dk1"/>
          </a:fontRef>
        </p:style>
        <p:txBody>
          <a:bodyPr anchor="ctr"/>
          <a:lstStyle/>
          <a:p>
            <a:pPr algn="ctr">
              <a:defRPr/>
            </a:pPr>
            <a:r>
              <a:rPr lang="en-US" sz="1400" dirty="0">
                <a:solidFill>
                  <a:schemeClr val="tx1"/>
                </a:solidFill>
                <a:effectLst>
                  <a:outerShdw blurRad="38100" dist="38100" dir="2700000" algn="tl">
                    <a:srgbClr val="000000">
                      <a:alpha val="43137"/>
                    </a:srgbClr>
                  </a:outerShdw>
                </a:effectLst>
                <a:latin typeface="Cambria" pitchFamily="18" charset="0"/>
                <a:cs typeface="Times New Roman" pitchFamily="18" charset="0"/>
              </a:rPr>
              <a:t>Hand Geometry Scanner</a:t>
            </a:r>
          </a:p>
        </p:txBody>
      </p:sp>
      <p:sp>
        <p:nvSpPr>
          <p:cNvPr id="13" name="Rectangle 12"/>
          <p:cNvSpPr/>
          <p:nvPr/>
        </p:nvSpPr>
        <p:spPr>
          <a:xfrm>
            <a:off x="152400" y="6553200"/>
            <a:ext cx="2209043" cy="304800"/>
          </a:xfrm>
          <a:prstGeom prst="rect">
            <a:avLst/>
          </a:prstGeom>
          <a:ln/>
        </p:spPr>
        <p:style>
          <a:lnRef idx="2">
            <a:schemeClr val="accent2"/>
          </a:lnRef>
          <a:fillRef idx="1">
            <a:schemeClr val="lt1"/>
          </a:fillRef>
          <a:effectRef idx="0">
            <a:schemeClr val="accent2"/>
          </a:effectRef>
          <a:fontRef idx="minor">
            <a:schemeClr val="dk1"/>
          </a:fontRef>
        </p:style>
        <p:txBody>
          <a:bodyPr anchor="ctr"/>
          <a:lstStyle/>
          <a:p>
            <a:pPr algn="ctr">
              <a:defRPr/>
            </a:pPr>
            <a:r>
              <a:rPr lang="en-US" sz="1400" dirty="0">
                <a:solidFill>
                  <a:schemeClr val="tx1"/>
                </a:solidFill>
                <a:effectLst>
                  <a:outerShdw blurRad="38100" dist="38100" dir="2700000" algn="tl">
                    <a:srgbClr val="000000">
                      <a:alpha val="43137"/>
                    </a:srgbClr>
                  </a:outerShdw>
                </a:effectLst>
                <a:latin typeface="Cambria" pitchFamily="18" charset="0"/>
                <a:cs typeface="Times New Roman" pitchFamily="18" charset="0"/>
              </a:rPr>
              <a:t>Face Geometry Scanner</a:t>
            </a:r>
          </a:p>
        </p:txBody>
      </p:sp>
      <p:sp>
        <p:nvSpPr>
          <p:cNvPr id="14" name="Rectangle 13"/>
          <p:cNvSpPr/>
          <p:nvPr/>
        </p:nvSpPr>
        <p:spPr>
          <a:xfrm>
            <a:off x="2894892" y="6553200"/>
            <a:ext cx="2210508" cy="304800"/>
          </a:xfrm>
          <a:prstGeom prst="rect">
            <a:avLst/>
          </a:prstGeom>
          <a:ln/>
        </p:spPr>
        <p:style>
          <a:lnRef idx="2">
            <a:schemeClr val="accent2"/>
          </a:lnRef>
          <a:fillRef idx="1">
            <a:schemeClr val="lt1"/>
          </a:fillRef>
          <a:effectRef idx="0">
            <a:schemeClr val="accent2"/>
          </a:effectRef>
          <a:fontRef idx="minor">
            <a:schemeClr val="dk1"/>
          </a:fontRef>
        </p:style>
        <p:txBody>
          <a:bodyPr anchor="ctr"/>
          <a:lstStyle/>
          <a:p>
            <a:pPr algn="ctr">
              <a:defRPr/>
            </a:pPr>
            <a:r>
              <a:rPr lang="en-US" sz="1400" dirty="0">
                <a:solidFill>
                  <a:schemeClr val="tx1"/>
                </a:solidFill>
                <a:effectLst>
                  <a:outerShdw blurRad="38100" dist="38100" dir="2700000" algn="tl">
                    <a:srgbClr val="000000">
                      <a:alpha val="43137"/>
                    </a:srgbClr>
                  </a:outerShdw>
                </a:effectLst>
                <a:latin typeface="Cambria" pitchFamily="18" charset="0"/>
                <a:cs typeface="Times New Roman" pitchFamily="18" charset="0"/>
              </a:rPr>
              <a:t>Iris Scanner</a:t>
            </a:r>
          </a:p>
        </p:txBody>
      </p:sp>
      <p:sp>
        <p:nvSpPr>
          <p:cNvPr id="15" name="Title 1"/>
          <p:cNvSpPr>
            <a:spLocks noGrp="1"/>
          </p:cNvSpPr>
          <p:nvPr>
            <p:ph type="title"/>
          </p:nvPr>
        </p:nvSpPr>
        <p:spPr>
          <a:xfrm>
            <a:off x="914694" y="228600"/>
            <a:ext cx="8229307" cy="838200"/>
          </a:xfrm>
        </p:spPr>
        <p:txBody>
          <a:bodyPr/>
          <a:lstStyle/>
          <a:p>
            <a:pPr>
              <a:defRPr/>
            </a:pPr>
            <a:r>
              <a:rPr lang="en-GB" kern="1200" dirty="0" smtClean="0"/>
              <a:t>Physical Protection Interior Lab</a:t>
            </a:r>
            <a:endParaRPr lang="en-US" kern="1200" dirty="0" smtClean="0"/>
          </a:p>
        </p:txBody>
      </p:sp>
      <p:pic>
        <p:nvPicPr>
          <p:cNvPr id="16" name="Picture 2" descr="Bildergebnis für home button">
            <a:hlinkClick r:id="rId8" action="ppaction://hlinksldjump"/>
          </p:cNvPr>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8153400" y="5943600"/>
            <a:ext cx="530221" cy="530221"/>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ransition spd="slow"/>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p:cNvPicPr>
            <a:picLocks noChangeAspect="1" noChangeArrowheads="1"/>
          </p:cNvPicPr>
          <p:nvPr/>
        </p:nvPicPr>
        <p:blipFill>
          <a:blip r:embed="rId3"/>
          <a:srcRect/>
          <a:stretch>
            <a:fillRect/>
          </a:stretch>
        </p:blipFill>
        <p:spPr bwMode="auto">
          <a:xfrm>
            <a:off x="2590800" y="1731962"/>
            <a:ext cx="1759025" cy="177323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5363" name="Picture 5"/>
          <p:cNvPicPr>
            <a:picLocks noChangeAspect="1" noChangeArrowheads="1"/>
          </p:cNvPicPr>
          <p:nvPr/>
        </p:nvPicPr>
        <p:blipFill>
          <a:blip r:embed="rId4"/>
          <a:srcRect/>
          <a:stretch>
            <a:fillRect/>
          </a:stretch>
        </p:blipFill>
        <p:spPr bwMode="auto">
          <a:xfrm>
            <a:off x="209618" y="3810000"/>
            <a:ext cx="1772218" cy="25146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5364" name="Picture 7"/>
          <p:cNvPicPr>
            <a:picLocks noChangeAspect="1" noChangeArrowheads="1"/>
          </p:cNvPicPr>
          <p:nvPr/>
        </p:nvPicPr>
        <p:blipFill>
          <a:blip r:embed="rId5"/>
          <a:srcRect/>
          <a:stretch>
            <a:fillRect/>
          </a:stretch>
        </p:blipFill>
        <p:spPr bwMode="auto">
          <a:xfrm>
            <a:off x="2590800" y="4419600"/>
            <a:ext cx="1448264" cy="16002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0" name="Picture 9" descr="C:\Users\Abdul Shakoor\Desktop\PPIL latest\100_4613.JPG"/>
          <p:cNvPicPr/>
          <p:nvPr/>
        </p:nvPicPr>
        <p:blipFill>
          <a:blip r:embed="rId6" cstate="print"/>
          <a:srcRect l="21063" t="14490" r="26392" b="20981"/>
          <a:stretch>
            <a:fillRect/>
          </a:stretch>
        </p:blipFill>
        <p:spPr bwMode="auto">
          <a:xfrm>
            <a:off x="457200" y="1752600"/>
            <a:ext cx="1701222" cy="18288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13" name="Title 1"/>
          <p:cNvSpPr>
            <a:spLocks noGrp="1"/>
          </p:cNvSpPr>
          <p:nvPr>
            <p:ph type="title"/>
          </p:nvPr>
        </p:nvSpPr>
        <p:spPr>
          <a:xfrm>
            <a:off x="914693" y="228600"/>
            <a:ext cx="8229307" cy="838200"/>
          </a:xfrm>
        </p:spPr>
        <p:txBody>
          <a:bodyPr/>
          <a:lstStyle/>
          <a:p>
            <a:pPr>
              <a:defRPr/>
            </a:pPr>
            <a:r>
              <a:rPr lang="en-GB" kern="1200" dirty="0" smtClean="0"/>
              <a:t>Physical Protection Interior Lab</a:t>
            </a:r>
            <a:endParaRPr lang="en-US" kern="1200" dirty="0" smtClean="0"/>
          </a:p>
        </p:txBody>
      </p:sp>
      <p:pic>
        <p:nvPicPr>
          <p:cNvPr id="15371" name="Picture 12" descr="E:\PNRA Pictures\DSC_3224.JPG"/>
          <p:cNvPicPr>
            <a:picLocks noChangeAspect="1" noChangeArrowheads="1"/>
          </p:cNvPicPr>
          <p:nvPr/>
        </p:nvPicPr>
        <p:blipFill>
          <a:blip r:embed="rId7" cstate="print"/>
          <a:srcRect/>
          <a:stretch>
            <a:fillRect/>
          </a:stretch>
        </p:blipFill>
        <p:spPr bwMode="auto">
          <a:xfrm>
            <a:off x="4572001" y="2057401"/>
            <a:ext cx="4360916" cy="3148013"/>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2" name="Picture 2" descr="Bildergebnis für home button">
            <a:hlinkClick r:id="rId8" action="ppaction://hlinksldjump"/>
          </p:cNvPr>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8153400" y="5943600"/>
            <a:ext cx="530221" cy="530221"/>
          </a:xfrm>
          <a:prstGeom prst="rect">
            <a:avLst/>
          </a:prstGeom>
          <a:noFill/>
          <a:extLst>
            <a:ext uri="{909E8E84-426E-40DD-AFC4-6F175D3DCCD1}">
              <a14:hiddenFill xmlns:a14="http://schemas.microsoft.com/office/drawing/2010/main" xmlns="">
                <a:solidFill>
                  <a:srgbClr val="FFFFFF"/>
                </a:solidFill>
              </a14:hiddenFill>
            </a:ext>
          </a:extLst>
        </p:spPr>
      </p:pic>
      <p:sp>
        <p:nvSpPr>
          <p:cNvPr id="14" name="Rectangle 13"/>
          <p:cNvSpPr/>
          <p:nvPr/>
        </p:nvSpPr>
        <p:spPr>
          <a:xfrm>
            <a:off x="2590800" y="6400800"/>
            <a:ext cx="1447800" cy="304800"/>
          </a:xfrm>
          <a:prstGeom prst="rect">
            <a:avLst/>
          </a:prstGeom>
          <a:ln/>
        </p:spPr>
        <p:style>
          <a:lnRef idx="2">
            <a:schemeClr val="accent2"/>
          </a:lnRef>
          <a:fillRef idx="1">
            <a:schemeClr val="lt1"/>
          </a:fillRef>
          <a:effectRef idx="0">
            <a:schemeClr val="accent2"/>
          </a:effectRef>
          <a:fontRef idx="minor">
            <a:schemeClr val="dk1"/>
          </a:fontRef>
        </p:style>
        <p:txBody>
          <a:bodyPr anchor="ctr"/>
          <a:lstStyle/>
          <a:p>
            <a:pPr algn="ctr">
              <a:defRPr/>
            </a:pPr>
            <a:r>
              <a:rPr lang="en-US" sz="1400" dirty="0" smtClean="0">
                <a:solidFill>
                  <a:schemeClr val="tx1"/>
                </a:solidFill>
                <a:effectLst>
                  <a:outerShdw blurRad="38100" dist="38100" dir="2700000" algn="tl">
                    <a:srgbClr val="000000">
                      <a:alpha val="43137"/>
                    </a:srgbClr>
                  </a:outerShdw>
                </a:effectLst>
                <a:latin typeface="Cambria" pitchFamily="18" charset="0"/>
                <a:cs typeface="Times New Roman" pitchFamily="18" charset="0"/>
              </a:rPr>
              <a:t>IR-Light</a:t>
            </a:r>
            <a:endParaRPr lang="en-US" sz="1400" dirty="0">
              <a:solidFill>
                <a:schemeClr val="tx1"/>
              </a:solidFill>
              <a:effectLst>
                <a:outerShdw blurRad="38100" dist="38100" dir="2700000" algn="tl">
                  <a:srgbClr val="000000">
                    <a:alpha val="43137"/>
                  </a:srgbClr>
                </a:outerShdw>
              </a:effectLst>
              <a:latin typeface="Cambria" pitchFamily="18" charset="0"/>
              <a:cs typeface="Times New Roman" pitchFamily="18" charset="0"/>
            </a:endParaRPr>
          </a:p>
        </p:txBody>
      </p:sp>
      <p:sp>
        <p:nvSpPr>
          <p:cNvPr id="15" name="Rectangle 14"/>
          <p:cNvSpPr/>
          <p:nvPr/>
        </p:nvSpPr>
        <p:spPr>
          <a:xfrm>
            <a:off x="5715000" y="5334000"/>
            <a:ext cx="1905000" cy="304800"/>
          </a:xfrm>
          <a:prstGeom prst="rect">
            <a:avLst/>
          </a:prstGeom>
          <a:ln/>
        </p:spPr>
        <p:style>
          <a:lnRef idx="2">
            <a:schemeClr val="accent2"/>
          </a:lnRef>
          <a:fillRef idx="1">
            <a:schemeClr val="lt1"/>
          </a:fillRef>
          <a:effectRef idx="0">
            <a:schemeClr val="accent2"/>
          </a:effectRef>
          <a:fontRef idx="minor">
            <a:schemeClr val="dk1"/>
          </a:fontRef>
        </p:style>
        <p:txBody>
          <a:bodyPr anchor="ctr"/>
          <a:lstStyle/>
          <a:p>
            <a:pPr algn="ctr">
              <a:defRPr/>
            </a:pPr>
            <a:r>
              <a:rPr lang="en-US" sz="1400" dirty="0" smtClean="0">
                <a:solidFill>
                  <a:schemeClr val="tx1"/>
                </a:solidFill>
                <a:effectLst>
                  <a:outerShdw blurRad="38100" dist="38100" dir="2700000" algn="tl">
                    <a:srgbClr val="000000">
                      <a:alpha val="43137"/>
                    </a:srgbClr>
                  </a:outerShdw>
                </a:effectLst>
                <a:latin typeface="Cambria" pitchFamily="18" charset="0"/>
                <a:cs typeface="Times New Roman" pitchFamily="18" charset="0"/>
              </a:rPr>
              <a:t>Display Monitors</a:t>
            </a:r>
            <a:endParaRPr lang="en-US" sz="1400" dirty="0">
              <a:solidFill>
                <a:schemeClr val="tx1"/>
              </a:solidFill>
              <a:effectLst>
                <a:outerShdw blurRad="38100" dist="38100" dir="2700000" algn="tl">
                  <a:srgbClr val="000000">
                    <a:alpha val="43137"/>
                  </a:srgbClr>
                </a:outerShdw>
              </a:effectLst>
              <a:latin typeface="Cambria" pitchFamily="18" charset="0"/>
              <a:cs typeface="Times New Roman" pitchFamily="18" charset="0"/>
            </a:endParaRPr>
          </a:p>
        </p:txBody>
      </p:sp>
      <p:sp>
        <p:nvSpPr>
          <p:cNvPr id="16" name="Rectangle 15"/>
          <p:cNvSpPr/>
          <p:nvPr/>
        </p:nvSpPr>
        <p:spPr>
          <a:xfrm>
            <a:off x="76200" y="6400800"/>
            <a:ext cx="2133600" cy="304800"/>
          </a:xfrm>
          <a:prstGeom prst="rect">
            <a:avLst/>
          </a:prstGeom>
          <a:ln/>
        </p:spPr>
        <p:style>
          <a:lnRef idx="2">
            <a:schemeClr val="accent2"/>
          </a:lnRef>
          <a:fillRef idx="1">
            <a:schemeClr val="lt1"/>
          </a:fillRef>
          <a:effectRef idx="0">
            <a:schemeClr val="accent2"/>
          </a:effectRef>
          <a:fontRef idx="minor">
            <a:schemeClr val="dk1"/>
          </a:fontRef>
        </p:style>
        <p:txBody>
          <a:bodyPr anchor="ctr"/>
          <a:lstStyle/>
          <a:p>
            <a:pPr algn="ctr">
              <a:defRPr/>
            </a:pPr>
            <a:r>
              <a:rPr lang="en-US" sz="1400" dirty="0" smtClean="0">
                <a:solidFill>
                  <a:schemeClr val="tx1"/>
                </a:solidFill>
                <a:effectLst>
                  <a:outerShdw blurRad="38100" dist="38100" dir="2700000" algn="tl">
                    <a:srgbClr val="000000">
                      <a:alpha val="43137"/>
                    </a:srgbClr>
                  </a:outerShdw>
                </a:effectLst>
                <a:latin typeface="Cambria" pitchFamily="18" charset="0"/>
                <a:cs typeface="Times New Roman" pitchFamily="18" charset="0"/>
              </a:rPr>
              <a:t>Digital Video Recorders</a:t>
            </a:r>
            <a:endParaRPr lang="en-US" sz="1400" dirty="0">
              <a:solidFill>
                <a:schemeClr val="tx1"/>
              </a:solidFill>
              <a:effectLst>
                <a:outerShdw blurRad="38100" dist="38100" dir="2700000" algn="tl">
                  <a:srgbClr val="000000">
                    <a:alpha val="43137"/>
                  </a:srgbClr>
                </a:outerShdw>
              </a:effectLst>
              <a:latin typeface="Cambria" pitchFamily="18" charset="0"/>
              <a:cs typeface="Times New Roman" pitchFamily="18" charset="0"/>
            </a:endParaRPr>
          </a:p>
        </p:txBody>
      </p:sp>
      <p:sp>
        <p:nvSpPr>
          <p:cNvPr id="17" name="Rectangle 16"/>
          <p:cNvSpPr/>
          <p:nvPr/>
        </p:nvSpPr>
        <p:spPr>
          <a:xfrm>
            <a:off x="2667000" y="3810000"/>
            <a:ext cx="1447800" cy="304800"/>
          </a:xfrm>
          <a:prstGeom prst="rect">
            <a:avLst/>
          </a:prstGeom>
          <a:ln/>
        </p:spPr>
        <p:style>
          <a:lnRef idx="2">
            <a:schemeClr val="accent2"/>
          </a:lnRef>
          <a:fillRef idx="1">
            <a:schemeClr val="lt1"/>
          </a:fillRef>
          <a:effectRef idx="0">
            <a:schemeClr val="accent2"/>
          </a:effectRef>
          <a:fontRef idx="minor">
            <a:schemeClr val="dk1"/>
          </a:fontRef>
        </p:style>
        <p:txBody>
          <a:bodyPr anchor="ctr"/>
          <a:lstStyle/>
          <a:p>
            <a:pPr algn="ctr">
              <a:defRPr/>
            </a:pPr>
            <a:r>
              <a:rPr lang="en-US" sz="1400" dirty="0" smtClean="0">
                <a:solidFill>
                  <a:schemeClr val="tx1"/>
                </a:solidFill>
                <a:effectLst>
                  <a:outerShdw blurRad="38100" dist="38100" dir="2700000" algn="tl">
                    <a:srgbClr val="000000">
                      <a:alpha val="43137"/>
                    </a:srgbClr>
                  </a:outerShdw>
                </a:effectLst>
                <a:latin typeface="Cambria" pitchFamily="18" charset="0"/>
                <a:cs typeface="Times New Roman" pitchFamily="18" charset="0"/>
              </a:rPr>
              <a:t>CCTV Cameras</a:t>
            </a:r>
            <a:endParaRPr lang="en-US" sz="1400" dirty="0">
              <a:solidFill>
                <a:schemeClr val="tx1"/>
              </a:solidFill>
              <a:effectLst>
                <a:outerShdw blurRad="38100" dist="38100" dir="2700000" algn="tl">
                  <a:srgbClr val="000000">
                    <a:alpha val="43137"/>
                  </a:srgbClr>
                </a:outerShdw>
              </a:effectLst>
              <a:latin typeface="Cambria" pitchFamily="18" charset="0"/>
              <a:cs typeface="Times New Roman" pitchFamily="18" charset="0"/>
            </a:endParaRPr>
          </a:p>
        </p:txBody>
      </p:sp>
    </p:spTree>
  </p:cSld>
  <p:clrMapOvr>
    <a:masterClrMapping/>
  </p:clrMapOvr>
  <p:transition spd="slow"/>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Users\Abdul Shakoor\Desktop\PPIL latest\100_4623.JPG"/>
          <p:cNvPicPr>
            <a:picLocks noChangeAspect="1" noChangeArrowheads="1"/>
          </p:cNvPicPr>
          <p:nvPr/>
        </p:nvPicPr>
        <p:blipFill>
          <a:blip r:embed="rId2"/>
          <a:srcRect t="15909" b="5807"/>
          <a:stretch>
            <a:fillRect/>
          </a:stretch>
        </p:blipFill>
        <p:spPr bwMode="auto">
          <a:xfrm>
            <a:off x="685800" y="1676400"/>
            <a:ext cx="7848600" cy="43434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4" name="Title 1"/>
          <p:cNvSpPr>
            <a:spLocks noGrp="1"/>
          </p:cNvSpPr>
          <p:nvPr>
            <p:ph type="title"/>
          </p:nvPr>
        </p:nvSpPr>
        <p:spPr>
          <a:xfrm>
            <a:off x="971910" y="152400"/>
            <a:ext cx="8019690" cy="838200"/>
          </a:xfrm>
        </p:spPr>
        <p:txBody>
          <a:bodyPr/>
          <a:lstStyle/>
          <a:p>
            <a:pPr>
              <a:defRPr/>
            </a:pPr>
            <a:r>
              <a:rPr lang="en-GB" kern="1200" dirty="0" smtClean="0"/>
              <a:t>Physical Protection Interior Lab</a:t>
            </a:r>
            <a:endParaRPr lang="en-US" kern="1200" dirty="0" smtClean="0"/>
          </a:p>
        </p:txBody>
      </p:sp>
      <p:pic>
        <p:nvPicPr>
          <p:cNvPr id="5" name="Picture 2" descr="Bildergebnis für home button">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153400" y="5943600"/>
            <a:ext cx="530221" cy="530221"/>
          </a:xfrm>
          <a:prstGeom prst="rect">
            <a:avLst/>
          </a:prstGeom>
          <a:noFill/>
          <a:extLst>
            <a:ext uri="{909E8E84-426E-40DD-AFC4-6F175D3DCCD1}">
              <a14:hiddenFill xmlns:a14="http://schemas.microsoft.com/office/drawing/2010/main" xmlns="">
                <a:solidFill>
                  <a:srgbClr val="FFFFFF"/>
                </a:solidFill>
              </a14:hiddenFill>
            </a:ext>
          </a:extLst>
        </p:spPr>
      </p:pic>
      <p:sp>
        <p:nvSpPr>
          <p:cNvPr id="6" name="Rectangle 5"/>
          <p:cNvSpPr/>
          <p:nvPr/>
        </p:nvSpPr>
        <p:spPr>
          <a:xfrm>
            <a:off x="3505200" y="6248400"/>
            <a:ext cx="2057400" cy="304800"/>
          </a:xfrm>
          <a:prstGeom prst="rect">
            <a:avLst/>
          </a:prstGeom>
          <a:ln/>
        </p:spPr>
        <p:style>
          <a:lnRef idx="2">
            <a:schemeClr val="accent2"/>
          </a:lnRef>
          <a:fillRef idx="1">
            <a:schemeClr val="lt1"/>
          </a:fillRef>
          <a:effectRef idx="0">
            <a:schemeClr val="accent2"/>
          </a:effectRef>
          <a:fontRef idx="minor">
            <a:schemeClr val="dk1"/>
          </a:fontRef>
        </p:style>
        <p:txBody>
          <a:bodyPr anchor="ctr"/>
          <a:lstStyle/>
          <a:p>
            <a:pPr algn="ctr">
              <a:defRPr/>
            </a:pPr>
            <a:r>
              <a:rPr lang="en-US" sz="1400" dirty="0" smtClean="0">
                <a:solidFill>
                  <a:schemeClr val="tx1"/>
                </a:solidFill>
                <a:effectLst>
                  <a:outerShdw blurRad="38100" dist="38100" dir="2700000" algn="tl">
                    <a:srgbClr val="000000">
                      <a:alpha val="43137"/>
                    </a:srgbClr>
                  </a:outerShdw>
                </a:effectLst>
                <a:latin typeface="Cambria" pitchFamily="18" charset="0"/>
                <a:cs typeface="Times New Roman" pitchFamily="18" charset="0"/>
              </a:rPr>
              <a:t>Mock-up Model of NPP</a:t>
            </a:r>
            <a:endParaRPr lang="en-US" sz="1400" dirty="0">
              <a:solidFill>
                <a:schemeClr val="tx1"/>
              </a:solidFill>
              <a:effectLst>
                <a:outerShdw blurRad="38100" dist="38100" dir="2700000" algn="tl">
                  <a:srgbClr val="000000">
                    <a:alpha val="43137"/>
                  </a:srgbClr>
                </a:outerShdw>
              </a:effectLst>
              <a:latin typeface="Cambria" pitchFamily="18" charset="0"/>
              <a:cs typeface="Times New Roman" pitchFamily="18" charset="0"/>
            </a:endParaRPr>
          </a:p>
        </p:txBody>
      </p:sp>
    </p:spTree>
  </p:cSld>
  <p:clrMapOvr>
    <a:masterClrMapping/>
  </p:clrMapOvr>
  <p:transition spd="slow"/>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914693" y="228600"/>
            <a:ext cx="8229307" cy="838200"/>
          </a:xfrm>
        </p:spPr>
        <p:txBody>
          <a:bodyPr/>
          <a:lstStyle/>
          <a:p>
            <a:pPr>
              <a:defRPr/>
            </a:pPr>
            <a:r>
              <a:rPr lang="en-GB" kern="1200" dirty="0" smtClean="0"/>
              <a:t>Physical Protection Exterior Lab</a:t>
            </a:r>
            <a:endParaRPr lang="en-US" kern="1200" dirty="0" smtClean="0"/>
          </a:p>
        </p:txBody>
      </p:sp>
      <p:pic>
        <p:nvPicPr>
          <p:cNvPr id="14" name="Picture 13" descr="F:\Do Not Delete(ISD)\Desktop\Untitled.png"/>
          <p:cNvPicPr/>
          <p:nvPr/>
        </p:nvPicPr>
        <p:blipFill>
          <a:blip r:embed="rId3"/>
          <a:srcRect l="13462" t="16620"/>
          <a:stretch>
            <a:fillRect/>
          </a:stretch>
        </p:blipFill>
        <p:spPr bwMode="auto">
          <a:xfrm>
            <a:off x="533400" y="1600200"/>
            <a:ext cx="7924800" cy="44196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4" name="Picture 2" descr="Bildergebnis für home button">
            <a:hlinkClick r:id="rId4" action="ppaction://hlinksldjump"/>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153400" y="5943600"/>
            <a:ext cx="530221" cy="530221"/>
          </a:xfrm>
          <a:prstGeom prst="rect">
            <a:avLst/>
          </a:prstGeom>
          <a:noFill/>
          <a:extLst>
            <a:ext uri="{909E8E84-426E-40DD-AFC4-6F175D3DCCD1}">
              <a14:hiddenFill xmlns:a14="http://schemas.microsoft.com/office/drawing/2010/main" xmlns="">
                <a:solidFill>
                  <a:srgbClr val="FFFFFF"/>
                </a:solidFill>
              </a14:hiddenFill>
            </a:ext>
          </a:extLst>
        </p:spPr>
      </p:pic>
      <p:sp>
        <p:nvSpPr>
          <p:cNvPr id="5" name="Rectangle 4"/>
          <p:cNvSpPr/>
          <p:nvPr/>
        </p:nvSpPr>
        <p:spPr>
          <a:xfrm>
            <a:off x="3505200" y="6248400"/>
            <a:ext cx="2057400" cy="304800"/>
          </a:xfrm>
          <a:prstGeom prst="rect">
            <a:avLst/>
          </a:prstGeom>
          <a:ln/>
        </p:spPr>
        <p:style>
          <a:lnRef idx="2">
            <a:schemeClr val="accent2"/>
          </a:lnRef>
          <a:fillRef idx="1">
            <a:schemeClr val="lt1"/>
          </a:fillRef>
          <a:effectRef idx="0">
            <a:schemeClr val="accent2"/>
          </a:effectRef>
          <a:fontRef idx="minor">
            <a:schemeClr val="dk1"/>
          </a:fontRef>
        </p:style>
        <p:txBody>
          <a:bodyPr anchor="ctr"/>
          <a:lstStyle/>
          <a:p>
            <a:pPr algn="ctr">
              <a:defRPr/>
            </a:pPr>
            <a:r>
              <a:rPr lang="en-US" sz="1400" dirty="0" smtClean="0">
                <a:solidFill>
                  <a:schemeClr val="tx1"/>
                </a:solidFill>
                <a:effectLst>
                  <a:outerShdw blurRad="38100" dist="38100" dir="2700000" algn="tl">
                    <a:srgbClr val="000000">
                      <a:alpha val="43137"/>
                    </a:srgbClr>
                  </a:outerShdw>
                </a:effectLst>
                <a:latin typeface="Cambria" pitchFamily="18" charset="0"/>
                <a:cs typeface="Times New Roman" pitchFamily="18" charset="0"/>
              </a:rPr>
              <a:t>Overview of PPEL</a:t>
            </a:r>
            <a:endParaRPr lang="en-US" sz="1400" dirty="0">
              <a:solidFill>
                <a:schemeClr val="tx1"/>
              </a:solidFill>
              <a:effectLst>
                <a:outerShdw blurRad="38100" dist="38100" dir="2700000" algn="tl">
                  <a:srgbClr val="000000">
                    <a:alpha val="43137"/>
                  </a:srgbClr>
                </a:outerShdw>
              </a:effectLst>
              <a:latin typeface="Cambria" pitchFamily="18" charset="0"/>
              <a:cs typeface="Times New Roman" pitchFamily="18" charset="0"/>
            </a:endParaRPr>
          </a:p>
        </p:txBody>
      </p:sp>
    </p:spTree>
  </p:cSld>
  <p:clrMapOvr>
    <a:masterClrMapping/>
  </p:clrMapOvr>
  <p:transition spd="slow"/>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latin typeface="Arial" charset="0"/>
                <a:cs typeface="Arial" charset="0"/>
              </a:rPr>
              <a:t>Knowledge Sharing Program</a:t>
            </a:r>
          </a:p>
        </p:txBody>
      </p:sp>
      <p:sp>
        <p:nvSpPr>
          <p:cNvPr id="3" name="Content Placeholder 2"/>
          <p:cNvSpPr>
            <a:spLocks noGrp="1"/>
          </p:cNvSpPr>
          <p:nvPr>
            <p:ph idx="1"/>
          </p:nvPr>
        </p:nvSpPr>
        <p:spPr>
          <a:xfrm>
            <a:off x="533400" y="1524000"/>
            <a:ext cx="8153400" cy="4724400"/>
          </a:xfrm>
        </p:spPr>
        <p:txBody>
          <a:bodyPr/>
          <a:lstStyle/>
          <a:p>
            <a:pPr marL="571500" indent="-571500"/>
            <a:r>
              <a:rPr lang="en-US" b="0" dirty="0" smtClean="0">
                <a:hlinkClick r:id="rId2" action="ppaction://hlinksldjump"/>
              </a:rPr>
              <a:t>Knowledge portal Site on Intranet</a:t>
            </a:r>
            <a:endParaRPr lang="en-US" b="0" dirty="0" smtClean="0"/>
          </a:p>
          <a:p>
            <a:pPr marL="571500" indent="-571500"/>
            <a:r>
              <a:rPr lang="en-US" b="0" dirty="0" smtClean="0">
                <a:hlinkClick r:id="rId3" action="ppaction://hlinksldjump"/>
              </a:rPr>
              <a:t>Transfer of tacit knowledge</a:t>
            </a:r>
            <a:endParaRPr lang="en-US" b="0" dirty="0" smtClean="0"/>
          </a:p>
          <a:p>
            <a:pPr marL="571500" indent="-571500"/>
            <a:r>
              <a:rPr lang="en-US" b="0" dirty="0" smtClean="0">
                <a:hlinkClick r:id="rId4" action="ppaction://hlinksldjump"/>
              </a:rPr>
              <a:t>Panel discussions</a:t>
            </a:r>
            <a:endParaRPr lang="en-US" b="0" dirty="0" smtClean="0"/>
          </a:p>
          <a:p>
            <a:pPr marL="571500" indent="-571500"/>
            <a:r>
              <a:rPr lang="en-US" b="0" dirty="0" smtClean="0">
                <a:hlinkClick r:id="rId5" action="ppaction://hlinksldjump"/>
              </a:rPr>
              <a:t>Knowledge Cafe</a:t>
            </a:r>
          </a:p>
          <a:p>
            <a:pPr marL="571500" indent="-571500"/>
            <a:r>
              <a:rPr lang="en-US" b="0" dirty="0" smtClean="0">
                <a:hlinkClick r:id="rId6" action="ppaction://hlinksldjump"/>
              </a:rPr>
              <a:t>Organizing Colloquium</a:t>
            </a:r>
            <a:endParaRPr lang="en-US" b="0" dirty="0" smtClean="0"/>
          </a:p>
          <a:p>
            <a:pPr marL="571500" indent="-571500" algn="just"/>
            <a:r>
              <a:rPr lang="en-US" b="0" dirty="0" smtClean="0"/>
              <a:t>Utilization of expertise of retired peoples in the Training Institute, as a teacher and an advisor or consultant in PNRA</a:t>
            </a:r>
          </a:p>
          <a:p>
            <a:pPr marL="571500" indent="-571500"/>
            <a:r>
              <a:rPr lang="en-US" b="0" dirty="0" smtClean="0">
                <a:hlinkClick r:id="rId7" action="ppaction://hlinkfile"/>
              </a:rPr>
              <a:t>Glimpses of Knowledge Sharing Program</a:t>
            </a:r>
            <a:endParaRPr lang="en-US" b="0" dirty="0" smtClean="0"/>
          </a:p>
          <a:p>
            <a:endParaRPr lang="en-US" b="0" dirty="0"/>
          </a:p>
        </p:txBody>
      </p:sp>
      <p:pic>
        <p:nvPicPr>
          <p:cNvPr id="5" name="Picture 2" descr="Bildergebnis für home button">
            <a:hlinkClick r:id="rId8" action="ppaction://hlinksldjump"/>
          </p:cNvPr>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8153400" y="5943600"/>
            <a:ext cx="530221" cy="530221"/>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ransition spd="slow"/>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1" noChangeArrowheads="1"/>
          </p:cNvSpPr>
          <p:nvPr>
            <p:ph type="title"/>
          </p:nvPr>
        </p:nvSpPr>
        <p:spPr>
          <a:xfrm>
            <a:off x="990600" y="274638"/>
            <a:ext cx="8229600" cy="792162"/>
          </a:xfrm>
        </p:spPr>
        <p:txBody>
          <a:bodyPr/>
          <a:lstStyle/>
          <a:p>
            <a:pPr algn="l">
              <a:buClr>
                <a:schemeClr val="tx1"/>
              </a:buClr>
            </a:pPr>
            <a:r>
              <a:rPr lang="en-US" b="1" smtClean="0">
                <a:solidFill>
                  <a:srgbClr val="C00000"/>
                </a:solidFill>
                <a:latin typeface="Arial" charset="0"/>
                <a:cs typeface="Arial" charset="0"/>
              </a:rPr>
              <a:t> KM Tools Applications at PNRA</a:t>
            </a:r>
          </a:p>
        </p:txBody>
      </p:sp>
      <p:sp>
        <p:nvSpPr>
          <p:cNvPr id="30724" name="Rectangle 3"/>
          <p:cNvSpPr>
            <a:spLocks noGrp="1" noChangeArrowheads="1"/>
          </p:cNvSpPr>
          <p:nvPr>
            <p:ph idx="1"/>
          </p:nvPr>
        </p:nvSpPr>
        <p:spPr>
          <a:xfrm>
            <a:off x="304800" y="1524000"/>
            <a:ext cx="8229600" cy="4953000"/>
          </a:xfrm>
        </p:spPr>
        <p:txBody>
          <a:bodyPr/>
          <a:lstStyle/>
          <a:p>
            <a:pPr marL="411163" indent="-411163">
              <a:buNone/>
            </a:pPr>
            <a:endParaRPr lang="en-US" dirty="0" smtClean="0">
              <a:latin typeface="Arial" charset="0"/>
            </a:endParaRPr>
          </a:p>
          <a:p>
            <a:pPr marL="411163" indent="-411163"/>
            <a:endParaRPr lang="en-US" i="1" dirty="0" smtClean="0">
              <a:latin typeface="Arial" charset="0"/>
            </a:endParaRPr>
          </a:p>
        </p:txBody>
      </p:sp>
      <p:pic>
        <p:nvPicPr>
          <p:cNvPr id="1026" name="Picture 2"/>
          <p:cNvPicPr>
            <a:picLocks noChangeAspect="1" noChangeArrowheads="1"/>
          </p:cNvPicPr>
          <p:nvPr/>
        </p:nvPicPr>
        <p:blipFill>
          <a:blip r:embed="rId3"/>
          <a:srcRect t="5357" b="5357"/>
          <a:stretch>
            <a:fillRect/>
          </a:stretch>
        </p:blipFill>
        <p:spPr bwMode="auto">
          <a:xfrm>
            <a:off x="609600" y="1676400"/>
            <a:ext cx="7924800" cy="42672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7" name="Picture 2" descr="Bildergebnis für home button">
            <a:hlinkClick r:id="rId4" action="ppaction://hlinksldjump"/>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153400" y="5943600"/>
            <a:ext cx="530221" cy="530221"/>
          </a:xfrm>
          <a:prstGeom prst="rect">
            <a:avLst/>
          </a:prstGeom>
          <a:noFill/>
          <a:extLst>
            <a:ext uri="{909E8E84-426E-40DD-AFC4-6F175D3DCCD1}">
              <a14:hiddenFill xmlns:a14="http://schemas.microsoft.com/office/drawing/2010/main" xmlns="">
                <a:solidFill>
                  <a:srgbClr val="FFFFFF"/>
                </a:solidFill>
              </a14:hiddenFill>
            </a:ext>
          </a:extLst>
        </p:spPr>
      </p:pic>
      <p:sp>
        <p:nvSpPr>
          <p:cNvPr id="6" name="Rectangle 5"/>
          <p:cNvSpPr/>
          <p:nvPr/>
        </p:nvSpPr>
        <p:spPr>
          <a:xfrm>
            <a:off x="3505200" y="6248400"/>
            <a:ext cx="2209800" cy="304800"/>
          </a:xfrm>
          <a:prstGeom prst="rect">
            <a:avLst/>
          </a:prstGeom>
          <a:ln/>
        </p:spPr>
        <p:style>
          <a:lnRef idx="2">
            <a:schemeClr val="accent2"/>
          </a:lnRef>
          <a:fillRef idx="1">
            <a:schemeClr val="lt1"/>
          </a:fillRef>
          <a:effectRef idx="0">
            <a:schemeClr val="accent2"/>
          </a:effectRef>
          <a:fontRef idx="minor">
            <a:schemeClr val="dk1"/>
          </a:fontRef>
        </p:style>
        <p:txBody>
          <a:bodyPr anchor="ctr"/>
          <a:lstStyle/>
          <a:p>
            <a:pPr algn="ctr">
              <a:defRPr/>
            </a:pPr>
            <a:r>
              <a:rPr lang="en-US" sz="1400" dirty="0" smtClean="0">
                <a:solidFill>
                  <a:schemeClr val="tx1"/>
                </a:solidFill>
                <a:effectLst>
                  <a:outerShdw blurRad="38100" dist="38100" dir="2700000" algn="tl">
                    <a:srgbClr val="000000">
                      <a:alpha val="43137"/>
                    </a:srgbClr>
                  </a:outerShdw>
                </a:effectLst>
                <a:latin typeface="Cambria" pitchFamily="18" charset="0"/>
                <a:cs typeface="Times New Roman" pitchFamily="18" charset="0"/>
              </a:rPr>
              <a:t>Overview of Web Portal</a:t>
            </a:r>
            <a:endParaRPr lang="en-US" sz="1400" dirty="0">
              <a:solidFill>
                <a:schemeClr val="tx1"/>
              </a:solidFill>
              <a:effectLst>
                <a:outerShdw blurRad="38100" dist="38100" dir="2700000" algn="tl">
                  <a:srgbClr val="000000">
                    <a:alpha val="43137"/>
                  </a:srgbClr>
                </a:outerShdw>
              </a:effectLst>
              <a:latin typeface="Cambria" pitchFamily="18" charset="0"/>
              <a:cs typeface="Times New Roman" pitchFamily="18" charset="0"/>
            </a:endParaRPr>
          </a:p>
        </p:txBody>
      </p:sp>
    </p:spTree>
  </p:cSld>
  <p:clrMapOvr>
    <a:masterClrMapping/>
  </p:clrMapOvr>
  <p:transition spd="slow"/>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latin typeface="Arial" charset="0"/>
                <a:cs typeface="Arial" charset="0"/>
              </a:rPr>
              <a:t>Mentoring/Transfer of tacit Knowledge at PNRA</a:t>
            </a:r>
            <a:endParaRPr lang="en-US" b="1" dirty="0">
              <a:solidFill>
                <a:srgbClr val="C00000"/>
              </a:solidFill>
              <a:latin typeface="Arial" charset="0"/>
              <a:cs typeface="Arial" charset="0"/>
            </a:endParaRPr>
          </a:p>
        </p:txBody>
      </p:sp>
      <p:sp>
        <p:nvSpPr>
          <p:cNvPr id="3" name="Content Placeholder 2"/>
          <p:cNvSpPr>
            <a:spLocks noGrp="1"/>
          </p:cNvSpPr>
          <p:nvPr>
            <p:ph idx="1"/>
          </p:nvPr>
        </p:nvSpPr>
        <p:spPr>
          <a:xfrm>
            <a:off x="457200" y="1371600"/>
            <a:ext cx="8153400" cy="5062727"/>
          </a:xfrm>
        </p:spPr>
        <p:txBody>
          <a:bodyPr>
            <a:noAutofit/>
          </a:bodyPr>
          <a:lstStyle/>
          <a:p>
            <a:pPr marL="461963" indent="-461963" algn="just">
              <a:lnSpc>
                <a:spcPct val="120000"/>
              </a:lnSpc>
              <a:spcAft>
                <a:spcPts val="0"/>
              </a:spcAft>
            </a:pPr>
            <a:r>
              <a:rPr lang="en-US" b="0" dirty="0"/>
              <a:t>S</a:t>
            </a:r>
            <a:r>
              <a:rPr lang="en-US" b="0" dirty="0" smtClean="0"/>
              <a:t>enior </a:t>
            </a:r>
            <a:r>
              <a:rPr lang="en-US" b="0" dirty="0"/>
              <a:t>officers </a:t>
            </a:r>
            <a:r>
              <a:rPr lang="en-US" b="0" dirty="0" smtClean="0"/>
              <a:t>in PNRA transfer their tacit knowledge by frequent interaction with their subordinates in </a:t>
            </a:r>
            <a:r>
              <a:rPr lang="en-US" b="0" dirty="0"/>
              <a:t>the regulatory areas like</a:t>
            </a:r>
            <a:r>
              <a:rPr lang="en-US" b="0" dirty="0" smtClean="0"/>
              <a:t>:</a:t>
            </a:r>
            <a:endParaRPr lang="en-US" b="0" dirty="0"/>
          </a:p>
          <a:p>
            <a:pPr lvl="1" indent="-112713" algn="just">
              <a:lnSpc>
                <a:spcPct val="120000"/>
              </a:lnSpc>
              <a:spcBef>
                <a:spcPts val="600"/>
              </a:spcBef>
              <a:spcAft>
                <a:spcPts val="0"/>
              </a:spcAft>
            </a:pPr>
            <a:r>
              <a:rPr lang="en-US" dirty="0" smtClean="0"/>
              <a:t> Regulation development</a:t>
            </a:r>
          </a:p>
          <a:p>
            <a:pPr lvl="1" indent="-112713" algn="just">
              <a:lnSpc>
                <a:spcPct val="120000"/>
              </a:lnSpc>
              <a:spcBef>
                <a:spcPts val="600"/>
              </a:spcBef>
              <a:spcAft>
                <a:spcPts val="0"/>
              </a:spcAft>
            </a:pPr>
            <a:r>
              <a:rPr lang="en-US" dirty="0" smtClean="0"/>
              <a:t> Inspection at NPPs and manufacturing facilities</a:t>
            </a:r>
            <a:endParaRPr lang="en-US" dirty="0"/>
          </a:p>
          <a:p>
            <a:pPr lvl="1" indent="-112713" algn="just">
              <a:lnSpc>
                <a:spcPct val="120000"/>
              </a:lnSpc>
              <a:spcBef>
                <a:spcPts val="600"/>
              </a:spcBef>
              <a:spcAft>
                <a:spcPts val="0"/>
              </a:spcAft>
            </a:pPr>
            <a:r>
              <a:rPr lang="en-US" dirty="0" smtClean="0"/>
              <a:t> Reviewing </a:t>
            </a:r>
            <a:r>
              <a:rPr lang="en-US" dirty="0"/>
              <a:t>technical and licensing documents </a:t>
            </a:r>
          </a:p>
          <a:p>
            <a:pPr lvl="1" indent="-112713" algn="just">
              <a:lnSpc>
                <a:spcPct val="120000"/>
              </a:lnSpc>
              <a:spcBef>
                <a:spcPts val="600"/>
              </a:spcBef>
              <a:spcAft>
                <a:spcPts val="0"/>
              </a:spcAft>
            </a:pPr>
            <a:r>
              <a:rPr lang="en-US" dirty="0" smtClean="0"/>
              <a:t> Carrying </a:t>
            </a:r>
            <a:r>
              <a:rPr lang="en-US" dirty="0"/>
              <a:t>out Investigation </a:t>
            </a:r>
            <a:r>
              <a:rPr lang="en-US" dirty="0" smtClean="0"/>
              <a:t>of any event</a:t>
            </a:r>
            <a:endParaRPr lang="en-US" dirty="0"/>
          </a:p>
          <a:p>
            <a:pPr lvl="1" indent="-112713" algn="just">
              <a:lnSpc>
                <a:spcPct val="120000"/>
              </a:lnSpc>
              <a:spcBef>
                <a:spcPts val="600"/>
              </a:spcBef>
              <a:spcAft>
                <a:spcPts val="0"/>
              </a:spcAft>
            </a:pPr>
            <a:r>
              <a:rPr lang="en-US" dirty="0" smtClean="0"/>
              <a:t> Performing </a:t>
            </a:r>
            <a:r>
              <a:rPr lang="en-US" dirty="0"/>
              <a:t>Licensing </a:t>
            </a:r>
            <a:r>
              <a:rPr lang="en-US" dirty="0" smtClean="0"/>
              <a:t>activities, etc</a:t>
            </a:r>
            <a:endParaRPr lang="en-US" dirty="0"/>
          </a:p>
          <a:p>
            <a:pPr>
              <a:lnSpc>
                <a:spcPct val="120000"/>
              </a:lnSpc>
              <a:spcAft>
                <a:spcPts val="0"/>
              </a:spcAft>
            </a:pPr>
            <a:endParaRPr lang="en-US" dirty="0"/>
          </a:p>
        </p:txBody>
      </p:sp>
      <p:pic>
        <p:nvPicPr>
          <p:cNvPr id="4" name="Picture 2" descr="Bildergebnis für home button">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153400" y="5943600"/>
            <a:ext cx="530221" cy="530221"/>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ransition spd="slow"/>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04800"/>
            <a:ext cx="7924800" cy="685800"/>
          </a:xfrm>
        </p:spPr>
        <p:txBody>
          <a:bodyPr/>
          <a:lstStyle/>
          <a:p>
            <a:r>
              <a:rPr lang="en-US" dirty="0" smtClean="0">
                <a:solidFill>
                  <a:srgbClr val="C00000"/>
                </a:solidFill>
                <a:latin typeface="Arial" charset="0"/>
                <a:cs typeface="Arial" charset="0"/>
              </a:rPr>
              <a:t>Panel Discussion</a:t>
            </a:r>
          </a:p>
        </p:txBody>
      </p:sp>
      <p:sp>
        <p:nvSpPr>
          <p:cNvPr id="3" name="Content Placeholder 2"/>
          <p:cNvSpPr>
            <a:spLocks noGrp="1"/>
          </p:cNvSpPr>
          <p:nvPr>
            <p:ph idx="1"/>
          </p:nvPr>
        </p:nvSpPr>
        <p:spPr/>
        <p:txBody>
          <a:bodyPr/>
          <a:lstStyle/>
          <a:p>
            <a:pPr algn="just"/>
            <a:r>
              <a:rPr lang="en-US" b="0" dirty="0" smtClean="0"/>
              <a:t>Following are the objectives of panel discussion:</a:t>
            </a:r>
          </a:p>
          <a:p>
            <a:pPr marL="971550" lvl="1" indent="-457200"/>
            <a:r>
              <a:rPr lang="en-US" dirty="0" smtClean="0"/>
              <a:t>To learn from the experience of senior reviewers</a:t>
            </a:r>
          </a:p>
          <a:p>
            <a:pPr marL="971550" lvl="1" indent="-457200"/>
            <a:r>
              <a:rPr lang="en-US" dirty="0" smtClean="0"/>
              <a:t>To learn tips on how to work in stressful situations</a:t>
            </a:r>
          </a:p>
          <a:p>
            <a:pPr marL="971550" lvl="1" indent="-457200"/>
            <a:r>
              <a:rPr lang="en-US" dirty="0" smtClean="0"/>
              <a:t>Learning how to minimize communication barriers during official gatherings</a:t>
            </a:r>
          </a:p>
          <a:p>
            <a:pPr marL="346075" indent="-346075" algn="just">
              <a:spcBef>
                <a:spcPts val="0"/>
              </a:spcBef>
              <a:spcAft>
                <a:spcPts val="0"/>
              </a:spcAft>
            </a:pPr>
            <a:r>
              <a:rPr lang="en-US" b="0" dirty="0" smtClean="0"/>
              <a:t>Through this forum lessons learnt during various organizational tasks have been shared within the organization so that existing practices may be reviewed with a view to improvement</a:t>
            </a:r>
            <a:endParaRPr lang="en-US" b="0" dirty="0"/>
          </a:p>
        </p:txBody>
      </p:sp>
      <p:pic>
        <p:nvPicPr>
          <p:cNvPr id="5" name="Picture 2" descr="Bildergebnis für home button">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153400" y="5943600"/>
            <a:ext cx="530221" cy="530221"/>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ransition spd="slow"/>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04800"/>
            <a:ext cx="7924800" cy="685800"/>
          </a:xfrm>
        </p:spPr>
        <p:txBody>
          <a:bodyPr/>
          <a:lstStyle/>
          <a:p>
            <a:r>
              <a:rPr lang="en-US" dirty="0" smtClean="0">
                <a:solidFill>
                  <a:srgbClr val="C00000"/>
                </a:solidFill>
                <a:latin typeface="Arial" charset="0"/>
                <a:cs typeface="Arial" charset="0"/>
              </a:rPr>
              <a:t>Knowledge Cafe</a:t>
            </a:r>
          </a:p>
        </p:txBody>
      </p:sp>
      <p:sp>
        <p:nvSpPr>
          <p:cNvPr id="3" name="Content Placeholder 2"/>
          <p:cNvSpPr>
            <a:spLocks noGrp="1"/>
          </p:cNvSpPr>
          <p:nvPr>
            <p:ph idx="1"/>
          </p:nvPr>
        </p:nvSpPr>
        <p:spPr/>
        <p:txBody>
          <a:bodyPr/>
          <a:lstStyle/>
          <a:p>
            <a:pPr algn="just"/>
            <a:r>
              <a:rPr lang="en-US" b="0" dirty="0" smtClean="0"/>
              <a:t>A forum, where the experts are invited and share their experience on the </a:t>
            </a:r>
            <a:r>
              <a:rPr lang="en-US" b="0" smtClean="0"/>
              <a:t>relevant topics:</a:t>
            </a:r>
            <a:endParaRPr lang="en-US" b="0" dirty="0" smtClean="0"/>
          </a:p>
          <a:p>
            <a:pPr lvl="1" algn="just"/>
            <a:r>
              <a:rPr lang="en-US" dirty="0" smtClean="0"/>
              <a:t>How they performed special tasks</a:t>
            </a:r>
          </a:p>
          <a:p>
            <a:pPr lvl="1" algn="just"/>
            <a:r>
              <a:rPr lang="en-US" b="0" dirty="0" smtClean="0"/>
              <a:t>Hurdles faced during specific tasks</a:t>
            </a:r>
          </a:p>
          <a:p>
            <a:pPr lvl="1" algn="just"/>
            <a:r>
              <a:rPr lang="en-US" dirty="0" smtClean="0"/>
              <a:t>How they resolve the problems</a:t>
            </a:r>
          </a:p>
          <a:p>
            <a:pPr lvl="1" algn="just"/>
            <a:r>
              <a:rPr lang="en-US" dirty="0" smtClean="0"/>
              <a:t>Effective output of the process</a:t>
            </a:r>
          </a:p>
          <a:p>
            <a:pPr lvl="1" algn="just"/>
            <a:r>
              <a:rPr lang="en-US" dirty="0" smtClean="0"/>
              <a:t>Current opinion about that task</a:t>
            </a:r>
            <a:endParaRPr lang="en-US" b="0" dirty="0"/>
          </a:p>
        </p:txBody>
      </p:sp>
      <p:pic>
        <p:nvPicPr>
          <p:cNvPr id="5" name="Picture 2" descr="Bildergebnis für home button">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153400" y="5943600"/>
            <a:ext cx="530221" cy="530221"/>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ransition spd="slow"/>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04800"/>
            <a:ext cx="7924800" cy="685800"/>
          </a:xfrm>
        </p:spPr>
        <p:txBody>
          <a:bodyPr/>
          <a:lstStyle/>
          <a:p>
            <a:r>
              <a:rPr lang="en-US" dirty="0" smtClean="0">
                <a:solidFill>
                  <a:srgbClr val="C00000"/>
                </a:solidFill>
                <a:latin typeface="Arial" charset="0"/>
                <a:cs typeface="Arial" charset="0"/>
              </a:rPr>
              <a:t>Colloquium</a:t>
            </a:r>
          </a:p>
        </p:txBody>
      </p:sp>
      <p:sp>
        <p:nvSpPr>
          <p:cNvPr id="3" name="Content Placeholder 2"/>
          <p:cNvSpPr>
            <a:spLocks noGrp="1"/>
          </p:cNvSpPr>
          <p:nvPr>
            <p:ph idx="1"/>
          </p:nvPr>
        </p:nvSpPr>
        <p:spPr/>
        <p:txBody>
          <a:bodyPr/>
          <a:lstStyle/>
          <a:p>
            <a:pPr algn="just"/>
            <a:r>
              <a:rPr lang="en-US" b="0" dirty="0" smtClean="0"/>
              <a:t>To provide a forum where individuals can utilize their intellectual and communication skills in a more informal manner by putting aside official barriers. </a:t>
            </a:r>
          </a:p>
          <a:p>
            <a:pPr lvl="1" algn="just"/>
            <a:r>
              <a:rPr lang="en-US" b="0" dirty="0" smtClean="0"/>
              <a:t>This activity, at one hand, would provide the speaker a chance to demonstrate his/her abilities to express an idea; </a:t>
            </a:r>
          </a:p>
          <a:p>
            <a:pPr lvl="1" algn="just"/>
            <a:r>
              <a:rPr lang="en-US" dirty="0" smtClean="0"/>
              <a:t>While </a:t>
            </a:r>
            <a:r>
              <a:rPr lang="en-US" b="0" dirty="0" smtClean="0"/>
              <a:t>on the other, the audience will have an opportunity to engage in an intellectual discussion. </a:t>
            </a:r>
            <a:endParaRPr lang="en-US" b="0" dirty="0"/>
          </a:p>
        </p:txBody>
      </p:sp>
      <p:pic>
        <p:nvPicPr>
          <p:cNvPr id="5" name="Picture 2" descr="Bildergebnis für home button">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153400" y="5943600"/>
            <a:ext cx="530221" cy="530221"/>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ea typeface="+mj-ea"/>
                <a:cs typeface="+mj-cs"/>
              </a:rPr>
              <a:t>History of Training activities at </a:t>
            </a:r>
            <a:r>
              <a:rPr lang="en-US" dirty="0" smtClean="0">
                <a:ea typeface="+mj-ea"/>
                <a:cs typeface="+mj-cs"/>
              </a:rPr>
              <a:t>PNRA (1/2)</a:t>
            </a:r>
            <a:endParaRPr lang="en-US" dirty="0">
              <a:ea typeface="+mj-ea"/>
              <a:cs typeface="+mj-cs"/>
            </a:endParaRPr>
          </a:p>
        </p:txBody>
      </p:sp>
      <p:graphicFrame>
        <p:nvGraphicFramePr>
          <p:cNvPr id="4" name="Content Placeholder 3"/>
          <p:cNvGraphicFramePr>
            <a:graphicFrameLocks noGrp="1"/>
          </p:cNvGraphicFramePr>
          <p:nvPr>
            <p:ph idx="1"/>
          </p:nvPr>
        </p:nvGraphicFramePr>
        <p:xfrm>
          <a:off x="117475" y="1524000"/>
          <a:ext cx="89154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p:cNvSpPr txBox="1">
            <a:spLocks/>
          </p:cNvSpPr>
          <p:nvPr/>
        </p:nvSpPr>
        <p:spPr>
          <a:xfrm>
            <a:off x="6629400" y="6248400"/>
            <a:ext cx="2133600" cy="476250"/>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1BB3EBF-1004-473B-9017-87A8D8735A32}" type="slidenum">
              <a:rPr kumimoji="0" lang="en-US" sz="1400" b="1" i="0" u="none" strike="noStrike" kern="1200" cap="none" spc="0" normalizeH="0" baseline="0" noProof="0" smtClean="0">
                <a:ln>
                  <a:noFill/>
                </a:ln>
                <a:solidFill>
                  <a:schemeClr val="tx1"/>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sz="1400" b="1" i="0" u="none" strike="noStrike" kern="1200" cap="none" spc="0" normalizeH="0" baseline="0" noProof="0" dirty="0">
              <a:ln>
                <a:noFill/>
              </a:ln>
              <a:solidFill>
                <a:schemeClr val="tx1"/>
              </a:solidFill>
              <a:effectLst/>
              <a:uLnTx/>
              <a:uFillTx/>
              <a:latin typeface="Arial" charset="0"/>
              <a:ea typeface="+mn-ea"/>
              <a:cs typeface="Arial" charset="0"/>
            </a:endParaRP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8458200" cy="685800"/>
          </a:xfrm>
        </p:spPr>
        <p:txBody>
          <a:bodyPr/>
          <a:lstStyle/>
          <a:p>
            <a:r>
              <a:rPr lang="en-US" dirty="0" smtClean="0">
                <a:solidFill>
                  <a:srgbClr val="C00000"/>
                </a:solidFill>
                <a:latin typeface="Arial" charset="0"/>
                <a:cs typeface="Arial" charset="0"/>
              </a:rPr>
              <a:t>Leadership Development Program</a:t>
            </a:r>
          </a:p>
        </p:txBody>
      </p:sp>
      <p:sp>
        <p:nvSpPr>
          <p:cNvPr id="3" name="Content Placeholder 2"/>
          <p:cNvSpPr>
            <a:spLocks noGrp="1"/>
          </p:cNvSpPr>
          <p:nvPr>
            <p:ph idx="1"/>
          </p:nvPr>
        </p:nvSpPr>
        <p:spPr/>
        <p:txBody>
          <a:bodyPr/>
          <a:lstStyle/>
          <a:p>
            <a:pPr algn="just">
              <a:buNone/>
            </a:pPr>
            <a:endParaRPr lang="en-US" b="0" dirty="0" smtClean="0">
              <a:hlinkClick r:id="rId2" action="ppaction://hlinksldjump"/>
            </a:endParaRPr>
          </a:p>
          <a:p>
            <a:pPr algn="just">
              <a:buNone/>
            </a:pPr>
            <a:endParaRPr lang="en-US" b="0" dirty="0" smtClean="0">
              <a:hlinkClick r:id="rId2" action="ppaction://hlinksldjump"/>
            </a:endParaRPr>
          </a:p>
          <a:p>
            <a:pPr algn="just">
              <a:buNone/>
            </a:pPr>
            <a:endParaRPr lang="en-US" b="0" dirty="0" smtClean="0">
              <a:hlinkClick r:id="rId2" action="ppaction://hlinksldjump"/>
            </a:endParaRPr>
          </a:p>
        </p:txBody>
      </p:sp>
      <p:pic>
        <p:nvPicPr>
          <p:cNvPr id="5" name="Picture 2" descr="Bildergebnis für home button">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153400" y="5943600"/>
            <a:ext cx="530221" cy="530221"/>
          </a:xfrm>
          <a:prstGeom prst="rect">
            <a:avLst/>
          </a:prstGeom>
          <a:noFill/>
          <a:extLst>
            <a:ext uri="{909E8E84-426E-40DD-AFC4-6F175D3DCCD1}">
              <a14:hiddenFill xmlns:a14="http://schemas.microsoft.com/office/drawing/2010/main" xmlns="">
                <a:solidFill>
                  <a:srgbClr val="FFFFFF"/>
                </a:solidFill>
              </a14:hiddenFill>
            </a:ext>
          </a:extLst>
        </p:spPr>
      </p:pic>
      <p:sp>
        <p:nvSpPr>
          <p:cNvPr id="6" name="Rounded Rectangle 5"/>
          <p:cNvSpPr/>
          <p:nvPr/>
        </p:nvSpPr>
        <p:spPr bwMode="auto">
          <a:xfrm>
            <a:off x="2133600" y="1600200"/>
            <a:ext cx="5181600" cy="5334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hangingPunct="0"/>
            <a:r>
              <a:rPr lang="en-US" sz="1800" b="0" dirty="0" smtClean="0">
                <a:hlinkClick r:id="rId5" action="ppaction://hlinksldjump"/>
              </a:rPr>
              <a:t>Introduction</a:t>
            </a:r>
            <a:endParaRPr lang="en-US" sz="1800" b="0" dirty="0" smtClean="0"/>
          </a:p>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Comic Sans MS" pitchFamily="66" charset="0"/>
            </a:endParaRPr>
          </a:p>
        </p:txBody>
      </p:sp>
      <p:sp>
        <p:nvSpPr>
          <p:cNvPr id="7" name="Rounded Rectangle 6"/>
          <p:cNvSpPr/>
          <p:nvPr/>
        </p:nvSpPr>
        <p:spPr bwMode="auto">
          <a:xfrm>
            <a:off x="2133600" y="4953000"/>
            <a:ext cx="5181600" cy="5334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hangingPunct="0"/>
            <a:r>
              <a:rPr lang="en-US" sz="1800" b="0" dirty="0" smtClean="0">
                <a:hlinkClick r:id="rId6" action="ppaction://hlinksldjump"/>
              </a:rPr>
              <a:t>Individual Development Plans</a:t>
            </a:r>
          </a:p>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Comic Sans MS" pitchFamily="66" charset="0"/>
            </a:endParaRPr>
          </a:p>
        </p:txBody>
      </p:sp>
      <p:sp>
        <p:nvSpPr>
          <p:cNvPr id="8" name="Rounded Rectangle 7"/>
          <p:cNvSpPr/>
          <p:nvPr/>
        </p:nvSpPr>
        <p:spPr bwMode="auto">
          <a:xfrm>
            <a:off x="2133600" y="2438400"/>
            <a:ext cx="5181600" cy="5334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hangingPunct="0"/>
            <a:r>
              <a:rPr lang="en-US" sz="1800" b="0" dirty="0" smtClean="0">
                <a:hlinkClick r:id="rId7" action="ppaction://hlinksldjump"/>
              </a:rPr>
              <a:t>PNRA Leadership Framework</a:t>
            </a:r>
            <a:endParaRPr lang="en-US" sz="1800" b="0" dirty="0" smtClean="0"/>
          </a:p>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Comic Sans MS" pitchFamily="66" charset="0"/>
            </a:endParaRPr>
          </a:p>
        </p:txBody>
      </p:sp>
      <p:sp>
        <p:nvSpPr>
          <p:cNvPr id="9" name="Rounded Rectangle 8"/>
          <p:cNvSpPr/>
          <p:nvPr/>
        </p:nvSpPr>
        <p:spPr bwMode="auto">
          <a:xfrm>
            <a:off x="2133600" y="4114800"/>
            <a:ext cx="5181600" cy="5334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hangingPunct="0"/>
            <a:r>
              <a:rPr lang="en-US" sz="1800" b="0" dirty="0" smtClean="0">
                <a:hlinkClick r:id="rId8" action="ppaction://hlinksldjump"/>
              </a:rPr>
              <a:t>Perceptual Gaps </a:t>
            </a:r>
            <a:endParaRPr lang="en-US" sz="1800" b="0" dirty="0" smtClean="0"/>
          </a:p>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Comic Sans MS" pitchFamily="66" charset="0"/>
            </a:endParaRPr>
          </a:p>
        </p:txBody>
      </p:sp>
      <p:sp>
        <p:nvSpPr>
          <p:cNvPr id="10" name="Rounded Rectangle 9"/>
          <p:cNvSpPr/>
          <p:nvPr/>
        </p:nvSpPr>
        <p:spPr bwMode="auto">
          <a:xfrm>
            <a:off x="2133600" y="3276600"/>
            <a:ext cx="5181600" cy="5334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hangingPunct="0"/>
            <a:r>
              <a:rPr lang="en-US" sz="1800" b="0" dirty="0" smtClean="0">
                <a:hlinkClick r:id="rId9" action="ppaction://hlinksldjump"/>
              </a:rPr>
              <a:t>360-Degrees Feedback </a:t>
            </a:r>
            <a:endParaRPr lang="en-US" sz="1800" b="0" dirty="0" smtClean="0"/>
          </a:p>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Comic Sans MS" pitchFamily="66" charset="0"/>
            </a:endParaRPr>
          </a:p>
        </p:txBody>
      </p:sp>
      <p:sp>
        <p:nvSpPr>
          <p:cNvPr id="11" name="Rounded Rectangle 10"/>
          <p:cNvSpPr/>
          <p:nvPr/>
        </p:nvSpPr>
        <p:spPr bwMode="auto">
          <a:xfrm>
            <a:off x="2133600" y="5791200"/>
            <a:ext cx="5181600" cy="5334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hangingPunct="0"/>
            <a:r>
              <a:rPr lang="en-US" sz="1800" b="0" dirty="0" smtClean="0">
                <a:hlinkClick r:id="rId10" action="ppaction://hlinksldjump"/>
              </a:rPr>
              <a:t>Action Learning Projects</a:t>
            </a:r>
          </a:p>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Comic Sans MS" pitchFamily="66" charset="0"/>
            </a:endParaRPr>
          </a:p>
        </p:txBody>
      </p:sp>
      <p:sp>
        <p:nvSpPr>
          <p:cNvPr id="13" name="Down Arrow 12"/>
          <p:cNvSpPr/>
          <p:nvPr/>
        </p:nvSpPr>
        <p:spPr bwMode="auto">
          <a:xfrm>
            <a:off x="4648200" y="2133600"/>
            <a:ext cx="228600" cy="304800"/>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omic Sans MS" pitchFamily="66" charset="0"/>
            </a:endParaRPr>
          </a:p>
        </p:txBody>
      </p:sp>
      <p:sp>
        <p:nvSpPr>
          <p:cNvPr id="14" name="Down Arrow 13"/>
          <p:cNvSpPr/>
          <p:nvPr/>
        </p:nvSpPr>
        <p:spPr bwMode="auto">
          <a:xfrm>
            <a:off x="4648200" y="2971800"/>
            <a:ext cx="228600" cy="304800"/>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omic Sans MS" pitchFamily="66" charset="0"/>
            </a:endParaRPr>
          </a:p>
        </p:txBody>
      </p:sp>
      <p:sp>
        <p:nvSpPr>
          <p:cNvPr id="15" name="Down Arrow 14"/>
          <p:cNvSpPr/>
          <p:nvPr/>
        </p:nvSpPr>
        <p:spPr bwMode="auto">
          <a:xfrm>
            <a:off x="4648200" y="3810000"/>
            <a:ext cx="228600" cy="304800"/>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omic Sans MS" pitchFamily="66" charset="0"/>
            </a:endParaRPr>
          </a:p>
        </p:txBody>
      </p:sp>
      <p:sp>
        <p:nvSpPr>
          <p:cNvPr id="16" name="Down Arrow 15"/>
          <p:cNvSpPr/>
          <p:nvPr/>
        </p:nvSpPr>
        <p:spPr bwMode="auto">
          <a:xfrm>
            <a:off x="4648200" y="4648200"/>
            <a:ext cx="228600" cy="304800"/>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omic Sans MS" pitchFamily="66" charset="0"/>
            </a:endParaRPr>
          </a:p>
        </p:txBody>
      </p:sp>
      <p:sp>
        <p:nvSpPr>
          <p:cNvPr id="17" name="Down Arrow 16"/>
          <p:cNvSpPr/>
          <p:nvPr/>
        </p:nvSpPr>
        <p:spPr bwMode="auto">
          <a:xfrm>
            <a:off x="4648200" y="5486400"/>
            <a:ext cx="228600" cy="304800"/>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omic Sans MS" pitchFamily="66" charset="0"/>
            </a:endParaRPr>
          </a:p>
        </p:txBody>
      </p:sp>
    </p:spTree>
  </p:cSld>
  <p:clrMapOvr>
    <a:masterClrMapping/>
  </p:clrMapOvr>
  <p:transition spd="slow"/>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04800"/>
            <a:ext cx="7924800" cy="685800"/>
          </a:xfrm>
        </p:spPr>
        <p:txBody>
          <a:bodyPr/>
          <a:lstStyle/>
          <a:p>
            <a:r>
              <a:rPr lang="en-US" dirty="0" smtClean="0">
                <a:solidFill>
                  <a:srgbClr val="C00000"/>
                </a:solidFill>
                <a:latin typeface="Arial" charset="0"/>
                <a:cs typeface="Arial" charset="0"/>
              </a:rPr>
              <a:t>Leadership Development Program - Introduction</a:t>
            </a:r>
          </a:p>
        </p:txBody>
      </p:sp>
      <p:sp>
        <p:nvSpPr>
          <p:cNvPr id="3" name="Content Placeholder 2"/>
          <p:cNvSpPr>
            <a:spLocks noGrp="1"/>
          </p:cNvSpPr>
          <p:nvPr>
            <p:ph idx="1"/>
          </p:nvPr>
        </p:nvSpPr>
        <p:spPr/>
        <p:txBody>
          <a:bodyPr/>
          <a:lstStyle/>
          <a:p>
            <a:pPr algn="just"/>
            <a:r>
              <a:rPr lang="en-US" b="0" dirty="0" smtClean="0"/>
              <a:t>As per PNRA comprehensive self assessment of its regulatory activities-2006, one of the weak areas indicated was “Leadership Development”.</a:t>
            </a:r>
          </a:p>
          <a:p>
            <a:pPr algn="just"/>
            <a:r>
              <a:rPr lang="en-US" b="0" dirty="0" smtClean="0"/>
              <a:t>As a result in 2007, PNRA along with a leading business school in Pakistan started a structured program of leadership development</a:t>
            </a:r>
          </a:p>
          <a:p>
            <a:pPr algn="just"/>
            <a:r>
              <a:rPr lang="en-US" b="0" dirty="0" smtClean="0"/>
              <a:t>Purpose of this program was to develop such leaders with leadership qualities who could contribute towards organization improvement and themselves</a:t>
            </a:r>
          </a:p>
        </p:txBody>
      </p:sp>
      <p:pic>
        <p:nvPicPr>
          <p:cNvPr id="5" name="Picture 2" descr="Bildergebnis für home button">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153400" y="5943600"/>
            <a:ext cx="530221" cy="530221"/>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ransition spd="slow"/>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dirty="0" smtClean="0">
                <a:solidFill>
                  <a:srgbClr val="C00000"/>
                </a:solidFill>
                <a:latin typeface="Arial" charset="0"/>
                <a:cs typeface="Arial" charset="0"/>
              </a:rPr>
              <a:t>PNRA Leadership Framework</a:t>
            </a:r>
          </a:p>
        </p:txBody>
      </p:sp>
      <p:graphicFrame>
        <p:nvGraphicFramePr>
          <p:cNvPr id="4" name="Table 3"/>
          <p:cNvGraphicFramePr>
            <a:graphicFrameLocks noGrp="1"/>
          </p:cNvGraphicFramePr>
          <p:nvPr/>
        </p:nvGraphicFramePr>
        <p:xfrm>
          <a:off x="152400" y="1506830"/>
          <a:ext cx="8839198" cy="5198770"/>
        </p:xfrm>
        <a:graphic>
          <a:graphicData uri="http://schemas.openxmlformats.org/drawingml/2006/table">
            <a:tbl>
              <a:tblPr/>
              <a:tblGrid>
                <a:gridCol w="173317"/>
                <a:gridCol w="2569882"/>
                <a:gridCol w="6095999"/>
              </a:tblGrid>
              <a:tr h="444178">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b="0" u="sng" dirty="0" smtClean="0">
                          <a:latin typeface="Cambria" pitchFamily="18" charset="0"/>
                        </a:rPr>
                        <a:t>PNRA</a:t>
                      </a:r>
                      <a:r>
                        <a:rPr lang="en-US" sz="2800" b="0" u="sng" baseline="0" dirty="0" smtClean="0">
                          <a:latin typeface="Cambria" pitchFamily="18" charset="0"/>
                        </a:rPr>
                        <a:t> Leadership framework based on </a:t>
                      </a:r>
                      <a:r>
                        <a:rPr lang="en-US" sz="2800" b="0" u="sng" dirty="0" smtClean="0">
                          <a:latin typeface="Cambria" pitchFamily="18" charset="0"/>
                        </a:rPr>
                        <a:t>4Cs &amp; 1P</a:t>
                      </a:r>
                    </a:p>
                  </a:txBody>
                  <a:tcPr marL="54027" marR="54027" marT="0" marB="0">
                    <a:lnL>
                      <a:noFill/>
                    </a:lnL>
                    <a:lnR>
                      <a:noFill/>
                    </a:lnR>
                    <a:lnT w="28575"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r>
              <a:tr h="1128156">
                <a:tc rowSpan="5">
                  <a:txBody>
                    <a:bodyPr/>
                    <a:lstStyle/>
                    <a:p>
                      <a:pPr marL="0" marR="0">
                        <a:lnSpc>
                          <a:spcPct val="150000"/>
                        </a:lnSpc>
                        <a:spcBef>
                          <a:spcPts val="0"/>
                        </a:spcBef>
                        <a:spcAft>
                          <a:spcPts val="0"/>
                        </a:spcAft>
                      </a:pPr>
                      <a:endParaRPr lang="en-US" sz="900" dirty="0">
                        <a:solidFill>
                          <a:schemeClr val="tx1"/>
                        </a:solidFill>
                        <a:latin typeface="Arial"/>
                        <a:ea typeface="MS Mincho"/>
                      </a:endParaRPr>
                    </a:p>
                  </a:txBody>
                  <a:tcPr marL="54027" marR="54027" marT="0" marB="0" anchor="ctr">
                    <a:lnL>
                      <a:noFill/>
                    </a:lnL>
                    <a:lnR>
                      <a:noFill/>
                    </a:lnR>
                    <a:lnT>
                      <a:noFill/>
                    </a:lnT>
                    <a:lnB w="28575"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2400" b="1" dirty="0" smtClean="0">
                          <a:solidFill>
                            <a:schemeClr val="tx1"/>
                          </a:solidFill>
                          <a:latin typeface="Arial"/>
                          <a:ea typeface="MS Mincho"/>
                        </a:rPr>
                        <a:t>Competitiveness</a:t>
                      </a:r>
                      <a:endParaRPr lang="en-US" sz="2400" b="1" dirty="0">
                        <a:solidFill>
                          <a:schemeClr val="tx1"/>
                        </a:solidFill>
                        <a:latin typeface="Times New Roman"/>
                        <a:ea typeface="Times New Roman"/>
                      </a:endParaRPr>
                    </a:p>
                  </a:txBody>
                  <a:tcPr marL="54027" marR="54027" marT="0" marB="0" anchor="ctr">
                    <a:lnL>
                      <a:noFill/>
                    </a:lnL>
                    <a:lnR w="19050" cap="flat" cmpd="sng" algn="ctr">
                      <a:solidFill>
                        <a:srgbClr val="548DD4"/>
                      </a:solidFill>
                      <a:prstDash val="solid"/>
                      <a:round/>
                      <a:headEnd type="none" w="med" len="med"/>
                      <a:tailEnd type="none" w="med" len="med"/>
                    </a:lnR>
                    <a:lnT>
                      <a:noFill/>
                    </a:lnT>
                    <a:lnB>
                      <a:noFill/>
                    </a:lnB>
                  </a:tcPr>
                </a:tc>
                <a:tc>
                  <a:txBody>
                    <a:bodyPr/>
                    <a:lstStyle/>
                    <a:p>
                      <a:pPr marL="0" marR="0" algn="just">
                        <a:lnSpc>
                          <a:spcPct val="150000"/>
                        </a:lnSpc>
                        <a:spcBef>
                          <a:spcPts val="0"/>
                        </a:spcBef>
                        <a:spcAft>
                          <a:spcPts val="0"/>
                        </a:spcAft>
                      </a:pPr>
                      <a:r>
                        <a:rPr lang="en-US" sz="1800" b="1" dirty="0" smtClean="0">
                          <a:solidFill>
                            <a:schemeClr val="tx1"/>
                          </a:solidFill>
                          <a:latin typeface="Arial"/>
                          <a:ea typeface="MS Mincho"/>
                        </a:rPr>
                        <a:t>Create </a:t>
                      </a:r>
                      <a:r>
                        <a:rPr lang="en-US" sz="1800" b="1" dirty="0">
                          <a:solidFill>
                            <a:schemeClr val="tx1"/>
                          </a:solidFill>
                          <a:latin typeface="Arial"/>
                          <a:ea typeface="MS Mincho"/>
                        </a:rPr>
                        <a:t>an inspiring vision of the future, make tough strategic decisions, act with regulatory foresight</a:t>
                      </a:r>
                      <a:endParaRPr lang="en-US" sz="1800" b="1" dirty="0">
                        <a:solidFill>
                          <a:schemeClr val="tx1"/>
                        </a:solidFill>
                        <a:latin typeface="Times New Roman"/>
                        <a:ea typeface="Times New Roman"/>
                      </a:endParaRPr>
                    </a:p>
                  </a:txBody>
                  <a:tcPr marL="54027" marR="54027" marT="0" marB="0">
                    <a:lnL w="19050" cap="flat" cmpd="sng" algn="ctr">
                      <a:solidFill>
                        <a:srgbClr val="548DD4"/>
                      </a:solidFill>
                      <a:prstDash val="solid"/>
                      <a:round/>
                      <a:headEnd type="none" w="med" len="med"/>
                      <a:tailEnd type="none" w="med" len="med"/>
                    </a:lnL>
                    <a:lnR>
                      <a:noFill/>
                    </a:lnR>
                    <a:lnT>
                      <a:noFill/>
                    </a:lnT>
                    <a:lnB w="28575" cap="flat" cmpd="sng" algn="ctr">
                      <a:solidFill>
                        <a:srgbClr val="FFFFFF"/>
                      </a:solidFill>
                      <a:prstDash val="solid"/>
                      <a:round/>
                      <a:headEnd type="none" w="med" len="med"/>
                      <a:tailEnd type="none" w="med" len="med"/>
                    </a:lnB>
                  </a:tcPr>
                </a:tc>
              </a:tr>
              <a:tr h="906609">
                <a:tc vMerge="1">
                  <a:txBody>
                    <a:bodyPr/>
                    <a:lstStyle/>
                    <a:p>
                      <a:endParaRPr lang="en-US"/>
                    </a:p>
                  </a:txBody>
                  <a:tcPr/>
                </a:tc>
                <a:tc>
                  <a:txBody>
                    <a:bodyPr/>
                    <a:lstStyle/>
                    <a:p>
                      <a:pPr marL="0" marR="0" algn="ctr">
                        <a:lnSpc>
                          <a:spcPct val="150000"/>
                        </a:lnSpc>
                        <a:spcBef>
                          <a:spcPts val="0"/>
                        </a:spcBef>
                        <a:spcAft>
                          <a:spcPts val="0"/>
                        </a:spcAft>
                      </a:pPr>
                      <a:r>
                        <a:rPr lang="en-US" sz="2400" b="1" dirty="0">
                          <a:solidFill>
                            <a:schemeClr val="tx1"/>
                          </a:solidFill>
                          <a:latin typeface="Arial"/>
                          <a:ea typeface="MS Mincho"/>
                        </a:rPr>
                        <a:t>Compassion</a:t>
                      </a:r>
                      <a:endParaRPr lang="en-US" sz="2400" b="1" dirty="0">
                        <a:solidFill>
                          <a:schemeClr val="tx1"/>
                        </a:solidFill>
                        <a:latin typeface="Times New Roman"/>
                        <a:ea typeface="Times New Roman"/>
                      </a:endParaRPr>
                    </a:p>
                  </a:txBody>
                  <a:tcPr marL="54027" marR="54027" marT="0" marB="0" anchor="ctr">
                    <a:lnL>
                      <a:noFill/>
                    </a:lnL>
                    <a:lnR w="19050" cap="flat" cmpd="sng" algn="ctr">
                      <a:solidFill>
                        <a:srgbClr val="548DD4"/>
                      </a:solidFill>
                      <a:prstDash val="solid"/>
                      <a:round/>
                      <a:headEnd type="none" w="med" len="med"/>
                      <a:tailEnd type="none" w="med" len="med"/>
                    </a:lnR>
                    <a:lnT>
                      <a:noFill/>
                    </a:lnT>
                    <a:lnB>
                      <a:noFill/>
                    </a:lnB>
                  </a:tcPr>
                </a:tc>
                <a:tc>
                  <a:txBody>
                    <a:bodyPr/>
                    <a:lstStyle/>
                    <a:p>
                      <a:pPr marL="0" marR="0" algn="just">
                        <a:lnSpc>
                          <a:spcPct val="150000"/>
                        </a:lnSpc>
                        <a:spcBef>
                          <a:spcPts val="0"/>
                        </a:spcBef>
                        <a:spcAft>
                          <a:spcPts val="0"/>
                        </a:spcAft>
                      </a:pPr>
                      <a:r>
                        <a:rPr lang="en-US" sz="1800" b="1" dirty="0">
                          <a:solidFill>
                            <a:schemeClr val="tx1"/>
                          </a:solidFill>
                          <a:latin typeface="Arial"/>
                          <a:ea typeface="MS Mincho"/>
                        </a:rPr>
                        <a:t>To be caring, willing to motivate and capacity for counseling, coaching and mentoring</a:t>
                      </a:r>
                      <a:endParaRPr lang="en-US" sz="1800" b="1" dirty="0">
                        <a:solidFill>
                          <a:schemeClr val="tx1"/>
                        </a:solidFill>
                        <a:latin typeface="Times New Roman"/>
                        <a:ea typeface="Times New Roman"/>
                      </a:endParaRPr>
                    </a:p>
                  </a:txBody>
                  <a:tcPr marL="54027" marR="54027" marT="0" marB="0">
                    <a:lnL w="19050" cap="flat" cmpd="sng" algn="ctr">
                      <a:solidFill>
                        <a:srgbClr val="548DD4"/>
                      </a:solidFill>
                      <a:prstDash val="solid"/>
                      <a:round/>
                      <a:headEnd type="none" w="med" len="med"/>
                      <a:tailEnd type="none" w="med" len="med"/>
                    </a:lnL>
                    <a:lnR>
                      <a:noFill/>
                    </a:lnR>
                    <a:lnT w="28575" cap="flat" cmpd="sng" algn="ctr">
                      <a:solidFill>
                        <a:srgbClr val="FFFFFF"/>
                      </a:solidFill>
                      <a:prstDash val="solid"/>
                      <a:round/>
                      <a:headEnd type="none" w="med" len="med"/>
                      <a:tailEnd type="none" w="med" len="med"/>
                    </a:lnT>
                    <a:lnB>
                      <a:noFill/>
                    </a:lnB>
                  </a:tcPr>
                </a:tc>
              </a:tr>
              <a:tr h="906609">
                <a:tc vMerge="1">
                  <a:txBody>
                    <a:bodyPr/>
                    <a:lstStyle/>
                    <a:p>
                      <a:endParaRPr lang="en-US"/>
                    </a:p>
                  </a:txBody>
                  <a:tcPr/>
                </a:tc>
                <a:tc>
                  <a:txBody>
                    <a:bodyPr/>
                    <a:lstStyle/>
                    <a:p>
                      <a:pPr marL="0" marR="0" algn="ctr">
                        <a:lnSpc>
                          <a:spcPct val="150000"/>
                        </a:lnSpc>
                        <a:spcBef>
                          <a:spcPts val="0"/>
                        </a:spcBef>
                        <a:spcAft>
                          <a:spcPts val="0"/>
                        </a:spcAft>
                      </a:pPr>
                      <a:r>
                        <a:rPr lang="en-US" sz="2400" b="1" dirty="0">
                          <a:solidFill>
                            <a:schemeClr val="tx1"/>
                          </a:solidFill>
                          <a:latin typeface="Arial"/>
                          <a:ea typeface="MS Mincho"/>
                        </a:rPr>
                        <a:t>Credibility</a:t>
                      </a:r>
                      <a:endParaRPr lang="en-US" sz="2400" b="1" dirty="0">
                        <a:solidFill>
                          <a:schemeClr val="tx1"/>
                        </a:solidFill>
                        <a:latin typeface="Times New Roman"/>
                        <a:ea typeface="Times New Roman"/>
                      </a:endParaRPr>
                    </a:p>
                  </a:txBody>
                  <a:tcPr marL="54027" marR="54027" marT="0" marB="0" anchor="ctr">
                    <a:lnL>
                      <a:noFill/>
                    </a:lnL>
                    <a:lnR w="19050" cap="flat" cmpd="sng" algn="ctr">
                      <a:solidFill>
                        <a:srgbClr val="548DD4"/>
                      </a:solidFill>
                      <a:prstDash val="solid"/>
                      <a:round/>
                      <a:headEnd type="none" w="med" len="med"/>
                      <a:tailEnd type="none" w="med" len="med"/>
                    </a:lnR>
                    <a:lnT>
                      <a:noFill/>
                    </a:lnT>
                    <a:lnB>
                      <a:noFill/>
                    </a:lnB>
                  </a:tcPr>
                </a:tc>
                <a:tc>
                  <a:txBody>
                    <a:bodyPr/>
                    <a:lstStyle/>
                    <a:p>
                      <a:pPr marL="0" marR="0" algn="just">
                        <a:lnSpc>
                          <a:spcPct val="150000"/>
                        </a:lnSpc>
                        <a:spcBef>
                          <a:spcPts val="0"/>
                        </a:spcBef>
                        <a:spcAft>
                          <a:spcPts val="0"/>
                        </a:spcAft>
                      </a:pPr>
                      <a:r>
                        <a:rPr lang="en-US" sz="1800" b="1" dirty="0">
                          <a:solidFill>
                            <a:schemeClr val="tx1"/>
                          </a:solidFill>
                          <a:latin typeface="Arial"/>
                          <a:ea typeface="MS Mincho"/>
                        </a:rPr>
                        <a:t>Be reliable, professional and authentic while dealing with licensee and stakeholders</a:t>
                      </a:r>
                      <a:endParaRPr lang="en-US" sz="1800" b="1" dirty="0">
                        <a:solidFill>
                          <a:schemeClr val="tx1"/>
                        </a:solidFill>
                        <a:latin typeface="Times New Roman"/>
                        <a:ea typeface="Times New Roman"/>
                      </a:endParaRPr>
                    </a:p>
                  </a:txBody>
                  <a:tcPr marL="54027" marR="54027" marT="0" marB="0">
                    <a:lnL w="19050" cap="flat" cmpd="sng" algn="ctr">
                      <a:solidFill>
                        <a:srgbClr val="548DD4"/>
                      </a:solidFill>
                      <a:prstDash val="solid"/>
                      <a:round/>
                      <a:headEnd type="none" w="med" len="med"/>
                      <a:tailEnd type="none" w="med" len="med"/>
                    </a:lnL>
                    <a:lnR>
                      <a:noFill/>
                    </a:lnR>
                    <a:lnT>
                      <a:noFill/>
                    </a:lnT>
                    <a:lnB>
                      <a:noFill/>
                    </a:lnB>
                  </a:tcPr>
                </a:tc>
              </a:tr>
              <a:tr h="906609">
                <a:tc vMerge="1">
                  <a:txBody>
                    <a:bodyPr/>
                    <a:lstStyle/>
                    <a:p>
                      <a:endParaRPr lang="en-US"/>
                    </a:p>
                  </a:txBody>
                  <a:tcPr/>
                </a:tc>
                <a:tc>
                  <a:txBody>
                    <a:bodyPr/>
                    <a:lstStyle/>
                    <a:p>
                      <a:pPr marL="0" marR="0" algn="ctr">
                        <a:lnSpc>
                          <a:spcPct val="150000"/>
                        </a:lnSpc>
                        <a:spcBef>
                          <a:spcPts val="0"/>
                        </a:spcBef>
                        <a:spcAft>
                          <a:spcPts val="0"/>
                        </a:spcAft>
                      </a:pPr>
                      <a:r>
                        <a:rPr lang="en-US" sz="2400" b="1" dirty="0">
                          <a:solidFill>
                            <a:schemeClr val="tx1"/>
                          </a:solidFill>
                          <a:latin typeface="Arial"/>
                          <a:ea typeface="MS Mincho"/>
                        </a:rPr>
                        <a:t>Consistency</a:t>
                      </a:r>
                      <a:endParaRPr lang="en-US" sz="2400" b="1" dirty="0">
                        <a:solidFill>
                          <a:schemeClr val="tx1"/>
                        </a:solidFill>
                        <a:latin typeface="Times New Roman"/>
                        <a:ea typeface="Times New Roman"/>
                      </a:endParaRPr>
                    </a:p>
                  </a:txBody>
                  <a:tcPr marL="54027" marR="54027" marT="0" marB="0" anchor="ctr">
                    <a:lnL>
                      <a:noFill/>
                    </a:lnL>
                    <a:lnR w="19050" cap="flat" cmpd="sng" algn="ctr">
                      <a:solidFill>
                        <a:srgbClr val="548DD4"/>
                      </a:solidFill>
                      <a:prstDash val="solid"/>
                      <a:round/>
                      <a:headEnd type="none" w="med" len="med"/>
                      <a:tailEnd type="none" w="med" len="med"/>
                    </a:lnR>
                    <a:lnT>
                      <a:noFill/>
                    </a:lnT>
                    <a:lnB>
                      <a:noFill/>
                    </a:lnB>
                  </a:tcPr>
                </a:tc>
                <a:tc>
                  <a:txBody>
                    <a:bodyPr/>
                    <a:lstStyle/>
                    <a:p>
                      <a:pPr marL="0" marR="0" algn="just">
                        <a:lnSpc>
                          <a:spcPct val="150000"/>
                        </a:lnSpc>
                        <a:spcBef>
                          <a:spcPts val="0"/>
                        </a:spcBef>
                        <a:spcAft>
                          <a:spcPts val="0"/>
                        </a:spcAft>
                      </a:pPr>
                      <a:r>
                        <a:rPr lang="en-US" sz="1800" b="1" dirty="0">
                          <a:solidFill>
                            <a:schemeClr val="tx1"/>
                          </a:solidFill>
                          <a:latin typeface="Arial"/>
                          <a:ea typeface="MS Mincho"/>
                        </a:rPr>
                        <a:t>Consistent in decision making achieving targets and be energetic for achieving objectives</a:t>
                      </a:r>
                      <a:endParaRPr lang="en-US" sz="1800" b="1" dirty="0">
                        <a:solidFill>
                          <a:schemeClr val="tx1"/>
                        </a:solidFill>
                        <a:latin typeface="Times New Roman"/>
                        <a:ea typeface="Times New Roman"/>
                      </a:endParaRPr>
                    </a:p>
                  </a:txBody>
                  <a:tcPr marL="54027" marR="54027" marT="0" marB="0">
                    <a:lnL w="19050" cap="flat" cmpd="sng" algn="ctr">
                      <a:solidFill>
                        <a:srgbClr val="548DD4"/>
                      </a:solidFill>
                      <a:prstDash val="solid"/>
                      <a:round/>
                      <a:headEnd type="none" w="med" len="med"/>
                      <a:tailEnd type="none" w="med" len="med"/>
                    </a:lnL>
                    <a:lnR>
                      <a:noFill/>
                    </a:lnR>
                    <a:lnT>
                      <a:noFill/>
                    </a:lnT>
                    <a:lnB>
                      <a:noFill/>
                    </a:lnB>
                  </a:tcPr>
                </a:tc>
              </a:tr>
              <a:tr h="906609">
                <a:tc vMerge="1">
                  <a:txBody>
                    <a:bodyPr/>
                    <a:lstStyle/>
                    <a:p>
                      <a:endParaRPr lang="en-US"/>
                    </a:p>
                  </a:txBody>
                  <a:tcPr/>
                </a:tc>
                <a:tc>
                  <a:txBody>
                    <a:bodyPr/>
                    <a:lstStyle/>
                    <a:p>
                      <a:pPr marL="0" marR="0" algn="ctr">
                        <a:lnSpc>
                          <a:spcPct val="150000"/>
                        </a:lnSpc>
                        <a:spcBef>
                          <a:spcPts val="0"/>
                        </a:spcBef>
                        <a:spcAft>
                          <a:spcPts val="0"/>
                        </a:spcAft>
                      </a:pPr>
                      <a:r>
                        <a:rPr lang="en-US" sz="2400" b="1" dirty="0">
                          <a:solidFill>
                            <a:schemeClr val="tx1"/>
                          </a:solidFill>
                          <a:latin typeface="Arial"/>
                          <a:ea typeface="MS Mincho"/>
                        </a:rPr>
                        <a:t>Passion</a:t>
                      </a:r>
                      <a:endParaRPr lang="en-US" sz="2400" b="1" dirty="0">
                        <a:solidFill>
                          <a:schemeClr val="tx1"/>
                        </a:solidFill>
                        <a:latin typeface="Times New Roman"/>
                        <a:ea typeface="Times New Roman"/>
                      </a:endParaRPr>
                    </a:p>
                  </a:txBody>
                  <a:tcPr marL="54027" marR="54027" marT="0" marB="0" anchor="ctr">
                    <a:lnL>
                      <a:noFill/>
                    </a:lnL>
                    <a:lnR w="19050" cap="flat" cmpd="sng" algn="ctr">
                      <a:solidFill>
                        <a:srgbClr val="548DD4"/>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800" b="1" dirty="0">
                          <a:solidFill>
                            <a:schemeClr val="tx1"/>
                          </a:solidFill>
                          <a:latin typeface="Arial"/>
                          <a:ea typeface="MS Mincho"/>
                        </a:rPr>
                        <a:t>Having heartfelt, deep and authentic excitement about our stakeholders, the profession and PNRA</a:t>
                      </a:r>
                      <a:endParaRPr lang="en-US" sz="1800" b="1" dirty="0">
                        <a:solidFill>
                          <a:schemeClr val="tx1"/>
                        </a:solidFill>
                        <a:latin typeface="Times New Roman"/>
                        <a:ea typeface="Times New Roman"/>
                      </a:endParaRPr>
                    </a:p>
                  </a:txBody>
                  <a:tcPr marL="54027" marR="54027" marT="0" marB="0">
                    <a:lnL w="19050" cap="flat" cmpd="sng" algn="ctr">
                      <a:solidFill>
                        <a:srgbClr val="548DD4"/>
                      </a:solidFill>
                      <a:prstDash val="solid"/>
                      <a:round/>
                      <a:headEnd type="none" w="med" len="med"/>
                      <a:tailEnd type="none" w="med" len="med"/>
                    </a:lnL>
                    <a:lnR>
                      <a:noFill/>
                    </a:lnR>
                    <a:lnT>
                      <a:noFill/>
                    </a:lnT>
                    <a:lnB w="28575" cap="flat" cmpd="sng" algn="ctr">
                      <a:solidFill>
                        <a:srgbClr val="000000"/>
                      </a:solidFill>
                      <a:prstDash val="solid"/>
                      <a:round/>
                      <a:headEnd type="none" w="med" len="med"/>
                      <a:tailEnd type="none" w="med" len="med"/>
                    </a:lnB>
                  </a:tcPr>
                </a:tc>
              </a:tr>
            </a:tbl>
          </a:graphicData>
        </a:graphic>
      </p:graphicFrame>
      <p:pic>
        <p:nvPicPr>
          <p:cNvPr id="5" name="Picture 2" descr="Bildergebnis für home button">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153400" y="6096000"/>
            <a:ext cx="530221" cy="530221"/>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ransition spd="slow"/>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04800"/>
            <a:ext cx="7924800" cy="685800"/>
          </a:xfrm>
        </p:spPr>
        <p:txBody>
          <a:bodyPr/>
          <a:lstStyle/>
          <a:p>
            <a:r>
              <a:rPr lang="en-US" dirty="0" smtClean="0">
                <a:solidFill>
                  <a:srgbClr val="C00000"/>
                </a:solidFill>
                <a:latin typeface="Arial" charset="0"/>
                <a:cs typeface="Arial" charset="0"/>
              </a:rPr>
              <a:t>Leadership Development Framework</a:t>
            </a:r>
          </a:p>
        </p:txBody>
      </p:sp>
      <p:grpSp>
        <p:nvGrpSpPr>
          <p:cNvPr id="7" name="Content Placeholder 6"/>
          <p:cNvGrpSpPr>
            <a:grpSpLocks noGrp="1"/>
          </p:cNvGrpSpPr>
          <p:nvPr>
            <p:ph idx="1"/>
          </p:nvPr>
        </p:nvGrpSpPr>
        <p:grpSpPr>
          <a:xfrm>
            <a:off x="533400" y="1371600"/>
            <a:ext cx="8001000" cy="4525963"/>
            <a:chOff x="707571" y="185061"/>
            <a:chExt cx="7576457" cy="5084793"/>
          </a:xfrm>
        </p:grpSpPr>
        <p:sp>
          <p:nvSpPr>
            <p:cNvPr id="8" name="Rounded Rectangle 7"/>
            <p:cNvSpPr/>
            <p:nvPr/>
          </p:nvSpPr>
          <p:spPr>
            <a:xfrm>
              <a:off x="1025749" y="1276550"/>
              <a:ext cx="6988629" cy="168088"/>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71110" tIns="35555" rIns="71110" bIns="35555" rtlCol="0" anchor="ctr"/>
            <a:lstStyle/>
            <a:p>
              <a:pPr algn="ctr" fontAlgn="auto">
                <a:spcBef>
                  <a:spcPts val="0"/>
                </a:spcBef>
                <a:spcAft>
                  <a:spcPts val="0"/>
                </a:spcAft>
              </a:pPr>
              <a:endParaRPr lang="en-US" dirty="0" smtClean="0">
                <a:solidFill>
                  <a:srgbClr val="660033"/>
                </a:solidFill>
              </a:endParaRPr>
            </a:p>
          </p:txBody>
        </p:sp>
        <p:sp>
          <p:nvSpPr>
            <p:cNvPr id="9" name="Rounded Rectangle 8"/>
            <p:cNvSpPr/>
            <p:nvPr/>
          </p:nvSpPr>
          <p:spPr>
            <a:xfrm>
              <a:off x="1025749" y="4373171"/>
              <a:ext cx="6988629" cy="168088"/>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71110" tIns="35555" rIns="71110" bIns="35555" rtlCol="0" anchor="ctr"/>
            <a:lstStyle/>
            <a:p>
              <a:pPr algn="ctr" fontAlgn="auto">
                <a:spcBef>
                  <a:spcPts val="0"/>
                </a:spcBef>
                <a:spcAft>
                  <a:spcPts val="0"/>
                </a:spcAft>
              </a:pPr>
              <a:endParaRPr lang="en-US" dirty="0" smtClean="0">
                <a:solidFill>
                  <a:srgbClr val="660033"/>
                </a:solidFill>
              </a:endParaRPr>
            </a:p>
          </p:txBody>
        </p:sp>
        <p:sp>
          <p:nvSpPr>
            <p:cNvPr id="10" name="Isosceles Triangle 9"/>
            <p:cNvSpPr/>
            <p:nvPr/>
          </p:nvSpPr>
          <p:spPr>
            <a:xfrm>
              <a:off x="1160103" y="185061"/>
              <a:ext cx="6771390" cy="1075765"/>
            </a:xfrm>
            <a:prstGeom prst="triangle">
              <a:avLst>
                <a:gd name="adj" fmla="val 49830"/>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71110" tIns="35555" rIns="71110" bIns="35555" rtlCol="0" anchor="ctr"/>
            <a:lstStyle/>
            <a:p>
              <a:pPr algn="ctr" fontAlgn="auto">
                <a:spcBef>
                  <a:spcPts val="0"/>
                </a:spcBef>
                <a:spcAft>
                  <a:spcPts val="0"/>
                </a:spcAft>
              </a:pPr>
              <a:endParaRPr lang="en-US" dirty="0" smtClean="0">
                <a:solidFill>
                  <a:srgbClr val="660033"/>
                </a:solidFill>
              </a:endParaRPr>
            </a:p>
          </p:txBody>
        </p:sp>
        <p:pic>
          <p:nvPicPr>
            <p:cNvPr id="11" name="Picture 2"/>
            <p:cNvPicPr>
              <a:picLocks noChangeAspect="1" noChangeArrowheads="1"/>
            </p:cNvPicPr>
            <p:nvPr/>
          </p:nvPicPr>
          <p:blipFill>
            <a:blip r:embed="rId2">
              <a:extLst>
                <a:ext uri="{BEBA8EAE-BF5A-486C-A8C5-ECC9F3942E4B}">
                  <a14:imgProps xmlns:a14="http://schemas.microsoft.com/office/drawing/2010/main" xmlns="">
                    <a14:imgLayer r:embed="rId5">
                      <a14:imgEffect>
                        <a14:brightnessContrast bright="-40000" contrast="-40000"/>
                      </a14:imgEffect>
                    </a14:imgLayer>
                  </a14:imgProps>
                </a:ext>
                <a:ext uri="{28A0092B-C50C-407E-A947-70E740481C1C}">
                  <a14:useLocalDpi xmlns:a14="http://schemas.microsoft.com/office/drawing/2010/main" xmlns="" val="0"/>
                </a:ext>
              </a:extLst>
            </a:blip>
            <a:srcRect/>
            <a:stretch>
              <a:fillRect/>
            </a:stretch>
          </p:blipFill>
          <p:spPr bwMode="auto">
            <a:xfrm>
              <a:off x="1095038" y="1466128"/>
              <a:ext cx="359455" cy="293173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2" name="Picture 2"/>
            <p:cNvPicPr>
              <a:picLocks noChangeAspect="1" noChangeArrowheads="1"/>
            </p:cNvPicPr>
            <p:nvPr/>
          </p:nvPicPr>
          <p:blipFill>
            <a:blip r:embed="rId2">
              <a:extLst>
                <a:ext uri="{BEBA8EAE-BF5A-486C-A8C5-ECC9F3942E4B}">
                  <a14:imgProps xmlns:a14="http://schemas.microsoft.com/office/drawing/2010/main" xmlns="">
                    <a14:imgLayer r:embed="rId5">
                      <a14:imgEffect>
                        <a14:brightnessContrast bright="-40000" contrast="-40000"/>
                      </a14:imgEffect>
                    </a14:imgLayer>
                  </a14:imgProps>
                </a:ext>
                <a:ext uri="{28A0092B-C50C-407E-A947-70E740481C1C}">
                  <a14:useLocalDpi xmlns:a14="http://schemas.microsoft.com/office/drawing/2010/main" xmlns="" val="0"/>
                </a:ext>
              </a:extLst>
            </a:blip>
            <a:srcRect/>
            <a:stretch>
              <a:fillRect/>
            </a:stretch>
          </p:blipFill>
          <p:spPr bwMode="auto">
            <a:xfrm>
              <a:off x="1476038" y="1466128"/>
              <a:ext cx="359455" cy="293173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3" name="Picture 2"/>
            <p:cNvPicPr>
              <a:picLocks noChangeAspect="1" noChangeArrowheads="1"/>
            </p:cNvPicPr>
            <p:nvPr/>
          </p:nvPicPr>
          <p:blipFill>
            <a:blip r:embed="rId2">
              <a:extLst>
                <a:ext uri="{BEBA8EAE-BF5A-486C-A8C5-ECC9F3942E4B}">
                  <a14:imgProps xmlns:a14="http://schemas.microsoft.com/office/drawing/2010/main" xmlns="">
                    <a14:imgLayer r:embed="rId5">
                      <a14:imgEffect>
                        <a14:brightnessContrast bright="-40000" contrast="-40000"/>
                      </a14:imgEffect>
                    </a14:imgLayer>
                  </a14:imgProps>
                </a:ext>
                <a:ext uri="{28A0092B-C50C-407E-A947-70E740481C1C}">
                  <a14:useLocalDpi xmlns:a14="http://schemas.microsoft.com/office/drawing/2010/main" xmlns="" val="0"/>
                </a:ext>
              </a:extLst>
            </a:blip>
            <a:srcRect/>
            <a:stretch>
              <a:fillRect/>
            </a:stretch>
          </p:blipFill>
          <p:spPr bwMode="auto">
            <a:xfrm>
              <a:off x="1857038" y="1466128"/>
              <a:ext cx="359455" cy="293173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4" name="Picture 2"/>
            <p:cNvPicPr>
              <a:picLocks noChangeAspect="1" noChangeArrowheads="1"/>
            </p:cNvPicPr>
            <p:nvPr/>
          </p:nvPicPr>
          <p:blipFill>
            <a:blip r:embed="rId2">
              <a:extLst>
                <a:ext uri="{BEBA8EAE-BF5A-486C-A8C5-ECC9F3942E4B}">
                  <a14:imgProps xmlns:a14="http://schemas.microsoft.com/office/drawing/2010/main" xmlns="">
                    <a14:imgLayer r:embed="rId5">
                      <a14:imgEffect>
                        <a14:brightnessContrast bright="-40000" contrast="-40000"/>
                      </a14:imgEffect>
                    </a14:imgLayer>
                  </a14:imgProps>
                </a:ext>
                <a:ext uri="{28A0092B-C50C-407E-A947-70E740481C1C}">
                  <a14:useLocalDpi xmlns:a14="http://schemas.microsoft.com/office/drawing/2010/main" xmlns="" val="0"/>
                </a:ext>
              </a:extLst>
            </a:blip>
            <a:srcRect/>
            <a:stretch>
              <a:fillRect/>
            </a:stretch>
          </p:blipFill>
          <p:spPr bwMode="auto">
            <a:xfrm>
              <a:off x="2619038" y="1466128"/>
              <a:ext cx="359455" cy="293173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5" name="Picture 2"/>
            <p:cNvPicPr>
              <a:picLocks noChangeAspect="1" noChangeArrowheads="1"/>
            </p:cNvPicPr>
            <p:nvPr/>
          </p:nvPicPr>
          <p:blipFill>
            <a:blip r:embed="rId2">
              <a:extLst>
                <a:ext uri="{BEBA8EAE-BF5A-486C-A8C5-ECC9F3942E4B}">
                  <a14:imgProps xmlns:a14="http://schemas.microsoft.com/office/drawing/2010/main" xmlns="">
                    <a14:imgLayer r:embed="rId5">
                      <a14:imgEffect>
                        <a14:brightnessContrast bright="-40000" contrast="-40000"/>
                      </a14:imgEffect>
                    </a14:imgLayer>
                  </a14:imgProps>
                </a:ext>
                <a:ext uri="{28A0092B-C50C-407E-A947-70E740481C1C}">
                  <a14:useLocalDpi xmlns:a14="http://schemas.microsoft.com/office/drawing/2010/main" xmlns="" val="0"/>
                </a:ext>
              </a:extLst>
            </a:blip>
            <a:srcRect/>
            <a:stretch>
              <a:fillRect/>
            </a:stretch>
          </p:blipFill>
          <p:spPr bwMode="auto">
            <a:xfrm>
              <a:off x="3000038" y="1466128"/>
              <a:ext cx="359455" cy="293173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6" name="Picture 2"/>
            <p:cNvPicPr>
              <a:picLocks noChangeAspect="1" noChangeArrowheads="1"/>
            </p:cNvPicPr>
            <p:nvPr/>
          </p:nvPicPr>
          <p:blipFill>
            <a:blip r:embed="rId2">
              <a:extLst>
                <a:ext uri="{BEBA8EAE-BF5A-486C-A8C5-ECC9F3942E4B}">
                  <a14:imgProps xmlns:a14="http://schemas.microsoft.com/office/drawing/2010/main" xmlns="">
                    <a14:imgLayer r:embed="rId5">
                      <a14:imgEffect>
                        <a14:brightnessContrast bright="-40000" contrast="-40000"/>
                      </a14:imgEffect>
                    </a14:imgLayer>
                  </a14:imgProps>
                </a:ext>
                <a:ext uri="{28A0092B-C50C-407E-A947-70E740481C1C}">
                  <a14:useLocalDpi xmlns:a14="http://schemas.microsoft.com/office/drawing/2010/main" xmlns="" val="0"/>
                </a:ext>
              </a:extLst>
            </a:blip>
            <a:srcRect/>
            <a:stretch>
              <a:fillRect/>
            </a:stretch>
          </p:blipFill>
          <p:spPr bwMode="auto">
            <a:xfrm>
              <a:off x="3381038" y="1466128"/>
              <a:ext cx="359455" cy="293173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7" name="Picture 2"/>
            <p:cNvPicPr>
              <a:picLocks noChangeAspect="1" noChangeArrowheads="1"/>
            </p:cNvPicPr>
            <p:nvPr/>
          </p:nvPicPr>
          <p:blipFill>
            <a:blip r:embed="rId2">
              <a:extLst>
                <a:ext uri="{BEBA8EAE-BF5A-486C-A8C5-ECC9F3942E4B}">
                  <a14:imgProps xmlns:a14="http://schemas.microsoft.com/office/drawing/2010/main" xmlns="">
                    <a14:imgLayer r:embed="rId5">
                      <a14:imgEffect>
                        <a14:brightnessContrast bright="-40000" contrast="-40000"/>
                      </a14:imgEffect>
                    </a14:imgLayer>
                  </a14:imgProps>
                </a:ext>
                <a:ext uri="{28A0092B-C50C-407E-A947-70E740481C1C}">
                  <a14:useLocalDpi xmlns:a14="http://schemas.microsoft.com/office/drawing/2010/main" xmlns="" val="0"/>
                </a:ext>
              </a:extLst>
            </a:blip>
            <a:srcRect/>
            <a:stretch>
              <a:fillRect/>
            </a:stretch>
          </p:blipFill>
          <p:spPr bwMode="auto">
            <a:xfrm>
              <a:off x="3762038" y="1466128"/>
              <a:ext cx="359455" cy="293173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8" name="Picture 2"/>
            <p:cNvPicPr>
              <a:picLocks noChangeAspect="1" noChangeArrowheads="1"/>
            </p:cNvPicPr>
            <p:nvPr/>
          </p:nvPicPr>
          <p:blipFill>
            <a:blip r:embed="rId2">
              <a:extLst>
                <a:ext uri="{BEBA8EAE-BF5A-486C-A8C5-ECC9F3942E4B}">
                  <a14:imgProps xmlns:a14="http://schemas.microsoft.com/office/drawing/2010/main" xmlns="">
                    <a14:imgLayer r:embed="rId5">
                      <a14:imgEffect>
                        <a14:brightnessContrast bright="-40000" contrast="-40000"/>
                      </a14:imgEffect>
                    </a14:imgLayer>
                  </a14:imgProps>
                </a:ext>
                <a:ext uri="{28A0092B-C50C-407E-A947-70E740481C1C}">
                  <a14:useLocalDpi xmlns:a14="http://schemas.microsoft.com/office/drawing/2010/main" xmlns="" val="0"/>
                </a:ext>
              </a:extLst>
            </a:blip>
            <a:srcRect/>
            <a:stretch>
              <a:fillRect/>
            </a:stretch>
          </p:blipFill>
          <p:spPr bwMode="auto">
            <a:xfrm>
              <a:off x="4143038" y="1466128"/>
              <a:ext cx="359455" cy="293173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9" name="Picture 2"/>
            <p:cNvPicPr>
              <a:picLocks noChangeAspect="1" noChangeArrowheads="1"/>
            </p:cNvPicPr>
            <p:nvPr/>
          </p:nvPicPr>
          <p:blipFill>
            <a:blip r:embed="rId2">
              <a:extLst>
                <a:ext uri="{BEBA8EAE-BF5A-486C-A8C5-ECC9F3942E4B}">
                  <a14:imgProps xmlns:a14="http://schemas.microsoft.com/office/drawing/2010/main" xmlns="">
                    <a14:imgLayer r:embed="rId5">
                      <a14:imgEffect>
                        <a14:brightnessContrast bright="-40000" contrast="-40000"/>
                      </a14:imgEffect>
                    </a14:imgLayer>
                  </a14:imgProps>
                </a:ext>
                <a:ext uri="{28A0092B-C50C-407E-A947-70E740481C1C}">
                  <a14:useLocalDpi xmlns:a14="http://schemas.microsoft.com/office/drawing/2010/main" xmlns="" val="0"/>
                </a:ext>
              </a:extLst>
            </a:blip>
            <a:srcRect/>
            <a:stretch>
              <a:fillRect/>
            </a:stretch>
          </p:blipFill>
          <p:spPr bwMode="auto">
            <a:xfrm>
              <a:off x="4524038" y="1477718"/>
              <a:ext cx="359455" cy="293173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 name="Picture 2"/>
            <p:cNvPicPr>
              <a:picLocks noChangeAspect="1" noChangeArrowheads="1"/>
            </p:cNvPicPr>
            <p:nvPr/>
          </p:nvPicPr>
          <p:blipFill>
            <a:blip r:embed="rId2">
              <a:extLst>
                <a:ext uri="{BEBA8EAE-BF5A-486C-A8C5-ECC9F3942E4B}">
                  <a14:imgProps xmlns:a14="http://schemas.microsoft.com/office/drawing/2010/main" xmlns="">
                    <a14:imgLayer r:embed="rId5">
                      <a14:imgEffect>
                        <a14:brightnessContrast bright="-40000" contrast="-40000"/>
                      </a14:imgEffect>
                    </a14:imgLayer>
                  </a14:imgProps>
                </a:ext>
                <a:ext uri="{28A0092B-C50C-407E-A947-70E740481C1C}">
                  <a14:useLocalDpi xmlns:a14="http://schemas.microsoft.com/office/drawing/2010/main" xmlns="" val="0"/>
                </a:ext>
              </a:extLst>
            </a:blip>
            <a:srcRect/>
            <a:stretch>
              <a:fillRect/>
            </a:stretch>
          </p:blipFill>
          <p:spPr bwMode="auto">
            <a:xfrm>
              <a:off x="4905037" y="1477718"/>
              <a:ext cx="359455" cy="293173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1" name="Picture 2"/>
            <p:cNvPicPr>
              <a:picLocks noChangeAspect="1" noChangeArrowheads="1"/>
            </p:cNvPicPr>
            <p:nvPr/>
          </p:nvPicPr>
          <p:blipFill>
            <a:blip r:embed="rId2">
              <a:extLst>
                <a:ext uri="{BEBA8EAE-BF5A-486C-A8C5-ECC9F3942E4B}">
                  <a14:imgProps xmlns:a14="http://schemas.microsoft.com/office/drawing/2010/main" xmlns="">
                    <a14:imgLayer r:embed="rId5">
                      <a14:imgEffect>
                        <a14:brightnessContrast bright="-40000" contrast="-40000"/>
                      </a14:imgEffect>
                    </a14:imgLayer>
                  </a14:imgProps>
                </a:ext>
                <a:ext uri="{28A0092B-C50C-407E-A947-70E740481C1C}">
                  <a14:useLocalDpi xmlns:a14="http://schemas.microsoft.com/office/drawing/2010/main" xmlns="" val="0"/>
                </a:ext>
              </a:extLst>
            </a:blip>
            <a:srcRect/>
            <a:stretch>
              <a:fillRect/>
            </a:stretch>
          </p:blipFill>
          <p:spPr bwMode="auto">
            <a:xfrm>
              <a:off x="5286038" y="1477718"/>
              <a:ext cx="359455" cy="293173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2" name="Picture 2"/>
            <p:cNvPicPr>
              <a:picLocks noChangeAspect="1" noChangeArrowheads="1"/>
            </p:cNvPicPr>
            <p:nvPr/>
          </p:nvPicPr>
          <p:blipFill>
            <a:blip r:embed="rId2">
              <a:extLst>
                <a:ext uri="{BEBA8EAE-BF5A-486C-A8C5-ECC9F3942E4B}">
                  <a14:imgProps xmlns:a14="http://schemas.microsoft.com/office/drawing/2010/main" xmlns="">
                    <a14:imgLayer r:embed="rId5">
                      <a14:imgEffect>
                        <a14:brightnessContrast bright="-40000" contrast="-40000"/>
                      </a14:imgEffect>
                    </a14:imgLayer>
                  </a14:imgProps>
                </a:ext>
                <a:ext uri="{28A0092B-C50C-407E-A947-70E740481C1C}">
                  <a14:useLocalDpi xmlns:a14="http://schemas.microsoft.com/office/drawing/2010/main" xmlns="" val="0"/>
                </a:ext>
              </a:extLst>
            </a:blip>
            <a:srcRect/>
            <a:stretch>
              <a:fillRect/>
            </a:stretch>
          </p:blipFill>
          <p:spPr bwMode="auto">
            <a:xfrm>
              <a:off x="5667038" y="1477718"/>
              <a:ext cx="359455" cy="293173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3" name="Picture 2"/>
            <p:cNvPicPr>
              <a:picLocks noChangeAspect="1" noChangeArrowheads="1"/>
            </p:cNvPicPr>
            <p:nvPr/>
          </p:nvPicPr>
          <p:blipFill>
            <a:blip r:embed="rId2">
              <a:extLst>
                <a:ext uri="{BEBA8EAE-BF5A-486C-A8C5-ECC9F3942E4B}">
                  <a14:imgProps xmlns:a14="http://schemas.microsoft.com/office/drawing/2010/main" xmlns="">
                    <a14:imgLayer r:embed="rId5">
                      <a14:imgEffect>
                        <a14:brightnessContrast bright="-40000" contrast="-40000"/>
                      </a14:imgEffect>
                    </a14:imgLayer>
                  </a14:imgProps>
                </a:ext>
                <a:ext uri="{28A0092B-C50C-407E-A947-70E740481C1C}">
                  <a14:useLocalDpi xmlns:a14="http://schemas.microsoft.com/office/drawing/2010/main" xmlns="" val="0"/>
                </a:ext>
              </a:extLst>
            </a:blip>
            <a:srcRect/>
            <a:stretch>
              <a:fillRect/>
            </a:stretch>
          </p:blipFill>
          <p:spPr bwMode="auto">
            <a:xfrm>
              <a:off x="6048038" y="1477718"/>
              <a:ext cx="359455" cy="293173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4" name="Picture 2"/>
            <p:cNvPicPr>
              <a:picLocks noChangeAspect="1" noChangeArrowheads="1"/>
            </p:cNvPicPr>
            <p:nvPr/>
          </p:nvPicPr>
          <p:blipFill>
            <a:blip r:embed="rId2">
              <a:extLst>
                <a:ext uri="{BEBA8EAE-BF5A-486C-A8C5-ECC9F3942E4B}">
                  <a14:imgProps xmlns:a14="http://schemas.microsoft.com/office/drawing/2010/main" xmlns="">
                    <a14:imgLayer r:embed="rId5">
                      <a14:imgEffect>
                        <a14:brightnessContrast bright="-40000" contrast="-40000"/>
                      </a14:imgEffect>
                    </a14:imgLayer>
                  </a14:imgProps>
                </a:ext>
                <a:ext uri="{28A0092B-C50C-407E-A947-70E740481C1C}">
                  <a14:useLocalDpi xmlns:a14="http://schemas.microsoft.com/office/drawing/2010/main" xmlns="" val="0"/>
                </a:ext>
              </a:extLst>
            </a:blip>
            <a:srcRect/>
            <a:stretch>
              <a:fillRect/>
            </a:stretch>
          </p:blipFill>
          <p:spPr bwMode="auto">
            <a:xfrm>
              <a:off x="6429038" y="1477718"/>
              <a:ext cx="359455" cy="293173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5" name="Picture 2"/>
            <p:cNvPicPr>
              <a:picLocks noChangeAspect="1" noChangeArrowheads="1"/>
            </p:cNvPicPr>
            <p:nvPr/>
          </p:nvPicPr>
          <p:blipFill>
            <a:blip r:embed="rId2">
              <a:extLst>
                <a:ext uri="{BEBA8EAE-BF5A-486C-A8C5-ECC9F3942E4B}">
                  <a14:imgProps xmlns:a14="http://schemas.microsoft.com/office/drawing/2010/main" xmlns="">
                    <a14:imgLayer r:embed="rId5">
                      <a14:imgEffect>
                        <a14:brightnessContrast bright="-40000" contrast="-40000"/>
                      </a14:imgEffect>
                    </a14:imgLayer>
                  </a14:imgProps>
                </a:ext>
                <a:ext uri="{28A0092B-C50C-407E-A947-70E740481C1C}">
                  <a14:useLocalDpi xmlns:a14="http://schemas.microsoft.com/office/drawing/2010/main" xmlns="" val="0"/>
                </a:ext>
              </a:extLst>
            </a:blip>
            <a:srcRect/>
            <a:stretch>
              <a:fillRect/>
            </a:stretch>
          </p:blipFill>
          <p:spPr bwMode="auto">
            <a:xfrm>
              <a:off x="6810038" y="1477718"/>
              <a:ext cx="359455" cy="293173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6" name="Picture 2"/>
            <p:cNvPicPr>
              <a:picLocks noChangeAspect="1" noChangeArrowheads="1"/>
            </p:cNvPicPr>
            <p:nvPr/>
          </p:nvPicPr>
          <p:blipFill>
            <a:blip r:embed="rId2">
              <a:extLst>
                <a:ext uri="{BEBA8EAE-BF5A-486C-A8C5-ECC9F3942E4B}">
                  <a14:imgProps xmlns:a14="http://schemas.microsoft.com/office/drawing/2010/main" xmlns="">
                    <a14:imgLayer r:embed="rId5">
                      <a14:imgEffect>
                        <a14:brightnessContrast bright="-40000" contrast="-40000"/>
                      </a14:imgEffect>
                    </a14:imgLayer>
                  </a14:imgProps>
                </a:ext>
                <a:ext uri="{28A0092B-C50C-407E-A947-70E740481C1C}">
                  <a14:useLocalDpi xmlns:a14="http://schemas.microsoft.com/office/drawing/2010/main" xmlns="" val="0"/>
                </a:ext>
              </a:extLst>
            </a:blip>
            <a:srcRect/>
            <a:stretch>
              <a:fillRect/>
            </a:stretch>
          </p:blipFill>
          <p:spPr bwMode="auto">
            <a:xfrm>
              <a:off x="7191037" y="1477718"/>
              <a:ext cx="359455" cy="293173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7" name="Picture 2"/>
            <p:cNvPicPr>
              <a:picLocks noChangeAspect="1" noChangeArrowheads="1"/>
            </p:cNvPicPr>
            <p:nvPr/>
          </p:nvPicPr>
          <p:blipFill>
            <a:blip r:embed="rId2">
              <a:extLst>
                <a:ext uri="{BEBA8EAE-BF5A-486C-A8C5-ECC9F3942E4B}">
                  <a14:imgProps xmlns:a14="http://schemas.microsoft.com/office/drawing/2010/main" xmlns="">
                    <a14:imgLayer r:embed="rId5">
                      <a14:imgEffect>
                        <a14:brightnessContrast bright="-40000" contrast="-40000"/>
                      </a14:imgEffect>
                    </a14:imgLayer>
                  </a14:imgProps>
                </a:ext>
                <a:ext uri="{28A0092B-C50C-407E-A947-70E740481C1C}">
                  <a14:useLocalDpi xmlns:a14="http://schemas.microsoft.com/office/drawing/2010/main" xmlns="" val="0"/>
                </a:ext>
              </a:extLst>
            </a:blip>
            <a:srcRect/>
            <a:stretch>
              <a:fillRect/>
            </a:stretch>
          </p:blipFill>
          <p:spPr bwMode="auto">
            <a:xfrm>
              <a:off x="7572038" y="1477718"/>
              <a:ext cx="359455" cy="293173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8" name="Rounded Rectangle 27"/>
            <p:cNvSpPr/>
            <p:nvPr/>
          </p:nvSpPr>
          <p:spPr>
            <a:xfrm>
              <a:off x="816429" y="4572000"/>
              <a:ext cx="7380514" cy="336176"/>
            </a:xfrm>
            <a:prstGeom prst="roundRect">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71110" tIns="35555" rIns="71110" bIns="35555" rtlCol="0" anchor="ctr"/>
            <a:lstStyle/>
            <a:p>
              <a:pPr algn="ctr" fontAlgn="auto">
                <a:spcBef>
                  <a:spcPts val="0"/>
                </a:spcBef>
                <a:spcAft>
                  <a:spcPts val="0"/>
                </a:spcAft>
              </a:pPr>
              <a:endParaRPr lang="en-US" dirty="0" smtClean="0">
                <a:solidFill>
                  <a:srgbClr val="660033"/>
                </a:solidFill>
              </a:endParaRPr>
            </a:p>
          </p:txBody>
        </p:sp>
        <p:sp>
          <p:nvSpPr>
            <p:cNvPr id="29" name="Rounded Rectangle 28"/>
            <p:cNvSpPr/>
            <p:nvPr/>
          </p:nvSpPr>
          <p:spPr>
            <a:xfrm>
              <a:off x="707571" y="4933678"/>
              <a:ext cx="7576457" cy="336176"/>
            </a:xfrm>
            <a:prstGeom prst="roundRect">
              <a:avLst/>
            </a:prstGeom>
            <a:solidFill>
              <a:schemeClr val="accent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71110" tIns="35555" rIns="71110" bIns="35555" rtlCol="0" anchor="ctr"/>
            <a:lstStyle/>
            <a:p>
              <a:pPr algn="ctr" fontAlgn="auto">
                <a:spcBef>
                  <a:spcPts val="0"/>
                </a:spcBef>
                <a:spcAft>
                  <a:spcPts val="0"/>
                </a:spcAft>
              </a:pPr>
              <a:endParaRPr lang="en-US" dirty="0" smtClean="0">
                <a:solidFill>
                  <a:srgbClr val="660033"/>
                </a:solidFill>
              </a:endParaRPr>
            </a:p>
          </p:txBody>
        </p:sp>
        <p:sp>
          <p:nvSpPr>
            <p:cNvPr id="30" name="TextBox 29"/>
            <p:cNvSpPr txBox="1"/>
            <p:nvPr/>
          </p:nvSpPr>
          <p:spPr>
            <a:xfrm rot="16200000">
              <a:off x="676222" y="2919785"/>
              <a:ext cx="1258001" cy="241084"/>
            </a:xfrm>
            <a:prstGeom prst="rect">
              <a:avLst/>
            </a:prstGeom>
            <a:noFill/>
          </p:spPr>
          <p:txBody>
            <a:bodyPr wrap="square" lIns="71113" tIns="35556" rIns="71113" bIns="35556" rtlCol="0">
              <a:spAutoFit/>
            </a:bodyPr>
            <a:lstStyle/>
            <a:p>
              <a:pPr algn="ctr"/>
              <a:r>
                <a:rPr lang="en-US" sz="1100" dirty="0">
                  <a:solidFill>
                    <a:srgbClr val="FFFF00"/>
                  </a:solidFill>
                </a:rPr>
                <a:t>Courage</a:t>
              </a:r>
            </a:p>
          </p:txBody>
        </p:sp>
        <p:sp>
          <p:nvSpPr>
            <p:cNvPr id="31" name="TextBox 30"/>
            <p:cNvSpPr txBox="1"/>
            <p:nvPr/>
          </p:nvSpPr>
          <p:spPr>
            <a:xfrm rot="16200000">
              <a:off x="989986" y="2919785"/>
              <a:ext cx="1392473" cy="241084"/>
            </a:xfrm>
            <a:prstGeom prst="rect">
              <a:avLst/>
            </a:prstGeom>
            <a:noFill/>
          </p:spPr>
          <p:txBody>
            <a:bodyPr wrap="square" lIns="71113" tIns="35556" rIns="71113" bIns="35556" rtlCol="0">
              <a:spAutoFit/>
            </a:bodyPr>
            <a:lstStyle/>
            <a:p>
              <a:pPr algn="ctr"/>
              <a:r>
                <a:rPr lang="en-US" sz="1100" dirty="0">
                  <a:solidFill>
                    <a:srgbClr val="FFFF00"/>
                  </a:solidFill>
                </a:rPr>
                <a:t>Motivating</a:t>
              </a:r>
            </a:p>
          </p:txBody>
        </p:sp>
        <p:sp>
          <p:nvSpPr>
            <p:cNvPr id="32" name="TextBox 31"/>
            <p:cNvSpPr txBox="1"/>
            <p:nvPr/>
          </p:nvSpPr>
          <p:spPr>
            <a:xfrm rot="16200000">
              <a:off x="1202898" y="2919785"/>
              <a:ext cx="1728650" cy="241084"/>
            </a:xfrm>
            <a:prstGeom prst="rect">
              <a:avLst/>
            </a:prstGeom>
            <a:noFill/>
          </p:spPr>
          <p:txBody>
            <a:bodyPr wrap="square" lIns="71113" tIns="35556" rIns="71113" bIns="35556" rtlCol="0">
              <a:spAutoFit/>
            </a:bodyPr>
            <a:lstStyle/>
            <a:p>
              <a:pPr algn="ctr"/>
              <a:r>
                <a:rPr lang="en-US" sz="1100" dirty="0">
                  <a:solidFill>
                    <a:srgbClr val="FFFF00"/>
                  </a:solidFill>
                </a:rPr>
                <a:t>Will to Lead</a:t>
              </a:r>
            </a:p>
          </p:txBody>
        </p:sp>
        <p:sp>
          <p:nvSpPr>
            <p:cNvPr id="33" name="TextBox 32"/>
            <p:cNvSpPr txBox="1"/>
            <p:nvPr/>
          </p:nvSpPr>
          <p:spPr>
            <a:xfrm rot="16200000">
              <a:off x="1338841" y="2871430"/>
              <a:ext cx="2218764" cy="241084"/>
            </a:xfrm>
            <a:prstGeom prst="rect">
              <a:avLst/>
            </a:prstGeom>
            <a:noFill/>
          </p:spPr>
          <p:txBody>
            <a:bodyPr wrap="square" lIns="71113" tIns="35556" rIns="71113" bIns="35556" rtlCol="0">
              <a:spAutoFit/>
            </a:bodyPr>
            <a:lstStyle/>
            <a:p>
              <a:pPr algn="ctr"/>
              <a:r>
                <a:rPr lang="en-US" sz="1100" dirty="0" smtClean="0">
                  <a:solidFill>
                    <a:srgbClr val="FFFF00"/>
                  </a:solidFill>
                </a:rPr>
                <a:t>Candor &amp; Forthrightness</a:t>
              </a:r>
              <a:endParaRPr lang="en-US" sz="1100" dirty="0">
                <a:solidFill>
                  <a:srgbClr val="FFFF00"/>
                </a:solidFill>
              </a:endParaRPr>
            </a:p>
          </p:txBody>
        </p:sp>
        <p:sp>
          <p:nvSpPr>
            <p:cNvPr id="34" name="Rectangle 33"/>
            <p:cNvSpPr/>
            <p:nvPr/>
          </p:nvSpPr>
          <p:spPr>
            <a:xfrm rot="16200000">
              <a:off x="1997591" y="2919785"/>
              <a:ext cx="1663262" cy="241084"/>
            </a:xfrm>
            <a:prstGeom prst="rect">
              <a:avLst/>
            </a:prstGeom>
          </p:spPr>
          <p:txBody>
            <a:bodyPr wrap="none" lIns="71113" tIns="35556" rIns="71113" bIns="35556">
              <a:spAutoFit/>
            </a:bodyPr>
            <a:lstStyle/>
            <a:p>
              <a:pPr algn="ctr"/>
              <a:r>
                <a:rPr lang="en-US" sz="1100" dirty="0">
                  <a:solidFill>
                    <a:srgbClr val="FFFF00"/>
                  </a:solidFill>
                </a:rPr>
                <a:t>Analytical &amp; Judgment</a:t>
              </a:r>
            </a:p>
          </p:txBody>
        </p:sp>
        <p:sp>
          <p:nvSpPr>
            <p:cNvPr id="35" name="Rectangle 34"/>
            <p:cNvSpPr/>
            <p:nvPr/>
          </p:nvSpPr>
          <p:spPr>
            <a:xfrm rot="16200000">
              <a:off x="2785754" y="2919785"/>
              <a:ext cx="848936" cy="241084"/>
            </a:xfrm>
            <a:prstGeom prst="rect">
              <a:avLst/>
            </a:prstGeom>
          </p:spPr>
          <p:txBody>
            <a:bodyPr wrap="none" lIns="71113" tIns="35556" rIns="71113" bIns="35556">
              <a:spAutoFit/>
            </a:bodyPr>
            <a:lstStyle/>
            <a:p>
              <a:pPr algn="ctr"/>
              <a:r>
                <a:rPr lang="en-US" sz="1100" dirty="0">
                  <a:solidFill>
                    <a:srgbClr val="FFFF00"/>
                  </a:solidFill>
                </a:rPr>
                <a:t>Politeness</a:t>
              </a:r>
            </a:p>
          </p:txBody>
        </p:sp>
        <p:sp>
          <p:nvSpPr>
            <p:cNvPr id="36" name="Rectangle 35"/>
            <p:cNvSpPr/>
            <p:nvPr/>
          </p:nvSpPr>
          <p:spPr>
            <a:xfrm rot="16200000">
              <a:off x="2967180" y="2919785"/>
              <a:ext cx="1248083" cy="241084"/>
            </a:xfrm>
            <a:prstGeom prst="rect">
              <a:avLst/>
            </a:prstGeom>
          </p:spPr>
          <p:txBody>
            <a:bodyPr wrap="none" lIns="71113" tIns="35556" rIns="71113" bIns="35556">
              <a:spAutoFit/>
            </a:bodyPr>
            <a:lstStyle/>
            <a:p>
              <a:pPr algn="ctr"/>
              <a:r>
                <a:rPr lang="en-US" sz="1100" dirty="0">
                  <a:solidFill>
                    <a:srgbClr val="FFFF00"/>
                  </a:solidFill>
                </a:rPr>
                <a:t>Cultural Fluency</a:t>
              </a:r>
            </a:p>
          </p:txBody>
        </p:sp>
        <p:sp>
          <p:nvSpPr>
            <p:cNvPr id="37" name="Rectangle 36"/>
            <p:cNvSpPr/>
            <p:nvPr/>
          </p:nvSpPr>
          <p:spPr>
            <a:xfrm rot="16200000">
              <a:off x="2986704" y="2820757"/>
              <a:ext cx="1971038" cy="241084"/>
            </a:xfrm>
            <a:prstGeom prst="rect">
              <a:avLst/>
            </a:prstGeom>
          </p:spPr>
          <p:txBody>
            <a:bodyPr wrap="none" lIns="71113" tIns="35556" rIns="71113" bIns="35556">
              <a:spAutoFit/>
            </a:bodyPr>
            <a:lstStyle/>
            <a:p>
              <a:pPr algn="ctr"/>
              <a:r>
                <a:rPr lang="en-US" sz="1100" dirty="0">
                  <a:solidFill>
                    <a:srgbClr val="FFFF00"/>
                  </a:solidFill>
                </a:rPr>
                <a:t>Controlled Aggressiveness</a:t>
              </a:r>
            </a:p>
          </p:txBody>
        </p:sp>
        <p:sp>
          <p:nvSpPr>
            <p:cNvPr id="38" name="Rectangle 37"/>
            <p:cNvSpPr/>
            <p:nvPr/>
          </p:nvSpPr>
          <p:spPr>
            <a:xfrm rot="16200000">
              <a:off x="3669068" y="2919785"/>
              <a:ext cx="1368309" cy="241084"/>
            </a:xfrm>
            <a:prstGeom prst="rect">
              <a:avLst/>
            </a:prstGeom>
          </p:spPr>
          <p:txBody>
            <a:bodyPr wrap="none" lIns="71113" tIns="35556" rIns="71113" bIns="35556">
              <a:spAutoFit/>
            </a:bodyPr>
            <a:lstStyle/>
            <a:p>
              <a:pPr algn="ctr"/>
              <a:r>
                <a:rPr lang="en-US" sz="1100" dirty="0">
                  <a:solidFill>
                    <a:srgbClr val="FFFF00"/>
                  </a:solidFill>
                </a:rPr>
                <a:t>Business Acumen</a:t>
              </a:r>
            </a:p>
          </p:txBody>
        </p:sp>
        <p:sp>
          <p:nvSpPr>
            <p:cNvPr id="39" name="Rectangle 38"/>
            <p:cNvSpPr/>
            <p:nvPr/>
          </p:nvSpPr>
          <p:spPr>
            <a:xfrm rot="16200000">
              <a:off x="4277695" y="2919785"/>
              <a:ext cx="913056" cy="241084"/>
            </a:xfrm>
            <a:prstGeom prst="rect">
              <a:avLst/>
            </a:prstGeom>
          </p:spPr>
          <p:txBody>
            <a:bodyPr wrap="none" lIns="71113" tIns="35556" rIns="71113" bIns="35556">
              <a:spAutoFit/>
            </a:bodyPr>
            <a:lstStyle/>
            <a:p>
              <a:pPr algn="ctr"/>
              <a:r>
                <a:rPr lang="en-US" sz="1100" dirty="0">
                  <a:solidFill>
                    <a:srgbClr val="FFFF00"/>
                  </a:solidFill>
                </a:rPr>
                <a:t>Counseling</a:t>
              </a:r>
            </a:p>
          </p:txBody>
        </p:sp>
        <p:sp>
          <p:nvSpPr>
            <p:cNvPr id="40" name="Rectangle 39"/>
            <p:cNvSpPr/>
            <p:nvPr/>
          </p:nvSpPr>
          <p:spPr>
            <a:xfrm rot="16200000">
              <a:off x="4354124" y="2919785"/>
              <a:ext cx="1522197" cy="241084"/>
            </a:xfrm>
            <a:prstGeom prst="rect">
              <a:avLst/>
            </a:prstGeom>
          </p:spPr>
          <p:txBody>
            <a:bodyPr wrap="none" lIns="71113" tIns="35556" rIns="71113" bIns="35556">
              <a:spAutoFit/>
            </a:bodyPr>
            <a:lstStyle/>
            <a:p>
              <a:pPr algn="ctr"/>
              <a:r>
                <a:rPr lang="en-US" sz="1100" dirty="0">
                  <a:solidFill>
                    <a:srgbClr val="FFFF00"/>
                  </a:solidFill>
                </a:rPr>
                <a:t>Caring and sensitive</a:t>
              </a:r>
            </a:p>
          </p:txBody>
        </p:sp>
        <p:sp>
          <p:nvSpPr>
            <p:cNvPr id="41" name="Rectangle 40"/>
            <p:cNvSpPr/>
            <p:nvPr/>
          </p:nvSpPr>
          <p:spPr>
            <a:xfrm rot="16200000">
              <a:off x="4887409" y="2919785"/>
              <a:ext cx="1217627" cy="241084"/>
            </a:xfrm>
            <a:prstGeom prst="rect">
              <a:avLst/>
            </a:prstGeom>
          </p:spPr>
          <p:txBody>
            <a:bodyPr wrap="none" lIns="71113" tIns="35556" rIns="71113" bIns="35556">
              <a:spAutoFit/>
            </a:bodyPr>
            <a:lstStyle/>
            <a:p>
              <a:pPr algn="ctr"/>
              <a:r>
                <a:rPr lang="en-US" sz="1100" dirty="0">
                  <a:solidFill>
                    <a:srgbClr val="FFFF00"/>
                  </a:solidFill>
                </a:rPr>
                <a:t>Self-Confidence</a:t>
              </a:r>
            </a:p>
          </p:txBody>
        </p:sp>
        <p:sp>
          <p:nvSpPr>
            <p:cNvPr id="42" name="Rectangle 41"/>
            <p:cNvSpPr/>
            <p:nvPr/>
          </p:nvSpPr>
          <p:spPr>
            <a:xfrm rot="16200000">
              <a:off x="5206693" y="2919785"/>
              <a:ext cx="1341059" cy="241084"/>
            </a:xfrm>
            <a:prstGeom prst="rect">
              <a:avLst/>
            </a:prstGeom>
          </p:spPr>
          <p:txBody>
            <a:bodyPr wrap="none" lIns="71113" tIns="35556" rIns="71113" bIns="35556">
              <a:spAutoFit/>
            </a:bodyPr>
            <a:lstStyle/>
            <a:p>
              <a:pPr algn="ctr"/>
              <a:r>
                <a:rPr lang="en-US" sz="1100" dirty="0">
                  <a:solidFill>
                    <a:srgbClr val="FFFF00"/>
                  </a:solidFill>
                </a:rPr>
                <a:t>Outstanding Mind</a:t>
              </a:r>
            </a:p>
          </p:txBody>
        </p:sp>
        <p:sp>
          <p:nvSpPr>
            <p:cNvPr id="43" name="Rectangle 42"/>
            <p:cNvSpPr/>
            <p:nvPr/>
          </p:nvSpPr>
          <p:spPr>
            <a:xfrm rot="16200000">
              <a:off x="5176523" y="2919785"/>
              <a:ext cx="2163399" cy="241084"/>
            </a:xfrm>
            <a:prstGeom prst="rect">
              <a:avLst/>
            </a:prstGeom>
          </p:spPr>
          <p:txBody>
            <a:bodyPr wrap="none" lIns="71113" tIns="35556" rIns="71113" bIns="35556">
              <a:spAutoFit/>
            </a:bodyPr>
            <a:lstStyle/>
            <a:p>
              <a:pPr algn="ctr"/>
              <a:r>
                <a:rPr lang="en-US" sz="1100" dirty="0">
                  <a:solidFill>
                    <a:srgbClr val="FFFF00"/>
                  </a:solidFill>
                </a:rPr>
                <a:t>Managing Self and Organizing</a:t>
              </a:r>
            </a:p>
          </p:txBody>
        </p:sp>
        <p:sp>
          <p:nvSpPr>
            <p:cNvPr id="44" name="Rectangle 43"/>
            <p:cNvSpPr/>
            <p:nvPr/>
          </p:nvSpPr>
          <p:spPr>
            <a:xfrm rot="16200000">
              <a:off x="5502220" y="2919785"/>
              <a:ext cx="2274005" cy="241084"/>
            </a:xfrm>
            <a:prstGeom prst="rect">
              <a:avLst/>
            </a:prstGeom>
          </p:spPr>
          <p:txBody>
            <a:bodyPr wrap="none" lIns="71113" tIns="35556" rIns="71113" bIns="35556">
              <a:spAutoFit/>
            </a:bodyPr>
            <a:lstStyle/>
            <a:p>
              <a:pPr algn="ctr"/>
              <a:r>
                <a:rPr lang="en-US" sz="1100" dirty="0">
                  <a:solidFill>
                    <a:srgbClr val="FFFF00"/>
                  </a:solidFill>
                </a:rPr>
                <a:t>Managing Team and Organizing</a:t>
              </a:r>
            </a:p>
          </p:txBody>
        </p:sp>
        <p:sp>
          <p:nvSpPr>
            <p:cNvPr id="45" name="Rectangle 44"/>
            <p:cNvSpPr/>
            <p:nvPr/>
          </p:nvSpPr>
          <p:spPr>
            <a:xfrm rot="16200000">
              <a:off x="5867190" y="2919785"/>
              <a:ext cx="2306066" cy="241084"/>
            </a:xfrm>
            <a:prstGeom prst="rect">
              <a:avLst/>
            </a:prstGeom>
          </p:spPr>
          <p:txBody>
            <a:bodyPr wrap="none" lIns="71113" tIns="35556" rIns="71113" bIns="35556">
              <a:spAutoFit/>
            </a:bodyPr>
            <a:lstStyle/>
            <a:p>
              <a:pPr algn="ctr"/>
              <a:r>
                <a:rPr lang="en-US" sz="1100" dirty="0">
                  <a:solidFill>
                    <a:srgbClr val="FFFF00"/>
                  </a:solidFill>
                </a:rPr>
                <a:t>Communication and Networking</a:t>
              </a:r>
            </a:p>
          </p:txBody>
        </p:sp>
        <p:sp>
          <p:nvSpPr>
            <p:cNvPr id="46" name="Rectangle 45"/>
            <p:cNvSpPr/>
            <p:nvPr/>
          </p:nvSpPr>
          <p:spPr>
            <a:xfrm rot="16200000">
              <a:off x="6411696" y="2919785"/>
              <a:ext cx="1979053" cy="241084"/>
            </a:xfrm>
            <a:prstGeom prst="rect">
              <a:avLst/>
            </a:prstGeom>
          </p:spPr>
          <p:txBody>
            <a:bodyPr wrap="none" lIns="71113" tIns="35556" rIns="71113" bIns="35556">
              <a:spAutoFit/>
            </a:bodyPr>
            <a:lstStyle/>
            <a:p>
              <a:pPr algn="ctr"/>
              <a:r>
                <a:rPr lang="en-US" sz="1100" dirty="0">
                  <a:solidFill>
                    <a:srgbClr val="FFFF00"/>
                  </a:solidFill>
                </a:rPr>
                <a:t>Optimistic/Positive Attitude</a:t>
              </a:r>
            </a:p>
          </p:txBody>
        </p:sp>
        <p:sp>
          <p:nvSpPr>
            <p:cNvPr id="47" name="Rectangle 46"/>
            <p:cNvSpPr/>
            <p:nvPr/>
          </p:nvSpPr>
          <p:spPr>
            <a:xfrm rot="16200000">
              <a:off x="7161387" y="2919785"/>
              <a:ext cx="1241671" cy="241084"/>
            </a:xfrm>
            <a:prstGeom prst="rect">
              <a:avLst/>
            </a:prstGeom>
          </p:spPr>
          <p:txBody>
            <a:bodyPr wrap="none" lIns="71113" tIns="35556" rIns="71113" bIns="35556">
              <a:spAutoFit/>
            </a:bodyPr>
            <a:lstStyle/>
            <a:p>
              <a:pPr algn="ctr"/>
              <a:r>
                <a:rPr lang="en-US" sz="1100" dirty="0">
                  <a:solidFill>
                    <a:srgbClr val="FFFF00"/>
                  </a:solidFill>
                </a:rPr>
                <a:t>Personal energy</a:t>
              </a:r>
            </a:p>
          </p:txBody>
        </p:sp>
      </p:grpSp>
      <p:pic>
        <p:nvPicPr>
          <p:cNvPr id="48" name="Picture 2"/>
          <p:cNvPicPr>
            <a:picLocks noChangeAspect="1" noChangeArrowheads="1"/>
          </p:cNvPicPr>
          <p:nvPr/>
        </p:nvPicPr>
        <p:blipFill>
          <a:blip r:embed="rId2">
            <a:extLst>
              <a:ext uri="{BEBA8EAE-BF5A-486C-A8C5-ECC9F3942E4B}">
                <a14:imgProps xmlns:a14="http://schemas.microsoft.com/office/drawing/2010/main" xmlns="">
                  <a14:imgLayer r:embed="rId5">
                    <a14:imgEffect>
                      <a14:brightnessContrast bright="-40000" contrast="-40000"/>
                    </a14:imgEffect>
                  </a14:imgLayer>
                </a14:imgProps>
              </a:ext>
              <a:ext uri="{28A0092B-C50C-407E-A947-70E740481C1C}">
                <a14:useLocalDpi xmlns:a14="http://schemas.microsoft.com/office/drawing/2010/main" xmlns="" val="0"/>
              </a:ext>
            </a:extLst>
          </a:blip>
          <a:srcRect/>
          <a:stretch>
            <a:fillRect/>
          </a:stretch>
        </p:blipFill>
        <p:spPr bwMode="auto">
          <a:xfrm>
            <a:off x="2155145" y="2514600"/>
            <a:ext cx="359455" cy="2590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9" name="TextBox 48"/>
          <p:cNvSpPr txBox="1"/>
          <p:nvPr/>
        </p:nvSpPr>
        <p:spPr>
          <a:xfrm rot="16200000">
            <a:off x="1220960" y="3655840"/>
            <a:ext cx="2218764" cy="241084"/>
          </a:xfrm>
          <a:prstGeom prst="rect">
            <a:avLst/>
          </a:prstGeom>
          <a:noFill/>
        </p:spPr>
        <p:txBody>
          <a:bodyPr wrap="square" lIns="71113" tIns="35556" rIns="71113" bIns="35556" rtlCol="0">
            <a:spAutoFit/>
          </a:bodyPr>
          <a:lstStyle/>
          <a:p>
            <a:pPr algn="ctr"/>
            <a:r>
              <a:rPr lang="en-US" sz="1100" dirty="0" smtClean="0">
                <a:solidFill>
                  <a:srgbClr val="FFFF00"/>
                </a:solidFill>
              </a:rPr>
              <a:t>Candor &amp; Forthrightness</a:t>
            </a:r>
            <a:endParaRPr lang="en-US" sz="1100" dirty="0">
              <a:solidFill>
                <a:srgbClr val="FFFF00"/>
              </a:solidFill>
            </a:endParaRPr>
          </a:p>
        </p:txBody>
      </p:sp>
      <p:pic>
        <p:nvPicPr>
          <p:cNvPr id="50" name="Picture 2" descr="Bildergebnis für home button">
            <a:hlinkClick r:id="rId6" action="ppaction://hlinksldjump"/>
          </p:cNvPr>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8077200" y="6019800"/>
            <a:ext cx="530221" cy="530221"/>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ransition spd="slow"/>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04800"/>
            <a:ext cx="7924800" cy="685800"/>
          </a:xfrm>
        </p:spPr>
        <p:txBody>
          <a:bodyPr/>
          <a:lstStyle/>
          <a:p>
            <a:r>
              <a:rPr lang="en-US" dirty="0" smtClean="0">
                <a:solidFill>
                  <a:srgbClr val="C00000"/>
                </a:solidFill>
                <a:latin typeface="Arial" charset="0"/>
                <a:cs typeface="Arial" charset="0"/>
              </a:rPr>
              <a:t>360 Degree Feedback</a:t>
            </a:r>
          </a:p>
        </p:txBody>
      </p:sp>
      <p:sp>
        <p:nvSpPr>
          <p:cNvPr id="3" name="Content Placeholder 2"/>
          <p:cNvSpPr>
            <a:spLocks noGrp="1"/>
          </p:cNvSpPr>
          <p:nvPr>
            <p:ph idx="1"/>
          </p:nvPr>
        </p:nvSpPr>
        <p:spPr/>
        <p:txBody>
          <a:bodyPr/>
          <a:lstStyle/>
          <a:p>
            <a:pPr algn="just"/>
            <a:r>
              <a:rPr lang="en-US" b="0" dirty="0" smtClean="0"/>
              <a:t>360-degree feedback provides perceptions of others on leader competencies and behaviors</a:t>
            </a:r>
          </a:p>
          <a:p>
            <a:pPr algn="just"/>
            <a:r>
              <a:rPr lang="en-US" b="0" dirty="0" smtClean="0"/>
              <a:t>The challenge for individual leaders is to reconcile the gap between self-perception and others’ perceptions to enhance their leadership</a:t>
            </a:r>
          </a:p>
        </p:txBody>
      </p:sp>
      <p:pic>
        <p:nvPicPr>
          <p:cNvPr id="6" name="Picture 2" descr="Bildergebnis für home button">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077200" y="5943600"/>
            <a:ext cx="530221" cy="530221"/>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ransition spd="slow"/>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04800"/>
            <a:ext cx="7924800" cy="685800"/>
          </a:xfrm>
        </p:spPr>
        <p:txBody>
          <a:bodyPr/>
          <a:lstStyle/>
          <a:p>
            <a:r>
              <a:rPr lang="en-US" dirty="0" smtClean="0">
                <a:solidFill>
                  <a:srgbClr val="C00000"/>
                </a:solidFill>
                <a:latin typeface="Arial" charset="0"/>
                <a:cs typeface="Arial" charset="0"/>
              </a:rPr>
              <a:t>Perceptual gap</a:t>
            </a:r>
          </a:p>
        </p:txBody>
      </p:sp>
      <p:sp>
        <p:nvSpPr>
          <p:cNvPr id="3" name="Content Placeholder 2"/>
          <p:cNvSpPr>
            <a:spLocks noGrp="1"/>
          </p:cNvSpPr>
          <p:nvPr>
            <p:ph idx="1"/>
          </p:nvPr>
        </p:nvSpPr>
        <p:spPr/>
        <p:txBody>
          <a:bodyPr/>
          <a:lstStyle/>
          <a:p>
            <a:pPr algn="just"/>
            <a:r>
              <a:rPr lang="en-US" b="0" dirty="0" smtClean="0"/>
              <a:t>Perceptual gap is the differences between the leader and others perspective on the level of behavioral competencies demonstrated by the leader at work. </a:t>
            </a:r>
          </a:p>
          <a:p>
            <a:pPr algn="just"/>
            <a:r>
              <a:rPr lang="en-US" b="0" dirty="0" smtClean="0"/>
              <a:t>Individual’s supervisor, seniors, subordinates, and peers observe the leader’s level of competencies, when leader demonstrates competencies through performing different tasks and activities.</a:t>
            </a:r>
          </a:p>
          <a:p>
            <a:endParaRPr lang="en-US" b="0" dirty="0"/>
          </a:p>
        </p:txBody>
      </p:sp>
      <p:pic>
        <p:nvPicPr>
          <p:cNvPr id="6" name="Picture 2" descr="Bildergebnis für home button">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077200" y="6019800"/>
            <a:ext cx="530221" cy="530221"/>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ransition spd="slow"/>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04800"/>
            <a:ext cx="7924800" cy="685800"/>
          </a:xfrm>
        </p:spPr>
        <p:txBody>
          <a:bodyPr/>
          <a:lstStyle/>
          <a:p>
            <a:r>
              <a:rPr lang="en-US" dirty="0" smtClean="0">
                <a:solidFill>
                  <a:srgbClr val="C00000"/>
                </a:solidFill>
                <a:latin typeface="Arial" charset="0"/>
                <a:cs typeface="Arial" charset="0"/>
              </a:rPr>
              <a:t>Individual Development Plan</a:t>
            </a:r>
          </a:p>
        </p:txBody>
      </p:sp>
      <p:sp>
        <p:nvSpPr>
          <p:cNvPr id="3" name="Content Placeholder 2"/>
          <p:cNvSpPr>
            <a:spLocks noGrp="1"/>
          </p:cNvSpPr>
          <p:nvPr>
            <p:ph idx="1"/>
          </p:nvPr>
        </p:nvSpPr>
        <p:spPr/>
        <p:txBody>
          <a:bodyPr/>
          <a:lstStyle/>
          <a:p>
            <a:pPr algn="just"/>
            <a:r>
              <a:rPr lang="en-US" b="0" dirty="0" smtClean="0"/>
              <a:t>Based on the perceptual gap in the 360 degree evaluation, individual development plan is developed with time line for the potential leader. </a:t>
            </a:r>
          </a:p>
          <a:p>
            <a:pPr algn="just"/>
            <a:r>
              <a:rPr lang="en-US" b="0" dirty="0" smtClean="0"/>
              <a:t>The individual development plans include mechanism in the form of assignments, coaching and training to overcome deficiencies.  </a:t>
            </a:r>
          </a:p>
        </p:txBody>
      </p:sp>
      <p:pic>
        <p:nvPicPr>
          <p:cNvPr id="6" name="Picture 2" descr="Bildergebnis für home button">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077200" y="6019800"/>
            <a:ext cx="530221" cy="530221"/>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ransition spd="slow"/>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04800"/>
            <a:ext cx="7924800" cy="685800"/>
          </a:xfrm>
        </p:spPr>
        <p:txBody>
          <a:bodyPr/>
          <a:lstStyle/>
          <a:p>
            <a:r>
              <a:rPr lang="en-US" dirty="0" smtClean="0">
                <a:solidFill>
                  <a:srgbClr val="C00000"/>
                </a:solidFill>
                <a:latin typeface="Arial" charset="0"/>
                <a:cs typeface="Arial" charset="0"/>
              </a:rPr>
              <a:t>Action Learning Projects</a:t>
            </a:r>
          </a:p>
        </p:txBody>
      </p:sp>
      <p:sp>
        <p:nvSpPr>
          <p:cNvPr id="3" name="Content Placeholder 2"/>
          <p:cNvSpPr>
            <a:spLocks noGrp="1"/>
          </p:cNvSpPr>
          <p:nvPr>
            <p:ph idx="1"/>
          </p:nvPr>
        </p:nvSpPr>
        <p:spPr/>
        <p:txBody>
          <a:bodyPr/>
          <a:lstStyle/>
          <a:p>
            <a:pPr algn="just"/>
            <a:r>
              <a:rPr lang="en-US" b="0" dirty="0" smtClean="0"/>
              <a:t>In order to enhance their leadership competencies and reduce positive or negative perceptual gap, every participant of the leadership development program is required to select an “action learning project”. </a:t>
            </a:r>
          </a:p>
          <a:p>
            <a:pPr algn="just"/>
            <a:r>
              <a:rPr lang="en-US" b="0" dirty="0" smtClean="0"/>
              <a:t>Participants have to select the Action Learning project that will improve their leadership qualities indentified in perceptual gap.</a:t>
            </a:r>
          </a:p>
        </p:txBody>
      </p:sp>
      <p:pic>
        <p:nvPicPr>
          <p:cNvPr id="6" name="Picture 2" descr="Bildergebnis für home button">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153400" y="6019800"/>
            <a:ext cx="530221" cy="530221"/>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ransition spd="slow"/>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latin typeface="Arial" charset="0"/>
                <a:cs typeface="Arial" charset="0"/>
              </a:rPr>
              <a:t>Higher Education</a:t>
            </a:r>
          </a:p>
        </p:txBody>
      </p:sp>
      <p:grpSp>
        <p:nvGrpSpPr>
          <p:cNvPr id="3" name="Group 3"/>
          <p:cNvGrpSpPr/>
          <p:nvPr/>
        </p:nvGrpSpPr>
        <p:grpSpPr>
          <a:xfrm>
            <a:off x="5257800" y="1926536"/>
            <a:ext cx="2571395" cy="664264"/>
            <a:chOff x="7470303" y="3581"/>
            <a:chExt cx="2571395" cy="664264"/>
          </a:xfrm>
          <a:scene3d>
            <a:camera prst="orthographicFront">
              <a:rot lat="0" lon="0" rev="0"/>
            </a:camera>
            <a:lightRig rig="balanced" dir="t">
              <a:rot lat="0" lon="0" rev="8700000"/>
            </a:lightRig>
          </a:scene3d>
        </p:grpSpPr>
        <p:sp>
          <p:nvSpPr>
            <p:cNvPr id="17" name="Flowchart: Terminator 16"/>
            <p:cNvSpPr/>
            <p:nvPr/>
          </p:nvSpPr>
          <p:spPr>
            <a:xfrm>
              <a:off x="7470303" y="3581"/>
              <a:ext cx="2571395" cy="664264"/>
            </a:xfrm>
            <a:prstGeom prst="flowChartTerminator">
              <a:avLst/>
            </a:prstGeom>
            <a:solidFill>
              <a:schemeClr val="accent1">
                <a:lumMod val="75000"/>
              </a:schemeClr>
            </a:solidFill>
            <a:sp3d/>
          </p:spPr>
          <p:style>
            <a:lnRef idx="0">
              <a:scrgbClr r="0" g="0" b="0"/>
            </a:lnRef>
            <a:fillRef idx="0">
              <a:scrgbClr r="0" g="0" b="0"/>
            </a:fillRef>
            <a:effectRef idx="0">
              <a:scrgbClr r="0" g="0" b="0"/>
            </a:effectRef>
            <a:fontRef idx="minor">
              <a:schemeClr val="lt1"/>
            </a:fontRef>
          </p:style>
        </p:sp>
        <p:sp>
          <p:nvSpPr>
            <p:cNvPr id="18" name="Flowchart: Terminator 6"/>
            <p:cNvSpPr/>
            <p:nvPr/>
          </p:nvSpPr>
          <p:spPr>
            <a:xfrm>
              <a:off x="7591492" y="100853"/>
              <a:ext cx="2329017" cy="469720"/>
            </a:xfrm>
            <a:prstGeom prst="rect">
              <a:avLst/>
            </a:prstGeom>
            <a:solidFill>
              <a:schemeClr val="accent1">
                <a:lumMod val="75000"/>
              </a:schemeClr>
            </a:solidFill>
            <a:sp3d/>
          </p:spPr>
          <p:style>
            <a:lnRef idx="0">
              <a:scrgbClr r="0" g="0" b="0"/>
            </a:lnRef>
            <a:fillRef idx="0">
              <a:scrgbClr r="0" g="0" b="0"/>
            </a:fillRef>
            <a:effectRef idx="0">
              <a:scrgbClr r="0" g="0" b="0"/>
            </a:effectRef>
            <a:fontRef idx="minor">
              <a:schemeClr val="lt1"/>
            </a:fontRef>
          </p:style>
          <p:txBody>
            <a:bodyPr spcFirstLastPara="0" vert="horz" wrap="square" lIns="7620" tIns="7620" rIns="7620" bIns="7620" numCol="1" spcCol="1270" anchor="ctr" anchorCtr="0">
              <a:noAutofit/>
            </a:bodyPr>
            <a:lstStyle/>
            <a:p>
              <a:pPr algn="ctr" defTabSz="533400">
                <a:lnSpc>
                  <a:spcPct val="90000"/>
                </a:lnSpc>
                <a:spcAft>
                  <a:spcPct val="35000"/>
                </a:spcAft>
              </a:pPr>
              <a:r>
                <a:rPr lang="en-US" sz="1200" dirty="0" smtClean="0"/>
                <a:t>Competency through fellowship scheme</a:t>
              </a:r>
              <a:endParaRPr lang="en-US" sz="1200" dirty="0"/>
            </a:p>
          </p:txBody>
        </p:sp>
      </p:grpSp>
      <p:grpSp>
        <p:nvGrpSpPr>
          <p:cNvPr id="4" name="Group 7"/>
          <p:cNvGrpSpPr/>
          <p:nvPr/>
        </p:nvGrpSpPr>
        <p:grpSpPr>
          <a:xfrm>
            <a:off x="5257800" y="4648200"/>
            <a:ext cx="2571395" cy="664264"/>
            <a:chOff x="7470303" y="1531390"/>
            <a:chExt cx="2571395" cy="664264"/>
          </a:xfrm>
          <a:solidFill>
            <a:schemeClr val="accent1">
              <a:lumMod val="75000"/>
            </a:schemeClr>
          </a:solidFill>
          <a:scene3d>
            <a:camera prst="orthographicFront">
              <a:rot lat="0" lon="0" rev="0"/>
            </a:camera>
            <a:lightRig rig="balanced" dir="t">
              <a:rot lat="0" lon="0" rev="8700000"/>
            </a:lightRig>
          </a:scene3d>
        </p:grpSpPr>
        <p:sp>
          <p:nvSpPr>
            <p:cNvPr id="9" name="Flowchart: Terminator 8"/>
            <p:cNvSpPr/>
            <p:nvPr/>
          </p:nvSpPr>
          <p:spPr>
            <a:xfrm>
              <a:off x="7470303" y="1531390"/>
              <a:ext cx="2571395" cy="664264"/>
            </a:xfrm>
            <a:prstGeom prst="flowChartTerminator">
              <a:avLst/>
            </a:prstGeom>
            <a:grpFill/>
            <a:sp3d/>
          </p:spPr>
          <p:style>
            <a:lnRef idx="0">
              <a:scrgbClr r="0" g="0" b="0"/>
            </a:lnRef>
            <a:fillRef idx="0">
              <a:scrgbClr r="0" g="0" b="0"/>
            </a:fillRef>
            <a:effectRef idx="0">
              <a:scrgbClr r="0" g="0" b="0"/>
            </a:effectRef>
            <a:fontRef idx="minor">
              <a:schemeClr val="lt1"/>
            </a:fontRef>
          </p:style>
        </p:sp>
        <p:sp>
          <p:nvSpPr>
            <p:cNvPr id="10" name="Flowchart: Terminator 14"/>
            <p:cNvSpPr/>
            <p:nvPr/>
          </p:nvSpPr>
          <p:spPr>
            <a:xfrm>
              <a:off x="7591492" y="1628662"/>
              <a:ext cx="2329017" cy="469720"/>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7620" tIns="7620" rIns="7620" bIns="7620" numCol="1" spcCol="1270" anchor="ctr" anchorCtr="0">
              <a:noAutofit/>
            </a:bodyPr>
            <a:lstStyle/>
            <a:p>
              <a:pPr lvl="0" algn="ctr" defTabSz="533400">
                <a:lnSpc>
                  <a:spcPct val="90000"/>
                </a:lnSpc>
                <a:spcAft>
                  <a:spcPct val="35000"/>
                </a:spcAft>
              </a:pPr>
              <a:r>
                <a:rPr lang="en-US" sz="1200" dirty="0" smtClean="0"/>
                <a:t>Competency through Self finance arrangements</a:t>
              </a:r>
              <a:endParaRPr lang="en-US" sz="1200" kern="1200" dirty="0"/>
            </a:p>
          </p:txBody>
        </p:sp>
      </p:grpSp>
      <p:grpSp>
        <p:nvGrpSpPr>
          <p:cNvPr id="5" name="Group 20"/>
          <p:cNvGrpSpPr/>
          <p:nvPr/>
        </p:nvGrpSpPr>
        <p:grpSpPr>
          <a:xfrm>
            <a:off x="933805" y="3276600"/>
            <a:ext cx="2571395" cy="664264"/>
            <a:chOff x="4367496" y="767485"/>
            <a:chExt cx="2571395" cy="664264"/>
          </a:xfrm>
          <a:solidFill>
            <a:schemeClr val="accent1">
              <a:lumMod val="75000"/>
            </a:schemeClr>
          </a:solidFill>
          <a:scene3d>
            <a:camera prst="orthographicFront">
              <a:rot lat="0" lon="0" rev="0"/>
            </a:camera>
            <a:lightRig rig="balanced" dir="t">
              <a:rot lat="0" lon="0" rev="8700000"/>
            </a:lightRig>
          </a:scene3d>
        </p:grpSpPr>
        <p:sp>
          <p:nvSpPr>
            <p:cNvPr id="22" name="Flowchart: Terminator 21"/>
            <p:cNvSpPr/>
            <p:nvPr/>
          </p:nvSpPr>
          <p:spPr>
            <a:xfrm>
              <a:off x="4367496" y="767485"/>
              <a:ext cx="2571395" cy="664264"/>
            </a:xfrm>
            <a:prstGeom prst="flowChartTerminator">
              <a:avLst/>
            </a:prstGeom>
            <a:grpFill/>
            <a:ln>
              <a:solidFill>
                <a:schemeClr val="accent1">
                  <a:lumMod val="75000"/>
                </a:schemeClr>
              </a:solidFill>
            </a:ln>
            <a:effectLst>
              <a:outerShdw blurRad="44450" dist="27940" dir="5400000" algn="ctr">
                <a:srgbClr val="000000">
                  <a:alpha val="32000"/>
                </a:srgbClr>
              </a:outerShdw>
            </a:effectLst>
            <a:sp3d>
              <a:bevelT w="190500" h="38100"/>
            </a:sp3d>
          </p:spPr>
          <p:style>
            <a:lnRef idx="2">
              <a:scrgbClr r="0" g="0" b="0"/>
            </a:lnRef>
            <a:fillRef idx="1">
              <a:scrgbClr r="0" g="0" b="0"/>
            </a:fillRef>
            <a:effectRef idx="0">
              <a:scrgbClr r="0" g="0" b="0"/>
            </a:effectRef>
            <a:fontRef idx="minor">
              <a:schemeClr val="lt1"/>
            </a:fontRef>
          </p:style>
        </p:sp>
        <p:sp>
          <p:nvSpPr>
            <p:cNvPr id="23" name="Flowchart: Terminator 4"/>
            <p:cNvSpPr/>
            <p:nvPr/>
          </p:nvSpPr>
          <p:spPr>
            <a:xfrm>
              <a:off x="4488685" y="864757"/>
              <a:ext cx="2329017" cy="469720"/>
            </a:xfrm>
            <a:prstGeom prst="rect">
              <a:avLst/>
            </a:prstGeom>
            <a:grpFill/>
            <a:ln>
              <a:solidFill>
                <a:schemeClr val="accent1">
                  <a:lumMod val="75000"/>
                </a:schemeClr>
              </a:solidFill>
            </a:ln>
            <a:sp3d/>
          </p:spPr>
          <p:style>
            <a:lnRef idx="0">
              <a:scrgbClr r="0" g="0" b="0"/>
            </a:lnRef>
            <a:fillRef idx="0">
              <a:scrgbClr r="0" g="0" b="0"/>
            </a:fillRef>
            <a:effectRef idx="0">
              <a:scrgbClr r="0" g="0" b="0"/>
            </a:effectRef>
            <a:fontRef idx="minor">
              <a:schemeClr val="lt1"/>
            </a:fontRef>
          </p:style>
          <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Higher Education</a:t>
              </a:r>
              <a:endParaRPr lang="en-US" sz="1200" kern="1200" dirty="0"/>
            </a:p>
          </p:txBody>
        </p:sp>
      </p:grpSp>
      <p:cxnSp>
        <p:nvCxnSpPr>
          <p:cNvPr id="30" name="Straight Connector 29"/>
          <p:cNvCxnSpPr/>
          <p:nvPr/>
        </p:nvCxnSpPr>
        <p:spPr bwMode="auto">
          <a:xfrm flipV="1">
            <a:off x="3581400" y="2438400"/>
            <a:ext cx="1676400" cy="838200"/>
          </a:xfrm>
          <a:prstGeom prst="line">
            <a:avLst/>
          </a:prstGeom>
          <a:ln>
            <a:solidFill>
              <a:schemeClr val="accent1">
                <a:lumMod val="75000"/>
              </a:schemeClr>
            </a:solidFill>
            <a:headEnd type="none" w="med" len="med"/>
            <a:tailEnd type="none" w="med" len="med"/>
          </a:ln>
        </p:spPr>
        <p:style>
          <a:lnRef idx="3">
            <a:schemeClr val="accent2"/>
          </a:lnRef>
          <a:fillRef idx="0">
            <a:schemeClr val="accent2"/>
          </a:fillRef>
          <a:effectRef idx="2">
            <a:schemeClr val="accent2"/>
          </a:effectRef>
          <a:fontRef idx="minor">
            <a:schemeClr val="tx1"/>
          </a:fontRef>
        </p:style>
      </p:cxnSp>
      <p:cxnSp>
        <p:nvCxnSpPr>
          <p:cNvPr id="33" name="Straight Connector 32"/>
          <p:cNvCxnSpPr/>
          <p:nvPr/>
        </p:nvCxnSpPr>
        <p:spPr bwMode="auto">
          <a:xfrm>
            <a:off x="3505200" y="4038600"/>
            <a:ext cx="1676400" cy="762000"/>
          </a:xfrm>
          <a:prstGeom prst="line">
            <a:avLst/>
          </a:prstGeom>
          <a:ln>
            <a:solidFill>
              <a:schemeClr val="accent1">
                <a:lumMod val="75000"/>
              </a:schemeClr>
            </a:solidFill>
            <a:headEnd type="none" w="med" len="med"/>
            <a:tailEnd type="none" w="med" len="med"/>
          </a:ln>
        </p:spPr>
        <p:style>
          <a:lnRef idx="3">
            <a:schemeClr val="accent2"/>
          </a:lnRef>
          <a:fillRef idx="0">
            <a:schemeClr val="accent2"/>
          </a:fillRef>
          <a:effectRef idx="2">
            <a:schemeClr val="accent2"/>
          </a:effectRef>
          <a:fontRef idx="minor">
            <a:schemeClr val="tx1"/>
          </a:fontRef>
        </p:style>
      </p:cxnSp>
      <p:pic>
        <p:nvPicPr>
          <p:cNvPr id="41" name="Picture 2" descr="Bildergebnis für home button">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305800" y="6096000"/>
            <a:ext cx="530221" cy="530221"/>
          </a:xfrm>
          <a:prstGeom prst="rect">
            <a:avLst/>
          </a:prstGeom>
          <a:noFill/>
          <a:extLst>
            <a:ext uri="{909E8E84-426E-40DD-AFC4-6F175D3DCCD1}">
              <a14:hiddenFill xmlns:a14="http://schemas.microsoft.com/office/drawing/2010/main" xmlns="">
                <a:solidFill>
                  <a:srgbClr val="FFFFFF"/>
                </a:solidFill>
              </a14:hiddenFill>
            </a:ext>
          </a:extLst>
        </p:spPr>
      </p:pic>
      <p:sp>
        <p:nvSpPr>
          <p:cNvPr id="15" name="Right Arrow 14">
            <a:hlinkClick r:id="rId4" action="ppaction://hlinksldjump"/>
          </p:cNvPr>
          <p:cNvSpPr/>
          <p:nvPr/>
        </p:nvSpPr>
        <p:spPr bwMode="auto">
          <a:xfrm>
            <a:off x="8153400" y="2133600"/>
            <a:ext cx="457200" cy="304800"/>
          </a:xfrm>
          <a:prstGeom prst="rightArrow">
            <a:avLst/>
          </a:prstGeom>
          <a:solidFill>
            <a:schemeClr val="accent1">
              <a:lumMod val="75000"/>
            </a:schemeClr>
          </a:solidFill>
          <a:ln w="9525"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omic Sans MS" pitchFamily="66" charset="0"/>
            </a:endParaRPr>
          </a:p>
        </p:txBody>
      </p:sp>
      <p:sp>
        <p:nvSpPr>
          <p:cNvPr id="19" name="Right Arrow 18">
            <a:hlinkClick r:id="rId5" action="ppaction://hlinksldjump"/>
          </p:cNvPr>
          <p:cNvSpPr/>
          <p:nvPr/>
        </p:nvSpPr>
        <p:spPr bwMode="auto">
          <a:xfrm>
            <a:off x="8077200" y="4800600"/>
            <a:ext cx="457200" cy="304800"/>
          </a:xfrm>
          <a:prstGeom prst="rightArrow">
            <a:avLst/>
          </a:prstGeom>
          <a:solidFill>
            <a:schemeClr val="accent1">
              <a:lumMod val="75000"/>
            </a:schemeClr>
          </a:solidFill>
          <a:ln w="9525"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omic Sans MS" pitchFamily="66" charset="0"/>
            </a:endParaRPr>
          </a:p>
        </p:txBody>
      </p:sp>
    </p:spTree>
  </p:cSld>
  <p:clrMapOvr>
    <a:masterClrMapping/>
  </p:clrMapOvr>
  <p:transition spd="slow"/>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04800"/>
            <a:ext cx="7924800" cy="685800"/>
          </a:xfrm>
        </p:spPr>
        <p:txBody>
          <a:bodyPr/>
          <a:lstStyle/>
          <a:p>
            <a:r>
              <a:rPr lang="en-US" dirty="0" smtClean="0">
                <a:solidFill>
                  <a:srgbClr val="C00000"/>
                </a:solidFill>
                <a:latin typeface="Arial" charset="0"/>
                <a:cs typeface="Arial" charset="0"/>
              </a:rPr>
              <a:t>Competency Through Fellowship Scheme</a:t>
            </a:r>
          </a:p>
        </p:txBody>
      </p:sp>
      <p:sp>
        <p:nvSpPr>
          <p:cNvPr id="3" name="Content Placeholder 2"/>
          <p:cNvSpPr>
            <a:spLocks noGrp="1"/>
          </p:cNvSpPr>
          <p:nvPr>
            <p:ph idx="1"/>
          </p:nvPr>
        </p:nvSpPr>
        <p:spPr/>
        <p:txBody>
          <a:bodyPr/>
          <a:lstStyle/>
          <a:p>
            <a:pPr algn="just"/>
            <a:r>
              <a:rPr lang="en-US" b="0" dirty="0" smtClean="0"/>
              <a:t>PNRA recruits young graduates and awards fellowships for higher studies at:</a:t>
            </a:r>
          </a:p>
          <a:p>
            <a:pPr lvl="1" algn="just"/>
            <a:r>
              <a:rPr lang="en-US" b="0" dirty="0" smtClean="0">
                <a:hlinkClick r:id="rId2" action="ppaction://hlinksldjump"/>
              </a:rPr>
              <a:t>Karachi Institute of Nuclear Power Engineering (KINPOE) </a:t>
            </a:r>
            <a:endParaRPr lang="en-US" b="0" dirty="0" smtClean="0"/>
          </a:p>
          <a:p>
            <a:pPr lvl="1" algn="just"/>
            <a:r>
              <a:rPr lang="en-US" b="0" dirty="0" smtClean="0">
                <a:hlinkClick r:id="rId3" action="ppaction://hlinksldjump"/>
              </a:rPr>
              <a:t>Pakistan Institute of Engineering and Applied Sciences (PIEAS) </a:t>
            </a:r>
            <a:endParaRPr lang="en-US" b="0" dirty="0" smtClean="0"/>
          </a:p>
          <a:p>
            <a:pPr algn="just"/>
            <a:r>
              <a:rPr lang="en-US" b="0" dirty="0" smtClean="0"/>
              <a:t>Capacity building of these graduates are enhanced through in-house courses/educational programs of nuclear security including prevention, detection &amp; response</a:t>
            </a:r>
          </a:p>
          <a:p>
            <a:pPr algn="just"/>
            <a:endParaRPr lang="en-US" b="0" dirty="0" smtClean="0"/>
          </a:p>
          <a:p>
            <a:pPr lvl="1" algn="just"/>
            <a:endParaRPr lang="en-US" b="0" dirty="0" smtClean="0"/>
          </a:p>
        </p:txBody>
      </p:sp>
      <p:pic>
        <p:nvPicPr>
          <p:cNvPr id="5" name="Picture 2" descr="Bildergebnis für home button">
            <a:hlinkClick r:id="rId4" action="ppaction://hlinksldjump"/>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153400" y="5943600"/>
            <a:ext cx="530221" cy="530221"/>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ea typeface="+mj-ea"/>
                <a:cs typeface="+mj-cs"/>
              </a:rPr>
              <a:t>History of Training activities at </a:t>
            </a:r>
            <a:r>
              <a:rPr lang="en-US" dirty="0" smtClean="0">
                <a:ea typeface="+mj-ea"/>
                <a:cs typeface="+mj-cs"/>
              </a:rPr>
              <a:t>PNRA (2/2)</a:t>
            </a:r>
            <a:endParaRPr lang="en-US" dirty="0">
              <a:ea typeface="+mj-ea"/>
              <a:cs typeface="+mj-cs"/>
            </a:endParaRPr>
          </a:p>
        </p:txBody>
      </p:sp>
      <p:graphicFrame>
        <p:nvGraphicFramePr>
          <p:cNvPr id="4" name="Content Placeholder 3"/>
          <p:cNvGraphicFramePr>
            <a:graphicFrameLocks noGrp="1"/>
          </p:cNvGraphicFramePr>
          <p:nvPr>
            <p:ph idx="1"/>
          </p:nvPr>
        </p:nvGraphicFramePr>
        <p:xfrm>
          <a:off x="117475" y="1524000"/>
          <a:ext cx="89154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p:cNvSpPr txBox="1">
            <a:spLocks/>
          </p:cNvSpPr>
          <p:nvPr/>
        </p:nvSpPr>
        <p:spPr>
          <a:xfrm>
            <a:off x="6629400" y="6248400"/>
            <a:ext cx="2133600" cy="476250"/>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1BB3EBF-1004-473B-9017-87A8D8735A32}" type="slidenum">
              <a:rPr kumimoji="0" lang="en-US" sz="1400" b="1" i="0" u="none" strike="noStrike" kern="1200" cap="none" spc="0" normalizeH="0" baseline="0" noProof="0" smtClean="0">
                <a:ln>
                  <a:noFill/>
                </a:ln>
                <a:solidFill>
                  <a:schemeClr val="tx1"/>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sz="1400" b="1" i="0" u="none" strike="noStrike" kern="1200" cap="none" spc="0" normalizeH="0" baseline="0" noProof="0" dirty="0">
              <a:ln>
                <a:noFill/>
              </a:ln>
              <a:solidFill>
                <a:schemeClr val="tx1"/>
              </a:solidFill>
              <a:effectLst/>
              <a:uLnTx/>
              <a:uFillTx/>
              <a:latin typeface="Arial" charset="0"/>
              <a:ea typeface="+mn-ea"/>
              <a:cs typeface="Arial" charset="0"/>
            </a:endParaRPr>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04800"/>
            <a:ext cx="7924800" cy="685800"/>
          </a:xfrm>
        </p:spPr>
        <p:txBody>
          <a:bodyPr/>
          <a:lstStyle/>
          <a:p>
            <a:pPr lvl="0" defTabSz="533400">
              <a:lnSpc>
                <a:spcPct val="90000"/>
              </a:lnSpc>
            </a:pPr>
            <a:r>
              <a:rPr lang="en-US" dirty="0" smtClean="0"/>
              <a:t> </a:t>
            </a:r>
            <a:r>
              <a:rPr lang="en-US" dirty="0" smtClean="0">
                <a:solidFill>
                  <a:srgbClr val="C00000"/>
                </a:solidFill>
                <a:latin typeface="Arial" charset="0"/>
                <a:cs typeface="Arial" charset="0"/>
              </a:rPr>
              <a:t>Competency Through Self Finance Arrangements</a:t>
            </a:r>
          </a:p>
        </p:txBody>
      </p:sp>
      <p:sp>
        <p:nvSpPr>
          <p:cNvPr id="3" name="Content Placeholder 2"/>
          <p:cNvSpPr>
            <a:spLocks noGrp="1"/>
          </p:cNvSpPr>
          <p:nvPr>
            <p:ph idx="1"/>
          </p:nvPr>
        </p:nvSpPr>
        <p:spPr/>
        <p:txBody>
          <a:bodyPr/>
          <a:lstStyle/>
          <a:p>
            <a:pPr algn="just"/>
            <a:r>
              <a:rPr lang="en-US" b="0" dirty="0" smtClean="0"/>
              <a:t>Employees are facilitated for higher studies through self finance arrangements at various national universities and institutions.</a:t>
            </a:r>
          </a:p>
          <a:p>
            <a:pPr algn="just"/>
            <a:r>
              <a:rPr lang="en-US" b="0" dirty="0" smtClean="0"/>
              <a:t>Eleven (11) employees are currently pursuing their postgraduate degree in various national universities in technical as well as managerial disciplines.</a:t>
            </a:r>
          </a:p>
        </p:txBody>
      </p:sp>
      <p:pic>
        <p:nvPicPr>
          <p:cNvPr id="5" name="Picture 2" descr="Bildergebnis für home button">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229600" y="6172200"/>
            <a:ext cx="530221" cy="530221"/>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ransition spd="slow"/>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8382000" cy="685800"/>
          </a:xfrm>
        </p:spPr>
        <p:txBody>
          <a:bodyPr/>
          <a:lstStyle/>
          <a:p>
            <a:pPr defTabSz="533400">
              <a:lnSpc>
                <a:spcPct val="90000"/>
              </a:lnSpc>
            </a:pPr>
            <a:r>
              <a:rPr lang="en-US" dirty="0" smtClean="0">
                <a:solidFill>
                  <a:srgbClr val="C00000"/>
                </a:solidFill>
                <a:latin typeface="Arial" charset="0"/>
                <a:cs typeface="Arial" charset="0"/>
              </a:rPr>
              <a:t>Training, Workshop</a:t>
            </a:r>
            <a:br>
              <a:rPr lang="en-US" dirty="0" smtClean="0">
                <a:solidFill>
                  <a:srgbClr val="C00000"/>
                </a:solidFill>
                <a:latin typeface="Arial" charset="0"/>
                <a:cs typeface="Arial" charset="0"/>
              </a:rPr>
            </a:br>
            <a:r>
              <a:rPr lang="en-US" dirty="0" smtClean="0">
                <a:solidFill>
                  <a:srgbClr val="C00000"/>
                </a:solidFill>
                <a:latin typeface="Arial" charset="0"/>
                <a:cs typeface="Arial" charset="0"/>
              </a:rPr>
              <a:t>and Seminars</a:t>
            </a:r>
          </a:p>
        </p:txBody>
      </p:sp>
      <p:sp>
        <p:nvSpPr>
          <p:cNvPr id="3" name="Content Placeholder 2"/>
          <p:cNvSpPr>
            <a:spLocks noGrp="1"/>
          </p:cNvSpPr>
          <p:nvPr>
            <p:ph idx="1"/>
          </p:nvPr>
        </p:nvSpPr>
        <p:spPr/>
        <p:txBody>
          <a:bodyPr/>
          <a:lstStyle/>
          <a:p>
            <a:pPr algn="just"/>
            <a:r>
              <a:rPr lang="en-US" b="0" dirty="0" smtClean="0"/>
              <a:t>PNRA collaborates with various national institutes for knowledge enhancement of its regulatory staff and also provides expert to deliver lectures in the nuclear security training courses, workshops and seminars i.e. </a:t>
            </a:r>
          </a:p>
          <a:p>
            <a:pPr lvl="1" algn="just">
              <a:spcBef>
                <a:spcPts val="0"/>
              </a:spcBef>
              <a:spcAft>
                <a:spcPts val="0"/>
              </a:spcAft>
            </a:pPr>
            <a:r>
              <a:rPr lang="en-US" b="0" dirty="0" smtClean="0">
                <a:hlinkClick r:id="rId3" action="ppaction://hlinksldjump"/>
              </a:rPr>
              <a:t>Pakistan Center of Excellence in Nuclear Security (PCENS)</a:t>
            </a:r>
            <a:endParaRPr lang="en-US" b="0" dirty="0" smtClean="0"/>
          </a:p>
          <a:p>
            <a:pPr lvl="1" algn="just">
              <a:spcBef>
                <a:spcPts val="0"/>
              </a:spcBef>
              <a:spcAft>
                <a:spcPts val="0"/>
              </a:spcAft>
            </a:pPr>
            <a:r>
              <a:rPr lang="en-US" dirty="0" smtClean="0">
                <a:hlinkClick r:id="rId4" action="ppaction://hlinksldjump"/>
              </a:rPr>
              <a:t>Pakistan Institute of Engineering and Applied Sciences (PIEAS)</a:t>
            </a:r>
            <a:endParaRPr lang="en-US" dirty="0" smtClean="0"/>
          </a:p>
          <a:p>
            <a:pPr lvl="1" algn="just">
              <a:spcBef>
                <a:spcPts val="0"/>
              </a:spcBef>
              <a:spcAft>
                <a:spcPts val="0"/>
              </a:spcAft>
            </a:pPr>
            <a:endParaRPr lang="en-US" b="0" dirty="0" smtClean="0"/>
          </a:p>
          <a:p>
            <a:pPr algn="just"/>
            <a:endParaRPr lang="en-US" b="0" dirty="0" smtClean="0"/>
          </a:p>
          <a:p>
            <a:pPr algn="just"/>
            <a:endParaRPr lang="en-US" b="0" dirty="0" smtClean="0"/>
          </a:p>
        </p:txBody>
      </p:sp>
      <p:pic>
        <p:nvPicPr>
          <p:cNvPr id="6" name="Picture 2" descr="Bildergebnis für home button">
            <a:hlinkClick r:id="rId5" action="ppaction://hlinksldjump"/>
          </p:cNvPr>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8382000" y="6096000"/>
            <a:ext cx="530221" cy="530221"/>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ransition spd="slow"/>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04800"/>
            <a:ext cx="7924800" cy="685800"/>
          </a:xfrm>
        </p:spPr>
        <p:txBody>
          <a:bodyPr/>
          <a:lstStyle/>
          <a:p>
            <a:r>
              <a:rPr lang="en-US" dirty="0" smtClean="0">
                <a:solidFill>
                  <a:srgbClr val="C00000"/>
                </a:solidFill>
                <a:latin typeface="Arial" charset="0"/>
                <a:cs typeface="Arial" charset="0"/>
              </a:rPr>
              <a:t>Training, Seminars &amp; Workshops </a:t>
            </a:r>
          </a:p>
        </p:txBody>
      </p:sp>
      <p:sp>
        <p:nvSpPr>
          <p:cNvPr id="3" name="Content Placeholder 2"/>
          <p:cNvSpPr>
            <a:spLocks noGrp="1"/>
          </p:cNvSpPr>
          <p:nvPr>
            <p:ph idx="1"/>
          </p:nvPr>
        </p:nvSpPr>
        <p:spPr/>
        <p:txBody>
          <a:bodyPr/>
          <a:lstStyle/>
          <a:p>
            <a:pPr algn="just"/>
            <a:r>
              <a:rPr lang="en-US" b="0" dirty="0" smtClean="0"/>
              <a:t>PNRA collaborates with various national institutes for knowledge enhancement of its regulatory staff and also provides expert to deliver lectures in the nuclear security training courses, workshops and seminars i.e. </a:t>
            </a:r>
          </a:p>
          <a:p>
            <a:pPr lvl="1" algn="just">
              <a:spcBef>
                <a:spcPts val="0"/>
              </a:spcBef>
              <a:spcAft>
                <a:spcPts val="0"/>
              </a:spcAft>
            </a:pPr>
            <a:r>
              <a:rPr lang="en-US" dirty="0" smtClean="0">
                <a:hlinkClick r:id="rId2" action="ppaction://hlinksldjump"/>
              </a:rPr>
              <a:t>Pakistan Center of Excellence in Nuclear Security (PCENS)</a:t>
            </a:r>
            <a:endParaRPr lang="en-US" dirty="0" smtClean="0"/>
          </a:p>
          <a:p>
            <a:pPr lvl="1" algn="just">
              <a:spcBef>
                <a:spcPts val="0"/>
              </a:spcBef>
              <a:spcAft>
                <a:spcPts val="0"/>
              </a:spcAft>
            </a:pPr>
            <a:r>
              <a:rPr lang="en-US" dirty="0" smtClean="0">
                <a:hlinkClick r:id="rId3" action="ppaction://hlinksldjump"/>
              </a:rPr>
              <a:t>Pakistan Institute of Engineering and Applied Sciences (PIEAS)</a:t>
            </a:r>
            <a:endParaRPr lang="en-US" dirty="0" smtClean="0"/>
          </a:p>
          <a:p>
            <a:pPr algn="just"/>
            <a:endParaRPr lang="en-US" b="0" dirty="0" smtClean="0"/>
          </a:p>
          <a:p>
            <a:pPr lvl="1" algn="just"/>
            <a:endParaRPr lang="en-US" b="0" dirty="0" smtClean="0"/>
          </a:p>
        </p:txBody>
      </p:sp>
      <p:pic>
        <p:nvPicPr>
          <p:cNvPr id="5" name="Picture 2" descr="Bildergebnis für home button">
            <a:hlinkClick r:id="rId4" action="ppaction://hlinksldjump"/>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153400" y="5943600"/>
            <a:ext cx="530221" cy="530221"/>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ransition spd="slow"/>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8686800" cy="685800"/>
          </a:xfrm>
        </p:spPr>
        <p:txBody>
          <a:bodyPr/>
          <a:lstStyle/>
          <a:p>
            <a:pPr defTabSz="533400">
              <a:lnSpc>
                <a:spcPct val="90000"/>
              </a:lnSpc>
            </a:pPr>
            <a:r>
              <a:rPr lang="en-US" dirty="0" smtClean="0"/>
              <a:t> </a:t>
            </a:r>
            <a:r>
              <a:rPr lang="en-US" dirty="0" smtClean="0">
                <a:solidFill>
                  <a:srgbClr val="C00000"/>
                </a:solidFill>
                <a:latin typeface="Arial" charset="0"/>
                <a:cs typeface="Arial" charset="0"/>
              </a:rPr>
              <a:t>Pakistan Center of Excellence in Nuclear Security (PCENS)</a:t>
            </a:r>
          </a:p>
        </p:txBody>
      </p:sp>
      <p:sp>
        <p:nvSpPr>
          <p:cNvPr id="3" name="Content Placeholder 2"/>
          <p:cNvSpPr>
            <a:spLocks noGrp="1"/>
          </p:cNvSpPr>
          <p:nvPr>
            <p:ph idx="1"/>
          </p:nvPr>
        </p:nvSpPr>
        <p:spPr/>
        <p:txBody>
          <a:bodyPr/>
          <a:lstStyle/>
          <a:p>
            <a:pPr algn="just"/>
            <a:r>
              <a:rPr lang="en-US" b="0" dirty="0" smtClean="0"/>
              <a:t>PCENS has been established to train dedicated security force, with a focus on security, intelligence, counter-intelligence and technical aspect.</a:t>
            </a:r>
          </a:p>
          <a:p>
            <a:pPr algn="just"/>
            <a:r>
              <a:rPr lang="en-US" b="0" dirty="0" smtClean="0"/>
              <a:t>PCENS offers nuclear security training in the following areas: </a:t>
            </a:r>
          </a:p>
          <a:p>
            <a:pPr lvl="1"/>
            <a:r>
              <a:rPr lang="en-US" b="0" dirty="0" smtClean="0"/>
              <a:t>Protective Force and Physical Protection System</a:t>
            </a:r>
          </a:p>
          <a:p>
            <a:pPr lvl="1"/>
            <a:r>
              <a:rPr lang="en-US" b="0" dirty="0" smtClean="0"/>
              <a:t>Security and Intelligence </a:t>
            </a:r>
          </a:p>
          <a:p>
            <a:pPr lvl="1"/>
            <a:r>
              <a:rPr lang="en-US" b="0" dirty="0" smtClean="0"/>
              <a:t>Material Control and Accounting </a:t>
            </a:r>
          </a:p>
          <a:p>
            <a:pPr lvl="1"/>
            <a:r>
              <a:rPr lang="en-US" b="0" dirty="0" smtClean="0"/>
              <a:t>Delay and Response </a:t>
            </a:r>
          </a:p>
          <a:p>
            <a:endParaRPr lang="en-US" b="0" dirty="0" smtClean="0"/>
          </a:p>
          <a:p>
            <a:pPr algn="just"/>
            <a:endParaRPr lang="en-US" b="0" dirty="0" smtClean="0"/>
          </a:p>
        </p:txBody>
      </p:sp>
      <p:pic>
        <p:nvPicPr>
          <p:cNvPr id="4" name="Picture 2" descr="Bildergebnis für home button">
            <a:hlinkClick r:id="rId3" action="ppaction://hlinksldjump"/>
          </p:cNvPr>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382000" y="6096000"/>
            <a:ext cx="530221" cy="530221"/>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ransition spd="slow"/>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8458200" cy="685800"/>
          </a:xfrm>
        </p:spPr>
        <p:txBody>
          <a:bodyPr/>
          <a:lstStyle/>
          <a:p>
            <a:pPr defTabSz="533400">
              <a:lnSpc>
                <a:spcPct val="90000"/>
              </a:lnSpc>
            </a:pPr>
            <a:r>
              <a:rPr lang="en-US" dirty="0" smtClean="0">
                <a:solidFill>
                  <a:srgbClr val="C00000"/>
                </a:solidFill>
                <a:latin typeface="Arial" charset="0"/>
                <a:cs typeface="Arial" charset="0"/>
              </a:rPr>
              <a:t>Pakistan Institute of Engineering and Applied Sciences (PIEAS)</a:t>
            </a:r>
          </a:p>
        </p:txBody>
      </p:sp>
      <p:sp>
        <p:nvSpPr>
          <p:cNvPr id="3" name="Content Placeholder 2"/>
          <p:cNvSpPr>
            <a:spLocks noGrp="1"/>
          </p:cNvSpPr>
          <p:nvPr>
            <p:ph idx="1"/>
          </p:nvPr>
        </p:nvSpPr>
        <p:spPr/>
        <p:txBody>
          <a:bodyPr/>
          <a:lstStyle/>
          <a:p>
            <a:pPr algn="just"/>
            <a:r>
              <a:rPr lang="en-US" b="0" dirty="0" smtClean="0"/>
              <a:t>PIEAS has started a program on Nuclear Security Education in 2009 as a part of Nuclear Engineering.</a:t>
            </a:r>
          </a:p>
          <a:p>
            <a:pPr algn="just"/>
            <a:r>
              <a:rPr lang="en-US" b="0" dirty="0" smtClean="0"/>
              <a:t>Courses on ‘Nuclear Security’ and ‘Physical Protection Systems’ are also being run at PIEAS on regular basis. </a:t>
            </a:r>
          </a:p>
          <a:p>
            <a:pPr algn="just"/>
            <a:r>
              <a:rPr lang="en-US" b="0" dirty="0" smtClean="0"/>
              <a:t>PIEAS also offers academic trainings and other research activities in different scientific fields with the collaboration of IAEA and other international organizations. </a:t>
            </a:r>
            <a:endParaRPr lang="en-US" b="0" dirty="0">
              <a:hlinkClick r:id="rId2" action="ppaction://hlinksldjump"/>
            </a:endParaRPr>
          </a:p>
        </p:txBody>
      </p:sp>
      <p:pic>
        <p:nvPicPr>
          <p:cNvPr id="4" name="Picture 2" descr="Bildergebnis für home button">
            <a:hlinkClick r:id="rId3" action="ppaction://hlinksldjump"/>
          </p:cNvPr>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382000" y="6096000"/>
            <a:ext cx="530221" cy="530221"/>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ransition spd="slow"/>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8458200" cy="685800"/>
          </a:xfrm>
        </p:spPr>
        <p:txBody>
          <a:bodyPr/>
          <a:lstStyle/>
          <a:p>
            <a:pPr defTabSz="533400">
              <a:lnSpc>
                <a:spcPct val="90000"/>
              </a:lnSpc>
            </a:pPr>
            <a:r>
              <a:rPr lang="en-US" dirty="0" smtClean="0"/>
              <a:t> </a:t>
            </a:r>
            <a:br>
              <a:rPr lang="en-US" dirty="0" smtClean="0"/>
            </a:br>
            <a:r>
              <a:rPr lang="en-US" dirty="0" smtClean="0">
                <a:solidFill>
                  <a:srgbClr val="C00000"/>
                </a:solidFill>
                <a:latin typeface="Arial" charset="0"/>
                <a:cs typeface="Arial" charset="0"/>
              </a:rPr>
              <a:t>Fellowship/training through IAEA</a:t>
            </a:r>
            <a:br>
              <a:rPr lang="en-US" dirty="0" smtClean="0">
                <a:solidFill>
                  <a:srgbClr val="C00000"/>
                </a:solidFill>
                <a:latin typeface="Arial" charset="0"/>
                <a:cs typeface="Arial" charset="0"/>
              </a:rPr>
            </a:br>
            <a:endParaRPr lang="en-US" dirty="0" smtClean="0">
              <a:solidFill>
                <a:srgbClr val="C00000"/>
              </a:solidFill>
              <a:latin typeface="Arial" charset="0"/>
              <a:cs typeface="Arial" charset="0"/>
            </a:endParaRPr>
          </a:p>
        </p:txBody>
      </p:sp>
      <p:sp>
        <p:nvSpPr>
          <p:cNvPr id="3" name="Content Placeholder 2"/>
          <p:cNvSpPr>
            <a:spLocks noGrp="1"/>
          </p:cNvSpPr>
          <p:nvPr>
            <p:ph idx="1"/>
          </p:nvPr>
        </p:nvSpPr>
        <p:spPr/>
        <p:txBody>
          <a:bodyPr/>
          <a:lstStyle/>
          <a:p>
            <a:pPr algn="just">
              <a:spcBef>
                <a:spcPts val="0"/>
              </a:spcBef>
              <a:spcAft>
                <a:spcPts val="0"/>
              </a:spcAft>
            </a:pPr>
            <a:r>
              <a:rPr lang="en-US" b="0" dirty="0" smtClean="0"/>
              <a:t>In 2005, IAEA and Pakistan signed an agreement for the capacity building of regulatory staff in the field of nuclear security.</a:t>
            </a:r>
          </a:p>
          <a:p>
            <a:pPr algn="just">
              <a:spcBef>
                <a:spcPts val="0"/>
              </a:spcBef>
              <a:spcAft>
                <a:spcPts val="0"/>
              </a:spcAft>
            </a:pPr>
            <a:r>
              <a:rPr lang="en-US" b="0" dirty="0" smtClean="0"/>
              <a:t>Activities under these agreement include </a:t>
            </a:r>
          </a:p>
          <a:p>
            <a:pPr lvl="1" algn="just"/>
            <a:r>
              <a:rPr lang="en-US" dirty="0" smtClean="0"/>
              <a:t>Trainings,</a:t>
            </a:r>
          </a:p>
          <a:p>
            <a:pPr lvl="1" algn="just"/>
            <a:r>
              <a:rPr lang="en-US" dirty="0" smtClean="0"/>
              <a:t>Workshops,</a:t>
            </a:r>
          </a:p>
          <a:p>
            <a:pPr lvl="1" algn="just"/>
            <a:r>
              <a:rPr lang="en-US" dirty="0" smtClean="0"/>
              <a:t>Scientific visits, </a:t>
            </a:r>
          </a:p>
          <a:p>
            <a:pPr lvl="1" algn="just"/>
            <a:r>
              <a:rPr lang="en-US" dirty="0" smtClean="0"/>
              <a:t>Fellowships,</a:t>
            </a:r>
          </a:p>
          <a:p>
            <a:pPr lvl="1" algn="just"/>
            <a:r>
              <a:rPr lang="en-US" dirty="0" smtClean="0"/>
              <a:t>Capacity building through missions </a:t>
            </a:r>
          </a:p>
          <a:p>
            <a:pPr lvl="1" algn="just"/>
            <a:endParaRPr lang="en-US" dirty="0" smtClean="0"/>
          </a:p>
          <a:p>
            <a:pPr lvl="1" algn="just">
              <a:spcBef>
                <a:spcPts val="0"/>
              </a:spcBef>
              <a:spcAft>
                <a:spcPts val="0"/>
              </a:spcAft>
            </a:pPr>
            <a:endParaRPr lang="en-US" b="0" dirty="0" smtClean="0"/>
          </a:p>
        </p:txBody>
      </p:sp>
      <p:pic>
        <p:nvPicPr>
          <p:cNvPr id="6" name="Picture 2" descr="Bildergebnis für home button">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153400" y="6175379"/>
            <a:ext cx="530221" cy="530221"/>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ransition spd="slow"/>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8458200" cy="685800"/>
          </a:xfrm>
        </p:spPr>
        <p:txBody>
          <a:bodyPr/>
          <a:lstStyle/>
          <a:p>
            <a:pPr defTabSz="533400">
              <a:lnSpc>
                <a:spcPct val="90000"/>
              </a:lnSpc>
            </a:pPr>
            <a:r>
              <a:rPr lang="en-US" dirty="0" smtClean="0"/>
              <a:t> </a:t>
            </a:r>
            <a:br>
              <a:rPr lang="en-US" dirty="0" smtClean="0"/>
            </a:br>
            <a:r>
              <a:rPr lang="en-US" dirty="0" smtClean="0">
                <a:solidFill>
                  <a:srgbClr val="C00000"/>
                </a:solidFill>
                <a:latin typeface="Arial" charset="0"/>
                <a:cs typeface="Arial" charset="0"/>
              </a:rPr>
              <a:t>Fellowship/training through IAEA</a:t>
            </a:r>
            <a:r>
              <a:rPr lang="en-US" sz="3600" dirty="0" smtClean="0">
                <a:solidFill>
                  <a:srgbClr val="C00000"/>
                </a:solidFill>
                <a:latin typeface="Arial" charset="0"/>
                <a:cs typeface="Arial" charset="0"/>
              </a:rPr>
              <a:t/>
            </a:r>
            <a:br>
              <a:rPr lang="en-US" sz="3600" dirty="0" smtClean="0">
                <a:solidFill>
                  <a:srgbClr val="C00000"/>
                </a:solidFill>
                <a:latin typeface="Arial" charset="0"/>
                <a:cs typeface="Arial" charset="0"/>
              </a:rPr>
            </a:br>
            <a:endParaRPr lang="en-US" sz="3600" dirty="0" smtClean="0">
              <a:solidFill>
                <a:srgbClr val="C00000"/>
              </a:solidFill>
              <a:latin typeface="Arial" charset="0"/>
              <a:cs typeface="Arial" charset="0"/>
            </a:endParaRPr>
          </a:p>
        </p:txBody>
      </p:sp>
      <p:sp>
        <p:nvSpPr>
          <p:cNvPr id="3" name="Content Placeholder 2"/>
          <p:cNvSpPr>
            <a:spLocks noGrp="1"/>
          </p:cNvSpPr>
          <p:nvPr>
            <p:ph idx="1"/>
          </p:nvPr>
        </p:nvSpPr>
        <p:spPr/>
        <p:txBody>
          <a:bodyPr/>
          <a:lstStyle/>
          <a:p>
            <a:pPr algn="just">
              <a:spcBef>
                <a:spcPts val="0"/>
              </a:spcBef>
              <a:spcAft>
                <a:spcPts val="0"/>
              </a:spcAft>
            </a:pPr>
            <a:r>
              <a:rPr lang="en-US" b="0" dirty="0" smtClean="0"/>
              <a:t>A three-pronged methodology was adopted which </a:t>
            </a:r>
            <a:r>
              <a:rPr lang="en-US" b="0" smtClean="0"/>
              <a:t>consisted of:</a:t>
            </a:r>
            <a:endParaRPr lang="en-US" b="0" dirty="0" smtClean="0"/>
          </a:p>
          <a:p>
            <a:pPr lvl="1" algn="just"/>
            <a:r>
              <a:rPr lang="en-US" b="0" dirty="0" smtClean="0"/>
              <a:t>Train-the-trainer program to develop faculty</a:t>
            </a:r>
          </a:p>
          <a:p>
            <a:pPr lvl="1" algn="just"/>
            <a:r>
              <a:rPr lang="en-US" b="0" dirty="0" smtClean="0"/>
              <a:t>Training of national stakeholders by inviting foreign experts</a:t>
            </a:r>
          </a:p>
          <a:p>
            <a:pPr lvl="1" algn="just"/>
            <a:r>
              <a:rPr lang="en-US" b="0" dirty="0" smtClean="0"/>
              <a:t>National training courses using indigenous resources.</a:t>
            </a:r>
          </a:p>
        </p:txBody>
      </p:sp>
      <p:pic>
        <p:nvPicPr>
          <p:cNvPr id="6" name="Picture 2" descr="Bildergebnis für home button">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153400" y="6175379"/>
            <a:ext cx="530221" cy="530221"/>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ransition spd="slow"/>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8458200" cy="685800"/>
          </a:xfrm>
        </p:spPr>
        <p:txBody>
          <a:bodyPr/>
          <a:lstStyle/>
          <a:p>
            <a:r>
              <a:rPr lang="en-US" dirty="0" smtClean="0"/>
              <a:t> </a:t>
            </a:r>
            <a:r>
              <a:rPr lang="en-US" dirty="0" smtClean="0">
                <a:solidFill>
                  <a:srgbClr val="C00000"/>
                </a:solidFill>
                <a:latin typeface="Arial" charset="0"/>
                <a:cs typeface="Arial" charset="0"/>
              </a:rPr>
              <a:t>Competence Development under</a:t>
            </a:r>
            <a:br>
              <a:rPr lang="en-US" dirty="0" smtClean="0">
                <a:solidFill>
                  <a:srgbClr val="C00000"/>
                </a:solidFill>
                <a:latin typeface="Arial" charset="0"/>
                <a:cs typeface="Arial" charset="0"/>
              </a:rPr>
            </a:br>
            <a:r>
              <a:rPr lang="en-US" dirty="0" smtClean="0">
                <a:solidFill>
                  <a:srgbClr val="C00000"/>
                </a:solidFill>
                <a:latin typeface="Arial" charset="0"/>
                <a:cs typeface="Arial" charset="0"/>
              </a:rPr>
              <a:t>Bilateral Cooperation</a:t>
            </a:r>
          </a:p>
        </p:txBody>
      </p:sp>
      <p:sp>
        <p:nvSpPr>
          <p:cNvPr id="3" name="Content Placeholder 2"/>
          <p:cNvSpPr>
            <a:spLocks noGrp="1"/>
          </p:cNvSpPr>
          <p:nvPr>
            <p:ph idx="1"/>
          </p:nvPr>
        </p:nvSpPr>
        <p:spPr/>
        <p:txBody>
          <a:bodyPr/>
          <a:lstStyle/>
          <a:p>
            <a:pPr algn="just"/>
            <a:r>
              <a:rPr lang="en-US" b="0" dirty="0" smtClean="0"/>
              <a:t>PNRA has bilateral agreements of cooperation with </a:t>
            </a:r>
          </a:p>
          <a:p>
            <a:pPr lvl="1" algn="just">
              <a:spcBef>
                <a:spcPts val="0"/>
              </a:spcBef>
              <a:spcAft>
                <a:spcPts val="0"/>
              </a:spcAft>
            </a:pPr>
            <a:r>
              <a:rPr lang="en-US" b="0" dirty="0" smtClean="0"/>
              <a:t>National Nuclear Safety Administration (NNSA); </a:t>
            </a:r>
          </a:p>
          <a:p>
            <a:pPr lvl="1" algn="just">
              <a:spcBef>
                <a:spcPts val="0"/>
              </a:spcBef>
              <a:spcAft>
                <a:spcPts val="0"/>
              </a:spcAft>
            </a:pPr>
            <a:r>
              <a:rPr lang="en-US" b="0" dirty="0" smtClean="0"/>
              <a:t>Nuclear Safety Centre (NSC) and </a:t>
            </a:r>
          </a:p>
          <a:p>
            <a:pPr lvl="1" algn="just">
              <a:spcBef>
                <a:spcPts val="0"/>
              </a:spcBef>
              <a:spcAft>
                <a:spcPts val="0"/>
              </a:spcAft>
            </a:pPr>
            <a:r>
              <a:rPr lang="en-US" b="0" dirty="0" smtClean="0"/>
              <a:t>China Nuclear Power Operation Technology Corporation, Ltd. (CNPO) </a:t>
            </a:r>
          </a:p>
          <a:p>
            <a:pPr algn="just"/>
            <a:r>
              <a:rPr lang="en-US" b="0" dirty="0" smtClean="0"/>
              <a:t>Under these agreements PNRA avails training opportunities for its employees in specific technical areas. </a:t>
            </a:r>
          </a:p>
          <a:p>
            <a:pPr algn="just"/>
            <a:r>
              <a:rPr lang="en-US" b="0" dirty="0" smtClean="0"/>
              <a:t>These organizations also conduct various trainings, workshops at PNRA.</a:t>
            </a:r>
          </a:p>
          <a:p>
            <a:pPr algn="just"/>
            <a:endParaRPr lang="en-US" b="0" dirty="0" smtClean="0"/>
          </a:p>
        </p:txBody>
      </p:sp>
      <p:pic>
        <p:nvPicPr>
          <p:cNvPr id="6" name="Picture 2" descr="Bildergebnis für home button">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153400" y="6175379"/>
            <a:ext cx="530221" cy="530221"/>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ransition spd="slow"/>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686800" cy="685800"/>
          </a:xfrm>
        </p:spPr>
        <p:txBody>
          <a:bodyPr/>
          <a:lstStyle/>
          <a:p>
            <a:r>
              <a:rPr lang="en-US" dirty="0" smtClean="0">
                <a:solidFill>
                  <a:srgbClr val="C00000"/>
                </a:solidFill>
                <a:latin typeface="Arial" charset="0"/>
                <a:cs typeface="Arial" charset="0"/>
              </a:rPr>
              <a:t>Competence Development through</a:t>
            </a:r>
            <a:br>
              <a:rPr lang="en-US" dirty="0" smtClean="0">
                <a:solidFill>
                  <a:srgbClr val="C00000"/>
                </a:solidFill>
                <a:latin typeface="Arial" charset="0"/>
                <a:cs typeface="Arial" charset="0"/>
              </a:rPr>
            </a:br>
            <a:r>
              <a:rPr lang="en-US" dirty="0" smtClean="0">
                <a:solidFill>
                  <a:srgbClr val="C00000"/>
                </a:solidFill>
                <a:latin typeface="Arial" charset="0"/>
                <a:cs typeface="Arial" charset="0"/>
              </a:rPr>
              <a:t>International Universities</a:t>
            </a:r>
          </a:p>
        </p:txBody>
      </p:sp>
      <p:sp>
        <p:nvSpPr>
          <p:cNvPr id="3" name="Content Placeholder 2"/>
          <p:cNvSpPr>
            <a:spLocks noGrp="1"/>
          </p:cNvSpPr>
          <p:nvPr>
            <p:ph idx="1"/>
          </p:nvPr>
        </p:nvSpPr>
        <p:spPr/>
        <p:txBody>
          <a:bodyPr/>
          <a:lstStyle/>
          <a:p>
            <a:pPr algn="just"/>
            <a:r>
              <a:rPr lang="en-US" b="0" dirty="0" smtClean="0"/>
              <a:t>PNRA encourages its officials to enhance their qualification by allowing them to undertake higher education from international universities/institutes. </a:t>
            </a:r>
          </a:p>
          <a:p>
            <a:pPr algn="just"/>
            <a:r>
              <a:rPr lang="en-US" b="0" dirty="0" smtClean="0"/>
              <a:t> Twenty five (25) officials successfully completed the professional diploma in Integrated Security Systems from BTEC-UK.</a:t>
            </a:r>
          </a:p>
          <a:p>
            <a:pPr algn="just"/>
            <a:r>
              <a:rPr lang="en-US" b="0" dirty="0" smtClean="0"/>
              <a:t>During 2018, four regulatory officials joined PNRA after successful completion of post graduation, master and PhD programmes.</a:t>
            </a:r>
          </a:p>
        </p:txBody>
      </p:sp>
      <p:pic>
        <p:nvPicPr>
          <p:cNvPr id="5" name="Picture 2" descr="Bildergebnis für home button">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385179" y="6022979"/>
            <a:ext cx="530221" cy="530221"/>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ransition spd="slow"/>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ea typeface="+mj-ea"/>
                <a:cs typeface="+mj-cs"/>
              </a:rPr>
              <a:t>History of Training activities at PNRA</a:t>
            </a:r>
            <a:endParaRPr lang="en-US" dirty="0">
              <a:ea typeface="+mj-ea"/>
              <a:cs typeface="+mj-cs"/>
            </a:endParaRPr>
          </a:p>
        </p:txBody>
      </p:sp>
      <p:graphicFrame>
        <p:nvGraphicFramePr>
          <p:cNvPr id="4" name="Content Placeholder 3"/>
          <p:cNvGraphicFramePr>
            <a:graphicFrameLocks noGrp="1"/>
          </p:cNvGraphicFramePr>
          <p:nvPr>
            <p:ph idx="1"/>
          </p:nvPr>
        </p:nvGraphicFramePr>
        <p:xfrm>
          <a:off x="117475" y="1524000"/>
          <a:ext cx="89154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ular Callout 5"/>
          <p:cNvSpPr/>
          <p:nvPr/>
        </p:nvSpPr>
        <p:spPr bwMode="auto">
          <a:xfrm>
            <a:off x="1828800" y="304799"/>
            <a:ext cx="7086600" cy="2133601"/>
          </a:xfrm>
          <a:prstGeom prst="wedgeRectCallout">
            <a:avLst>
              <a:gd name="adj1" fmla="val -48905"/>
              <a:gd name="adj2" fmla="val 103510"/>
            </a:avLst>
          </a:prstGeom>
          <a:solidFill>
            <a:schemeClr val="bg1">
              <a:lumMod val="95000"/>
            </a:schemeClr>
          </a:solidFill>
          <a:ln w="9525" cap="flat" cmpd="sng" algn="ctr">
            <a:solidFill>
              <a:schemeClr val="tx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r>
              <a:rPr lang="en-US" sz="1800" b="0" dirty="0" smtClean="0">
                <a:latin typeface="Cambria" pitchFamily="18" charset="0"/>
              </a:rPr>
              <a:t>In order to implement its national and international obligations, </a:t>
            </a:r>
          </a:p>
          <a:p>
            <a:pPr algn="ctr"/>
            <a:r>
              <a:rPr lang="en-US" sz="1800" b="0" dirty="0" smtClean="0">
                <a:latin typeface="Cambria" pitchFamily="18" charset="0"/>
              </a:rPr>
              <a:t>Govt. of Pakistan approved a national Nuclear Security Action</a:t>
            </a:r>
          </a:p>
          <a:p>
            <a:pPr algn="ctr"/>
            <a:r>
              <a:rPr lang="en-US" sz="1800" b="0" dirty="0" smtClean="0">
                <a:latin typeface="Cambria" pitchFamily="18" charset="0"/>
              </a:rPr>
              <a:t>Plan (NSAP) Project in 2006 and entrusted Pakistan Nuclear </a:t>
            </a:r>
          </a:p>
          <a:p>
            <a:pPr algn="ctr"/>
            <a:r>
              <a:rPr lang="en-US" sz="1800" b="0" dirty="0" smtClean="0">
                <a:latin typeface="Cambria" pitchFamily="18" charset="0"/>
              </a:rPr>
              <a:t>Regulatory Authority (PNRA) with the  responsibility for its </a:t>
            </a:r>
          </a:p>
          <a:p>
            <a:pPr algn="ctr"/>
            <a:r>
              <a:rPr lang="en-US" sz="1800" b="0" dirty="0" smtClean="0">
                <a:latin typeface="Cambria" pitchFamily="18" charset="0"/>
              </a:rPr>
              <a:t>implementation from 2005 to 2013. </a:t>
            </a:r>
          </a:p>
          <a:p>
            <a:pPr algn="ctr"/>
            <a:r>
              <a:rPr lang="en-US" sz="1800" b="0" dirty="0" smtClean="0">
                <a:latin typeface="Cambria" pitchFamily="18" charset="0"/>
              </a:rPr>
              <a:t>One of the key area of this project was to establishment of </a:t>
            </a:r>
          </a:p>
          <a:p>
            <a:pPr algn="ctr"/>
            <a:r>
              <a:rPr lang="en-US" sz="1800" b="0" dirty="0" smtClean="0">
                <a:latin typeface="Cambria" pitchFamily="18" charset="0"/>
              </a:rPr>
              <a:t>Nuclear Security Training Center (NSTC)</a:t>
            </a:r>
            <a:endParaRPr lang="en-GB" sz="1800" b="0" dirty="0" smtClean="0">
              <a:latin typeface="Cambria" pitchFamily="18" charset="0"/>
            </a:endParaRPr>
          </a:p>
        </p:txBody>
      </p:sp>
      <p:sp>
        <p:nvSpPr>
          <p:cNvPr id="7" name="Multiply 6">
            <a:hlinkClick r:id="rId6" action="ppaction://hlinksldjump"/>
          </p:cNvPr>
          <p:cNvSpPr/>
          <p:nvPr/>
        </p:nvSpPr>
        <p:spPr bwMode="auto">
          <a:xfrm>
            <a:off x="8458200" y="381000"/>
            <a:ext cx="453927" cy="436563"/>
          </a:xfrm>
          <a:prstGeom prst="mathMultiply">
            <a:avLst/>
          </a:prstGeom>
          <a:ln>
            <a:headEnd type="none" w="med" len="med"/>
            <a:tailEnd type="none" w="med" len="med"/>
          </a:ln>
        </p:spPr>
        <p:style>
          <a:lnRef idx="1">
            <a:schemeClr val="dk1"/>
          </a:lnRef>
          <a:fillRef idx="3">
            <a:schemeClr val="dk1"/>
          </a:fillRef>
          <a:effectRef idx="2">
            <a:schemeClr val="dk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Training of the PNRA </a:t>
            </a:r>
            <a:r>
              <a:rPr lang="en-US" dirty="0" smtClean="0"/>
              <a:t>Staff (1/2)</a:t>
            </a:r>
            <a:endParaRPr lang="en-US" dirty="0"/>
          </a:p>
        </p:txBody>
      </p:sp>
      <p:sp>
        <p:nvSpPr>
          <p:cNvPr id="3" name="Content Placeholder 2"/>
          <p:cNvSpPr txBox="1">
            <a:spLocks/>
          </p:cNvSpPr>
          <p:nvPr/>
        </p:nvSpPr>
        <p:spPr>
          <a:xfrm>
            <a:off x="117475" y="1524000"/>
            <a:ext cx="8915400" cy="4525963"/>
          </a:xfrm>
          <a:prstGeom prst="rect">
            <a:avLst/>
          </a:prstGeom>
        </p:spPr>
        <p:txBody>
          <a:bodyPr/>
          <a:lstStyle/>
          <a:p>
            <a:pPr marL="287338" indent="-287338" algn="just">
              <a:buFont typeface="Arial" pitchFamily="34" charset="0"/>
              <a:buChar char="•"/>
            </a:pPr>
            <a:r>
              <a:rPr lang="en-US" b="0" kern="0" dirty="0" smtClean="0">
                <a:latin typeface="Cambria" pitchFamily="18" charset="0"/>
                <a:cs typeface="+mn-cs"/>
              </a:rPr>
              <a:t>All the successful organizations in the world consider their employees as the most valuable asset;</a:t>
            </a:r>
          </a:p>
          <a:p>
            <a:pPr marL="287338" indent="-287338" algn="just">
              <a:buFont typeface="Arial" pitchFamily="34" charset="0"/>
              <a:buChar char="•"/>
            </a:pPr>
            <a:r>
              <a:rPr lang="en-US" b="0" kern="0" dirty="0" smtClean="0">
                <a:latin typeface="Cambria" pitchFamily="18" charset="0"/>
                <a:cs typeface="+mn-cs"/>
              </a:rPr>
              <a:t>Building employees skills and knowledge is an important investment for the future of organization;</a:t>
            </a:r>
          </a:p>
          <a:p>
            <a:pPr marL="287338" indent="-287338" algn="just">
              <a:buFont typeface="Arial" pitchFamily="34" charset="0"/>
              <a:buChar char="•"/>
            </a:pPr>
            <a:r>
              <a:rPr lang="en-US" b="0" kern="0" dirty="0" smtClean="0">
                <a:latin typeface="Cambria" pitchFamily="18" charset="0"/>
                <a:cs typeface="+mn-cs"/>
              </a:rPr>
              <a:t>Overall training programs for regulatory body personnel are considerably different from operator since the roles of regulatory &amp; operating staff are quite different; </a:t>
            </a:r>
          </a:p>
          <a:p>
            <a:pPr marL="287338" indent="-287338" algn="just">
              <a:buFont typeface="Arial" pitchFamily="34" charset="0"/>
              <a:buChar char="•"/>
            </a:pPr>
            <a:r>
              <a:rPr lang="en-US" b="0" kern="0" dirty="0" smtClean="0">
                <a:latin typeface="Cambria" pitchFamily="18" charset="0"/>
                <a:cs typeface="+mn-cs"/>
              </a:rPr>
              <a:t>Although some elements of training programmes for regulatory body personnel may be similar to some elements of operator training programmes. </a:t>
            </a:r>
          </a:p>
          <a:p>
            <a:pPr marL="342900" marR="0" lvl="0" indent="-342900" algn="just" defTabSz="914400" rtl="0" eaLnBrk="0" fontAlgn="base" latinLnBrk="0" hangingPunct="0">
              <a:lnSpc>
                <a:spcPct val="150000"/>
              </a:lnSpc>
              <a:spcBef>
                <a:spcPct val="20000"/>
              </a:spcBef>
              <a:spcAft>
                <a:spcPct val="0"/>
              </a:spcAft>
              <a:buClrTx/>
              <a:buSzPct val="120000"/>
              <a:buFontTx/>
              <a:buChar char="•"/>
              <a:tabLst/>
              <a:defRPr/>
            </a:pPr>
            <a:endParaRPr kumimoji="0" lang="en-US" sz="2800" b="0" i="0" u="none" strike="noStrike" kern="0" cap="none" spc="0" normalizeH="0" baseline="0" noProof="0" dirty="0" smtClean="0">
              <a:ln>
                <a:noFill/>
              </a:ln>
              <a:solidFill>
                <a:schemeClr val="tx1"/>
              </a:solidFill>
              <a:effectLst/>
              <a:uLnTx/>
              <a:uFillTx/>
              <a:latin typeface="Cambria" pitchFamily="18" charset="0"/>
              <a:ea typeface="+mn-ea"/>
              <a:cs typeface="+mn-cs"/>
            </a:endParaRPr>
          </a:p>
          <a:p>
            <a:pPr marL="342900" marR="0" lvl="0" indent="-342900" algn="just" defTabSz="914400" rtl="0" eaLnBrk="0" fontAlgn="base" latinLnBrk="0" hangingPunct="0">
              <a:lnSpc>
                <a:spcPct val="90000"/>
              </a:lnSpc>
              <a:spcBef>
                <a:spcPct val="20000"/>
              </a:spcBef>
              <a:spcAft>
                <a:spcPct val="0"/>
              </a:spcAft>
              <a:buClrTx/>
              <a:buSzPct val="120000"/>
              <a:buFontTx/>
              <a:buChar char="•"/>
              <a:tabLst/>
              <a:defRPr/>
            </a:pPr>
            <a:endParaRPr kumimoji="0" lang="en-US" sz="2800" b="0" i="0" u="none" strike="noStrike" kern="0" cap="none" spc="0" normalizeH="0" baseline="0" noProof="0" dirty="0">
              <a:ln>
                <a:noFill/>
              </a:ln>
              <a:solidFill>
                <a:schemeClr val="tx1"/>
              </a:solidFill>
              <a:effectLst/>
              <a:uLnTx/>
              <a:uFillTx/>
              <a:latin typeface="Cambria" pitchFamily="18" charset="0"/>
              <a:ea typeface="+mn-ea"/>
              <a:cs typeface="+mn-cs"/>
            </a:endParaRPr>
          </a:p>
        </p:txBody>
      </p:sp>
      <p:sp>
        <p:nvSpPr>
          <p:cNvPr id="4" name="Slide Number Placeholder 4"/>
          <p:cNvSpPr txBox="1">
            <a:spLocks/>
          </p:cNvSpPr>
          <p:nvPr/>
        </p:nvSpPr>
        <p:spPr>
          <a:xfrm>
            <a:off x="6629400" y="6248400"/>
            <a:ext cx="2133600" cy="476250"/>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1BB3EBF-1004-473B-9017-87A8D8735A32}" type="slidenum">
              <a:rPr kumimoji="0" lang="en-US" sz="1400" b="1" i="0" u="none" strike="noStrike" kern="1200" cap="none" spc="0" normalizeH="0" baseline="0" noProof="0" smtClean="0">
                <a:ln>
                  <a:noFill/>
                </a:ln>
                <a:solidFill>
                  <a:schemeClr val="tx1"/>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sz="1400" b="1" i="0" u="none" strike="noStrike" kern="1200" cap="none" spc="0" normalizeH="0" baseline="0" noProof="0" dirty="0">
              <a:ln>
                <a:noFill/>
              </a:ln>
              <a:solidFill>
                <a:schemeClr val="tx1"/>
              </a:solidFill>
              <a:effectLst/>
              <a:uLnTx/>
              <a:uFillTx/>
              <a:latin typeface="Arial" charset="0"/>
              <a:ea typeface="+mn-ea"/>
              <a:cs typeface="Arial" charset="0"/>
            </a:endParaRPr>
          </a:p>
        </p:txBody>
      </p:sp>
    </p:spTree>
  </p:cSld>
  <p:clrMapOvr>
    <a:masterClrMapping/>
  </p:clrMapOvr>
  <p:transition spd="slow"/>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solidFill>
                  <a:srgbClr val="C00000"/>
                </a:solidFill>
                <a:latin typeface="Arial" charset="0"/>
                <a:ea typeface="+mj-ea"/>
                <a:cs typeface="Arial" charset="0"/>
              </a:rPr>
              <a:t>History of Training activities at </a:t>
            </a:r>
            <a:r>
              <a:rPr lang="en-US" dirty="0" smtClean="0">
                <a:ea typeface="+mj-ea"/>
                <a:cs typeface="+mj-cs"/>
              </a:rPr>
              <a:t>PNRA</a:t>
            </a:r>
            <a:endParaRPr lang="en-US" dirty="0">
              <a:ea typeface="+mj-ea"/>
              <a:cs typeface="+mj-cs"/>
            </a:endParaRPr>
          </a:p>
        </p:txBody>
      </p:sp>
      <p:graphicFrame>
        <p:nvGraphicFramePr>
          <p:cNvPr id="4" name="Content Placeholder 3"/>
          <p:cNvGraphicFramePr>
            <a:graphicFrameLocks noGrp="1"/>
          </p:cNvGraphicFramePr>
          <p:nvPr>
            <p:ph idx="1"/>
          </p:nvPr>
        </p:nvGraphicFramePr>
        <p:xfrm>
          <a:off x="117475" y="1524000"/>
          <a:ext cx="89154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Rounded Rectangular Callout 7"/>
          <p:cNvSpPr/>
          <p:nvPr/>
        </p:nvSpPr>
        <p:spPr bwMode="auto">
          <a:xfrm>
            <a:off x="1905000" y="762000"/>
            <a:ext cx="6858000" cy="2133600"/>
          </a:xfrm>
          <a:prstGeom prst="wedgeRoundRectCallou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1800" b="0" dirty="0" smtClean="0">
                <a:latin typeface="Cambria" pitchFamily="18" charset="0"/>
              </a:rPr>
              <a:t>School for Nuclear and Radiation Safety (SNRS) has been established to develop the new and younger generation with relevant education and skills to replace the ageing nuclear workforce</a:t>
            </a:r>
          </a:p>
          <a:p>
            <a:pPr algn="ctr"/>
            <a:r>
              <a:rPr lang="en-US" sz="1800" b="0" dirty="0" smtClean="0">
                <a:latin typeface="Cambria" pitchFamily="18" charset="0"/>
              </a:rPr>
              <a:t>SNRS provided training in the field of Nuclear safety and radiation protection</a:t>
            </a:r>
          </a:p>
        </p:txBody>
      </p:sp>
      <p:sp>
        <p:nvSpPr>
          <p:cNvPr id="9" name="Multiply 8">
            <a:hlinkClick r:id="rId6" action="ppaction://hlinksldjump"/>
          </p:cNvPr>
          <p:cNvSpPr/>
          <p:nvPr/>
        </p:nvSpPr>
        <p:spPr bwMode="auto">
          <a:xfrm>
            <a:off x="8305800" y="914400"/>
            <a:ext cx="453927" cy="436563"/>
          </a:xfrm>
          <a:prstGeom prst="mathMultiply">
            <a:avLst/>
          </a:prstGeom>
          <a:ln>
            <a:headEnd type="none" w="med" len="med"/>
            <a:tailEnd type="none" w="med" len="med"/>
          </a:ln>
        </p:spPr>
        <p:style>
          <a:lnRef idx="1">
            <a:schemeClr val="dk1"/>
          </a:lnRef>
          <a:fillRef idx="3">
            <a:schemeClr val="dk1"/>
          </a:fillRef>
          <a:effectRef idx="2">
            <a:schemeClr val="dk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ea typeface="+mj-ea"/>
                <a:cs typeface="+mj-cs"/>
              </a:rPr>
              <a:t>History of Training activities at PNRA</a:t>
            </a:r>
            <a:endParaRPr lang="en-US" dirty="0">
              <a:ea typeface="+mj-ea"/>
              <a:cs typeface="+mj-cs"/>
            </a:endParaRPr>
          </a:p>
        </p:txBody>
      </p:sp>
      <p:graphicFrame>
        <p:nvGraphicFramePr>
          <p:cNvPr id="4" name="Content Placeholder 3"/>
          <p:cNvGraphicFramePr>
            <a:graphicFrameLocks noGrp="1"/>
          </p:cNvGraphicFramePr>
          <p:nvPr>
            <p:ph idx="1"/>
          </p:nvPr>
        </p:nvGraphicFramePr>
        <p:xfrm>
          <a:off x="117475" y="1524000"/>
          <a:ext cx="89154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ular Callout 5"/>
          <p:cNvSpPr/>
          <p:nvPr/>
        </p:nvSpPr>
        <p:spPr bwMode="auto">
          <a:xfrm>
            <a:off x="2514600" y="152400"/>
            <a:ext cx="6019800" cy="1219200"/>
          </a:xfrm>
          <a:prstGeom prst="wedgeRectCallout">
            <a:avLst>
              <a:gd name="adj1" fmla="val -48905"/>
              <a:gd name="adj2" fmla="val 103510"/>
            </a:avLst>
          </a:prstGeom>
          <a:solidFill>
            <a:schemeClr val="bg1">
              <a:lumMod val="95000"/>
            </a:schemeClr>
          </a:solidFill>
          <a:ln w="9525" cap="flat" cmpd="sng" algn="ctr">
            <a:solidFill>
              <a:schemeClr val="tx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r>
              <a:rPr lang="en-GB" sz="1800" b="0" dirty="0" smtClean="0">
                <a:latin typeface="Cambria" pitchFamily="18" charset="0"/>
              </a:rPr>
              <a:t>QM&amp;ET was established to provide basic level of training </a:t>
            </a:r>
          </a:p>
          <a:p>
            <a:pPr algn="ctr"/>
            <a:r>
              <a:rPr lang="en-GB" sz="1800" b="0" dirty="0" smtClean="0">
                <a:latin typeface="Cambria" pitchFamily="18" charset="0"/>
              </a:rPr>
              <a:t>courses to the newly recruited officers in the technical field</a:t>
            </a:r>
          </a:p>
        </p:txBody>
      </p:sp>
      <p:sp>
        <p:nvSpPr>
          <p:cNvPr id="7" name="Multiply 6">
            <a:hlinkClick r:id="rId6" action="ppaction://hlinksldjump"/>
          </p:cNvPr>
          <p:cNvSpPr/>
          <p:nvPr/>
        </p:nvSpPr>
        <p:spPr bwMode="auto">
          <a:xfrm>
            <a:off x="8077200" y="96837"/>
            <a:ext cx="453927" cy="436563"/>
          </a:xfrm>
          <a:prstGeom prst="mathMultiply">
            <a:avLst/>
          </a:prstGeom>
          <a:ln>
            <a:headEnd type="none" w="med" len="med"/>
            <a:tailEnd type="none" w="med" len="med"/>
          </a:ln>
        </p:spPr>
        <p:style>
          <a:lnRef idx="1">
            <a:schemeClr val="dk1"/>
          </a:lnRef>
          <a:fillRef idx="3">
            <a:schemeClr val="dk1"/>
          </a:fillRef>
          <a:effectRef idx="2">
            <a:schemeClr val="dk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914400" y="152400"/>
            <a:ext cx="8229600" cy="914400"/>
          </a:xfrm>
        </p:spPr>
        <p:txBody>
          <a:bodyPr/>
          <a:lstStyle/>
          <a:p>
            <a:pPr>
              <a:defRPr/>
            </a:pPr>
            <a:r>
              <a:rPr lang="en-US" kern="1200" dirty="0" smtClean="0"/>
              <a:t>Nuclear Security Training Courses (General)</a:t>
            </a:r>
          </a:p>
        </p:txBody>
      </p:sp>
      <p:graphicFrame>
        <p:nvGraphicFramePr>
          <p:cNvPr id="4" name="Table 3"/>
          <p:cNvGraphicFramePr>
            <a:graphicFrameLocks noGrp="1"/>
          </p:cNvGraphicFramePr>
          <p:nvPr/>
        </p:nvGraphicFramePr>
        <p:xfrm>
          <a:off x="685800" y="1397001"/>
          <a:ext cx="8001000" cy="4282742"/>
        </p:xfrm>
        <a:graphic>
          <a:graphicData uri="http://schemas.openxmlformats.org/drawingml/2006/table">
            <a:tbl>
              <a:tblPr firstRow="1" bandRow="1">
                <a:tableStyleId>{5C22544A-7EE6-4342-B048-85BDC9FD1C3A}</a:tableStyleId>
              </a:tblPr>
              <a:tblGrid>
                <a:gridCol w="1371600"/>
                <a:gridCol w="5181600"/>
                <a:gridCol w="1447800"/>
              </a:tblGrid>
              <a:tr h="76080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kern="1200" baseline="0" dirty="0" smtClean="0">
                          <a:solidFill>
                            <a:schemeClr val="dk1"/>
                          </a:solidFill>
                          <a:latin typeface="Cambria" pitchFamily="18" charset="0"/>
                          <a:ea typeface="+mn-ea"/>
                          <a:cs typeface="+mn-cs"/>
                        </a:rPr>
                        <a:t>Module -1</a:t>
                      </a:r>
                    </a:p>
                  </a:txBody>
                  <a:tcPr/>
                </a:tc>
                <a:tc>
                  <a:txBody>
                    <a:bodyPr/>
                    <a:lstStyle/>
                    <a:p>
                      <a:pPr algn="just">
                        <a:lnSpc>
                          <a:spcPct val="100000"/>
                        </a:lnSpc>
                      </a:pPr>
                      <a:r>
                        <a:rPr lang="en-US" sz="1800" b="0" kern="1200" baseline="0" dirty="0" smtClean="0">
                          <a:solidFill>
                            <a:schemeClr val="dk1"/>
                          </a:solidFill>
                          <a:latin typeface="Cambria" pitchFamily="18" charset="0"/>
                          <a:ea typeface="+mn-ea"/>
                          <a:cs typeface="+mn-cs"/>
                        </a:rPr>
                        <a:t>Training Course on Introduction to Nuclear Security</a:t>
                      </a:r>
                    </a:p>
                  </a:txBody>
                  <a:tcPr/>
                </a:tc>
                <a:tc>
                  <a:txBody>
                    <a:bodyPr/>
                    <a:lstStyle/>
                    <a:p>
                      <a:pPr>
                        <a:lnSpc>
                          <a:spcPct val="100000"/>
                        </a:lnSpc>
                      </a:pPr>
                      <a:r>
                        <a:rPr lang="en-US" sz="1800" b="0" kern="1200" baseline="0" dirty="0" smtClean="0">
                          <a:solidFill>
                            <a:schemeClr val="dk1"/>
                          </a:solidFill>
                          <a:latin typeface="Cambria" pitchFamily="18" charset="0"/>
                          <a:ea typeface="+mn-ea"/>
                          <a:cs typeface="+mn-cs"/>
                        </a:rPr>
                        <a:t>05 days</a:t>
                      </a:r>
                    </a:p>
                  </a:txBody>
                  <a:tcPr/>
                </a:tc>
              </a:tr>
              <a:tr h="784585">
                <a:tc>
                  <a:txBody>
                    <a:bodyPr/>
                    <a:lstStyle/>
                    <a:p>
                      <a:pPr>
                        <a:lnSpc>
                          <a:spcPct val="100000"/>
                        </a:lnSpc>
                      </a:pPr>
                      <a:r>
                        <a:rPr lang="en-US" dirty="0" smtClean="0">
                          <a:latin typeface="Cambria" pitchFamily="18" charset="0"/>
                        </a:rPr>
                        <a:t>Module</a:t>
                      </a:r>
                      <a:r>
                        <a:rPr lang="en-US" baseline="0" dirty="0" smtClean="0">
                          <a:latin typeface="Cambria" pitchFamily="18" charset="0"/>
                        </a:rPr>
                        <a:t> – 2</a:t>
                      </a:r>
                      <a:endParaRPr lang="en-US" dirty="0">
                        <a:latin typeface="Cambria" pitchFamily="18" charset="0"/>
                      </a:endParaRPr>
                    </a:p>
                  </a:txBody>
                  <a:tcPr/>
                </a:tc>
                <a:tc>
                  <a:txBody>
                    <a:bodyPr/>
                    <a:lstStyle/>
                    <a:p>
                      <a:pPr algn="just">
                        <a:lnSpc>
                          <a:spcPct val="100000"/>
                        </a:lnSpc>
                      </a:pPr>
                      <a:r>
                        <a:rPr lang="en-US" dirty="0" smtClean="0">
                          <a:latin typeface="Cambria" pitchFamily="18" charset="0"/>
                          <a:hlinkClick r:id="rId2" action="ppaction://hlinksldjump"/>
                        </a:rPr>
                        <a:t>Professional</a:t>
                      </a:r>
                      <a:r>
                        <a:rPr lang="en-US" baseline="0" dirty="0" smtClean="0">
                          <a:latin typeface="Cambria" pitchFamily="18" charset="0"/>
                          <a:hlinkClick r:id="rId2" action="ppaction://hlinksldjump"/>
                        </a:rPr>
                        <a:t> Training Course on Nuclear Security (Level-II)</a:t>
                      </a:r>
                      <a:endParaRPr lang="en-US" dirty="0">
                        <a:latin typeface="Cambria" pitchFamily="18" charset="0"/>
                      </a:endParaRPr>
                    </a:p>
                  </a:txBody>
                  <a:tcPr/>
                </a:tc>
                <a:tc>
                  <a:txBody>
                    <a:bodyPr/>
                    <a:lstStyle/>
                    <a:p>
                      <a:pPr>
                        <a:lnSpc>
                          <a:spcPct val="100000"/>
                        </a:lnSpc>
                      </a:pPr>
                      <a:r>
                        <a:rPr lang="en-US" dirty="0" smtClean="0">
                          <a:latin typeface="Cambria" pitchFamily="18" charset="0"/>
                        </a:rPr>
                        <a:t>30 days</a:t>
                      </a:r>
                      <a:endParaRPr lang="en-US" dirty="0">
                        <a:latin typeface="Cambria" pitchFamily="18" charset="0"/>
                      </a:endParaRPr>
                    </a:p>
                  </a:txBody>
                  <a:tcPr/>
                </a:tc>
              </a:tr>
              <a:tr h="599137">
                <a:tc>
                  <a:txBody>
                    <a:bodyPr/>
                    <a:lstStyle/>
                    <a:p>
                      <a:pPr>
                        <a:lnSpc>
                          <a:spcPct val="100000"/>
                        </a:lnSpc>
                      </a:pPr>
                      <a:r>
                        <a:rPr lang="en-US" dirty="0" smtClean="0">
                          <a:latin typeface="Cambria" pitchFamily="18" charset="0"/>
                        </a:rPr>
                        <a:t>Module</a:t>
                      </a:r>
                      <a:r>
                        <a:rPr lang="en-US" baseline="0" dirty="0" smtClean="0">
                          <a:latin typeface="Cambria" pitchFamily="18" charset="0"/>
                        </a:rPr>
                        <a:t> – 3</a:t>
                      </a:r>
                      <a:endParaRPr lang="en-US" dirty="0">
                        <a:latin typeface="Cambria" pitchFamily="18" charset="0"/>
                      </a:endParaRP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dirty="0" smtClean="0">
                          <a:latin typeface="Cambria" pitchFamily="18" charset="0"/>
                          <a:hlinkClick r:id="rId3" action="ppaction://hlinksldjump"/>
                        </a:rPr>
                        <a:t>Workshop on Nuclear Security Culture</a:t>
                      </a:r>
                      <a:endParaRPr lang="en-US" dirty="0" smtClean="0">
                        <a:latin typeface="Cambria" pitchFamily="18" charset="0"/>
                      </a:endParaRPr>
                    </a:p>
                    <a:p>
                      <a:pPr algn="just">
                        <a:lnSpc>
                          <a:spcPct val="100000"/>
                        </a:lnSpc>
                      </a:pPr>
                      <a:endParaRPr lang="en-US" dirty="0">
                        <a:latin typeface="Cambria"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Cambria" pitchFamily="18" charset="0"/>
                        </a:rPr>
                        <a:t>05 days</a:t>
                      </a:r>
                    </a:p>
                    <a:p>
                      <a:pPr>
                        <a:lnSpc>
                          <a:spcPct val="100000"/>
                        </a:lnSpc>
                      </a:pPr>
                      <a:endParaRPr lang="en-US" dirty="0">
                        <a:latin typeface="Cambria" pitchFamily="18" charset="0"/>
                      </a:endParaRPr>
                    </a:p>
                  </a:txBody>
                  <a:tcPr/>
                </a:tc>
              </a:tr>
              <a:tr h="1041358">
                <a:tc>
                  <a:txBody>
                    <a:bodyPr/>
                    <a:lstStyle/>
                    <a:p>
                      <a:pPr>
                        <a:lnSpc>
                          <a:spcPct val="100000"/>
                        </a:lnSpc>
                      </a:pPr>
                      <a:r>
                        <a:rPr lang="en-US" dirty="0" smtClean="0">
                          <a:latin typeface="Cambria" pitchFamily="18" charset="0"/>
                        </a:rPr>
                        <a:t>Module</a:t>
                      </a:r>
                      <a:r>
                        <a:rPr lang="en-US" baseline="0" dirty="0" smtClean="0">
                          <a:latin typeface="Cambria" pitchFamily="18" charset="0"/>
                        </a:rPr>
                        <a:t> – 4</a:t>
                      </a:r>
                      <a:endParaRPr lang="en-US" dirty="0">
                        <a:latin typeface="Cambria"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Cambria" pitchFamily="18" charset="0"/>
                          <a:hlinkClick r:id="rId4" action="ppaction://hlinksldjump"/>
                        </a:rPr>
                        <a:t>Basic and Advance Project Management Training Course (for Nuclear Security Projects)</a:t>
                      </a:r>
                      <a:endParaRPr lang="en-US" dirty="0" smtClean="0">
                        <a:latin typeface="Cambria" pitchFamily="18" charset="0"/>
                      </a:endParaRPr>
                    </a:p>
                    <a:p>
                      <a:pPr>
                        <a:lnSpc>
                          <a:spcPct val="100000"/>
                        </a:lnSpc>
                      </a:pPr>
                      <a:endParaRPr lang="en-US" dirty="0">
                        <a:latin typeface="Cambria"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Cambria" pitchFamily="18" charset="0"/>
                        </a:rPr>
                        <a:t>05 &amp; 10 days</a:t>
                      </a:r>
                    </a:p>
                    <a:p>
                      <a:pPr>
                        <a:lnSpc>
                          <a:spcPct val="100000"/>
                        </a:lnSpc>
                      </a:pPr>
                      <a:endParaRPr lang="en-US" dirty="0">
                        <a:latin typeface="Cambria" pitchFamily="18" charset="0"/>
                      </a:endParaRPr>
                    </a:p>
                  </a:txBody>
                  <a:tcPr/>
                </a:tc>
              </a:tr>
              <a:tr h="1055910">
                <a:tc>
                  <a:txBody>
                    <a:bodyPr/>
                    <a:lstStyle/>
                    <a:p>
                      <a:pPr>
                        <a:lnSpc>
                          <a:spcPct val="100000"/>
                        </a:lnSpc>
                      </a:pPr>
                      <a:r>
                        <a:rPr lang="en-US" dirty="0" smtClean="0">
                          <a:latin typeface="Cambria" pitchFamily="18" charset="0"/>
                        </a:rPr>
                        <a:t>Module</a:t>
                      </a:r>
                      <a:r>
                        <a:rPr lang="en-US" baseline="0" dirty="0" smtClean="0">
                          <a:latin typeface="Cambria" pitchFamily="18" charset="0"/>
                        </a:rPr>
                        <a:t> – 5</a:t>
                      </a:r>
                      <a:endParaRPr lang="en-US" dirty="0">
                        <a:latin typeface="Cambria" pitchFamily="18" charset="0"/>
                      </a:endParaRPr>
                    </a:p>
                  </a:txBody>
                  <a:tcPr/>
                </a:tc>
                <a:tc>
                  <a:txBody>
                    <a:bodyPr/>
                    <a:lstStyle/>
                    <a:p>
                      <a:pPr>
                        <a:lnSpc>
                          <a:spcPct val="100000"/>
                        </a:lnSpc>
                      </a:pPr>
                      <a:r>
                        <a:rPr lang="en-US" dirty="0" smtClean="0">
                          <a:latin typeface="Cambria" pitchFamily="18" charset="0"/>
                        </a:rPr>
                        <a:t>Seminar on Nuclear Security</a:t>
                      </a:r>
                      <a:endParaRPr lang="en-US" dirty="0">
                        <a:latin typeface="Cambria" pitchFamily="18" charset="0"/>
                      </a:endParaRPr>
                    </a:p>
                  </a:txBody>
                  <a:tcPr/>
                </a:tc>
                <a:tc>
                  <a:txBody>
                    <a:bodyPr/>
                    <a:lstStyle/>
                    <a:p>
                      <a:pPr>
                        <a:lnSpc>
                          <a:spcPct val="100000"/>
                        </a:lnSpc>
                      </a:pPr>
                      <a:r>
                        <a:rPr lang="en-US" dirty="0" smtClean="0">
                          <a:latin typeface="Cambria" pitchFamily="18" charset="0"/>
                        </a:rPr>
                        <a:t>01 day</a:t>
                      </a:r>
                      <a:endParaRPr lang="en-US" dirty="0">
                        <a:latin typeface="Cambria" pitchFamily="18" charset="0"/>
                      </a:endParaRPr>
                    </a:p>
                  </a:txBody>
                  <a:tcPr/>
                </a:tc>
              </a:tr>
            </a:tbl>
          </a:graphicData>
        </a:graphic>
      </p:graphicFrame>
      <p:pic>
        <p:nvPicPr>
          <p:cNvPr id="5" name="Picture 2" descr="Bildergebnis für home button">
            <a:hlinkClick r:id="rId5" action="ppaction://hlinksldjump"/>
          </p:cNvPr>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8385179" y="6022979"/>
            <a:ext cx="530221" cy="530221"/>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ransition spd="slow"/>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914400" y="152400"/>
            <a:ext cx="8229600" cy="914400"/>
          </a:xfrm>
        </p:spPr>
        <p:txBody>
          <a:bodyPr/>
          <a:lstStyle/>
          <a:p>
            <a:pPr>
              <a:defRPr/>
            </a:pPr>
            <a:r>
              <a:rPr lang="en-US" kern="1200" dirty="0" smtClean="0"/>
              <a:t>Nuclear Security Training Courses (Prevention)</a:t>
            </a:r>
          </a:p>
        </p:txBody>
      </p:sp>
      <p:graphicFrame>
        <p:nvGraphicFramePr>
          <p:cNvPr id="4" name="Table 3"/>
          <p:cNvGraphicFramePr>
            <a:graphicFrameLocks noGrp="1"/>
          </p:cNvGraphicFramePr>
          <p:nvPr/>
        </p:nvGraphicFramePr>
        <p:xfrm>
          <a:off x="685800" y="1397000"/>
          <a:ext cx="8001000" cy="4851399"/>
        </p:xfrm>
        <a:graphic>
          <a:graphicData uri="http://schemas.openxmlformats.org/drawingml/2006/table">
            <a:tbl>
              <a:tblPr firstRow="1" bandRow="1">
                <a:tableStyleId>{5C22544A-7EE6-4342-B048-85BDC9FD1C3A}</a:tableStyleId>
              </a:tblPr>
              <a:tblGrid>
                <a:gridCol w="1371600"/>
                <a:gridCol w="5181600"/>
                <a:gridCol w="1447800"/>
              </a:tblGrid>
              <a:tr h="47858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kern="1200" baseline="0" dirty="0" smtClean="0">
                          <a:solidFill>
                            <a:schemeClr val="dk1"/>
                          </a:solidFill>
                          <a:latin typeface="Cambria" pitchFamily="18" charset="0"/>
                          <a:ea typeface="+mn-ea"/>
                          <a:cs typeface="+mn-cs"/>
                        </a:rPr>
                        <a:t>Module -1</a:t>
                      </a:r>
                    </a:p>
                  </a:txBody>
                  <a:tcPr/>
                </a:tc>
                <a:tc>
                  <a:txBody>
                    <a:bodyPr/>
                    <a:lstStyle/>
                    <a:p>
                      <a:pPr algn="just"/>
                      <a:r>
                        <a:rPr lang="en-US" sz="1800" b="0" kern="1200" baseline="0" dirty="0" smtClean="0">
                          <a:solidFill>
                            <a:schemeClr val="dk1"/>
                          </a:solidFill>
                          <a:latin typeface="Cambria" pitchFamily="18" charset="0"/>
                          <a:ea typeface="+mn-ea"/>
                          <a:cs typeface="+mn-cs"/>
                          <a:hlinkClick r:id="rId2" action="ppaction://hlinksldjump"/>
                        </a:rPr>
                        <a:t>Foundation of Physical Protection Systems</a:t>
                      </a:r>
                      <a:endParaRPr lang="en-US" sz="1800" b="0" kern="1200" baseline="0" dirty="0" smtClean="0">
                        <a:solidFill>
                          <a:schemeClr val="dk1"/>
                        </a:solidFill>
                        <a:latin typeface="Cambria" pitchFamily="18" charset="0"/>
                        <a:ea typeface="+mn-ea"/>
                        <a:cs typeface="+mn-cs"/>
                      </a:endParaRPr>
                    </a:p>
                  </a:txBody>
                  <a:tcPr/>
                </a:tc>
                <a:tc>
                  <a:txBody>
                    <a:bodyPr/>
                    <a:lstStyle/>
                    <a:p>
                      <a:r>
                        <a:rPr lang="en-US" sz="1800" b="0" kern="1200" baseline="0" dirty="0" smtClean="0">
                          <a:solidFill>
                            <a:schemeClr val="dk1"/>
                          </a:solidFill>
                          <a:latin typeface="Cambria" pitchFamily="18" charset="0"/>
                          <a:ea typeface="+mn-ea"/>
                          <a:cs typeface="+mn-cs"/>
                        </a:rPr>
                        <a:t>05 days</a:t>
                      </a:r>
                    </a:p>
                  </a:txBody>
                  <a:tcPr/>
                </a:tc>
              </a:tr>
              <a:tr h="478584">
                <a:tc>
                  <a:txBody>
                    <a:bodyPr/>
                    <a:lstStyle/>
                    <a:p>
                      <a:r>
                        <a:rPr lang="en-US" dirty="0" smtClean="0">
                          <a:latin typeface="Cambria" pitchFamily="18" charset="0"/>
                        </a:rPr>
                        <a:t>Module</a:t>
                      </a:r>
                      <a:r>
                        <a:rPr lang="en-US" baseline="0" dirty="0" smtClean="0">
                          <a:latin typeface="Cambria" pitchFamily="18" charset="0"/>
                        </a:rPr>
                        <a:t> – 2</a:t>
                      </a:r>
                      <a:endParaRPr lang="en-US" dirty="0">
                        <a:latin typeface="Cambria" pitchFamily="18" charset="0"/>
                      </a:endParaRPr>
                    </a:p>
                  </a:txBody>
                  <a:tcPr/>
                </a:tc>
                <a:tc>
                  <a:txBody>
                    <a:bodyPr/>
                    <a:lstStyle/>
                    <a:p>
                      <a:pPr algn="just"/>
                      <a:r>
                        <a:rPr lang="en-US" dirty="0" smtClean="0">
                          <a:latin typeface="Cambria" pitchFamily="18" charset="0"/>
                        </a:rPr>
                        <a:t>Security</a:t>
                      </a:r>
                      <a:r>
                        <a:rPr lang="en-US" baseline="0" dirty="0" smtClean="0">
                          <a:latin typeface="Cambria" pitchFamily="18" charset="0"/>
                        </a:rPr>
                        <a:t> of Radioactive Sources</a:t>
                      </a:r>
                      <a:endParaRPr lang="en-US" dirty="0">
                        <a:latin typeface="Cambria" pitchFamily="18" charset="0"/>
                      </a:endParaRPr>
                    </a:p>
                  </a:txBody>
                  <a:tcPr/>
                </a:tc>
                <a:tc>
                  <a:txBody>
                    <a:bodyPr/>
                    <a:lstStyle/>
                    <a:p>
                      <a:r>
                        <a:rPr lang="en-US" dirty="0" smtClean="0">
                          <a:latin typeface="Cambria" pitchFamily="18" charset="0"/>
                        </a:rPr>
                        <a:t>05 days</a:t>
                      </a:r>
                      <a:endParaRPr lang="en-US" dirty="0">
                        <a:latin typeface="Cambria" pitchFamily="18" charset="0"/>
                      </a:endParaRPr>
                    </a:p>
                  </a:txBody>
                  <a:tcPr/>
                </a:tc>
              </a:tr>
              <a:tr h="1180070">
                <a:tc>
                  <a:txBody>
                    <a:bodyPr/>
                    <a:lstStyle/>
                    <a:p>
                      <a:r>
                        <a:rPr lang="en-US" dirty="0" smtClean="0">
                          <a:latin typeface="Cambria" pitchFamily="18" charset="0"/>
                        </a:rPr>
                        <a:t>Module</a:t>
                      </a:r>
                      <a:r>
                        <a:rPr lang="en-US" baseline="0" dirty="0" smtClean="0">
                          <a:latin typeface="Cambria" pitchFamily="18" charset="0"/>
                        </a:rPr>
                        <a:t> – 3</a:t>
                      </a:r>
                      <a:endParaRPr lang="en-US" dirty="0">
                        <a:latin typeface="Cambria" pitchFamily="18" charset="0"/>
                      </a:endParaRP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dirty="0" smtClean="0">
                          <a:latin typeface="Cambria" pitchFamily="18" charset="0"/>
                        </a:rPr>
                        <a:t>Basic</a:t>
                      </a:r>
                      <a:r>
                        <a:rPr lang="en-US" baseline="0" dirty="0" smtClean="0">
                          <a:latin typeface="Cambria" pitchFamily="18" charset="0"/>
                        </a:rPr>
                        <a:t> and Advance Training Course on Design and Evaluation of Physical Protection System</a:t>
                      </a:r>
                      <a:endParaRPr lang="en-US" dirty="0" smtClean="0">
                        <a:latin typeface="Cambria" pitchFamily="18" charset="0"/>
                      </a:endParaRPr>
                    </a:p>
                    <a:p>
                      <a:pPr algn="just"/>
                      <a:endParaRPr lang="en-US" dirty="0">
                        <a:latin typeface="Cambria"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Cambria" pitchFamily="18" charset="0"/>
                        </a:rPr>
                        <a:t>05 &amp; 10 days</a:t>
                      </a:r>
                    </a:p>
                    <a:p>
                      <a:endParaRPr lang="en-US" dirty="0">
                        <a:latin typeface="Cambria" pitchFamily="18" charset="0"/>
                      </a:endParaRPr>
                    </a:p>
                  </a:txBody>
                  <a:tcPr/>
                </a:tc>
              </a:tr>
              <a:tr h="1534091">
                <a:tc>
                  <a:txBody>
                    <a:bodyPr/>
                    <a:lstStyle/>
                    <a:p>
                      <a:r>
                        <a:rPr lang="en-US" dirty="0" smtClean="0">
                          <a:latin typeface="Cambria" pitchFamily="18" charset="0"/>
                        </a:rPr>
                        <a:t>Module</a:t>
                      </a:r>
                      <a:r>
                        <a:rPr lang="en-US" baseline="0" dirty="0" smtClean="0">
                          <a:latin typeface="Cambria" pitchFamily="18" charset="0"/>
                        </a:rPr>
                        <a:t> – 4</a:t>
                      </a:r>
                      <a:endParaRPr lang="en-US" dirty="0">
                        <a:latin typeface="Cambria"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Cambria" pitchFamily="18" charset="0"/>
                          <a:hlinkClick r:id="rId3" action="ppaction://hlinksldjump"/>
                        </a:rPr>
                        <a:t>Basic and Advance Course on Operations and Maintenance of Physical Protection System for Nuclear Medical Centers</a:t>
                      </a:r>
                      <a:endParaRPr lang="en-US" dirty="0" smtClean="0">
                        <a:latin typeface="Cambria" pitchFamily="18" charset="0"/>
                      </a:endParaRPr>
                    </a:p>
                    <a:p>
                      <a:endParaRPr lang="en-US" dirty="0">
                        <a:latin typeface="Cambria"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Cambria" pitchFamily="18" charset="0"/>
                        </a:rPr>
                        <a:t>05 &amp; 10 days</a:t>
                      </a:r>
                    </a:p>
                    <a:p>
                      <a:endParaRPr lang="en-US" dirty="0">
                        <a:latin typeface="Cambria" pitchFamily="18" charset="0"/>
                      </a:endParaRPr>
                    </a:p>
                  </a:txBody>
                  <a:tcPr/>
                </a:tc>
              </a:tr>
              <a:tr h="1180070">
                <a:tc>
                  <a:txBody>
                    <a:bodyPr/>
                    <a:lstStyle/>
                    <a:p>
                      <a:r>
                        <a:rPr lang="en-US" dirty="0" smtClean="0">
                          <a:latin typeface="Cambria" pitchFamily="18" charset="0"/>
                        </a:rPr>
                        <a:t>Module</a:t>
                      </a:r>
                      <a:r>
                        <a:rPr lang="en-US" baseline="0" dirty="0" smtClean="0">
                          <a:latin typeface="Cambria" pitchFamily="18" charset="0"/>
                        </a:rPr>
                        <a:t> – 5</a:t>
                      </a:r>
                      <a:endParaRPr lang="en-US" dirty="0">
                        <a:latin typeface="Cambria"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latin typeface="Cambria" pitchFamily="18" charset="0"/>
                          <a:hlinkClick r:id="rId4" action="ppaction://hlinksldjump"/>
                        </a:rPr>
                        <a:t>Training Course on Inspections of Physical Protection System </a:t>
                      </a:r>
                      <a:endParaRPr lang="en-US" dirty="0" smtClean="0">
                        <a:latin typeface="Cambria" pitchFamily="18" charset="0"/>
                      </a:endParaRPr>
                    </a:p>
                    <a:p>
                      <a:endParaRPr lang="en-US" dirty="0">
                        <a:latin typeface="Cambria" pitchFamily="18" charset="0"/>
                      </a:endParaRPr>
                    </a:p>
                  </a:txBody>
                  <a:tcPr/>
                </a:tc>
                <a:tc>
                  <a:txBody>
                    <a:bodyPr/>
                    <a:lstStyle/>
                    <a:p>
                      <a:r>
                        <a:rPr lang="en-US" dirty="0" smtClean="0">
                          <a:latin typeface="Cambria" pitchFamily="18" charset="0"/>
                        </a:rPr>
                        <a:t>05 days</a:t>
                      </a:r>
                      <a:endParaRPr lang="en-US" dirty="0">
                        <a:latin typeface="Cambria" pitchFamily="18" charset="0"/>
                      </a:endParaRPr>
                    </a:p>
                  </a:txBody>
                  <a:tcPr/>
                </a:tc>
              </a:tr>
            </a:tbl>
          </a:graphicData>
        </a:graphic>
      </p:graphicFrame>
      <p:pic>
        <p:nvPicPr>
          <p:cNvPr id="5" name="Picture 2" descr="Bildergebnis für home button">
            <a:hlinkClick r:id="rId5" action="ppaction://hlinksldjump"/>
          </p:cNvPr>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8385179" y="6022979"/>
            <a:ext cx="530221" cy="530221"/>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ransition spd="slow"/>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914400" y="152400"/>
            <a:ext cx="8458200" cy="914400"/>
          </a:xfrm>
        </p:spPr>
        <p:txBody>
          <a:bodyPr/>
          <a:lstStyle/>
          <a:p>
            <a:pPr>
              <a:defRPr/>
            </a:pPr>
            <a:r>
              <a:rPr lang="en-US" sz="3600" kern="1200" dirty="0" smtClean="0"/>
              <a:t>Nuclear Security Training Courses (Detection &amp; Response)</a:t>
            </a:r>
          </a:p>
        </p:txBody>
      </p:sp>
      <p:graphicFrame>
        <p:nvGraphicFramePr>
          <p:cNvPr id="4" name="Table 3"/>
          <p:cNvGraphicFramePr>
            <a:graphicFrameLocks noGrp="1"/>
          </p:cNvGraphicFramePr>
          <p:nvPr/>
        </p:nvGraphicFramePr>
        <p:xfrm>
          <a:off x="685800" y="1397001"/>
          <a:ext cx="8001000" cy="5226754"/>
        </p:xfrm>
        <a:graphic>
          <a:graphicData uri="http://schemas.openxmlformats.org/drawingml/2006/table">
            <a:tbl>
              <a:tblPr firstRow="1" bandRow="1">
                <a:tableStyleId>{5C22544A-7EE6-4342-B048-85BDC9FD1C3A}</a:tableStyleId>
              </a:tblPr>
              <a:tblGrid>
                <a:gridCol w="1371600"/>
                <a:gridCol w="5181600"/>
                <a:gridCol w="1447800"/>
              </a:tblGrid>
              <a:tr h="61231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kern="1200" baseline="0" dirty="0" smtClean="0">
                          <a:solidFill>
                            <a:schemeClr val="dk1"/>
                          </a:solidFill>
                          <a:latin typeface="Cambria" pitchFamily="18" charset="0"/>
                          <a:ea typeface="+mn-ea"/>
                          <a:cs typeface="+mn-cs"/>
                        </a:rPr>
                        <a:t>Module -1</a:t>
                      </a:r>
                    </a:p>
                  </a:txBody>
                  <a:tcPr/>
                </a:tc>
                <a:tc>
                  <a:txBody>
                    <a:bodyPr/>
                    <a:lstStyle/>
                    <a:p>
                      <a:pPr algn="just"/>
                      <a:r>
                        <a:rPr lang="en-US" sz="1800" b="0" kern="1200" baseline="0" dirty="0" smtClean="0">
                          <a:solidFill>
                            <a:schemeClr val="dk1"/>
                          </a:solidFill>
                          <a:latin typeface="Cambria" pitchFamily="18" charset="0"/>
                          <a:ea typeface="+mn-ea"/>
                          <a:cs typeface="+mn-cs"/>
                          <a:hlinkClick r:id="rId2" action="ppaction://hlinksldjump"/>
                        </a:rPr>
                        <a:t>Training Course on Radiation Detection Equipment for Front Line Officers</a:t>
                      </a:r>
                      <a:endParaRPr lang="en-US" sz="1800" b="0" kern="1200" baseline="0" dirty="0" smtClean="0">
                        <a:solidFill>
                          <a:schemeClr val="dk1"/>
                        </a:solidFill>
                        <a:latin typeface="Cambria" pitchFamily="18" charset="0"/>
                        <a:ea typeface="+mn-ea"/>
                        <a:cs typeface="+mn-cs"/>
                      </a:endParaRPr>
                    </a:p>
                  </a:txBody>
                  <a:tcPr/>
                </a:tc>
                <a:tc>
                  <a:txBody>
                    <a:bodyPr/>
                    <a:lstStyle/>
                    <a:p>
                      <a:r>
                        <a:rPr lang="en-US" sz="1800" b="0" kern="1200" baseline="0" dirty="0" smtClean="0">
                          <a:solidFill>
                            <a:schemeClr val="dk1"/>
                          </a:solidFill>
                          <a:latin typeface="Cambria" pitchFamily="18" charset="0"/>
                          <a:ea typeface="+mn-ea"/>
                          <a:cs typeface="+mn-cs"/>
                        </a:rPr>
                        <a:t>03 days</a:t>
                      </a:r>
                    </a:p>
                  </a:txBody>
                  <a:tcPr/>
                </a:tc>
              </a:tr>
              <a:tr h="874736">
                <a:tc>
                  <a:txBody>
                    <a:bodyPr/>
                    <a:lstStyle/>
                    <a:p>
                      <a:r>
                        <a:rPr lang="en-US" dirty="0" smtClean="0">
                          <a:latin typeface="Cambria" pitchFamily="18" charset="0"/>
                        </a:rPr>
                        <a:t>Module</a:t>
                      </a:r>
                      <a:r>
                        <a:rPr lang="en-US" baseline="0" dirty="0" smtClean="0">
                          <a:latin typeface="Cambria" pitchFamily="18" charset="0"/>
                        </a:rPr>
                        <a:t> – 2</a:t>
                      </a:r>
                      <a:endParaRPr lang="en-US" dirty="0">
                        <a:latin typeface="Cambria" pitchFamily="18" charset="0"/>
                      </a:endParaRPr>
                    </a:p>
                  </a:txBody>
                  <a:tcPr/>
                </a:tc>
                <a:tc>
                  <a:txBody>
                    <a:bodyPr/>
                    <a:lstStyle/>
                    <a:p>
                      <a:pPr algn="just"/>
                      <a:r>
                        <a:rPr lang="en-US" sz="1800" b="0" kern="1200" baseline="0" dirty="0" smtClean="0">
                          <a:solidFill>
                            <a:schemeClr val="dk1"/>
                          </a:solidFill>
                          <a:latin typeface="Cambria" pitchFamily="18" charset="0"/>
                          <a:ea typeface="+mn-ea"/>
                          <a:cs typeface="+mn-cs"/>
                        </a:rPr>
                        <a:t>Training Course on Radiation Detection Equipment for Nuclear and Other Radioactive Material</a:t>
                      </a:r>
                      <a:endParaRPr lang="en-US" dirty="0">
                        <a:latin typeface="Cambria" pitchFamily="18" charset="0"/>
                      </a:endParaRPr>
                    </a:p>
                  </a:txBody>
                  <a:tcPr/>
                </a:tc>
                <a:tc>
                  <a:txBody>
                    <a:bodyPr/>
                    <a:lstStyle/>
                    <a:p>
                      <a:r>
                        <a:rPr lang="en-US" dirty="0" smtClean="0">
                          <a:latin typeface="Cambria" pitchFamily="18" charset="0"/>
                        </a:rPr>
                        <a:t>05 days</a:t>
                      </a:r>
                      <a:endParaRPr lang="en-US" dirty="0">
                        <a:latin typeface="Cambria" pitchFamily="18" charset="0"/>
                      </a:endParaRPr>
                    </a:p>
                  </a:txBody>
                  <a:tcPr/>
                </a:tc>
              </a:tr>
              <a:tr h="874736">
                <a:tc>
                  <a:txBody>
                    <a:bodyPr/>
                    <a:lstStyle/>
                    <a:p>
                      <a:r>
                        <a:rPr lang="en-US" dirty="0" smtClean="0">
                          <a:latin typeface="Cambria" pitchFamily="18" charset="0"/>
                        </a:rPr>
                        <a:t>Module</a:t>
                      </a:r>
                      <a:r>
                        <a:rPr lang="en-US" baseline="0" dirty="0" smtClean="0">
                          <a:latin typeface="Cambria" pitchFamily="18" charset="0"/>
                        </a:rPr>
                        <a:t> – 3</a:t>
                      </a:r>
                      <a:endParaRPr lang="en-US" dirty="0">
                        <a:latin typeface="Cambria" pitchFamily="18" charset="0"/>
                      </a:endParaRP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dirty="0" smtClean="0">
                          <a:latin typeface="Cambria" pitchFamily="18" charset="0"/>
                        </a:rPr>
                        <a:t>Training Course on Response to Malicious Act involving Nuclear and Other Radioactive Material</a:t>
                      </a:r>
                    </a:p>
                    <a:p>
                      <a:pPr algn="just"/>
                      <a:endParaRPr lang="en-US" dirty="0">
                        <a:latin typeface="Cambria"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Cambria" pitchFamily="18" charset="0"/>
                        </a:rPr>
                        <a:t>03 days</a:t>
                      </a:r>
                    </a:p>
                    <a:p>
                      <a:endParaRPr lang="en-US" dirty="0">
                        <a:latin typeface="Cambria" pitchFamily="18" charset="0"/>
                      </a:endParaRPr>
                    </a:p>
                  </a:txBody>
                  <a:tcPr/>
                </a:tc>
              </a:tr>
              <a:tr h="874736">
                <a:tc>
                  <a:txBody>
                    <a:bodyPr/>
                    <a:lstStyle/>
                    <a:p>
                      <a:r>
                        <a:rPr lang="en-US" dirty="0" smtClean="0">
                          <a:latin typeface="Cambria" pitchFamily="18" charset="0"/>
                        </a:rPr>
                        <a:t>Module</a:t>
                      </a:r>
                      <a:r>
                        <a:rPr lang="en-US" baseline="0" dirty="0" smtClean="0">
                          <a:latin typeface="Cambria" pitchFamily="18" charset="0"/>
                        </a:rPr>
                        <a:t> – 4</a:t>
                      </a:r>
                      <a:endParaRPr lang="en-US" dirty="0">
                        <a:latin typeface="Cambria"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Cambria" pitchFamily="18" charset="0"/>
                          <a:hlinkClick r:id="rId3" action="ppaction://hlinksldjump"/>
                        </a:rPr>
                        <a:t>Training Course on Locating and Securing Orphan Radioactive Material</a:t>
                      </a:r>
                      <a:endParaRPr lang="en-US" dirty="0" smtClean="0">
                        <a:latin typeface="Cambria" pitchFamily="18" charset="0"/>
                      </a:endParaRPr>
                    </a:p>
                    <a:p>
                      <a:endParaRPr lang="en-US" dirty="0">
                        <a:latin typeface="Cambria"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Cambria" pitchFamily="18" charset="0"/>
                        </a:rPr>
                        <a:t>05 days</a:t>
                      </a:r>
                    </a:p>
                    <a:p>
                      <a:endParaRPr lang="en-US" dirty="0">
                        <a:latin typeface="Cambria" pitchFamily="18" charset="0"/>
                      </a:endParaRPr>
                    </a:p>
                  </a:txBody>
                  <a:tcPr/>
                </a:tc>
              </a:tr>
              <a:tr h="874736">
                <a:tc>
                  <a:txBody>
                    <a:bodyPr/>
                    <a:lstStyle/>
                    <a:p>
                      <a:r>
                        <a:rPr lang="en-US" dirty="0" smtClean="0">
                          <a:latin typeface="Cambria" pitchFamily="18" charset="0"/>
                        </a:rPr>
                        <a:t>Module</a:t>
                      </a:r>
                      <a:r>
                        <a:rPr lang="en-US" baseline="0" dirty="0" smtClean="0">
                          <a:latin typeface="Cambria" pitchFamily="18" charset="0"/>
                        </a:rPr>
                        <a:t> – 5</a:t>
                      </a:r>
                      <a:endParaRPr lang="en-US" dirty="0">
                        <a:latin typeface="Cambria"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latin typeface="Cambria" pitchFamily="18" charset="0"/>
                        </a:rPr>
                        <a:t>Training Course on Repair and Maintenance of Radiation Detection Equipment</a:t>
                      </a:r>
                      <a:endParaRPr lang="en-US" dirty="0" smtClean="0">
                        <a:latin typeface="Cambria" pitchFamily="18" charset="0"/>
                      </a:endParaRPr>
                    </a:p>
                    <a:p>
                      <a:endParaRPr lang="en-US" dirty="0">
                        <a:latin typeface="Cambria" pitchFamily="18" charset="0"/>
                      </a:endParaRPr>
                    </a:p>
                  </a:txBody>
                  <a:tcPr/>
                </a:tc>
                <a:tc>
                  <a:txBody>
                    <a:bodyPr/>
                    <a:lstStyle/>
                    <a:p>
                      <a:r>
                        <a:rPr lang="en-US" dirty="0" smtClean="0">
                          <a:latin typeface="Cambria" pitchFamily="18" charset="0"/>
                        </a:rPr>
                        <a:t>05 days</a:t>
                      </a:r>
                      <a:endParaRPr lang="en-US" dirty="0">
                        <a:latin typeface="Cambria" pitchFamily="18" charset="0"/>
                      </a:endParaRPr>
                    </a:p>
                  </a:txBody>
                  <a:tcPr/>
                </a:tc>
              </a:tr>
              <a:tr h="96873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Cambria" pitchFamily="18" charset="0"/>
                        </a:rPr>
                        <a:t>Module</a:t>
                      </a:r>
                      <a:r>
                        <a:rPr lang="en-US" baseline="0" dirty="0" smtClean="0">
                          <a:latin typeface="Cambria" pitchFamily="18" charset="0"/>
                        </a:rPr>
                        <a:t> – 6</a:t>
                      </a:r>
                      <a:endParaRPr lang="en-US" dirty="0" smtClean="0">
                        <a:latin typeface="Cambria" pitchFamily="18" charset="0"/>
                      </a:endParaRPr>
                    </a:p>
                    <a:p>
                      <a:endParaRPr lang="en-US" dirty="0">
                        <a:latin typeface="Cambria" pitchFamily="18" charset="0"/>
                      </a:endParaRPr>
                    </a:p>
                  </a:txBody>
                  <a:tcPr/>
                </a:tc>
                <a:tc>
                  <a:txBody>
                    <a:bodyPr/>
                    <a:lstStyle/>
                    <a:p>
                      <a:r>
                        <a:rPr lang="en-US" dirty="0" smtClean="0">
                          <a:latin typeface="Cambria" pitchFamily="18" charset="0"/>
                        </a:rPr>
                        <a:t>Training Course on Mobile Expert</a:t>
                      </a:r>
                      <a:r>
                        <a:rPr lang="en-US" baseline="0" dirty="0" smtClean="0">
                          <a:latin typeface="Cambria" pitchFamily="18" charset="0"/>
                        </a:rPr>
                        <a:t> Support Team</a:t>
                      </a:r>
                      <a:endParaRPr lang="en-US" dirty="0">
                        <a:latin typeface="Cambria" pitchFamily="18" charset="0"/>
                      </a:endParaRPr>
                    </a:p>
                  </a:txBody>
                  <a:tcPr/>
                </a:tc>
                <a:tc>
                  <a:txBody>
                    <a:bodyPr/>
                    <a:lstStyle/>
                    <a:p>
                      <a:r>
                        <a:rPr lang="en-US" dirty="0" smtClean="0">
                          <a:latin typeface="Cambria" pitchFamily="18" charset="0"/>
                        </a:rPr>
                        <a:t>05 Days</a:t>
                      </a:r>
                      <a:endParaRPr lang="en-US" dirty="0">
                        <a:latin typeface="Cambria" pitchFamily="18" charset="0"/>
                      </a:endParaRPr>
                    </a:p>
                  </a:txBody>
                  <a:tcPr/>
                </a:tc>
              </a:tr>
            </a:tbl>
          </a:graphicData>
        </a:graphic>
      </p:graphicFrame>
      <p:pic>
        <p:nvPicPr>
          <p:cNvPr id="5" name="Picture 2" descr="Bildergebnis für home button">
            <a:hlinkClick r:id="rId4" action="ppaction://hlinksldjump"/>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385179" y="6022979"/>
            <a:ext cx="530221" cy="530221"/>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ransition spd="slow"/>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990918" y="76200"/>
            <a:ext cx="8000682" cy="990600"/>
          </a:xfrm>
        </p:spPr>
        <p:txBody>
          <a:bodyPr>
            <a:noAutofit/>
          </a:bodyPr>
          <a:lstStyle/>
          <a:p>
            <a:pPr>
              <a:defRPr/>
            </a:pPr>
            <a:r>
              <a:rPr lang="en-US" sz="3200" dirty="0" smtClean="0">
                <a:cs typeface="Arial" pitchFamily="34" charset="0"/>
              </a:rPr>
              <a:t>Training in International Obligations, National Legal &amp; Regulatory Framework</a:t>
            </a:r>
            <a:endParaRPr lang="en-US" sz="3200" dirty="0">
              <a:cs typeface="Arial" pitchFamily="34" charset="0"/>
            </a:endParaRPr>
          </a:p>
        </p:txBody>
      </p:sp>
      <p:grpSp>
        <p:nvGrpSpPr>
          <p:cNvPr id="3" name="Diagram 2"/>
          <p:cNvGrpSpPr>
            <a:grpSpLocks noChangeAspect="1"/>
          </p:cNvGrpSpPr>
          <p:nvPr/>
        </p:nvGrpSpPr>
        <p:grpSpPr bwMode="auto">
          <a:xfrm>
            <a:off x="838469" y="1600200"/>
            <a:ext cx="7848185" cy="4724400"/>
            <a:chOff x="731" y="744"/>
            <a:chExt cx="4112" cy="2720"/>
          </a:xfrm>
        </p:grpSpPr>
        <p:sp>
          <p:nvSpPr>
            <p:cNvPr id="12292" name="_s57348"/>
            <p:cNvSpPr>
              <a:spLocks noChangeArrowheads="1" noTextEdit="1"/>
            </p:cNvSpPr>
            <p:nvPr/>
          </p:nvSpPr>
          <p:spPr bwMode="auto">
            <a:xfrm>
              <a:off x="2349" y="1225"/>
              <a:ext cx="1062" cy="1062"/>
            </a:xfrm>
            <a:prstGeom prst="ellipse">
              <a:avLst/>
            </a:prstGeom>
            <a:solidFill>
              <a:srgbClr val="FF0000">
                <a:alpha val="50195"/>
              </a:srgbClr>
            </a:solidFill>
            <a:ln w="4670">
              <a:noFill/>
              <a:round/>
              <a:headEnd/>
              <a:tailEnd/>
            </a:ln>
          </p:spPr>
          <p:txBody>
            <a:bodyPr lIns="0" tIns="0" rIns="0" bIns="0" anchor="ctr"/>
            <a:lstStyle/>
            <a:p>
              <a:endParaRPr lang="en-US"/>
            </a:p>
          </p:txBody>
        </p:sp>
        <p:sp>
          <p:nvSpPr>
            <p:cNvPr id="12293" name="_s57349"/>
            <p:cNvSpPr>
              <a:spLocks noChangeArrowheads="1"/>
            </p:cNvSpPr>
            <p:nvPr/>
          </p:nvSpPr>
          <p:spPr bwMode="auto">
            <a:xfrm>
              <a:off x="1750" y="744"/>
              <a:ext cx="2437" cy="265"/>
            </a:xfrm>
            <a:prstGeom prst="rect">
              <a:avLst/>
            </a:prstGeom>
            <a:noFill/>
            <a:ln w="9525">
              <a:noFill/>
              <a:miter lim="800000"/>
              <a:headEnd/>
              <a:tailEnd/>
            </a:ln>
          </p:spPr>
          <p:txBody>
            <a:bodyPr wrap="none" lIns="0" tIns="0" rIns="0" bIns="0" anchor="ctr"/>
            <a:lstStyle/>
            <a:p>
              <a:pPr algn="ctr" eaLnBrk="0" hangingPunct="0"/>
              <a:r>
                <a:rPr lang="en-US" sz="2800" b="1">
                  <a:solidFill>
                    <a:srgbClr val="FF3300"/>
                  </a:solidFill>
                  <a:cs typeface="Arial" charset="0"/>
                </a:rPr>
                <a:t>National Legal &amp; </a:t>
              </a:r>
            </a:p>
            <a:p>
              <a:pPr algn="ctr" eaLnBrk="0" hangingPunct="0"/>
              <a:r>
                <a:rPr lang="en-US" sz="2800" b="1">
                  <a:solidFill>
                    <a:srgbClr val="FF3300"/>
                  </a:solidFill>
                  <a:cs typeface="Arial" charset="0"/>
                </a:rPr>
                <a:t>Regulatory Framework</a:t>
              </a:r>
            </a:p>
          </p:txBody>
        </p:sp>
        <p:sp>
          <p:nvSpPr>
            <p:cNvPr id="12294" name="_s57350"/>
            <p:cNvSpPr>
              <a:spLocks noChangeArrowheads="1" noTextEdit="1"/>
            </p:cNvSpPr>
            <p:nvPr/>
          </p:nvSpPr>
          <p:spPr bwMode="auto">
            <a:xfrm>
              <a:off x="2698" y="1427"/>
              <a:ext cx="1062" cy="1062"/>
            </a:xfrm>
            <a:prstGeom prst="ellipse">
              <a:avLst/>
            </a:prstGeom>
            <a:solidFill>
              <a:srgbClr val="CC0000">
                <a:alpha val="50195"/>
              </a:srgbClr>
            </a:solidFill>
            <a:ln w="4670">
              <a:noFill/>
              <a:round/>
              <a:headEnd/>
              <a:tailEnd/>
            </a:ln>
          </p:spPr>
          <p:txBody>
            <a:bodyPr lIns="0" tIns="0" rIns="0" bIns="0" anchor="ctr"/>
            <a:lstStyle/>
            <a:p>
              <a:endParaRPr lang="en-US"/>
            </a:p>
          </p:txBody>
        </p:sp>
        <p:sp>
          <p:nvSpPr>
            <p:cNvPr id="12295" name="_s57351"/>
            <p:cNvSpPr>
              <a:spLocks noChangeArrowheads="1"/>
            </p:cNvSpPr>
            <p:nvPr/>
          </p:nvSpPr>
          <p:spPr bwMode="auto">
            <a:xfrm>
              <a:off x="3781" y="1374"/>
              <a:ext cx="1062" cy="265"/>
            </a:xfrm>
            <a:prstGeom prst="rect">
              <a:avLst/>
            </a:prstGeom>
            <a:noFill/>
            <a:ln w="9525">
              <a:noFill/>
              <a:miter lim="800000"/>
              <a:headEnd/>
              <a:tailEnd/>
            </a:ln>
          </p:spPr>
          <p:txBody>
            <a:bodyPr wrap="none" lIns="0" tIns="0" rIns="0" bIns="0" anchor="ctr"/>
            <a:lstStyle/>
            <a:p>
              <a:pPr algn="ctr"/>
              <a:r>
                <a:rPr lang="en-US" sz="2800" b="1" dirty="0">
                  <a:solidFill>
                    <a:srgbClr val="CC0000"/>
                  </a:solidFill>
                  <a:cs typeface="Arial" charset="0"/>
                </a:rPr>
                <a:t>UN </a:t>
              </a:r>
              <a:r>
                <a:rPr lang="en-US" sz="2800" b="1" dirty="0" smtClean="0">
                  <a:solidFill>
                    <a:srgbClr val="CC0000"/>
                  </a:solidFill>
                  <a:cs typeface="Arial" charset="0"/>
                </a:rPr>
                <a:t>Resolutions</a:t>
              </a:r>
            </a:p>
            <a:p>
              <a:pPr algn="ctr"/>
              <a:r>
                <a:rPr lang="en-US" dirty="0" smtClean="0">
                  <a:solidFill>
                    <a:srgbClr val="CC0000"/>
                  </a:solidFill>
                </a:rPr>
                <a:t>i.e. 1540</a:t>
              </a:r>
              <a:endParaRPr lang="en-US" sz="2800" b="1" dirty="0">
                <a:solidFill>
                  <a:srgbClr val="CC0000"/>
                </a:solidFill>
                <a:cs typeface="Arial" charset="0"/>
              </a:endParaRPr>
            </a:p>
          </p:txBody>
        </p:sp>
        <p:sp>
          <p:nvSpPr>
            <p:cNvPr id="12296" name="_s57352"/>
            <p:cNvSpPr>
              <a:spLocks noChangeArrowheads="1" noTextEdit="1"/>
            </p:cNvSpPr>
            <p:nvPr/>
          </p:nvSpPr>
          <p:spPr bwMode="auto">
            <a:xfrm>
              <a:off x="2698" y="1830"/>
              <a:ext cx="1062" cy="1062"/>
            </a:xfrm>
            <a:prstGeom prst="ellipse">
              <a:avLst/>
            </a:prstGeom>
            <a:solidFill>
              <a:srgbClr val="CC6600">
                <a:alpha val="50195"/>
              </a:srgbClr>
            </a:solidFill>
            <a:ln w="4670">
              <a:noFill/>
              <a:round/>
              <a:headEnd/>
              <a:tailEnd/>
            </a:ln>
          </p:spPr>
          <p:txBody>
            <a:bodyPr lIns="0" tIns="0" rIns="0" bIns="0" anchor="ctr"/>
            <a:lstStyle/>
            <a:p>
              <a:endParaRPr lang="en-US"/>
            </a:p>
          </p:txBody>
        </p:sp>
        <p:sp>
          <p:nvSpPr>
            <p:cNvPr id="12297" name="_s57353"/>
            <p:cNvSpPr>
              <a:spLocks noChangeArrowheads="1"/>
            </p:cNvSpPr>
            <p:nvPr/>
          </p:nvSpPr>
          <p:spPr bwMode="auto">
            <a:xfrm>
              <a:off x="3781" y="2679"/>
              <a:ext cx="1062" cy="265"/>
            </a:xfrm>
            <a:prstGeom prst="rect">
              <a:avLst/>
            </a:prstGeom>
            <a:noFill/>
            <a:ln w="9525" algn="ctr">
              <a:noFill/>
              <a:miter lim="800000"/>
              <a:headEnd/>
              <a:tailEnd/>
            </a:ln>
          </p:spPr>
          <p:txBody>
            <a:bodyPr wrap="none" lIns="0" tIns="0" rIns="0" bIns="0" anchor="ctr"/>
            <a:lstStyle/>
            <a:p>
              <a:pPr algn="ctr" eaLnBrk="0" hangingPunct="0"/>
              <a:r>
                <a:rPr lang="en-US" sz="2800" b="1">
                  <a:solidFill>
                    <a:srgbClr val="CC6600"/>
                  </a:solidFill>
                  <a:cs typeface="Arial" charset="0"/>
                </a:rPr>
                <a:t>CPPNM</a:t>
              </a:r>
            </a:p>
          </p:txBody>
        </p:sp>
        <p:sp>
          <p:nvSpPr>
            <p:cNvPr id="12298" name="_s57354"/>
            <p:cNvSpPr>
              <a:spLocks noChangeArrowheads="1" noTextEdit="1"/>
            </p:cNvSpPr>
            <p:nvPr/>
          </p:nvSpPr>
          <p:spPr bwMode="auto">
            <a:xfrm>
              <a:off x="2349" y="2031"/>
              <a:ext cx="1062" cy="1062"/>
            </a:xfrm>
            <a:prstGeom prst="ellipse">
              <a:avLst/>
            </a:prstGeom>
            <a:solidFill>
              <a:srgbClr val="FF9933">
                <a:alpha val="50195"/>
              </a:srgbClr>
            </a:solidFill>
            <a:ln w="4670">
              <a:noFill/>
              <a:round/>
              <a:headEnd/>
              <a:tailEnd/>
            </a:ln>
          </p:spPr>
          <p:txBody>
            <a:bodyPr lIns="0" tIns="0" rIns="0" bIns="0" anchor="ctr"/>
            <a:lstStyle/>
            <a:p>
              <a:endParaRPr lang="en-US"/>
            </a:p>
          </p:txBody>
        </p:sp>
        <p:sp>
          <p:nvSpPr>
            <p:cNvPr id="12299" name="_s57355"/>
            <p:cNvSpPr>
              <a:spLocks noChangeArrowheads="1"/>
            </p:cNvSpPr>
            <p:nvPr/>
          </p:nvSpPr>
          <p:spPr bwMode="auto">
            <a:xfrm>
              <a:off x="2350" y="3199"/>
              <a:ext cx="1062" cy="265"/>
            </a:xfrm>
            <a:prstGeom prst="rect">
              <a:avLst/>
            </a:prstGeom>
            <a:noFill/>
            <a:ln w="9525" algn="ctr">
              <a:noFill/>
              <a:miter lim="800000"/>
              <a:headEnd/>
              <a:tailEnd/>
            </a:ln>
          </p:spPr>
          <p:txBody>
            <a:bodyPr wrap="none" lIns="0" tIns="0" rIns="0" bIns="0" anchor="ctr"/>
            <a:lstStyle/>
            <a:p>
              <a:pPr algn="ctr" eaLnBrk="0" hangingPunct="0"/>
              <a:r>
                <a:rPr lang="en-US" sz="2800" b="1" dirty="0" smtClean="0">
                  <a:solidFill>
                    <a:srgbClr val="FF9933"/>
                  </a:solidFill>
                  <a:cs typeface="Arial" charset="0"/>
                </a:rPr>
                <a:t>IAEA-INFCIRC-225/NSS-13</a:t>
              </a:r>
              <a:endParaRPr lang="en-US" sz="2800" b="1" dirty="0">
                <a:solidFill>
                  <a:srgbClr val="FF9933"/>
                </a:solidFill>
                <a:cs typeface="Arial" charset="0"/>
              </a:endParaRPr>
            </a:p>
          </p:txBody>
        </p:sp>
        <p:sp>
          <p:nvSpPr>
            <p:cNvPr id="12300" name="_s57356"/>
            <p:cNvSpPr>
              <a:spLocks noChangeArrowheads="1" noTextEdit="1"/>
            </p:cNvSpPr>
            <p:nvPr/>
          </p:nvSpPr>
          <p:spPr bwMode="auto">
            <a:xfrm>
              <a:off x="2000" y="1830"/>
              <a:ext cx="1062" cy="1062"/>
            </a:xfrm>
            <a:prstGeom prst="ellipse">
              <a:avLst/>
            </a:prstGeom>
            <a:solidFill>
              <a:srgbClr val="92D050">
                <a:alpha val="50195"/>
              </a:srgbClr>
            </a:solidFill>
            <a:ln w="4670">
              <a:noFill/>
              <a:round/>
              <a:headEnd/>
              <a:tailEnd/>
            </a:ln>
          </p:spPr>
          <p:txBody>
            <a:bodyPr lIns="0" tIns="0" rIns="0" bIns="0" anchor="ctr"/>
            <a:lstStyle/>
            <a:p>
              <a:endParaRPr lang="en-US"/>
            </a:p>
          </p:txBody>
        </p:sp>
        <p:sp>
          <p:nvSpPr>
            <p:cNvPr id="12301" name="_s57357"/>
            <p:cNvSpPr>
              <a:spLocks noChangeArrowheads="1"/>
            </p:cNvSpPr>
            <p:nvPr/>
          </p:nvSpPr>
          <p:spPr bwMode="auto">
            <a:xfrm>
              <a:off x="918" y="2680"/>
              <a:ext cx="1062" cy="265"/>
            </a:xfrm>
            <a:prstGeom prst="rect">
              <a:avLst/>
            </a:prstGeom>
            <a:noFill/>
            <a:ln w="9525" algn="ctr">
              <a:noFill/>
              <a:miter lim="800000"/>
              <a:headEnd/>
              <a:tailEnd/>
            </a:ln>
          </p:spPr>
          <p:txBody>
            <a:bodyPr wrap="none" lIns="0" tIns="0" rIns="0" bIns="0" anchor="ctr"/>
            <a:lstStyle/>
            <a:p>
              <a:pPr algn="ctr" eaLnBrk="0" hangingPunct="0"/>
              <a:r>
                <a:rPr lang="en-US" sz="2800" b="1">
                  <a:solidFill>
                    <a:srgbClr val="92D050"/>
                  </a:solidFill>
                  <a:cs typeface="Arial" charset="0"/>
                </a:rPr>
                <a:t>IAEA Resolutions</a:t>
              </a:r>
            </a:p>
          </p:txBody>
        </p:sp>
        <p:sp>
          <p:nvSpPr>
            <p:cNvPr id="12302" name="_s57358"/>
            <p:cNvSpPr>
              <a:spLocks noChangeArrowheads="1" noTextEdit="1"/>
            </p:cNvSpPr>
            <p:nvPr/>
          </p:nvSpPr>
          <p:spPr bwMode="auto">
            <a:xfrm>
              <a:off x="2000" y="1427"/>
              <a:ext cx="1062" cy="1062"/>
            </a:xfrm>
            <a:prstGeom prst="ellipse">
              <a:avLst/>
            </a:prstGeom>
            <a:solidFill>
              <a:schemeClr val="tx1">
                <a:alpha val="50195"/>
              </a:schemeClr>
            </a:solidFill>
            <a:ln w="4670">
              <a:noFill/>
              <a:round/>
              <a:headEnd/>
              <a:tailEnd/>
            </a:ln>
          </p:spPr>
          <p:txBody>
            <a:bodyPr lIns="0" tIns="0" rIns="0" bIns="0" anchor="ctr"/>
            <a:lstStyle/>
            <a:p>
              <a:endParaRPr lang="en-US"/>
            </a:p>
          </p:txBody>
        </p:sp>
        <p:sp>
          <p:nvSpPr>
            <p:cNvPr id="12303" name="_s57359"/>
            <p:cNvSpPr>
              <a:spLocks noChangeArrowheads="1"/>
            </p:cNvSpPr>
            <p:nvPr/>
          </p:nvSpPr>
          <p:spPr bwMode="auto">
            <a:xfrm>
              <a:off x="731" y="1488"/>
              <a:ext cx="1198" cy="265"/>
            </a:xfrm>
            <a:prstGeom prst="rect">
              <a:avLst/>
            </a:prstGeom>
            <a:noFill/>
            <a:ln w="9525" algn="ctr">
              <a:noFill/>
              <a:miter lim="800000"/>
              <a:headEnd/>
              <a:tailEnd/>
            </a:ln>
          </p:spPr>
          <p:txBody>
            <a:bodyPr wrap="none" lIns="0" tIns="0" rIns="0" bIns="0" anchor="ctr"/>
            <a:lstStyle/>
            <a:p>
              <a:pPr algn="ctr" eaLnBrk="0" hangingPunct="0"/>
              <a:r>
                <a:rPr lang="en-US" sz="2600" b="1" dirty="0">
                  <a:cs typeface="Arial" charset="0"/>
                </a:rPr>
                <a:t>Code of Conduct on </a:t>
              </a:r>
            </a:p>
            <a:p>
              <a:pPr algn="ctr" eaLnBrk="0" hangingPunct="0"/>
              <a:r>
                <a:rPr lang="en-US" sz="2600" b="1" dirty="0">
                  <a:cs typeface="Arial" charset="0"/>
                </a:rPr>
                <a:t>Safety and Security of</a:t>
              </a:r>
            </a:p>
            <a:p>
              <a:pPr algn="ctr" eaLnBrk="0" hangingPunct="0"/>
              <a:r>
                <a:rPr lang="en-US" sz="2600" b="1" dirty="0">
                  <a:cs typeface="Arial" charset="0"/>
                </a:rPr>
                <a:t>Radioactive Sources</a:t>
              </a:r>
            </a:p>
            <a:p>
              <a:pPr algn="ctr" eaLnBrk="0" hangingPunct="0"/>
              <a:r>
                <a:rPr lang="en-US" sz="1400" b="1" dirty="0">
                  <a:latin typeface="Garamond" pitchFamily="18" charset="0"/>
                </a:rPr>
                <a:t>[</a:t>
              </a:r>
              <a:r>
                <a:rPr lang="en-US" sz="1400" b="1" dirty="0">
                  <a:cs typeface="Arial" charset="0"/>
                </a:rPr>
                <a:t>not a legal binding</a:t>
              </a:r>
              <a:r>
                <a:rPr lang="en-US" sz="1400" b="1" dirty="0">
                  <a:latin typeface="Garamond" pitchFamily="18" charset="0"/>
                </a:rPr>
                <a:t>]</a:t>
              </a:r>
            </a:p>
          </p:txBody>
        </p:sp>
      </p:grpSp>
      <p:pic>
        <p:nvPicPr>
          <p:cNvPr id="16" name="Picture 2" descr="Bildergebnis für home button">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385179" y="6022979"/>
            <a:ext cx="530221" cy="530221"/>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ransition spd="slow"/>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04800"/>
            <a:ext cx="7924800" cy="685800"/>
          </a:xfrm>
        </p:spPr>
        <p:txBody>
          <a:bodyPr/>
          <a:lstStyle/>
          <a:p>
            <a:r>
              <a:rPr lang="en-US" dirty="0" smtClean="0">
                <a:solidFill>
                  <a:srgbClr val="C00000"/>
                </a:solidFill>
                <a:latin typeface="Arial" charset="0"/>
                <a:cs typeface="Arial" charset="0"/>
              </a:rPr>
              <a:t>Competency Through Fellowship Scheme</a:t>
            </a:r>
          </a:p>
        </p:txBody>
      </p:sp>
      <p:sp>
        <p:nvSpPr>
          <p:cNvPr id="3" name="Content Placeholder 2"/>
          <p:cNvSpPr>
            <a:spLocks noGrp="1"/>
          </p:cNvSpPr>
          <p:nvPr>
            <p:ph idx="1"/>
          </p:nvPr>
        </p:nvSpPr>
        <p:spPr/>
        <p:txBody>
          <a:bodyPr/>
          <a:lstStyle/>
          <a:p>
            <a:pPr algn="just"/>
            <a:r>
              <a:rPr lang="en-US" b="0" dirty="0" smtClean="0"/>
              <a:t>PNRA recruits the young graduate and awarded fellowships for higher studies at:</a:t>
            </a:r>
          </a:p>
          <a:p>
            <a:pPr lvl="1" algn="just"/>
            <a:r>
              <a:rPr lang="en-US" b="0" dirty="0" smtClean="0"/>
              <a:t>Karachi Institute of Nuclear Power Engineering (KINPOE) or </a:t>
            </a:r>
          </a:p>
          <a:p>
            <a:pPr lvl="1" algn="just"/>
            <a:r>
              <a:rPr lang="en-US" b="0" dirty="0" smtClean="0"/>
              <a:t>Pakistan Institute of Engineering and Applied Sciences (PIEAS) </a:t>
            </a:r>
          </a:p>
          <a:p>
            <a:pPr algn="just"/>
            <a:r>
              <a:rPr lang="en-US" b="0" dirty="0" smtClean="0"/>
              <a:t>Capacity building of these graduates are enhanced through in-house professional development courses/educational programs of nuclear security including prevention, detection &amp; response</a:t>
            </a:r>
          </a:p>
          <a:p>
            <a:pPr algn="just"/>
            <a:endParaRPr lang="en-US" b="0" dirty="0" smtClean="0"/>
          </a:p>
          <a:p>
            <a:pPr lvl="1" algn="just"/>
            <a:endParaRPr lang="en-US" b="0" dirty="0" smtClean="0"/>
          </a:p>
        </p:txBody>
      </p:sp>
      <p:pic>
        <p:nvPicPr>
          <p:cNvPr id="5" name="Picture 2" descr="Bildergebnis für home button">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153400" y="5943600"/>
            <a:ext cx="530221" cy="530221"/>
          </a:xfrm>
          <a:prstGeom prst="rect">
            <a:avLst/>
          </a:prstGeom>
          <a:noFill/>
          <a:extLst>
            <a:ext uri="{909E8E84-426E-40DD-AFC4-6F175D3DCCD1}">
              <a14:hiddenFill xmlns:a14="http://schemas.microsoft.com/office/drawing/2010/main" xmlns="">
                <a:solidFill>
                  <a:srgbClr val="FFFFFF"/>
                </a:solidFill>
              </a14:hiddenFill>
            </a:ext>
          </a:extLst>
        </p:spPr>
      </p:pic>
      <p:sp>
        <p:nvSpPr>
          <p:cNvPr id="6" name="Rectangular Callout 5"/>
          <p:cNvSpPr/>
          <p:nvPr/>
        </p:nvSpPr>
        <p:spPr bwMode="auto">
          <a:xfrm>
            <a:off x="2667000" y="1143000"/>
            <a:ext cx="4419600" cy="990600"/>
          </a:xfrm>
          <a:prstGeom prst="wedgeRectCallout">
            <a:avLst>
              <a:gd name="adj1" fmla="val -48905"/>
              <a:gd name="adj2" fmla="val 103510"/>
            </a:avLst>
          </a:prstGeom>
          <a:solidFill>
            <a:schemeClr val="bg1">
              <a:lumMod val="95000"/>
            </a:schemeClr>
          </a:solidFill>
          <a:ln w="9525" cap="flat" cmpd="sng" algn="ctr">
            <a:solidFill>
              <a:schemeClr val="tx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r>
              <a:rPr lang="en-GB" sz="1800" b="0" dirty="0" smtClean="0">
                <a:latin typeface="Cambria" pitchFamily="18" charset="0"/>
              </a:rPr>
              <a:t>For more information, please visit</a:t>
            </a:r>
          </a:p>
          <a:p>
            <a:pPr algn="ctr"/>
            <a:r>
              <a:rPr lang="en-GB" sz="1800" b="0" dirty="0" smtClean="0">
                <a:latin typeface="Cambria" pitchFamily="18" charset="0"/>
              </a:rPr>
              <a:t> </a:t>
            </a:r>
            <a:r>
              <a:rPr lang="en-US" sz="1800" dirty="0" smtClean="0">
                <a:hlinkClick r:id="rId4"/>
              </a:rPr>
              <a:t>http://www.kinpoe.edu.pk/</a:t>
            </a:r>
            <a:endParaRPr lang="en-GB" sz="1800" b="0" dirty="0" smtClean="0">
              <a:latin typeface="Cambria" pitchFamily="18" charset="0"/>
            </a:endParaRPr>
          </a:p>
        </p:txBody>
      </p:sp>
      <p:sp>
        <p:nvSpPr>
          <p:cNvPr id="7" name="Multiply 6">
            <a:hlinkClick r:id="rId5" action="ppaction://hlinksldjump"/>
          </p:cNvPr>
          <p:cNvSpPr/>
          <p:nvPr/>
        </p:nvSpPr>
        <p:spPr bwMode="auto">
          <a:xfrm>
            <a:off x="6553200" y="1143000"/>
            <a:ext cx="453927" cy="436563"/>
          </a:xfrm>
          <a:prstGeom prst="mathMultiply">
            <a:avLst/>
          </a:prstGeom>
          <a:ln>
            <a:headEnd type="none" w="med" len="med"/>
            <a:tailEnd type="none" w="med" len="med"/>
          </a:ln>
        </p:spPr>
        <p:style>
          <a:lnRef idx="1">
            <a:schemeClr val="dk1"/>
          </a:lnRef>
          <a:fillRef idx="3">
            <a:schemeClr val="dk1"/>
          </a:fillRef>
          <a:effectRef idx="2">
            <a:schemeClr val="dk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Tree>
  </p:cSld>
  <p:clrMapOvr>
    <a:masterClrMapping/>
  </p:clrMapOvr>
  <p:transition spd="slow"/>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04800"/>
            <a:ext cx="7924800" cy="685800"/>
          </a:xfrm>
        </p:spPr>
        <p:txBody>
          <a:bodyPr/>
          <a:lstStyle/>
          <a:p>
            <a:r>
              <a:rPr lang="en-US" dirty="0" smtClean="0">
                <a:solidFill>
                  <a:srgbClr val="C00000"/>
                </a:solidFill>
                <a:latin typeface="Arial" charset="0"/>
                <a:cs typeface="Arial" charset="0"/>
              </a:rPr>
              <a:t>Competency Through Fellowship Scheme</a:t>
            </a:r>
          </a:p>
        </p:txBody>
      </p:sp>
      <p:sp>
        <p:nvSpPr>
          <p:cNvPr id="3" name="Content Placeholder 2"/>
          <p:cNvSpPr>
            <a:spLocks noGrp="1"/>
          </p:cNvSpPr>
          <p:nvPr>
            <p:ph idx="1"/>
          </p:nvPr>
        </p:nvSpPr>
        <p:spPr/>
        <p:txBody>
          <a:bodyPr/>
          <a:lstStyle/>
          <a:p>
            <a:pPr algn="just"/>
            <a:r>
              <a:rPr lang="en-US" b="0" dirty="0" smtClean="0"/>
              <a:t>PNRA recruits the young graduate and awarded fellowships for higher studies at:</a:t>
            </a:r>
          </a:p>
          <a:p>
            <a:pPr lvl="1" algn="just"/>
            <a:r>
              <a:rPr lang="en-US" b="0" dirty="0" smtClean="0"/>
              <a:t>Karachi Institute of Nuclear Power Engineering (KINPOE) or </a:t>
            </a:r>
          </a:p>
          <a:p>
            <a:pPr lvl="1" algn="just"/>
            <a:r>
              <a:rPr lang="en-US" b="0" dirty="0" smtClean="0"/>
              <a:t>Pakistan Institute of Engineering and Applied Sciences (PIEAS) </a:t>
            </a:r>
          </a:p>
          <a:p>
            <a:pPr algn="just"/>
            <a:r>
              <a:rPr lang="en-US" b="0" dirty="0" smtClean="0"/>
              <a:t>Capacity building of these graduates are enhanced through in-house professional development courses/educational programs of nuclear security including prevention, detection &amp; response</a:t>
            </a:r>
          </a:p>
          <a:p>
            <a:pPr algn="just"/>
            <a:endParaRPr lang="en-US" b="0" dirty="0" smtClean="0"/>
          </a:p>
          <a:p>
            <a:pPr lvl="1" algn="just"/>
            <a:endParaRPr lang="en-US" b="0" dirty="0" smtClean="0"/>
          </a:p>
        </p:txBody>
      </p:sp>
      <p:pic>
        <p:nvPicPr>
          <p:cNvPr id="5" name="Picture 2" descr="Bildergebnis für home button">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153400" y="5943600"/>
            <a:ext cx="530221" cy="530221"/>
          </a:xfrm>
          <a:prstGeom prst="rect">
            <a:avLst/>
          </a:prstGeom>
          <a:noFill/>
          <a:extLst>
            <a:ext uri="{909E8E84-426E-40DD-AFC4-6F175D3DCCD1}">
              <a14:hiddenFill xmlns:a14="http://schemas.microsoft.com/office/drawing/2010/main" xmlns="">
                <a:solidFill>
                  <a:srgbClr val="FFFFFF"/>
                </a:solidFill>
              </a14:hiddenFill>
            </a:ext>
          </a:extLst>
        </p:spPr>
      </p:pic>
      <p:sp>
        <p:nvSpPr>
          <p:cNvPr id="7" name="Rectangular Callout 6"/>
          <p:cNvSpPr/>
          <p:nvPr/>
        </p:nvSpPr>
        <p:spPr bwMode="auto">
          <a:xfrm>
            <a:off x="2514600" y="2057400"/>
            <a:ext cx="4419600" cy="990600"/>
          </a:xfrm>
          <a:prstGeom prst="wedgeRectCallout">
            <a:avLst>
              <a:gd name="adj1" fmla="val -48905"/>
              <a:gd name="adj2" fmla="val 103510"/>
            </a:avLst>
          </a:prstGeom>
          <a:solidFill>
            <a:schemeClr val="bg1">
              <a:lumMod val="95000"/>
            </a:schemeClr>
          </a:solidFill>
          <a:ln w="9525" cap="flat" cmpd="sng" algn="ctr">
            <a:solidFill>
              <a:schemeClr val="tx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r>
              <a:rPr lang="en-GB" sz="1800" b="0" dirty="0" smtClean="0">
                <a:latin typeface="Cambria" pitchFamily="18" charset="0"/>
              </a:rPr>
              <a:t>For more information, please visit</a:t>
            </a:r>
          </a:p>
          <a:p>
            <a:pPr algn="ctr"/>
            <a:r>
              <a:rPr lang="en-GB" sz="1800" b="0" dirty="0" smtClean="0">
                <a:latin typeface="Cambria" pitchFamily="18" charset="0"/>
              </a:rPr>
              <a:t> </a:t>
            </a:r>
            <a:r>
              <a:rPr lang="en-US" sz="1800" dirty="0" smtClean="0">
                <a:hlinkClick r:id="rId4"/>
              </a:rPr>
              <a:t>http://www.pieas.edu.pk/</a:t>
            </a:r>
            <a:endParaRPr lang="en-GB" sz="1800" b="0" dirty="0" smtClean="0">
              <a:latin typeface="Cambria" pitchFamily="18" charset="0"/>
            </a:endParaRPr>
          </a:p>
        </p:txBody>
      </p:sp>
      <p:sp>
        <p:nvSpPr>
          <p:cNvPr id="8" name="Multiply 7">
            <a:hlinkClick r:id="rId5" action="ppaction://hlinksldjump"/>
          </p:cNvPr>
          <p:cNvSpPr/>
          <p:nvPr/>
        </p:nvSpPr>
        <p:spPr bwMode="auto">
          <a:xfrm>
            <a:off x="6400800" y="2133600"/>
            <a:ext cx="453927" cy="436563"/>
          </a:xfrm>
          <a:prstGeom prst="mathMultiply">
            <a:avLst/>
          </a:prstGeom>
          <a:ln>
            <a:headEnd type="none" w="med" len="med"/>
            <a:tailEnd type="none" w="med" len="med"/>
          </a:ln>
        </p:spPr>
        <p:style>
          <a:lnRef idx="1">
            <a:schemeClr val="dk1"/>
          </a:lnRef>
          <a:fillRef idx="3">
            <a:schemeClr val="dk1"/>
          </a:fillRef>
          <a:effectRef idx="2">
            <a:schemeClr val="dk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Tree>
  </p:cSld>
  <p:clrMapOvr>
    <a:masterClrMapping/>
  </p:clrMapOvr>
  <p:transition spd="slow"/>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914400" y="152400"/>
            <a:ext cx="8229600" cy="914400"/>
          </a:xfrm>
        </p:spPr>
        <p:txBody>
          <a:bodyPr/>
          <a:lstStyle/>
          <a:p>
            <a:pPr>
              <a:defRPr/>
            </a:pPr>
            <a:r>
              <a:rPr lang="en-US" kern="1200" dirty="0" smtClean="0"/>
              <a:t>Nuclear Security Training Courses (General)</a:t>
            </a:r>
          </a:p>
        </p:txBody>
      </p:sp>
      <p:graphicFrame>
        <p:nvGraphicFramePr>
          <p:cNvPr id="4" name="Table 3"/>
          <p:cNvGraphicFramePr>
            <a:graphicFrameLocks noGrp="1"/>
          </p:cNvGraphicFramePr>
          <p:nvPr/>
        </p:nvGraphicFramePr>
        <p:xfrm>
          <a:off x="685800" y="1397001"/>
          <a:ext cx="8001000" cy="4282742"/>
        </p:xfrm>
        <a:graphic>
          <a:graphicData uri="http://schemas.openxmlformats.org/drawingml/2006/table">
            <a:tbl>
              <a:tblPr firstRow="1" bandRow="1">
                <a:tableStyleId>{5C22544A-7EE6-4342-B048-85BDC9FD1C3A}</a:tableStyleId>
              </a:tblPr>
              <a:tblGrid>
                <a:gridCol w="1371600"/>
                <a:gridCol w="5181600"/>
                <a:gridCol w="1447800"/>
              </a:tblGrid>
              <a:tr h="76080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kern="1200" baseline="0" dirty="0" smtClean="0">
                          <a:solidFill>
                            <a:schemeClr val="dk1"/>
                          </a:solidFill>
                          <a:latin typeface="Cambria" pitchFamily="18" charset="0"/>
                          <a:ea typeface="+mn-ea"/>
                          <a:cs typeface="+mn-cs"/>
                        </a:rPr>
                        <a:t>Module -1</a:t>
                      </a:r>
                    </a:p>
                  </a:txBody>
                  <a:tcPr/>
                </a:tc>
                <a:tc>
                  <a:txBody>
                    <a:bodyPr/>
                    <a:lstStyle/>
                    <a:p>
                      <a:pPr algn="just">
                        <a:lnSpc>
                          <a:spcPct val="100000"/>
                        </a:lnSpc>
                      </a:pPr>
                      <a:r>
                        <a:rPr lang="en-US" sz="1800" b="0" kern="1200" baseline="0" dirty="0" smtClean="0">
                          <a:solidFill>
                            <a:schemeClr val="dk1"/>
                          </a:solidFill>
                          <a:latin typeface="Cambria" pitchFamily="18" charset="0"/>
                          <a:ea typeface="+mn-ea"/>
                          <a:cs typeface="+mn-cs"/>
                        </a:rPr>
                        <a:t>Training Course on Introduction to Nuclear Security</a:t>
                      </a:r>
                    </a:p>
                  </a:txBody>
                  <a:tcPr/>
                </a:tc>
                <a:tc>
                  <a:txBody>
                    <a:bodyPr/>
                    <a:lstStyle/>
                    <a:p>
                      <a:pPr>
                        <a:lnSpc>
                          <a:spcPct val="100000"/>
                        </a:lnSpc>
                      </a:pPr>
                      <a:r>
                        <a:rPr lang="en-US" sz="1800" b="0" kern="1200" baseline="0" dirty="0" smtClean="0">
                          <a:solidFill>
                            <a:schemeClr val="dk1"/>
                          </a:solidFill>
                          <a:latin typeface="Cambria" pitchFamily="18" charset="0"/>
                          <a:ea typeface="+mn-ea"/>
                          <a:cs typeface="+mn-cs"/>
                        </a:rPr>
                        <a:t>05 days</a:t>
                      </a:r>
                    </a:p>
                  </a:txBody>
                  <a:tcPr/>
                </a:tc>
              </a:tr>
              <a:tr h="784585">
                <a:tc>
                  <a:txBody>
                    <a:bodyPr/>
                    <a:lstStyle/>
                    <a:p>
                      <a:pPr>
                        <a:lnSpc>
                          <a:spcPct val="100000"/>
                        </a:lnSpc>
                      </a:pPr>
                      <a:r>
                        <a:rPr lang="en-US" dirty="0" smtClean="0">
                          <a:latin typeface="Cambria" pitchFamily="18" charset="0"/>
                        </a:rPr>
                        <a:t>Module</a:t>
                      </a:r>
                      <a:r>
                        <a:rPr lang="en-US" baseline="0" dirty="0" smtClean="0">
                          <a:latin typeface="Cambria" pitchFamily="18" charset="0"/>
                        </a:rPr>
                        <a:t> – 2</a:t>
                      </a:r>
                      <a:endParaRPr lang="en-US" dirty="0">
                        <a:latin typeface="Cambria" pitchFamily="18" charset="0"/>
                      </a:endParaRPr>
                    </a:p>
                  </a:txBody>
                  <a:tcPr/>
                </a:tc>
                <a:tc>
                  <a:txBody>
                    <a:bodyPr/>
                    <a:lstStyle/>
                    <a:p>
                      <a:pPr algn="just">
                        <a:lnSpc>
                          <a:spcPct val="100000"/>
                        </a:lnSpc>
                      </a:pPr>
                      <a:r>
                        <a:rPr lang="en-US" dirty="0" smtClean="0">
                          <a:latin typeface="Cambria" pitchFamily="18" charset="0"/>
                        </a:rPr>
                        <a:t>Professional</a:t>
                      </a:r>
                      <a:r>
                        <a:rPr lang="en-US" baseline="0" dirty="0" smtClean="0">
                          <a:latin typeface="Cambria" pitchFamily="18" charset="0"/>
                        </a:rPr>
                        <a:t> Training Course on Nuclear Security (Level-II)</a:t>
                      </a:r>
                      <a:endParaRPr lang="en-US" dirty="0">
                        <a:latin typeface="Cambria" pitchFamily="18" charset="0"/>
                      </a:endParaRPr>
                    </a:p>
                  </a:txBody>
                  <a:tcPr/>
                </a:tc>
                <a:tc>
                  <a:txBody>
                    <a:bodyPr/>
                    <a:lstStyle/>
                    <a:p>
                      <a:pPr>
                        <a:lnSpc>
                          <a:spcPct val="100000"/>
                        </a:lnSpc>
                      </a:pPr>
                      <a:r>
                        <a:rPr lang="en-US" dirty="0" smtClean="0">
                          <a:latin typeface="Cambria" pitchFamily="18" charset="0"/>
                        </a:rPr>
                        <a:t>30 days</a:t>
                      </a:r>
                      <a:endParaRPr lang="en-US" dirty="0">
                        <a:latin typeface="Cambria" pitchFamily="18" charset="0"/>
                      </a:endParaRPr>
                    </a:p>
                  </a:txBody>
                  <a:tcPr/>
                </a:tc>
              </a:tr>
              <a:tr h="599137">
                <a:tc>
                  <a:txBody>
                    <a:bodyPr/>
                    <a:lstStyle/>
                    <a:p>
                      <a:pPr>
                        <a:lnSpc>
                          <a:spcPct val="100000"/>
                        </a:lnSpc>
                      </a:pPr>
                      <a:r>
                        <a:rPr lang="en-US" dirty="0" smtClean="0">
                          <a:latin typeface="Cambria" pitchFamily="18" charset="0"/>
                        </a:rPr>
                        <a:t>Module</a:t>
                      </a:r>
                      <a:r>
                        <a:rPr lang="en-US" baseline="0" dirty="0" smtClean="0">
                          <a:latin typeface="Cambria" pitchFamily="18" charset="0"/>
                        </a:rPr>
                        <a:t> – 3</a:t>
                      </a:r>
                      <a:endParaRPr lang="en-US" dirty="0">
                        <a:latin typeface="Cambria" pitchFamily="18" charset="0"/>
                      </a:endParaRP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dirty="0" smtClean="0">
                          <a:latin typeface="Cambria" pitchFamily="18" charset="0"/>
                        </a:rPr>
                        <a:t>Workshop on Nuclear Security Culture</a:t>
                      </a:r>
                    </a:p>
                    <a:p>
                      <a:pPr algn="just">
                        <a:lnSpc>
                          <a:spcPct val="100000"/>
                        </a:lnSpc>
                      </a:pPr>
                      <a:endParaRPr lang="en-US" dirty="0">
                        <a:latin typeface="Cambria"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Cambria" pitchFamily="18" charset="0"/>
                        </a:rPr>
                        <a:t>05 days</a:t>
                      </a:r>
                    </a:p>
                    <a:p>
                      <a:pPr>
                        <a:lnSpc>
                          <a:spcPct val="100000"/>
                        </a:lnSpc>
                      </a:pPr>
                      <a:endParaRPr lang="en-US" dirty="0">
                        <a:latin typeface="Cambria" pitchFamily="18" charset="0"/>
                      </a:endParaRPr>
                    </a:p>
                  </a:txBody>
                  <a:tcPr/>
                </a:tc>
              </a:tr>
              <a:tr h="1041358">
                <a:tc>
                  <a:txBody>
                    <a:bodyPr/>
                    <a:lstStyle/>
                    <a:p>
                      <a:pPr>
                        <a:lnSpc>
                          <a:spcPct val="100000"/>
                        </a:lnSpc>
                      </a:pPr>
                      <a:r>
                        <a:rPr lang="en-US" dirty="0" smtClean="0">
                          <a:latin typeface="Cambria" pitchFamily="18" charset="0"/>
                        </a:rPr>
                        <a:t>Module</a:t>
                      </a:r>
                      <a:r>
                        <a:rPr lang="en-US" baseline="0" dirty="0" smtClean="0">
                          <a:latin typeface="Cambria" pitchFamily="18" charset="0"/>
                        </a:rPr>
                        <a:t> – 4</a:t>
                      </a:r>
                      <a:endParaRPr lang="en-US" dirty="0">
                        <a:latin typeface="Cambria"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Cambria" pitchFamily="18" charset="0"/>
                        </a:rPr>
                        <a:t>Basic and Advance Project Management Training Course (for Nuclear Security Projects)</a:t>
                      </a:r>
                    </a:p>
                    <a:p>
                      <a:pPr>
                        <a:lnSpc>
                          <a:spcPct val="100000"/>
                        </a:lnSpc>
                      </a:pPr>
                      <a:endParaRPr lang="en-US" dirty="0">
                        <a:latin typeface="Cambria"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Cambria" pitchFamily="18" charset="0"/>
                        </a:rPr>
                        <a:t>05 &amp; 10 days</a:t>
                      </a:r>
                    </a:p>
                    <a:p>
                      <a:pPr>
                        <a:lnSpc>
                          <a:spcPct val="100000"/>
                        </a:lnSpc>
                      </a:pPr>
                      <a:endParaRPr lang="en-US" dirty="0">
                        <a:latin typeface="Cambria" pitchFamily="18" charset="0"/>
                      </a:endParaRPr>
                    </a:p>
                  </a:txBody>
                  <a:tcPr/>
                </a:tc>
              </a:tr>
              <a:tr h="1055910">
                <a:tc>
                  <a:txBody>
                    <a:bodyPr/>
                    <a:lstStyle/>
                    <a:p>
                      <a:pPr>
                        <a:lnSpc>
                          <a:spcPct val="100000"/>
                        </a:lnSpc>
                      </a:pPr>
                      <a:r>
                        <a:rPr lang="en-US" dirty="0" smtClean="0">
                          <a:latin typeface="Cambria" pitchFamily="18" charset="0"/>
                        </a:rPr>
                        <a:t>Module</a:t>
                      </a:r>
                      <a:r>
                        <a:rPr lang="en-US" baseline="0" dirty="0" smtClean="0">
                          <a:latin typeface="Cambria" pitchFamily="18" charset="0"/>
                        </a:rPr>
                        <a:t> – 5</a:t>
                      </a:r>
                      <a:endParaRPr lang="en-US" dirty="0">
                        <a:latin typeface="Cambria" pitchFamily="18" charset="0"/>
                      </a:endParaRPr>
                    </a:p>
                  </a:txBody>
                  <a:tcPr/>
                </a:tc>
                <a:tc>
                  <a:txBody>
                    <a:bodyPr/>
                    <a:lstStyle/>
                    <a:p>
                      <a:pPr>
                        <a:lnSpc>
                          <a:spcPct val="100000"/>
                        </a:lnSpc>
                      </a:pPr>
                      <a:r>
                        <a:rPr lang="en-US" dirty="0" smtClean="0">
                          <a:latin typeface="Cambria" pitchFamily="18" charset="0"/>
                        </a:rPr>
                        <a:t>Seminar on Nuclear Security</a:t>
                      </a:r>
                      <a:endParaRPr lang="en-US" dirty="0">
                        <a:latin typeface="Cambria" pitchFamily="18" charset="0"/>
                      </a:endParaRPr>
                    </a:p>
                  </a:txBody>
                  <a:tcPr/>
                </a:tc>
                <a:tc>
                  <a:txBody>
                    <a:bodyPr/>
                    <a:lstStyle/>
                    <a:p>
                      <a:pPr>
                        <a:lnSpc>
                          <a:spcPct val="100000"/>
                        </a:lnSpc>
                      </a:pPr>
                      <a:r>
                        <a:rPr lang="en-US" dirty="0" smtClean="0">
                          <a:latin typeface="Cambria" pitchFamily="18" charset="0"/>
                        </a:rPr>
                        <a:t>01 day</a:t>
                      </a:r>
                      <a:endParaRPr lang="en-US" dirty="0">
                        <a:latin typeface="Cambria" pitchFamily="18" charset="0"/>
                      </a:endParaRPr>
                    </a:p>
                  </a:txBody>
                  <a:tcPr/>
                </a:tc>
              </a:tr>
            </a:tbl>
          </a:graphicData>
        </a:graphic>
      </p:graphicFrame>
      <p:sp>
        <p:nvSpPr>
          <p:cNvPr id="5" name="Rounded Rectangular Callout 4"/>
          <p:cNvSpPr/>
          <p:nvPr/>
        </p:nvSpPr>
        <p:spPr bwMode="auto">
          <a:xfrm>
            <a:off x="1371600" y="381000"/>
            <a:ext cx="7315200" cy="1600200"/>
          </a:xfrm>
          <a:prstGeom prst="wedgeRoundRectCallou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just" defTabSz="914400" rtl="0" eaLnBrk="0" fontAlgn="base" latinLnBrk="0" hangingPunct="0">
              <a:lnSpc>
                <a:spcPct val="100000"/>
              </a:lnSpc>
              <a:spcBef>
                <a:spcPct val="0"/>
              </a:spcBef>
              <a:spcAft>
                <a:spcPct val="0"/>
              </a:spcAft>
              <a:buClrTx/>
              <a:buSzTx/>
              <a:buFontTx/>
              <a:buNone/>
              <a:tabLst/>
            </a:pPr>
            <a:r>
              <a:rPr lang="en-US" sz="1100" dirty="0" smtClean="0">
                <a:latin typeface="Cambria" pitchFamily="18" charset="0"/>
              </a:rPr>
              <a:t>Objective:</a:t>
            </a:r>
          </a:p>
          <a:p>
            <a:pPr marL="0" marR="0" indent="0" algn="just" defTabSz="914400" rtl="0" eaLnBrk="0" fontAlgn="base" latinLnBrk="0" hangingPunct="0">
              <a:lnSpc>
                <a:spcPct val="100000"/>
              </a:lnSpc>
              <a:spcBef>
                <a:spcPct val="0"/>
              </a:spcBef>
              <a:spcAft>
                <a:spcPct val="0"/>
              </a:spcAft>
              <a:buClrTx/>
              <a:buSzTx/>
              <a:buFontTx/>
              <a:buNone/>
              <a:tabLst/>
            </a:pPr>
            <a:r>
              <a:rPr lang="en-US" sz="1100" b="0" dirty="0" smtClean="0">
                <a:latin typeface="Cambria" pitchFamily="18" charset="0"/>
              </a:rPr>
              <a:t>The Objective of this course is to enhance the capacity building of the participants in the field of nuclear security.</a:t>
            </a:r>
          </a:p>
          <a:p>
            <a:pPr marL="0" marR="0" indent="0" algn="just" defTabSz="914400" rtl="0" eaLnBrk="0" fontAlgn="base" latinLnBrk="0" hangingPunct="0">
              <a:lnSpc>
                <a:spcPct val="100000"/>
              </a:lnSpc>
              <a:spcBef>
                <a:spcPct val="0"/>
              </a:spcBef>
              <a:spcAft>
                <a:spcPct val="0"/>
              </a:spcAft>
              <a:buClrTx/>
              <a:buSzTx/>
              <a:buFontTx/>
              <a:buNone/>
              <a:tabLst/>
            </a:pPr>
            <a:r>
              <a:rPr lang="en-US" sz="1100" dirty="0" smtClean="0">
                <a:latin typeface="Cambria" pitchFamily="18" charset="0"/>
              </a:rPr>
              <a:t>Course Content: </a:t>
            </a:r>
          </a:p>
          <a:p>
            <a:pPr algn="just" eaLnBrk="0" hangingPunct="0"/>
            <a:r>
              <a:rPr lang="en-US" sz="1100" b="0" dirty="0" smtClean="0">
                <a:latin typeface="Cambria" pitchFamily="18" charset="0"/>
              </a:rPr>
              <a:t>The modules containing several lectures related to Introduction to Nuclear Security, International Instruments on Nuclear Security, Prevention (Defining Physical Protection System Requirements, Physical Protection Equipment , Design of Physical Protection Systems, Evaluate the Physical Protection System Design, Assessment and Inspection Methodologies), Detection (Radiation Detection Equipment used in nuclear security), Response, Management of Radioactive Material Out of Regulatory Control</a:t>
            </a:r>
          </a:p>
        </p:txBody>
      </p:sp>
      <p:sp>
        <p:nvSpPr>
          <p:cNvPr id="6" name="Multiply 5">
            <a:hlinkClick r:id="rId2" action="ppaction://hlinksldjump"/>
          </p:cNvPr>
          <p:cNvSpPr/>
          <p:nvPr/>
        </p:nvSpPr>
        <p:spPr bwMode="auto">
          <a:xfrm>
            <a:off x="8458200" y="685800"/>
            <a:ext cx="453927" cy="436563"/>
          </a:xfrm>
          <a:prstGeom prst="mathMultiply">
            <a:avLst/>
          </a:prstGeom>
          <a:ln>
            <a:headEnd type="none" w="med" len="med"/>
            <a:tailEnd type="none" w="med" len="med"/>
          </a:ln>
        </p:spPr>
        <p:style>
          <a:lnRef idx="1">
            <a:schemeClr val="dk1"/>
          </a:lnRef>
          <a:fillRef idx="3">
            <a:schemeClr val="dk1"/>
          </a:fillRef>
          <a:effectRef idx="2">
            <a:schemeClr val="dk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Tree>
  </p:cSld>
  <p:clrMapOvr>
    <a:masterClrMapping/>
  </p:clrMapOvr>
  <p:transition spd="slow"/>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914400" y="152400"/>
            <a:ext cx="8229600" cy="914400"/>
          </a:xfrm>
        </p:spPr>
        <p:txBody>
          <a:bodyPr/>
          <a:lstStyle/>
          <a:p>
            <a:pPr>
              <a:defRPr/>
            </a:pPr>
            <a:r>
              <a:rPr lang="en-US" kern="1200" dirty="0" smtClean="0"/>
              <a:t>Nuclear Security Training Courses (General)</a:t>
            </a:r>
          </a:p>
        </p:txBody>
      </p:sp>
      <p:graphicFrame>
        <p:nvGraphicFramePr>
          <p:cNvPr id="4" name="Table 3"/>
          <p:cNvGraphicFramePr>
            <a:graphicFrameLocks noGrp="1"/>
          </p:cNvGraphicFramePr>
          <p:nvPr/>
        </p:nvGraphicFramePr>
        <p:xfrm>
          <a:off x="685800" y="1432258"/>
          <a:ext cx="8001000" cy="4282742"/>
        </p:xfrm>
        <a:graphic>
          <a:graphicData uri="http://schemas.openxmlformats.org/drawingml/2006/table">
            <a:tbl>
              <a:tblPr firstRow="1" bandRow="1">
                <a:tableStyleId>{5C22544A-7EE6-4342-B048-85BDC9FD1C3A}</a:tableStyleId>
              </a:tblPr>
              <a:tblGrid>
                <a:gridCol w="1371600"/>
                <a:gridCol w="5181600"/>
                <a:gridCol w="1447800"/>
              </a:tblGrid>
              <a:tr h="76080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kern="1200" baseline="0" dirty="0" smtClean="0">
                          <a:solidFill>
                            <a:schemeClr val="dk1"/>
                          </a:solidFill>
                          <a:latin typeface="Cambria" pitchFamily="18" charset="0"/>
                          <a:ea typeface="+mn-ea"/>
                          <a:cs typeface="+mn-cs"/>
                        </a:rPr>
                        <a:t>Module -1</a:t>
                      </a:r>
                    </a:p>
                  </a:txBody>
                  <a:tcPr/>
                </a:tc>
                <a:tc>
                  <a:txBody>
                    <a:bodyPr/>
                    <a:lstStyle/>
                    <a:p>
                      <a:pPr algn="just">
                        <a:lnSpc>
                          <a:spcPct val="100000"/>
                        </a:lnSpc>
                      </a:pPr>
                      <a:r>
                        <a:rPr lang="en-US" sz="1800" b="0" kern="1200" baseline="0" dirty="0" smtClean="0">
                          <a:solidFill>
                            <a:schemeClr val="dk1"/>
                          </a:solidFill>
                          <a:latin typeface="Cambria" pitchFamily="18" charset="0"/>
                          <a:ea typeface="+mn-ea"/>
                          <a:cs typeface="+mn-cs"/>
                        </a:rPr>
                        <a:t>Training Course on Introduction to Nuclear Security</a:t>
                      </a:r>
                    </a:p>
                  </a:txBody>
                  <a:tcPr/>
                </a:tc>
                <a:tc>
                  <a:txBody>
                    <a:bodyPr/>
                    <a:lstStyle/>
                    <a:p>
                      <a:pPr>
                        <a:lnSpc>
                          <a:spcPct val="100000"/>
                        </a:lnSpc>
                      </a:pPr>
                      <a:r>
                        <a:rPr lang="en-US" sz="1800" b="0" kern="1200" baseline="0" dirty="0" smtClean="0">
                          <a:solidFill>
                            <a:schemeClr val="dk1"/>
                          </a:solidFill>
                          <a:latin typeface="Cambria" pitchFamily="18" charset="0"/>
                          <a:ea typeface="+mn-ea"/>
                          <a:cs typeface="+mn-cs"/>
                        </a:rPr>
                        <a:t>05 days</a:t>
                      </a:r>
                    </a:p>
                  </a:txBody>
                  <a:tcPr/>
                </a:tc>
              </a:tr>
              <a:tr h="784585">
                <a:tc>
                  <a:txBody>
                    <a:bodyPr/>
                    <a:lstStyle/>
                    <a:p>
                      <a:pPr>
                        <a:lnSpc>
                          <a:spcPct val="100000"/>
                        </a:lnSpc>
                      </a:pPr>
                      <a:r>
                        <a:rPr lang="en-US" dirty="0" smtClean="0">
                          <a:latin typeface="Cambria" pitchFamily="18" charset="0"/>
                        </a:rPr>
                        <a:t>Module</a:t>
                      </a:r>
                      <a:r>
                        <a:rPr lang="en-US" baseline="0" dirty="0" smtClean="0">
                          <a:latin typeface="Cambria" pitchFamily="18" charset="0"/>
                        </a:rPr>
                        <a:t> – 2</a:t>
                      </a:r>
                      <a:endParaRPr lang="en-US" dirty="0">
                        <a:latin typeface="Cambria" pitchFamily="18" charset="0"/>
                      </a:endParaRPr>
                    </a:p>
                  </a:txBody>
                  <a:tcPr/>
                </a:tc>
                <a:tc>
                  <a:txBody>
                    <a:bodyPr/>
                    <a:lstStyle/>
                    <a:p>
                      <a:pPr algn="just">
                        <a:lnSpc>
                          <a:spcPct val="100000"/>
                        </a:lnSpc>
                      </a:pPr>
                      <a:r>
                        <a:rPr lang="en-US" dirty="0" smtClean="0">
                          <a:latin typeface="Cambria" pitchFamily="18" charset="0"/>
                        </a:rPr>
                        <a:t>Professional</a:t>
                      </a:r>
                      <a:r>
                        <a:rPr lang="en-US" baseline="0" dirty="0" smtClean="0">
                          <a:latin typeface="Cambria" pitchFamily="18" charset="0"/>
                        </a:rPr>
                        <a:t> Training Course on Nuclear Security (Level-II)</a:t>
                      </a:r>
                      <a:endParaRPr lang="en-US" dirty="0">
                        <a:latin typeface="Cambria" pitchFamily="18" charset="0"/>
                      </a:endParaRPr>
                    </a:p>
                  </a:txBody>
                  <a:tcPr/>
                </a:tc>
                <a:tc>
                  <a:txBody>
                    <a:bodyPr/>
                    <a:lstStyle/>
                    <a:p>
                      <a:pPr>
                        <a:lnSpc>
                          <a:spcPct val="100000"/>
                        </a:lnSpc>
                      </a:pPr>
                      <a:r>
                        <a:rPr lang="en-US" dirty="0" smtClean="0">
                          <a:latin typeface="Cambria" pitchFamily="18" charset="0"/>
                        </a:rPr>
                        <a:t>30 days</a:t>
                      </a:r>
                      <a:endParaRPr lang="en-US" dirty="0">
                        <a:latin typeface="Cambria" pitchFamily="18" charset="0"/>
                      </a:endParaRPr>
                    </a:p>
                  </a:txBody>
                  <a:tcPr/>
                </a:tc>
              </a:tr>
              <a:tr h="599137">
                <a:tc>
                  <a:txBody>
                    <a:bodyPr/>
                    <a:lstStyle/>
                    <a:p>
                      <a:pPr>
                        <a:lnSpc>
                          <a:spcPct val="100000"/>
                        </a:lnSpc>
                      </a:pPr>
                      <a:r>
                        <a:rPr lang="en-US" dirty="0" smtClean="0">
                          <a:latin typeface="Cambria" pitchFamily="18" charset="0"/>
                        </a:rPr>
                        <a:t>Module</a:t>
                      </a:r>
                      <a:r>
                        <a:rPr lang="en-US" baseline="0" dirty="0" smtClean="0">
                          <a:latin typeface="Cambria" pitchFamily="18" charset="0"/>
                        </a:rPr>
                        <a:t> – 3</a:t>
                      </a:r>
                      <a:endParaRPr lang="en-US" dirty="0">
                        <a:latin typeface="Cambria" pitchFamily="18" charset="0"/>
                      </a:endParaRP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dirty="0" smtClean="0">
                          <a:latin typeface="Cambria" pitchFamily="18" charset="0"/>
                        </a:rPr>
                        <a:t>Workshop on Nuclear Security Culture</a:t>
                      </a:r>
                    </a:p>
                    <a:p>
                      <a:pPr algn="just">
                        <a:lnSpc>
                          <a:spcPct val="100000"/>
                        </a:lnSpc>
                      </a:pPr>
                      <a:endParaRPr lang="en-US" dirty="0">
                        <a:latin typeface="Cambria"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Cambria" pitchFamily="18" charset="0"/>
                        </a:rPr>
                        <a:t>05 days</a:t>
                      </a:r>
                    </a:p>
                    <a:p>
                      <a:pPr>
                        <a:lnSpc>
                          <a:spcPct val="100000"/>
                        </a:lnSpc>
                      </a:pPr>
                      <a:endParaRPr lang="en-US" dirty="0">
                        <a:latin typeface="Cambria" pitchFamily="18" charset="0"/>
                      </a:endParaRPr>
                    </a:p>
                  </a:txBody>
                  <a:tcPr/>
                </a:tc>
              </a:tr>
              <a:tr h="1041358">
                <a:tc>
                  <a:txBody>
                    <a:bodyPr/>
                    <a:lstStyle/>
                    <a:p>
                      <a:pPr>
                        <a:lnSpc>
                          <a:spcPct val="100000"/>
                        </a:lnSpc>
                      </a:pPr>
                      <a:r>
                        <a:rPr lang="en-US" dirty="0" smtClean="0">
                          <a:latin typeface="Cambria" pitchFamily="18" charset="0"/>
                        </a:rPr>
                        <a:t>Module</a:t>
                      </a:r>
                      <a:r>
                        <a:rPr lang="en-US" baseline="0" dirty="0" smtClean="0">
                          <a:latin typeface="Cambria" pitchFamily="18" charset="0"/>
                        </a:rPr>
                        <a:t> – 4</a:t>
                      </a:r>
                      <a:endParaRPr lang="en-US" dirty="0">
                        <a:latin typeface="Cambria"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Cambria" pitchFamily="18" charset="0"/>
                        </a:rPr>
                        <a:t>Basic and Advance Project Management Training Course (for Nuclear Security Projects)</a:t>
                      </a:r>
                    </a:p>
                    <a:p>
                      <a:pPr>
                        <a:lnSpc>
                          <a:spcPct val="100000"/>
                        </a:lnSpc>
                      </a:pPr>
                      <a:endParaRPr lang="en-US" dirty="0">
                        <a:latin typeface="Cambria"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Cambria" pitchFamily="18" charset="0"/>
                        </a:rPr>
                        <a:t>05 &amp; 10 days</a:t>
                      </a:r>
                    </a:p>
                    <a:p>
                      <a:pPr>
                        <a:lnSpc>
                          <a:spcPct val="100000"/>
                        </a:lnSpc>
                      </a:pPr>
                      <a:endParaRPr lang="en-US" dirty="0">
                        <a:latin typeface="Cambria" pitchFamily="18" charset="0"/>
                      </a:endParaRPr>
                    </a:p>
                  </a:txBody>
                  <a:tcPr/>
                </a:tc>
              </a:tr>
              <a:tr h="1055910">
                <a:tc>
                  <a:txBody>
                    <a:bodyPr/>
                    <a:lstStyle/>
                    <a:p>
                      <a:pPr>
                        <a:lnSpc>
                          <a:spcPct val="100000"/>
                        </a:lnSpc>
                      </a:pPr>
                      <a:r>
                        <a:rPr lang="en-US" dirty="0" smtClean="0">
                          <a:latin typeface="Cambria" pitchFamily="18" charset="0"/>
                        </a:rPr>
                        <a:t>Module</a:t>
                      </a:r>
                      <a:r>
                        <a:rPr lang="en-US" baseline="0" dirty="0" smtClean="0">
                          <a:latin typeface="Cambria" pitchFamily="18" charset="0"/>
                        </a:rPr>
                        <a:t> – 5</a:t>
                      </a:r>
                      <a:endParaRPr lang="en-US" dirty="0">
                        <a:latin typeface="Cambria" pitchFamily="18" charset="0"/>
                      </a:endParaRPr>
                    </a:p>
                  </a:txBody>
                  <a:tcPr/>
                </a:tc>
                <a:tc>
                  <a:txBody>
                    <a:bodyPr/>
                    <a:lstStyle/>
                    <a:p>
                      <a:pPr>
                        <a:lnSpc>
                          <a:spcPct val="100000"/>
                        </a:lnSpc>
                      </a:pPr>
                      <a:r>
                        <a:rPr lang="en-US" dirty="0" smtClean="0">
                          <a:latin typeface="Cambria" pitchFamily="18" charset="0"/>
                        </a:rPr>
                        <a:t>Seminar on Nuclear Security</a:t>
                      </a:r>
                      <a:endParaRPr lang="en-US" dirty="0">
                        <a:latin typeface="Cambria" pitchFamily="18" charset="0"/>
                      </a:endParaRPr>
                    </a:p>
                  </a:txBody>
                  <a:tcPr/>
                </a:tc>
                <a:tc>
                  <a:txBody>
                    <a:bodyPr/>
                    <a:lstStyle/>
                    <a:p>
                      <a:pPr>
                        <a:lnSpc>
                          <a:spcPct val="100000"/>
                        </a:lnSpc>
                      </a:pPr>
                      <a:r>
                        <a:rPr lang="en-US" dirty="0" smtClean="0">
                          <a:latin typeface="Cambria" pitchFamily="18" charset="0"/>
                        </a:rPr>
                        <a:t>01 day</a:t>
                      </a:r>
                      <a:endParaRPr lang="en-US" dirty="0">
                        <a:latin typeface="Cambria" pitchFamily="18" charset="0"/>
                      </a:endParaRPr>
                    </a:p>
                  </a:txBody>
                  <a:tcPr/>
                </a:tc>
              </a:tr>
            </a:tbl>
          </a:graphicData>
        </a:graphic>
      </p:graphicFrame>
      <p:sp>
        <p:nvSpPr>
          <p:cNvPr id="5" name="Rounded Rectangular Callout 4"/>
          <p:cNvSpPr/>
          <p:nvPr/>
        </p:nvSpPr>
        <p:spPr bwMode="auto">
          <a:xfrm>
            <a:off x="1447800" y="1371600"/>
            <a:ext cx="7010400" cy="1524000"/>
          </a:xfrm>
          <a:prstGeom prst="wedgeRoundRectCallou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just" eaLnBrk="0" hangingPunct="0"/>
            <a:r>
              <a:rPr lang="en-US" sz="1100" dirty="0" smtClean="0">
                <a:latin typeface="Cambria" pitchFamily="18" charset="0"/>
              </a:rPr>
              <a:t>Objective: </a:t>
            </a:r>
          </a:p>
          <a:p>
            <a:pPr algn="just" eaLnBrk="0" hangingPunct="0"/>
            <a:r>
              <a:rPr lang="en-US" sz="1100" b="0" dirty="0" smtClean="0">
                <a:latin typeface="Cambria" pitchFamily="18" charset="0"/>
              </a:rPr>
              <a:t>The objective of this training course is to facilitate the evaluation of the characteristics of nuclear security culture at the facility level.</a:t>
            </a:r>
          </a:p>
          <a:p>
            <a:pPr algn="just" eaLnBrk="0" hangingPunct="0"/>
            <a:r>
              <a:rPr lang="en-US" sz="1100" dirty="0" smtClean="0">
                <a:latin typeface="Cambria" pitchFamily="18" charset="0"/>
              </a:rPr>
              <a:t>Course Content: </a:t>
            </a:r>
          </a:p>
          <a:p>
            <a:pPr lvl="0" algn="just"/>
            <a:r>
              <a:rPr lang="en-US" sz="1100" b="0" dirty="0" smtClean="0">
                <a:latin typeface="Cambria" pitchFamily="18" charset="0"/>
              </a:rPr>
              <a:t>Topics includes in this training course are Security risk with the use, storage of nuclear and other radioactive material, Basic of nuclear security, Human factor in nuclear security, IAEA nuclear security culture concept, its applications with relevant exercises, Roles and responsibilities, Nuclear security culture self assessment &amp; Nuclear security culture enhancement</a:t>
            </a:r>
          </a:p>
        </p:txBody>
      </p:sp>
      <p:sp>
        <p:nvSpPr>
          <p:cNvPr id="6" name="Multiply 5">
            <a:hlinkClick r:id="rId2" action="ppaction://hlinksldjump"/>
          </p:cNvPr>
          <p:cNvSpPr/>
          <p:nvPr/>
        </p:nvSpPr>
        <p:spPr bwMode="auto">
          <a:xfrm>
            <a:off x="8077200" y="1295400"/>
            <a:ext cx="453927" cy="436563"/>
          </a:xfrm>
          <a:prstGeom prst="mathMultiply">
            <a:avLst/>
          </a:prstGeom>
          <a:ln>
            <a:headEnd type="none" w="med" len="med"/>
            <a:tailEnd type="none" w="med" len="med"/>
          </a:ln>
        </p:spPr>
        <p:style>
          <a:lnRef idx="1">
            <a:schemeClr val="dk1"/>
          </a:lnRef>
          <a:fillRef idx="3">
            <a:schemeClr val="dk1"/>
          </a:fillRef>
          <a:effectRef idx="2">
            <a:schemeClr val="dk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Tree>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Training of the PNRA </a:t>
            </a:r>
            <a:r>
              <a:rPr lang="en-US" dirty="0" smtClean="0"/>
              <a:t>Staff (2/2)</a:t>
            </a:r>
            <a:endParaRPr lang="en-US" dirty="0"/>
          </a:p>
        </p:txBody>
      </p:sp>
      <p:sp>
        <p:nvSpPr>
          <p:cNvPr id="3" name="Content Placeholder 2"/>
          <p:cNvSpPr txBox="1">
            <a:spLocks/>
          </p:cNvSpPr>
          <p:nvPr/>
        </p:nvSpPr>
        <p:spPr>
          <a:xfrm>
            <a:off x="117475" y="1524000"/>
            <a:ext cx="8915400" cy="4525963"/>
          </a:xfrm>
          <a:prstGeom prst="rect">
            <a:avLst/>
          </a:prstGeom>
        </p:spPr>
        <p:txBody>
          <a:bodyPr/>
          <a:lstStyle/>
          <a:p>
            <a:pPr marL="339725" indent="-339725" algn="just">
              <a:buFont typeface="Arial" pitchFamily="34" charset="0"/>
              <a:buChar char="•"/>
            </a:pPr>
            <a:r>
              <a:rPr lang="en-US" b="0" kern="0" dirty="0" smtClean="0">
                <a:latin typeface="Cambria" pitchFamily="18" charset="0"/>
                <a:cs typeface="+mn-cs"/>
              </a:rPr>
              <a:t>PNRA utilizes various means for capacity building of its employees to keep them abreast with the latest technological advancements in the areas of nuclear safety, nuclear security and radiation protection;</a:t>
            </a:r>
          </a:p>
          <a:p>
            <a:pPr marL="339725" indent="-339725" algn="just">
              <a:buFont typeface="Arial" pitchFamily="34" charset="0"/>
              <a:buChar char="•"/>
            </a:pPr>
            <a:r>
              <a:rPr lang="en-US" b="0" kern="0" dirty="0" smtClean="0">
                <a:latin typeface="Cambria" pitchFamily="18" charset="0"/>
                <a:cs typeface="+mn-cs"/>
              </a:rPr>
              <a:t>PNRA has in place a systematic approach to identify the existing and desired competencies for its employees;</a:t>
            </a:r>
          </a:p>
          <a:p>
            <a:pPr marL="339725" indent="-339725" algn="just">
              <a:buFont typeface="Arial" pitchFamily="34" charset="0"/>
              <a:buChar char="•"/>
            </a:pPr>
            <a:r>
              <a:rPr lang="en-US" b="0" kern="0" dirty="0" smtClean="0">
                <a:latin typeface="Cambria" pitchFamily="18" charset="0"/>
                <a:cs typeface="+mn-cs"/>
              </a:rPr>
              <a:t>On the basis of identified gaps (Training Needs Assessment), plans are developed and implemented to achieve the desired competencies in its employees.</a:t>
            </a:r>
          </a:p>
          <a:p>
            <a:pPr algn="just">
              <a:buFont typeface="Arial" pitchFamily="34" charset="0"/>
              <a:buChar char="•"/>
            </a:pPr>
            <a:endParaRPr kumimoji="0" lang="en-US" sz="2800" b="0" i="0" u="none" strike="noStrike" kern="0" cap="none" spc="0" normalizeH="0" baseline="0" noProof="0" dirty="0" smtClean="0">
              <a:ln>
                <a:noFill/>
              </a:ln>
              <a:solidFill>
                <a:schemeClr val="tx1"/>
              </a:solidFill>
              <a:effectLst/>
              <a:uLnTx/>
              <a:uFillTx/>
              <a:latin typeface="Cambria" pitchFamily="18" charset="0"/>
              <a:ea typeface="+mn-ea"/>
              <a:cs typeface="+mn-cs"/>
            </a:endParaRPr>
          </a:p>
          <a:p>
            <a:pPr marL="342900" marR="0" lvl="0" indent="-342900" algn="just" defTabSz="914400" rtl="0" eaLnBrk="0" fontAlgn="base" latinLnBrk="0" hangingPunct="0">
              <a:lnSpc>
                <a:spcPct val="90000"/>
              </a:lnSpc>
              <a:spcBef>
                <a:spcPct val="20000"/>
              </a:spcBef>
              <a:spcAft>
                <a:spcPct val="0"/>
              </a:spcAft>
              <a:buClrTx/>
              <a:buSzPct val="120000"/>
              <a:buFontTx/>
              <a:buChar char="•"/>
              <a:tabLst/>
              <a:defRPr/>
            </a:pPr>
            <a:endParaRPr kumimoji="0" lang="en-US" sz="2800" b="0" i="0" u="none" strike="noStrike" kern="0" cap="none" spc="0" normalizeH="0" baseline="0" noProof="0" dirty="0">
              <a:ln>
                <a:noFill/>
              </a:ln>
              <a:solidFill>
                <a:schemeClr val="tx1"/>
              </a:solidFill>
              <a:effectLst/>
              <a:uLnTx/>
              <a:uFillTx/>
              <a:latin typeface="Cambria" pitchFamily="18" charset="0"/>
              <a:ea typeface="+mn-ea"/>
              <a:cs typeface="+mn-cs"/>
            </a:endParaRPr>
          </a:p>
        </p:txBody>
      </p:sp>
      <p:sp>
        <p:nvSpPr>
          <p:cNvPr id="4" name="Slide Number Placeholder 4"/>
          <p:cNvSpPr txBox="1">
            <a:spLocks/>
          </p:cNvSpPr>
          <p:nvPr/>
        </p:nvSpPr>
        <p:spPr>
          <a:xfrm>
            <a:off x="6629400" y="6248400"/>
            <a:ext cx="2133600" cy="476250"/>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1BB3EBF-1004-473B-9017-87A8D8735A32}" type="slidenum">
              <a:rPr kumimoji="0" lang="en-US" sz="1400" b="1" i="0" u="none" strike="noStrike" kern="1200" cap="none" spc="0" normalizeH="0" baseline="0" noProof="0" smtClean="0">
                <a:ln>
                  <a:noFill/>
                </a:ln>
                <a:solidFill>
                  <a:schemeClr val="tx1"/>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sz="1400" b="1" i="0" u="none" strike="noStrike" kern="1200" cap="none" spc="0" normalizeH="0" baseline="0" noProof="0" dirty="0">
              <a:ln>
                <a:noFill/>
              </a:ln>
              <a:solidFill>
                <a:schemeClr val="tx1"/>
              </a:solidFill>
              <a:effectLst/>
              <a:uLnTx/>
              <a:uFillTx/>
              <a:latin typeface="Arial" charset="0"/>
              <a:ea typeface="+mn-ea"/>
              <a:cs typeface="Arial" charset="0"/>
            </a:endParaRPr>
          </a:p>
        </p:txBody>
      </p:sp>
    </p:spTree>
  </p:cSld>
  <p:clrMapOvr>
    <a:masterClrMapping/>
  </p:clrMapOvr>
  <p:transition spd="slow"/>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914400" y="152400"/>
            <a:ext cx="8229600" cy="914400"/>
          </a:xfrm>
        </p:spPr>
        <p:txBody>
          <a:bodyPr/>
          <a:lstStyle/>
          <a:p>
            <a:pPr>
              <a:defRPr/>
            </a:pPr>
            <a:r>
              <a:rPr lang="en-US" kern="1200" dirty="0" smtClean="0"/>
              <a:t>Nuclear Security Training Courses (General)</a:t>
            </a:r>
          </a:p>
        </p:txBody>
      </p:sp>
      <p:graphicFrame>
        <p:nvGraphicFramePr>
          <p:cNvPr id="4" name="Table 3"/>
          <p:cNvGraphicFramePr>
            <a:graphicFrameLocks noGrp="1"/>
          </p:cNvGraphicFramePr>
          <p:nvPr/>
        </p:nvGraphicFramePr>
        <p:xfrm>
          <a:off x="685800" y="1397001"/>
          <a:ext cx="8001000" cy="4282742"/>
        </p:xfrm>
        <a:graphic>
          <a:graphicData uri="http://schemas.openxmlformats.org/drawingml/2006/table">
            <a:tbl>
              <a:tblPr firstRow="1" bandRow="1">
                <a:tableStyleId>{5C22544A-7EE6-4342-B048-85BDC9FD1C3A}</a:tableStyleId>
              </a:tblPr>
              <a:tblGrid>
                <a:gridCol w="1371600"/>
                <a:gridCol w="5181600"/>
                <a:gridCol w="1447800"/>
              </a:tblGrid>
              <a:tr h="76080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kern="1200" baseline="0" dirty="0" smtClean="0">
                          <a:solidFill>
                            <a:schemeClr val="dk1"/>
                          </a:solidFill>
                          <a:latin typeface="Cambria" pitchFamily="18" charset="0"/>
                          <a:ea typeface="+mn-ea"/>
                          <a:cs typeface="+mn-cs"/>
                        </a:rPr>
                        <a:t>Module -1</a:t>
                      </a:r>
                    </a:p>
                  </a:txBody>
                  <a:tcPr/>
                </a:tc>
                <a:tc>
                  <a:txBody>
                    <a:bodyPr/>
                    <a:lstStyle/>
                    <a:p>
                      <a:pPr algn="just">
                        <a:lnSpc>
                          <a:spcPct val="100000"/>
                        </a:lnSpc>
                      </a:pPr>
                      <a:r>
                        <a:rPr lang="en-US" sz="1800" b="0" kern="1200" baseline="0" dirty="0" smtClean="0">
                          <a:solidFill>
                            <a:schemeClr val="dk1"/>
                          </a:solidFill>
                          <a:latin typeface="Cambria" pitchFamily="18" charset="0"/>
                          <a:ea typeface="+mn-ea"/>
                          <a:cs typeface="+mn-cs"/>
                        </a:rPr>
                        <a:t>Training Course on Introduction to Nuclear Security</a:t>
                      </a:r>
                    </a:p>
                  </a:txBody>
                  <a:tcPr/>
                </a:tc>
                <a:tc>
                  <a:txBody>
                    <a:bodyPr/>
                    <a:lstStyle/>
                    <a:p>
                      <a:pPr>
                        <a:lnSpc>
                          <a:spcPct val="100000"/>
                        </a:lnSpc>
                      </a:pPr>
                      <a:r>
                        <a:rPr lang="en-US" sz="1800" b="0" kern="1200" baseline="0" dirty="0" smtClean="0">
                          <a:solidFill>
                            <a:schemeClr val="dk1"/>
                          </a:solidFill>
                          <a:latin typeface="Cambria" pitchFamily="18" charset="0"/>
                          <a:ea typeface="+mn-ea"/>
                          <a:cs typeface="+mn-cs"/>
                        </a:rPr>
                        <a:t>05 days</a:t>
                      </a:r>
                    </a:p>
                  </a:txBody>
                  <a:tcPr/>
                </a:tc>
              </a:tr>
              <a:tr h="784585">
                <a:tc>
                  <a:txBody>
                    <a:bodyPr/>
                    <a:lstStyle/>
                    <a:p>
                      <a:pPr>
                        <a:lnSpc>
                          <a:spcPct val="100000"/>
                        </a:lnSpc>
                      </a:pPr>
                      <a:r>
                        <a:rPr lang="en-US" dirty="0" smtClean="0">
                          <a:latin typeface="Cambria" pitchFamily="18" charset="0"/>
                        </a:rPr>
                        <a:t>Module</a:t>
                      </a:r>
                      <a:r>
                        <a:rPr lang="en-US" baseline="0" dirty="0" smtClean="0">
                          <a:latin typeface="Cambria" pitchFamily="18" charset="0"/>
                        </a:rPr>
                        <a:t> – 2</a:t>
                      </a:r>
                      <a:endParaRPr lang="en-US" dirty="0">
                        <a:latin typeface="Cambria" pitchFamily="18" charset="0"/>
                      </a:endParaRPr>
                    </a:p>
                  </a:txBody>
                  <a:tcPr/>
                </a:tc>
                <a:tc>
                  <a:txBody>
                    <a:bodyPr/>
                    <a:lstStyle/>
                    <a:p>
                      <a:pPr algn="just">
                        <a:lnSpc>
                          <a:spcPct val="100000"/>
                        </a:lnSpc>
                      </a:pPr>
                      <a:r>
                        <a:rPr lang="en-US" dirty="0" smtClean="0">
                          <a:latin typeface="Cambria" pitchFamily="18" charset="0"/>
                        </a:rPr>
                        <a:t>Professional</a:t>
                      </a:r>
                      <a:r>
                        <a:rPr lang="en-US" baseline="0" dirty="0" smtClean="0">
                          <a:latin typeface="Cambria" pitchFamily="18" charset="0"/>
                        </a:rPr>
                        <a:t> Training Course on Nuclear Security (Level-II)</a:t>
                      </a:r>
                      <a:endParaRPr lang="en-US" dirty="0">
                        <a:latin typeface="Cambria" pitchFamily="18" charset="0"/>
                      </a:endParaRPr>
                    </a:p>
                  </a:txBody>
                  <a:tcPr/>
                </a:tc>
                <a:tc>
                  <a:txBody>
                    <a:bodyPr/>
                    <a:lstStyle/>
                    <a:p>
                      <a:pPr>
                        <a:lnSpc>
                          <a:spcPct val="100000"/>
                        </a:lnSpc>
                      </a:pPr>
                      <a:r>
                        <a:rPr lang="en-US" dirty="0" smtClean="0">
                          <a:latin typeface="Cambria" pitchFamily="18" charset="0"/>
                        </a:rPr>
                        <a:t>30 days</a:t>
                      </a:r>
                      <a:endParaRPr lang="en-US" dirty="0">
                        <a:latin typeface="Cambria" pitchFamily="18" charset="0"/>
                      </a:endParaRPr>
                    </a:p>
                  </a:txBody>
                  <a:tcPr/>
                </a:tc>
              </a:tr>
              <a:tr h="599137">
                <a:tc>
                  <a:txBody>
                    <a:bodyPr/>
                    <a:lstStyle/>
                    <a:p>
                      <a:pPr>
                        <a:lnSpc>
                          <a:spcPct val="100000"/>
                        </a:lnSpc>
                      </a:pPr>
                      <a:r>
                        <a:rPr lang="en-US" dirty="0" smtClean="0">
                          <a:latin typeface="Cambria" pitchFamily="18" charset="0"/>
                        </a:rPr>
                        <a:t>Module</a:t>
                      </a:r>
                      <a:r>
                        <a:rPr lang="en-US" baseline="0" dirty="0" smtClean="0">
                          <a:latin typeface="Cambria" pitchFamily="18" charset="0"/>
                        </a:rPr>
                        <a:t> – 3</a:t>
                      </a:r>
                      <a:endParaRPr lang="en-US" dirty="0">
                        <a:latin typeface="Cambria" pitchFamily="18" charset="0"/>
                      </a:endParaRP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dirty="0" smtClean="0">
                          <a:latin typeface="Cambria" pitchFamily="18" charset="0"/>
                        </a:rPr>
                        <a:t>Workshop on Nuclear Security Culture</a:t>
                      </a:r>
                    </a:p>
                    <a:p>
                      <a:pPr algn="just">
                        <a:lnSpc>
                          <a:spcPct val="100000"/>
                        </a:lnSpc>
                      </a:pPr>
                      <a:endParaRPr lang="en-US" dirty="0">
                        <a:latin typeface="Cambria"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Cambria" pitchFamily="18" charset="0"/>
                        </a:rPr>
                        <a:t>05 days</a:t>
                      </a:r>
                    </a:p>
                    <a:p>
                      <a:pPr>
                        <a:lnSpc>
                          <a:spcPct val="100000"/>
                        </a:lnSpc>
                      </a:pPr>
                      <a:endParaRPr lang="en-US" dirty="0">
                        <a:latin typeface="Cambria" pitchFamily="18" charset="0"/>
                      </a:endParaRPr>
                    </a:p>
                  </a:txBody>
                  <a:tcPr/>
                </a:tc>
              </a:tr>
              <a:tr h="1041358">
                <a:tc>
                  <a:txBody>
                    <a:bodyPr/>
                    <a:lstStyle/>
                    <a:p>
                      <a:pPr>
                        <a:lnSpc>
                          <a:spcPct val="100000"/>
                        </a:lnSpc>
                      </a:pPr>
                      <a:r>
                        <a:rPr lang="en-US" dirty="0" smtClean="0">
                          <a:latin typeface="Cambria" pitchFamily="18" charset="0"/>
                        </a:rPr>
                        <a:t>Module</a:t>
                      </a:r>
                      <a:r>
                        <a:rPr lang="en-US" baseline="0" dirty="0" smtClean="0">
                          <a:latin typeface="Cambria" pitchFamily="18" charset="0"/>
                        </a:rPr>
                        <a:t> – 4</a:t>
                      </a:r>
                      <a:endParaRPr lang="en-US" dirty="0">
                        <a:latin typeface="Cambria"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Cambria" pitchFamily="18" charset="0"/>
                        </a:rPr>
                        <a:t>Basic and Advance Project Management Training Course (for Nuclear Security Projects)</a:t>
                      </a:r>
                    </a:p>
                    <a:p>
                      <a:pPr>
                        <a:lnSpc>
                          <a:spcPct val="100000"/>
                        </a:lnSpc>
                      </a:pPr>
                      <a:endParaRPr lang="en-US" dirty="0">
                        <a:latin typeface="Cambria"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Cambria" pitchFamily="18" charset="0"/>
                        </a:rPr>
                        <a:t>05 &amp; 10 days</a:t>
                      </a:r>
                    </a:p>
                    <a:p>
                      <a:pPr>
                        <a:lnSpc>
                          <a:spcPct val="100000"/>
                        </a:lnSpc>
                      </a:pPr>
                      <a:endParaRPr lang="en-US" dirty="0">
                        <a:latin typeface="Cambria" pitchFamily="18" charset="0"/>
                      </a:endParaRPr>
                    </a:p>
                  </a:txBody>
                  <a:tcPr/>
                </a:tc>
              </a:tr>
              <a:tr h="1055910">
                <a:tc>
                  <a:txBody>
                    <a:bodyPr/>
                    <a:lstStyle/>
                    <a:p>
                      <a:pPr>
                        <a:lnSpc>
                          <a:spcPct val="100000"/>
                        </a:lnSpc>
                      </a:pPr>
                      <a:r>
                        <a:rPr lang="en-US" dirty="0" smtClean="0">
                          <a:latin typeface="Cambria" pitchFamily="18" charset="0"/>
                        </a:rPr>
                        <a:t>Module</a:t>
                      </a:r>
                      <a:r>
                        <a:rPr lang="en-US" baseline="0" dirty="0" smtClean="0">
                          <a:latin typeface="Cambria" pitchFamily="18" charset="0"/>
                        </a:rPr>
                        <a:t> – 5</a:t>
                      </a:r>
                      <a:endParaRPr lang="en-US" dirty="0">
                        <a:latin typeface="Cambria" pitchFamily="18" charset="0"/>
                      </a:endParaRPr>
                    </a:p>
                  </a:txBody>
                  <a:tcPr/>
                </a:tc>
                <a:tc>
                  <a:txBody>
                    <a:bodyPr/>
                    <a:lstStyle/>
                    <a:p>
                      <a:pPr>
                        <a:lnSpc>
                          <a:spcPct val="100000"/>
                        </a:lnSpc>
                      </a:pPr>
                      <a:r>
                        <a:rPr lang="en-US" dirty="0" smtClean="0">
                          <a:latin typeface="Cambria" pitchFamily="18" charset="0"/>
                        </a:rPr>
                        <a:t>Seminar on Nuclear Security</a:t>
                      </a:r>
                      <a:endParaRPr lang="en-US" dirty="0">
                        <a:latin typeface="Cambria" pitchFamily="18" charset="0"/>
                      </a:endParaRPr>
                    </a:p>
                  </a:txBody>
                  <a:tcPr/>
                </a:tc>
                <a:tc>
                  <a:txBody>
                    <a:bodyPr/>
                    <a:lstStyle/>
                    <a:p>
                      <a:pPr>
                        <a:lnSpc>
                          <a:spcPct val="100000"/>
                        </a:lnSpc>
                      </a:pPr>
                      <a:r>
                        <a:rPr lang="en-US" dirty="0" smtClean="0">
                          <a:latin typeface="Cambria" pitchFamily="18" charset="0"/>
                        </a:rPr>
                        <a:t>01 day</a:t>
                      </a:r>
                      <a:endParaRPr lang="en-US" dirty="0">
                        <a:latin typeface="Cambria" pitchFamily="18" charset="0"/>
                      </a:endParaRPr>
                    </a:p>
                  </a:txBody>
                  <a:tcPr/>
                </a:tc>
              </a:tr>
            </a:tbl>
          </a:graphicData>
        </a:graphic>
      </p:graphicFrame>
      <p:sp>
        <p:nvSpPr>
          <p:cNvPr id="5" name="Rounded Rectangular Callout 4"/>
          <p:cNvSpPr/>
          <p:nvPr/>
        </p:nvSpPr>
        <p:spPr bwMode="auto">
          <a:xfrm>
            <a:off x="1600200" y="1981200"/>
            <a:ext cx="7239000" cy="1524000"/>
          </a:xfrm>
          <a:prstGeom prst="wedgeRoundRectCallou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r>
              <a:rPr lang="en-US" sz="1100" dirty="0" smtClean="0">
                <a:latin typeface="Cambria" pitchFamily="18" charset="0"/>
              </a:rPr>
              <a:t>Objective:</a:t>
            </a:r>
          </a:p>
          <a:p>
            <a:pPr eaLnBrk="0" hangingPunct="0"/>
            <a:r>
              <a:rPr lang="en-US" sz="1100" b="0" dirty="0" smtClean="0">
                <a:latin typeface="Cambria" pitchFamily="18" charset="0"/>
              </a:rPr>
              <a:t>To develop understanding of the project management processes and to enhance the participants' skills needed for effective planning, implementation of security related and other technical projects to manage project effectively and achieve the desire goal.</a:t>
            </a:r>
          </a:p>
          <a:p>
            <a:pPr eaLnBrk="0" hangingPunct="0"/>
            <a:r>
              <a:rPr lang="en-US" sz="1100" dirty="0" smtClean="0">
                <a:latin typeface="Cambria" pitchFamily="18" charset="0"/>
              </a:rPr>
              <a:t>Course Content: </a:t>
            </a:r>
          </a:p>
          <a:p>
            <a:pPr lvl="0"/>
            <a:r>
              <a:rPr lang="en-US" sz="1100" b="0" dirty="0" smtClean="0">
                <a:latin typeface="Cambria" pitchFamily="18" charset="0"/>
              </a:rPr>
              <a:t>Topics includes Basic concept of project, Stages of project management, Risk consideration and management,</a:t>
            </a:r>
          </a:p>
          <a:p>
            <a:pPr lvl="0"/>
            <a:r>
              <a:rPr lang="en-US" sz="1100" b="0" dirty="0" smtClean="0">
                <a:latin typeface="Cambria" pitchFamily="18" charset="0"/>
              </a:rPr>
              <a:t>Stakeholders analysis, Issue management and change control, Testing and commissioning and closing &amp; handover of project</a:t>
            </a:r>
          </a:p>
        </p:txBody>
      </p:sp>
      <p:sp>
        <p:nvSpPr>
          <p:cNvPr id="6" name="Multiply 5">
            <a:hlinkClick r:id="rId2" action="ppaction://hlinksldjump"/>
          </p:cNvPr>
          <p:cNvSpPr/>
          <p:nvPr/>
        </p:nvSpPr>
        <p:spPr bwMode="auto">
          <a:xfrm>
            <a:off x="8309073" y="1925637"/>
            <a:ext cx="453927" cy="436563"/>
          </a:xfrm>
          <a:prstGeom prst="mathMultiply">
            <a:avLst/>
          </a:prstGeom>
          <a:ln>
            <a:headEnd type="none" w="med" len="med"/>
            <a:tailEnd type="none" w="med" len="med"/>
          </a:ln>
        </p:spPr>
        <p:style>
          <a:lnRef idx="1">
            <a:schemeClr val="dk1"/>
          </a:lnRef>
          <a:fillRef idx="3">
            <a:schemeClr val="dk1"/>
          </a:fillRef>
          <a:effectRef idx="2">
            <a:schemeClr val="dk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Tree>
  </p:cSld>
  <p:clrMapOvr>
    <a:masterClrMapping/>
  </p:clrMapOvr>
  <p:transition spd="slow"/>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914400" y="152400"/>
            <a:ext cx="8229600" cy="914400"/>
          </a:xfrm>
        </p:spPr>
        <p:txBody>
          <a:bodyPr/>
          <a:lstStyle/>
          <a:p>
            <a:pPr>
              <a:defRPr/>
            </a:pPr>
            <a:r>
              <a:rPr lang="en-US" kern="1200" dirty="0" smtClean="0"/>
              <a:t>Nuclear Security Training Courses (Prevention)</a:t>
            </a:r>
          </a:p>
        </p:txBody>
      </p:sp>
      <p:graphicFrame>
        <p:nvGraphicFramePr>
          <p:cNvPr id="4" name="Table 3"/>
          <p:cNvGraphicFramePr>
            <a:graphicFrameLocks noGrp="1"/>
          </p:cNvGraphicFramePr>
          <p:nvPr/>
        </p:nvGraphicFramePr>
        <p:xfrm>
          <a:off x="685800" y="1397000"/>
          <a:ext cx="8001000" cy="4851399"/>
        </p:xfrm>
        <a:graphic>
          <a:graphicData uri="http://schemas.openxmlformats.org/drawingml/2006/table">
            <a:tbl>
              <a:tblPr firstRow="1" bandRow="1">
                <a:tableStyleId>{5C22544A-7EE6-4342-B048-85BDC9FD1C3A}</a:tableStyleId>
              </a:tblPr>
              <a:tblGrid>
                <a:gridCol w="1371600"/>
                <a:gridCol w="5181600"/>
                <a:gridCol w="1447800"/>
              </a:tblGrid>
              <a:tr h="47858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kern="1200" baseline="0" dirty="0" smtClean="0">
                          <a:solidFill>
                            <a:schemeClr val="dk1"/>
                          </a:solidFill>
                          <a:latin typeface="Cambria" pitchFamily="18" charset="0"/>
                          <a:ea typeface="+mn-ea"/>
                          <a:cs typeface="+mn-cs"/>
                        </a:rPr>
                        <a:t>Module -1</a:t>
                      </a:r>
                    </a:p>
                  </a:txBody>
                  <a:tcPr/>
                </a:tc>
                <a:tc>
                  <a:txBody>
                    <a:bodyPr/>
                    <a:lstStyle/>
                    <a:p>
                      <a:pPr algn="just"/>
                      <a:r>
                        <a:rPr lang="en-US" sz="1800" b="0" kern="1200" baseline="0" dirty="0" smtClean="0">
                          <a:solidFill>
                            <a:schemeClr val="dk1"/>
                          </a:solidFill>
                          <a:latin typeface="Cambria" pitchFamily="18" charset="0"/>
                          <a:ea typeface="+mn-ea"/>
                          <a:cs typeface="+mn-cs"/>
                        </a:rPr>
                        <a:t>Foundation of Physical Protection Systems</a:t>
                      </a:r>
                    </a:p>
                  </a:txBody>
                  <a:tcPr/>
                </a:tc>
                <a:tc>
                  <a:txBody>
                    <a:bodyPr/>
                    <a:lstStyle/>
                    <a:p>
                      <a:r>
                        <a:rPr lang="en-US" sz="1800" b="0" kern="1200" baseline="0" dirty="0" smtClean="0">
                          <a:solidFill>
                            <a:schemeClr val="dk1"/>
                          </a:solidFill>
                          <a:latin typeface="Cambria" pitchFamily="18" charset="0"/>
                          <a:ea typeface="+mn-ea"/>
                          <a:cs typeface="+mn-cs"/>
                        </a:rPr>
                        <a:t>05 days</a:t>
                      </a:r>
                    </a:p>
                  </a:txBody>
                  <a:tcPr/>
                </a:tc>
              </a:tr>
              <a:tr h="478584">
                <a:tc>
                  <a:txBody>
                    <a:bodyPr/>
                    <a:lstStyle/>
                    <a:p>
                      <a:r>
                        <a:rPr lang="en-US" dirty="0" smtClean="0">
                          <a:latin typeface="Cambria" pitchFamily="18" charset="0"/>
                        </a:rPr>
                        <a:t>Module</a:t>
                      </a:r>
                      <a:r>
                        <a:rPr lang="en-US" baseline="0" dirty="0" smtClean="0">
                          <a:latin typeface="Cambria" pitchFamily="18" charset="0"/>
                        </a:rPr>
                        <a:t> – 2</a:t>
                      </a:r>
                      <a:endParaRPr lang="en-US" dirty="0">
                        <a:latin typeface="Cambria" pitchFamily="18" charset="0"/>
                      </a:endParaRPr>
                    </a:p>
                  </a:txBody>
                  <a:tcPr/>
                </a:tc>
                <a:tc>
                  <a:txBody>
                    <a:bodyPr/>
                    <a:lstStyle/>
                    <a:p>
                      <a:pPr algn="just"/>
                      <a:r>
                        <a:rPr lang="en-US" dirty="0" smtClean="0">
                          <a:latin typeface="Cambria" pitchFamily="18" charset="0"/>
                        </a:rPr>
                        <a:t>Security</a:t>
                      </a:r>
                      <a:r>
                        <a:rPr lang="en-US" baseline="0" dirty="0" smtClean="0">
                          <a:latin typeface="Cambria" pitchFamily="18" charset="0"/>
                        </a:rPr>
                        <a:t> of Radioactive Sources</a:t>
                      </a:r>
                      <a:endParaRPr lang="en-US" dirty="0">
                        <a:latin typeface="Cambria" pitchFamily="18" charset="0"/>
                      </a:endParaRPr>
                    </a:p>
                  </a:txBody>
                  <a:tcPr/>
                </a:tc>
                <a:tc>
                  <a:txBody>
                    <a:bodyPr/>
                    <a:lstStyle/>
                    <a:p>
                      <a:r>
                        <a:rPr lang="en-US" dirty="0" smtClean="0">
                          <a:latin typeface="Cambria" pitchFamily="18" charset="0"/>
                        </a:rPr>
                        <a:t>05 days</a:t>
                      </a:r>
                      <a:endParaRPr lang="en-US" dirty="0">
                        <a:latin typeface="Cambria" pitchFamily="18" charset="0"/>
                      </a:endParaRPr>
                    </a:p>
                  </a:txBody>
                  <a:tcPr/>
                </a:tc>
              </a:tr>
              <a:tr h="1180070">
                <a:tc>
                  <a:txBody>
                    <a:bodyPr/>
                    <a:lstStyle/>
                    <a:p>
                      <a:r>
                        <a:rPr lang="en-US" dirty="0" smtClean="0">
                          <a:latin typeface="Cambria" pitchFamily="18" charset="0"/>
                        </a:rPr>
                        <a:t>Module</a:t>
                      </a:r>
                      <a:r>
                        <a:rPr lang="en-US" baseline="0" dirty="0" smtClean="0">
                          <a:latin typeface="Cambria" pitchFamily="18" charset="0"/>
                        </a:rPr>
                        <a:t> – 3</a:t>
                      </a:r>
                      <a:endParaRPr lang="en-US" dirty="0">
                        <a:latin typeface="Cambria" pitchFamily="18" charset="0"/>
                      </a:endParaRP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dirty="0" smtClean="0">
                          <a:latin typeface="Cambria" pitchFamily="18" charset="0"/>
                        </a:rPr>
                        <a:t>Basic</a:t>
                      </a:r>
                      <a:r>
                        <a:rPr lang="en-US" baseline="0" dirty="0" smtClean="0">
                          <a:latin typeface="Cambria" pitchFamily="18" charset="0"/>
                        </a:rPr>
                        <a:t> and Advance Training Course on Design and Evaluation of Physical Protection System</a:t>
                      </a:r>
                      <a:endParaRPr lang="en-US" dirty="0" smtClean="0">
                        <a:latin typeface="Cambria" pitchFamily="18" charset="0"/>
                      </a:endParaRPr>
                    </a:p>
                    <a:p>
                      <a:pPr algn="just"/>
                      <a:endParaRPr lang="en-US" dirty="0">
                        <a:latin typeface="Cambria"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Cambria" pitchFamily="18" charset="0"/>
                        </a:rPr>
                        <a:t>05 &amp; 10 days</a:t>
                      </a:r>
                    </a:p>
                    <a:p>
                      <a:endParaRPr lang="en-US" dirty="0">
                        <a:latin typeface="Cambria" pitchFamily="18" charset="0"/>
                      </a:endParaRPr>
                    </a:p>
                  </a:txBody>
                  <a:tcPr/>
                </a:tc>
              </a:tr>
              <a:tr h="1534091">
                <a:tc>
                  <a:txBody>
                    <a:bodyPr/>
                    <a:lstStyle/>
                    <a:p>
                      <a:r>
                        <a:rPr lang="en-US" dirty="0" smtClean="0">
                          <a:latin typeface="Cambria" pitchFamily="18" charset="0"/>
                        </a:rPr>
                        <a:t>Module</a:t>
                      </a:r>
                      <a:r>
                        <a:rPr lang="en-US" baseline="0" dirty="0" smtClean="0">
                          <a:latin typeface="Cambria" pitchFamily="18" charset="0"/>
                        </a:rPr>
                        <a:t> – 4</a:t>
                      </a:r>
                      <a:endParaRPr lang="en-US" dirty="0">
                        <a:latin typeface="Cambria"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Cambria" pitchFamily="18" charset="0"/>
                        </a:rPr>
                        <a:t>Basic and Advance Course on Operations and Maintenance of Physical Protection System for Nuclear Medical Centers</a:t>
                      </a:r>
                    </a:p>
                    <a:p>
                      <a:endParaRPr lang="en-US" dirty="0">
                        <a:latin typeface="Cambria"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Cambria" pitchFamily="18" charset="0"/>
                        </a:rPr>
                        <a:t>05 &amp; 10 days</a:t>
                      </a:r>
                    </a:p>
                    <a:p>
                      <a:endParaRPr lang="en-US" dirty="0">
                        <a:latin typeface="Cambria" pitchFamily="18" charset="0"/>
                      </a:endParaRPr>
                    </a:p>
                  </a:txBody>
                  <a:tcPr/>
                </a:tc>
              </a:tr>
              <a:tr h="1180070">
                <a:tc>
                  <a:txBody>
                    <a:bodyPr/>
                    <a:lstStyle/>
                    <a:p>
                      <a:r>
                        <a:rPr lang="en-US" dirty="0" smtClean="0">
                          <a:latin typeface="Cambria" pitchFamily="18" charset="0"/>
                        </a:rPr>
                        <a:t>Module</a:t>
                      </a:r>
                      <a:r>
                        <a:rPr lang="en-US" baseline="0" dirty="0" smtClean="0">
                          <a:latin typeface="Cambria" pitchFamily="18" charset="0"/>
                        </a:rPr>
                        <a:t> – 5</a:t>
                      </a:r>
                      <a:endParaRPr lang="en-US" dirty="0">
                        <a:latin typeface="Cambria"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latin typeface="Cambria" pitchFamily="18" charset="0"/>
                        </a:rPr>
                        <a:t>Training Course on Inspections of Physical Protection System </a:t>
                      </a:r>
                      <a:endParaRPr lang="en-US" dirty="0" smtClean="0">
                        <a:latin typeface="Cambria" pitchFamily="18" charset="0"/>
                      </a:endParaRPr>
                    </a:p>
                    <a:p>
                      <a:endParaRPr lang="en-US" dirty="0">
                        <a:latin typeface="Cambria" pitchFamily="18" charset="0"/>
                      </a:endParaRPr>
                    </a:p>
                  </a:txBody>
                  <a:tcPr/>
                </a:tc>
                <a:tc>
                  <a:txBody>
                    <a:bodyPr/>
                    <a:lstStyle/>
                    <a:p>
                      <a:r>
                        <a:rPr lang="en-US" dirty="0" smtClean="0">
                          <a:latin typeface="Cambria" pitchFamily="18" charset="0"/>
                        </a:rPr>
                        <a:t>05 days</a:t>
                      </a:r>
                      <a:endParaRPr lang="en-US" dirty="0">
                        <a:latin typeface="Cambria" pitchFamily="18" charset="0"/>
                      </a:endParaRPr>
                    </a:p>
                  </a:txBody>
                  <a:tcPr/>
                </a:tc>
              </a:tr>
            </a:tbl>
          </a:graphicData>
        </a:graphic>
      </p:graphicFrame>
      <p:sp>
        <p:nvSpPr>
          <p:cNvPr id="5" name="Rounded Rectangular Callout 4"/>
          <p:cNvSpPr/>
          <p:nvPr/>
        </p:nvSpPr>
        <p:spPr bwMode="auto">
          <a:xfrm>
            <a:off x="1600200" y="1828800"/>
            <a:ext cx="7239000" cy="1600200"/>
          </a:xfrm>
          <a:prstGeom prst="wedgeRoundRectCallou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r>
              <a:rPr lang="en-US" sz="1100" dirty="0" smtClean="0">
                <a:latin typeface="Cambria" pitchFamily="18" charset="0"/>
              </a:rPr>
              <a:t>Objective:</a:t>
            </a:r>
          </a:p>
          <a:p>
            <a:pPr eaLnBrk="0" hangingPunct="0"/>
            <a:r>
              <a:rPr lang="en-US" sz="1100" b="0" dirty="0" smtClean="0">
                <a:latin typeface="Cambria" pitchFamily="18" charset="0"/>
              </a:rPr>
              <a:t>The objective of this course is to train the participants on operation of physical protection equipment installed at NMCs so that they become able to perform operation and possible preventive repair and maintenance activities of installed physical protection system.</a:t>
            </a:r>
          </a:p>
          <a:p>
            <a:pPr eaLnBrk="0" hangingPunct="0"/>
            <a:r>
              <a:rPr lang="en-US" sz="1100" dirty="0" smtClean="0">
                <a:latin typeface="Cambria" pitchFamily="18" charset="0"/>
              </a:rPr>
              <a:t>Course Content: </a:t>
            </a:r>
          </a:p>
          <a:p>
            <a:pPr lvl="0"/>
            <a:r>
              <a:rPr lang="en-US" sz="1100" b="0" dirty="0" smtClean="0">
                <a:latin typeface="Cambria" pitchFamily="18" charset="0"/>
              </a:rPr>
              <a:t>Topics includes in this training course are Overview of PNRA, Nuclear security regime for radioactive material, Security and physical protection concepts, Regulatory requirement for SRS (PAK-926), Overview of CCTV, ACS, IDS, Design, implementation and commissioning of Physical Protection Equipment, Operation and management of CAS</a:t>
            </a:r>
          </a:p>
        </p:txBody>
      </p:sp>
      <p:sp>
        <p:nvSpPr>
          <p:cNvPr id="6" name="Multiply 5">
            <a:hlinkClick r:id="rId2" action="ppaction://hlinksldjump"/>
          </p:cNvPr>
          <p:cNvSpPr/>
          <p:nvPr/>
        </p:nvSpPr>
        <p:spPr bwMode="auto">
          <a:xfrm>
            <a:off x="8385273" y="1828800"/>
            <a:ext cx="453927" cy="436563"/>
          </a:xfrm>
          <a:prstGeom prst="mathMultiply">
            <a:avLst/>
          </a:prstGeom>
          <a:ln>
            <a:headEnd type="none" w="med" len="med"/>
            <a:tailEnd type="none" w="med" len="med"/>
          </a:ln>
        </p:spPr>
        <p:style>
          <a:lnRef idx="1">
            <a:schemeClr val="dk1"/>
          </a:lnRef>
          <a:fillRef idx="3">
            <a:schemeClr val="dk1"/>
          </a:fillRef>
          <a:effectRef idx="2">
            <a:schemeClr val="dk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Tree>
  </p:cSld>
  <p:clrMapOvr>
    <a:masterClrMapping/>
  </p:clrMapOvr>
  <p:transition spd="slow"/>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914400" y="152400"/>
            <a:ext cx="8229600" cy="914400"/>
          </a:xfrm>
        </p:spPr>
        <p:txBody>
          <a:bodyPr/>
          <a:lstStyle/>
          <a:p>
            <a:pPr>
              <a:defRPr/>
            </a:pPr>
            <a:r>
              <a:rPr lang="en-US" kern="1200" dirty="0" smtClean="0"/>
              <a:t>Nuclear Security Training Courses (Prevention)</a:t>
            </a:r>
          </a:p>
        </p:txBody>
      </p:sp>
      <p:graphicFrame>
        <p:nvGraphicFramePr>
          <p:cNvPr id="4" name="Table 3"/>
          <p:cNvGraphicFramePr>
            <a:graphicFrameLocks noGrp="1"/>
          </p:cNvGraphicFramePr>
          <p:nvPr/>
        </p:nvGraphicFramePr>
        <p:xfrm>
          <a:off x="685800" y="1397000"/>
          <a:ext cx="8001000" cy="4851399"/>
        </p:xfrm>
        <a:graphic>
          <a:graphicData uri="http://schemas.openxmlformats.org/drawingml/2006/table">
            <a:tbl>
              <a:tblPr firstRow="1" bandRow="1">
                <a:tableStyleId>{5C22544A-7EE6-4342-B048-85BDC9FD1C3A}</a:tableStyleId>
              </a:tblPr>
              <a:tblGrid>
                <a:gridCol w="1371600"/>
                <a:gridCol w="5181600"/>
                <a:gridCol w="1447800"/>
              </a:tblGrid>
              <a:tr h="47858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kern="1200" baseline="0" dirty="0" smtClean="0">
                          <a:solidFill>
                            <a:schemeClr val="dk1"/>
                          </a:solidFill>
                          <a:latin typeface="Cambria" pitchFamily="18" charset="0"/>
                          <a:ea typeface="+mn-ea"/>
                          <a:cs typeface="+mn-cs"/>
                        </a:rPr>
                        <a:t>Module -1</a:t>
                      </a:r>
                    </a:p>
                  </a:txBody>
                  <a:tcPr/>
                </a:tc>
                <a:tc>
                  <a:txBody>
                    <a:bodyPr/>
                    <a:lstStyle/>
                    <a:p>
                      <a:pPr algn="just"/>
                      <a:r>
                        <a:rPr lang="en-US" sz="1800" b="0" kern="1200" baseline="0" dirty="0" smtClean="0">
                          <a:solidFill>
                            <a:schemeClr val="dk1"/>
                          </a:solidFill>
                          <a:latin typeface="Cambria" pitchFamily="18" charset="0"/>
                          <a:ea typeface="+mn-ea"/>
                          <a:cs typeface="+mn-cs"/>
                        </a:rPr>
                        <a:t>Foundation of Physical Protection Systems</a:t>
                      </a:r>
                    </a:p>
                  </a:txBody>
                  <a:tcPr/>
                </a:tc>
                <a:tc>
                  <a:txBody>
                    <a:bodyPr/>
                    <a:lstStyle/>
                    <a:p>
                      <a:r>
                        <a:rPr lang="en-US" sz="1800" b="0" kern="1200" baseline="0" dirty="0" smtClean="0">
                          <a:solidFill>
                            <a:schemeClr val="dk1"/>
                          </a:solidFill>
                          <a:latin typeface="Cambria" pitchFamily="18" charset="0"/>
                          <a:ea typeface="+mn-ea"/>
                          <a:cs typeface="+mn-cs"/>
                        </a:rPr>
                        <a:t>05 days</a:t>
                      </a:r>
                    </a:p>
                  </a:txBody>
                  <a:tcPr/>
                </a:tc>
              </a:tr>
              <a:tr h="478584">
                <a:tc>
                  <a:txBody>
                    <a:bodyPr/>
                    <a:lstStyle/>
                    <a:p>
                      <a:r>
                        <a:rPr lang="en-US" dirty="0" smtClean="0">
                          <a:latin typeface="Cambria" pitchFamily="18" charset="0"/>
                        </a:rPr>
                        <a:t>Module</a:t>
                      </a:r>
                      <a:r>
                        <a:rPr lang="en-US" baseline="0" dirty="0" smtClean="0">
                          <a:latin typeface="Cambria" pitchFamily="18" charset="0"/>
                        </a:rPr>
                        <a:t> – 2</a:t>
                      </a:r>
                      <a:endParaRPr lang="en-US" dirty="0">
                        <a:latin typeface="Cambria" pitchFamily="18" charset="0"/>
                      </a:endParaRPr>
                    </a:p>
                  </a:txBody>
                  <a:tcPr/>
                </a:tc>
                <a:tc>
                  <a:txBody>
                    <a:bodyPr/>
                    <a:lstStyle/>
                    <a:p>
                      <a:pPr algn="just"/>
                      <a:r>
                        <a:rPr lang="en-US" dirty="0" smtClean="0">
                          <a:latin typeface="Cambria" pitchFamily="18" charset="0"/>
                        </a:rPr>
                        <a:t>Security</a:t>
                      </a:r>
                      <a:r>
                        <a:rPr lang="en-US" baseline="0" dirty="0" smtClean="0">
                          <a:latin typeface="Cambria" pitchFamily="18" charset="0"/>
                        </a:rPr>
                        <a:t> of Radioactive Sources</a:t>
                      </a:r>
                      <a:endParaRPr lang="en-US" dirty="0">
                        <a:latin typeface="Cambria" pitchFamily="18" charset="0"/>
                      </a:endParaRPr>
                    </a:p>
                  </a:txBody>
                  <a:tcPr/>
                </a:tc>
                <a:tc>
                  <a:txBody>
                    <a:bodyPr/>
                    <a:lstStyle/>
                    <a:p>
                      <a:r>
                        <a:rPr lang="en-US" dirty="0" smtClean="0">
                          <a:latin typeface="Cambria" pitchFamily="18" charset="0"/>
                        </a:rPr>
                        <a:t>05 days</a:t>
                      </a:r>
                      <a:endParaRPr lang="en-US" dirty="0">
                        <a:latin typeface="Cambria" pitchFamily="18" charset="0"/>
                      </a:endParaRPr>
                    </a:p>
                  </a:txBody>
                  <a:tcPr/>
                </a:tc>
              </a:tr>
              <a:tr h="1180070">
                <a:tc>
                  <a:txBody>
                    <a:bodyPr/>
                    <a:lstStyle/>
                    <a:p>
                      <a:r>
                        <a:rPr lang="en-US" dirty="0" smtClean="0">
                          <a:latin typeface="Cambria" pitchFamily="18" charset="0"/>
                        </a:rPr>
                        <a:t>Module</a:t>
                      </a:r>
                      <a:r>
                        <a:rPr lang="en-US" baseline="0" dirty="0" smtClean="0">
                          <a:latin typeface="Cambria" pitchFamily="18" charset="0"/>
                        </a:rPr>
                        <a:t> – 3</a:t>
                      </a:r>
                      <a:endParaRPr lang="en-US" dirty="0">
                        <a:latin typeface="Cambria" pitchFamily="18" charset="0"/>
                      </a:endParaRP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dirty="0" smtClean="0">
                          <a:latin typeface="Cambria" pitchFamily="18" charset="0"/>
                        </a:rPr>
                        <a:t>Basic</a:t>
                      </a:r>
                      <a:r>
                        <a:rPr lang="en-US" baseline="0" dirty="0" smtClean="0">
                          <a:latin typeface="Cambria" pitchFamily="18" charset="0"/>
                        </a:rPr>
                        <a:t> and Advance Training Course on Design and Evaluation of Physical Protection System</a:t>
                      </a:r>
                      <a:endParaRPr lang="en-US" dirty="0" smtClean="0">
                        <a:latin typeface="Cambria" pitchFamily="18" charset="0"/>
                      </a:endParaRPr>
                    </a:p>
                    <a:p>
                      <a:pPr algn="just"/>
                      <a:endParaRPr lang="en-US" dirty="0">
                        <a:latin typeface="Cambria"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Cambria" pitchFamily="18" charset="0"/>
                        </a:rPr>
                        <a:t>05 &amp; 10 days</a:t>
                      </a:r>
                    </a:p>
                    <a:p>
                      <a:endParaRPr lang="en-US" dirty="0">
                        <a:latin typeface="Cambria" pitchFamily="18" charset="0"/>
                      </a:endParaRPr>
                    </a:p>
                  </a:txBody>
                  <a:tcPr/>
                </a:tc>
              </a:tr>
              <a:tr h="1534091">
                <a:tc>
                  <a:txBody>
                    <a:bodyPr/>
                    <a:lstStyle/>
                    <a:p>
                      <a:r>
                        <a:rPr lang="en-US" dirty="0" smtClean="0">
                          <a:latin typeface="Cambria" pitchFamily="18" charset="0"/>
                        </a:rPr>
                        <a:t>Module</a:t>
                      </a:r>
                      <a:r>
                        <a:rPr lang="en-US" baseline="0" dirty="0" smtClean="0">
                          <a:latin typeface="Cambria" pitchFamily="18" charset="0"/>
                        </a:rPr>
                        <a:t> – 4</a:t>
                      </a:r>
                      <a:endParaRPr lang="en-US" dirty="0">
                        <a:latin typeface="Cambria"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Cambria" pitchFamily="18" charset="0"/>
                        </a:rPr>
                        <a:t>Basic and Advance Course on Operations and Maintenance of Physical Protection System for Nuclear Medical Centers</a:t>
                      </a:r>
                    </a:p>
                    <a:p>
                      <a:endParaRPr lang="en-US" dirty="0">
                        <a:latin typeface="Cambria"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Cambria" pitchFamily="18" charset="0"/>
                        </a:rPr>
                        <a:t>05 &amp; 10 days</a:t>
                      </a:r>
                    </a:p>
                    <a:p>
                      <a:endParaRPr lang="en-US" dirty="0">
                        <a:latin typeface="Cambria" pitchFamily="18" charset="0"/>
                      </a:endParaRPr>
                    </a:p>
                  </a:txBody>
                  <a:tcPr/>
                </a:tc>
              </a:tr>
              <a:tr h="1180070">
                <a:tc>
                  <a:txBody>
                    <a:bodyPr/>
                    <a:lstStyle/>
                    <a:p>
                      <a:r>
                        <a:rPr lang="en-US" dirty="0" smtClean="0">
                          <a:latin typeface="Cambria" pitchFamily="18" charset="0"/>
                        </a:rPr>
                        <a:t>Module</a:t>
                      </a:r>
                      <a:r>
                        <a:rPr lang="en-US" baseline="0" dirty="0" smtClean="0">
                          <a:latin typeface="Cambria" pitchFamily="18" charset="0"/>
                        </a:rPr>
                        <a:t> – 5</a:t>
                      </a:r>
                      <a:endParaRPr lang="en-US" dirty="0">
                        <a:latin typeface="Cambria"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latin typeface="Cambria" pitchFamily="18" charset="0"/>
                        </a:rPr>
                        <a:t>Training Course on Inspections of Physical Protection System </a:t>
                      </a:r>
                      <a:endParaRPr lang="en-US" dirty="0" smtClean="0">
                        <a:latin typeface="Cambria" pitchFamily="18" charset="0"/>
                      </a:endParaRPr>
                    </a:p>
                    <a:p>
                      <a:endParaRPr lang="en-US" dirty="0">
                        <a:latin typeface="Cambria" pitchFamily="18" charset="0"/>
                      </a:endParaRPr>
                    </a:p>
                  </a:txBody>
                  <a:tcPr/>
                </a:tc>
                <a:tc>
                  <a:txBody>
                    <a:bodyPr/>
                    <a:lstStyle/>
                    <a:p>
                      <a:r>
                        <a:rPr lang="en-US" dirty="0" smtClean="0">
                          <a:latin typeface="Cambria" pitchFamily="18" charset="0"/>
                        </a:rPr>
                        <a:t>05 days</a:t>
                      </a:r>
                      <a:endParaRPr lang="en-US" dirty="0">
                        <a:latin typeface="Cambria" pitchFamily="18" charset="0"/>
                      </a:endParaRPr>
                    </a:p>
                  </a:txBody>
                  <a:tcPr/>
                </a:tc>
              </a:tr>
            </a:tbl>
          </a:graphicData>
        </a:graphic>
      </p:graphicFrame>
      <p:sp>
        <p:nvSpPr>
          <p:cNvPr id="5" name="Rounded Rectangular Callout 4"/>
          <p:cNvSpPr/>
          <p:nvPr/>
        </p:nvSpPr>
        <p:spPr bwMode="auto">
          <a:xfrm>
            <a:off x="1600200" y="0"/>
            <a:ext cx="7239000" cy="1295400"/>
          </a:xfrm>
          <a:prstGeom prst="wedgeRoundRectCallou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r>
              <a:rPr lang="en-US" sz="1100" dirty="0" smtClean="0">
                <a:latin typeface="Cambria" pitchFamily="18" charset="0"/>
              </a:rPr>
              <a:t>Objective:</a:t>
            </a:r>
          </a:p>
          <a:p>
            <a:pPr eaLnBrk="0" hangingPunct="0"/>
            <a:r>
              <a:rPr lang="en-US" sz="1100" b="0" dirty="0" smtClean="0">
                <a:latin typeface="Cambria" pitchFamily="18" charset="0"/>
              </a:rPr>
              <a:t>The objective of this training course is to design and evaluation of the physical protection system at the facility level with the help of different technologies.</a:t>
            </a:r>
          </a:p>
          <a:p>
            <a:pPr eaLnBrk="0" hangingPunct="0"/>
            <a:r>
              <a:rPr lang="en-US" sz="1100" dirty="0" smtClean="0">
                <a:latin typeface="Cambria" pitchFamily="18" charset="0"/>
              </a:rPr>
              <a:t>Course Content: </a:t>
            </a:r>
          </a:p>
          <a:p>
            <a:pPr lvl="0"/>
            <a:r>
              <a:rPr lang="en-US" sz="1100" b="0" dirty="0" smtClean="0">
                <a:latin typeface="Cambria" pitchFamily="18" charset="0"/>
              </a:rPr>
              <a:t>In this training course, the topics covered are design and evaluation process, Defining the requirement of physical protection system, Physical protection system design, Physical protection system technologies, Video technologies, Lighting requirement &amp; concept on contraband detection</a:t>
            </a:r>
          </a:p>
        </p:txBody>
      </p:sp>
      <p:sp>
        <p:nvSpPr>
          <p:cNvPr id="6" name="Multiply 5">
            <a:hlinkClick r:id="rId2" action="ppaction://hlinksldjump"/>
          </p:cNvPr>
          <p:cNvSpPr/>
          <p:nvPr/>
        </p:nvSpPr>
        <p:spPr bwMode="auto">
          <a:xfrm>
            <a:off x="8382000" y="0"/>
            <a:ext cx="453927" cy="436563"/>
          </a:xfrm>
          <a:prstGeom prst="mathMultiply">
            <a:avLst/>
          </a:prstGeom>
          <a:ln>
            <a:headEnd type="none" w="med" len="med"/>
            <a:tailEnd type="none" w="med" len="med"/>
          </a:ln>
        </p:spPr>
        <p:style>
          <a:lnRef idx="1">
            <a:schemeClr val="dk1"/>
          </a:lnRef>
          <a:fillRef idx="3">
            <a:schemeClr val="dk1"/>
          </a:fillRef>
          <a:effectRef idx="2">
            <a:schemeClr val="dk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Tree>
  </p:cSld>
  <p:clrMapOvr>
    <a:masterClrMapping/>
  </p:clrMapOvr>
  <p:transition spd="slow"/>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914400" y="152400"/>
            <a:ext cx="8229600" cy="914400"/>
          </a:xfrm>
        </p:spPr>
        <p:txBody>
          <a:bodyPr/>
          <a:lstStyle/>
          <a:p>
            <a:pPr>
              <a:defRPr/>
            </a:pPr>
            <a:r>
              <a:rPr lang="en-US" kern="1200" dirty="0" smtClean="0"/>
              <a:t>Nuclear Security Training Courses (Prevention)</a:t>
            </a:r>
          </a:p>
        </p:txBody>
      </p:sp>
      <p:graphicFrame>
        <p:nvGraphicFramePr>
          <p:cNvPr id="4" name="Table 3"/>
          <p:cNvGraphicFramePr>
            <a:graphicFrameLocks noGrp="1"/>
          </p:cNvGraphicFramePr>
          <p:nvPr/>
        </p:nvGraphicFramePr>
        <p:xfrm>
          <a:off x="685800" y="1397000"/>
          <a:ext cx="8001000" cy="4851399"/>
        </p:xfrm>
        <a:graphic>
          <a:graphicData uri="http://schemas.openxmlformats.org/drawingml/2006/table">
            <a:tbl>
              <a:tblPr firstRow="1" bandRow="1">
                <a:tableStyleId>{5C22544A-7EE6-4342-B048-85BDC9FD1C3A}</a:tableStyleId>
              </a:tblPr>
              <a:tblGrid>
                <a:gridCol w="1371600"/>
                <a:gridCol w="5181600"/>
                <a:gridCol w="1447800"/>
              </a:tblGrid>
              <a:tr h="47858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kern="1200" baseline="0" dirty="0" smtClean="0">
                          <a:solidFill>
                            <a:schemeClr val="dk1"/>
                          </a:solidFill>
                          <a:latin typeface="Cambria" pitchFamily="18" charset="0"/>
                          <a:ea typeface="+mn-ea"/>
                          <a:cs typeface="+mn-cs"/>
                        </a:rPr>
                        <a:t>Module -1</a:t>
                      </a:r>
                    </a:p>
                  </a:txBody>
                  <a:tcPr/>
                </a:tc>
                <a:tc>
                  <a:txBody>
                    <a:bodyPr/>
                    <a:lstStyle/>
                    <a:p>
                      <a:pPr algn="just"/>
                      <a:r>
                        <a:rPr lang="en-US" sz="1800" b="0" kern="1200" baseline="0" dirty="0" smtClean="0">
                          <a:solidFill>
                            <a:schemeClr val="dk1"/>
                          </a:solidFill>
                          <a:latin typeface="Cambria" pitchFamily="18" charset="0"/>
                          <a:ea typeface="+mn-ea"/>
                          <a:cs typeface="+mn-cs"/>
                        </a:rPr>
                        <a:t>Foundation of Physical Protection Systems</a:t>
                      </a:r>
                    </a:p>
                  </a:txBody>
                  <a:tcPr/>
                </a:tc>
                <a:tc>
                  <a:txBody>
                    <a:bodyPr/>
                    <a:lstStyle/>
                    <a:p>
                      <a:r>
                        <a:rPr lang="en-US" sz="1800" b="0" kern="1200" baseline="0" dirty="0" smtClean="0">
                          <a:solidFill>
                            <a:schemeClr val="dk1"/>
                          </a:solidFill>
                          <a:latin typeface="Cambria" pitchFamily="18" charset="0"/>
                          <a:ea typeface="+mn-ea"/>
                          <a:cs typeface="+mn-cs"/>
                        </a:rPr>
                        <a:t>05 days</a:t>
                      </a:r>
                    </a:p>
                  </a:txBody>
                  <a:tcPr/>
                </a:tc>
              </a:tr>
              <a:tr h="478584">
                <a:tc>
                  <a:txBody>
                    <a:bodyPr/>
                    <a:lstStyle/>
                    <a:p>
                      <a:r>
                        <a:rPr lang="en-US" dirty="0" smtClean="0">
                          <a:latin typeface="Cambria" pitchFamily="18" charset="0"/>
                        </a:rPr>
                        <a:t>Module</a:t>
                      </a:r>
                      <a:r>
                        <a:rPr lang="en-US" baseline="0" dirty="0" smtClean="0">
                          <a:latin typeface="Cambria" pitchFamily="18" charset="0"/>
                        </a:rPr>
                        <a:t> – 2</a:t>
                      </a:r>
                      <a:endParaRPr lang="en-US" dirty="0">
                        <a:latin typeface="Cambria" pitchFamily="18" charset="0"/>
                      </a:endParaRPr>
                    </a:p>
                  </a:txBody>
                  <a:tcPr/>
                </a:tc>
                <a:tc>
                  <a:txBody>
                    <a:bodyPr/>
                    <a:lstStyle/>
                    <a:p>
                      <a:pPr algn="just"/>
                      <a:r>
                        <a:rPr lang="en-US" dirty="0" smtClean="0">
                          <a:latin typeface="Cambria" pitchFamily="18" charset="0"/>
                        </a:rPr>
                        <a:t>Security</a:t>
                      </a:r>
                      <a:r>
                        <a:rPr lang="en-US" baseline="0" dirty="0" smtClean="0">
                          <a:latin typeface="Cambria" pitchFamily="18" charset="0"/>
                        </a:rPr>
                        <a:t> of Radioactive Sources</a:t>
                      </a:r>
                      <a:endParaRPr lang="en-US" dirty="0">
                        <a:latin typeface="Cambria" pitchFamily="18" charset="0"/>
                      </a:endParaRPr>
                    </a:p>
                  </a:txBody>
                  <a:tcPr/>
                </a:tc>
                <a:tc>
                  <a:txBody>
                    <a:bodyPr/>
                    <a:lstStyle/>
                    <a:p>
                      <a:r>
                        <a:rPr lang="en-US" dirty="0" smtClean="0">
                          <a:latin typeface="Cambria" pitchFamily="18" charset="0"/>
                        </a:rPr>
                        <a:t>05 days</a:t>
                      </a:r>
                      <a:endParaRPr lang="en-US" dirty="0">
                        <a:latin typeface="Cambria" pitchFamily="18" charset="0"/>
                      </a:endParaRPr>
                    </a:p>
                  </a:txBody>
                  <a:tcPr/>
                </a:tc>
              </a:tr>
              <a:tr h="1180070">
                <a:tc>
                  <a:txBody>
                    <a:bodyPr/>
                    <a:lstStyle/>
                    <a:p>
                      <a:r>
                        <a:rPr lang="en-US" dirty="0" smtClean="0">
                          <a:latin typeface="Cambria" pitchFamily="18" charset="0"/>
                        </a:rPr>
                        <a:t>Module</a:t>
                      </a:r>
                      <a:r>
                        <a:rPr lang="en-US" baseline="0" dirty="0" smtClean="0">
                          <a:latin typeface="Cambria" pitchFamily="18" charset="0"/>
                        </a:rPr>
                        <a:t> – 3</a:t>
                      </a:r>
                      <a:endParaRPr lang="en-US" dirty="0">
                        <a:latin typeface="Cambria" pitchFamily="18" charset="0"/>
                      </a:endParaRP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dirty="0" smtClean="0">
                          <a:latin typeface="Cambria" pitchFamily="18" charset="0"/>
                        </a:rPr>
                        <a:t>Basic</a:t>
                      </a:r>
                      <a:r>
                        <a:rPr lang="en-US" baseline="0" dirty="0" smtClean="0">
                          <a:latin typeface="Cambria" pitchFamily="18" charset="0"/>
                        </a:rPr>
                        <a:t> and Advance Training Course on Design and Evaluation of Physical Protection System</a:t>
                      </a:r>
                      <a:endParaRPr lang="en-US" dirty="0" smtClean="0">
                        <a:latin typeface="Cambria" pitchFamily="18" charset="0"/>
                      </a:endParaRPr>
                    </a:p>
                    <a:p>
                      <a:pPr algn="just"/>
                      <a:endParaRPr lang="en-US" dirty="0">
                        <a:latin typeface="Cambria"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Cambria" pitchFamily="18" charset="0"/>
                        </a:rPr>
                        <a:t>05 &amp; 10 days</a:t>
                      </a:r>
                    </a:p>
                    <a:p>
                      <a:endParaRPr lang="en-US" dirty="0">
                        <a:latin typeface="Cambria" pitchFamily="18" charset="0"/>
                      </a:endParaRPr>
                    </a:p>
                  </a:txBody>
                  <a:tcPr/>
                </a:tc>
              </a:tr>
              <a:tr h="1534091">
                <a:tc>
                  <a:txBody>
                    <a:bodyPr/>
                    <a:lstStyle/>
                    <a:p>
                      <a:r>
                        <a:rPr lang="en-US" dirty="0" smtClean="0">
                          <a:latin typeface="Cambria" pitchFamily="18" charset="0"/>
                        </a:rPr>
                        <a:t>Module</a:t>
                      </a:r>
                      <a:r>
                        <a:rPr lang="en-US" baseline="0" dirty="0" smtClean="0">
                          <a:latin typeface="Cambria" pitchFamily="18" charset="0"/>
                        </a:rPr>
                        <a:t> – 4</a:t>
                      </a:r>
                      <a:endParaRPr lang="en-US" dirty="0">
                        <a:latin typeface="Cambria"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Cambria" pitchFamily="18" charset="0"/>
                        </a:rPr>
                        <a:t>Basic and Advance Course on Operations and Maintenance of Physical Protection System for Nuclear Medical Centers</a:t>
                      </a:r>
                    </a:p>
                    <a:p>
                      <a:endParaRPr lang="en-US" dirty="0">
                        <a:latin typeface="Cambria"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Cambria" pitchFamily="18" charset="0"/>
                        </a:rPr>
                        <a:t>05 &amp; 10 days</a:t>
                      </a:r>
                    </a:p>
                    <a:p>
                      <a:endParaRPr lang="en-US" dirty="0">
                        <a:latin typeface="Cambria" pitchFamily="18" charset="0"/>
                      </a:endParaRPr>
                    </a:p>
                  </a:txBody>
                  <a:tcPr/>
                </a:tc>
              </a:tr>
              <a:tr h="1180070">
                <a:tc>
                  <a:txBody>
                    <a:bodyPr/>
                    <a:lstStyle/>
                    <a:p>
                      <a:r>
                        <a:rPr lang="en-US" dirty="0" smtClean="0">
                          <a:latin typeface="Cambria" pitchFamily="18" charset="0"/>
                        </a:rPr>
                        <a:t>Module</a:t>
                      </a:r>
                      <a:r>
                        <a:rPr lang="en-US" baseline="0" dirty="0" smtClean="0">
                          <a:latin typeface="Cambria" pitchFamily="18" charset="0"/>
                        </a:rPr>
                        <a:t> – 5</a:t>
                      </a:r>
                      <a:endParaRPr lang="en-US" dirty="0">
                        <a:latin typeface="Cambria"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latin typeface="Cambria" pitchFamily="18" charset="0"/>
                        </a:rPr>
                        <a:t>Training Course on Inspections of Physical Protection System </a:t>
                      </a:r>
                      <a:endParaRPr lang="en-US" dirty="0" smtClean="0">
                        <a:latin typeface="Cambria" pitchFamily="18" charset="0"/>
                      </a:endParaRPr>
                    </a:p>
                    <a:p>
                      <a:endParaRPr lang="en-US" dirty="0">
                        <a:latin typeface="Cambria" pitchFamily="18" charset="0"/>
                      </a:endParaRPr>
                    </a:p>
                  </a:txBody>
                  <a:tcPr/>
                </a:tc>
                <a:tc>
                  <a:txBody>
                    <a:bodyPr/>
                    <a:lstStyle/>
                    <a:p>
                      <a:r>
                        <a:rPr lang="en-US" dirty="0" smtClean="0">
                          <a:latin typeface="Cambria" pitchFamily="18" charset="0"/>
                        </a:rPr>
                        <a:t>05 days</a:t>
                      </a:r>
                      <a:endParaRPr lang="en-US" dirty="0">
                        <a:latin typeface="Cambria" pitchFamily="18" charset="0"/>
                      </a:endParaRPr>
                    </a:p>
                  </a:txBody>
                  <a:tcPr/>
                </a:tc>
              </a:tr>
            </a:tbl>
          </a:graphicData>
        </a:graphic>
      </p:graphicFrame>
      <p:sp>
        <p:nvSpPr>
          <p:cNvPr id="5" name="Rounded Rectangular Callout 4"/>
          <p:cNvSpPr/>
          <p:nvPr/>
        </p:nvSpPr>
        <p:spPr bwMode="auto">
          <a:xfrm>
            <a:off x="1295400" y="3429000"/>
            <a:ext cx="7239000" cy="1524000"/>
          </a:xfrm>
          <a:prstGeom prst="wedgeRoundRectCallou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r>
              <a:rPr lang="en-US" sz="1100" dirty="0" smtClean="0">
                <a:latin typeface="Cambria" pitchFamily="18" charset="0"/>
              </a:rPr>
              <a:t>Objective:</a:t>
            </a:r>
          </a:p>
          <a:p>
            <a:pPr eaLnBrk="0" hangingPunct="0"/>
            <a:r>
              <a:rPr lang="en-US" sz="1100" b="0" dirty="0" smtClean="0">
                <a:latin typeface="Cambria" pitchFamily="18" charset="0"/>
              </a:rPr>
              <a:t>The purpose of the training course is to address the challenges and constraints with regard to inspecting a PPS, and to provide the participants with the required information to enable them to conduct an inspection of a PPS in a nuclear facility. </a:t>
            </a:r>
          </a:p>
          <a:p>
            <a:pPr eaLnBrk="0" hangingPunct="0"/>
            <a:r>
              <a:rPr lang="en-US" sz="1100" dirty="0" smtClean="0">
                <a:latin typeface="Cambria" pitchFamily="18" charset="0"/>
              </a:rPr>
              <a:t>Course Content: </a:t>
            </a:r>
          </a:p>
          <a:p>
            <a:pPr lvl="0"/>
            <a:r>
              <a:rPr lang="en-US" sz="1100" b="0" dirty="0" smtClean="0">
                <a:latin typeface="Cambria" pitchFamily="18" charset="0"/>
              </a:rPr>
              <a:t>Topics includes are Introduction to PNRA, Preparation and conduct of regulatory inspections, Inspection of security management, Inspection of CCTV, ACS, IDS, Barriers, security lights, CAS, guards and response force</a:t>
            </a:r>
          </a:p>
          <a:p>
            <a:r>
              <a:rPr lang="en-US" sz="1100" b="0" dirty="0" smtClean="0">
                <a:latin typeface="Cambria" pitchFamily="18" charset="0"/>
              </a:rPr>
              <a:t>and Practical exercises</a:t>
            </a:r>
          </a:p>
        </p:txBody>
      </p:sp>
      <p:sp>
        <p:nvSpPr>
          <p:cNvPr id="6" name="Multiply 5">
            <a:hlinkClick r:id="rId2" action="ppaction://hlinksldjump"/>
          </p:cNvPr>
          <p:cNvSpPr/>
          <p:nvPr/>
        </p:nvSpPr>
        <p:spPr bwMode="auto">
          <a:xfrm>
            <a:off x="8001000" y="3373437"/>
            <a:ext cx="453927" cy="436563"/>
          </a:xfrm>
          <a:prstGeom prst="mathMultiply">
            <a:avLst/>
          </a:prstGeom>
          <a:ln>
            <a:headEnd type="none" w="med" len="med"/>
            <a:tailEnd type="none" w="med" len="med"/>
          </a:ln>
        </p:spPr>
        <p:style>
          <a:lnRef idx="1">
            <a:schemeClr val="dk1"/>
          </a:lnRef>
          <a:fillRef idx="3">
            <a:schemeClr val="dk1"/>
          </a:fillRef>
          <a:effectRef idx="2">
            <a:schemeClr val="dk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Tree>
  </p:cSld>
  <p:clrMapOvr>
    <a:masterClrMapping/>
  </p:clrMapOvr>
  <p:transition spd="slow"/>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914400" y="0"/>
            <a:ext cx="8458200" cy="1066800"/>
          </a:xfrm>
        </p:spPr>
        <p:txBody>
          <a:bodyPr/>
          <a:lstStyle/>
          <a:p>
            <a:pPr>
              <a:defRPr/>
            </a:pPr>
            <a:r>
              <a:rPr lang="en-US" sz="3600" kern="1200" dirty="0" smtClean="0"/>
              <a:t>Nuclear Security Training Courses (Detection &amp; Response)</a:t>
            </a:r>
          </a:p>
        </p:txBody>
      </p:sp>
      <p:graphicFrame>
        <p:nvGraphicFramePr>
          <p:cNvPr id="4" name="Table 3"/>
          <p:cNvGraphicFramePr>
            <a:graphicFrameLocks noGrp="1"/>
          </p:cNvGraphicFramePr>
          <p:nvPr/>
        </p:nvGraphicFramePr>
        <p:xfrm>
          <a:off x="685800" y="1397001"/>
          <a:ext cx="8001000" cy="5226754"/>
        </p:xfrm>
        <a:graphic>
          <a:graphicData uri="http://schemas.openxmlformats.org/drawingml/2006/table">
            <a:tbl>
              <a:tblPr firstRow="1" bandRow="1">
                <a:tableStyleId>{5C22544A-7EE6-4342-B048-85BDC9FD1C3A}</a:tableStyleId>
              </a:tblPr>
              <a:tblGrid>
                <a:gridCol w="1371600"/>
                <a:gridCol w="5181600"/>
                <a:gridCol w="1447800"/>
              </a:tblGrid>
              <a:tr h="61231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kern="1200" baseline="0" dirty="0" smtClean="0">
                          <a:solidFill>
                            <a:schemeClr val="dk1"/>
                          </a:solidFill>
                          <a:latin typeface="Cambria" pitchFamily="18" charset="0"/>
                          <a:ea typeface="+mn-ea"/>
                          <a:cs typeface="+mn-cs"/>
                        </a:rPr>
                        <a:t>Module -1</a:t>
                      </a:r>
                    </a:p>
                  </a:txBody>
                  <a:tcPr/>
                </a:tc>
                <a:tc>
                  <a:txBody>
                    <a:bodyPr/>
                    <a:lstStyle/>
                    <a:p>
                      <a:pPr algn="just"/>
                      <a:r>
                        <a:rPr lang="en-US" sz="1800" b="0" kern="1200" baseline="0" dirty="0" smtClean="0">
                          <a:solidFill>
                            <a:schemeClr val="dk1"/>
                          </a:solidFill>
                          <a:latin typeface="Cambria" pitchFamily="18" charset="0"/>
                          <a:ea typeface="+mn-ea"/>
                          <a:cs typeface="+mn-cs"/>
                        </a:rPr>
                        <a:t>Training Course on Radiation Detection Equipment for Front Line Officers</a:t>
                      </a:r>
                    </a:p>
                  </a:txBody>
                  <a:tcPr/>
                </a:tc>
                <a:tc>
                  <a:txBody>
                    <a:bodyPr/>
                    <a:lstStyle/>
                    <a:p>
                      <a:r>
                        <a:rPr lang="en-US" sz="1800" b="0" kern="1200" baseline="0" dirty="0" smtClean="0">
                          <a:solidFill>
                            <a:schemeClr val="dk1"/>
                          </a:solidFill>
                          <a:latin typeface="Cambria" pitchFamily="18" charset="0"/>
                          <a:ea typeface="+mn-ea"/>
                          <a:cs typeface="+mn-cs"/>
                        </a:rPr>
                        <a:t>03 days</a:t>
                      </a:r>
                    </a:p>
                  </a:txBody>
                  <a:tcPr/>
                </a:tc>
              </a:tr>
              <a:tr h="874736">
                <a:tc>
                  <a:txBody>
                    <a:bodyPr/>
                    <a:lstStyle/>
                    <a:p>
                      <a:r>
                        <a:rPr lang="en-US" dirty="0" smtClean="0">
                          <a:latin typeface="Cambria" pitchFamily="18" charset="0"/>
                        </a:rPr>
                        <a:t>Module</a:t>
                      </a:r>
                      <a:r>
                        <a:rPr lang="en-US" baseline="0" dirty="0" smtClean="0">
                          <a:latin typeface="Cambria" pitchFamily="18" charset="0"/>
                        </a:rPr>
                        <a:t> – 2</a:t>
                      </a:r>
                      <a:endParaRPr lang="en-US" dirty="0">
                        <a:latin typeface="Cambria" pitchFamily="18" charset="0"/>
                      </a:endParaRPr>
                    </a:p>
                  </a:txBody>
                  <a:tcPr/>
                </a:tc>
                <a:tc>
                  <a:txBody>
                    <a:bodyPr/>
                    <a:lstStyle/>
                    <a:p>
                      <a:pPr algn="just"/>
                      <a:r>
                        <a:rPr lang="en-US" sz="1800" b="0" kern="1200" baseline="0" dirty="0" smtClean="0">
                          <a:solidFill>
                            <a:schemeClr val="dk1"/>
                          </a:solidFill>
                          <a:latin typeface="Cambria" pitchFamily="18" charset="0"/>
                          <a:ea typeface="+mn-ea"/>
                          <a:cs typeface="+mn-cs"/>
                        </a:rPr>
                        <a:t>Training Course on Radiation Detection Equipment for Nuclear and Other Radioactive Material</a:t>
                      </a:r>
                      <a:endParaRPr lang="en-US" dirty="0">
                        <a:latin typeface="Cambria" pitchFamily="18" charset="0"/>
                      </a:endParaRPr>
                    </a:p>
                  </a:txBody>
                  <a:tcPr/>
                </a:tc>
                <a:tc>
                  <a:txBody>
                    <a:bodyPr/>
                    <a:lstStyle/>
                    <a:p>
                      <a:r>
                        <a:rPr lang="en-US" dirty="0" smtClean="0">
                          <a:latin typeface="Cambria" pitchFamily="18" charset="0"/>
                        </a:rPr>
                        <a:t>05 days</a:t>
                      </a:r>
                      <a:endParaRPr lang="en-US" dirty="0">
                        <a:latin typeface="Cambria" pitchFamily="18" charset="0"/>
                      </a:endParaRPr>
                    </a:p>
                  </a:txBody>
                  <a:tcPr/>
                </a:tc>
              </a:tr>
              <a:tr h="874736">
                <a:tc>
                  <a:txBody>
                    <a:bodyPr/>
                    <a:lstStyle/>
                    <a:p>
                      <a:r>
                        <a:rPr lang="en-US" dirty="0" smtClean="0">
                          <a:latin typeface="Cambria" pitchFamily="18" charset="0"/>
                        </a:rPr>
                        <a:t>Module</a:t>
                      </a:r>
                      <a:r>
                        <a:rPr lang="en-US" baseline="0" dirty="0" smtClean="0">
                          <a:latin typeface="Cambria" pitchFamily="18" charset="0"/>
                        </a:rPr>
                        <a:t> – 3</a:t>
                      </a:r>
                      <a:endParaRPr lang="en-US" dirty="0">
                        <a:latin typeface="Cambria" pitchFamily="18" charset="0"/>
                      </a:endParaRP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dirty="0" smtClean="0">
                          <a:latin typeface="Cambria" pitchFamily="18" charset="0"/>
                        </a:rPr>
                        <a:t>Training Course on Response to Malicious Act involving Nuclear and Other Radioactive Material</a:t>
                      </a:r>
                    </a:p>
                    <a:p>
                      <a:pPr algn="just"/>
                      <a:endParaRPr lang="en-US" dirty="0">
                        <a:latin typeface="Cambria"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Cambria" pitchFamily="18" charset="0"/>
                        </a:rPr>
                        <a:t>05 days</a:t>
                      </a:r>
                    </a:p>
                    <a:p>
                      <a:endParaRPr lang="en-US" dirty="0">
                        <a:latin typeface="Cambria" pitchFamily="18" charset="0"/>
                      </a:endParaRPr>
                    </a:p>
                  </a:txBody>
                  <a:tcPr/>
                </a:tc>
              </a:tr>
              <a:tr h="874736">
                <a:tc>
                  <a:txBody>
                    <a:bodyPr/>
                    <a:lstStyle/>
                    <a:p>
                      <a:r>
                        <a:rPr lang="en-US" dirty="0" smtClean="0">
                          <a:latin typeface="Cambria" pitchFamily="18" charset="0"/>
                        </a:rPr>
                        <a:t>Module</a:t>
                      </a:r>
                      <a:r>
                        <a:rPr lang="en-US" baseline="0" dirty="0" smtClean="0">
                          <a:latin typeface="Cambria" pitchFamily="18" charset="0"/>
                        </a:rPr>
                        <a:t> – 4</a:t>
                      </a:r>
                      <a:endParaRPr lang="en-US" dirty="0">
                        <a:latin typeface="Cambria"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Cambria" pitchFamily="18" charset="0"/>
                        </a:rPr>
                        <a:t>Training Course on Locating and Securing Orphan Radioactive Material</a:t>
                      </a:r>
                    </a:p>
                    <a:p>
                      <a:endParaRPr lang="en-US" dirty="0">
                        <a:latin typeface="Cambria"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Cambria" pitchFamily="18" charset="0"/>
                        </a:rPr>
                        <a:t>05 days</a:t>
                      </a:r>
                    </a:p>
                    <a:p>
                      <a:endParaRPr lang="en-US" dirty="0">
                        <a:latin typeface="Cambria" pitchFamily="18" charset="0"/>
                      </a:endParaRPr>
                    </a:p>
                  </a:txBody>
                  <a:tcPr/>
                </a:tc>
              </a:tr>
              <a:tr h="874736">
                <a:tc>
                  <a:txBody>
                    <a:bodyPr/>
                    <a:lstStyle/>
                    <a:p>
                      <a:r>
                        <a:rPr lang="en-US" dirty="0" smtClean="0">
                          <a:latin typeface="Cambria" pitchFamily="18" charset="0"/>
                        </a:rPr>
                        <a:t>Module</a:t>
                      </a:r>
                      <a:r>
                        <a:rPr lang="en-US" baseline="0" dirty="0" smtClean="0">
                          <a:latin typeface="Cambria" pitchFamily="18" charset="0"/>
                        </a:rPr>
                        <a:t> – 5</a:t>
                      </a:r>
                      <a:endParaRPr lang="en-US" dirty="0">
                        <a:latin typeface="Cambria"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latin typeface="Cambria" pitchFamily="18" charset="0"/>
                        </a:rPr>
                        <a:t>Training Course on Repair and Maintenance of Radiation Detection Equipment</a:t>
                      </a:r>
                      <a:endParaRPr lang="en-US" dirty="0" smtClean="0">
                        <a:latin typeface="Cambria" pitchFamily="18" charset="0"/>
                      </a:endParaRPr>
                    </a:p>
                    <a:p>
                      <a:endParaRPr lang="en-US" dirty="0">
                        <a:latin typeface="Cambria" pitchFamily="18" charset="0"/>
                      </a:endParaRPr>
                    </a:p>
                  </a:txBody>
                  <a:tcPr/>
                </a:tc>
                <a:tc>
                  <a:txBody>
                    <a:bodyPr/>
                    <a:lstStyle/>
                    <a:p>
                      <a:r>
                        <a:rPr lang="en-US" dirty="0" smtClean="0">
                          <a:latin typeface="Cambria" pitchFamily="18" charset="0"/>
                        </a:rPr>
                        <a:t>05 days</a:t>
                      </a:r>
                      <a:endParaRPr lang="en-US" dirty="0">
                        <a:latin typeface="Cambria" pitchFamily="18" charset="0"/>
                      </a:endParaRPr>
                    </a:p>
                  </a:txBody>
                  <a:tcPr/>
                </a:tc>
              </a:tr>
              <a:tr h="96873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Cambria" pitchFamily="18" charset="0"/>
                        </a:rPr>
                        <a:t>Module</a:t>
                      </a:r>
                      <a:r>
                        <a:rPr lang="en-US" baseline="0" dirty="0" smtClean="0">
                          <a:latin typeface="Cambria" pitchFamily="18" charset="0"/>
                        </a:rPr>
                        <a:t> – 6</a:t>
                      </a:r>
                      <a:endParaRPr lang="en-US" dirty="0" smtClean="0">
                        <a:latin typeface="Cambria" pitchFamily="18" charset="0"/>
                      </a:endParaRPr>
                    </a:p>
                    <a:p>
                      <a:endParaRPr lang="en-US" dirty="0">
                        <a:latin typeface="Cambria" pitchFamily="18" charset="0"/>
                      </a:endParaRPr>
                    </a:p>
                  </a:txBody>
                  <a:tcPr/>
                </a:tc>
                <a:tc>
                  <a:txBody>
                    <a:bodyPr/>
                    <a:lstStyle/>
                    <a:p>
                      <a:r>
                        <a:rPr lang="en-US" dirty="0" smtClean="0">
                          <a:latin typeface="Cambria" pitchFamily="18" charset="0"/>
                        </a:rPr>
                        <a:t>Training Course on Mobile Expert</a:t>
                      </a:r>
                      <a:r>
                        <a:rPr lang="en-US" baseline="0" dirty="0" smtClean="0">
                          <a:latin typeface="Cambria" pitchFamily="18" charset="0"/>
                        </a:rPr>
                        <a:t> Support Team</a:t>
                      </a:r>
                      <a:endParaRPr lang="en-US" dirty="0">
                        <a:latin typeface="Cambria" pitchFamily="18" charset="0"/>
                      </a:endParaRPr>
                    </a:p>
                  </a:txBody>
                  <a:tcPr/>
                </a:tc>
                <a:tc>
                  <a:txBody>
                    <a:bodyPr/>
                    <a:lstStyle/>
                    <a:p>
                      <a:r>
                        <a:rPr lang="en-US" dirty="0" smtClean="0">
                          <a:latin typeface="Cambria" pitchFamily="18" charset="0"/>
                        </a:rPr>
                        <a:t>05 Days</a:t>
                      </a:r>
                      <a:endParaRPr lang="en-US" dirty="0">
                        <a:latin typeface="Cambria" pitchFamily="18" charset="0"/>
                      </a:endParaRPr>
                    </a:p>
                  </a:txBody>
                  <a:tcPr/>
                </a:tc>
              </a:tr>
            </a:tbl>
          </a:graphicData>
        </a:graphic>
      </p:graphicFrame>
      <p:sp>
        <p:nvSpPr>
          <p:cNvPr id="5" name="Rounded Rectangular Callout 4"/>
          <p:cNvSpPr/>
          <p:nvPr/>
        </p:nvSpPr>
        <p:spPr bwMode="auto">
          <a:xfrm>
            <a:off x="1752600" y="0"/>
            <a:ext cx="7239000" cy="1524000"/>
          </a:xfrm>
          <a:prstGeom prst="wedgeRoundRectCallou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r>
              <a:rPr lang="en-US" sz="1100" dirty="0" smtClean="0">
                <a:latin typeface="Cambria" pitchFamily="18" charset="0"/>
              </a:rPr>
              <a:t>Objective:</a:t>
            </a:r>
          </a:p>
          <a:p>
            <a:pPr eaLnBrk="0" hangingPunct="0"/>
            <a:r>
              <a:rPr lang="en-US" sz="1100" b="0" dirty="0" smtClean="0">
                <a:latin typeface="Cambria" pitchFamily="18" charset="0"/>
              </a:rPr>
              <a:t>The objective of the course is to familiarize the participants with the techniques for scanning of the cargos and goods,  methodologies for response to equipment alarm and coordination mechanism between FLOs and MEST in case an illicit radioactive material is detected.</a:t>
            </a:r>
          </a:p>
          <a:p>
            <a:pPr eaLnBrk="0" hangingPunct="0"/>
            <a:r>
              <a:rPr lang="en-US" sz="1100" dirty="0" smtClean="0">
                <a:latin typeface="Cambria" pitchFamily="18" charset="0"/>
              </a:rPr>
              <a:t>Course Content: </a:t>
            </a:r>
          </a:p>
          <a:p>
            <a:pPr lvl="0"/>
            <a:r>
              <a:rPr lang="en-US" sz="1100" b="0" dirty="0" smtClean="0">
                <a:latin typeface="Cambria" pitchFamily="18" charset="0"/>
              </a:rPr>
              <a:t>The topics includes are nuclear security frame work, Basics of radiation protection, Radioactive sources and their uses, Legal framework, Nuclear security recommendations (NSS15), IAEA sustainability development, radiation portal monitor, RPM, PRD and RID</a:t>
            </a:r>
            <a:r>
              <a:rPr lang="en-US" sz="1100" dirty="0" smtClean="0">
                <a:latin typeface="Cambria" pitchFamily="18" charset="0"/>
              </a:rPr>
              <a:t>.</a:t>
            </a:r>
          </a:p>
        </p:txBody>
      </p:sp>
      <p:sp>
        <p:nvSpPr>
          <p:cNvPr id="6" name="Multiply 5">
            <a:hlinkClick r:id="rId2" action="ppaction://hlinksldjump"/>
          </p:cNvPr>
          <p:cNvSpPr/>
          <p:nvPr/>
        </p:nvSpPr>
        <p:spPr bwMode="auto">
          <a:xfrm>
            <a:off x="8458200" y="0"/>
            <a:ext cx="453927" cy="436563"/>
          </a:xfrm>
          <a:prstGeom prst="mathMultiply">
            <a:avLst/>
          </a:prstGeom>
          <a:ln>
            <a:headEnd type="none" w="med" len="med"/>
            <a:tailEnd type="none" w="med" len="med"/>
          </a:ln>
        </p:spPr>
        <p:style>
          <a:lnRef idx="1">
            <a:schemeClr val="dk1"/>
          </a:lnRef>
          <a:fillRef idx="3">
            <a:schemeClr val="dk1"/>
          </a:fillRef>
          <a:effectRef idx="2">
            <a:schemeClr val="dk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Tree>
  </p:cSld>
  <p:clrMapOvr>
    <a:masterClrMapping/>
  </p:clrMapOvr>
  <p:transition spd="slow"/>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914400" y="152400"/>
            <a:ext cx="8458200" cy="914400"/>
          </a:xfrm>
        </p:spPr>
        <p:txBody>
          <a:bodyPr/>
          <a:lstStyle/>
          <a:p>
            <a:pPr>
              <a:defRPr/>
            </a:pPr>
            <a:r>
              <a:rPr lang="en-US" sz="3600" kern="1200" dirty="0" smtClean="0"/>
              <a:t>Nuclear Security Training Courses (Detection &amp; Response)</a:t>
            </a:r>
          </a:p>
        </p:txBody>
      </p:sp>
      <p:graphicFrame>
        <p:nvGraphicFramePr>
          <p:cNvPr id="4" name="Table 3"/>
          <p:cNvGraphicFramePr>
            <a:graphicFrameLocks noGrp="1"/>
          </p:cNvGraphicFramePr>
          <p:nvPr/>
        </p:nvGraphicFramePr>
        <p:xfrm>
          <a:off x="685800" y="1397001"/>
          <a:ext cx="8001000" cy="5226754"/>
        </p:xfrm>
        <a:graphic>
          <a:graphicData uri="http://schemas.openxmlformats.org/drawingml/2006/table">
            <a:tbl>
              <a:tblPr firstRow="1" bandRow="1">
                <a:tableStyleId>{5C22544A-7EE6-4342-B048-85BDC9FD1C3A}</a:tableStyleId>
              </a:tblPr>
              <a:tblGrid>
                <a:gridCol w="1371600"/>
                <a:gridCol w="5181600"/>
                <a:gridCol w="1447800"/>
              </a:tblGrid>
              <a:tr h="61231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kern="1200" baseline="0" dirty="0" smtClean="0">
                          <a:solidFill>
                            <a:schemeClr val="dk1"/>
                          </a:solidFill>
                          <a:latin typeface="Cambria" pitchFamily="18" charset="0"/>
                          <a:ea typeface="+mn-ea"/>
                          <a:cs typeface="+mn-cs"/>
                        </a:rPr>
                        <a:t>Module -1</a:t>
                      </a:r>
                    </a:p>
                  </a:txBody>
                  <a:tcPr/>
                </a:tc>
                <a:tc>
                  <a:txBody>
                    <a:bodyPr/>
                    <a:lstStyle/>
                    <a:p>
                      <a:pPr algn="just"/>
                      <a:r>
                        <a:rPr lang="en-US" sz="1800" b="0" kern="1200" baseline="0" dirty="0" smtClean="0">
                          <a:solidFill>
                            <a:schemeClr val="dk1"/>
                          </a:solidFill>
                          <a:latin typeface="Cambria" pitchFamily="18" charset="0"/>
                          <a:ea typeface="+mn-ea"/>
                          <a:cs typeface="+mn-cs"/>
                        </a:rPr>
                        <a:t>Training Course on Radiation Detection Equipment for Front Line Officers</a:t>
                      </a:r>
                    </a:p>
                  </a:txBody>
                  <a:tcPr/>
                </a:tc>
                <a:tc>
                  <a:txBody>
                    <a:bodyPr/>
                    <a:lstStyle/>
                    <a:p>
                      <a:r>
                        <a:rPr lang="en-US" sz="1800" b="0" kern="1200" baseline="0" dirty="0" smtClean="0">
                          <a:solidFill>
                            <a:schemeClr val="dk1"/>
                          </a:solidFill>
                          <a:latin typeface="Cambria" pitchFamily="18" charset="0"/>
                          <a:ea typeface="+mn-ea"/>
                          <a:cs typeface="+mn-cs"/>
                        </a:rPr>
                        <a:t>03 days</a:t>
                      </a:r>
                    </a:p>
                  </a:txBody>
                  <a:tcPr/>
                </a:tc>
              </a:tr>
              <a:tr h="874736">
                <a:tc>
                  <a:txBody>
                    <a:bodyPr/>
                    <a:lstStyle/>
                    <a:p>
                      <a:r>
                        <a:rPr lang="en-US" dirty="0" smtClean="0">
                          <a:latin typeface="Cambria" pitchFamily="18" charset="0"/>
                        </a:rPr>
                        <a:t>Module</a:t>
                      </a:r>
                      <a:r>
                        <a:rPr lang="en-US" baseline="0" dirty="0" smtClean="0">
                          <a:latin typeface="Cambria" pitchFamily="18" charset="0"/>
                        </a:rPr>
                        <a:t> – 2</a:t>
                      </a:r>
                      <a:endParaRPr lang="en-US" dirty="0">
                        <a:latin typeface="Cambria" pitchFamily="18" charset="0"/>
                      </a:endParaRPr>
                    </a:p>
                  </a:txBody>
                  <a:tcPr/>
                </a:tc>
                <a:tc>
                  <a:txBody>
                    <a:bodyPr/>
                    <a:lstStyle/>
                    <a:p>
                      <a:pPr algn="just"/>
                      <a:r>
                        <a:rPr lang="en-US" sz="1800" b="0" kern="1200" baseline="0" dirty="0" smtClean="0">
                          <a:solidFill>
                            <a:schemeClr val="dk1"/>
                          </a:solidFill>
                          <a:latin typeface="Cambria" pitchFamily="18" charset="0"/>
                          <a:ea typeface="+mn-ea"/>
                          <a:cs typeface="+mn-cs"/>
                        </a:rPr>
                        <a:t>Training Course on Radiation Detection Equipment for Nuclear and Other Radioactive Material</a:t>
                      </a:r>
                      <a:endParaRPr lang="en-US" dirty="0">
                        <a:latin typeface="Cambria" pitchFamily="18" charset="0"/>
                      </a:endParaRPr>
                    </a:p>
                  </a:txBody>
                  <a:tcPr/>
                </a:tc>
                <a:tc>
                  <a:txBody>
                    <a:bodyPr/>
                    <a:lstStyle/>
                    <a:p>
                      <a:r>
                        <a:rPr lang="en-US" dirty="0" smtClean="0">
                          <a:latin typeface="Cambria" pitchFamily="18" charset="0"/>
                        </a:rPr>
                        <a:t>05 days</a:t>
                      </a:r>
                      <a:endParaRPr lang="en-US" dirty="0">
                        <a:latin typeface="Cambria" pitchFamily="18" charset="0"/>
                      </a:endParaRPr>
                    </a:p>
                  </a:txBody>
                  <a:tcPr/>
                </a:tc>
              </a:tr>
              <a:tr h="874736">
                <a:tc>
                  <a:txBody>
                    <a:bodyPr/>
                    <a:lstStyle/>
                    <a:p>
                      <a:r>
                        <a:rPr lang="en-US" dirty="0" smtClean="0">
                          <a:latin typeface="Cambria" pitchFamily="18" charset="0"/>
                        </a:rPr>
                        <a:t>Module</a:t>
                      </a:r>
                      <a:r>
                        <a:rPr lang="en-US" baseline="0" dirty="0" smtClean="0">
                          <a:latin typeface="Cambria" pitchFamily="18" charset="0"/>
                        </a:rPr>
                        <a:t> – 3</a:t>
                      </a:r>
                      <a:endParaRPr lang="en-US" dirty="0">
                        <a:latin typeface="Cambria" pitchFamily="18" charset="0"/>
                      </a:endParaRP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dirty="0" smtClean="0">
                          <a:latin typeface="Cambria" pitchFamily="18" charset="0"/>
                        </a:rPr>
                        <a:t>Training Course on Response to Malicious Act involving Nuclear and Other Radioactive Material</a:t>
                      </a:r>
                    </a:p>
                    <a:p>
                      <a:pPr algn="just"/>
                      <a:endParaRPr lang="en-US" dirty="0">
                        <a:latin typeface="Cambria"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Cambria" pitchFamily="18" charset="0"/>
                        </a:rPr>
                        <a:t>03 days</a:t>
                      </a:r>
                    </a:p>
                    <a:p>
                      <a:endParaRPr lang="en-US" dirty="0">
                        <a:latin typeface="Cambria" pitchFamily="18" charset="0"/>
                      </a:endParaRPr>
                    </a:p>
                  </a:txBody>
                  <a:tcPr/>
                </a:tc>
              </a:tr>
              <a:tr h="874736">
                <a:tc>
                  <a:txBody>
                    <a:bodyPr/>
                    <a:lstStyle/>
                    <a:p>
                      <a:r>
                        <a:rPr lang="en-US" dirty="0" smtClean="0">
                          <a:latin typeface="Cambria" pitchFamily="18" charset="0"/>
                        </a:rPr>
                        <a:t>Module</a:t>
                      </a:r>
                      <a:r>
                        <a:rPr lang="en-US" baseline="0" dirty="0" smtClean="0">
                          <a:latin typeface="Cambria" pitchFamily="18" charset="0"/>
                        </a:rPr>
                        <a:t> – 4</a:t>
                      </a:r>
                      <a:endParaRPr lang="en-US" dirty="0">
                        <a:latin typeface="Cambria"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Cambria" pitchFamily="18" charset="0"/>
                        </a:rPr>
                        <a:t>Training Course on Locating and Securing Orphan Radioactive Material</a:t>
                      </a:r>
                    </a:p>
                    <a:p>
                      <a:endParaRPr lang="en-US" dirty="0">
                        <a:latin typeface="Cambria"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Cambria" pitchFamily="18" charset="0"/>
                        </a:rPr>
                        <a:t>05 days</a:t>
                      </a:r>
                    </a:p>
                    <a:p>
                      <a:endParaRPr lang="en-US" dirty="0">
                        <a:latin typeface="Cambria" pitchFamily="18" charset="0"/>
                      </a:endParaRPr>
                    </a:p>
                  </a:txBody>
                  <a:tcPr/>
                </a:tc>
              </a:tr>
              <a:tr h="874736">
                <a:tc>
                  <a:txBody>
                    <a:bodyPr/>
                    <a:lstStyle/>
                    <a:p>
                      <a:r>
                        <a:rPr lang="en-US" dirty="0" smtClean="0">
                          <a:latin typeface="Cambria" pitchFamily="18" charset="0"/>
                        </a:rPr>
                        <a:t>Module</a:t>
                      </a:r>
                      <a:r>
                        <a:rPr lang="en-US" baseline="0" dirty="0" smtClean="0">
                          <a:latin typeface="Cambria" pitchFamily="18" charset="0"/>
                        </a:rPr>
                        <a:t> – 5</a:t>
                      </a:r>
                      <a:endParaRPr lang="en-US" dirty="0">
                        <a:latin typeface="Cambria"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latin typeface="Cambria" pitchFamily="18" charset="0"/>
                        </a:rPr>
                        <a:t>Training Course on Repair and Maintenance of Radiation Detection Equipment</a:t>
                      </a:r>
                      <a:endParaRPr lang="en-US" dirty="0" smtClean="0">
                        <a:latin typeface="Cambria" pitchFamily="18" charset="0"/>
                      </a:endParaRPr>
                    </a:p>
                    <a:p>
                      <a:endParaRPr lang="en-US" dirty="0">
                        <a:latin typeface="Cambria" pitchFamily="18" charset="0"/>
                      </a:endParaRPr>
                    </a:p>
                  </a:txBody>
                  <a:tcPr/>
                </a:tc>
                <a:tc>
                  <a:txBody>
                    <a:bodyPr/>
                    <a:lstStyle/>
                    <a:p>
                      <a:r>
                        <a:rPr lang="en-US" dirty="0" smtClean="0">
                          <a:latin typeface="Cambria" pitchFamily="18" charset="0"/>
                        </a:rPr>
                        <a:t>05 days</a:t>
                      </a:r>
                      <a:endParaRPr lang="en-US" dirty="0">
                        <a:latin typeface="Cambria" pitchFamily="18" charset="0"/>
                      </a:endParaRPr>
                    </a:p>
                  </a:txBody>
                  <a:tcPr/>
                </a:tc>
              </a:tr>
              <a:tr h="96873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Cambria" pitchFamily="18" charset="0"/>
                        </a:rPr>
                        <a:t>Module</a:t>
                      </a:r>
                      <a:r>
                        <a:rPr lang="en-US" baseline="0" dirty="0" smtClean="0">
                          <a:latin typeface="Cambria" pitchFamily="18" charset="0"/>
                        </a:rPr>
                        <a:t> – 6</a:t>
                      </a:r>
                      <a:endParaRPr lang="en-US" dirty="0" smtClean="0">
                        <a:latin typeface="Cambria" pitchFamily="18" charset="0"/>
                      </a:endParaRPr>
                    </a:p>
                    <a:p>
                      <a:endParaRPr lang="en-US" dirty="0">
                        <a:latin typeface="Cambria" pitchFamily="18" charset="0"/>
                      </a:endParaRPr>
                    </a:p>
                  </a:txBody>
                  <a:tcPr/>
                </a:tc>
                <a:tc>
                  <a:txBody>
                    <a:bodyPr/>
                    <a:lstStyle/>
                    <a:p>
                      <a:r>
                        <a:rPr lang="en-US" dirty="0" smtClean="0">
                          <a:latin typeface="Cambria" pitchFamily="18" charset="0"/>
                        </a:rPr>
                        <a:t>Training Course on Mobile Expert</a:t>
                      </a:r>
                      <a:r>
                        <a:rPr lang="en-US" baseline="0" dirty="0" smtClean="0">
                          <a:latin typeface="Cambria" pitchFamily="18" charset="0"/>
                        </a:rPr>
                        <a:t> Support Team</a:t>
                      </a:r>
                      <a:endParaRPr lang="en-US" dirty="0">
                        <a:latin typeface="Cambria" pitchFamily="18" charset="0"/>
                      </a:endParaRPr>
                    </a:p>
                  </a:txBody>
                  <a:tcPr/>
                </a:tc>
                <a:tc>
                  <a:txBody>
                    <a:bodyPr/>
                    <a:lstStyle/>
                    <a:p>
                      <a:r>
                        <a:rPr lang="en-US" dirty="0" smtClean="0">
                          <a:latin typeface="Cambria" pitchFamily="18" charset="0"/>
                        </a:rPr>
                        <a:t>05 Days</a:t>
                      </a:r>
                      <a:endParaRPr lang="en-US" dirty="0">
                        <a:latin typeface="Cambria" pitchFamily="18" charset="0"/>
                      </a:endParaRPr>
                    </a:p>
                  </a:txBody>
                  <a:tcPr/>
                </a:tc>
              </a:tr>
            </a:tbl>
          </a:graphicData>
        </a:graphic>
      </p:graphicFrame>
      <p:sp>
        <p:nvSpPr>
          <p:cNvPr id="5" name="Rounded Rectangular Callout 4"/>
          <p:cNvSpPr/>
          <p:nvPr/>
        </p:nvSpPr>
        <p:spPr bwMode="auto">
          <a:xfrm>
            <a:off x="1371600" y="2209800"/>
            <a:ext cx="7239000" cy="1524000"/>
          </a:xfrm>
          <a:prstGeom prst="wedgeRoundRectCallou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r>
              <a:rPr lang="en-US" sz="1100" dirty="0" smtClean="0">
                <a:latin typeface="Cambria" pitchFamily="18" charset="0"/>
              </a:rPr>
              <a:t>Objective:</a:t>
            </a:r>
          </a:p>
          <a:p>
            <a:pPr eaLnBrk="0" hangingPunct="0"/>
            <a:r>
              <a:rPr lang="en-US" sz="1100" b="0" dirty="0" smtClean="0">
                <a:latin typeface="Cambria" pitchFamily="18" charset="0"/>
              </a:rPr>
              <a:t>The objective of the course was to familiarize the participants with that a vulnerable radioactive source is one, which is currently under regulatory control, but for which control is insufficient to provide assurance of long term safety and security</a:t>
            </a:r>
            <a:r>
              <a:rPr lang="en-US" sz="1100" dirty="0" smtClean="0"/>
              <a:t>. </a:t>
            </a:r>
          </a:p>
          <a:p>
            <a:pPr eaLnBrk="0" hangingPunct="0"/>
            <a:r>
              <a:rPr lang="en-US" sz="1100" dirty="0" smtClean="0">
                <a:latin typeface="Cambria" pitchFamily="18" charset="0"/>
              </a:rPr>
              <a:t>Course Content: </a:t>
            </a:r>
          </a:p>
          <a:p>
            <a:pPr lvl="0"/>
            <a:r>
              <a:rPr lang="en-US" sz="1100" b="0" dirty="0" smtClean="0">
                <a:latin typeface="Cambria" pitchFamily="18" charset="0"/>
              </a:rPr>
              <a:t>Topics covered in this training course are applications of radiations, Historical problems of orphan sources,  Categorization of SRS, Transport of radioactive material,  Administrative search of orphan sources,  PRD, RID, Survey meter, Actions after finding orphans sources, Response to radiological emergencies</a:t>
            </a:r>
          </a:p>
        </p:txBody>
      </p:sp>
      <p:sp>
        <p:nvSpPr>
          <p:cNvPr id="6" name="Multiply 5">
            <a:hlinkClick r:id="rId2" action="ppaction://hlinksldjump"/>
          </p:cNvPr>
          <p:cNvSpPr/>
          <p:nvPr/>
        </p:nvSpPr>
        <p:spPr bwMode="auto">
          <a:xfrm>
            <a:off x="8077200" y="2209800"/>
            <a:ext cx="453927" cy="436563"/>
          </a:xfrm>
          <a:prstGeom prst="mathMultiply">
            <a:avLst/>
          </a:prstGeom>
          <a:ln>
            <a:headEnd type="none" w="med" len="med"/>
            <a:tailEnd type="none" w="med" len="med"/>
          </a:ln>
        </p:spPr>
        <p:style>
          <a:lnRef idx="1">
            <a:schemeClr val="dk1"/>
          </a:lnRef>
          <a:fillRef idx="3">
            <a:schemeClr val="dk1"/>
          </a:fillRef>
          <a:effectRef idx="2">
            <a:schemeClr val="dk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Tree>
  </p:cSld>
  <p:clrMapOvr>
    <a:masterClrMapping/>
  </p:clrMapOvr>
  <p:transition spd="slow"/>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918" y="76200"/>
            <a:ext cx="8153082" cy="1219200"/>
          </a:xfrm>
        </p:spPr>
        <p:txBody>
          <a:bodyPr>
            <a:noAutofit/>
          </a:bodyPr>
          <a:lstStyle/>
          <a:p>
            <a:pPr>
              <a:defRPr/>
            </a:pPr>
            <a:r>
              <a:rPr lang="en-US" sz="3200" dirty="0" smtClean="0">
                <a:cs typeface="Arial" pitchFamily="34" charset="0"/>
              </a:rPr>
              <a:t>Training on International Obligations &amp; National Legal &amp; Regulatory Framework</a:t>
            </a:r>
            <a:endParaRPr lang="en-US" sz="3200" dirty="0">
              <a:cs typeface="Arial" pitchFamily="34" charset="0"/>
            </a:endParaRPr>
          </a:p>
        </p:txBody>
      </p:sp>
      <p:grpSp>
        <p:nvGrpSpPr>
          <p:cNvPr id="3" name="Diagram 2"/>
          <p:cNvGrpSpPr>
            <a:grpSpLocks noChangeAspect="1"/>
          </p:cNvGrpSpPr>
          <p:nvPr/>
        </p:nvGrpSpPr>
        <p:grpSpPr bwMode="auto">
          <a:xfrm>
            <a:off x="838469" y="1600200"/>
            <a:ext cx="7848185" cy="4724400"/>
            <a:chOff x="731" y="744"/>
            <a:chExt cx="4112" cy="2720"/>
          </a:xfrm>
        </p:grpSpPr>
        <p:sp>
          <p:nvSpPr>
            <p:cNvPr id="12292" name="_s57348"/>
            <p:cNvSpPr>
              <a:spLocks noChangeArrowheads="1" noTextEdit="1"/>
            </p:cNvSpPr>
            <p:nvPr/>
          </p:nvSpPr>
          <p:spPr bwMode="auto">
            <a:xfrm>
              <a:off x="2349" y="1225"/>
              <a:ext cx="1062" cy="1062"/>
            </a:xfrm>
            <a:prstGeom prst="ellipse">
              <a:avLst/>
            </a:prstGeom>
            <a:solidFill>
              <a:srgbClr val="FF0000">
                <a:alpha val="50195"/>
              </a:srgbClr>
            </a:solidFill>
            <a:ln w="4670">
              <a:noFill/>
              <a:round/>
              <a:headEnd/>
              <a:tailEnd/>
            </a:ln>
          </p:spPr>
          <p:txBody>
            <a:bodyPr lIns="0" tIns="0" rIns="0" bIns="0" anchor="ctr"/>
            <a:lstStyle/>
            <a:p>
              <a:endParaRPr lang="en-US"/>
            </a:p>
          </p:txBody>
        </p:sp>
        <p:sp>
          <p:nvSpPr>
            <p:cNvPr id="12293" name="_s57349"/>
            <p:cNvSpPr>
              <a:spLocks noChangeArrowheads="1"/>
            </p:cNvSpPr>
            <p:nvPr/>
          </p:nvSpPr>
          <p:spPr bwMode="auto">
            <a:xfrm>
              <a:off x="1750" y="744"/>
              <a:ext cx="2437" cy="265"/>
            </a:xfrm>
            <a:prstGeom prst="rect">
              <a:avLst/>
            </a:prstGeom>
            <a:noFill/>
            <a:ln w="9525">
              <a:noFill/>
              <a:miter lim="800000"/>
              <a:headEnd/>
              <a:tailEnd/>
            </a:ln>
          </p:spPr>
          <p:txBody>
            <a:bodyPr wrap="none" lIns="0" tIns="0" rIns="0" bIns="0" anchor="ctr"/>
            <a:lstStyle/>
            <a:p>
              <a:pPr algn="ctr" eaLnBrk="0" hangingPunct="0"/>
              <a:r>
                <a:rPr lang="en-US" sz="2800" b="1" dirty="0">
                  <a:solidFill>
                    <a:srgbClr val="FF3300"/>
                  </a:solidFill>
                  <a:latin typeface="Cambria" pitchFamily="18" charset="0"/>
                </a:rPr>
                <a:t>National Legal &amp; </a:t>
              </a:r>
            </a:p>
            <a:p>
              <a:pPr algn="ctr" eaLnBrk="0" hangingPunct="0"/>
              <a:r>
                <a:rPr lang="en-US" sz="2800" b="1" dirty="0">
                  <a:solidFill>
                    <a:srgbClr val="FF3300"/>
                  </a:solidFill>
                  <a:latin typeface="Cambria" pitchFamily="18" charset="0"/>
                </a:rPr>
                <a:t>Regulatory Framework</a:t>
              </a:r>
            </a:p>
          </p:txBody>
        </p:sp>
        <p:sp>
          <p:nvSpPr>
            <p:cNvPr id="12294" name="_s57350"/>
            <p:cNvSpPr>
              <a:spLocks noChangeArrowheads="1" noTextEdit="1"/>
            </p:cNvSpPr>
            <p:nvPr/>
          </p:nvSpPr>
          <p:spPr bwMode="auto">
            <a:xfrm>
              <a:off x="2698" y="1427"/>
              <a:ext cx="1062" cy="1062"/>
            </a:xfrm>
            <a:prstGeom prst="ellipse">
              <a:avLst/>
            </a:prstGeom>
            <a:solidFill>
              <a:srgbClr val="CC0000">
                <a:alpha val="50195"/>
              </a:srgbClr>
            </a:solidFill>
            <a:ln w="4670">
              <a:noFill/>
              <a:round/>
              <a:headEnd/>
              <a:tailEnd/>
            </a:ln>
          </p:spPr>
          <p:txBody>
            <a:bodyPr lIns="0" tIns="0" rIns="0" bIns="0" anchor="ctr"/>
            <a:lstStyle/>
            <a:p>
              <a:endParaRPr lang="en-US"/>
            </a:p>
          </p:txBody>
        </p:sp>
        <p:sp>
          <p:nvSpPr>
            <p:cNvPr id="12295" name="_s57351"/>
            <p:cNvSpPr>
              <a:spLocks noChangeArrowheads="1"/>
            </p:cNvSpPr>
            <p:nvPr/>
          </p:nvSpPr>
          <p:spPr bwMode="auto">
            <a:xfrm>
              <a:off x="3781" y="1374"/>
              <a:ext cx="1062" cy="265"/>
            </a:xfrm>
            <a:prstGeom prst="rect">
              <a:avLst/>
            </a:prstGeom>
            <a:noFill/>
            <a:ln w="9525">
              <a:noFill/>
              <a:miter lim="800000"/>
              <a:headEnd/>
              <a:tailEnd/>
            </a:ln>
          </p:spPr>
          <p:txBody>
            <a:bodyPr wrap="none" lIns="0" tIns="0" rIns="0" bIns="0" anchor="ctr"/>
            <a:lstStyle/>
            <a:p>
              <a:pPr algn="ctr"/>
              <a:r>
                <a:rPr lang="en-US" sz="2800" b="1" dirty="0">
                  <a:solidFill>
                    <a:srgbClr val="CC0000"/>
                  </a:solidFill>
                  <a:latin typeface="Cambria" pitchFamily="18" charset="0"/>
                </a:rPr>
                <a:t>UN Resolutions</a:t>
              </a:r>
            </a:p>
          </p:txBody>
        </p:sp>
        <p:sp>
          <p:nvSpPr>
            <p:cNvPr id="12296" name="_s57352"/>
            <p:cNvSpPr>
              <a:spLocks noChangeArrowheads="1" noTextEdit="1"/>
            </p:cNvSpPr>
            <p:nvPr/>
          </p:nvSpPr>
          <p:spPr bwMode="auto">
            <a:xfrm>
              <a:off x="2698" y="1830"/>
              <a:ext cx="1062" cy="1062"/>
            </a:xfrm>
            <a:prstGeom prst="ellipse">
              <a:avLst/>
            </a:prstGeom>
            <a:solidFill>
              <a:srgbClr val="CC6600">
                <a:alpha val="50195"/>
              </a:srgbClr>
            </a:solidFill>
            <a:ln w="4670">
              <a:noFill/>
              <a:round/>
              <a:headEnd/>
              <a:tailEnd/>
            </a:ln>
          </p:spPr>
          <p:txBody>
            <a:bodyPr lIns="0" tIns="0" rIns="0" bIns="0" anchor="ctr"/>
            <a:lstStyle/>
            <a:p>
              <a:endParaRPr lang="en-US"/>
            </a:p>
          </p:txBody>
        </p:sp>
        <p:sp>
          <p:nvSpPr>
            <p:cNvPr id="12297" name="_s57353"/>
            <p:cNvSpPr>
              <a:spLocks noChangeArrowheads="1"/>
            </p:cNvSpPr>
            <p:nvPr/>
          </p:nvSpPr>
          <p:spPr bwMode="auto">
            <a:xfrm>
              <a:off x="3725" y="2674"/>
              <a:ext cx="1062" cy="265"/>
            </a:xfrm>
            <a:prstGeom prst="rect">
              <a:avLst/>
            </a:prstGeom>
            <a:noFill/>
            <a:ln w="9525" algn="ctr">
              <a:noFill/>
              <a:miter lim="800000"/>
              <a:headEnd/>
              <a:tailEnd/>
            </a:ln>
          </p:spPr>
          <p:txBody>
            <a:bodyPr wrap="none" lIns="0" tIns="0" rIns="0" bIns="0" anchor="ctr"/>
            <a:lstStyle/>
            <a:p>
              <a:pPr algn="ctr" eaLnBrk="0" hangingPunct="0"/>
              <a:r>
                <a:rPr lang="en-US" sz="2800" b="1" dirty="0">
                  <a:solidFill>
                    <a:srgbClr val="CC6600"/>
                  </a:solidFill>
                  <a:latin typeface="Cambria" pitchFamily="18" charset="0"/>
                </a:rPr>
                <a:t>CPPNM</a:t>
              </a:r>
            </a:p>
          </p:txBody>
        </p:sp>
        <p:sp>
          <p:nvSpPr>
            <p:cNvPr id="12298" name="_s57354"/>
            <p:cNvSpPr>
              <a:spLocks noChangeArrowheads="1" noTextEdit="1"/>
            </p:cNvSpPr>
            <p:nvPr/>
          </p:nvSpPr>
          <p:spPr bwMode="auto">
            <a:xfrm>
              <a:off x="2349" y="2031"/>
              <a:ext cx="1062" cy="1062"/>
            </a:xfrm>
            <a:prstGeom prst="ellipse">
              <a:avLst/>
            </a:prstGeom>
            <a:solidFill>
              <a:srgbClr val="FF9933">
                <a:alpha val="50195"/>
              </a:srgbClr>
            </a:solidFill>
            <a:ln w="4670">
              <a:noFill/>
              <a:round/>
              <a:headEnd/>
              <a:tailEnd/>
            </a:ln>
          </p:spPr>
          <p:txBody>
            <a:bodyPr lIns="0" tIns="0" rIns="0" bIns="0" anchor="ctr"/>
            <a:lstStyle/>
            <a:p>
              <a:endParaRPr lang="en-US"/>
            </a:p>
          </p:txBody>
        </p:sp>
        <p:sp>
          <p:nvSpPr>
            <p:cNvPr id="12299" name="_s57355"/>
            <p:cNvSpPr>
              <a:spLocks noChangeArrowheads="1"/>
            </p:cNvSpPr>
            <p:nvPr/>
          </p:nvSpPr>
          <p:spPr bwMode="auto">
            <a:xfrm>
              <a:off x="2350" y="3199"/>
              <a:ext cx="1062" cy="265"/>
            </a:xfrm>
            <a:prstGeom prst="rect">
              <a:avLst/>
            </a:prstGeom>
            <a:noFill/>
            <a:ln w="9525" algn="ctr">
              <a:noFill/>
              <a:miter lim="800000"/>
              <a:headEnd/>
              <a:tailEnd/>
            </a:ln>
          </p:spPr>
          <p:txBody>
            <a:bodyPr wrap="none" lIns="0" tIns="0" rIns="0" bIns="0" anchor="ctr"/>
            <a:lstStyle/>
            <a:p>
              <a:pPr algn="ctr" eaLnBrk="0" hangingPunct="0"/>
              <a:r>
                <a:rPr lang="en-US" sz="2800" b="1" dirty="0">
                  <a:solidFill>
                    <a:srgbClr val="FF9933"/>
                  </a:solidFill>
                  <a:latin typeface="Cambria" pitchFamily="18" charset="0"/>
                </a:rPr>
                <a:t>IAEA-INFCIRC-225</a:t>
              </a:r>
            </a:p>
          </p:txBody>
        </p:sp>
        <p:sp>
          <p:nvSpPr>
            <p:cNvPr id="12300" name="_s57356"/>
            <p:cNvSpPr>
              <a:spLocks noChangeArrowheads="1" noTextEdit="1"/>
            </p:cNvSpPr>
            <p:nvPr/>
          </p:nvSpPr>
          <p:spPr bwMode="auto">
            <a:xfrm>
              <a:off x="2000" y="1830"/>
              <a:ext cx="1062" cy="1062"/>
            </a:xfrm>
            <a:prstGeom prst="ellipse">
              <a:avLst/>
            </a:prstGeom>
            <a:solidFill>
              <a:srgbClr val="92D050">
                <a:alpha val="50195"/>
              </a:srgbClr>
            </a:solidFill>
            <a:ln w="4670">
              <a:noFill/>
              <a:round/>
              <a:headEnd/>
              <a:tailEnd/>
            </a:ln>
          </p:spPr>
          <p:txBody>
            <a:bodyPr lIns="0" tIns="0" rIns="0" bIns="0" anchor="ctr"/>
            <a:lstStyle/>
            <a:p>
              <a:endParaRPr lang="en-US"/>
            </a:p>
          </p:txBody>
        </p:sp>
        <p:sp>
          <p:nvSpPr>
            <p:cNvPr id="12301" name="_s57357"/>
            <p:cNvSpPr>
              <a:spLocks noChangeArrowheads="1"/>
            </p:cNvSpPr>
            <p:nvPr/>
          </p:nvSpPr>
          <p:spPr bwMode="auto">
            <a:xfrm>
              <a:off x="918" y="2680"/>
              <a:ext cx="1062" cy="265"/>
            </a:xfrm>
            <a:prstGeom prst="rect">
              <a:avLst/>
            </a:prstGeom>
            <a:noFill/>
            <a:ln w="9525" algn="ctr">
              <a:noFill/>
              <a:miter lim="800000"/>
              <a:headEnd/>
              <a:tailEnd/>
            </a:ln>
          </p:spPr>
          <p:txBody>
            <a:bodyPr wrap="none" lIns="0" tIns="0" rIns="0" bIns="0" anchor="ctr"/>
            <a:lstStyle/>
            <a:p>
              <a:pPr algn="ctr" eaLnBrk="0" hangingPunct="0"/>
              <a:r>
                <a:rPr lang="en-US" sz="2800" b="1" dirty="0">
                  <a:solidFill>
                    <a:srgbClr val="92D050"/>
                  </a:solidFill>
                  <a:latin typeface="Cambria" pitchFamily="18" charset="0"/>
                </a:rPr>
                <a:t>IAEA Resolutions</a:t>
              </a:r>
            </a:p>
          </p:txBody>
        </p:sp>
        <p:sp>
          <p:nvSpPr>
            <p:cNvPr id="12302" name="_s57358"/>
            <p:cNvSpPr>
              <a:spLocks noChangeArrowheads="1" noTextEdit="1"/>
            </p:cNvSpPr>
            <p:nvPr/>
          </p:nvSpPr>
          <p:spPr bwMode="auto">
            <a:xfrm>
              <a:off x="2000" y="1427"/>
              <a:ext cx="1062" cy="1062"/>
            </a:xfrm>
            <a:prstGeom prst="ellipse">
              <a:avLst/>
            </a:prstGeom>
            <a:solidFill>
              <a:schemeClr val="tx1">
                <a:alpha val="50195"/>
              </a:schemeClr>
            </a:solidFill>
            <a:ln w="4670">
              <a:noFill/>
              <a:round/>
              <a:headEnd/>
              <a:tailEnd/>
            </a:ln>
          </p:spPr>
          <p:txBody>
            <a:bodyPr lIns="0" tIns="0" rIns="0" bIns="0" anchor="ctr"/>
            <a:lstStyle/>
            <a:p>
              <a:endParaRPr lang="en-US"/>
            </a:p>
          </p:txBody>
        </p:sp>
        <p:sp>
          <p:nvSpPr>
            <p:cNvPr id="12303" name="_s57359"/>
            <p:cNvSpPr>
              <a:spLocks noChangeArrowheads="1"/>
            </p:cNvSpPr>
            <p:nvPr/>
          </p:nvSpPr>
          <p:spPr bwMode="auto">
            <a:xfrm>
              <a:off x="731" y="1488"/>
              <a:ext cx="1198" cy="265"/>
            </a:xfrm>
            <a:prstGeom prst="rect">
              <a:avLst/>
            </a:prstGeom>
            <a:noFill/>
            <a:ln w="9525" algn="ctr">
              <a:noFill/>
              <a:miter lim="800000"/>
              <a:headEnd/>
              <a:tailEnd/>
            </a:ln>
          </p:spPr>
          <p:txBody>
            <a:bodyPr wrap="none" lIns="0" tIns="0" rIns="0" bIns="0" anchor="ctr"/>
            <a:lstStyle/>
            <a:p>
              <a:pPr algn="ctr" eaLnBrk="0" hangingPunct="0"/>
              <a:r>
                <a:rPr lang="en-US" sz="2600" b="1" dirty="0">
                  <a:latin typeface="Cambria" pitchFamily="18" charset="0"/>
                </a:rPr>
                <a:t>Code of Conduct on </a:t>
              </a:r>
            </a:p>
            <a:p>
              <a:pPr algn="ctr" eaLnBrk="0" hangingPunct="0"/>
              <a:r>
                <a:rPr lang="en-US" sz="2600" b="1" dirty="0">
                  <a:latin typeface="Cambria" pitchFamily="18" charset="0"/>
                </a:rPr>
                <a:t>Safety and Security of</a:t>
              </a:r>
            </a:p>
            <a:p>
              <a:pPr algn="ctr" eaLnBrk="0" hangingPunct="0"/>
              <a:r>
                <a:rPr lang="en-US" sz="2600" b="1" dirty="0">
                  <a:latin typeface="Cambria" pitchFamily="18" charset="0"/>
                </a:rPr>
                <a:t>Radioactive Sources</a:t>
              </a:r>
            </a:p>
            <a:p>
              <a:pPr algn="ctr" eaLnBrk="0" hangingPunct="0"/>
              <a:r>
                <a:rPr lang="en-US" sz="1400" b="1" dirty="0">
                  <a:latin typeface="Cambria" pitchFamily="18" charset="0"/>
                </a:rPr>
                <a:t>[not a legal binding]</a:t>
              </a:r>
            </a:p>
          </p:txBody>
        </p:sp>
      </p:grpSp>
      <p:pic>
        <p:nvPicPr>
          <p:cNvPr id="16" name="Picture 2" descr="Bildergebnis für home button">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153400" y="5943600"/>
            <a:ext cx="530221" cy="530221"/>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Training Needs Assessment</a:t>
            </a:r>
            <a:endParaRPr lang="en-US" dirty="0"/>
          </a:p>
        </p:txBody>
      </p:sp>
      <p:sp>
        <p:nvSpPr>
          <p:cNvPr id="3" name="Content Placeholder 2"/>
          <p:cNvSpPr txBox="1">
            <a:spLocks/>
          </p:cNvSpPr>
          <p:nvPr/>
        </p:nvSpPr>
        <p:spPr>
          <a:xfrm>
            <a:off x="117475" y="1524000"/>
            <a:ext cx="8915400" cy="4525963"/>
          </a:xfrm>
          <a:prstGeom prst="rect">
            <a:avLst/>
          </a:prstGeom>
        </p:spPr>
        <p:txBody>
          <a:bodyPr/>
          <a:lstStyle/>
          <a:p>
            <a:pPr algn="just">
              <a:buFont typeface="Arial" pitchFamily="34" charset="0"/>
              <a:buChar char="•"/>
            </a:pPr>
            <a:endParaRPr kumimoji="0" lang="en-US" sz="2800" b="0" i="0" u="none" strike="noStrike" kern="0" cap="none" spc="0" normalizeH="0" baseline="0" noProof="0" dirty="0" smtClean="0">
              <a:ln>
                <a:noFill/>
              </a:ln>
              <a:solidFill>
                <a:schemeClr val="tx1"/>
              </a:solidFill>
              <a:effectLst/>
              <a:uLnTx/>
              <a:uFillTx/>
              <a:latin typeface="Cambria" pitchFamily="18" charset="0"/>
              <a:ea typeface="+mn-ea"/>
              <a:cs typeface="+mn-cs"/>
            </a:endParaRPr>
          </a:p>
          <a:p>
            <a:pPr marL="342900" marR="0" lvl="0" indent="-342900" algn="just" defTabSz="914400" rtl="0" eaLnBrk="0" fontAlgn="base" latinLnBrk="0" hangingPunct="0">
              <a:lnSpc>
                <a:spcPct val="90000"/>
              </a:lnSpc>
              <a:spcBef>
                <a:spcPct val="20000"/>
              </a:spcBef>
              <a:spcAft>
                <a:spcPct val="0"/>
              </a:spcAft>
              <a:buClrTx/>
              <a:buSzPct val="120000"/>
              <a:buFontTx/>
              <a:buChar char="•"/>
              <a:tabLst/>
              <a:defRPr/>
            </a:pPr>
            <a:endParaRPr kumimoji="0" lang="en-US" sz="2800" b="0" i="0" u="none" strike="noStrike" kern="0" cap="none" spc="0" normalizeH="0" baseline="0" noProof="0" dirty="0">
              <a:ln>
                <a:noFill/>
              </a:ln>
              <a:solidFill>
                <a:schemeClr val="tx1"/>
              </a:solidFill>
              <a:effectLst/>
              <a:uLnTx/>
              <a:uFillTx/>
              <a:latin typeface="Cambria" pitchFamily="18" charset="0"/>
              <a:ea typeface="+mn-ea"/>
              <a:cs typeface="+mn-cs"/>
            </a:endParaRPr>
          </a:p>
        </p:txBody>
      </p:sp>
      <p:sp>
        <p:nvSpPr>
          <p:cNvPr id="4" name="Rounded Rectangle 3"/>
          <p:cNvSpPr/>
          <p:nvPr/>
        </p:nvSpPr>
        <p:spPr bwMode="auto">
          <a:xfrm>
            <a:off x="1447800" y="1676400"/>
            <a:ext cx="6172200" cy="6096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b="0" dirty="0" smtClean="0">
                <a:latin typeface="Cambria" pitchFamily="18" charset="0"/>
                <a:hlinkClick r:id="rId2" action="ppaction://hlinksldjump"/>
              </a:rPr>
              <a:t>Analysis</a:t>
            </a:r>
            <a:endParaRPr lang="en-US" b="0" dirty="0" smtClean="0">
              <a:latin typeface="Cambria" pitchFamily="18" charset="0"/>
              <a:hlinkClick r:id="rId3" action="ppaction://hlinksldjump"/>
            </a:endParaRPr>
          </a:p>
        </p:txBody>
      </p:sp>
      <p:sp>
        <p:nvSpPr>
          <p:cNvPr id="5" name="Rounded Rectangle 4"/>
          <p:cNvSpPr/>
          <p:nvPr/>
        </p:nvSpPr>
        <p:spPr bwMode="auto">
          <a:xfrm>
            <a:off x="1447800" y="4648200"/>
            <a:ext cx="6172200" cy="6096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b="0" dirty="0" smtClean="0">
                <a:latin typeface="Cambria" pitchFamily="18" charset="0"/>
                <a:hlinkClick r:id="rId4" action="ppaction://hlinksldjump"/>
              </a:rPr>
              <a:t>Implementation</a:t>
            </a:r>
            <a:endParaRPr lang="en-US" b="0" dirty="0" smtClean="0">
              <a:latin typeface="Cambria" pitchFamily="18" charset="0"/>
            </a:endParaRPr>
          </a:p>
        </p:txBody>
      </p:sp>
      <p:sp>
        <p:nvSpPr>
          <p:cNvPr id="6" name="Rounded Rectangle 5"/>
          <p:cNvSpPr/>
          <p:nvPr/>
        </p:nvSpPr>
        <p:spPr bwMode="auto">
          <a:xfrm>
            <a:off x="1447800" y="2667000"/>
            <a:ext cx="6172200" cy="6096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b="0" dirty="0" smtClean="0">
                <a:latin typeface="Cambria" pitchFamily="18" charset="0"/>
                <a:hlinkClick r:id="rId5" action="ppaction://hlinksldjump"/>
              </a:rPr>
              <a:t>Design</a:t>
            </a:r>
            <a:endParaRPr lang="en-US" b="0" dirty="0" smtClean="0">
              <a:latin typeface="Cambria" pitchFamily="18" charset="0"/>
            </a:endParaRPr>
          </a:p>
        </p:txBody>
      </p:sp>
      <p:sp>
        <p:nvSpPr>
          <p:cNvPr id="7" name="Rounded Rectangle 6"/>
          <p:cNvSpPr/>
          <p:nvPr/>
        </p:nvSpPr>
        <p:spPr bwMode="auto">
          <a:xfrm>
            <a:off x="1447800" y="3657600"/>
            <a:ext cx="6172200" cy="6096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b="0" dirty="0" smtClean="0">
                <a:latin typeface="Cambria" pitchFamily="18" charset="0"/>
                <a:hlinkClick r:id="rId3" action="ppaction://hlinksldjump"/>
              </a:rPr>
              <a:t>Development</a:t>
            </a:r>
            <a:endParaRPr lang="en-US" b="0" dirty="0" smtClean="0">
              <a:latin typeface="Cambria" pitchFamily="18" charset="0"/>
            </a:endParaRPr>
          </a:p>
        </p:txBody>
      </p:sp>
      <p:sp>
        <p:nvSpPr>
          <p:cNvPr id="8" name="Rounded Rectangle 7"/>
          <p:cNvSpPr/>
          <p:nvPr/>
        </p:nvSpPr>
        <p:spPr bwMode="auto">
          <a:xfrm>
            <a:off x="1447800" y="5638800"/>
            <a:ext cx="6172200" cy="6096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b="0" dirty="0" smtClean="0">
                <a:latin typeface="Cambria" pitchFamily="18" charset="0"/>
                <a:hlinkClick r:id="rId6" action="ppaction://hlinksldjump"/>
              </a:rPr>
              <a:t>Evaluation</a:t>
            </a:r>
            <a:endParaRPr lang="en-US" b="0" dirty="0" smtClean="0">
              <a:latin typeface="Cambria" pitchFamily="18" charset="0"/>
            </a:endParaRPr>
          </a:p>
        </p:txBody>
      </p:sp>
      <p:sp>
        <p:nvSpPr>
          <p:cNvPr id="9" name="Down Arrow 8"/>
          <p:cNvSpPr/>
          <p:nvPr/>
        </p:nvSpPr>
        <p:spPr bwMode="auto">
          <a:xfrm>
            <a:off x="4343400" y="2286000"/>
            <a:ext cx="228600" cy="381000"/>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omic Sans MS" pitchFamily="66" charset="0"/>
            </a:endParaRPr>
          </a:p>
        </p:txBody>
      </p:sp>
      <p:sp>
        <p:nvSpPr>
          <p:cNvPr id="10" name="Down Arrow 9"/>
          <p:cNvSpPr/>
          <p:nvPr/>
        </p:nvSpPr>
        <p:spPr bwMode="auto">
          <a:xfrm>
            <a:off x="4343400" y="3276600"/>
            <a:ext cx="228600" cy="381000"/>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omic Sans MS" pitchFamily="66" charset="0"/>
            </a:endParaRPr>
          </a:p>
        </p:txBody>
      </p:sp>
      <p:sp>
        <p:nvSpPr>
          <p:cNvPr id="11" name="Down Arrow 10"/>
          <p:cNvSpPr/>
          <p:nvPr/>
        </p:nvSpPr>
        <p:spPr bwMode="auto">
          <a:xfrm>
            <a:off x="4343400" y="4267200"/>
            <a:ext cx="228600" cy="381000"/>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omic Sans MS" pitchFamily="66" charset="0"/>
            </a:endParaRPr>
          </a:p>
        </p:txBody>
      </p:sp>
      <p:sp>
        <p:nvSpPr>
          <p:cNvPr id="12" name="Down Arrow 11"/>
          <p:cNvSpPr/>
          <p:nvPr/>
        </p:nvSpPr>
        <p:spPr bwMode="auto">
          <a:xfrm>
            <a:off x="4343400" y="5257800"/>
            <a:ext cx="228600" cy="381000"/>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omic Sans MS" pitchFamily="66" charset="0"/>
            </a:endParaRPr>
          </a:p>
        </p:txBody>
      </p:sp>
      <p:sp>
        <p:nvSpPr>
          <p:cNvPr id="13" name="Slide Number Placeholder 4"/>
          <p:cNvSpPr txBox="1">
            <a:spLocks/>
          </p:cNvSpPr>
          <p:nvPr/>
        </p:nvSpPr>
        <p:spPr>
          <a:xfrm>
            <a:off x="6629400" y="6248400"/>
            <a:ext cx="2133600" cy="476250"/>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1BB3EBF-1004-473B-9017-87A8D8735A32}" type="slidenum">
              <a:rPr kumimoji="0" lang="en-US" sz="1400" b="1" i="0" u="none" strike="noStrike" kern="1200" cap="none" spc="0" normalizeH="0" baseline="0" noProof="0" smtClean="0">
                <a:ln>
                  <a:noFill/>
                </a:ln>
                <a:solidFill>
                  <a:schemeClr val="tx1"/>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sz="1400" b="1" i="0" u="none" strike="noStrike" kern="1200" cap="none" spc="0" normalizeH="0" baseline="0" noProof="0" dirty="0">
              <a:ln>
                <a:noFill/>
              </a:ln>
              <a:solidFill>
                <a:schemeClr val="tx1"/>
              </a:solidFill>
              <a:effectLst/>
              <a:uLnTx/>
              <a:uFillTx/>
              <a:latin typeface="Arial" charset="0"/>
              <a:ea typeface="+mn-ea"/>
              <a:cs typeface="Arial" charset="0"/>
            </a:endParaRPr>
          </a:p>
        </p:txBody>
      </p:sp>
    </p:spTree>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04800"/>
            <a:ext cx="8001000" cy="533400"/>
          </a:xfrm>
        </p:spPr>
        <p:txBody>
          <a:bodyPr>
            <a:noAutofit/>
          </a:bodyPr>
          <a:lstStyle/>
          <a:p>
            <a:r>
              <a:rPr lang="en-US" dirty="0" smtClean="0"/>
              <a:t>Competence Development Matrix of PNRA</a:t>
            </a:r>
            <a:endParaRPr lang="en-US" dirty="0"/>
          </a:p>
        </p:txBody>
      </p:sp>
      <p:pic>
        <p:nvPicPr>
          <p:cNvPr id="1026" name="Picture 2"/>
          <p:cNvPicPr>
            <a:picLocks noGrp="1" noChangeAspect="1" noChangeArrowheads="1"/>
          </p:cNvPicPr>
          <p:nvPr>
            <p:ph idx="1"/>
          </p:nvPr>
        </p:nvPicPr>
        <p:blipFill>
          <a:blip r:embed="rId2"/>
          <a:srcRect l="14960" t="20203" r="27271" b="13789"/>
          <a:stretch>
            <a:fillRect/>
          </a:stretch>
        </p:blipFill>
        <p:spPr bwMode="auto">
          <a:xfrm>
            <a:off x="609600" y="1447800"/>
            <a:ext cx="7696200" cy="5105400"/>
          </a:xfrm>
          <a:prstGeom prst="rect">
            <a:avLst/>
          </a:prstGeom>
          <a:noFill/>
          <a:ln w="9525">
            <a:noFill/>
            <a:miter lim="800000"/>
            <a:headEnd/>
            <a:tailEnd/>
          </a:ln>
          <a:effectLst/>
        </p:spPr>
      </p:pic>
      <p:sp>
        <p:nvSpPr>
          <p:cNvPr id="4" name="Right Arrow 3">
            <a:hlinkClick r:id="rId3" action="ppaction://hlinksldjump"/>
          </p:cNvPr>
          <p:cNvSpPr/>
          <p:nvPr/>
        </p:nvSpPr>
        <p:spPr bwMode="auto">
          <a:xfrm>
            <a:off x="8305800" y="2209800"/>
            <a:ext cx="457200" cy="304800"/>
          </a:xfrm>
          <a:prstGeom prst="rightArrow">
            <a:avLst/>
          </a:prstGeom>
          <a:solidFill>
            <a:srgbClr val="FF0000"/>
          </a:solid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omic Sans MS" pitchFamily="66" charset="0"/>
            </a:endParaRPr>
          </a:p>
        </p:txBody>
      </p:sp>
      <p:sp>
        <p:nvSpPr>
          <p:cNvPr id="5" name="Right Arrow 4">
            <a:hlinkClick r:id="rId4" action="ppaction://hlinksldjump"/>
          </p:cNvPr>
          <p:cNvSpPr/>
          <p:nvPr/>
        </p:nvSpPr>
        <p:spPr bwMode="auto">
          <a:xfrm>
            <a:off x="8305800" y="3810000"/>
            <a:ext cx="457200" cy="304800"/>
          </a:xfrm>
          <a:prstGeom prst="rightArrow">
            <a:avLst/>
          </a:prstGeom>
          <a:solidFill>
            <a:schemeClr val="accent1">
              <a:lumMod val="75000"/>
            </a:schemeClr>
          </a:solidFill>
          <a:ln w="9525"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omic Sans MS" pitchFamily="66" charset="0"/>
            </a:endParaRPr>
          </a:p>
        </p:txBody>
      </p:sp>
      <p:sp>
        <p:nvSpPr>
          <p:cNvPr id="6" name="Right Arrow 5">
            <a:hlinkClick r:id="rId5" action="ppaction://hlinksldjump"/>
          </p:cNvPr>
          <p:cNvSpPr/>
          <p:nvPr/>
        </p:nvSpPr>
        <p:spPr bwMode="auto">
          <a:xfrm>
            <a:off x="8229600" y="5486400"/>
            <a:ext cx="457200" cy="304800"/>
          </a:xfrm>
          <a:prstGeom prst="rightArrow">
            <a:avLst/>
          </a:prstGeom>
          <a:solidFill>
            <a:schemeClr val="accent1">
              <a:lumMod val="50000"/>
            </a:schemeClr>
          </a:solidFill>
          <a:ln w="9525" cap="flat" cmpd="sng" algn="ctr">
            <a:solidFill>
              <a:schemeClr val="accent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omic Sans MS" pitchFamily="66" charset="0"/>
            </a:endParaRPr>
          </a:p>
        </p:txBody>
      </p:sp>
      <p:sp>
        <p:nvSpPr>
          <p:cNvPr id="7" name="Slide Number Placeholder 4"/>
          <p:cNvSpPr txBox="1">
            <a:spLocks/>
          </p:cNvSpPr>
          <p:nvPr/>
        </p:nvSpPr>
        <p:spPr>
          <a:xfrm>
            <a:off x="6629400" y="6248400"/>
            <a:ext cx="2133600" cy="476250"/>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1BB3EBF-1004-473B-9017-87A8D8735A32}" type="slidenum">
              <a:rPr kumimoji="0" lang="en-US" sz="1400" b="1" i="0" u="none" strike="noStrike" kern="1200" cap="none" spc="0" normalizeH="0" baseline="0" noProof="0" smtClean="0">
                <a:ln>
                  <a:noFill/>
                </a:ln>
                <a:solidFill>
                  <a:schemeClr val="tx1"/>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sz="1400" b="1" i="0" u="none" strike="noStrike" kern="1200" cap="none" spc="0" normalizeH="0" baseline="0" noProof="0" dirty="0">
              <a:ln>
                <a:noFill/>
              </a:ln>
              <a:solidFill>
                <a:schemeClr val="tx1"/>
              </a:solidFill>
              <a:effectLst/>
              <a:uLnTx/>
              <a:uFillTx/>
              <a:latin typeface="Arial" charset="0"/>
              <a:ea typeface="+mn-ea"/>
              <a:cs typeface="Arial" charset="0"/>
            </a:endParaRPr>
          </a:p>
        </p:txBody>
      </p:sp>
    </p:spTree>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12929</TotalTime>
  <Words>4410</Words>
  <Application>Microsoft Office PowerPoint</Application>
  <PresentationFormat>On-screen Show (4:3)</PresentationFormat>
  <Paragraphs>610</Paragraphs>
  <Slides>76</Slides>
  <Notes>9</Notes>
  <HiddenSlides>2</HiddenSlides>
  <MMClips>0</MMClips>
  <ScaleCrop>false</ScaleCrop>
  <HeadingPairs>
    <vt:vector size="4" baseType="variant">
      <vt:variant>
        <vt:lpstr>Theme</vt:lpstr>
      </vt:variant>
      <vt:variant>
        <vt:i4>1</vt:i4>
      </vt:variant>
      <vt:variant>
        <vt:lpstr>Slide Titles</vt:lpstr>
      </vt:variant>
      <vt:variant>
        <vt:i4>76</vt:i4>
      </vt:variant>
    </vt:vector>
  </HeadingPairs>
  <TitlesOfParts>
    <vt:vector size="77" baseType="lpstr">
      <vt:lpstr>Default Design</vt:lpstr>
      <vt:lpstr>Slide 1</vt:lpstr>
      <vt:lpstr>Scheme</vt:lpstr>
      <vt:lpstr>Pakistan Nuclear Regulatory Authority</vt:lpstr>
      <vt:lpstr>History of Training activities at PNRA (1/2)</vt:lpstr>
      <vt:lpstr>History of Training activities at PNRA (2/2)</vt:lpstr>
      <vt:lpstr>Training of the PNRA Staff (1/2)</vt:lpstr>
      <vt:lpstr>Training of the PNRA Staff (2/2)</vt:lpstr>
      <vt:lpstr>Training Needs Assessment</vt:lpstr>
      <vt:lpstr>Competence Development Matrix of PNRA</vt:lpstr>
      <vt:lpstr>Slide 10</vt:lpstr>
      <vt:lpstr>Competence Development Through In-House Resources</vt:lpstr>
      <vt:lpstr>Competence Development Through National Organizations</vt:lpstr>
      <vt:lpstr>Competence Development Through International Organizations</vt:lpstr>
      <vt:lpstr>Analysis</vt:lpstr>
      <vt:lpstr>Design</vt:lpstr>
      <vt:lpstr>Development</vt:lpstr>
      <vt:lpstr>Implementation</vt:lpstr>
      <vt:lpstr>Evaluation</vt:lpstr>
      <vt:lpstr>National Institute of Safety and Security</vt:lpstr>
      <vt:lpstr>Mandate of NISAS</vt:lpstr>
      <vt:lpstr>Major Tasks &amp; Functions</vt:lpstr>
      <vt:lpstr>Training and Education</vt:lpstr>
      <vt:lpstr> Coordination &amp; Support </vt:lpstr>
      <vt:lpstr>Training in Nuclear Security</vt:lpstr>
      <vt:lpstr>Overview of Security Training Courses</vt:lpstr>
      <vt:lpstr>Capabilities in Nuclear Security</vt:lpstr>
      <vt:lpstr>Radiation Detection Equipment Lab</vt:lpstr>
      <vt:lpstr>Technical Support Lab  </vt:lpstr>
      <vt:lpstr>Physical Protection Interior Lab </vt:lpstr>
      <vt:lpstr>Physical Protection Interior Lab</vt:lpstr>
      <vt:lpstr>Physical Protection Interior Lab</vt:lpstr>
      <vt:lpstr>Physical Protection Interior Lab</vt:lpstr>
      <vt:lpstr>Physical Protection Exterior Lab</vt:lpstr>
      <vt:lpstr>Knowledge Sharing Program</vt:lpstr>
      <vt:lpstr> KM Tools Applications at PNRA</vt:lpstr>
      <vt:lpstr>Mentoring/Transfer of tacit Knowledge at PNRA</vt:lpstr>
      <vt:lpstr>Panel Discussion</vt:lpstr>
      <vt:lpstr>Knowledge Cafe</vt:lpstr>
      <vt:lpstr>Colloquium</vt:lpstr>
      <vt:lpstr>Leadership Development Program</vt:lpstr>
      <vt:lpstr>Leadership Development Program - Introduction</vt:lpstr>
      <vt:lpstr>PNRA Leadership Framework</vt:lpstr>
      <vt:lpstr>Leadership Development Framework</vt:lpstr>
      <vt:lpstr>360 Degree Feedback</vt:lpstr>
      <vt:lpstr>Perceptual gap</vt:lpstr>
      <vt:lpstr>Individual Development Plan</vt:lpstr>
      <vt:lpstr>Action Learning Projects</vt:lpstr>
      <vt:lpstr>Higher Education</vt:lpstr>
      <vt:lpstr>Competency Through Fellowship Scheme</vt:lpstr>
      <vt:lpstr> Competency Through Self Finance Arrangements</vt:lpstr>
      <vt:lpstr>Training, Workshop and Seminars</vt:lpstr>
      <vt:lpstr>Training, Seminars &amp; Workshops </vt:lpstr>
      <vt:lpstr> Pakistan Center of Excellence in Nuclear Security (PCENS)</vt:lpstr>
      <vt:lpstr>Pakistan Institute of Engineering and Applied Sciences (PIEAS)</vt:lpstr>
      <vt:lpstr>  Fellowship/training through IAEA </vt:lpstr>
      <vt:lpstr>  Fellowship/training through IAEA </vt:lpstr>
      <vt:lpstr> Competence Development under Bilateral Cooperation</vt:lpstr>
      <vt:lpstr>Competence Development through International Universities</vt:lpstr>
      <vt:lpstr>History of Training activities at PNRA</vt:lpstr>
      <vt:lpstr>History of Training activities at PNRA</vt:lpstr>
      <vt:lpstr>History of Training activities at PNRA</vt:lpstr>
      <vt:lpstr>Nuclear Security Training Courses (General)</vt:lpstr>
      <vt:lpstr>Nuclear Security Training Courses (Prevention)</vt:lpstr>
      <vt:lpstr>Nuclear Security Training Courses (Detection &amp; Response)</vt:lpstr>
      <vt:lpstr>Training in International Obligations, National Legal &amp; Regulatory Framework</vt:lpstr>
      <vt:lpstr>Competency Through Fellowship Scheme</vt:lpstr>
      <vt:lpstr>Competency Through Fellowship Scheme</vt:lpstr>
      <vt:lpstr>Nuclear Security Training Courses (General)</vt:lpstr>
      <vt:lpstr>Nuclear Security Training Courses (General)</vt:lpstr>
      <vt:lpstr>Nuclear Security Training Courses (General)</vt:lpstr>
      <vt:lpstr>Nuclear Security Training Courses (Prevention)</vt:lpstr>
      <vt:lpstr>Nuclear Security Training Courses (Prevention)</vt:lpstr>
      <vt:lpstr>Nuclear Security Training Courses (Prevention)</vt:lpstr>
      <vt:lpstr>Nuclear Security Training Courses (Detection &amp; Response)</vt:lpstr>
      <vt:lpstr>Nuclear Security Training Courses (Detection &amp; Response)</vt:lpstr>
      <vt:lpstr>Training on International Obligations &amp; National Legal &amp; Regulatory Framework</vt:lpstr>
    </vt:vector>
  </TitlesOfParts>
  <Company>PNRA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Bilal Tahir Khokhar</dc:creator>
  <cp:lastModifiedBy>abid.aslam</cp:lastModifiedBy>
  <cp:revision>1349</cp:revision>
  <dcterms:created xsi:type="dcterms:W3CDTF">2006-08-25T06:28:06Z</dcterms:created>
  <dcterms:modified xsi:type="dcterms:W3CDTF">2019-11-05T05:57:45Z</dcterms:modified>
</cp:coreProperties>
</file>