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9"/>
  </p:notesMasterIdLst>
  <p:sldIdLst>
    <p:sldId id="256" r:id="rId5"/>
    <p:sldId id="257" r:id="rId6"/>
    <p:sldId id="286" r:id="rId7"/>
    <p:sldId id="287" r:id="rId8"/>
    <p:sldId id="264" r:id="rId9"/>
    <p:sldId id="265" r:id="rId10"/>
    <p:sldId id="269" r:id="rId11"/>
    <p:sldId id="283" r:id="rId12"/>
    <p:sldId id="275" r:id="rId13"/>
    <p:sldId id="276" r:id="rId14"/>
    <p:sldId id="277" r:id="rId15"/>
    <p:sldId id="284" r:id="rId16"/>
    <p:sldId id="288" r:id="rId17"/>
    <p:sldId id="282" r:id="rId18"/>
  </p:sldIdLst>
  <p:sldSz cx="10080625" cy="7559675"/>
  <p:notesSz cx="7559675" cy="10691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4660"/>
  </p:normalViewPr>
  <p:slideViewPr>
    <p:cSldViewPr>
      <p:cViewPr varScale="1">
        <p:scale>
          <a:sx n="99" d="100"/>
          <a:sy n="99" d="100"/>
        </p:scale>
        <p:origin x="1764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3" Type="http://schemas.openxmlformats.org/officeDocument/2006/relationships/slideMaster" Target="slideMasters/slideMaster3.xml" /><Relationship Id="rId21" Type="http://schemas.openxmlformats.org/officeDocument/2006/relationships/viewProps" Target="view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2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notesMaster" Target="notesMasters/notesMaster1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>
            <a:extLst>
              <a:ext uri="{FF2B5EF4-FFF2-40B4-BE49-F238E27FC236}">
                <a16:creationId xmlns:a16="http://schemas.microsoft.com/office/drawing/2014/main" id="{0097154D-6F59-40DB-9990-8BD193403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  <p:sp>
        <p:nvSpPr>
          <p:cNvPr id="5123" name="AutoShape 2">
            <a:extLst>
              <a:ext uri="{FF2B5EF4-FFF2-40B4-BE49-F238E27FC236}">
                <a16:creationId xmlns:a16="http://schemas.microsoft.com/office/drawing/2014/main" id="{0BCCE8CC-48A0-4E64-AFD5-F34C73496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  <p:sp>
        <p:nvSpPr>
          <p:cNvPr id="5124" name="AutoShape 3">
            <a:extLst>
              <a:ext uri="{FF2B5EF4-FFF2-40B4-BE49-F238E27FC236}">
                <a16:creationId xmlns:a16="http://schemas.microsoft.com/office/drawing/2014/main" id="{481D08F0-825A-4168-8BCA-29FF65D54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  <p:sp>
        <p:nvSpPr>
          <p:cNvPr id="5125" name="AutoShape 4">
            <a:extLst>
              <a:ext uri="{FF2B5EF4-FFF2-40B4-BE49-F238E27FC236}">
                <a16:creationId xmlns:a16="http://schemas.microsoft.com/office/drawing/2014/main" id="{B81171F9-78C4-4F74-ADF0-CEABBDCC7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  <p:sp>
        <p:nvSpPr>
          <p:cNvPr id="5126" name="AutoShape 5">
            <a:extLst>
              <a:ext uri="{FF2B5EF4-FFF2-40B4-BE49-F238E27FC236}">
                <a16:creationId xmlns:a16="http://schemas.microsoft.com/office/drawing/2014/main" id="{18FE79D7-6AFB-4AF2-A8A0-FC8EB46DC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  <p:sp>
        <p:nvSpPr>
          <p:cNvPr id="5127" name="AutoShape 6">
            <a:extLst>
              <a:ext uri="{FF2B5EF4-FFF2-40B4-BE49-F238E27FC236}">
                <a16:creationId xmlns:a16="http://schemas.microsoft.com/office/drawing/2014/main" id="{B7B7F903-47C8-444A-AD52-AB4CDE39E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  <p:sp>
        <p:nvSpPr>
          <p:cNvPr id="5128" name="AutoShape 7">
            <a:extLst>
              <a:ext uri="{FF2B5EF4-FFF2-40B4-BE49-F238E27FC236}">
                <a16:creationId xmlns:a16="http://schemas.microsoft.com/office/drawing/2014/main" id="{01553FD2-5DA0-4025-9FA8-53FACE049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  <p:sp>
        <p:nvSpPr>
          <p:cNvPr id="5129" name="AutoShape 8">
            <a:extLst>
              <a:ext uri="{FF2B5EF4-FFF2-40B4-BE49-F238E27FC236}">
                <a16:creationId xmlns:a16="http://schemas.microsoft.com/office/drawing/2014/main" id="{2DA11259-EC9A-49E1-ADEF-0808066D4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  <p:sp>
        <p:nvSpPr>
          <p:cNvPr id="5130" name="Rectangle 9">
            <a:extLst>
              <a:ext uri="{FF2B5EF4-FFF2-40B4-BE49-F238E27FC236}">
                <a16:creationId xmlns:a16="http://schemas.microsoft.com/office/drawing/2014/main" id="{9B94910F-8FC2-4331-A048-D39AF4C45A9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0825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566452CC-9875-44C1-9407-1DA481B7996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4088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/>
          </a:p>
        </p:txBody>
      </p:sp>
      <p:sp>
        <p:nvSpPr>
          <p:cNvPr id="10251" name="Rectangle 11">
            <a:extLst>
              <a:ext uri="{FF2B5EF4-FFF2-40B4-BE49-F238E27FC236}">
                <a16:creationId xmlns:a16="http://schemas.microsoft.com/office/drawing/2014/main" id="{65FA288A-640F-4D0F-90D7-DDD395B3F122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10252" name="Rectangle 12">
            <a:extLst>
              <a:ext uri="{FF2B5EF4-FFF2-40B4-BE49-F238E27FC236}">
                <a16:creationId xmlns:a16="http://schemas.microsoft.com/office/drawing/2014/main" id="{ACE5BC31-F028-45D0-82C3-DEC35E2ACF6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10253" name="Rectangle 13">
            <a:extLst>
              <a:ext uri="{FF2B5EF4-FFF2-40B4-BE49-F238E27FC236}">
                <a16:creationId xmlns:a16="http://schemas.microsoft.com/office/drawing/2014/main" id="{B320CCC7-CE44-4849-ADF7-7634C269FA7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10254" name="Rectangle 14">
            <a:extLst>
              <a:ext uri="{FF2B5EF4-FFF2-40B4-BE49-F238E27FC236}">
                <a16:creationId xmlns:a16="http://schemas.microsoft.com/office/drawing/2014/main" id="{BEB68F49-AFA5-442B-8980-69EBCCDA004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fld id="{7C4A88CB-304A-4EDB-9ECB-9316428CDBBC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>
            <a:extLst>
              <a:ext uri="{FF2B5EF4-FFF2-40B4-BE49-F238E27FC236}">
                <a16:creationId xmlns:a16="http://schemas.microsoft.com/office/drawing/2014/main" id="{438BE9DC-FE20-4BB0-B677-ECC7F9A382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1E6FFAF0-A9EA-48F5-9544-384D24AC6ECB}" type="slidenum">
              <a:rPr lang="en-GB" altLang="fr-FR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en-GB" altLang="fr-FR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8F567552-2078-47EA-A3A0-00008E3EDABF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459D4AF1-6312-4711-A622-0B45EF544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4">
            <a:extLst>
              <a:ext uri="{FF2B5EF4-FFF2-40B4-BE49-F238E27FC236}">
                <a16:creationId xmlns:a16="http://schemas.microsoft.com/office/drawing/2014/main" id="{E8CC29FA-FAB9-443C-A142-4A6DCB6354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60074350-B57B-4396-B207-94EFAA8BF24B}" type="slidenum">
              <a:rPr lang="en-GB" altLang="fr-FR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lnSpc>
                  <a:spcPct val="95000"/>
                </a:lnSpc>
                <a:buClrTx/>
                <a:buFontTx/>
                <a:buNone/>
              </a:pPr>
              <a:t>10</a:t>
            </a:fld>
            <a:endParaRPr lang="en-GB" altLang="fr-FR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76F83BC4-0B7E-45E8-A9C5-FBD5219595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800100"/>
            <a:ext cx="5461000" cy="4095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Text Box 2">
            <a:extLst>
              <a:ext uri="{FF2B5EF4-FFF2-40B4-BE49-F238E27FC236}">
                <a16:creationId xmlns:a16="http://schemas.microsoft.com/office/drawing/2014/main" id="{C053FCB0-7283-4912-8FB5-889C029AC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4">
            <a:extLst>
              <a:ext uri="{FF2B5EF4-FFF2-40B4-BE49-F238E27FC236}">
                <a16:creationId xmlns:a16="http://schemas.microsoft.com/office/drawing/2014/main" id="{46DB40CD-2ABD-47AA-81E6-F748E7C2F1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9853D682-9FF2-48FE-8D2B-D5C455BBEF52}" type="slidenum">
              <a:rPr lang="en-GB" altLang="fr-FR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lnSpc>
                  <a:spcPct val="95000"/>
                </a:lnSpc>
                <a:buClrTx/>
                <a:buFontTx/>
                <a:buNone/>
              </a:pPr>
              <a:t>11</a:t>
            </a:fld>
            <a:endParaRPr lang="en-GB" altLang="fr-FR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816F62A5-BDB9-495C-80E5-789502057DDF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800100"/>
            <a:ext cx="5461000" cy="4095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Text Box 2">
            <a:extLst>
              <a:ext uri="{FF2B5EF4-FFF2-40B4-BE49-F238E27FC236}">
                <a16:creationId xmlns:a16="http://schemas.microsoft.com/office/drawing/2014/main" id="{EE2AD0F0-4233-46F9-A430-A3F38DE73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4">
            <a:extLst>
              <a:ext uri="{FF2B5EF4-FFF2-40B4-BE49-F238E27FC236}">
                <a16:creationId xmlns:a16="http://schemas.microsoft.com/office/drawing/2014/main" id="{DD2BD7E8-0E6E-4FEB-A768-2A410BCA3A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595F9308-7326-450E-B940-4455FF5CA234}" type="slidenum">
              <a:rPr lang="en-GB" altLang="fr-FR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lnSpc>
                  <a:spcPct val="95000"/>
                </a:lnSpc>
                <a:buClrTx/>
                <a:buFontTx/>
                <a:buNone/>
              </a:pPr>
              <a:t>12</a:t>
            </a:fld>
            <a:endParaRPr lang="en-GB" altLang="fr-FR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08BA25D0-7DD4-4304-89A3-09B88B890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  <p:sp>
        <p:nvSpPr>
          <p:cNvPr id="29700" name="Text Box 2">
            <a:extLst>
              <a:ext uri="{FF2B5EF4-FFF2-40B4-BE49-F238E27FC236}">
                <a16:creationId xmlns:a16="http://schemas.microsoft.com/office/drawing/2014/main" id="{B3751A4E-E2B7-4E4B-8C7E-932C94175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4">
            <a:extLst>
              <a:ext uri="{FF2B5EF4-FFF2-40B4-BE49-F238E27FC236}">
                <a16:creationId xmlns:a16="http://schemas.microsoft.com/office/drawing/2014/main" id="{CB14212E-6766-47CC-BAC7-A0B2733A0F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37F9A8F1-5A2B-4380-9AA9-8A1E2F2C23FB}" type="slidenum">
              <a:rPr lang="en-GB" altLang="fr-FR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lnSpc>
                  <a:spcPct val="95000"/>
                </a:lnSpc>
                <a:buClrTx/>
                <a:buFontTx/>
                <a:buNone/>
              </a:pPr>
              <a:t>13</a:t>
            </a:fld>
            <a:endParaRPr lang="en-GB" altLang="fr-FR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16BCAEF2-F6CD-4E7A-94BE-3751F729970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800100"/>
            <a:ext cx="5461000" cy="4095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F83756AC-FACE-468B-97AA-1919629F3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4">
            <a:extLst>
              <a:ext uri="{FF2B5EF4-FFF2-40B4-BE49-F238E27FC236}">
                <a16:creationId xmlns:a16="http://schemas.microsoft.com/office/drawing/2014/main" id="{C6997459-5D75-4C72-91E8-5F50516406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AC225DE1-E139-4ABD-91F2-6C6380A96D73}" type="slidenum">
              <a:rPr lang="en-GB" altLang="fr-FR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lnSpc>
                  <a:spcPct val="95000"/>
                </a:lnSpc>
                <a:buClrTx/>
                <a:buFontTx/>
                <a:buNone/>
              </a:pPr>
              <a:t>14</a:t>
            </a:fld>
            <a:endParaRPr lang="en-GB" altLang="fr-FR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DC180DD2-E47B-43AA-B41A-ACF1C5B7A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075" y="10156825"/>
            <a:ext cx="32766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35A3E4C8-A254-42E7-9E66-552528D39FF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5112" cy="40084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7" name="Text Box 3">
            <a:extLst>
              <a:ext uri="{FF2B5EF4-FFF2-40B4-BE49-F238E27FC236}">
                <a16:creationId xmlns:a16="http://schemas.microsoft.com/office/drawing/2014/main" id="{19EBEFF4-A76F-40F4-9395-8095860F7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5078413"/>
            <a:ext cx="5545137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>
            <a:extLst>
              <a:ext uri="{FF2B5EF4-FFF2-40B4-BE49-F238E27FC236}">
                <a16:creationId xmlns:a16="http://schemas.microsoft.com/office/drawing/2014/main" id="{813D3A23-D44D-486B-8509-F904E32E05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5D1C0F5A-026B-486C-849A-4AF377E0D82E}" type="slidenum">
              <a:rPr lang="en-GB" altLang="fr-FR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en-GB" altLang="fr-FR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id="{6162E476-07D3-4DB1-B338-C085EE9FA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224DB32B-6315-4496-AE2C-89AD0461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4">
            <a:extLst>
              <a:ext uri="{FF2B5EF4-FFF2-40B4-BE49-F238E27FC236}">
                <a16:creationId xmlns:a16="http://schemas.microsoft.com/office/drawing/2014/main" id="{D7BA3375-0E58-41BB-84FE-8D6EB26ABE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55B41110-C496-4155-81E4-5B5A23CEC6FB}" type="slidenum">
              <a:rPr lang="en-GB" altLang="fr-FR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en-GB" altLang="fr-FR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D3911457-1DE2-4FC3-8774-A20500FE0D7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800100"/>
            <a:ext cx="5461000" cy="4095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Text Box 2">
            <a:extLst>
              <a:ext uri="{FF2B5EF4-FFF2-40B4-BE49-F238E27FC236}">
                <a16:creationId xmlns:a16="http://schemas.microsoft.com/office/drawing/2014/main" id="{FBB1FF26-E1C6-471F-A02D-F21E7D187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4">
            <a:extLst>
              <a:ext uri="{FF2B5EF4-FFF2-40B4-BE49-F238E27FC236}">
                <a16:creationId xmlns:a16="http://schemas.microsoft.com/office/drawing/2014/main" id="{26F576D4-DE46-4177-8263-AF5D9F256F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50032B8B-AA41-47C8-9131-A7F1984C4616}" type="slidenum">
              <a:rPr lang="en-GB" altLang="fr-FR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en-GB" altLang="fr-FR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315" name="Rectangle 1">
            <a:extLst>
              <a:ext uri="{FF2B5EF4-FFF2-40B4-BE49-F238E27FC236}">
                <a16:creationId xmlns:a16="http://schemas.microsoft.com/office/drawing/2014/main" id="{21357806-39F9-421D-9C87-C71FAA76C0B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800100"/>
            <a:ext cx="5461000" cy="4095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>
            <a:extLst>
              <a:ext uri="{FF2B5EF4-FFF2-40B4-BE49-F238E27FC236}">
                <a16:creationId xmlns:a16="http://schemas.microsoft.com/office/drawing/2014/main" id="{6514C22E-1100-4CA2-AE22-0F58913E8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>
            <a:extLst>
              <a:ext uri="{FF2B5EF4-FFF2-40B4-BE49-F238E27FC236}">
                <a16:creationId xmlns:a16="http://schemas.microsoft.com/office/drawing/2014/main" id="{7D82BBAC-ED98-462F-AB7E-A949E435FF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66DBB88-966F-4D8E-A9B8-2D9082C4A834}" type="slidenum">
              <a:rPr lang="en-GB" altLang="fr-FR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en-GB" altLang="fr-FR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A94D74A0-A755-43D9-8EB4-F1B8BFB81CB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800100"/>
            <a:ext cx="5461000" cy="4095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Text Box 2">
            <a:extLst>
              <a:ext uri="{FF2B5EF4-FFF2-40B4-BE49-F238E27FC236}">
                <a16:creationId xmlns:a16="http://schemas.microsoft.com/office/drawing/2014/main" id="{BEEC0BDA-C1F6-4ECC-99AE-7E956B67B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4">
            <a:extLst>
              <a:ext uri="{FF2B5EF4-FFF2-40B4-BE49-F238E27FC236}">
                <a16:creationId xmlns:a16="http://schemas.microsoft.com/office/drawing/2014/main" id="{5F1C4172-852C-4F5A-90D7-29CC074CA9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52044EBE-04F5-4A92-B9E9-E28A0DB29342}" type="slidenum">
              <a:rPr lang="en-GB" altLang="fr-FR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en-GB" altLang="fr-FR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2FF16509-77DE-4ACC-B9C0-0448C791331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800100"/>
            <a:ext cx="5461000" cy="4095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Text Box 2">
            <a:extLst>
              <a:ext uri="{FF2B5EF4-FFF2-40B4-BE49-F238E27FC236}">
                <a16:creationId xmlns:a16="http://schemas.microsoft.com/office/drawing/2014/main" id="{EB8065B0-A7B1-44D0-ABEF-02B9A787B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4">
            <a:extLst>
              <a:ext uri="{FF2B5EF4-FFF2-40B4-BE49-F238E27FC236}">
                <a16:creationId xmlns:a16="http://schemas.microsoft.com/office/drawing/2014/main" id="{D4BFBAA9-057E-4D46-B1E2-3C726E48C7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E2CB2C29-2241-41EA-BC40-253399CF7A64}" type="slidenum">
              <a:rPr lang="en-GB" altLang="fr-FR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en-GB" altLang="fr-FR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DF281BC4-6FAC-4CAD-989A-118EE9E7832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800100"/>
            <a:ext cx="5461000" cy="4095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Text Box 2">
            <a:extLst>
              <a:ext uri="{FF2B5EF4-FFF2-40B4-BE49-F238E27FC236}">
                <a16:creationId xmlns:a16="http://schemas.microsoft.com/office/drawing/2014/main" id="{6675BF23-2C55-4F8D-B940-4456C4315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4">
            <a:extLst>
              <a:ext uri="{FF2B5EF4-FFF2-40B4-BE49-F238E27FC236}">
                <a16:creationId xmlns:a16="http://schemas.microsoft.com/office/drawing/2014/main" id="{2AFD668F-87AA-40E5-B55F-7D6D659094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2DDA2DF5-FE8E-4CF8-924D-E2CA9D65A2DD}" type="slidenum">
              <a:rPr lang="en-GB" altLang="fr-FR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lnSpc>
                  <a:spcPct val="95000"/>
                </a:lnSpc>
                <a:buClrTx/>
                <a:buFontTx/>
                <a:buNone/>
              </a:pPr>
              <a:t>8</a:t>
            </a:fld>
            <a:endParaRPr lang="en-GB" altLang="fr-FR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7EA13AEE-926F-4B3C-BA5D-6EA1F4306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50AA670B-747D-48F8-A944-CF219BCA8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4">
            <a:extLst>
              <a:ext uri="{FF2B5EF4-FFF2-40B4-BE49-F238E27FC236}">
                <a16:creationId xmlns:a16="http://schemas.microsoft.com/office/drawing/2014/main" id="{A97B7198-EF84-4A3A-819A-05CE5E84FD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B069F83D-E478-4759-A0F2-E263F0926D93}" type="slidenum">
              <a:rPr lang="en-GB" altLang="fr-FR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lnSpc>
                  <a:spcPct val="95000"/>
                </a:lnSpc>
                <a:buClrTx/>
                <a:buFontTx/>
                <a:buNone/>
              </a:pPr>
              <a:t>9</a:t>
            </a:fld>
            <a:endParaRPr lang="en-GB" altLang="fr-FR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71E9683F-141D-4804-BB2D-154BE0C0C8B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800100"/>
            <a:ext cx="5461000" cy="4095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Text Box 2">
            <a:extLst>
              <a:ext uri="{FF2B5EF4-FFF2-40B4-BE49-F238E27FC236}">
                <a16:creationId xmlns:a16="http://schemas.microsoft.com/office/drawing/2014/main" id="{6E6BF15D-1C7B-4B3E-9991-A12C6DDC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39361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8285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13663" y="301625"/>
            <a:ext cx="1847850" cy="45577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170113" y="301625"/>
            <a:ext cx="5391150" cy="455771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55510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22735B-173F-4069-8166-545FE856E59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B6471-8EB7-4209-AF4A-5FC84A8F3B7C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714998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D1847B-B502-432D-ABD5-ED2332D8A47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0B2B3-C84F-416F-A9A2-C1BBE15507D7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053639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46CD4B-CD31-47C3-B653-78255F1300D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DAA4C-E3AF-4BEB-9B6D-05413686C6D5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180628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8325" y="1800225"/>
            <a:ext cx="4451350" cy="43703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72075" y="1800225"/>
            <a:ext cx="4452938" cy="43703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5FF2651-8B3F-4DA9-A168-7208377AC69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0C9C0-E982-418D-9FCF-C16ABD418979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5766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A7DB3CD-784C-44A3-9E7C-E867F752CA8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CAEF2-CA9C-4D7C-BD3D-F6DE8E4EB421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2894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964804D-5D38-416C-9DB8-0EC762DEEB4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DD232-6B3B-4659-95C6-D25E40804CE7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32163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81FCF82-F863-454C-B87E-FF85F615A2F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5773A-6886-4C50-BE94-77DF9BD8BD86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824148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972C98-26AC-49D7-ADBE-7F793724113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A2975-B4BF-42D5-95AA-DB1146B5D6B4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41528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39035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847EC0A-BDFF-4337-92CE-B931C0E99FA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6F82A-9920-41B9-9C22-C486CD2A64C4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730210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E04CAC-E4FA-4592-B038-BF09FF4C767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5C1B8-2079-496E-A068-64914C84AF1F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91980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61238" y="1800225"/>
            <a:ext cx="2263775" cy="43703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68325" y="1800225"/>
            <a:ext cx="6640513" cy="437038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74EA69-5F80-4809-AFED-E96B5686911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8CFD1-7616-4551-91FC-4335593F3EE3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515696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650" y="2347913"/>
            <a:ext cx="8553450" cy="160496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FB7F8DB-5B74-4668-95CD-1AEE0B10160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53CEB-3D79-41BE-A695-A13987353626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13633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618236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92920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20373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75100" y="2598738"/>
            <a:ext cx="2244725" cy="51498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72225" y="2598738"/>
            <a:ext cx="2244725" cy="51498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54744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32705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7111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95359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561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0246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90572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60599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96150" y="301625"/>
            <a:ext cx="2263775" cy="74469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0512" cy="744696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71055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05B1B1-0AF8-40C9-988D-2DC6C270FA9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2786DB-059D-493F-837B-8ED7B689561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790EE-CDD8-4B93-A458-F46FBFBD6346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433302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DA425C-1C6F-43ED-ADC3-987AED4792A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348F22-48F2-4AF4-A327-4A0704224E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86C0D-60FC-427C-A94C-3D6F5B1730D2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139026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A9EEE9-7DA9-442A-ABD6-C7C19F3B7DC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0EBEF0-8981-4959-AF85-D6BACEE4F6C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0D34-87B5-4F7A-95F6-CA65A94C09DD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183899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92200" y="1768475"/>
            <a:ext cx="3967163" cy="43703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1763" y="1768475"/>
            <a:ext cx="3968750" cy="43703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B7CA49D-8D67-486A-8D28-785EE01065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4A4ACD-7226-4E61-81CB-C5863F63C38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6527C-851A-4C70-B3B2-E13E70EE7D5F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2819964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BA0BF14-FB94-4747-B929-50172BE610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DDA2079-FDCE-4C16-8264-68C8CC3A0B7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1733E-00F5-41A8-B631-A56910D17226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88511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70113" y="392113"/>
            <a:ext cx="2314575" cy="44672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7088" y="392113"/>
            <a:ext cx="2316162" cy="44672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92661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4C25DB0-C441-4180-8E24-261D219090C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B8EE7F-CB16-4199-896D-B9584D7D7B2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F29BF-C392-4C9B-9402-D4B0961F9906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665259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B3349B0-E302-4DE4-872A-778DE0EFB9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1427A3B-0A78-4D53-AAEA-535068CBDD5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7BA4F-4524-44F2-BC22-717F8F39D8A3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992675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7845DC9-9ECC-4069-B9AA-E450ABEEB1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3ECCD84-00AA-4490-AA1C-2F4E771F27B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B7519-15BA-4EBC-A050-6EA7740B333C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0058384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0ACE764-F399-4DD6-B28F-8C0827AB450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AD64C22-93E7-4146-88C8-30D4988C5C3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B6D87-852D-404C-A88B-E1C5024B72CB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4254487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2725D8-62F8-4306-A091-18B9ACBFA13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5146FC-7D1A-4BE0-ACDD-97396DAF540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5DE3F-F41C-4DD2-92D1-DB1D8D9248C8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334845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96150" y="301625"/>
            <a:ext cx="2263775" cy="58372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0512" cy="58372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B72633-00D5-4A6B-8BAF-64172E2B690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498B5-5F5F-405B-8F90-462177D6453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E72E2-8265-43FE-AA60-F5ED484A1D0D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67623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4495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5272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41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77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0006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image" Target="../media/image2.png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26.xml" /><Relationship Id="rId7" Type="http://schemas.openxmlformats.org/officeDocument/2006/relationships/slideLayout" Target="../slideLayouts/slideLayout30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5.xml" /><Relationship Id="rId1" Type="http://schemas.openxmlformats.org/officeDocument/2006/relationships/slideLayout" Target="../slideLayouts/slideLayout24.xml" /><Relationship Id="rId6" Type="http://schemas.openxmlformats.org/officeDocument/2006/relationships/slideLayout" Target="../slideLayouts/slideLayout29.xml" /><Relationship Id="rId11" Type="http://schemas.openxmlformats.org/officeDocument/2006/relationships/slideLayout" Target="../slideLayouts/slideLayout34.xml" /><Relationship Id="rId5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33.xml" /><Relationship Id="rId4" Type="http://schemas.openxmlformats.org/officeDocument/2006/relationships/slideLayout" Target="../slideLayouts/slideLayout27.xml" /><Relationship Id="rId9" Type="http://schemas.openxmlformats.org/officeDocument/2006/relationships/slideLayout" Target="../slideLayouts/slideLayout32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7.xml" /><Relationship Id="rId7" Type="http://schemas.openxmlformats.org/officeDocument/2006/relationships/slideLayout" Target="../slideLayouts/slideLayout41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6.xml" /><Relationship Id="rId1" Type="http://schemas.openxmlformats.org/officeDocument/2006/relationships/slideLayout" Target="../slideLayouts/slideLayout35.xml" /><Relationship Id="rId6" Type="http://schemas.openxmlformats.org/officeDocument/2006/relationships/slideLayout" Target="../slideLayouts/slideLayout40.xml" /><Relationship Id="rId11" Type="http://schemas.openxmlformats.org/officeDocument/2006/relationships/slideLayout" Target="../slideLayouts/slideLayout45.xml" /><Relationship Id="rId5" Type="http://schemas.openxmlformats.org/officeDocument/2006/relationships/slideLayout" Target="../slideLayouts/slideLayout39.xml" /><Relationship Id="rId10" Type="http://schemas.openxmlformats.org/officeDocument/2006/relationships/slideLayout" Target="../slideLayouts/slideLayout44.xml" /><Relationship Id="rId4" Type="http://schemas.openxmlformats.org/officeDocument/2006/relationships/slideLayout" Target="../slideLayouts/slideLayout38.xml" /><Relationship Id="rId9" Type="http://schemas.openxmlformats.org/officeDocument/2006/relationships/slideLayout" Target="../slideLayouts/slideLayout4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E53500F-50F9-4BDC-8E1D-41EE7C155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51263" y="301625"/>
            <a:ext cx="5810250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pic>
        <p:nvPicPr>
          <p:cNvPr id="1027" name="Picture 2">
            <a:extLst>
              <a:ext uri="{FF2B5EF4-FFF2-40B4-BE49-F238E27FC236}">
                <a16:creationId xmlns:a16="http://schemas.microsoft.com/office/drawing/2014/main" id="{797AA05C-F705-4D1E-8F37-018EA7A36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0163"/>
            <a:ext cx="10079037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" name="Rectangle 3">
            <a:extLst>
              <a:ext uri="{FF2B5EF4-FFF2-40B4-BE49-F238E27FC236}">
                <a16:creationId xmlns:a16="http://schemas.microsoft.com/office/drawing/2014/main" id="{D2708FEE-DD14-4C65-8E0F-C771D72AA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70113" y="392113"/>
            <a:ext cx="4783137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6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b="1" kern="1200">
          <a:solidFill>
            <a:srgbClr val="4C4C4C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b="1">
          <a:solidFill>
            <a:srgbClr val="4C4C4C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b="1">
          <a:solidFill>
            <a:srgbClr val="4C4C4C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b="1">
          <a:solidFill>
            <a:srgbClr val="4C4C4C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b="1">
          <a:solidFill>
            <a:srgbClr val="4C4C4C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b="1">
          <a:solidFill>
            <a:srgbClr val="4C4C4C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b="1">
          <a:solidFill>
            <a:srgbClr val="4C4C4C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b="1">
          <a:solidFill>
            <a:srgbClr val="4C4C4C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b="1">
          <a:solidFill>
            <a:srgbClr val="4C4C4C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63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026BBAB6-9D2D-4416-A503-6A5414905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0163"/>
            <a:ext cx="10079037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2E70F641-9279-4877-A716-5C8DE1593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347913"/>
            <a:ext cx="8553450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F90E6DD-B498-4F63-A478-4D4F5815BC3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219950"/>
            <a:ext cx="2336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 smtClean="0">
                <a:solidFill>
                  <a:srgbClr val="808080"/>
                </a:solidFill>
                <a:latin typeface="Garamond" panose="02020404030301010803" pitchFamily="18" charset="0"/>
                <a:cs typeface="Arial Unicode MS" charset="0"/>
              </a:defRPr>
            </a:lvl1pPr>
          </a:lstStyle>
          <a:p>
            <a:pPr>
              <a:defRPr/>
            </a:pPr>
            <a:fld id="{C4E6B263-1F9C-465D-8A49-C936DA7BB9B5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471F99DF-8355-4D65-99C8-7BEF93396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8325" y="1800225"/>
            <a:ext cx="9056688" cy="437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7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959C74A0-98C0-456C-BDEC-0F6F60FB0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208838"/>
            <a:ext cx="100806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6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en-GB" altLang="fr-FR" sz="1400" b="1"/>
              <a:t>- </a:t>
            </a:r>
            <a:fld id="{288AB997-52BD-4ED8-A397-BA259DBDF4DA}" type="slidenum">
              <a:rPr lang="en-GB" altLang="fr-FR" sz="1400" b="1" smtClean="0"/>
              <a:pPr algn="ctr" eaLnBrk="1">
                <a:lnSpc>
                  <a:spcPct val="93000"/>
                </a:lnSpc>
                <a:buSzPct val="100000"/>
                <a:defRPr/>
              </a:pPr>
              <a:t>‹N°›</a:t>
            </a:fld>
            <a:r>
              <a:rPr lang="en-GB" altLang="fr-FR" sz="1400" b="1"/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just" defTabSz="457200" rtl="0" eaLnBrk="0" fontAlgn="base" hangingPunct="0">
        <a:lnSpc>
          <a:spcPct val="93000"/>
        </a:lnSpc>
        <a:spcBef>
          <a:spcPts val="15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just" defTabSz="457200" rtl="0" eaLnBrk="0" fontAlgn="base" hangingPunct="0">
        <a:lnSpc>
          <a:spcPct val="93000"/>
        </a:lnSpc>
        <a:spcBef>
          <a:spcPts val="12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just" defTabSz="457200" rtl="0" eaLnBrk="0" fontAlgn="base" hangingPunct="0">
        <a:lnSpc>
          <a:spcPct val="93000"/>
        </a:lnSpc>
        <a:spcBef>
          <a:spcPts val="9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just" defTabSz="457200" rtl="0" eaLnBrk="0" fontAlgn="base" hangingPunct="0">
        <a:lnSpc>
          <a:spcPct val="93000"/>
        </a:lnSpc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just" defTabSz="457200" rtl="0" eaLnBrk="0" fontAlgn="base" hangingPunct="0">
        <a:lnSpc>
          <a:spcPct val="93000"/>
        </a:lnSpc>
        <a:spcBef>
          <a:spcPts val="3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058905BB-07E4-481B-871C-69C9577EE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6687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64AC07CD-59F0-4598-BECD-3BA0BFC1B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75100" y="2598738"/>
            <a:ext cx="4641850" cy="51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6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4297B757-35A8-437A-BBC8-18CA559B2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475" y="6886575"/>
            <a:ext cx="234791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6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>
              <a:lnSpc>
                <a:spcPct val="93000"/>
              </a:lnSpc>
              <a:buSzPct val="100000"/>
              <a:defRPr/>
            </a:pPr>
            <a:fld id="{85E8DB91-9F02-4D37-9D89-29B80DE6ED37}" type="slidenum">
              <a:rPr lang="en-GB" altLang="fr-FR" sz="1400" smtClean="0"/>
              <a:pPr algn="r" eaLnBrk="1">
                <a:lnSpc>
                  <a:spcPct val="93000"/>
                </a:lnSpc>
                <a:buSzPct val="100000"/>
                <a:defRPr/>
              </a:pPr>
              <a:t>‹N°›</a:t>
            </a:fld>
            <a:endParaRPr lang="en-GB" altLang="fr-FR" sz="1400"/>
          </a:p>
        </p:txBody>
      </p:sp>
      <p:pic>
        <p:nvPicPr>
          <p:cNvPr id="3077" name="Picture 4">
            <a:extLst>
              <a:ext uri="{FF2B5EF4-FFF2-40B4-BE49-F238E27FC236}">
                <a16:creationId xmlns:a16="http://schemas.microsoft.com/office/drawing/2014/main" id="{18215442-E7C8-46E2-AD6F-CEF604F9B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9CCA33BE-C297-4A52-A228-D17A2E224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208838"/>
            <a:ext cx="100806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6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en-GB" altLang="fr-FR" sz="1400" b="1"/>
              <a:t>- </a:t>
            </a:r>
            <a:fld id="{734A7307-D3EC-4A15-8778-33BFCFFCACBC}" type="slidenum">
              <a:rPr lang="en-GB" altLang="fr-FR" sz="1400" b="1" smtClean="0"/>
              <a:pPr algn="ctr" eaLnBrk="1">
                <a:lnSpc>
                  <a:spcPct val="93000"/>
                </a:lnSpc>
                <a:buSzPct val="100000"/>
                <a:defRPr/>
              </a:pPr>
              <a:t>‹N°›</a:t>
            </a:fld>
            <a:r>
              <a:rPr lang="en-GB" altLang="fr-FR" sz="1400" b="1"/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ctr" defTabSz="457200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8B137F9F-2D78-424B-9520-C3404A1A5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6687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7575674-EF3F-4F15-8BE8-1605C48A3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92200" y="1768475"/>
            <a:ext cx="8088313" cy="437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6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51AAE1D-2131-409C-BC36-797BDE5E19E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757988" y="7321550"/>
            <a:ext cx="23336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5671015-6C46-409D-81E6-17FE1FB2756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926513" y="7361238"/>
            <a:ext cx="9874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457200" algn="l"/>
                <a:tab pos="914400" algn="l"/>
              </a:tabLst>
              <a:defRPr sz="1400" b="1" smtClean="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924FA1A3-829B-43C6-89D5-0FB6423F0C34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45D3D5F9-481B-4D46-A5DE-B6408EB15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975" y="7100888"/>
            <a:ext cx="5080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>
              <a:lnSpc>
                <a:spcPct val="93000"/>
              </a:lnSpc>
              <a:buSzPct val="100000"/>
              <a:defRPr/>
            </a:pPr>
            <a:r>
              <a:rPr lang="en-GB" altLang="fr-FR" sz="1400" b="1">
                <a:cs typeface="Arial Unicode MS" charset="0"/>
              </a:rPr>
              <a:t>IPPAS mission – Threat analysis process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AC7B105C-E90C-4410-A509-717D0A359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888" y="6886575"/>
            <a:ext cx="234791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6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>
              <a:lnSpc>
                <a:spcPct val="93000"/>
              </a:lnSpc>
              <a:buSzPct val="100000"/>
              <a:defRPr/>
            </a:pPr>
            <a:fld id="{3E1C40B0-7A61-4B7F-80D0-0829442D6A1B}" type="slidenum">
              <a:rPr lang="en-GB" altLang="fr-FR" sz="1400" smtClean="0"/>
              <a:pPr algn="r" eaLnBrk="1">
                <a:lnSpc>
                  <a:spcPct val="93000"/>
                </a:lnSpc>
                <a:buSzPct val="100000"/>
                <a:defRPr/>
              </a:pPr>
              <a:t>‹N°›</a:t>
            </a:fld>
            <a:endParaRPr lang="en-GB" altLang="fr-FR" sz="1400"/>
          </a:p>
        </p:txBody>
      </p:sp>
      <p:pic>
        <p:nvPicPr>
          <p:cNvPr id="4104" name="Picture 7">
            <a:extLst>
              <a:ext uri="{FF2B5EF4-FFF2-40B4-BE49-F238E27FC236}">
                <a16:creationId xmlns:a16="http://schemas.microsoft.com/office/drawing/2014/main" id="{5D67E832-E959-42A8-82D7-2D9D28BE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FF148BD9-CB9A-43AA-991E-6DB28C4BF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208838"/>
            <a:ext cx="100806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6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en-GB" altLang="fr-FR" sz="1400" b="1"/>
              <a:t>- </a:t>
            </a:r>
            <a:fld id="{2F74C52E-6684-4814-BBDA-F2A4C8EBAE36}" type="slidenum">
              <a:rPr lang="en-GB" altLang="fr-FR" sz="1400" b="1" smtClean="0"/>
              <a:pPr algn="ctr" eaLnBrk="1">
                <a:lnSpc>
                  <a:spcPct val="93000"/>
                </a:lnSpc>
                <a:buSzPct val="100000"/>
                <a:defRPr/>
              </a:pPr>
              <a:t>‹N°›</a:t>
            </a:fld>
            <a:r>
              <a:rPr lang="en-GB" altLang="fr-FR" sz="1400" b="1"/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999999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999999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36.xml" /><Relationship Id="rId4" Type="http://schemas.openxmlformats.org/officeDocument/2006/relationships/image" Target="../media/image17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36.xml" /><Relationship Id="rId4" Type="http://schemas.openxmlformats.org/officeDocument/2006/relationships/image" Target="../media/image19.pn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4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36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0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5.xml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5.xml" /><Relationship Id="rId4" Type="http://schemas.openxmlformats.org/officeDocument/2006/relationships/image" Target="../media/image6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6.xml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6.xml" /><Relationship Id="rId6" Type="http://schemas.openxmlformats.org/officeDocument/2006/relationships/image" Target="../media/image12.jpe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4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36.xml" /><Relationship Id="rId4" Type="http://schemas.openxmlformats.org/officeDocument/2006/relationships/image" Target="../media/image1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0C4ACCFB-B6E0-43E9-A506-B2C87B3376E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751263" y="301625"/>
            <a:ext cx="5824537" cy="1851025"/>
          </a:xfrm>
        </p:spPr>
        <p:txBody>
          <a:bodyPr tIns="4428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altLang="fr-FR"/>
              <a:t>Titre</a:t>
            </a: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6DD917F7-F6EA-4127-964F-8685C18C7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473075"/>
            <a:ext cx="8010525" cy="4127500"/>
          </a:xfrm>
          <a:prstGeom prst="rect">
            <a:avLst/>
          </a:prstGeom>
          <a:solidFill>
            <a:srgbClr val="FFFFFF"/>
          </a:solidFill>
          <a:ln w="18000">
            <a:solidFill>
              <a:srgbClr val="808080"/>
            </a:solidFill>
            <a:round/>
            <a:headEnd/>
            <a:tailEnd/>
          </a:ln>
          <a:effectLst>
            <a:outerShdw dist="50912" dir="2700000" algn="ctr" rotWithShape="0">
              <a:srgbClr val="808080"/>
            </a:outerShdw>
          </a:effectLst>
        </p:spPr>
        <p:txBody>
          <a:bodyPr lIns="95760" tIns="52560" rIns="95760" bIns="5256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fr-FR" altLang="fr-FR" sz="3200" b="1">
                <a:solidFill>
                  <a:srgbClr val="666666"/>
                </a:solidFill>
              </a:rPr>
              <a:t>International Conference on Nuclear Security</a:t>
            </a:r>
            <a:br>
              <a:rPr lang="fr-FR" altLang="fr-FR" sz="3200" b="1" u="sng">
                <a:solidFill>
                  <a:srgbClr val="666666"/>
                </a:solidFill>
              </a:rPr>
            </a:br>
            <a:r>
              <a:rPr lang="fr-FR" altLang="fr-FR" sz="3200" b="1">
                <a:solidFill>
                  <a:srgbClr val="666666"/>
                </a:solidFill>
              </a:rPr>
              <a:t>-</a:t>
            </a:r>
            <a:br>
              <a:rPr lang="fr-FR" altLang="fr-FR" sz="3200" b="1">
                <a:solidFill>
                  <a:srgbClr val="666666"/>
                </a:solidFill>
              </a:rPr>
            </a:br>
            <a:r>
              <a:rPr lang="en-US" altLang="fr-FR" sz="3200" b="1">
                <a:solidFill>
                  <a:srgbClr val="666666"/>
                </a:solidFill>
              </a:rPr>
              <a:t>2018 French IPPAS </a:t>
            </a:r>
            <a:r>
              <a:rPr lang="fr-FR" altLang="fr-FR" sz="3200" b="1">
                <a:solidFill>
                  <a:srgbClr val="666666"/>
                </a:solidFill>
              </a:rPr>
              <a:t>mission</a:t>
            </a:r>
          </a:p>
          <a:p>
            <a:pPr algn="ctr" eaLnBrk="1">
              <a:buClrTx/>
              <a:buFontTx/>
              <a:buNone/>
            </a:pPr>
            <a:r>
              <a:rPr lang="en-US" altLang="fr-FR" sz="3200" b="1">
                <a:solidFill>
                  <a:srgbClr val="666666"/>
                </a:solidFill>
              </a:rPr>
              <a:t> Experience and lessons </a:t>
            </a:r>
          </a:p>
          <a:p>
            <a:pPr algn="ctr" eaLnBrk="1">
              <a:buClrTx/>
              <a:buFontTx/>
              <a:buNone/>
            </a:pPr>
            <a:r>
              <a:rPr lang="en-US" altLang="fr-FR" sz="3200" b="1">
                <a:solidFill>
                  <a:srgbClr val="666666"/>
                </a:solidFill>
              </a:rPr>
              <a:t>learned</a:t>
            </a:r>
            <a:endParaRPr lang="fr-FR" altLang="fr-FR" sz="3200" b="1">
              <a:solidFill>
                <a:srgbClr val="666666"/>
              </a:solidFill>
            </a:endParaRPr>
          </a:p>
          <a:p>
            <a:pPr algn="ctr" eaLnBrk="1">
              <a:buClrTx/>
              <a:buFontTx/>
              <a:buNone/>
            </a:pPr>
            <a:endParaRPr lang="fr-FR" altLang="fr-FR" sz="3200" b="1">
              <a:solidFill>
                <a:srgbClr val="666666"/>
              </a:solidFill>
            </a:endParaRPr>
          </a:p>
          <a:p>
            <a:pPr algn="ctr" eaLnBrk="1">
              <a:buClrTx/>
              <a:buFontTx/>
              <a:buNone/>
            </a:pPr>
            <a:endParaRPr lang="fr-FR" altLang="fr-FR" b="1">
              <a:solidFill>
                <a:srgbClr val="666666"/>
              </a:solidFill>
            </a:endParaRPr>
          </a:p>
          <a:p>
            <a:pPr algn="ctr" eaLnBrk="1">
              <a:buClrTx/>
              <a:buFontTx/>
              <a:buNone/>
            </a:pPr>
            <a:r>
              <a:rPr lang="fr-FR" altLang="fr-FR" sz="2200" b="1">
                <a:solidFill>
                  <a:srgbClr val="666666"/>
                </a:solidFill>
              </a:rPr>
              <a:t>Tuesday, 11 February 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">
            <a:extLst>
              <a:ext uri="{FF2B5EF4-FFF2-40B4-BE49-F238E27FC236}">
                <a16:creationId xmlns:a16="http://schemas.microsoft.com/office/drawing/2014/main" id="{A002F97B-DD68-4C41-92F0-D46BA256E3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0263" y="109538"/>
            <a:ext cx="8745537" cy="1171575"/>
          </a:xfrm>
        </p:spPr>
        <p:txBody>
          <a:bodyPr tIns="2844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3200">
                <a:solidFill>
                  <a:schemeClr val="accent2"/>
                </a:solidFill>
              </a:rPr>
              <a:t>2018 French IPPAS mission – Outcomes and lessons learnt</a:t>
            </a: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C5944D73-15E2-4744-B08E-1996E4E282D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2575" y="857250"/>
            <a:ext cx="9380538" cy="6702425"/>
          </a:xfrm>
        </p:spPr>
        <p:txBody>
          <a:bodyPr tIns="19440"/>
          <a:lstStyle/>
          <a:p>
            <a:pPr marL="431800" indent="-311150" eaLnBrk="1">
              <a:buClrTx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GB" altLang="fr-FR" sz="2200"/>
          </a:p>
          <a:p>
            <a:pPr marL="431800" indent="-311150" eaLnBrk="1">
              <a:buClrTx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GB" altLang="fr-FR" sz="2200"/>
          </a:p>
          <a:p>
            <a:pPr marL="431800" indent="-311150" eaLnBrk="1">
              <a:buClrTx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GB" altLang="fr-FR" sz="2200"/>
          </a:p>
        </p:txBody>
      </p:sp>
      <p:sp>
        <p:nvSpPr>
          <p:cNvPr id="24581" name="Text Box 3">
            <a:extLst>
              <a:ext uri="{FF2B5EF4-FFF2-40B4-BE49-F238E27FC236}">
                <a16:creationId xmlns:a16="http://schemas.microsoft.com/office/drawing/2014/main" id="{89F4ED6F-707E-4BAD-8852-2D5AD737F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1281113"/>
            <a:ext cx="9121775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n-GB" altLang="fr-FR" sz="2400" b="1">
                <a:solidFill>
                  <a:srgbClr val="000000"/>
                </a:solidFill>
              </a:rPr>
              <a:t>Lessons learnt</a:t>
            </a:r>
          </a:p>
          <a:p>
            <a:pPr eaLnBrk="1">
              <a:buSzPct val="45000"/>
              <a:buFont typeface="Wingdings" panose="05000000000000000000" pitchFamily="2" charset="2"/>
              <a:buChar char=""/>
            </a:pPr>
            <a:r>
              <a:rPr lang="en-GB" altLang="fr-FR" sz="2400">
                <a:solidFill>
                  <a:srgbClr val="000000"/>
                </a:solidFill>
              </a:rPr>
              <a:t> One year required for the preparation of the mission</a:t>
            </a:r>
          </a:p>
          <a:p>
            <a:pPr eaLnBrk="1">
              <a:buSzPct val="45000"/>
              <a:buFont typeface="Wingdings" panose="05000000000000000000" pitchFamily="2" charset="2"/>
              <a:buChar char=""/>
            </a:pPr>
            <a:endParaRPr lang="en-GB" altLang="fr-FR" sz="2400">
              <a:solidFill>
                <a:srgbClr val="000000"/>
              </a:solidFill>
            </a:endParaRPr>
          </a:p>
          <a:p>
            <a:pPr eaLnBrk="1">
              <a:buSzPct val="45000"/>
              <a:buFont typeface="Wingdings" panose="05000000000000000000" pitchFamily="2" charset="2"/>
              <a:buChar char=""/>
            </a:pPr>
            <a:r>
              <a:rPr lang="en-GB" altLang="fr-FR" sz="2400">
                <a:solidFill>
                  <a:srgbClr val="000000"/>
                </a:solidFill>
              </a:rPr>
              <a:t> Possibility </a:t>
            </a:r>
            <a:r>
              <a:rPr lang="en-GB" altLang="fr-FR" sz="2400" b="1">
                <a:solidFill>
                  <a:srgbClr val="000000"/>
                </a:solidFill>
              </a:rPr>
              <a:t>to approve the selection of experts</a:t>
            </a:r>
          </a:p>
          <a:p>
            <a:pPr eaLnBrk="1">
              <a:buSzPct val="45000"/>
            </a:pPr>
            <a:endParaRPr lang="en-GB" altLang="fr-FR" sz="2400">
              <a:solidFill>
                <a:srgbClr val="000000"/>
              </a:solidFill>
            </a:endParaRPr>
          </a:p>
          <a:p>
            <a:pPr eaLnBrk="1">
              <a:buSzPct val="45000"/>
              <a:buFont typeface="Wingdings" panose="05000000000000000000" pitchFamily="2" charset="2"/>
              <a:buChar char=""/>
            </a:pPr>
            <a:r>
              <a:rPr lang="en-GB" altLang="fr-FR" sz="2400">
                <a:solidFill>
                  <a:srgbClr val="000000"/>
                </a:solidFill>
              </a:rPr>
              <a:t> Intensive mission that gave only short time to experts to write their report : </a:t>
            </a:r>
            <a:r>
              <a:rPr lang="en-GB" altLang="fr-FR" sz="2400" b="1">
                <a:solidFill>
                  <a:srgbClr val="000000"/>
                </a:solidFill>
              </a:rPr>
              <a:t>importance of the AIP given to the experts</a:t>
            </a:r>
          </a:p>
          <a:p>
            <a:pPr eaLnBrk="1">
              <a:buSzPct val="45000"/>
              <a:buFont typeface="Wingdings" panose="05000000000000000000" pitchFamily="2" charset="2"/>
              <a:buChar char=""/>
            </a:pPr>
            <a:endParaRPr lang="en-GB" altLang="fr-FR" sz="2400" b="1">
              <a:solidFill>
                <a:srgbClr val="000000"/>
              </a:solidFill>
            </a:endParaRPr>
          </a:p>
          <a:p>
            <a:pPr eaLnBrk="1">
              <a:buSzPct val="45000"/>
              <a:buFont typeface="Wingdings" panose="05000000000000000000" pitchFamily="2" charset="2"/>
              <a:buChar char=""/>
            </a:pPr>
            <a:r>
              <a:rPr lang="en-GB" altLang="fr-FR" sz="2400" b="1">
                <a:solidFill>
                  <a:srgbClr val="000000"/>
                </a:solidFill>
              </a:rPr>
              <a:t> A rehearsal of the mission is an efficient way to ensure a smooth running of the actual mission </a:t>
            </a:r>
          </a:p>
          <a:p>
            <a:pPr eaLnBrk="1">
              <a:buSzPct val="45000"/>
              <a:buFont typeface="Wingdings" panose="05000000000000000000" pitchFamily="2" charset="2"/>
              <a:buChar char=""/>
            </a:pPr>
            <a:endParaRPr lang="en-GB" altLang="fr-FR" sz="2400">
              <a:solidFill>
                <a:srgbClr val="000000"/>
              </a:solidFill>
            </a:endParaRPr>
          </a:p>
          <a:p>
            <a:pPr eaLnBrk="1">
              <a:buSzPct val="45000"/>
              <a:buFont typeface="Wingdings" panose="05000000000000000000" pitchFamily="2" charset="2"/>
              <a:buChar char=""/>
            </a:pPr>
            <a:r>
              <a:rPr lang="en-GB" altLang="fr-FR" sz="2400">
                <a:solidFill>
                  <a:srgbClr val="000000"/>
                </a:solidFill>
              </a:rPr>
              <a:t> No need to give classified information to the IPPAS team</a:t>
            </a:r>
          </a:p>
          <a:p>
            <a:pPr eaLnBrk="1">
              <a:buClrTx/>
              <a:buSzPct val="45000"/>
              <a:buFontTx/>
              <a:buNone/>
            </a:pPr>
            <a:endParaRPr lang="en-GB" altLang="fr-FR" sz="2400" b="1">
              <a:solidFill>
                <a:srgbClr val="000000"/>
              </a:solidFill>
            </a:endParaRPr>
          </a:p>
          <a:p>
            <a:pPr eaLnBrk="1">
              <a:buSzPct val="45000"/>
              <a:buFont typeface="Wingdings" panose="05000000000000000000" pitchFamily="2" charset="2"/>
              <a:buChar char=""/>
            </a:pPr>
            <a:r>
              <a:rPr lang="en-GB" altLang="fr-FR" sz="2400">
                <a:solidFill>
                  <a:srgbClr val="FF00CC"/>
                </a:solidFill>
              </a:rPr>
              <a:t> </a:t>
            </a:r>
            <a:r>
              <a:rPr lang="en-GB" altLang="fr-FR" sz="2400">
                <a:solidFill>
                  <a:srgbClr val="000000"/>
                </a:solidFill>
              </a:rPr>
              <a:t>Use of </a:t>
            </a:r>
            <a:r>
              <a:rPr lang="en-GB" altLang="fr-FR" sz="2400" b="1">
                <a:solidFill>
                  <a:srgbClr val="000000"/>
                </a:solidFill>
              </a:rPr>
              <a:t>interpreters</a:t>
            </a:r>
            <a:r>
              <a:rPr lang="en-GB" altLang="fr-FR" sz="2400">
                <a:solidFill>
                  <a:srgbClr val="000000"/>
                </a:solidFill>
              </a:rPr>
              <a:t> valuable to make the speech given to the experts as clear and precise as possible</a:t>
            </a:r>
          </a:p>
        </p:txBody>
      </p:sp>
      <p:pic>
        <p:nvPicPr>
          <p:cNvPr id="24582" name="Picture 3">
            <a:extLst>
              <a:ext uri="{FF2B5EF4-FFF2-40B4-BE49-F238E27FC236}">
                <a16:creationId xmlns:a16="http://schemas.microsoft.com/office/drawing/2014/main" id="{784F0A52-D7B4-4553-9DD4-87690034E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4859338"/>
            <a:ext cx="1182687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3" name="Picture 4">
            <a:extLst>
              <a:ext uri="{FF2B5EF4-FFF2-40B4-BE49-F238E27FC236}">
                <a16:creationId xmlns:a16="http://schemas.microsoft.com/office/drawing/2014/main" id="{EE4637C6-A768-479B-8A29-B18D9FEA3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0" y="2947988"/>
            <a:ext cx="1028700" cy="93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">
            <a:extLst>
              <a:ext uri="{FF2B5EF4-FFF2-40B4-BE49-F238E27FC236}">
                <a16:creationId xmlns:a16="http://schemas.microsoft.com/office/drawing/2014/main" id="{37D7F5A5-3DFF-453E-9C82-FB51815E52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0263" y="139700"/>
            <a:ext cx="8745537" cy="1171575"/>
          </a:xfrm>
        </p:spPr>
        <p:txBody>
          <a:bodyPr tIns="2844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3200">
                <a:solidFill>
                  <a:schemeClr val="accent2"/>
                </a:solidFill>
              </a:rPr>
              <a:t>2018 French IPPAS mission – Outcomes and lessons learnt</a:t>
            </a: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87BBF5A9-9DDA-48F0-AD5C-01DA1AFDD7C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2575" y="857250"/>
            <a:ext cx="9380538" cy="6702425"/>
          </a:xfrm>
        </p:spPr>
        <p:txBody>
          <a:bodyPr tIns="19440"/>
          <a:lstStyle/>
          <a:p>
            <a:pPr marL="431800" indent="-311150" eaLnBrk="1">
              <a:buClrTx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GB" altLang="fr-FR" sz="2200"/>
          </a:p>
          <a:p>
            <a:pPr marL="431800" indent="-311150" eaLnBrk="1">
              <a:buClrTx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GB" altLang="fr-FR" sz="2200"/>
          </a:p>
          <a:p>
            <a:pPr marL="431800" indent="-311150" eaLnBrk="1">
              <a:buClrTx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GB" altLang="fr-FR" sz="2200"/>
          </a:p>
        </p:txBody>
      </p:sp>
      <p:sp>
        <p:nvSpPr>
          <p:cNvPr id="26629" name="Text Box 3">
            <a:extLst>
              <a:ext uri="{FF2B5EF4-FFF2-40B4-BE49-F238E27FC236}">
                <a16:creationId xmlns:a16="http://schemas.microsoft.com/office/drawing/2014/main" id="{A194DCAB-07AC-4230-B74C-3F31D9A9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1120775"/>
            <a:ext cx="8255000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19100" indent="-2095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en-GB" altLang="fr-FR" sz="2600" b="1">
                <a:solidFill>
                  <a:srgbClr val="000000"/>
                </a:solidFill>
              </a:rPr>
              <a:t>Lessons learnt</a:t>
            </a:r>
          </a:p>
          <a:p>
            <a:pPr eaLnBrk="1">
              <a:buSzPct val="45000"/>
              <a:buFont typeface="Wingdings" panose="05000000000000000000" pitchFamily="2" charset="2"/>
              <a:buChar char=""/>
            </a:pPr>
            <a:r>
              <a:rPr lang="en-GB" altLang="fr-FR" sz="2600">
                <a:solidFill>
                  <a:srgbClr val="000000"/>
                </a:solidFill>
              </a:rPr>
              <a:t> Great quality of exchanges with experts who did an impressive work and quickly acquired the complexity of the French nuclear security regime different from their own one</a:t>
            </a:r>
          </a:p>
          <a:p>
            <a:pPr eaLnBrk="1">
              <a:buClrTx/>
              <a:buSzPct val="45000"/>
              <a:buFontTx/>
              <a:buNone/>
            </a:pPr>
            <a:endParaRPr lang="en-GB" altLang="fr-FR" sz="2600">
              <a:solidFill>
                <a:srgbClr val="000000"/>
              </a:solidFill>
            </a:endParaRPr>
          </a:p>
          <a:p>
            <a:pPr eaLnBrk="1">
              <a:buSzPct val="45000"/>
              <a:buFont typeface="Wingdings" panose="05000000000000000000" pitchFamily="2" charset="2"/>
              <a:buChar char=""/>
            </a:pPr>
            <a:r>
              <a:rPr lang="en-GB" altLang="fr-FR" sz="2600">
                <a:solidFill>
                  <a:srgbClr val="000000"/>
                </a:solidFill>
              </a:rPr>
              <a:t> Collaborative and constructive approach of experts </a:t>
            </a:r>
          </a:p>
          <a:p>
            <a:pPr lvl="1" eaLnBrk="1">
              <a:buSzPct val="45000"/>
              <a:buFont typeface="Wingdings" panose="05000000000000000000" pitchFamily="2" charset="2"/>
              <a:buChar char=""/>
            </a:pPr>
            <a:r>
              <a:rPr lang="en-GB" altLang="fr-FR" sz="2600">
                <a:solidFill>
                  <a:srgbClr val="000000"/>
                </a:solidFill>
              </a:rPr>
              <a:t>Not an inspection, nor an audit</a:t>
            </a:r>
          </a:p>
          <a:p>
            <a:pPr lvl="1" eaLnBrk="1">
              <a:buSzPct val="45000"/>
              <a:buFont typeface="Wingdings" panose="05000000000000000000" pitchFamily="2" charset="2"/>
              <a:buChar char=""/>
            </a:pPr>
            <a:r>
              <a:rPr lang="en-GB" altLang="fr-FR" sz="2600">
                <a:solidFill>
                  <a:srgbClr val="000000"/>
                </a:solidFill>
              </a:rPr>
              <a:t>Possibility to review and discuss the findings, recommendations and suggestions</a:t>
            </a:r>
          </a:p>
          <a:p>
            <a:pPr eaLnBrk="1">
              <a:buClrTx/>
              <a:buSzPct val="45000"/>
              <a:buFontTx/>
              <a:buNone/>
            </a:pPr>
            <a:endParaRPr lang="en-GB" altLang="fr-FR" sz="2600">
              <a:solidFill>
                <a:srgbClr val="000000"/>
              </a:solidFill>
            </a:endParaRPr>
          </a:p>
          <a:p>
            <a:pPr eaLnBrk="1">
              <a:buSzPct val="45000"/>
              <a:buFont typeface="Wingdings" panose="05000000000000000000" pitchFamily="2" charset="2"/>
              <a:buChar char=""/>
            </a:pPr>
            <a:r>
              <a:rPr lang="en-GB" altLang="fr-FR" sz="2600">
                <a:solidFill>
                  <a:srgbClr val="000000"/>
                </a:solidFill>
              </a:rPr>
              <a:t> Importance to involve different stakeholders to dive into details for some topics that experts want to discuss</a:t>
            </a:r>
          </a:p>
        </p:txBody>
      </p:sp>
      <p:pic>
        <p:nvPicPr>
          <p:cNvPr id="26630" name="Picture 4">
            <a:extLst>
              <a:ext uri="{FF2B5EF4-FFF2-40B4-BE49-F238E27FC236}">
                <a16:creationId xmlns:a16="http://schemas.microsoft.com/office/drawing/2014/main" id="{45C78FFA-7CC0-4FB1-BCE0-7D44F5C18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"/>
          <a:stretch>
            <a:fillRect/>
          </a:stretch>
        </p:blipFill>
        <p:spPr bwMode="auto">
          <a:xfrm>
            <a:off x="8321675" y="3300413"/>
            <a:ext cx="1646238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1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2" name="Picture 1">
            <a:extLst>
              <a:ext uri="{FF2B5EF4-FFF2-40B4-BE49-F238E27FC236}">
                <a16:creationId xmlns:a16="http://schemas.microsoft.com/office/drawing/2014/main" id="{C2C7287E-8067-429D-A8C7-8B743798C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6"/>
          <a:stretch>
            <a:fillRect/>
          </a:stretch>
        </p:blipFill>
        <p:spPr bwMode="auto">
          <a:xfrm>
            <a:off x="7454576" y="5565619"/>
            <a:ext cx="2360937" cy="9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270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4D79EB62-8B2F-400A-B815-02CF2A490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301625"/>
            <a:ext cx="90646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E15AB7D-103A-4AF5-A5B9-173F03097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368425"/>
            <a:ext cx="8096250" cy="550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GB" altLang="fr-FR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9229C74-8C53-4DD7-AB44-113C79E53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2093913"/>
            <a:ext cx="8996363" cy="2117725"/>
          </a:xfrm>
          <a:prstGeom prst="rect">
            <a:avLst/>
          </a:prstGeom>
          <a:noFill/>
          <a:ln w="72000" cap="rnd">
            <a:solidFill>
              <a:srgbClr val="FF3333"/>
            </a:solidFill>
            <a:prstDash val="dash"/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  <p:sp>
        <p:nvSpPr>
          <p:cNvPr id="28677" name="Rectangle 4">
            <a:extLst>
              <a:ext uri="{FF2B5EF4-FFF2-40B4-BE49-F238E27FC236}">
                <a16:creationId xmlns:a16="http://schemas.microsoft.com/office/drawing/2014/main" id="{7E1422F3-051F-4C5F-8D4F-A916CBB21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38" y="2308225"/>
            <a:ext cx="8678862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15900" indent="-2032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100000"/>
              </a:lnSpc>
              <a:buClrTx/>
              <a:buSzPct val="45000"/>
              <a:buFontTx/>
              <a:buNone/>
            </a:pPr>
            <a:endParaRPr lang="en-GB" altLang="fr-FR" sz="320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en-GB" altLang="fr-FR" sz="320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28678" name="Rectangle 5">
            <a:extLst>
              <a:ext uri="{FF2B5EF4-FFF2-40B4-BE49-F238E27FC236}">
                <a16:creationId xmlns:a16="http://schemas.microsoft.com/office/drawing/2014/main" id="{6E62ADE5-D0F1-4AF8-A955-85FF2AF11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38" y="2509838"/>
            <a:ext cx="8678863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03200" indent="-2032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19100" indent="-2095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100000"/>
              </a:lnSpc>
              <a:buSzPct val="45000"/>
              <a:buFont typeface="Wingdings" panose="05000000000000000000" pitchFamily="2" charset="2"/>
              <a:buChar char=""/>
            </a:pPr>
            <a:r>
              <a:rPr lang="en-GB" altLang="fr-FR" sz="3200">
                <a:solidFill>
                  <a:schemeClr val="tx1"/>
                </a:solidFill>
                <a:cs typeface="DejaVu Sans" charset="0"/>
              </a:rPr>
              <a:t>Introduction</a:t>
            </a:r>
          </a:p>
          <a:p>
            <a:pPr eaLnBrk="1">
              <a:lnSpc>
                <a:spcPct val="100000"/>
              </a:lnSpc>
              <a:buSzPct val="45000"/>
              <a:buFont typeface="Wingdings" panose="05000000000000000000" pitchFamily="2" charset="2"/>
              <a:buChar char=""/>
            </a:pPr>
            <a:r>
              <a:rPr lang="en-GB" altLang="fr-FR" sz="3200">
                <a:solidFill>
                  <a:schemeClr val="tx1"/>
                </a:solidFill>
                <a:cs typeface="DejaVu Sans" charset="0"/>
              </a:rPr>
              <a:t>Outcomes and lessons learnt</a:t>
            </a:r>
          </a:p>
          <a:p>
            <a:pPr eaLnBrk="1">
              <a:lnSpc>
                <a:spcPct val="100000"/>
              </a:lnSpc>
              <a:buSzPct val="45000"/>
              <a:buFont typeface="Wingdings" panose="05000000000000000000" pitchFamily="2" charset="2"/>
              <a:buChar char=""/>
            </a:pPr>
            <a:r>
              <a:rPr lang="en-GB" altLang="fr-FR" sz="3200" b="1">
                <a:solidFill>
                  <a:schemeClr val="accent2"/>
                </a:solidFill>
                <a:cs typeface="DejaVu Sans" charset="0"/>
              </a:rPr>
              <a:t>Suggestions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en-GB" altLang="fr-FR" sz="3200">
              <a:solidFill>
                <a:srgbClr val="000000"/>
              </a:solidFill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">
            <a:extLst>
              <a:ext uri="{FF2B5EF4-FFF2-40B4-BE49-F238E27FC236}">
                <a16:creationId xmlns:a16="http://schemas.microsoft.com/office/drawing/2014/main" id="{5E5D939B-888D-4818-8869-3E4D773EEB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25488" y="-314325"/>
            <a:ext cx="8745537" cy="1171575"/>
          </a:xfrm>
        </p:spPr>
        <p:txBody>
          <a:bodyPr tIns="2844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3200">
                <a:solidFill>
                  <a:schemeClr val="accent6"/>
                </a:solidFill>
              </a:rPr>
              <a:t>Suggestions</a:t>
            </a: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18629CD8-0236-406F-B5DB-4114310CDA7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2575" y="857250"/>
            <a:ext cx="9380538" cy="6702425"/>
          </a:xfrm>
        </p:spPr>
        <p:txBody>
          <a:bodyPr tIns="19440"/>
          <a:lstStyle/>
          <a:p>
            <a:pPr marL="431800" indent="-311150" eaLnBrk="1">
              <a:buClrTx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GB" altLang="fr-FR" sz="2200"/>
          </a:p>
          <a:p>
            <a:pPr marL="431800" indent="-311150" eaLnBrk="1">
              <a:buClrTx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GB" altLang="fr-FR" sz="2200"/>
          </a:p>
          <a:p>
            <a:pPr marL="431800" indent="-311150" eaLnBrk="1">
              <a:buClrTx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GB" altLang="fr-FR" sz="2200"/>
          </a:p>
        </p:txBody>
      </p:sp>
      <p:sp>
        <p:nvSpPr>
          <p:cNvPr id="30725" name="Text Box 3">
            <a:extLst>
              <a:ext uri="{FF2B5EF4-FFF2-40B4-BE49-F238E27FC236}">
                <a16:creationId xmlns:a16="http://schemas.microsoft.com/office/drawing/2014/main" id="{7FA589A8-56BE-4B0A-A1C7-7206E5956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684213"/>
            <a:ext cx="9631363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buSzPct val="45000"/>
              <a:buFont typeface="Wingdings" panose="05000000000000000000" pitchFamily="2" charset="2"/>
              <a:buChar char=""/>
            </a:pPr>
            <a:r>
              <a:rPr lang="en-GB" altLang="fr-FR" sz="2600">
                <a:solidFill>
                  <a:srgbClr val="000000"/>
                </a:solidFill>
              </a:rPr>
              <a:t> Modules (especially the first one) could be subdivided</a:t>
            </a:r>
          </a:p>
          <a:p>
            <a:pPr eaLnBrk="1">
              <a:buSzPct val="45000"/>
              <a:buFont typeface="Wingdings" panose="05000000000000000000" pitchFamily="2" charset="2"/>
              <a:buChar char=""/>
            </a:pPr>
            <a:endParaRPr lang="en-GB" altLang="fr-FR" sz="2600">
              <a:solidFill>
                <a:srgbClr val="000000"/>
              </a:solidFill>
            </a:endParaRPr>
          </a:p>
          <a:p>
            <a:pPr eaLnBrk="1">
              <a:buSzPct val="45000"/>
              <a:buFont typeface="Wingdings" panose="05000000000000000000" pitchFamily="2" charset="2"/>
              <a:buChar char=""/>
            </a:pPr>
            <a:r>
              <a:rPr lang="en-GB" altLang="fr-FR" sz="2600">
                <a:solidFill>
                  <a:srgbClr val="000000"/>
                </a:solidFill>
              </a:rPr>
              <a:t> Each of these submodules would cover different principles of the CPPNM (e.g. regulatory framework, responsibilities, security culture, confidentiality…) </a:t>
            </a:r>
          </a:p>
          <a:p>
            <a:pPr eaLnBrk="1">
              <a:buSzPct val="45000"/>
              <a:buFont typeface="Wingdings" panose="05000000000000000000" pitchFamily="2" charset="2"/>
              <a:buChar char=""/>
            </a:pPr>
            <a:endParaRPr lang="en-GB" altLang="fr-FR" sz="2600">
              <a:solidFill>
                <a:srgbClr val="000000"/>
              </a:solidFill>
            </a:endParaRPr>
          </a:p>
          <a:p>
            <a:pPr eaLnBrk="1">
              <a:buSzPct val="45000"/>
              <a:buFont typeface="Wingdings" panose="05000000000000000000" pitchFamily="2" charset="2"/>
              <a:buChar char=""/>
            </a:pPr>
            <a:r>
              <a:rPr lang="en-GB" altLang="fr-FR" sz="2600">
                <a:solidFill>
                  <a:srgbClr val="000000"/>
                </a:solidFill>
              </a:rPr>
              <a:t> Then, some IPPAS could cover only one or several selected submodules, according to the needs of the host country</a:t>
            </a:r>
          </a:p>
          <a:p>
            <a:pPr eaLnBrk="1">
              <a:buSzPct val="45000"/>
              <a:buFont typeface="Wingdings" panose="05000000000000000000" pitchFamily="2" charset="2"/>
              <a:buChar char=""/>
            </a:pPr>
            <a:endParaRPr lang="en-GB" altLang="fr-FR" sz="2600">
              <a:solidFill>
                <a:srgbClr val="000000"/>
              </a:solidFill>
            </a:endParaRPr>
          </a:p>
          <a:p>
            <a:pPr eaLnBrk="1">
              <a:buSzPct val="45000"/>
              <a:buFont typeface="Wingdings" panose="05000000000000000000" pitchFamily="2" charset="2"/>
              <a:buChar char=""/>
            </a:pPr>
            <a:r>
              <a:rPr lang="en-GB" altLang="fr-FR" sz="2600">
                <a:solidFill>
                  <a:srgbClr val="000000"/>
                </a:solidFill>
              </a:rPr>
              <a:t> This approach could be relevant for countries</a:t>
            </a:r>
          </a:p>
          <a:p>
            <a:pPr lvl="1" eaLnBrk="1">
              <a:buSzPct val="45000"/>
              <a:buFont typeface="Wingdings" panose="05000000000000000000" pitchFamily="2" charset="2"/>
              <a:buChar char=""/>
            </a:pPr>
            <a:r>
              <a:rPr lang="en-GB" altLang="fr-FR" sz="2600">
                <a:solidFill>
                  <a:srgbClr val="000000"/>
                </a:solidFill>
              </a:rPr>
              <a:t>With low human or financial resources</a:t>
            </a:r>
          </a:p>
          <a:p>
            <a:pPr lvl="1" eaLnBrk="1">
              <a:buSzPct val="45000"/>
              <a:buFont typeface="Wingdings" panose="05000000000000000000" pitchFamily="2" charset="2"/>
              <a:buChar char=""/>
            </a:pPr>
            <a:r>
              <a:rPr lang="en-GB" altLang="fr-FR" sz="2600">
                <a:solidFill>
                  <a:srgbClr val="000000"/>
                </a:solidFill>
              </a:rPr>
              <a:t>Who need to upgrade their nuclear security regime, only on specific topics</a:t>
            </a:r>
          </a:p>
          <a:p>
            <a:pPr lvl="1" eaLnBrk="1">
              <a:buSzPct val="45000"/>
              <a:buFont typeface="Wingdings" panose="05000000000000000000" pitchFamily="2" charset="2"/>
              <a:buChar char=""/>
            </a:pPr>
            <a:r>
              <a:rPr lang="en-GB" altLang="fr-FR" sz="2600">
                <a:solidFill>
                  <a:srgbClr val="000000"/>
                </a:solidFill>
              </a:rPr>
              <a:t>Who need an external efficient leverage to make evolve the national security regime</a:t>
            </a:r>
          </a:p>
          <a:p>
            <a:pPr eaLnBrk="1">
              <a:buSzPct val="45000"/>
              <a:buFont typeface="Wingdings" panose="05000000000000000000" pitchFamily="2" charset="2"/>
              <a:buChar char=""/>
            </a:pPr>
            <a:endParaRPr lang="en-GB" altLang="fr-FR" sz="2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4CFA574E-8D82-4408-9818-4806450DD2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08100" y="2351088"/>
            <a:ext cx="7699375" cy="3223544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fr-FR" sz="4400" b="1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Questions 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89C110D5-AAD0-47A4-8E75-D8871178E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301625"/>
            <a:ext cx="90646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B077F23-32FB-45BD-96B5-AB5269959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368425"/>
            <a:ext cx="8096250" cy="550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GB" altLang="fr-FR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94E3059-DB49-4B4B-A53F-A99BB6B55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2093913"/>
            <a:ext cx="8996363" cy="2117725"/>
          </a:xfrm>
          <a:prstGeom prst="rect">
            <a:avLst/>
          </a:prstGeom>
          <a:noFill/>
          <a:ln w="72000" cap="rnd">
            <a:solidFill>
              <a:srgbClr val="FF3333"/>
            </a:solidFill>
            <a:prstDash val="dash"/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id="{2212741D-50E2-4322-9E9F-0D041E004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38" y="2308225"/>
            <a:ext cx="8678862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15900" indent="-2032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100000"/>
              </a:lnSpc>
              <a:buClrTx/>
              <a:buSzPct val="45000"/>
              <a:buFontTx/>
              <a:buNone/>
            </a:pPr>
            <a:endParaRPr lang="en-GB" altLang="fr-FR" sz="320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en-GB" altLang="fr-FR" sz="320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8198" name="Rectangle 5">
            <a:extLst>
              <a:ext uri="{FF2B5EF4-FFF2-40B4-BE49-F238E27FC236}">
                <a16:creationId xmlns:a16="http://schemas.microsoft.com/office/drawing/2014/main" id="{740BACE6-D241-4D83-AE30-BBBBCB8C3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25" y="2451100"/>
            <a:ext cx="8678863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03200" indent="-2032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19100" indent="-2095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100000"/>
              </a:lnSpc>
              <a:buSzPct val="45000"/>
              <a:buFont typeface="Wingdings" panose="05000000000000000000" pitchFamily="2" charset="2"/>
              <a:buChar char=""/>
            </a:pPr>
            <a:r>
              <a:rPr lang="en-GB" altLang="fr-FR" sz="3200" b="1">
                <a:solidFill>
                  <a:schemeClr val="accent2"/>
                </a:solidFill>
                <a:cs typeface="DejaVu Sans" charset="0"/>
              </a:rPr>
              <a:t>Introduction</a:t>
            </a:r>
          </a:p>
          <a:p>
            <a:pPr eaLnBrk="1">
              <a:lnSpc>
                <a:spcPct val="100000"/>
              </a:lnSpc>
              <a:buSzPct val="45000"/>
              <a:buFont typeface="Wingdings" panose="05000000000000000000" pitchFamily="2" charset="2"/>
              <a:buChar char=""/>
            </a:pPr>
            <a:r>
              <a:rPr lang="en-GB" altLang="fr-FR" sz="3200">
                <a:solidFill>
                  <a:srgbClr val="000000"/>
                </a:solidFill>
                <a:cs typeface="DejaVu Sans" charset="0"/>
              </a:rPr>
              <a:t>Outcomes and lessons learnt</a:t>
            </a:r>
          </a:p>
          <a:p>
            <a:pPr eaLnBrk="1">
              <a:lnSpc>
                <a:spcPct val="100000"/>
              </a:lnSpc>
              <a:buSzPct val="45000"/>
              <a:buFont typeface="Wingdings" panose="05000000000000000000" pitchFamily="2" charset="2"/>
              <a:buChar char=""/>
            </a:pPr>
            <a:r>
              <a:rPr lang="en-GB" altLang="fr-FR" sz="3200">
                <a:solidFill>
                  <a:srgbClr val="000000"/>
                </a:solidFill>
                <a:cs typeface="DejaVu Sans" charset="0"/>
              </a:rPr>
              <a:t>Suggestions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en-GB" altLang="fr-FR" sz="3200">
              <a:solidFill>
                <a:srgbClr val="000000"/>
              </a:solidFill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4">
            <a:extLst>
              <a:ext uri="{FF2B5EF4-FFF2-40B4-BE49-F238E27FC236}">
                <a16:creationId xmlns:a16="http://schemas.microsoft.com/office/drawing/2014/main" id="{F2CA0681-C91C-41A5-8C03-AB739DF060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BEBF8AA8-E936-4C3E-BA46-12FF22DFE299}" type="slidenum">
              <a:rPr lang="en-GB" altLang="fr-FR"/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</a:t>
            </a:fld>
            <a:endParaRPr lang="en-GB" altLang="fr-FR"/>
          </a:p>
        </p:txBody>
      </p:sp>
      <p:pic>
        <p:nvPicPr>
          <p:cNvPr id="10243" name="Picture 1">
            <a:extLst>
              <a:ext uri="{FF2B5EF4-FFF2-40B4-BE49-F238E27FC236}">
                <a16:creationId xmlns:a16="http://schemas.microsoft.com/office/drawing/2014/main" id="{F6B98CF5-8D3E-4667-A21B-22D45C84A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3"/>
          <a:stretch>
            <a:fillRect/>
          </a:stretch>
        </p:blipFill>
        <p:spPr bwMode="auto">
          <a:xfrm>
            <a:off x="5943600" y="3475038"/>
            <a:ext cx="3560763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60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Rectangle 2">
            <a:extLst>
              <a:ext uri="{FF2B5EF4-FFF2-40B4-BE49-F238E27FC236}">
                <a16:creationId xmlns:a16="http://schemas.microsoft.com/office/drawing/2014/main" id="{5E31BA15-6AE3-4F98-B399-A654363A31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56791" y="95000"/>
            <a:ext cx="8745537" cy="1171575"/>
          </a:xfrm>
        </p:spPr>
        <p:txBody>
          <a:bodyPr tIns="2844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3200" b="1">
                <a:solidFill>
                  <a:schemeClr val="accent2"/>
                </a:solidFill>
              </a:rPr>
              <a:t>Consideration of France on the great value of IPPAS missions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483CD137-572F-41EB-88C9-D631252E096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2575" y="857250"/>
            <a:ext cx="9380538" cy="6702425"/>
          </a:xfrm>
        </p:spPr>
        <p:txBody>
          <a:bodyPr tIns="19440"/>
          <a:lstStyle/>
          <a:p>
            <a:pPr marL="431800" indent="-311150" eaLnBrk="1">
              <a:buClrTx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GB" altLang="fr-FR" sz="2200"/>
          </a:p>
          <a:p>
            <a:pPr marL="431800" indent="-311150" eaLnBrk="1">
              <a:buClrTx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GB" altLang="fr-FR" sz="2200"/>
          </a:p>
          <a:p>
            <a:pPr marL="431800" indent="-311150" eaLnBrk="1">
              <a:buClrTx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GB" altLang="fr-FR" sz="2200"/>
          </a:p>
        </p:txBody>
      </p:sp>
      <p:sp>
        <p:nvSpPr>
          <p:cNvPr id="10246" name="Text Box 4">
            <a:extLst>
              <a:ext uri="{FF2B5EF4-FFF2-40B4-BE49-F238E27FC236}">
                <a16:creationId xmlns:a16="http://schemas.microsoft.com/office/drawing/2014/main" id="{F8579DAC-5A7D-4414-9ABE-581D8B4BE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1268413"/>
            <a:ext cx="5443538" cy="721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spcBef>
                <a:spcPts val="2563"/>
              </a:spcBef>
              <a:spcAft>
                <a:spcPts val="2563"/>
              </a:spcAft>
              <a:buSzPct val="45000"/>
              <a:buFont typeface="Wingdings" panose="05000000000000000000" pitchFamily="2" charset="2"/>
              <a:buChar char=""/>
            </a:pPr>
            <a:r>
              <a:rPr lang="en-GB" altLang="fr-FR" sz="2600">
                <a:solidFill>
                  <a:srgbClr val="000000"/>
                </a:solidFill>
              </a:rPr>
              <a:t> IPPAS missions play an </a:t>
            </a:r>
            <a:r>
              <a:rPr lang="en-GB" altLang="fr-FR" sz="2600" b="1">
                <a:solidFill>
                  <a:srgbClr val="000000"/>
                </a:solidFill>
              </a:rPr>
              <a:t>important role </a:t>
            </a:r>
            <a:r>
              <a:rPr lang="en-GB" altLang="fr-FR" sz="2600">
                <a:solidFill>
                  <a:srgbClr val="000000"/>
                </a:solidFill>
              </a:rPr>
              <a:t>to provide with an </a:t>
            </a:r>
            <a:r>
              <a:rPr lang="en-GB" altLang="fr-FR" sz="2600" b="1">
                <a:solidFill>
                  <a:srgbClr val="000000"/>
                </a:solidFill>
              </a:rPr>
              <a:t>external review</a:t>
            </a:r>
            <a:r>
              <a:rPr lang="en-GB" altLang="fr-FR" sz="2600">
                <a:solidFill>
                  <a:srgbClr val="000000"/>
                </a:solidFill>
              </a:rPr>
              <a:t> of a nuclear security regime and its implementation on a nuclear facility</a:t>
            </a:r>
          </a:p>
          <a:p>
            <a:pPr eaLnBrk="1">
              <a:spcBef>
                <a:spcPts val="2563"/>
              </a:spcBef>
              <a:spcAft>
                <a:spcPts val="2563"/>
              </a:spcAft>
              <a:buSzPct val="45000"/>
              <a:buFont typeface="Wingdings" panose="05000000000000000000" pitchFamily="2" charset="2"/>
              <a:buChar char=""/>
            </a:pPr>
            <a:r>
              <a:rPr lang="en-GB" altLang="fr-FR" sz="2600">
                <a:solidFill>
                  <a:srgbClr val="000000"/>
                </a:solidFill>
              </a:rPr>
              <a:t> Gives </a:t>
            </a:r>
            <a:r>
              <a:rPr lang="en-GB" altLang="fr-FR" sz="2600" b="1">
                <a:solidFill>
                  <a:srgbClr val="000000"/>
                </a:solidFill>
              </a:rPr>
              <a:t>international weight</a:t>
            </a:r>
            <a:r>
              <a:rPr lang="en-GB" altLang="fr-FR" sz="2600">
                <a:solidFill>
                  <a:srgbClr val="000000"/>
                </a:solidFill>
              </a:rPr>
              <a:t> to the </a:t>
            </a:r>
            <a:r>
              <a:rPr lang="en-GB" altLang="fr-FR" sz="2600" b="1">
                <a:solidFill>
                  <a:srgbClr val="000000"/>
                </a:solidFill>
              </a:rPr>
              <a:t>reliability and credibility</a:t>
            </a:r>
            <a:r>
              <a:rPr lang="en-GB" altLang="fr-FR" sz="2600">
                <a:solidFill>
                  <a:srgbClr val="000000"/>
                </a:solidFill>
              </a:rPr>
              <a:t> of a country in the field of nuclear security</a:t>
            </a:r>
          </a:p>
          <a:p>
            <a:pPr eaLnBrk="1">
              <a:spcBef>
                <a:spcPts val="2563"/>
              </a:spcBef>
              <a:spcAft>
                <a:spcPts val="2563"/>
              </a:spcAft>
              <a:buSzPct val="45000"/>
              <a:buFont typeface="Wingdings" panose="05000000000000000000" pitchFamily="2" charset="2"/>
              <a:buChar char=""/>
            </a:pPr>
            <a:r>
              <a:rPr lang="en-GB" altLang="fr-FR" sz="2600">
                <a:solidFill>
                  <a:srgbClr val="000000"/>
                </a:solidFill>
              </a:rPr>
              <a:t> Improves nuclear security globally</a:t>
            </a:r>
          </a:p>
          <a:p>
            <a:pPr eaLnBrk="1">
              <a:spcBef>
                <a:spcPts val="3125"/>
              </a:spcBef>
              <a:spcAft>
                <a:spcPts val="3125"/>
              </a:spcAft>
              <a:buClrTx/>
              <a:buFontTx/>
              <a:buNone/>
            </a:pPr>
            <a:endParaRPr lang="en-GB" altLang="fr-FR" sz="2600">
              <a:solidFill>
                <a:srgbClr val="000000"/>
              </a:solidFill>
            </a:endParaRPr>
          </a:p>
          <a:p>
            <a:pPr eaLnBrk="1">
              <a:spcBef>
                <a:spcPts val="3125"/>
              </a:spcBef>
              <a:spcAft>
                <a:spcPts val="3125"/>
              </a:spcAft>
              <a:buClrTx/>
              <a:buFontTx/>
              <a:buNone/>
            </a:pPr>
            <a:endParaRPr lang="en-GB" altLang="fr-FR" sz="2600">
              <a:solidFill>
                <a:srgbClr val="000000"/>
              </a:solidFill>
            </a:endParaRPr>
          </a:p>
        </p:txBody>
      </p:sp>
      <p:pic>
        <p:nvPicPr>
          <p:cNvPr id="10247" name="Picture 5">
            <a:extLst>
              <a:ext uri="{FF2B5EF4-FFF2-40B4-BE49-F238E27FC236}">
                <a16:creationId xmlns:a16="http://schemas.microsoft.com/office/drawing/2014/main" id="{094218E2-0841-441C-9388-607851E23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1412875"/>
            <a:ext cx="28654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4">
            <a:extLst>
              <a:ext uri="{FF2B5EF4-FFF2-40B4-BE49-F238E27FC236}">
                <a16:creationId xmlns:a16="http://schemas.microsoft.com/office/drawing/2014/main" id="{41EE893A-0470-41CD-8D73-BAFC846C456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1CC2BDEC-7041-49FF-BD3B-1192E20650C3}" type="slidenum">
              <a:rPr lang="en-GB" altLang="fr-FR"/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</a:t>
            </a:fld>
            <a:endParaRPr lang="en-GB" altLang="fr-FR"/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E6B23B45-EC08-4D1E-904A-E9F3D91AE7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58338" y="96838"/>
            <a:ext cx="8745537" cy="1171575"/>
          </a:xfrm>
        </p:spPr>
        <p:txBody>
          <a:bodyPr tIns="28440"/>
          <a:lstStyle/>
          <a:p>
            <a:pPr eaLnBrk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3200" b="1">
                <a:solidFill>
                  <a:schemeClr val="accent2"/>
                </a:solidFill>
              </a:rPr>
              <a:t>Consideration of France on the great value of IPPAS missions</a:t>
            </a: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BDB33CEC-5F4A-4315-95A4-FC84D30645A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2575" y="857250"/>
            <a:ext cx="9380538" cy="6702425"/>
          </a:xfrm>
        </p:spPr>
        <p:txBody>
          <a:bodyPr tIns="19440"/>
          <a:lstStyle/>
          <a:p>
            <a:pPr marL="431800" indent="-311150" eaLnBrk="1">
              <a:buClrTx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GB" altLang="fr-FR" sz="2200"/>
          </a:p>
          <a:p>
            <a:pPr marL="431800" indent="-311150" eaLnBrk="1">
              <a:buClrTx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GB" altLang="fr-FR" sz="2200"/>
          </a:p>
          <a:p>
            <a:pPr marL="431800" indent="-311150" eaLnBrk="1">
              <a:buClrTx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GB" altLang="fr-FR" sz="2200"/>
          </a:p>
        </p:txBody>
      </p:sp>
      <p:sp>
        <p:nvSpPr>
          <p:cNvPr id="12293" name="Text Box 3">
            <a:extLst>
              <a:ext uri="{FF2B5EF4-FFF2-40B4-BE49-F238E27FC236}">
                <a16:creationId xmlns:a16="http://schemas.microsoft.com/office/drawing/2014/main" id="{A07D2CC7-D875-4785-90F8-B11F0D8D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1268413"/>
            <a:ext cx="9626600" cy="721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36600" indent="-2794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spcBef>
                <a:spcPts val="1425"/>
              </a:spcBef>
              <a:spcAft>
                <a:spcPts val="1425"/>
              </a:spcAft>
              <a:buSzPct val="45000"/>
              <a:buFont typeface="Wingdings" panose="05000000000000000000" pitchFamily="2" charset="2"/>
              <a:buChar char=""/>
            </a:pPr>
            <a:r>
              <a:rPr lang="en-GB" altLang="fr-FR" sz="2600">
                <a:solidFill>
                  <a:srgbClr val="000000"/>
                </a:solidFill>
              </a:rPr>
              <a:t> Relevant tool developed by the IAEA whose legitimacy is internationally recognized</a:t>
            </a:r>
          </a:p>
          <a:p>
            <a:pPr eaLnBrk="1">
              <a:buSzPct val="45000"/>
              <a:buFont typeface="Wingdings" panose="05000000000000000000" pitchFamily="2" charset="2"/>
              <a:buChar char=""/>
            </a:pPr>
            <a:r>
              <a:rPr lang="en-GB" altLang="fr-FR" sz="2600">
                <a:solidFill>
                  <a:srgbClr val="000000"/>
                </a:solidFill>
              </a:rPr>
              <a:t> Internally</a:t>
            </a:r>
          </a:p>
          <a:p>
            <a:pPr lvl="1" eaLnBrk="1">
              <a:buFont typeface="Times New Roman" panose="02020603050405020304" pitchFamily="18" charset="0"/>
              <a:buChar char="–"/>
            </a:pPr>
            <a:r>
              <a:rPr lang="en-GB" altLang="fr-FR" sz="2600">
                <a:solidFill>
                  <a:srgbClr val="000000"/>
                </a:solidFill>
              </a:rPr>
              <a:t> good leverage to make evolve the national security regime</a:t>
            </a:r>
          </a:p>
          <a:p>
            <a:pPr lvl="1" eaLnBrk="1">
              <a:buFont typeface="Times New Roman" panose="02020603050405020304" pitchFamily="18" charset="0"/>
              <a:buChar char="–"/>
            </a:pPr>
            <a:r>
              <a:rPr lang="en-GB" altLang="fr-FR" sz="2600">
                <a:solidFill>
                  <a:srgbClr val="000000"/>
                </a:solidFill>
              </a:rPr>
              <a:t>strengthens the importance given to nuclear security by  the different stakeholders and authorities (national resonance of the event) and develops a shared vision </a:t>
            </a:r>
          </a:p>
          <a:p>
            <a:pPr eaLnBrk="1">
              <a:spcBef>
                <a:spcPts val="3125"/>
              </a:spcBef>
              <a:spcAft>
                <a:spcPts val="3125"/>
              </a:spcAft>
              <a:buClrTx/>
              <a:buFontTx/>
              <a:buNone/>
            </a:pPr>
            <a:endParaRPr lang="en-GB" altLang="fr-FR" sz="2600">
              <a:solidFill>
                <a:srgbClr val="000000"/>
              </a:solidFill>
            </a:endParaRPr>
          </a:p>
          <a:p>
            <a:pPr eaLnBrk="1">
              <a:spcBef>
                <a:spcPts val="3125"/>
              </a:spcBef>
              <a:spcAft>
                <a:spcPts val="3125"/>
              </a:spcAft>
              <a:buClrTx/>
              <a:buFontTx/>
              <a:buNone/>
            </a:pPr>
            <a:endParaRPr lang="en-GB" altLang="fr-FR" sz="2600">
              <a:solidFill>
                <a:srgbClr val="000000"/>
              </a:solidFill>
            </a:endParaRPr>
          </a:p>
        </p:txBody>
      </p:sp>
      <p:pic>
        <p:nvPicPr>
          <p:cNvPr id="12294" name="Picture 4">
            <a:extLst>
              <a:ext uri="{FF2B5EF4-FFF2-40B4-BE49-F238E27FC236}">
                <a16:creationId xmlns:a16="http://schemas.microsoft.com/office/drawing/2014/main" id="{7D9EB90E-EE20-424F-8873-7BFE3BC33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4302125"/>
            <a:ext cx="3390900" cy="22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5">
            <a:extLst>
              <a:ext uri="{FF2B5EF4-FFF2-40B4-BE49-F238E27FC236}">
                <a16:creationId xmlns:a16="http://schemas.microsoft.com/office/drawing/2014/main" id="{FF85EEC4-83B5-4707-889D-75AA463FB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46588"/>
            <a:ext cx="3235325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>
            <a:extLst>
              <a:ext uri="{FF2B5EF4-FFF2-40B4-BE49-F238E27FC236}">
                <a16:creationId xmlns:a16="http://schemas.microsoft.com/office/drawing/2014/main" id="{4C8B5905-E698-4EDF-845B-A8B77BCEE3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0263" y="84138"/>
            <a:ext cx="8745537" cy="1171575"/>
          </a:xfrm>
        </p:spPr>
        <p:txBody>
          <a:bodyPr tIns="2844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3200">
                <a:solidFill>
                  <a:schemeClr val="accent2"/>
                </a:solidFill>
              </a:rPr>
              <a:t>2011 French IPPAS mission</a:t>
            </a: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1CE8EA49-3FF7-4AD3-ABAA-0F887296126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2575" y="857250"/>
            <a:ext cx="9380538" cy="6702425"/>
          </a:xfrm>
        </p:spPr>
        <p:txBody>
          <a:bodyPr tIns="19440"/>
          <a:lstStyle/>
          <a:p>
            <a:pPr marL="431800" indent="-311150" eaLnBrk="1">
              <a:buClrTx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GB" altLang="fr-FR" sz="2200"/>
          </a:p>
          <a:p>
            <a:pPr marL="431800" indent="-311150" eaLnBrk="1">
              <a:buClrTx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GB" altLang="fr-FR" sz="2200"/>
          </a:p>
          <a:p>
            <a:pPr marL="431800" indent="-311150" eaLnBrk="1">
              <a:buClrTx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GB" altLang="fr-FR" sz="2200"/>
          </a:p>
        </p:txBody>
      </p:sp>
      <p:pic>
        <p:nvPicPr>
          <p:cNvPr id="14341" name="Picture 3">
            <a:extLst>
              <a:ext uri="{FF2B5EF4-FFF2-40B4-BE49-F238E27FC236}">
                <a16:creationId xmlns:a16="http://schemas.microsoft.com/office/drawing/2014/main" id="{F51D77B7-C69F-4162-AC6A-D0F8CA7EF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916238"/>
            <a:ext cx="28940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4">
            <a:extLst>
              <a:ext uri="{FF2B5EF4-FFF2-40B4-BE49-F238E27FC236}">
                <a16:creationId xmlns:a16="http://schemas.microsoft.com/office/drawing/2014/main" id="{3BC39FDB-E739-427A-89A7-165FAF0B2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851400"/>
            <a:ext cx="3041650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3" name="Picture 5">
            <a:extLst>
              <a:ext uri="{FF2B5EF4-FFF2-40B4-BE49-F238E27FC236}">
                <a16:creationId xmlns:a16="http://schemas.microsoft.com/office/drawing/2014/main" id="{60C8EF39-79B3-415D-B858-583768A4A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851400"/>
            <a:ext cx="3041650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4" name="Picture 6">
            <a:extLst>
              <a:ext uri="{FF2B5EF4-FFF2-40B4-BE49-F238E27FC236}">
                <a16:creationId xmlns:a16="http://schemas.microsoft.com/office/drawing/2014/main" id="{96BFACDD-0497-4BEA-8424-9DE301E4D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851400"/>
            <a:ext cx="3041650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3" name="Text Box 7">
            <a:extLst>
              <a:ext uri="{FF2B5EF4-FFF2-40B4-BE49-F238E27FC236}">
                <a16:creationId xmlns:a16="http://schemas.microsoft.com/office/drawing/2014/main" id="{092CEFD5-4177-48BB-817D-8472A9764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192213"/>
            <a:ext cx="9436100" cy="6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304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2935288" indent="-2190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3157538" indent="-27463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3614738" indent="-274638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4071938" indent="-274638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4529138" indent="-274638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986338" indent="-274638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93000"/>
              </a:lnSpc>
              <a:spcAft>
                <a:spcPts val="850"/>
              </a:spcAft>
              <a:buSzPct val="100000"/>
              <a:defRPr/>
            </a:pPr>
            <a:r>
              <a:rPr lang="en-GB" altLang="fr-FR" sz="2600" b="1" dirty="0"/>
              <a:t>France hosted in 2011 its first IPPAS mission</a:t>
            </a:r>
          </a:p>
          <a:p>
            <a:pPr eaLnBrk="1">
              <a:lnSpc>
                <a:spcPct val="93000"/>
              </a:lnSpc>
              <a:spcAft>
                <a:spcPts val="850"/>
              </a:spcAft>
              <a:buSzPct val="100000"/>
              <a:defRPr/>
            </a:pPr>
            <a:r>
              <a:rPr lang="en-GB" altLang="fr-FR" sz="2600" b="1" dirty="0"/>
              <a:t>Themes of the mission: </a:t>
            </a:r>
            <a:r>
              <a:rPr lang="en-GB" altLang="fr-FR" sz="2600" dirty="0"/>
              <a:t>Two modules reviewed :</a:t>
            </a:r>
          </a:p>
          <a:p>
            <a:pPr lvl="2" eaLnBrk="1">
              <a:lnSpc>
                <a:spcPct val="93000"/>
              </a:lnSpc>
              <a:spcAft>
                <a:spcPts val="288"/>
              </a:spcAft>
              <a:buSzPct val="100000"/>
              <a:defRPr/>
            </a:pPr>
            <a:endParaRPr lang="en-GB" altLang="fr-FR" sz="2200" dirty="0"/>
          </a:p>
          <a:p>
            <a:pPr lvl="4" eaLnBrk="1">
              <a:lnSpc>
                <a:spcPct val="93000"/>
              </a:lnSpc>
              <a:spcAft>
                <a:spcPts val="288"/>
              </a:spcAft>
              <a:buSzPct val="100000"/>
              <a:defRPr/>
            </a:pPr>
            <a:endParaRPr lang="en-GB" altLang="fr-FR" sz="2200" dirty="0">
              <a:cs typeface="TimesNewRoman" pitchFamily="16" charset="0"/>
            </a:endParaRPr>
          </a:p>
          <a:p>
            <a:pPr marL="3148013" lvl="4" indent="-282575" eaLnBrk="1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en-GB" altLang="fr-FR" sz="2200" dirty="0">
                <a:cs typeface="TimesNewRoman" pitchFamily="16" charset="0"/>
              </a:rPr>
              <a:t>National review of nuclear security regime for nuclear material and nuclear facilities (module 1)</a:t>
            </a:r>
          </a:p>
          <a:p>
            <a:pPr lvl="4" eaLnBrk="1">
              <a:lnSpc>
                <a:spcPct val="93000"/>
              </a:lnSpc>
              <a:spcAft>
                <a:spcPts val="288"/>
              </a:spcAft>
              <a:buSzPct val="100000"/>
              <a:defRPr/>
            </a:pPr>
            <a:endParaRPr lang="en-GB" altLang="fr-FR" sz="2200" dirty="0">
              <a:cs typeface="TimesNewRoman" pitchFamily="16" charset="0"/>
            </a:endParaRPr>
          </a:p>
          <a:p>
            <a:pPr lvl="4" eaLnBrk="1">
              <a:lnSpc>
                <a:spcPct val="93000"/>
              </a:lnSpc>
              <a:spcAft>
                <a:spcPts val="288"/>
              </a:spcAft>
              <a:buSzPct val="100000"/>
              <a:defRPr/>
            </a:pPr>
            <a:endParaRPr lang="en-GB" altLang="fr-FR" sz="2200" dirty="0">
              <a:cs typeface="TimesNewRoman" pitchFamily="16" charset="0"/>
            </a:endParaRPr>
          </a:p>
          <a:p>
            <a:pPr lvl="4" eaLnBrk="1">
              <a:lnSpc>
                <a:spcPct val="93000"/>
              </a:lnSpc>
              <a:spcAft>
                <a:spcPts val="288"/>
              </a:spcAft>
              <a:buSzPct val="100000"/>
              <a:defRPr/>
            </a:pPr>
            <a:endParaRPr lang="en-GB" altLang="fr-FR" sz="2200" dirty="0">
              <a:cs typeface="TimesNewRoman" pitchFamily="16" charset="0"/>
            </a:endParaRPr>
          </a:p>
          <a:p>
            <a:pPr lvl="4" eaLnBrk="1">
              <a:lnSpc>
                <a:spcPct val="93000"/>
              </a:lnSpc>
              <a:spcAft>
                <a:spcPts val="288"/>
              </a:spcAft>
              <a:buSzPct val="100000"/>
              <a:defRPr/>
            </a:pPr>
            <a:endParaRPr lang="en-GB" altLang="fr-FR" sz="2200" dirty="0">
              <a:cs typeface="TimesNewRoman" pitchFamily="16" charset="0"/>
            </a:endParaRPr>
          </a:p>
          <a:p>
            <a:pPr marL="3148013" lvl="4" indent="-282575" eaLnBrk="1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en-GB" altLang="fr-FR" sz="2200" dirty="0">
                <a:cs typeface="TimesNewRoman" pitchFamily="16" charset="0"/>
              </a:rPr>
              <a:t>Nuclear facility review (module 2) : visit of </a:t>
            </a:r>
            <a:r>
              <a:rPr lang="en-GB" altLang="fr-FR" sz="2200" dirty="0" err="1">
                <a:cs typeface="TimesNewRoman" pitchFamily="16" charset="0"/>
              </a:rPr>
              <a:t>Gravelines</a:t>
            </a:r>
            <a:r>
              <a:rPr lang="en-GB" altLang="fr-FR" sz="2200" dirty="0">
                <a:cs typeface="TimesNewRoman" pitchFamily="16" charset="0"/>
              </a:rPr>
              <a:t> NPP (one of the biggest in Western Europe) </a:t>
            </a:r>
            <a:r>
              <a:rPr lang="en-GB" altLang="fr-FR" sz="2200" b="1" dirty="0">
                <a:cs typeface="TimesNewRoman" pitchFamily="16" charset="0"/>
              </a:rPr>
              <a:t>operated by EDF</a:t>
            </a:r>
          </a:p>
          <a:p>
            <a:pPr eaLnBrk="1">
              <a:lnSpc>
                <a:spcPct val="93000"/>
              </a:lnSpc>
              <a:spcAft>
                <a:spcPts val="1413"/>
              </a:spcAft>
              <a:buSzPct val="100000"/>
              <a:defRPr/>
            </a:pPr>
            <a:endParaRPr lang="en-GB" altLang="fr-FR" sz="2000" dirty="0"/>
          </a:p>
          <a:p>
            <a:pPr eaLnBrk="1">
              <a:lnSpc>
                <a:spcPct val="93000"/>
              </a:lnSpc>
              <a:spcAft>
                <a:spcPts val="1413"/>
              </a:spcAft>
              <a:buSzPct val="100000"/>
              <a:defRPr/>
            </a:pPr>
            <a:endParaRPr lang="en-GB" altLang="fr-FR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>
            <a:extLst>
              <a:ext uri="{FF2B5EF4-FFF2-40B4-BE49-F238E27FC236}">
                <a16:creationId xmlns:a16="http://schemas.microsoft.com/office/drawing/2014/main" id="{5A4C478D-DDF7-40D9-8790-125F30FCF5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2450" y="17463"/>
            <a:ext cx="9199563" cy="1171575"/>
          </a:xfrm>
        </p:spPr>
        <p:txBody>
          <a:bodyPr tIns="2844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3200">
                <a:solidFill>
                  <a:schemeClr val="accent2"/>
                </a:solidFill>
              </a:rPr>
              <a:t>2018 French IPPAS mission</a:t>
            </a: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2029CA51-E5FF-416A-9910-2963FCC3F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082800"/>
            <a:ext cx="1828800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4">
            <a:extLst>
              <a:ext uri="{FF2B5EF4-FFF2-40B4-BE49-F238E27FC236}">
                <a16:creationId xmlns:a16="http://schemas.microsoft.com/office/drawing/2014/main" id="{66F6E3B1-646D-41D7-AAC6-F8F398738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68" y="-42695"/>
            <a:ext cx="9368757" cy="470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304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93000"/>
              </a:lnSpc>
              <a:spcAft>
                <a:spcPts val="1413"/>
              </a:spcAft>
              <a:buSzPct val="100000"/>
              <a:defRPr/>
            </a:pPr>
            <a:endParaRPr lang="en-GB" altLang="fr-FR" sz="2600" b="1" dirty="0"/>
          </a:p>
          <a:p>
            <a:pPr eaLnBrk="1">
              <a:lnSpc>
                <a:spcPct val="93000"/>
              </a:lnSpc>
              <a:spcAft>
                <a:spcPts val="1413"/>
              </a:spcAft>
              <a:buSzPct val="100000"/>
              <a:defRPr/>
            </a:pPr>
            <a:endParaRPr lang="en-GB" altLang="fr-FR" sz="2600" b="1" dirty="0">
              <a:solidFill>
                <a:schemeClr val="accent2"/>
              </a:solidFill>
            </a:endParaRPr>
          </a:p>
          <a:p>
            <a:pPr eaLnBrk="1">
              <a:lnSpc>
                <a:spcPct val="93000"/>
              </a:lnSpc>
              <a:spcAft>
                <a:spcPts val="1413"/>
              </a:spcAft>
              <a:buSzPct val="100000"/>
              <a:defRPr/>
            </a:pPr>
            <a:r>
              <a:rPr lang="en-GB" altLang="fr-FR" sz="2600" b="1" dirty="0"/>
              <a:t>Follow-up of the previous mission (2011), and in addition:</a:t>
            </a:r>
          </a:p>
          <a:p>
            <a:pPr eaLnBrk="1">
              <a:lnSpc>
                <a:spcPct val="93000"/>
              </a:lnSpc>
              <a:spcAft>
                <a:spcPts val="863"/>
              </a:spcAft>
              <a:buSzPct val="100000"/>
              <a:defRPr/>
            </a:pPr>
            <a:r>
              <a:rPr lang="en-GB" altLang="fr-FR" sz="2200" dirty="0"/>
              <a:t>Three modules reviewed:</a:t>
            </a:r>
          </a:p>
          <a:p>
            <a:pPr marL="1636713" eaLnBrk="1">
              <a:lnSpc>
                <a:spcPct val="93000"/>
              </a:lnSpc>
              <a:spcBef>
                <a:spcPts val="575"/>
              </a:spcBef>
              <a:spcAft>
                <a:spcPts val="86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"/>
              <a:defRPr/>
            </a:pPr>
            <a:r>
              <a:rPr lang="en-GB" altLang="fr-FR" sz="2200" dirty="0"/>
              <a:t> New National review of nuclear security regime for nuclear material and nuclear facilities (module 1)</a:t>
            </a:r>
          </a:p>
          <a:p>
            <a:pPr marL="1646238" eaLnBrk="1">
              <a:lnSpc>
                <a:spcPct val="93000"/>
              </a:lnSpc>
              <a:spcBef>
                <a:spcPts val="575"/>
              </a:spcBef>
              <a:spcAft>
                <a:spcPts val="863"/>
              </a:spcAft>
              <a:buSzPct val="45000"/>
              <a:defRPr/>
            </a:pPr>
            <a:endParaRPr lang="en-GB" altLang="fr-FR" sz="2200" dirty="0"/>
          </a:p>
          <a:p>
            <a:pPr marL="1636713" eaLnBrk="1">
              <a:lnSpc>
                <a:spcPct val="93000"/>
              </a:lnSpc>
              <a:spcBef>
                <a:spcPts val="575"/>
              </a:spcBef>
              <a:spcAft>
                <a:spcPts val="86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"/>
              <a:defRPr/>
            </a:pPr>
            <a:r>
              <a:rPr lang="en-GB" altLang="fr-FR" sz="2200" dirty="0">
                <a:cs typeface="TimesNewRoman" pitchFamily="16" charset="0"/>
              </a:rPr>
              <a:t> Nuclear facility review (module 2) : visit of Georges </a:t>
            </a:r>
            <a:r>
              <a:rPr lang="en-GB" altLang="fr-FR" sz="2200" dirty="0" err="1">
                <a:cs typeface="TimesNewRoman" pitchFamily="16" charset="0"/>
              </a:rPr>
              <a:t>Besse</a:t>
            </a:r>
            <a:r>
              <a:rPr lang="en-GB" altLang="fr-FR" sz="2200" dirty="0">
                <a:cs typeface="TimesNewRoman" pitchFamily="16" charset="0"/>
              </a:rPr>
              <a:t> II enrichment facility operated by ORANO</a:t>
            </a:r>
          </a:p>
          <a:p>
            <a:pPr marL="1646238" eaLnBrk="1">
              <a:lnSpc>
                <a:spcPct val="93000"/>
              </a:lnSpc>
              <a:spcBef>
                <a:spcPts val="575"/>
              </a:spcBef>
              <a:spcAft>
                <a:spcPts val="863"/>
              </a:spcAft>
              <a:buSzPct val="45000"/>
              <a:defRPr/>
            </a:pPr>
            <a:endParaRPr lang="en-GB" altLang="fr-FR" sz="2200" dirty="0">
              <a:cs typeface="TimesNewRoman" pitchFamily="16" charset="0"/>
            </a:endParaRPr>
          </a:p>
          <a:p>
            <a:pPr marL="1636713" eaLnBrk="1">
              <a:lnSpc>
                <a:spcPct val="93000"/>
              </a:lnSpc>
              <a:spcBef>
                <a:spcPts val="575"/>
              </a:spcBef>
              <a:spcAft>
                <a:spcPts val="86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"/>
              <a:defRPr/>
            </a:pPr>
            <a:r>
              <a:rPr lang="en-GB" altLang="fr-FR" sz="2200" dirty="0">
                <a:cs typeface="TimesNewRoman" pitchFamily="16" charset="0"/>
              </a:rPr>
              <a:t> Computer security (module 5)</a:t>
            </a:r>
          </a:p>
          <a:p>
            <a:pPr marL="1636713" eaLnBrk="1">
              <a:lnSpc>
                <a:spcPct val="93000"/>
              </a:lnSpc>
              <a:spcBef>
                <a:spcPts val="575"/>
              </a:spcBef>
              <a:spcAft>
                <a:spcPts val="863"/>
              </a:spcAft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  <a:defRPr/>
            </a:pPr>
            <a:endParaRPr lang="en-GB" altLang="fr-FR" sz="2200" dirty="0">
              <a:cs typeface="TimesNewRoman" pitchFamily="16" charset="0"/>
            </a:endParaRPr>
          </a:p>
          <a:p>
            <a:pPr eaLnBrk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  <a:defRPr/>
            </a:pPr>
            <a:endParaRPr lang="en-GB" altLang="fr-FR" sz="2400" dirty="0"/>
          </a:p>
          <a:p>
            <a:pPr eaLnBrk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  <a:defRPr/>
            </a:pPr>
            <a:r>
              <a:rPr lang="en-GB" altLang="fr-FR" sz="2400" b="1" dirty="0"/>
              <a:t>Mission hosted and organized by the Ministry of Energy</a:t>
            </a:r>
          </a:p>
          <a:p>
            <a:pPr eaLnBrk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  <a:defRPr/>
            </a:pPr>
            <a:endParaRPr lang="en-GB" altLang="fr-FR" sz="2200" dirty="0">
              <a:cs typeface="TimesNewRoman" pitchFamily="16" charset="0"/>
            </a:endParaRPr>
          </a:p>
          <a:p>
            <a:pPr marL="1636713" eaLnBrk="1">
              <a:lnSpc>
                <a:spcPct val="93000"/>
              </a:lnSpc>
              <a:spcBef>
                <a:spcPts val="575"/>
              </a:spcBef>
              <a:spcAft>
                <a:spcPts val="863"/>
              </a:spcAft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  <a:defRPr/>
            </a:pPr>
            <a:endParaRPr lang="en-GB" altLang="fr-FR" sz="2200" dirty="0">
              <a:cs typeface="TimesNewRoman" pitchFamily="16" charset="0"/>
            </a:endParaRPr>
          </a:p>
          <a:p>
            <a:pPr eaLnBrk="1">
              <a:lnSpc>
                <a:spcPct val="93000"/>
              </a:lnSpc>
              <a:spcAft>
                <a:spcPts val="1413"/>
              </a:spcAft>
              <a:buSzPct val="100000"/>
              <a:defRPr/>
            </a:pPr>
            <a:endParaRPr lang="en-GB" altLang="fr-FR" sz="2000" dirty="0"/>
          </a:p>
          <a:p>
            <a:pPr eaLnBrk="1">
              <a:lnSpc>
                <a:spcPct val="93000"/>
              </a:lnSpc>
              <a:spcAft>
                <a:spcPts val="1413"/>
              </a:spcAft>
              <a:buSzPct val="100000"/>
              <a:defRPr/>
            </a:pPr>
            <a:endParaRPr lang="en-GB" altLang="fr-FR" sz="2000" dirty="0"/>
          </a:p>
        </p:txBody>
      </p:sp>
      <p:pic>
        <p:nvPicPr>
          <p:cNvPr id="16391" name="Picture 6">
            <a:extLst>
              <a:ext uri="{FF2B5EF4-FFF2-40B4-BE49-F238E27FC236}">
                <a16:creationId xmlns:a16="http://schemas.microsoft.com/office/drawing/2014/main" id="{2D5929FA-BEA0-4F9A-BD3D-ABC1C49B3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419475"/>
            <a:ext cx="1839913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2" name="Image 1">
            <a:extLst>
              <a:ext uri="{FF2B5EF4-FFF2-40B4-BE49-F238E27FC236}">
                <a16:creationId xmlns:a16="http://schemas.microsoft.com/office/drawing/2014/main" id="{22AA2A88-8EBD-4B7A-8726-B47F537C6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88" y="5503863"/>
            <a:ext cx="1189037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2">
            <a:extLst>
              <a:ext uri="{FF2B5EF4-FFF2-40B4-BE49-F238E27FC236}">
                <a16:creationId xmlns:a16="http://schemas.microsoft.com/office/drawing/2014/main" id="{B7E18528-B8D9-3C40-9CC9-E50595BBE4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2" y="4573839"/>
            <a:ext cx="1895016" cy="11858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">
            <a:extLst>
              <a:ext uri="{FF2B5EF4-FFF2-40B4-BE49-F238E27FC236}">
                <a16:creationId xmlns:a16="http://schemas.microsoft.com/office/drawing/2014/main" id="{5CAD82BE-BE1A-4D2A-945A-B3548B2BE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2771775"/>
            <a:ext cx="1635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Rectangle 2">
            <a:extLst>
              <a:ext uri="{FF2B5EF4-FFF2-40B4-BE49-F238E27FC236}">
                <a16:creationId xmlns:a16="http://schemas.microsoft.com/office/drawing/2014/main" id="{76F4BF99-900D-4B3C-8045-043A2AD36F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0263" y="57150"/>
            <a:ext cx="8745537" cy="1171575"/>
          </a:xfrm>
        </p:spPr>
        <p:txBody>
          <a:bodyPr tIns="2844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3200">
                <a:solidFill>
                  <a:schemeClr val="accent2"/>
                </a:solidFill>
              </a:rPr>
              <a:t>2018 French IPPAS mission</a:t>
            </a: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8DD7122D-8B2B-4F04-8A75-6D2B36AB0C4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2575" y="857250"/>
            <a:ext cx="8572500" cy="6702425"/>
          </a:xfrm>
        </p:spPr>
        <p:txBody>
          <a:bodyPr tIns="19440"/>
          <a:lstStyle/>
          <a:p>
            <a:pPr marL="431800" indent="-311150" eaLnBrk="1">
              <a:buClrTx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GB" altLang="fr-FR" sz="2200"/>
          </a:p>
          <a:p>
            <a:pPr marL="431800" indent="-311150" eaLnBrk="1">
              <a:buClrTx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GB" altLang="fr-FR" sz="2200"/>
          </a:p>
          <a:p>
            <a:pPr marL="431800" indent="-311150" eaLnBrk="1">
              <a:buClrTx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GB" altLang="fr-FR" sz="2200"/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3882DAED-6C2F-4BF1-B741-37DAEF1CA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857250"/>
            <a:ext cx="8648700" cy="66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 marL="431800" indent="-31115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50900" indent="-31750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endParaRPr lang="en-GB" altLang="fr-FR" sz="2600" b="1" dirty="0"/>
          </a:p>
          <a:p>
            <a:pPr marL="419100" indent="-314325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en-GB" altLang="fr-FR" sz="2600" dirty="0"/>
              <a:t>2 </a:t>
            </a:r>
            <a:r>
              <a:rPr lang="en-GB" altLang="fr-FR" sz="2600" b="1" dirty="0"/>
              <a:t>weeks of work including 2 days in the facility</a:t>
            </a:r>
            <a:endParaRPr lang="en-GB" altLang="fr-FR" sz="2600" dirty="0"/>
          </a:p>
          <a:p>
            <a:pPr marL="419100" indent="-314325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  <a:defRPr/>
            </a:pPr>
            <a:endParaRPr lang="en-GB" altLang="fr-FR" sz="2600" dirty="0"/>
          </a:p>
          <a:p>
            <a:pPr marL="419100" indent="-314325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en-GB" altLang="fr-FR" sz="2600" dirty="0"/>
              <a:t>Invitation of </a:t>
            </a:r>
            <a:r>
              <a:rPr lang="en-GB" altLang="fr-FR" sz="2600" b="1" dirty="0"/>
              <a:t>key French stakeholders</a:t>
            </a:r>
            <a:r>
              <a:rPr lang="en-GB" altLang="fr-FR" sz="2600" dirty="0"/>
              <a:t> to make presentations</a:t>
            </a:r>
          </a:p>
          <a:p>
            <a:pPr marL="104775" indent="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fr-FR" sz="2600" dirty="0"/>
          </a:p>
          <a:p>
            <a:pPr marL="419100" indent="-314325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"/>
              <a:defRPr/>
            </a:pPr>
            <a:r>
              <a:rPr lang="en-GB" altLang="fr-FR" sz="2600" dirty="0"/>
              <a:t>Specific interviews between experts and competent services to clarify some issues</a:t>
            </a:r>
          </a:p>
          <a:p>
            <a:pPr marL="427038" indent="-314325" eaLnBrk="1">
              <a:lnSpc>
                <a:spcPct val="93000"/>
              </a:lnSpc>
              <a:buSzPct val="45000"/>
              <a:defRPr/>
            </a:pPr>
            <a:endParaRPr lang="en-GB" altLang="fr-FR" sz="2600" dirty="0"/>
          </a:p>
          <a:p>
            <a:pPr marL="419100" indent="-314325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"/>
              <a:defRPr/>
            </a:pPr>
            <a:r>
              <a:rPr lang="en-GB" altLang="fr-FR" sz="2600" dirty="0"/>
              <a:t>Draft report submitted for comments and observations before the closing meeting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  <a:defRPr/>
            </a:pPr>
            <a:endParaRPr lang="en-GB" altLang="fr-FR" sz="2600" dirty="0"/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  <a:defRPr/>
            </a:pPr>
            <a:endParaRPr lang="en-GB" altLang="fr-FR" sz="2600" dirty="0"/>
          </a:p>
          <a:p>
            <a:pPr marL="0" lvl="1" indent="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fr-FR" sz="2600" dirty="0"/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  <a:defRPr/>
            </a:pPr>
            <a:endParaRPr lang="en-GB" altLang="fr-FR" sz="2600" dirty="0"/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  <a:defRPr/>
            </a:pPr>
            <a:endParaRPr lang="en-GB" altLang="fr-FR" sz="2600" dirty="0"/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  <a:defRPr/>
            </a:pPr>
            <a:endParaRPr lang="en-GB" altLang="fr-FR" sz="2600" dirty="0"/>
          </a:p>
          <a:p>
            <a:pPr eaLnBrk="1">
              <a:lnSpc>
                <a:spcPct val="93000"/>
              </a:lnSpc>
              <a:buSzPct val="100000"/>
              <a:defRPr/>
            </a:pPr>
            <a:endParaRPr lang="en-GB" altLang="fr-FR" sz="2600" b="1" dirty="0">
              <a:solidFill>
                <a:srgbClr val="FF00CC"/>
              </a:solidFill>
            </a:endParaRPr>
          </a:p>
          <a:p>
            <a:pPr eaLnBrk="1">
              <a:lnSpc>
                <a:spcPct val="93000"/>
              </a:lnSpc>
              <a:buSzPct val="100000"/>
              <a:defRPr/>
            </a:pPr>
            <a:endParaRPr lang="en-GB" altLang="fr-FR" sz="2600" dirty="0"/>
          </a:p>
          <a:p>
            <a:pPr eaLnBrk="1">
              <a:lnSpc>
                <a:spcPct val="93000"/>
              </a:lnSpc>
              <a:buSzPct val="100000"/>
              <a:defRPr/>
            </a:pPr>
            <a:endParaRPr lang="en-GB" altLang="fr-FR" sz="2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44014B13-770A-42DF-B8F1-4E444570A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301625"/>
            <a:ext cx="90646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AADC678-AACE-4DE6-9F6C-9F3701723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368425"/>
            <a:ext cx="8096250" cy="550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GB" altLang="fr-FR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AE3FA65-AD3B-4319-B647-3C2CAE48D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2093913"/>
            <a:ext cx="8996363" cy="2117725"/>
          </a:xfrm>
          <a:prstGeom prst="rect">
            <a:avLst/>
          </a:prstGeom>
          <a:noFill/>
          <a:ln w="72000" cap="rnd">
            <a:solidFill>
              <a:srgbClr val="FF3333"/>
            </a:solidFill>
            <a:prstDash val="dash"/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/>
          </a:p>
        </p:txBody>
      </p:sp>
      <p:sp>
        <p:nvSpPr>
          <p:cNvPr id="20485" name="Rectangle 4">
            <a:extLst>
              <a:ext uri="{FF2B5EF4-FFF2-40B4-BE49-F238E27FC236}">
                <a16:creationId xmlns:a16="http://schemas.microsoft.com/office/drawing/2014/main" id="{045D7A59-16DE-4ED8-873A-E1C009306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38" y="2308225"/>
            <a:ext cx="8678862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15900" indent="-2032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100000"/>
              </a:lnSpc>
              <a:buClrTx/>
              <a:buSzPct val="45000"/>
              <a:buFontTx/>
              <a:buNone/>
            </a:pPr>
            <a:endParaRPr lang="en-GB" altLang="fr-FR" sz="320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en-GB" altLang="fr-FR" sz="320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20486" name="Rectangle 5">
            <a:extLst>
              <a:ext uri="{FF2B5EF4-FFF2-40B4-BE49-F238E27FC236}">
                <a16:creationId xmlns:a16="http://schemas.microsoft.com/office/drawing/2014/main" id="{D5BA23B6-1EB1-4A94-B22A-761CBD2D7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2409574"/>
            <a:ext cx="8678863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03200" indent="-2032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19100" indent="-2095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60400" algn="l"/>
                <a:tab pos="1117600" algn="l"/>
                <a:tab pos="1574800" algn="l"/>
                <a:tab pos="2032000" algn="l"/>
                <a:tab pos="2489200" algn="l"/>
                <a:tab pos="2946400" algn="l"/>
                <a:tab pos="3403600" algn="l"/>
                <a:tab pos="3860800" algn="l"/>
                <a:tab pos="4318000" algn="l"/>
                <a:tab pos="4775200" algn="l"/>
                <a:tab pos="5232400" algn="l"/>
                <a:tab pos="5689600" algn="l"/>
                <a:tab pos="6146800" algn="l"/>
                <a:tab pos="6604000" algn="l"/>
                <a:tab pos="7061200" algn="l"/>
                <a:tab pos="7518400" algn="l"/>
                <a:tab pos="7975600" algn="l"/>
                <a:tab pos="8432800" algn="l"/>
                <a:tab pos="8890000" algn="l"/>
                <a:tab pos="9347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100000"/>
              </a:lnSpc>
              <a:buSzPct val="45000"/>
              <a:buFont typeface="Wingdings" panose="05000000000000000000" pitchFamily="2" charset="2"/>
              <a:buChar char=""/>
            </a:pPr>
            <a:r>
              <a:rPr lang="en-GB" altLang="fr-FR" sz="3200">
                <a:solidFill>
                  <a:schemeClr val="tx1"/>
                </a:solidFill>
                <a:cs typeface="DejaVu Sans" charset="0"/>
              </a:rPr>
              <a:t>Introduction</a:t>
            </a:r>
          </a:p>
          <a:p>
            <a:pPr eaLnBrk="1">
              <a:lnSpc>
                <a:spcPct val="100000"/>
              </a:lnSpc>
              <a:buSzPct val="45000"/>
              <a:buFont typeface="Wingdings" panose="05000000000000000000" pitchFamily="2" charset="2"/>
              <a:buChar char=""/>
            </a:pPr>
            <a:r>
              <a:rPr lang="en-GB" altLang="fr-FR" sz="3200" b="1">
                <a:solidFill>
                  <a:schemeClr val="accent2"/>
                </a:solidFill>
                <a:cs typeface="DejaVu Sans" charset="0"/>
              </a:rPr>
              <a:t>Outcomes and lessons learnt</a:t>
            </a:r>
          </a:p>
          <a:p>
            <a:pPr eaLnBrk="1">
              <a:lnSpc>
                <a:spcPct val="100000"/>
              </a:lnSpc>
              <a:buSzPct val="45000"/>
              <a:buFont typeface="Wingdings" panose="05000000000000000000" pitchFamily="2" charset="2"/>
              <a:buChar char=""/>
            </a:pPr>
            <a:r>
              <a:rPr lang="en-GB" altLang="fr-FR" sz="3200">
                <a:solidFill>
                  <a:srgbClr val="000000"/>
                </a:solidFill>
                <a:cs typeface="DejaVu Sans" charset="0"/>
              </a:rPr>
              <a:t>Suggestions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en-GB" altLang="fr-FR" sz="3200">
              <a:solidFill>
                <a:srgbClr val="000000"/>
              </a:solidFill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1">
            <a:extLst>
              <a:ext uri="{FF2B5EF4-FFF2-40B4-BE49-F238E27FC236}">
                <a16:creationId xmlns:a16="http://schemas.microsoft.com/office/drawing/2014/main" id="{5AE82BEB-FFDD-4C09-A3DB-AF67325EC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2520950"/>
            <a:ext cx="1817687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2">
            <a:extLst>
              <a:ext uri="{FF2B5EF4-FFF2-40B4-BE49-F238E27FC236}">
                <a16:creationId xmlns:a16="http://schemas.microsoft.com/office/drawing/2014/main" id="{8E498491-CF90-42C1-B653-9E5388E8A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5078413"/>
            <a:ext cx="1098550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Rectangle 3">
            <a:extLst>
              <a:ext uri="{FF2B5EF4-FFF2-40B4-BE49-F238E27FC236}">
                <a16:creationId xmlns:a16="http://schemas.microsoft.com/office/drawing/2014/main" id="{C2A59FDC-B242-4811-8EA5-869EB9D2CC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83431" y="57151"/>
            <a:ext cx="8745537" cy="1171575"/>
          </a:xfrm>
        </p:spPr>
        <p:txBody>
          <a:bodyPr tIns="2844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3200">
                <a:solidFill>
                  <a:schemeClr val="accent2"/>
                </a:solidFill>
              </a:rPr>
              <a:t>2018 French IPPAS mission – Outcomes and lessons learnt</a:t>
            </a:r>
          </a:p>
        </p:txBody>
      </p:sp>
      <p:sp>
        <p:nvSpPr>
          <p:cNvPr id="22534" name="Rectangle 4">
            <a:extLst>
              <a:ext uri="{FF2B5EF4-FFF2-40B4-BE49-F238E27FC236}">
                <a16:creationId xmlns:a16="http://schemas.microsoft.com/office/drawing/2014/main" id="{D50BD239-DB05-4676-9F56-CD1436577F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2575" y="857250"/>
            <a:ext cx="9380538" cy="6702425"/>
          </a:xfrm>
        </p:spPr>
        <p:txBody>
          <a:bodyPr tIns="19440"/>
          <a:lstStyle/>
          <a:p>
            <a:pPr marL="431800" indent="-311150" eaLnBrk="1">
              <a:buClrTx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GB" altLang="fr-FR" sz="2200"/>
          </a:p>
          <a:p>
            <a:pPr marL="431800" indent="-311150" eaLnBrk="1">
              <a:buClrTx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GB" altLang="fr-FR" sz="2200"/>
          </a:p>
          <a:p>
            <a:pPr marL="431800" indent="-311150" eaLnBrk="1">
              <a:buClrTx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GB" altLang="fr-FR" sz="2200"/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37F6B749-C018-4576-8D05-ECC71C267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1474788"/>
            <a:ext cx="8312150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 marL="431800" indent="-31115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en-GB" altLang="fr-FR" sz="2600" b="1" dirty="0"/>
              <a:t>Conclusions of the report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endParaRPr lang="en-GB" altLang="fr-FR" sz="2600" b="1" dirty="0"/>
          </a:p>
          <a:p>
            <a:pPr marL="419100" indent="-314325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en-GB" altLang="fr-FR" sz="2600" dirty="0"/>
              <a:t>“</a:t>
            </a:r>
            <a:r>
              <a:rPr lang="en-GB" altLang="fr-FR" sz="2600" i="1" dirty="0"/>
              <a:t>The </a:t>
            </a:r>
            <a:r>
              <a:rPr lang="en-GB" altLang="fr-FR" sz="2600" b="1" i="1" dirty="0"/>
              <a:t>nuclear security regime in France</a:t>
            </a:r>
            <a:r>
              <a:rPr lang="en-GB" altLang="fr-FR" sz="2600" i="1" dirty="0"/>
              <a:t> is </a:t>
            </a:r>
            <a:r>
              <a:rPr lang="en-GB" altLang="fr-FR" sz="2600" b="1" i="1" u="sng" dirty="0"/>
              <a:t>robust</a:t>
            </a:r>
            <a:r>
              <a:rPr lang="en-GB" altLang="fr-FR" sz="2600" i="1" dirty="0"/>
              <a:t> and </a:t>
            </a:r>
            <a:r>
              <a:rPr lang="en-GB" altLang="fr-FR" sz="2600" b="1" i="1" u="sng" dirty="0"/>
              <a:t>well-established</a:t>
            </a:r>
            <a:r>
              <a:rPr lang="en-GB" altLang="fr-FR" sz="2600" i="1" dirty="0"/>
              <a:t>, and incorporates the fundamental principles of the amended CPPNM</a:t>
            </a:r>
            <a:r>
              <a:rPr lang="en-GB" altLang="fr-FR" sz="2600" dirty="0"/>
              <a:t>”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endParaRPr lang="en-GB" altLang="fr-FR" sz="2600" dirty="0"/>
          </a:p>
          <a:p>
            <a:pPr eaLnBrk="1">
              <a:lnSpc>
                <a:spcPct val="93000"/>
              </a:lnSpc>
              <a:buSzPct val="100000"/>
              <a:defRPr/>
            </a:pPr>
            <a:endParaRPr lang="en-GB" altLang="fr-FR" sz="2600" dirty="0"/>
          </a:p>
          <a:p>
            <a:pPr marL="419100" indent="-314325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en-GB" altLang="fr-FR" sz="2600" dirty="0"/>
              <a:t>Contains Recommendations and Suggestions applying to the State and the operator ORANO 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endParaRPr lang="en-GB" altLang="fr-FR" sz="2600" dirty="0"/>
          </a:p>
          <a:p>
            <a:pPr marL="419100" indent="-314325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en-GB" altLang="fr-FR" sz="2600" dirty="0"/>
              <a:t>Good practices identified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6740</TotalTime>
  <Words>703</Words>
  <Application>Microsoft Office PowerPoint</Application>
  <PresentationFormat>Personnalisé</PresentationFormat>
  <Paragraphs>143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Thème Office</vt:lpstr>
      <vt:lpstr>Thème Office</vt:lpstr>
      <vt:lpstr>Thème Office</vt:lpstr>
      <vt:lpstr>Thème Office</vt:lpstr>
      <vt:lpstr>Titre</vt:lpstr>
      <vt:lpstr>Présentation PowerPoint</vt:lpstr>
      <vt:lpstr>Consideration of France on the great value of IPPAS missions</vt:lpstr>
      <vt:lpstr>Consideration of France on the great value of IPPAS missions</vt:lpstr>
      <vt:lpstr>2011 French IPPAS mission</vt:lpstr>
      <vt:lpstr>2018 French IPPAS mission</vt:lpstr>
      <vt:lpstr>2018 French IPPAS mission</vt:lpstr>
      <vt:lpstr>Présentation PowerPoint</vt:lpstr>
      <vt:lpstr>2018 French IPPAS mission – Outcomes and lessons learnt</vt:lpstr>
      <vt:lpstr>2018 French IPPAS mission – Outcomes and lessons learnt</vt:lpstr>
      <vt:lpstr>2018 French IPPAS mission – Outcomes and lessons learnt</vt:lpstr>
      <vt:lpstr>Présentation PowerPoint</vt:lpstr>
      <vt:lpstr>Suggestions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MEEM_Presentation_Energies_Climat</dc:title>
  <dc:subject/>
  <dc:creator>LESAGE Vincent</dc:creator>
  <cp:keywords/>
  <dc:description/>
  <cp:lastModifiedBy>Utilisateur inconnu</cp:lastModifiedBy>
  <cp:revision>221</cp:revision>
  <cp:lastPrinted>2017-12-20T06:59:45Z</cp:lastPrinted>
  <dcterms:created xsi:type="dcterms:W3CDTF">2017-08-09T05:27:41Z</dcterms:created>
  <dcterms:modified xsi:type="dcterms:W3CDTF">2020-02-10T06:52:39Z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odèles - Commande">
    <vt:lpwstr>SG/DICOM/IE</vt:lpwstr>
  </property>
  <property fmtid="{D5CDD505-2E9C-101B-9397-08002B2CF9AE}" pid="3" name="Modèles - Date de commande">
    <vt:lpwstr>12/7/2017</vt:lpwstr>
  </property>
  <property fmtid="{D5CDD505-2E9C-101B-9397-08002B2CF9AE}" pid="4" name="Modèles - Nom du modèle">
    <vt:lpwstr>MTES_Presentation_Energies_Climat_4_3</vt:lpwstr>
  </property>
  <property fmtid="{D5CDD505-2E9C-101B-9397-08002B2CF9AE}" pid="5" name="Modèles - version de référence">
    <vt:lpwstr>Libo 5</vt:lpwstr>
  </property>
  <property fmtid="{D5CDD505-2E9C-101B-9397-08002B2CF9AE}" pid="6" name="Modèles de production">
    <vt:lpwstr>PNE Environnement de travail</vt:lpwstr>
  </property>
</Properties>
</file>