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21"/>
  </p:notesMasterIdLst>
  <p:sldIdLst>
    <p:sldId id="256" r:id="rId2"/>
    <p:sldId id="258" r:id="rId3"/>
    <p:sldId id="262" r:id="rId4"/>
    <p:sldId id="263" r:id="rId5"/>
    <p:sldId id="285" r:id="rId6"/>
    <p:sldId id="272" r:id="rId7"/>
    <p:sldId id="273" r:id="rId8"/>
    <p:sldId id="274" r:id="rId9"/>
    <p:sldId id="275" r:id="rId10"/>
    <p:sldId id="276" r:id="rId11"/>
    <p:sldId id="278" r:id="rId12"/>
    <p:sldId id="284" r:id="rId13"/>
    <p:sldId id="288" r:id="rId14"/>
    <p:sldId id="289" r:id="rId15"/>
    <p:sldId id="290" r:id="rId16"/>
    <p:sldId id="291" r:id="rId17"/>
    <p:sldId id="292" r:id="rId18"/>
    <p:sldId id="280" r:id="rId19"/>
    <p:sldId id="283" r:id="rId20"/>
  </p:sldIdLst>
  <p:sldSz cx="6858000" cy="5143500"/>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3" autoAdjust="0"/>
    <p:restoredTop sz="87627" autoAdjust="0"/>
  </p:normalViewPr>
  <p:slideViewPr>
    <p:cSldViewPr>
      <p:cViewPr>
        <p:scale>
          <a:sx n="80" d="100"/>
          <a:sy n="80" d="100"/>
        </p:scale>
        <p:origin x="-1049" y="-362"/>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086"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907B2-6D89-43BC-863C-889A0E86634C}" type="datetimeFigureOut">
              <a:rPr lang="en-US" smtClean="0"/>
              <a:t>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8DE5C-94A8-4F90-B026-60419DDFC847}" type="slidenum">
              <a:rPr lang="en-US" smtClean="0"/>
              <a:t>‹#›</a:t>
            </a:fld>
            <a:endParaRPr lang="en-US"/>
          </a:p>
        </p:txBody>
      </p:sp>
    </p:spTree>
    <p:extLst>
      <p:ext uri="{BB962C8B-B14F-4D97-AF65-F5344CB8AC3E}">
        <p14:creationId xmlns:p14="http://schemas.microsoft.com/office/powerpoint/2010/main" val="780068488"/>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8DE5C-94A8-4F90-B026-60419DDFC847}" type="slidenum">
              <a:rPr lang="en-US" smtClean="0"/>
              <a:t>1</a:t>
            </a:fld>
            <a:endParaRPr lang="en-US"/>
          </a:p>
        </p:txBody>
      </p:sp>
    </p:spTree>
    <p:extLst>
      <p:ext uri="{BB962C8B-B14F-4D97-AF65-F5344CB8AC3E}">
        <p14:creationId xmlns:p14="http://schemas.microsoft.com/office/powerpoint/2010/main" val="371889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ladder” approach combines relative rating categories with narrative qualitative descriptions and is a more sophisticated scaling to the qualitative type of assessment, using descriptors or qualifiers to describe the attractiveness and consequences ratings, and allowing the elicitation of expert </a:t>
            </a:r>
            <a:r>
              <a:rPr lang="en-US" dirty="0" err="1" smtClean="0"/>
              <a:t>judgement</a:t>
            </a:r>
            <a:r>
              <a:rPr lang="en-US" dirty="0" smtClean="0"/>
              <a:t>. </a:t>
            </a:r>
            <a:endParaRPr lang="en-US" dirty="0"/>
          </a:p>
        </p:txBody>
      </p:sp>
      <p:sp>
        <p:nvSpPr>
          <p:cNvPr id="4" name="Slide Number Placeholder 3"/>
          <p:cNvSpPr>
            <a:spLocks noGrp="1"/>
          </p:cNvSpPr>
          <p:nvPr>
            <p:ph type="sldNum" sz="quarter" idx="10"/>
          </p:nvPr>
        </p:nvSpPr>
        <p:spPr/>
        <p:txBody>
          <a:bodyPr/>
          <a:lstStyle/>
          <a:p>
            <a:fld id="{9270D8F0-4651-42D4-A5BB-FD6ADC2C87A3}" type="slidenum">
              <a:rPr lang="en-US" smtClean="0"/>
              <a:t>4</a:t>
            </a:fld>
            <a:endParaRPr lang="en-US"/>
          </a:p>
        </p:txBody>
      </p:sp>
    </p:spTree>
    <p:extLst>
      <p:ext uri="{BB962C8B-B14F-4D97-AF65-F5344CB8AC3E}">
        <p14:creationId xmlns:p14="http://schemas.microsoft.com/office/powerpoint/2010/main" val="385124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19"/>
            <a:ext cx="5829300" cy="1102519"/>
          </a:xfrm>
        </p:spPr>
        <p:txBody>
          <a:bodyPr/>
          <a:lstStyle/>
          <a:p>
            <a:r>
              <a:rPr lang="en-US" smtClean="0"/>
              <a:t>Click to edit Master title style</a:t>
            </a:r>
            <a:endParaRPr lang="el-G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1BC125D-7A0C-4833-98DD-F1DD6A99AC81}" type="datetime1">
              <a:rPr lang="en-US" smtClean="0"/>
              <a:t>1/10/2020</a:t>
            </a:fld>
            <a:endParaRPr lang="en-US"/>
          </a:p>
        </p:txBody>
      </p:sp>
      <p:sp>
        <p:nvSpPr>
          <p:cNvPr id="5" name="Footer Placeholder 4"/>
          <p:cNvSpPr>
            <a:spLocks noGrp="1"/>
          </p:cNvSpPr>
          <p:nvPr>
            <p:ph type="ftr" sz="quarter" idx="11"/>
          </p:nvPr>
        </p:nvSpPr>
        <p:spPr/>
        <p:txBody>
          <a:bodyPr/>
          <a:lstStyle/>
          <a:p>
            <a:r>
              <a:rPr lang="en-US" smtClean="0"/>
              <a:t>ICONS 2020, Vienna Austria</a:t>
            </a:r>
            <a:endParaRPr lang="en-US"/>
          </a:p>
        </p:txBody>
      </p:sp>
      <p:sp>
        <p:nvSpPr>
          <p:cNvPr id="6" name="Slide Number Placeholder 5"/>
          <p:cNvSpPr>
            <a:spLocks noGrp="1"/>
          </p:cNvSpPr>
          <p:nvPr>
            <p:ph type="sldNum" sz="quarter" idx="12"/>
          </p:nvPr>
        </p:nvSpPr>
        <p:spPr/>
        <p:txBody>
          <a:bodyPr/>
          <a:lstStyle/>
          <a:p>
            <a:fld id="{EDCE7003-AC2D-4718-9186-A621FC766C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EB5C91A-30C5-4137-B3A4-5F78B22E12CA}" type="datetime1">
              <a:rPr lang="en-US" smtClean="0"/>
              <a:t>1/10/2020</a:t>
            </a:fld>
            <a:endParaRPr lang="en-US"/>
          </a:p>
        </p:txBody>
      </p:sp>
      <p:sp>
        <p:nvSpPr>
          <p:cNvPr id="5" name="Footer Placeholder 4"/>
          <p:cNvSpPr>
            <a:spLocks noGrp="1"/>
          </p:cNvSpPr>
          <p:nvPr>
            <p:ph type="ftr" sz="quarter" idx="11"/>
          </p:nvPr>
        </p:nvSpPr>
        <p:spPr/>
        <p:txBody>
          <a:bodyPr/>
          <a:lstStyle/>
          <a:p>
            <a:r>
              <a:rPr lang="en-US" smtClean="0"/>
              <a:t>ICONS 2020, Vienna Austria</a:t>
            </a:r>
            <a:endParaRPr lang="en-US"/>
          </a:p>
        </p:txBody>
      </p:sp>
      <p:sp>
        <p:nvSpPr>
          <p:cNvPr id="6" name="Slide Number Placeholder 5"/>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ACAEDA9-946D-4FD3-9AF7-4487D02E8F9E}" type="datetime1">
              <a:rPr lang="en-US" smtClean="0"/>
              <a:t>1/10/2020</a:t>
            </a:fld>
            <a:endParaRPr lang="en-US"/>
          </a:p>
        </p:txBody>
      </p:sp>
      <p:sp>
        <p:nvSpPr>
          <p:cNvPr id="5" name="Footer Placeholder 4"/>
          <p:cNvSpPr>
            <a:spLocks noGrp="1"/>
          </p:cNvSpPr>
          <p:nvPr>
            <p:ph type="ftr" sz="quarter" idx="11"/>
          </p:nvPr>
        </p:nvSpPr>
        <p:spPr/>
        <p:txBody>
          <a:bodyPr/>
          <a:lstStyle/>
          <a:p>
            <a:r>
              <a:rPr lang="en-US" smtClean="0"/>
              <a:t>ICONS 2020, Vienna Austria</a:t>
            </a:r>
            <a:endParaRPr lang="en-US"/>
          </a:p>
        </p:txBody>
      </p:sp>
      <p:sp>
        <p:nvSpPr>
          <p:cNvPr id="6" name="Slide Number Placeholder 5"/>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ara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96652" y="1491630"/>
            <a:ext cx="6210690" cy="324036"/>
          </a:xfrm>
        </p:spPr>
        <p:txBody>
          <a:bodyPr anchor="t">
            <a:normAutofit/>
          </a:bodyPr>
          <a:lstStyle>
            <a:lvl1pPr algn="l">
              <a:defRPr sz="1800" b="1">
                <a:solidFill>
                  <a:srgbClr val="C00000"/>
                </a:solidFill>
                <a:latin typeface="Arial" pitchFamily="34" charset="0"/>
                <a:cs typeface="Arial" pitchFamily="34" charset="0"/>
              </a:defRPr>
            </a:lvl1pPr>
          </a:lstStyle>
          <a:p>
            <a:r>
              <a:rPr lang="es-ES" dirty="0" smtClean="0"/>
              <a:t>título (arial 24, minúscula, negrita, rojo)</a:t>
            </a:r>
            <a:endParaRPr lang="es-ES" dirty="0"/>
          </a:p>
        </p:txBody>
      </p:sp>
      <p:sp>
        <p:nvSpPr>
          <p:cNvPr id="3" name="2 Marcador de texto"/>
          <p:cNvSpPr>
            <a:spLocks noGrp="1"/>
          </p:cNvSpPr>
          <p:nvPr>
            <p:ph type="body" idx="1" hasCustomPrompt="1"/>
          </p:nvPr>
        </p:nvSpPr>
        <p:spPr>
          <a:xfrm>
            <a:off x="296652" y="1815666"/>
            <a:ext cx="6210690" cy="324036"/>
          </a:xfrm>
        </p:spPr>
        <p:txBody>
          <a:bodyPr anchor="t">
            <a:noAutofit/>
          </a:bodyPr>
          <a:lstStyle>
            <a:lvl1pPr marL="0" indent="0">
              <a:buNone/>
              <a:defRPr sz="1500" b="0">
                <a:solidFill>
                  <a:srgbClr val="666666"/>
                </a:solidFill>
                <a:latin typeface="Arial" pitchFamily="34" charset="0"/>
                <a:cs typeface="Arial"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subtítulo (arial 20, minúscula, gris oscuro)</a:t>
            </a:r>
          </a:p>
        </p:txBody>
      </p:sp>
      <p:sp>
        <p:nvSpPr>
          <p:cNvPr id="4" name="3 Marcador de contenido"/>
          <p:cNvSpPr>
            <a:spLocks noGrp="1"/>
          </p:cNvSpPr>
          <p:nvPr>
            <p:ph sz="half" idx="2" hasCustomPrompt="1"/>
          </p:nvPr>
        </p:nvSpPr>
        <p:spPr>
          <a:xfrm>
            <a:off x="296652" y="2223064"/>
            <a:ext cx="6210690" cy="245492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lang="es-ES" sz="1100" b="0" i="0" u="none" strike="noStrike" baseline="0" smtClean="0">
                <a:solidFill>
                  <a:srgbClr val="666666"/>
                </a:solidFill>
                <a:latin typeface="Arial" pitchFamily="34" charset="0"/>
                <a:cs typeface="Arial" pitchFamily="34" charset="0"/>
              </a:defRPr>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dirty="0" smtClean="0"/>
              <a:t>Ejemplo de texto (arial 15, gris)</a:t>
            </a: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s-ES" dirty="0" smtClean="0"/>
              <a:t>Ejemplo de texto</a:t>
            </a:r>
            <a:r>
              <a:rPr lang="es-ES" dirty="0"/>
              <a:t> </a:t>
            </a:r>
            <a:r>
              <a:rPr lang="es-ES" dirty="0" smtClean="0"/>
              <a:t>Ejemplo de texto Ejemplo de texto</a:t>
            </a:r>
          </a:p>
        </p:txBody>
      </p:sp>
      <p:grpSp>
        <p:nvGrpSpPr>
          <p:cNvPr id="14" name="13 Grupo"/>
          <p:cNvGrpSpPr/>
          <p:nvPr/>
        </p:nvGrpSpPr>
        <p:grpSpPr>
          <a:xfrm>
            <a:off x="43365" y="4863989"/>
            <a:ext cx="6842019" cy="261610"/>
            <a:chOff x="561876" y="6485320"/>
            <a:chExt cx="9122692" cy="348813"/>
          </a:xfrm>
        </p:grpSpPr>
        <p:sp>
          <p:nvSpPr>
            <p:cNvPr id="15" name="14 Rectángulo"/>
            <p:cNvSpPr/>
            <p:nvPr userDrawn="1"/>
          </p:nvSpPr>
          <p:spPr>
            <a:xfrm>
              <a:off x="561876" y="6485320"/>
              <a:ext cx="9122692" cy="348813"/>
            </a:xfrm>
            <a:prstGeom prst="rect">
              <a:avLst/>
            </a:prstGeom>
          </p:spPr>
          <p:txBody>
            <a:bodyPr wrap="square">
              <a:spAutoFit/>
            </a:bodyPr>
            <a:lstStyle/>
            <a:p>
              <a:pPr algn="l">
                <a:defRPr/>
              </a:pPr>
              <a:r>
                <a:rPr lang="en-GB" sz="1100" dirty="0" smtClean="0">
                  <a:solidFill>
                    <a:schemeClr val="bg1">
                      <a:lumMod val="50000"/>
                    </a:schemeClr>
                  </a:solidFill>
                  <a:latin typeface="+mn-lt"/>
                </a:rPr>
                <a:t>ARGOS </a:t>
              </a:r>
              <a:r>
                <a:rPr lang="en-US" sz="1100" dirty="0" smtClean="0">
                  <a:solidFill>
                    <a:schemeClr val="bg1">
                      <a:lumMod val="50000"/>
                    </a:schemeClr>
                  </a:solidFill>
                  <a:latin typeface="+mn-lt"/>
                </a:rPr>
                <a:t>is a project co-funded by the European Commission under the Seventh Framework </a:t>
              </a:r>
              <a:r>
                <a:rPr lang="en-US" sz="1100" dirty="0" err="1" smtClean="0">
                  <a:solidFill>
                    <a:schemeClr val="bg1">
                      <a:lumMod val="50000"/>
                    </a:schemeClr>
                  </a:solidFill>
                  <a:latin typeface="+mn-lt"/>
                </a:rPr>
                <a:t>Programme</a:t>
              </a:r>
              <a:endParaRPr lang="en-GB" sz="1100" dirty="0">
                <a:solidFill>
                  <a:schemeClr val="bg1">
                    <a:lumMod val="50000"/>
                  </a:schemeClr>
                </a:solidFill>
                <a:latin typeface="+mn-lt"/>
              </a:endParaRPr>
            </a:p>
          </p:txBody>
        </p:sp>
        <p:pic>
          <p:nvPicPr>
            <p:cNvPr id="16" name="Picture 6" descr="http://europa.eu/abc/symbols/emblem/images/europ_flag/noir.jpg"/>
            <p:cNvPicPr>
              <a:picLocks noChangeAspect="1" noChangeArrowheads="1"/>
            </p:cNvPicPr>
            <p:nvPr userDrawn="1"/>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175067" y="6517716"/>
              <a:ext cx="369914" cy="24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6 Marcador de número de diapositiva"/>
          <p:cNvSpPr>
            <a:spLocks noGrp="1"/>
          </p:cNvSpPr>
          <p:nvPr>
            <p:ph type="sldNum" sz="quarter" idx="12"/>
          </p:nvPr>
        </p:nvSpPr>
        <p:spPr>
          <a:xfrm>
            <a:off x="6237312" y="4836189"/>
            <a:ext cx="594066" cy="273844"/>
          </a:xfrm>
        </p:spPr>
        <p:txBody>
          <a:bodyPr/>
          <a:lstStyle>
            <a:lvl1pPr algn="l">
              <a:defRPr sz="1100"/>
            </a:lvl1pPr>
          </a:lstStyle>
          <a:p>
            <a:fld id="{EDCE7003-AC2D-4718-9186-A621FC766C2A}" type="slidenum">
              <a:rPr lang="en-US" smtClean="0"/>
              <a:t>‹#›</a:t>
            </a:fld>
            <a:endParaRPr lang="en-US"/>
          </a:p>
        </p:txBody>
      </p:sp>
    </p:spTree>
    <p:extLst>
      <p:ext uri="{BB962C8B-B14F-4D97-AF65-F5344CB8AC3E}">
        <p14:creationId xmlns:p14="http://schemas.microsoft.com/office/powerpoint/2010/main" val="8848960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cxnSp>
        <p:nvCxnSpPr>
          <p:cNvPr id="9" name="Straight Connector 8"/>
          <p:cNvCxnSpPr/>
          <p:nvPr/>
        </p:nvCxnSpPr>
        <p:spPr>
          <a:xfrm>
            <a:off x="890718" y="141480"/>
            <a:ext cx="0" cy="44824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0658" y="735546"/>
            <a:ext cx="577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0688" y="1221600"/>
            <a:ext cx="52385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descr="http://t3.gstatic.com/images?q=tbn:ANd9GcTUH4T2IdidkOLREwu1N8MmlxScu0-NooxMuOxq9ZU_NKYAJ-bl"/>
          <p:cNvPicPr>
            <a:picLocks noChangeAspect="1" noChangeArrowheads="1"/>
          </p:cNvPicPr>
          <p:nvPr/>
        </p:nvPicPr>
        <p:blipFill>
          <a:blip r:embed="rId2" cstate="print"/>
          <a:srcRect b="3252"/>
          <a:stretch>
            <a:fillRect/>
          </a:stretch>
        </p:blipFill>
        <p:spPr bwMode="auto">
          <a:xfrm>
            <a:off x="242646" y="88792"/>
            <a:ext cx="594066" cy="608555"/>
          </a:xfrm>
          <a:prstGeom prst="rect">
            <a:avLst/>
          </a:prstGeom>
          <a:noFill/>
        </p:spPr>
      </p:pic>
      <p:sp>
        <p:nvSpPr>
          <p:cNvPr id="24" name="TextBox 23"/>
          <p:cNvSpPr txBox="1"/>
          <p:nvPr/>
        </p:nvSpPr>
        <p:spPr>
          <a:xfrm>
            <a:off x="890718" y="235119"/>
            <a:ext cx="5778642" cy="582852"/>
          </a:xfrm>
          <a:prstGeom prst="rect">
            <a:avLst/>
          </a:prstGeom>
          <a:noFill/>
        </p:spPr>
        <p:txBody>
          <a:bodyPr wrap="square" lIns="68580" tIns="34290" rIns="68580" bIns="3429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75000"/>
                  </a:schemeClr>
                </a:solidFill>
                <a:latin typeface="+mn-lt"/>
                <a:cs typeface="Tahoma" pitchFamily="34" charset="0"/>
              </a:rPr>
              <a:t>NCSR</a:t>
            </a:r>
            <a:r>
              <a:rPr lang="en-US" sz="1200" b="1" baseline="0" dirty="0" smtClean="0">
                <a:solidFill>
                  <a:schemeClr val="tx2">
                    <a:lumMod val="75000"/>
                  </a:schemeClr>
                </a:solidFill>
                <a:latin typeface="+mn-lt"/>
                <a:cs typeface="Tahoma" pitchFamily="34" charset="0"/>
              </a:rPr>
              <a:t> DEMOKRITOS</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2">
                    <a:lumMod val="75000"/>
                  </a:schemeClr>
                </a:solidFill>
                <a:latin typeface="+mn-lt"/>
                <a:ea typeface="+mn-ea"/>
                <a:cs typeface="+mn-cs"/>
              </a:rPr>
              <a:t>Institute of Nuclear and Radiological Sciences, Technology, Energy &amp; Safety</a:t>
            </a:r>
            <a:endParaRPr lang="el-GR" sz="1200" b="1" kern="1200" dirty="0" smtClean="0">
              <a:solidFill>
                <a:schemeClr val="tx2">
                  <a:lumMod val="75000"/>
                </a:schemeClr>
              </a:solidFill>
              <a:latin typeface="+mn-lt"/>
              <a:ea typeface="+mn-ea"/>
              <a:cs typeface="+mn-cs"/>
            </a:endParaRPr>
          </a:p>
          <a:p>
            <a:endParaRPr lang="el-GR" sz="900" b="1" dirty="0">
              <a:solidFill>
                <a:schemeClr val="tx2"/>
              </a:solidFill>
              <a:latin typeface="Tahoma" pitchFamily="34" charset="0"/>
              <a:cs typeface="Tahoma" pitchFamily="34" charset="0"/>
            </a:endParaRPr>
          </a:p>
        </p:txBody>
      </p:sp>
    </p:spTree>
    <p:extLst>
      <p:ext uri="{BB962C8B-B14F-4D97-AF65-F5344CB8AC3E}">
        <p14:creationId xmlns:p14="http://schemas.microsoft.com/office/powerpoint/2010/main" val="1995631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cxnSp>
        <p:nvCxnSpPr>
          <p:cNvPr id="9" name="Straight Connector 8"/>
          <p:cNvCxnSpPr/>
          <p:nvPr/>
        </p:nvCxnSpPr>
        <p:spPr>
          <a:xfrm>
            <a:off x="890718" y="141480"/>
            <a:ext cx="0" cy="44824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0658" y="735546"/>
            <a:ext cx="577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0688" y="1221600"/>
            <a:ext cx="52385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descr="http://t3.gstatic.com/images?q=tbn:ANd9GcTUH4T2IdidkOLREwu1N8MmlxScu0-NooxMuOxq9ZU_NKYAJ-bl"/>
          <p:cNvPicPr>
            <a:picLocks noChangeAspect="1" noChangeArrowheads="1"/>
          </p:cNvPicPr>
          <p:nvPr/>
        </p:nvPicPr>
        <p:blipFill>
          <a:blip r:embed="rId2" cstate="print"/>
          <a:srcRect b="3252"/>
          <a:stretch>
            <a:fillRect/>
          </a:stretch>
        </p:blipFill>
        <p:spPr bwMode="auto">
          <a:xfrm>
            <a:off x="242646" y="88792"/>
            <a:ext cx="594066" cy="608555"/>
          </a:xfrm>
          <a:prstGeom prst="rect">
            <a:avLst/>
          </a:prstGeom>
          <a:noFill/>
        </p:spPr>
      </p:pic>
      <p:sp>
        <p:nvSpPr>
          <p:cNvPr id="24" name="TextBox 23"/>
          <p:cNvSpPr txBox="1"/>
          <p:nvPr/>
        </p:nvSpPr>
        <p:spPr>
          <a:xfrm>
            <a:off x="890718" y="235119"/>
            <a:ext cx="5778642" cy="582852"/>
          </a:xfrm>
          <a:prstGeom prst="rect">
            <a:avLst/>
          </a:prstGeom>
          <a:noFill/>
        </p:spPr>
        <p:txBody>
          <a:bodyPr wrap="square" lIns="68580" tIns="34290" rIns="68580" bIns="3429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75000"/>
                  </a:schemeClr>
                </a:solidFill>
                <a:latin typeface="+mn-lt"/>
                <a:cs typeface="Tahoma" pitchFamily="34" charset="0"/>
              </a:rPr>
              <a:t>NCSR</a:t>
            </a:r>
            <a:r>
              <a:rPr lang="en-US" sz="1200" b="1" baseline="0" dirty="0" smtClean="0">
                <a:solidFill>
                  <a:schemeClr val="tx2">
                    <a:lumMod val="75000"/>
                  </a:schemeClr>
                </a:solidFill>
                <a:latin typeface="+mn-lt"/>
                <a:cs typeface="Tahoma" pitchFamily="34" charset="0"/>
              </a:rPr>
              <a:t> DEMOKRITOS</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2">
                    <a:lumMod val="75000"/>
                  </a:schemeClr>
                </a:solidFill>
                <a:latin typeface="+mn-lt"/>
                <a:ea typeface="+mn-ea"/>
                <a:cs typeface="+mn-cs"/>
              </a:rPr>
              <a:t>Institute of Nuclear and Radiological Sciences, Technology, Energy &amp; Safety</a:t>
            </a:r>
            <a:endParaRPr lang="el-GR" sz="1200" b="1" kern="1200" dirty="0" smtClean="0">
              <a:solidFill>
                <a:schemeClr val="tx2">
                  <a:lumMod val="75000"/>
                </a:schemeClr>
              </a:solidFill>
              <a:latin typeface="+mn-lt"/>
              <a:ea typeface="+mn-ea"/>
              <a:cs typeface="+mn-cs"/>
            </a:endParaRPr>
          </a:p>
          <a:p>
            <a:endParaRPr lang="el-GR" sz="900" b="1" dirty="0">
              <a:solidFill>
                <a:schemeClr val="tx2"/>
              </a:solidFill>
              <a:latin typeface="Tahoma" pitchFamily="34" charset="0"/>
              <a:cs typeface="Tahoma" pitchFamily="34" charset="0"/>
            </a:endParaRPr>
          </a:p>
        </p:txBody>
      </p:sp>
    </p:spTree>
    <p:extLst>
      <p:ext uri="{BB962C8B-B14F-4D97-AF65-F5344CB8AC3E}">
        <p14:creationId xmlns:p14="http://schemas.microsoft.com/office/powerpoint/2010/main" val="408775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658" y="627534"/>
            <a:ext cx="6172200" cy="857250"/>
          </a:xfrm>
        </p:spPr>
        <p:txBody>
          <a:bodyPr>
            <a:normAutofit/>
          </a:bodyPr>
          <a:lstStyle>
            <a:lvl1pPr>
              <a:defRPr sz="3000"/>
            </a:lvl1pPr>
          </a:lstStyle>
          <a:p>
            <a:r>
              <a:rPr lang="en-US" smtClean="0"/>
              <a:t>Click to edit Master title style</a:t>
            </a:r>
            <a:endParaRPr lang="el-GR" dirty="0"/>
          </a:p>
        </p:txBody>
      </p:sp>
      <p:sp>
        <p:nvSpPr>
          <p:cNvPr id="3" name="Content Placeholder 2"/>
          <p:cNvSpPr>
            <a:spLocks noGrp="1"/>
          </p:cNvSpPr>
          <p:nvPr>
            <p:ph idx="1"/>
          </p:nvPr>
        </p:nvSpPr>
        <p:spPr>
          <a:xfrm>
            <a:off x="342900" y="1491631"/>
            <a:ext cx="6172200" cy="29949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10"/>
          </p:nvPr>
        </p:nvSpPr>
        <p:spPr/>
        <p:txBody>
          <a:bodyPr/>
          <a:lstStyle/>
          <a:p>
            <a:fld id="{BCED1DBF-91C4-4D4B-91AD-B9C74BA2DBE3}" type="datetime1">
              <a:rPr lang="en-US" smtClean="0"/>
              <a:t>1/10/2020</a:t>
            </a:fld>
            <a:endParaRPr lang="en-US"/>
          </a:p>
        </p:txBody>
      </p:sp>
      <p:sp>
        <p:nvSpPr>
          <p:cNvPr id="5" name="Footer Placeholder 4"/>
          <p:cNvSpPr>
            <a:spLocks noGrp="1"/>
          </p:cNvSpPr>
          <p:nvPr>
            <p:ph type="ftr" sz="quarter" idx="11"/>
          </p:nvPr>
        </p:nvSpPr>
        <p:spPr/>
        <p:txBody>
          <a:bodyPr/>
          <a:lstStyle/>
          <a:p>
            <a:r>
              <a:rPr lang="en-US" smtClean="0"/>
              <a:t>ICONS 2020, Vienna Austria</a:t>
            </a:r>
            <a:endParaRPr lang="en-US"/>
          </a:p>
        </p:txBody>
      </p:sp>
      <p:sp>
        <p:nvSpPr>
          <p:cNvPr id="6" name="Slide Number Placeholder 5"/>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l-G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E3ECA-A792-4DEA-B6D6-0F14725E0D45}" type="datetime1">
              <a:rPr lang="en-US" smtClean="0"/>
              <a:t>1/10/2020</a:t>
            </a:fld>
            <a:endParaRPr lang="en-US"/>
          </a:p>
        </p:txBody>
      </p:sp>
      <p:sp>
        <p:nvSpPr>
          <p:cNvPr id="5" name="Footer Placeholder 4"/>
          <p:cNvSpPr>
            <a:spLocks noGrp="1"/>
          </p:cNvSpPr>
          <p:nvPr>
            <p:ph type="ftr" sz="quarter" idx="11"/>
          </p:nvPr>
        </p:nvSpPr>
        <p:spPr/>
        <p:txBody>
          <a:bodyPr/>
          <a:lstStyle/>
          <a:p>
            <a:r>
              <a:rPr lang="en-US" smtClean="0"/>
              <a:t>ICONS 2020, Vienna Austria</a:t>
            </a:r>
            <a:endParaRPr lang="en-US"/>
          </a:p>
        </p:txBody>
      </p:sp>
      <p:sp>
        <p:nvSpPr>
          <p:cNvPr id="6" name="Slide Number Placeholder 5"/>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FA958AB-7553-49AC-86DD-35AF981CA05A}" type="datetime1">
              <a:rPr lang="en-US" smtClean="0"/>
              <a:t>1/10/2020</a:t>
            </a:fld>
            <a:endParaRPr lang="en-US"/>
          </a:p>
        </p:txBody>
      </p:sp>
      <p:sp>
        <p:nvSpPr>
          <p:cNvPr id="6" name="Footer Placeholder 5"/>
          <p:cNvSpPr>
            <a:spLocks noGrp="1"/>
          </p:cNvSpPr>
          <p:nvPr>
            <p:ph type="ftr" sz="quarter" idx="11"/>
          </p:nvPr>
        </p:nvSpPr>
        <p:spPr/>
        <p:txBody>
          <a:bodyPr/>
          <a:lstStyle/>
          <a:p>
            <a:r>
              <a:rPr lang="en-US" smtClean="0"/>
              <a:t>ICONS 2020, Vienna Austria</a:t>
            </a:r>
            <a:endParaRPr lang="en-US"/>
          </a:p>
        </p:txBody>
      </p:sp>
      <p:sp>
        <p:nvSpPr>
          <p:cNvPr id="7" name="Slide Number Placeholder 6"/>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1E4F627-33C9-4C02-8699-4EDAA3CD0D14}" type="datetime1">
              <a:rPr lang="en-US" smtClean="0"/>
              <a:t>1/10/2020</a:t>
            </a:fld>
            <a:endParaRPr lang="en-US"/>
          </a:p>
        </p:txBody>
      </p:sp>
      <p:sp>
        <p:nvSpPr>
          <p:cNvPr id="8" name="Footer Placeholder 7"/>
          <p:cNvSpPr>
            <a:spLocks noGrp="1"/>
          </p:cNvSpPr>
          <p:nvPr>
            <p:ph type="ftr" sz="quarter" idx="11"/>
          </p:nvPr>
        </p:nvSpPr>
        <p:spPr/>
        <p:txBody>
          <a:bodyPr/>
          <a:lstStyle/>
          <a:p>
            <a:r>
              <a:rPr lang="en-US" smtClean="0"/>
              <a:t>ICONS 2020, Vienna Austria</a:t>
            </a:r>
            <a:endParaRPr lang="en-US"/>
          </a:p>
        </p:txBody>
      </p:sp>
      <p:sp>
        <p:nvSpPr>
          <p:cNvPr id="9" name="Slide Number Placeholder 8"/>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876F496-0A94-4959-8B9E-77C2B461A257}" type="datetime1">
              <a:rPr lang="en-US" smtClean="0"/>
              <a:t>1/10/2020</a:t>
            </a:fld>
            <a:endParaRPr lang="en-US"/>
          </a:p>
        </p:txBody>
      </p:sp>
      <p:sp>
        <p:nvSpPr>
          <p:cNvPr id="4" name="Footer Placeholder 3"/>
          <p:cNvSpPr>
            <a:spLocks noGrp="1"/>
          </p:cNvSpPr>
          <p:nvPr>
            <p:ph type="ftr" sz="quarter" idx="11"/>
          </p:nvPr>
        </p:nvSpPr>
        <p:spPr/>
        <p:txBody>
          <a:bodyPr/>
          <a:lstStyle/>
          <a:p>
            <a:r>
              <a:rPr lang="en-US" smtClean="0"/>
              <a:t>ICONS 2020, Vienna Austria</a:t>
            </a:r>
            <a:endParaRPr lang="en-US"/>
          </a:p>
        </p:txBody>
      </p:sp>
      <p:sp>
        <p:nvSpPr>
          <p:cNvPr id="5" name="Slide Number Placeholder 4"/>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6744F-5617-435A-9DBB-3D9B879593F6}" type="datetime1">
              <a:rPr lang="en-US" smtClean="0"/>
              <a:t>1/10/2020</a:t>
            </a:fld>
            <a:endParaRPr lang="en-US"/>
          </a:p>
        </p:txBody>
      </p:sp>
      <p:sp>
        <p:nvSpPr>
          <p:cNvPr id="3" name="Footer Placeholder 2"/>
          <p:cNvSpPr>
            <a:spLocks noGrp="1"/>
          </p:cNvSpPr>
          <p:nvPr>
            <p:ph type="ftr" sz="quarter" idx="11"/>
          </p:nvPr>
        </p:nvSpPr>
        <p:spPr/>
        <p:txBody>
          <a:bodyPr/>
          <a:lstStyle/>
          <a:p>
            <a:r>
              <a:rPr lang="en-US" smtClean="0"/>
              <a:t>ICONS 2020, Vienna Austria</a:t>
            </a:r>
            <a:endParaRPr lang="en-US"/>
          </a:p>
        </p:txBody>
      </p:sp>
      <p:sp>
        <p:nvSpPr>
          <p:cNvPr id="4" name="Slide Number Placeholder 3"/>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smtClean="0"/>
              <a:t>Click to edit Master title style</a:t>
            </a:r>
            <a:endParaRPr lang="el-GR"/>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3E284-DC8C-4600-BB1A-9A83FE83793E}" type="datetime1">
              <a:rPr lang="en-US" smtClean="0"/>
              <a:t>1/10/2020</a:t>
            </a:fld>
            <a:endParaRPr lang="en-US"/>
          </a:p>
        </p:txBody>
      </p:sp>
      <p:sp>
        <p:nvSpPr>
          <p:cNvPr id="6" name="Footer Placeholder 5"/>
          <p:cNvSpPr>
            <a:spLocks noGrp="1"/>
          </p:cNvSpPr>
          <p:nvPr>
            <p:ph type="ftr" sz="quarter" idx="11"/>
          </p:nvPr>
        </p:nvSpPr>
        <p:spPr/>
        <p:txBody>
          <a:bodyPr/>
          <a:lstStyle/>
          <a:p>
            <a:r>
              <a:rPr lang="en-US" smtClean="0"/>
              <a:t>ICONS 2020, Vienna Austria</a:t>
            </a:r>
            <a:endParaRPr lang="en-US"/>
          </a:p>
        </p:txBody>
      </p:sp>
      <p:sp>
        <p:nvSpPr>
          <p:cNvPr id="7" name="Slide Number Placeholder 6"/>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l-G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l-GR"/>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9A4B8-67ED-430A-A6DB-1550529861F4}" type="datetime1">
              <a:rPr lang="en-US" smtClean="0"/>
              <a:t>1/10/2020</a:t>
            </a:fld>
            <a:endParaRPr lang="en-US"/>
          </a:p>
        </p:txBody>
      </p:sp>
      <p:sp>
        <p:nvSpPr>
          <p:cNvPr id="6" name="Footer Placeholder 5"/>
          <p:cNvSpPr>
            <a:spLocks noGrp="1"/>
          </p:cNvSpPr>
          <p:nvPr>
            <p:ph type="ftr" sz="quarter" idx="11"/>
          </p:nvPr>
        </p:nvSpPr>
        <p:spPr/>
        <p:txBody>
          <a:bodyPr/>
          <a:lstStyle/>
          <a:p>
            <a:r>
              <a:rPr lang="en-US" smtClean="0"/>
              <a:t>ICONS 2020, Vienna Austria</a:t>
            </a:r>
            <a:endParaRPr lang="en-US"/>
          </a:p>
        </p:txBody>
      </p:sp>
      <p:sp>
        <p:nvSpPr>
          <p:cNvPr id="7" name="Slide Number Placeholder 6"/>
          <p:cNvSpPr>
            <a:spLocks noGrp="1"/>
          </p:cNvSpPr>
          <p:nvPr>
            <p:ph type="sldNum" sz="quarter" idx="12"/>
          </p:nvPr>
        </p:nvSpPr>
        <p:spPr/>
        <p:txBody>
          <a:bodyPr/>
          <a:lstStyle/>
          <a:p>
            <a:fld id="{9A2AA8DD-EA7E-4FA7-8412-D69152E9002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623666"/>
            <a:ext cx="6172200" cy="857250"/>
          </a:xfrm>
          <a:prstGeom prst="rect">
            <a:avLst/>
          </a:prstGeom>
        </p:spPr>
        <p:txBody>
          <a:bodyPr vert="horz" lIns="68580" tIns="34290" rIns="68580" bIns="34290" rtlCol="0" anchor="ctr">
            <a:normAutofit/>
          </a:bodyPr>
          <a:lstStyle/>
          <a:p>
            <a:r>
              <a:rPr lang="en-US" smtClean="0"/>
              <a:t>Click to edit Master title style</a:t>
            </a:r>
            <a:endParaRPr lang="el-GR" dirty="0"/>
          </a:p>
        </p:txBody>
      </p:sp>
      <p:sp>
        <p:nvSpPr>
          <p:cNvPr id="4" name="Date Placeholder 3"/>
          <p:cNvSpPr>
            <a:spLocks noGrp="1"/>
          </p:cNvSpPr>
          <p:nvPr>
            <p:ph type="dt" sz="half" idx="2"/>
          </p:nvPr>
        </p:nvSpPr>
        <p:spPr>
          <a:xfrm>
            <a:off x="342900" y="4767263"/>
            <a:ext cx="16002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3C8203B-C862-4E81-86E5-F64C8367B31B}" type="datetime1">
              <a:rPr lang="en-US" smtClean="0"/>
              <a:t>1/10/2020</a:t>
            </a:fld>
            <a:endParaRPr lang="en-US" dirty="0"/>
          </a:p>
        </p:txBody>
      </p:sp>
      <p:sp>
        <p:nvSpPr>
          <p:cNvPr id="3" name="Text Placeholder 2"/>
          <p:cNvSpPr>
            <a:spLocks noGrp="1"/>
          </p:cNvSpPr>
          <p:nvPr>
            <p:ph type="body" idx="1"/>
          </p:nvPr>
        </p:nvSpPr>
        <p:spPr>
          <a:xfrm>
            <a:off x="342900" y="1491631"/>
            <a:ext cx="6172200" cy="310299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smtClean="0"/>
              <a:t>ICONS 2020, Vienna Austria</a:t>
            </a:r>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EDCE7003-AC2D-4718-9186-A621FC766C2A}" type="slidenum">
              <a:rPr lang="en-US" smtClean="0"/>
              <a:t>‹#›</a:t>
            </a:fld>
            <a:endParaRPr lang="en-US"/>
          </a:p>
        </p:txBody>
      </p:sp>
      <p:sp>
        <p:nvSpPr>
          <p:cNvPr id="7" name="Rectangle 3"/>
          <p:cNvSpPr>
            <a:spLocks noChangeArrowheads="1"/>
          </p:cNvSpPr>
          <p:nvPr/>
        </p:nvSpPr>
        <p:spPr bwMode="auto">
          <a:xfrm>
            <a:off x="0" y="0"/>
            <a:ext cx="6858000" cy="633413"/>
          </a:xfrm>
          <a:prstGeom prst="rect">
            <a:avLst/>
          </a:prstGeom>
          <a:solidFill>
            <a:srgbClr val="295586"/>
          </a:solidFill>
          <a:ln w="9525">
            <a:noFill/>
            <a:miter lim="800000"/>
            <a:headEnd/>
            <a:tailEnd/>
          </a:ln>
        </p:spPr>
        <p:txBody>
          <a:bodyPr lIns="68580" tIns="34290" rIns="68580" bIns="34290" anchor="ctr"/>
          <a:lstStyle/>
          <a:p>
            <a:pPr algn="ctr"/>
            <a:r>
              <a:rPr lang="en-US" sz="1800" b="1" dirty="0" smtClean="0">
                <a:solidFill>
                  <a:schemeClr val="bg1"/>
                </a:solidFill>
                <a:latin typeface="Calibri" pitchFamily="34" charset="0"/>
              </a:rPr>
              <a:t>CRP J02006, Task 2 “RRAF</a:t>
            </a:r>
            <a:r>
              <a:rPr lang="en-US" sz="1800" b="1" baseline="0" dirty="0" smtClean="0">
                <a:solidFill>
                  <a:schemeClr val="bg1"/>
                </a:solidFill>
                <a:latin typeface="Calibri" pitchFamily="34" charset="0"/>
              </a:rPr>
              <a:t> risk ranking and attractiveness”</a:t>
            </a:r>
            <a:endParaRPr lang="en-US" sz="18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hf sldNum="0" hdr="0" dt="0"/>
  <p:txStyles>
    <p:titleStyle>
      <a:lvl1pPr algn="ctr" defTabSz="685800" rtl="0" eaLnBrk="1" latinLnBrk="0" hangingPunct="1">
        <a:spcBef>
          <a:spcPct val="0"/>
        </a:spcBef>
        <a:buNone/>
        <a:defRPr sz="30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l-G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3CA0FF2-7EE9-44AE-B19A-7FF7564DD84C}"/>
              </a:ext>
            </a:extLst>
          </p:cNvPr>
          <p:cNvSpPr>
            <a:spLocks noGrp="1"/>
          </p:cNvSpPr>
          <p:nvPr>
            <p:ph type="ctrTitle"/>
          </p:nvPr>
        </p:nvSpPr>
        <p:spPr>
          <a:xfrm>
            <a:off x="476672" y="2211710"/>
            <a:ext cx="5829300" cy="1102519"/>
          </a:xfrm>
        </p:spPr>
        <p:txBody>
          <a:bodyPr>
            <a:noAutofit/>
          </a:bodyPr>
          <a:lstStyle/>
          <a:p>
            <a:r>
              <a:rPr lang="en-US" sz="2400" dirty="0"/>
              <a:t>Quantifying Potential Target Attractiveness In Research Reactors And Associated Facilities</a:t>
            </a:r>
          </a:p>
        </p:txBody>
      </p:sp>
      <p:sp>
        <p:nvSpPr>
          <p:cNvPr id="7" name="Subtitle 6">
            <a:extLst>
              <a:ext uri="{FF2B5EF4-FFF2-40B4-BE49-F238E27FC236}">
                <a16:creationId xmlns:a16="http://schemas.microsoft.com/office/drawing/2014/main" xmlns="" id="{A028A93E-6D1B-4C26-AA0B-66E3F527BF8E}"/>
              </a:ext>
            </a:extLst>
          </p:cNvPr>
          <p:cNvSpPr>
            <a:spLocks noGrp="1"/>
          </p:cNvSpPr>
          <p:nvPr>
            <p:ph type="subTitle" idx="1"/>
          </p:nvPr>
        </p:nvSpPr>
        <p:spPr>
          <a:xfrm>
            <a:off x="620688" y="3403476"/>
            <a:ext cx="5760640" cy="1746498"/>
          </a:xfrm>
        </p:spPr>
        <p:txBody>
          <a:bodyPr>
            <a:normAutofit/>
          </a:bodyPr>
          <a:lstStyle/>
          <a:p>
            <a:r>
              <a:rPr lang="en-GB" sz="1400" u="sng" dirty="0"/>
              <a:t>A. Sfetsos</a:t>
            </a:r>
            <a:r>
              <a:rPr lang="en-GB" sz="1400" dirty="0"/>
              <a:t>, J. Tsourounakis, M. Varvayianni, N. Catsaros, </a:t>
            </a:r>
            <a:r>
              <a:rPr lang="en-GB" sz="1400" dirty="0" smtClean="0"/>
              <a:t>NCSRD, </a:t>
            </a:r>
            <a:r>
              <a:rPr lang="en-GB" sz="1400" dirty="0"/>
              <a:t>Greece </a:t>
            </a:r>
          </a:p>
          <a:p>
            <a:r>
              <a:rPr lang="en-GB" sz="1400" dirty="0"/>
              <a:t>D.R. </a:t>
            </a:r>
            <a:r>
              <a:rPr lang="en-GB" sz="1400" dirty="0" err="1"/>
              <a:t>Ek</a:t>
            </a:r>
            <a:r>
              <a:rPr lang="en-GB" sz="1400" dirty="0"/>
              <a:t>, C.A. Potter, Sandia National Laboratories, USA</a:t>
            </a:r>
          </a:p>
          <a:p>
            <a:r>
              <a:rPr lang="en-GB" sz="1400" dirty="0"/>
              <a:t>W.C. Schuster, Nuclear Regulatory Commission, USA</a:t>
            </a:r>
          </a:p>
          <a:p>
            <a:r>
              <a:rPr lang="en-GB" sz="1400" dirty="0"/>
              <a:t>G. </a:t>
            </a:r>
            <a:r>
              <a:rPr lang="en-GB" sz="1400" dirty="0" err="1"/>
              <a:t>Bultz</a:t>
            </a:r>
            <a:r>
              <a:rPr lang="en-GB" sz="1400" dirty="0"/>
              <a:t>, Oak Ridge National Laboratory, USA</a:t>
            </a:r>
          </a:p>
          <a:p>
            <a:r>
              <a:rPr lang="en-GB" sz="1400" dirty="0"/>
              <a:t>S. Adu, O. </a:t>
            </a:r>
            <a:r>
              <a:rPr lang="en-GB" sz="1400" dirty="0" err="1"/>
              <a:t>Abgenorku</a:t>
            </a:r>
            <a:r>
              <a:rPr lang="en-GB" sz="1400" dirty="0"/>
              <a:t>, Nuclear Regulatory Authority, Ghana</a:t>
            </a:r>
          </a:p>
          <a:p>
            <a:r>
              <a:rPr lang="en-GB" sz="1400" dirty="0"/>
              <a:t>D.S. Shull, International Atomic Energy Agency (IAEA), Vienna, Austria </a:t>
            </a:r>
          </a:p>
          <a:p>
            <a:endParaRPr lang="en-GB" sz="11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520" y="771550"/>
            <a:ext cx="2303616" cy="150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21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D7CF6-07E1-4A22-BA18-5A6EB2998BA7}"/>
              </a:ext>
            </a:extLst>
          </p:cNvPr>
          <p:cNvSpPr>
            <a:spLocks noGrp="1"/>
          </p:cNvSpPr>
          <p:nvPr>
            <p:ph type="title"/>
          </p:nvPr>
        </p:nvSpPr>
        <p:spPr/>
        <p:txBody>
          <a:bodyPr>
            <a:normAutofit/>
          </a:bodyPr>
          <a:lstStyle/>
          <a:p>
            <a:r>
              <a:rPr lang="en-GB" sz="3200" dirty="0"/>
              <a:t>Attractiveness factors - 5</a:t>
            </a:r>
          </a:p>
        </p:txBody>
      </p:sp>
      <p:sp>
        <p:nvSpPr>
          <p:cNvPr id="3" name="Content Placeholder 2">
            <a:extLst>
              <a:ext uri="{FF2B5EF4-FFF2-40B4-BE49-F238E27FC236}">
                <a16:creationId xmlns:a16="http://schemas.microsoft.com/office/drawing/2014/main" xmlns="" id="{B12646EB-A0F9-4020-BB0C-764AD0B68257}"/>
              </a:ext>
            </a:extLst>
          </p:cNvPr>
          <p:cNvSpPr>
            <a:spLocks noGrp="1"/>
          </p:cNvSpPr>
          <p:nvPr>
            <p:ph idx="1"/>
          </p:nvPr>
        </p:nvSpPr>
        <p:spPr>
          <a:xfrm>
            <a:off x="342900" y="1200152"/>
            <a:ext cx="6110436" cy="1515615"/>
          </a:xfrm>
        </p:spPr>
        <p:txBody>
          <a:bodyPr/>
          <a:lstStyle/>
          <a:p>
            <a:pPr marL="0" indent="0" algn="just">
              <a:buNone/>
            </a:pPr>
            <a:endParaRPr lang="en-US" sz="1800" dirty="0" smtClean="0"/>
          </a:p>
          <a:p>
            <a:pPr marL="0" indent="0" algn="just">
              <a:buNone/>
            </a:pPr>
            <a:r>
              <a:rPr lang="en-US" sz="1800" dirty="0" smtClean="0"/>
              <a:t>The </a:t>
            </a:r>
            <a:r>
              <a:rPr lang="en-US" sz="1800" b="1" u="sng" dirty="0"/>
              <a:t>portability factor </a:t>
            </a:r>
            <a:r>
              <a:rPr lang="en-US" sz="1800" dirty="0"/>
              <a:t>is linked to the size and weight of the target material and can include shielding. The most attractive material is the one that can be handheld and easily man-portable.</a:t>
            </a:r>
          </a:p>
        </p:txBody>
      </p:sp>
      <p:graphicFrame>
        <p:nvGraphicFramePr>
          <p:cNvPr id="6" name="Table 5"/>
          <p:cNvGraphicFramePr>
            <a:graphicFrameLocks noGrp="1"/>
          </p:cNvGraphicFramePr>
          <p:nvPr>
            <p:extLst>
              <p:ext uri="{D42A27DB-BD31-4B8C-83A1-F6EECF244321}">
                <p14:modId xmlns:p14="http://schemas.microsoft.com/office/powerpoint/2010/main" val="1836939508"/>
              </p:ext>
            </p:extLst>
          </p:nvPr>
        </p:nvGraphicFramePr>
        <p:xfrm>
          <a:off x="188640" y="3147814"/>
          <a:ext cx="6408710" cy="1296144"/>
        </p:xfrm>
        <a:graphic>
          <a:graphicData uri="http://schemas.openxmlformats.org/drawingml/2006/table">
            <a:tbl>
              <a:tblPr firstRow="1" firstCol="1" bandRow="1">
                <a:tableStyleId>{B301B821-A1FF-4177-AEE7-76D212191A09}</a:tableStyleId>
              </a:tblPr>
              <a:tblGrid>
                <a:gridCol w="905118"/>
                <a:gridCol w="883601"/>
                <a:gridCol w="883601"/>
                <a:gridCol w="803779"/>
                <a:gridCol w="868331"/>
                <a:gridCol w="1032140"/>
                <a:gridCol w="1032140"/>
              </a:tblGrid>
              <a:tr h="824819">
                <a:tc>
                  <a:txBody>
                    <a:bodyPr/>
                    <a:lstStyle/>
                    <a:p>
                      <a:pPr algn="ctr" hangingPunct="0">
                        <a:spcAft>
                          <a:spcPts val="600"/>
                        </a:spcAft>
                      </a:pPr>
                      <a:r>
                        <a:rPr lang="en-GB" sz="1000" dirty="0">
                          <a:effectLst/>
                        </a:rPr>
                        <a:t>Attractiveness </a:t>
                      </a:r>
                      <a:endParaRPr lang="en-GB" sz="1000" dirty="0" smtClean="0">
                        <a:effectLst/>
                      </a:endParaRPr>
                    </a:p>
                  </a:txBody>
                  <a:tcPr marL="68580" marR="68580" marT="0" marB="0" anchor="ctr"/>
                </a:tc>
                <a:tc>
                  <a:txBody>
                    <a:bodyPr/>
                    <a:lstStyle/>
                    <a:p>
                      <a:pPr algn="ctr" hangingPunct="0">
                        <a:spcAft>
                          <a:spcPts val="600"/>
                        </a:spcAft>
                      </a:pPr>
                      <a:r>
                        <a:rPr lang="en-GB" sz="1000" dirty="0">
                          <a:effectLst/>
                        </a:rPr>
                        <a:t>1 - Very Low</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3 -Medium </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5 - Very High</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Relative scaling </a:t>
                      </a:r>
                      <a:endParaRPr lang="en-US" sz="1400" dirty="0">
                        <a:effectLst/>
                        <a:latin typeface="Times"/>
                        <a:ea typeface="MS Mincho"/>
                        <a:cs typeface="Times New Roman"/>
                      </a:endParaRPr>
                    </a:p>
                  </a:txBody>
                  <a:tcPr marL="68580" marR="68580" marT="0" marB="0" anchor="ctr"/>
                </a:tc>
              </a:tr>
              <a:tr h="471325">
                <a:tc>
                  <a:txBody>
                    <a:bodyPr/>
                    <a:lstStyle/>
                    <a:p>
                      <a:pPr algn="ctr" hangingPunct="0">
                        <a:spcAft>
                          <a:spcPts val="600"/>
                        </a:spcAft>
                      </a:pPr>
                      <a:r>
                        <a:rPr lang="en-GB" sz="1200" dirty="0">
                          <a:effectLst/>
                        </a:rPr>
                        <a:t>Portability </a:t>
                      </a:r>
                      <a:endParaRPr lang="en-US" sz="20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r>
                        <a:rPr lang="en-GB" sz="1200" dirty="0">
                          <a:effectLst/>
                        </a:rPr>
                        <a:t>Truck</a:t>
                      </a:r>
                      <a:endParaRPr lang="en-US" sz="20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endParaRPr lang="en-US" sz="20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r>
                        <a:rPr lang="en-GB" sz="1200" dirty="0">
                          <a:effectLst/>
                        </a:rPr>
                        <a:t>Hand Truck</a:t>
                      </a:r>
                      <a:endParaRPr lang="en-US" sz="20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endParaRPr lang="en-US" sz="20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r>
                        <a:rPr lang="en-GB" sz="1200" dirty="0" smtClean="0">
                          <a:effectLst/>
                        </a:rPr>
                        <a:t>Handheld</a:t>
                      </a:r>
                      <a:endParaRPr lang="en-US" sz="20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r>
                        <a:rPr lang="en-GB" sz="1200" dirty="0">
                          <a:effectLst/>
                        </a:rPr>
                        <a:t> 5%</a:t>
                      </a:r>
                      <a:endParaRPr lang="en-US" sz="2000" dirty="0">
                        <a:effectLst/>
                        <a:latin typeface="Calibri" pitchFamily="34" charset="0"/>
                        <a:ea typeface="MS Mincho"/>
                        <a:cs typeface="Times New Roman"/>
                      </a:endParaRPr>
                    </a:p>
                  </a:txBody>
                  <a:tcPr marL="68580" marR="68580" marT="0" marB="0" anchor="ctr"/>
                </a:tc>
              </a:tr>
            </a:tbl>
          </a:graphicData>
        </a:graphic>
      </p:graphicFrame>
      <p:sp>
        <p:nvSpPr>
          <p:cNvPr id="4" name="Footer Placeholder 3"/>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1361914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Consequences</a:t>
            </a:r>
          </a:p>
        </p:txBody>
      </p:sp>
      <p:sp>
        <p:nvSpPr>
          <p:cNvPr id="3" name="Content Placeholder 2"/>
          <p:cNvSpPr>
            <a:spLocks noGrp="1"/>
          </p:cNvSpPr>
          <p:nvPr>
            <p:ph idx="1"/>
          </p:nvPr>
        </p:nvSpPr>
        <p:spPr>
          <a:xfrm>
            <a:off x="342900" y="1344166"/>
            <a:ext cx="6172200" cy="3171800"/>
          </a:xfrm>
        </p:spPr>
        <p:txBody>
          <a:bodyPr>
            <a:normAutofit/>
          </a:bodyPr>
          <a:lstStyle/>
          <a:p>
            <a:r>
              <a:rPr lang="en-US" sz="1400" b="1" dirty="0"/>
              <a:t>Human health</a:t>
            </a:r>
            <a:r>
              <a:rPr lang="en-US" sz="1400" dirty="0"/>
              <a:t>. These may include casualties (deaths and injuries) caused by the device (e.g. resulting from an explosion) as well as exposure to radiation or intakes of radionuclides. </a:t>
            </a:r>
          </a:p>
          <a:p>
            <a:r>
              <a:rPr lang="en-US" sz="1400" b="1" dirty="0"/>
              <a:t>Economic costs</a:t>
            </a:r>
            <a:r>
              <a:rPr lang="en-US" sz="1400" dirty="0"/>
              <a:t>. May include assumed relative cost factors addressing impacts on people, property and the environment and also account for the [scaled] </a:t>
            </a:r>
            <a:r>
              <a:rPr lang="en-US" sz="1400" dirty="0" smtClean="0"/>
              <a:t>half</a:t>
            </a:r>
            <a:r>
              <a:rPr lang="el-GR" sz="1400" dirty="0" smtClean="0"/>
              <a:t>-</a:t>
            </a:r>
            <a:r>
              <a:rPr lang="en-US" sz="1400" dirty="0" smtClean="0"/>
              <a:t>life </a:t>
            </a:r>
            <a:r>
              <a:rPr lang="en-US" sz="1400" dirty="0"/>
              <a:t>of cool / fresh irradiated NM and RM</a:t>
            </a:r>
          </a:p>
          <a:p>
            <a:r>
              <a:rPr lang="en-US" sz="1400" dirty="0"/>
              <a:t>A [scaled] thermal power factor also accounts for the RRAF (cool / freshly irradiated NM) </a:t>
            </a:r>
          </a:p>
          <a:p>
            <a:r>
              <a:rPr lang="en-US" sz="1400" dirty="0"/>
              <a:t>A </a:t>
            </a:r>
            <a:r>
              <a:rPr lang="en-US" sz="1400" b="1" i="1" u="sng" dirty="0"/>
              <a:t>composite indicator</a:t>
            </a:r>
            <a:r>
              <a:rPr lang="en-US" sz="1400" dirty="0"/>
              <a:t> accounting for the consequences for all possible types of malicious actions that can be initiated by an adversary is proposed to contain a weighted estimate of the health (75%) and economic (25%) components. </a:t>
            </a:r>
          </a:p>
        </p:txBody>
      </p:sp>
      <p:sp>
        <p:nvSpPr>
          <p:cNvPr id="4" name="Rectangle 3"/>
          <p:cNvSpPr/>
          <p:nvPr/>
        </p:nvSpPr>
        <p:spPr>
          <a:xfrm>
            <a:off x="543173" y="4011910"/>
            <a:ext cx="5976664" cy="646331"/>
          </a:xfrm>
          <a:prstGeom prst="rect">
            <a:avLst/>
          </a:prstGeom>
          <a:solidFill>
            <a:schemeClr val="bg1"/>
          </a:solidFill>
        </p:spPr>
        <p:txBody>
          <a:bodyPr wrap="square" lIns="91438" tIns="45719" rIns="91438" bIns="45719">
            <a:spAutoFit/>
          </a:bodyPr>
          <a:lstStyle/>
          <a:p>
            <a:pPr algn="ctr"/>
            <a:r>
              <a:rPr lang="en-US" dirty="0" smtClean="0"/>
              <a:t>FINAL VALUE = (75</a:t>
            </a:r>
            <a:r>
              <a:rPr lang="en-US" dirty="0"/>
              <a:t>% * HEALTH + 25% * ECONOMIC * HALF-LIFE_SCALE)* THERMAL_POWER_SCALE </a:t>
            </a:r>
          </a:p>
        </p:txBody>
      </p:sp>
      <p:sp>
        <p:nvSpPr>
          <p:cNvPr id="5" name="Footer Placeholder 4"/>
          <p:cNvSpPr>
            <a:spLocks noGrp="1"/>
          </p:cNvSpPr>
          <p:nvPr>
            <p:ph type="ftr" sz="quarter" idx="11"/>
          </p:nvPr>
        </p:nvSpPr>
        <p:spPr/>
        <p:txBody>
          <a:bodyPr/>
          <a:lstStyle/>
          <a:p>
            <a:r>
              <a:rPr lang="en-US" dirty="0" smtClean="0"/>
              <a:t>ICONS 2020, Vienna Austria</a:t>
            </a:r>
            <a:endParaRPr lang="en-US" dirty="0"/>
          </a:p>
        </p:txBody>
      </p:sp>
    </p:spTree>
    <p:extLst>
      <p:ext uri="{BB962C8B-B14F-4D97-AF65-F5344CB8AC3E}">
        <p14:creationId xmlns:p14="http://schemas.microsoft.com/office/powerpoint/2010/main" val="2240284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Key results</a:t>
            </a:r>
          </a:p>
        </p:txBody>
      </p:sp>
      <p:sp>
        <p:nvSpPr>
          <p:cNvPr id="3" name="Content Placeholder 2"/>
          <p:cNvSpPr>
            <a:spLocks noGrp="1"/>
          </p:cNvSpPr>
          <p:nvPr>
            <p:ph idx="1"/>
          </p:nvPr>
        </p:nvSpPr>
        <p:spPr/>
        <p:txBody>
          <a:bodyPr>
            <a:normAutofit/>
          </a:bodyPr>
          <a:lstStyle/>
          <a:p>
            <a:pPr marL="0" indent="0">
              <a:buNone/>
            </a:pPr>
            <a:r>
              <a:rPr lang="en-US" sz="1800" dirty="0"/>
              <a:t>Example application on IAEA virtual facilities </a:t>
            </a:r>
          </a:p>
          <a:p>
            <a:pPr marL="0" indent="0">
              <a:buNone/>
            </a:pPr>
            <a:endParaRPr lang="en-US" sz="1800" dirty="0" smtClean="0"/>
          </a:p>
          <a:p>
            <a:pPr marL="0" indent="0">
              <a:buNone/>
            </a:pPr>
            <a:r>
              <a:rPr lang="en-US" sz="1800" b="1" u="sng" dirty="0" smtClean="0"/>
              <a:t>Operator perspective </a:t>
            </a:r>
            <a:endParaRPr lang="en-US" sz="1800" b="1" u="sng" dirty="0"/>
          </a:p>
          <a:p>
            <a:pPr algn="just"/>
            <a:r>
              <a:rPr lang="en-GB" sz="1500" dirty="0"/>
              <a:t>Hypothetical Atomic Research Institute (HARI).</a:t>
            </a:r>
          </a:p>
          <a:p>
            <a:pPr algn="just"/>
            <a:r>
              <a:rPr lang="en-US" sz="1500" dirty="0"/>
              <a:t>University Medical Center (UMC) </a:t>
            </a:r>
          </a:p>
          <a:p>
            <a:pPr algn="just"/>
            <a:r>
              <a:rPr lang="en-US" sz="1500" dirty="0" err="1"/>
              <a:t>Shapash</a:t>
            </a:r>
            <a:r>
              <a:rPr lang="en-US" sz="1500" dirty="0"/>
              <a:t> Nuclear Research Institute (SNRI)</a:t>
            </a:r>
          </a:p>
          <a:p>
            <a:pPr algn="just"/>
            <a:r>
              <a:rPr lang="en-US" sz="1500" dirty="0" smtClean="0"/>
              <a:t>HARI Security </a:t>
            </a:r>
            <a:r>
              <a:rPr lang="en-US" sz="1500" dirty="0"/>
              <a:t>upgrades </a:t>
            </a:r>
          </a:p>
          <a:p>
            <a:pPr marL="0" indent="0" algn="just">
              <a:buNone/>
            </a:pPr>
            <a:r>
              <a:rPr lang="en-US" sz="1600" b="1" u="sng" dirty="0" smtClean="0"/>
              <a:t>Regulator perspective</a:t>
            </a:r>
            <a:endParaRPr lang="en-US" sz="1600" b="1" u="sng" dirty="0"/>
          </a:p>
          <a:p>
            <a:pPr algn="just"/>
            <a:r>
              <a:rPr lang="en-US" sz="1500" dirty="0"/>
              <a:t>A comparison of all facilities </a:t>
            </a:r>
          </a:p>
        </p:txBody>
      </p:sp>
      <p:sp>
        <p:nvSpPr>
          <p:cNvPr id="4" name="Footer Placeholder 3"/>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1751016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HARI</a:t>
            </a:r>
            <a:endParaRPr lang="en-US" dirty="0"/>
          </a:p>
        </p:txBody>
      </p:sp>
      <p:sp>
        <p:nvSpPr>
          <p:cNvPr id="3" name="Footer Placeholder 2"/>
          <p:cNvSpPr>
            <a:spLocks noGrp="1"/>
          </p:cNvSpPr>
          <p:nvPr>
            <p:ph type="ftr" sz="quarter" idx="11"/>
          </p:nvPr>
        </p:nvSpPr>
        <p:spPr/>
        <p:txBody>
          <a:bodyPr/>
          <a:lstStyle/>
          <a:p>
            <a:r>
              <a:rPr lang="en-US" smtClean="0"/>
              <a:t>ICONS 2020, Vienna Austria</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7" y="1851670"/>
            <a:ext cx="251191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1642" y="1384394"/>
            <a:ext cx="429635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882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HARI – RPWF Security Upgrades</a:t>
            </a:r>
            <a:endParaRPr lang="en-US" dirty="0"/>
          </a:p>
        </p:txBody>
      </p:sp>
      <p:sp>
        <p:nvSpPr>
          <p:cNvPr id="4" name="Rectangle 2"/>
          <p:cNvSpPr>
            <a:spLocks noChangeArrowheads="1"/>
          </p:cNvSpPr>
          <p:nvPr/>
        </p:nvSpPr>
        <p:spPr bwMode="auto">
          <a:xfrm>
            <a:off x="0" y="-184665"/>
            <a:ext cx="184710" cy="36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en-US"/>
          </a:p>
        </p:txBody>
      </p:sp>
      <p:sp>
        <p:nvSpPr>
          <p:cNvPr id="3" name="Footer Placeholder 2"/>
          <p:cNvSpPr>
            <a:spLocks noGrp="1"/>
          </p:cNvSpPr>
          <p:nvPr>
            <p:ph type="ftr" sz="quarter" idx="11"/>
          </p:nvPr>
        </p:nvSpPr>
        <p:spPr/>
        <p:txBody>
          <a:bodyPr/>
          <a:lstStyle/>
          <a:p>
            <a:r>
              <a:rPr lang="en-US" smtClean="0"/>
              <a:t>ICONS 2020, Vienna Austria</a:t>
            </a:r>
            <a:endParaRPr lang="en-US"/>
          </a:p>
        </p:txBody>
      </p:sp>
      <p:sp>
        <p:nvSpPr>
          <p:cNvPr id="5"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736" y="1635646"/>
            <a:ext cx="4405313"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96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UMC</a:t>
            </a:r>
            <a:endParaRPr lang="en-US" dirty="0"/>
          </a:p>
        </p:txBody>
      </p:sp>
      <p:sp>
        <p:nvSpPr>
          <p:cNvPr id="4" name="Rectangle 2"/>
          <p:cNvSpPr>
            <a:spLocks noChangeArrowheads="1"/>
          </p:cNvSpPr>
          <p:nvPr/>
        </p:nvSpPr>
        <p:spPr bwMode="auto">
          <a:xfrm>
            <a:off x="0" y="-184665"/>
            <a:ext cx="184710" cy="36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en-US"/>
          </a:p>
        </p:txBody>
      </p:sp>
      <p:sp>
        <p:nvSpPr>
          <p:cNvPr id="3" name="Footer Placeholder 2"/>
          <p:cNvSpPr>
            <a:spLocks noGrp="1"/>
          </p:cNvSpPr>
          <p:nvPr>
            <p:ph type="ftr" sz="quarter" idx="11"/>
          </p:nvPr>
        </p:nvSpPr>
        <p:spPr/>
        <p:txBody>
          <a:bodyPr/>
          <a:lstStyle/>
          <a:p>
            <a:r>
              <a:rPr lang="en-US" smtClean="0"/>
              <a:t>ICONS 2020, Vienna Austria</a:t>
            </a: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736" y="1419622"/>
            <a:ext cx="4956785"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06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Shapash</a:t>
            </a:r>
            <a:endParaRPr lang="en-US" dirty="0"/>
          </a:p>
        </p:txBody>
      </p:sp>
      <p:sp>
        <p:nvSpPr>
          <p:cNvPr id="4" name="Rectangle 2"/>
          <p:cNvSpPr>
            <a:spLocks noChangeArrowheads="1"/>
          </p:cNvSpPr>
          <p:nvPr/>
        </p:nvSpPr>
        <p:spPr bwMode="auto">
          <a:xfrm>
            <a:off x="0" y="-184665"/>
            <a:ext cx="184710" cy="36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en-US"/>
          </a:p>
        </p:txBody>
      </p:sp>
      <p:sp>
        <p:nvSpPr>
          <p:cNvPr id="3" name="Footer Placeholder 2"/>
          <p:cNvSpPr>
            <a:spLocks noGrp="1"/>
          </p:cNvSpPr>
          <p:nvPr>
            <p:ph type="ftr" sz="quarter" idx="11"/>
          </p:nvPr>
        </p:nvSpPr>
        <p:spPr/>
        <p:txBody>
          <a:bodyPr/>
          <a:lstStyle/>
          <a:p>
            <a:r>
              <a:rPr lang="en-US" smtClean="0"/>
              <a:t>ICONS 2020, Vienna Austria</a:t>
            </a:r>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736" y="1347614"/>
            <a:ext cx="4956785"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459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facilities</a:t>
            </a:r>
            <a:endParaRPr lang="en-US" dirty="0"/>
          </a:p>
        </p:txBody>
      </p:sp>
      <p:sp>
        <p:nvSpPr>
          <p:cNvPr id="4" name="Rectangle 2"/>
          <p:cNvSpPr>
            <a:spLocks noChangeArrowheads="1"/>
          </p:cNvSpPr>
          <p:nvPr/>
        </p:nvSpPr>
        <p:spPr bwMode="auto">
          <a:xfrm>
            <a:off x="0" y="-184665"/>
            <a:ext cx="184710" cy="36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en-US"/>
          </a:p>
        </p:txBody>
      </p:sp>
      <p:sp>
        <p:nvSpPr>
          <p:cNvPr id="3" name="Footer Placeholder 2"/>
          <p:cNvSpPr>
            <a:spLocks noGrp="1"/>
          </p:cNvSpPr>
          <p:nvPr>
            <p:ph type="ftr" sz="quarter" idx="11"/>
          </p:nvPr>
        </p:nvSpPr>
        <p:spPr/>
        <p:txBody>
          <a:bodyPr/>
          <a:lstStyle/>
          <a:p>
            <a:r>
              <a:rPr lang="en-US" smtClean="0"/>
              <a:t>ICONS 2020, Vienna Austria</a:t>
            </a: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736" y="1419622"/>
            <a:ext cx="4956785"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701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Conclusions</a:t>
            </a:r>
          </a:p>
        </p:txBody>
      </p:sp>
      <p:sp>
        <p:nvSpPr>
          <p:cNvPr id="6" name="Content Placeholder 5"/>
          <p:cNvSpPr>
            <a:spLocks noGrp="1"/>
          </p:cNvSpPr>
          <p:nvPr>
            <p:ph sz="half" idx="2"/>
          </p:nvPr>
        </p:nvSpPr>
        <p:spPr>
          <a:xfrm>
            <a:off x="169703" y="1275606"/>
            <a:ext cx="3030141" cy="3600400"/>
          </a:xfrm>
        </p:spPr>
        <p:txBody>
          <a:bodyPr>
            <a:normAutofit fontScale="85000" lnSpcReduction="20000"/>
          </a:bodyPr>
          <a:lstStyle/>
          <a:p>
            <a:r>
              <a:rPr lang="en-US" dirty="0" smtClean="0"/>
              <a:t>Develop a methodology to compare NM and RM under a common risk ranking scheme </a:t>
            </a:r>
          </a:p>
          <a:p>
            <a:r>
              <a:rPr lang="en-US" dirty="0" smtClean="0"/>
              <a:t>Potential applications can include: </a:t>
            </a:r>
          </a:p>
          <a:p>
            <a:pPr lvl="1"/>
            <a:r>
              <a:rPr lang="en-US" dirty="0" smtClean="0"/>
              <a:t>Ranking of respective targets in a RRAF that could be further assessed in terms of vulnerabilities and physical protection measures.</a:t>
            </a:r>
          </a:p>
          <a:p>
            <a:pPr lvl="1"/>
            <a:r>
              <a:rPr lang="en-US" dirty="0" smtClean="0"/>
              <a:t>Identification of groups of RN/NM based on the risk ranking scheme that could be considered as higher priority for further analysis of physical protection measures, and risk-informed security upgrades.</a:t>
            </a:r>
          </a:p>
          <a:p>
            <a:pPr lvl="1"/>
            <a:r>
              <a:rPr lang="en-US" dirty="0" smtClean="0"/>
              <a:t>Definition of potential targets that could be tested in nuclear security capacity building activities</a:t>
            </a:r>
          </a:p>
          <a:p>
            <a:endParaRPr lang="en-US" dirty="0"/>
          </a:p>
        </p:txBody>
      </p:sp>
      <p:sp>
        <p:nvSpPr>
          <p:cNvPr id="4" name="Rectangle 2"/>
          <p:cNvSpPr>
            <a:spLocks noChangeArrowheads="1"/>
          </p:cNvSpPr>
          <p:nvPr/>
        </p:nvSpPr>
        <p:spPr bwMode="auto">
          <a:xfrm>
            <a:off x="0" y="-184665"/>
            <a:ext cx="184710" cy="36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184665"/>
            <a:ext cx="184710" cy="36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0717" y="1779662"/>
            <a:ext cx="3524686" cy="230425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2130716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48680" y="1059583"/>
            <a:ext cx="5829300" cy="3600399"/>
          </a:xfrm>
        </p:spPr>
        <p:txBody>
          <a:bodyPr anchor="ctr">
            <a:normAutofit fontScale="92500" lnSpcReduction="20000"/>
          </a:bodyPr>
          <a:lstStyle/>
          <a:p>
            <a:pPr algn="ctr"/>
            <a:r>
              <a:rPr lang="en-US" sz="3200" b="1" dirty="0">
                <a:solidFill>
                  <a:schemeClr val="tx1"/>
                </a:solidFill>
              </a:rPr>
              <a:t>Many thanks !!!! – Questions</a:t>
            </a:r>
          </a:p>
          <a:p>
            <a:pPr algn="ctr"/>
            <a:endParaRPr lang="en-US" sz="3200" b="1" dirty="0" smtClean="0">
              <a:solidFill>
                <a:schemeClr val="tx1"/>
              </a:solidFill>
            </a:endParaRPr>
          </a:p>
          <a:p>
            <a:pPr algn="ctr"/>
            <a:r>
              <a:rPr lang="en-US" sz="2200" b="1" u="sng" smtClean="0">
                <a:solidFill>
                  <a:schemeClr val="tx1"/>
                </a:solidFill>
              </a:rPr>
              <a:t>Email: ts@ipta.demokritos.gr</a:t>
            </a:r>
            <a:endParaRPr lang="en-US" sz="2200" b="1" u="sng" dirty="0">
              <a:solidFill>
                <a:schemeClr val="tx1"/>
              </a:solidFill>
            </a:endParaRPr>
          </a:p>
          <a:p>
            <a:pPr algn="ctr"/>
            <a:endParaRPr lang="en-US" sz="3200" b="1" dirty="0">
              <a:solidFill>
                <a:schemeClr val="tx1"/>
              </a:solidFill>
            </a:endParaRPr>
          </a:p>
          <a:p>
            <a:r>
              <a:rPr lang="en-US" sz="1600" b="1" dirty="0">
                <a:solidFill>
                  <a:schemeClr val="tx1"/>
                </a:solidFill>
              </a:rPr>
              <a:t>You are cordially invited to the side event “Assessing Attractiveness of Nuclear Materials and Radiological Materials for Research Reactors”</a:t>
            </a:r>
            <a:r>
              <a:rPr lang="en-GB" sz="1600" dirty="0">
                <a:solidFill>
                  <a:schemeClr val="tx1"/>
                </a:solidFill>
              </a:rPr>
              <a:t/>
            </a:r>
            <a:br>
              <a:rPr lang="en-GB" sz="1600" dirty="0">
                <a:solidFill>
                  <a:schemeClr val="tx1"/>
                </a:solidFill>
              </a:rPr>
            </a:br>
            <a:r>
              <a:rPr lang="en-GB" sz="1600" dirty="0">
                <a:solidFill>
                  <a:schemeClr val="tx1"/>
                </a:solidFill>
              </a:rPr>
              <a:t/>
            </a:r>
            <a:br>
              <a:rPr lang="en-GB" sz="1600" dirty="0">
                <a:solidFill>
                  <a:schemeClr val="tx1"/>
                </a:solidFill>
              </a:rPr>
            </a:br>
            <a:r>
              <a:rPr lang="en-GB" sz="1600" i="1" dirty="0">
                <a:solidFill>
                  <a:schemeClr val="tx1"/>
                </a:solidFill>
              </a:rPr>
              <a:t>Date and Time:</a:t>
            </a:r>
            <a:r>
              <a:rPr lang="en-GB" sz="1600" dirty="0">
                <a:solidFill>
                  <a:schemeClr val="tx1"/>
                </a:solidFill>
              </a:rPr>
              <a:t> </a:t>
            </a:r>
            <a:r>
              <a:rPr lang="en-GB" sz="1600" b="1" dirty="0">
                <a:solidFill>
                  <a:schemeClr val="tx1"/>
                </a:solidFill>
              </a:rPr>
              <a:t>Thursday 13 February 2020; 12:30 - 14:00</a:t>
            </a:r>
            <a:endParaRPr lang="en-US" sz="1600" dirty="0">
              <a:solidFill>
                <a:schemeClr val="tx1"/>
              </a:solidFill>
            </a:endParaRPr>
          </a:p>
          <a:p>
            <a:r>
              <a:rPr lang="en-GB" sz="1600" i="1" dirty="0">
                <a:solidFill>
                  <a:schemeClr val="tx1"/>
                </a:solidFill>
              </a:rPr>
              <a:t/>
            </a:r>
            <a:br>
              <a:rPr lang="en-GB" sz="1600" i="1" dirty="0">
                <a:solidFill>
                  <a:schemeClr val="tx1"/>
                </a:solidFill>
              </a:rPr>
            </a:br>
            <a:r>
              <a:rPr lang="en-GB" sz="1600" i="1" dirty="0">
                <a:solidFill>
                  <a:schemeClr val="tx1"/>
                </a:solidFill>
              </a:rPr>
              <a:t>Venue:</a:t>
            </a:r>
            <a:r>
              <a:rPr lang="en-GB" sz="1600" dirty="0">
                <a:solidFill>
                  <a:schemeClr val="tx1"/>
                </a:solidFill>
              </a:rPr>
              <a:t> </a:t>
            </a:r>
            <a:r>
              <a:rPr lang="en-GB" sz="1600" b="1" dirty="0">
                <a:solidFill>
                  <a:schemeClr val="tx1"/>
                </a:solidFill>
              </a:rPr>
              <a:t>Conference Room M5, M Building, Ground Floor</a:t>
            </a:r>
            <a:endParaRPr lang="en-US" sz="1600" dirty="0">
              <a:solidFill>
                <a:schemeClr val="tx1"/>
              </a:solidFill>
            </a:endParaRPr>
          </a:p>
          <a:p>
            <a:pPr algn="ctr"/>
            <a:endParaRPr lang="en-US" sz="1600" b="1" dirty="0">
              <a:solidFill>
                <a:schemeClr val="tx1"/>
              </a:solidFill>
            </a:endParaRPr>
          </a:p>
          <a:p>
            <a:pPr algn="ctr"/>
            <a:r>
              <a:rPr lang="en-US" sz="1600" b="1" dirty="0">
                <a:solidFill>
                  <a:schemeClr val="tx1"/>
                </a:solidFill>
              </a:rPr>
              <a:t>We are seeking your valuable feedback on the merits and suggestions for improvement of the proposed </a:t>
            </a:r>
            <a:r>
              <a:rPr lang="en-US" sz="1600" b="1" dirty="0" smtClean="0">
                <a:solidFill>
                  <a:schemeClr val="tx1"/>
                </a:solidFill>
              </a:rPr>
              <a:t>approach</a:t>
            </a:r>
            <a:r>
              <a:rPr lang="en-US" sz="1600" b="1" dirty="0">
                <a:solidFill>
                  <a:schemeClr val="tx1"/>
                </a:solidFill>
              </a:rPr>
              <a:t>. </a:t>
            </a:r>
          </a:p>
          <a:p>
            <a:pPr algn="ctr"/>
            <a:endParaRPr lang="en-US" sz="1600" b="1" dirty="0">
              <a:solidFill>
                <a:schemeClr val="accent3">
                  <a:lumMod val="75000"/>
                </a:schemeClr>
              </a:solidFill>
            </a:endParaRPr>
          </a:p>
        </p:txBody>
      </p:sp>
      <p:sp>
        <p:nvSpPr>
          <p:cNvPr id="2" name="Footer Placeholder 1"/>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418969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77" tIns="34289" rIns="68577" bIns="34289">
            <a:normAutofit/>
          </a:bodyPr>
          <a:lstStyle/>
          <a:p>
            <a:r>
              <a:rPr lang="en-US" sz="3200" dirty="0"/>
              <a:t>Objective of CRP J02006 – Task 2</a:t>
            </a:r>
          </a:p>
        </p:txBody>
      </p:sp>
      <p:sp>
        <p:nvSpPr>
          <p:cNvPr id="3" name="Content Placeholder 2"/>
          <p:cNvSpPr>
            <a:spLocks noGrp="1"/>
          </p:cNvSpPr>
          <p:nvPr>
            <p:ph idx="1"/>
          </p:nvPr>
        </p:nvSpPr>
        <p:spPr>
          <a:xfrm>
            <a:off x="342901" y="1488183"/>
            <a:ext cx="6398468" cy="3171799"/>
          </a:xfrm>
        </p:spPr>
        <p:txBody>
          <a:bodyPr lIns="68577" tIns="34289" rIns="68577" bIns="34289">
            <a:normAutofit lnSpcReduction="10000"/>
          </a:bodyPr>
          <a:lstStyle/>
          <a:p>
            <a:r>
              <a:rPr lang="en-US" sz="1800" dirty="0"/>
              <a:t>Identify factors for developing a comprehensive normalized ranking scheme for security risk posed by NM/RM considering the unique characteristics of RRAFs. </a:t>
            </a:r>
          </a:p>
          <a:p>
            <a:endParaRPr lang="en-US" sz="1800" dirty="0"/>
          </a:p>
          <a:p>
            <a:r>
              <a:rPr lang="en-US" sz="1800" dirty="0"/>
              <a:t>Develop a methodology to compare seemingly dis-similar types of events (unauthorized removal and/or sabotage) and also different types of NM/RM to support risk informed decisions for improving RRAF physical protection regimes.</a:t>
            </a:r>
          </a:p>
          <a:p>
            <a:endParaRPr lang="en-US" sz="1800" dirty="0"/>
          </a:p>
          <a:p>
            <a:r>
              <a:rPr lang="en-US" sz="1800" dirty="0"/>
              <a:t>Iterative process presented and discussed within CRP and RR Conference</a:t>
            </a:r>
          </a:p>
          <a:p>
            <a:endParaRPr lang="en-US" sz="1800" dirty="0"/>
          </a:p>
          <a:p>
            <a:endParaRPr lang="en-US" sz="1800" dirty="0"/>
          </a:p>
        </p:txBody>
      </p:sp>
      <p:sp>
        <p:nvSpPr>
          <p:cNvPr id="4" name="Footer Placeholder 3"/>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364540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77" tIns="34289" rIns="68577" bIns="34289">
            <a:normAutofit/>
          </a:bodyPr>
          <a:lstStyle/>
          <a:p>
            <a:r>
              <a:rPr lang="en-US" sz="3200" dirty="0"/>
              <a:t>Identified types of events</a:t>
            </a:r>
          </a:p>
        </p:txBody>
      </p:sp>
      <p:sp>
        <p:nvSpPr>
          <p:cNvPr id="3" name="Content Placeholder 2"/>
          <p:cNvSpPr>
            <a:spLocks noGrp="1"/>
          </p:cNvSpPr>
          <p:nvPr>
            <p:ph idx="1"/>
          </p:nvPr>
        </p:nvSpPr>
        <p:spPr/>
        <p:txBody>
          <a:bodyPr lIns="68577" tIns="34289" rIns="68577" bIns="34289">
            <a:noAutofit/>
          </a:bodyPr>
          <a:lstStyle/>
          <a:p>
            <a:r>
              <a:rPr lang="en-US" sz="1600" dirty="0"/>
              <a:t>Unauthorized removal with the intent to construct an improvised nuclear device (IND);</a:t>
            </a:r>
          </a:p>
          <a:p>
            <a:r>
              <a:rPr lang="en-US" sz="1600" dirty="0"/>
              <a:t>Unauthorized removal which could lead to use in a subsequent radiological dispersal device (RDD);</a:t>
            </a:r>
          </a:p>
          <a:p>
            <a:r>
              <a:rPr lang="en-US" sz="1600" dirty="0"/>
              <a:t>Unauthorized removal which could lead to use in a subsequent radiological exposure device (RED);</a:t>
            </a:r>
          </a:p>
          <a:p>
            <a:r>
              <a:rPr lang="en-US" sz="1600" dirty="0"/>
              <a:t>Risk of sabotage to research reactor (RR) nuclear material / core</a:t>
            </a:r>
          </a:p>
          <a:p>
            <a:r>
              <a:rPr lang="en-US" sz="1600" dirty="0"/>
              <a:t>Risk of sabotage to RR other radioactive materials</a:t>
            </a:r>
          </a:p>
          <a:p>
            <a:endParaRPr lang="en-US" sz="1600" dirty="0"/>
          </a:p>
        </p:txBody>
      </p:sp>
      <p:sp>
        <p:nvSpPr>
          <p:cNvPr id="4" name="Footer Placeholder 3"/>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752089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8577" tIns="34289" rIns="68577" bIns="34289"/>
          <a:lstStyle/>
          <a:p>
            <a:r>
              <a:rPr lang="en-US" dirty="0" smtClean="0"/>
              <a:t>Methodology</a:t>
            </a:r>
            <a:endParaRPr lang="en-US" dirty="0"/>
          </a:p>
        </p:txBody>
      </p:sp>
      <p:sp>
        <p:nvSpPr>
          <p:cNvPr id="3" name="Content Placeholder 2"/>
          <p:cNvSpPr>
            <a:spLocks noGrp="1"/>
          </p:cNvSpPr>
          <p:nvPr>
            <p:ph idx="1"/>
          </p:nvPr>
        </p:nvSpPr>
        <p:spPr/>
        <p:txBody>
          <a:bodyPr lIns="68577" tIns="34289" rIns="68577" bIns="34289">
            <a:normAutofit/>
          </a:bodyPr>
          <a:lstStyle/>
          <a:p>
            <a:r>
              <a:rPr lang="en-US" sz="1800" dirty="0"/>
              <a:t>Assess and quantify “relative risk” through the determination of “Attractiveness of NM/RM” and “Consequences” </a:t>
            </a:r>
          </a:p>
          <a:p>
            <a:pPr lvl="1"/>
            <a:r>
              <a:rPr lang="en-US" sz="1500" dirty="0"/>
              <a:t>Accounting collectively for every possible event per NM/RM Category type.</a:t>
            </a:r>
          </a:p>
          <a:p>
            <a:endParaRPr lang="en-US" sz="1800" b="1" i="1" dirty="0"/>
          </a:p>
          <a:p>
            <a:r>
              <a:rPr lang="en-US" sz="1800" b="1" i="1" dirty="0"/>
              <a:t>It does not consider the effectiveness of the physical protection measures or the threat environment </a:t>
            </a:r>
          </a:p>
          <a:p>
            <a:endParaRPr lang="en-US" sz="1800" b="1" i="1" dirty="0"/>
          </a:p>
          <a:p>
            <a:r>
              <a:rPr lang="en-US" sz="1800" dirty="0"/>
              <a:t>Word Ladder and Scales (VERY LOW / LOW / MEDIUM / HIGH / VERY HIGH)</a:t>
            </a:r>
          </a:p>
          <a:p>
            <a:endParaRPr lang="en-US" dirty="0"/>
          </a:p>
        </p:txBody>
      </p:sp>
      <p:sp>
        <p:nvSpPr>
          <p:cNvPr id="4" name="Footer Placeholder 3"/>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3933024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Attractiveness Factors Overview</a:t>
            </a:r>
          </a:p>
        </p:txBody>
      </p:sp>
      <p:graphicFrame>
        <p:nvGraphicFramePr>
          <p:cNvPr id="4" name="Table 3"/>
          <p:cNvGraphicFramePr>
            <a:graphicFrameLocks noGrp="1"/>
          </p:cNvGraphicFramePr>
          <p:nvPr>
            <p:extLst>
              <p:ext uri="{D42A27DB-BD31-4B8C-83A1-F6EECF244321}">
                <p14:modId xmlns:p14="http://schemas.microsoft.com/office/powerpoint/2010/main" val="3119661565"/>
              </p:ext>
            </p:extLst>
          </p:nvPr>
        </p:nvGraphicFramePr>
        <p:xfrm>
          <a:off x="1124744" y="1866622"/>
          <a:ext cx="4572000" cy="2433320"/>
        </p:xfrm>
        <a:graphic>
          <a:graphicData uri="http://schemas.openxmlformats.org/drawingml/2006/table">
            <a:tbl>
              <a:tblPr firstRow="1" bandRow="1">
                <a:tableStyleId>{5C22544A-7EE6-4342-B048-85BDC9FD1C3A}</a:tableStyleId>
              </a:tblPr>
              <a:tblGrid>
                <a:gridCol w="2286000"/>
                <a:gridCol w="2286000"/>
              </a:tblGrid>
              <a:tr h="370840">
                <a:tc>
                  <a:txBody>
                    <a:bodyPr/>
                    <a:lstStyle/>
                    <a:p>
                      <a:pPr algn="ctr"/>
                      <a:r>
                        <a:rPr lang="en-US" sz="1600" dirty="0" smtClean="0"/>
                        <a:t>Factor</a:t>
                      </a:r>
                      <a:endParaRPr lang="en-US" sz="1600" dirty="0"/>
                    </a:p>
                  </a:txBody>
                  <a:tcPr/>
                </a:tc>
                <a:tc>
                  <a:txBody>
                    <a:bodyPr/>
                    <a:lstStyle/>
                    <a:p>
                      <a:pPr algn="ctr"/>
                      <a:r>
                        <a:rPr lang="en-US" sz="1600" dirty="0" smtClean="0"/>
                        <a:t>Relative Scaling</a:t>
                      </a:r>
                      <a:endParaRPr lang="en-US" sz="1600" dirty="0"/>
                    </a:p>
                  </a:txBody>
                  <a:tcPr/>
                </a:tc>
              </a:tr>
              <a:tr h="370840">
                <a:tc>
                  <a:txBody>
                    <a:bodyPr/>
                    <a:lstStyle/>
                    <a:p>
                      <a:pPr algn="ctr"/>
                      <a:r>
                        <a:rPr lang="en-US" sz="1600" kern="1200" dirty="0" smtClean="0">
                          <a:solidFill>
                            <a:schemeClr val="dk1"/>
                          </a:solidFill>
                          <a:latin typeface="+mn-lt"/>
                          <a:ea typeface="+mn-ea"/>
                          <a:cs typeface="+mn-cs"/>
                        </a:rPr>
                        <a:t>Accessibility</a:t>
                      </a:r>
                      <a:endParaRPr lang="en-US" sz="1600" kern="1200" dirty="0">
                        <a:solidFill>
                          <a:schemeClr val="dk1"/>
                        </a:solidFill>
                        <a:latin typeface="+mn-lt"/>
                        <a:ea typeface="+mn-ea"/>
                        <a:cs typeface="+mn-cs"/>
                      </a:endParaRPr>
                    </a:p>
                  </a:txBody>
                  <a:tcPr/>
                </a:tc>
                <a:tc>
                  <a:txBody>
                    <a:bodyPr/>
                    <a:lstStyle/>
                    <a:p>
                      <a:pPr algn="ctr"/>
                      <a:r>
                        <a:rPr lang="en-US" sz="1600" kern="1200" dirty="0" smtClean="0">
                          <a:solidFill>
                            <a:schemeClr val="dk1"/>
                          </a:solidFill>
                          <a:latin typeface="+mn-lt"/>
                          <a:ea typeface="+mn-ea"/>
                          <a:cs typeface="+mn-cs"/>
                        </a:rPr>
                        <a:t>25%</a:t>
                      </a:r>
                      <a:endParaRPr lang="en-US" sz="1600" kern="1200" dirty="0">
                        <a:solidFill>
                          <a:schemeClr val="dk1"/>
                        </a:solidFill>
                        <a:latin typeface="+mn-lt"/>
                        <a:ea typeface="+mn-ea"/>
                        <a:cs typeface="+mn-cs"/>
                      </a:endParaRPr>
                    </a:p>
                  </a:txBody>
                  <a:tcPr/>
                </a:tc>
              </a:tr>
              <a:tr h="370840">
                <a:tc>
                  <a:txBody>
                    <a:bodyPr/>
                    <a:lstStyle/>
                    <a:p>
                      <a:pPr algn="ctr"/>
                      <a:r>
                        <a:rPr lang="en-US" sz="1600" kern="1200" dirty="0" smtClean="0">
                          <a:solidFill>
                            <a:schemeClr val="dk1"/>
                          </a:solidFill>
                          <a:latin typeface="+mn-lt"/>
                          <a:ea typeface="+mn-ea"/>
                          <a:cs typeface="+mn-cs"/>
                        </a:rPr>
                        <a:t>RRAF location</a:t>
                      </a:r>
                      <a:endParaRPr lang="en-US" sz="1600" kern="1200" dirty="0">
                        <a:solidFill>
                          <a:schemeClr val="dk1"/>
                        </a:solidFill>
                        <a:latin typeface="+mn-lt"/>
                        <a:ea typeface="+mn-ea"/>
                        <a:cs typeface="+mn-cs"/>
                      </a:endParaRPr>
                    </a:p>
                  </a:txBody>
                  <a:tcPr/>
                </a:tc>
                <a:tc>
                  <a:txBody>
                    <a:bodyPr/>
                    <a:lstStyle/>
                    <a:p>
                      <a:pPr algn="ctr"/>
                      <a:r>
                        <a:rPr lang="en-US" sz="1600" kern="1200" dirty="0" smtClean="0">
                          <a:solidFill>
                            <a:schemeClr val="dk1"/>
                          </a:solidFill>
                          <a:latin typeface="+mn-lt"/>
                          <a:ea typeface="+mn-ea"/>
                          <a:cs typeface="+mn-cs"/>
                        </a:rPr>
                        <a:t>10%</a:t>
                      </a:r>
                      <a:endParaRPr lang="en-US" sz="1600" kern="1200" dirty="0">
                        <a:solidFill>
                          <a:schemeClr val="dk1"/>
                        </a:solidFill>
                        <a:latin typeface="+mn-lt"/>
                        <a:ea typeface="+mn-ea"/>
                        <a:cs typeface="+mn-cs"/>
                      </a:endParaRPr>
                    </a:p>
                  </a:txBody>
                  <a:tcPr/>
                </a:tc>
              </a:tr>
              <a:tr h="370840">
                <a:tc>
                  <a:txBody>
                    <a:bodyPr/>
                    <a:lstStyle/>
                    <a:p>
                      <a:pPr algn="ctr"/>
                      <a:r>
                        <a:rPr lang="en-US" sz="1600" kern="1200" dirty="0" smtClean="0">
                          <a:solidFill>
                            <a:schemeClr val="dk1"/>
                          </a:solidFill>
                          <a:latin typeface="+mn-lt"/>
                          <a:ea typeface="+mn-ea"/>
                          <a:cs typeface="+mn-cs"/>
                        </a:rPr>
                        <a:t>Potential to </a:t>
                      </a:r>
                      <a:r>
                        <a:rPr lang="en-US" sz="1600" kern="1200" dirty="0" err="1" smtClean="0">
                          <a:solidFill>
                            <a:schemeClr val="dk1"/>
                          </a:solidFill>
                          <a:latin typeface="+mn-lt"/>
                          <a:ea typeface="+mn-ea"/>
                          <a:cs typeface="+mn-cs"/>
                        </a:rPr>
                        <a:t>weaponize</a:t>
                      </a:r>
                      <a:endParaRPr lang="en-US" sz="1600" kern="1200" dirty="0">
                        <a:solidFill>
                          <a:schemeClr val="dk1"/>
                        </a:solidFill>
                        <a:latin typeface="+mn-lt"/>
                        <a:ea typeface="+mn-ea"/>
                        <a:cs typeface="+mn-cs"/>
                      </a:endParaRPr>
                    </a:p>
                  </a:txBody>
                  <a:tcPr/>
                </a:tc>
                <a:tc>
                  <a:txBody>
                    <a:bodyPr/>
                    <a:lstStyle/>
                    <a:p>
                      <a:pPr algn="ctr"/>
                      <a:r>
                        <a:rPr lang="en-US" sz="1600" kern="1200" dirty="0" smtClean="0">
                          <a:solidFill>
                            <a:schemeClr val="dk1"/>
                          </a:solidFill>
                          <a:latin typeface="+mn-lt"/>
                          <a:ea typeface="+mn-ea"/>
                          <a:cs typeface="+mn-cs"/>
                        </a:rPr>
                        <a:t>55%</a:t>
                      </a:r>
                      <a:endParaRPr lang="en-US" sz="1600" kern="1200" dirty="0">
                        <a:solidFill>
                          <a:schemeClr val="dk1"/>
                        </a:solidFill>
                        <a:latin typeface="+mn-lt"/>
                        <a:ea typeface="+mn-ea"/>
                        <a:cs typeface="+mn-cs"/>
                      </a:endParaRPr>
                    </a:p>
                  </a:txBody>
                  <a:tcPr/>
                </a:tc>
              </a:tr>
              <a:tr h="579120">
                <a:tc>
                  <a:txBody>
                    <a:bodyPr/>
                    <a:lstStyle/>
                    <a:p>
                      <a:pPr algn="ctr"/>
                      <a:r>
                        <a:rPr lang="en-US" sz="1600" kern="1200" dirty="0" smtClean="0">
                          <a:solidFill>
                            <a:schemeClr val="dk1"/>
                          </a:solidFill>
                          <a:latin typeface="+mn-lt"/>
                          <a:ea typeface="+mn-ea"/>
                          <a:cs typeface="+mn-cs"/>
                        </a:rPr>
                        <a:t>Ease of handling / Detection avoidance</a:t>
                      </a:r>
                      <a:endParaRPr lang="en-US" sz="1600" kern="1200" dirty="0">
                        <a:solidFill>
                          <a:schemeClr val="dk1"/>
                        </a:solidFill>
                        <a:latin typeface="+mn-lt"/>
                        <a:ea typeface="+mn-ea"/>
                        <a:cs typeface="+mn-cs"/>
                      </a:endParaRPr>
                    </a:p>
                  </a:txBody>
                  <a:tcPr/>
                </a:tc>
                <a:tc>
                  <a:txBody>
                    <a:bodyPr/>
                    <a:lstStyle/>
                    <a:p>
                      <a:pPr algn="ctr"/>
                      <a:r>
                        <a:rPr lang="en-US" sz="1600" kern="1200" dirty="0" smtClean="0">
                          <a:solidFill>
                            <a:schemeClr val="dk1"/>
                          </a:solidFill>
                          <a:latin typeface="+mn-lt"/>
                          <a:ea typeface="+mn-ea"/>
                          <a:cs typeface="+mn-cs"/>
                        </a:rPr>
                        <a:t>5%</a:t>
                      </a:r>
                      <a:endParaRPr lang="en-US" sz="1600" kern="1200" dirty="0">
                        <a:solidFill>
                          <a:schemeClr val="dk1"/>
                        </a:solidFill>
                        <a:latin typeface="+mn-lt"/>
                        <a:ea typeface="+mn-ea"/>
                        <a:cs typeface="+mn-cs"/>
                      </a:endParaRPr>
                    </a:p>
                  </a:txBody>
                  <a:tcPr/>
                </a:tc>
              </a:tr>
              <a:tr h="370840">
                <a:tc>
                  <a:txBody>
                    <a:bodyPr/>
                    <a:lstStyle/>
                    <a:p>
                      <a:pPr algn="ctr"/>
                      <a:r>
                        <a:rPr lang="en-US" sz="1600" kern="1200" dirty="0" smtClean="0">
                          <a:solidFill>
                            <a:schemeClr val="dk1"/>
                          </a:solidFill>
                          <a:latin typeface="+mn-lt"/>
                          <a:ea typeface="+mn-ea"/>
                          <a:cs typeface="+mn-cs"/>
                        </a:rPr>
                        <a:t>Portability </a:t>
                      </a:r>
                      <a:endParaRPr lang="en-US" sz="1600" kern="1200" dirty="0">
                        <a:solidFill>
                          <a:schemeClr val="dk1"/>
                        </a:solidFill>
                        <a:latin typeface="+mn-lt"/>
                        <a:ea typeface="+mn-ea"/>
                        <a:cs typeface="+mn-cs"/>
                      </a:endParaRPr>
                    </a:p>
                  </a:txBody>
                  <a:tcPr/>
                </a:tc>
                <a:tc>
                  <a:txBody>
                    <a:bodyPr/>
                    <a:lstStyle/>
                    <a:p>
                      <a:pPr algn="ctr"/>
                      <a:r>
                        <a:rPr lang="en-US" sz="1600" kern="1200" dirty="0" smtClean="0">
                          <a:solidFill>
                            <a:schemeClr val="dk1"/>
                          </a:solidFill>
                          <a:latin typeface="+mn-lt"/>
                          <a:ea typeface="+mn-ea"/>
                          <a:cs typeface="+mn-cs"/>
                        </a:rPr>
                        <a:t>5%</a:t>
                      </a:r>
                      <a:endParaRPr lang="en-US" sz="1600" kern="1200" dirty="0">
                        <a:solidFill>
                          <a:schemeClr val="dk1"/>
                        </a:solidFill>
                        <a:latin typeface="+mn-lt"/>
                        <a:ea typeface="+mn-ea"/>
                        <a:cs typeface="+mn-cs"/>
                      </a:endParaRPr>
                    </a:p>
                  </a:txBody>
                  <a:tcPr/>
                </a:tc>
              </a:tr>
            </a:tbl>
          </a:graphicData>
        </a:graphic>
      </p:graphicFrame>
      <p:sp>
        <p:nvSpPr>
          <p:cNvPr id="3" name="Footer Placeholder 2"/>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442135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D7CF6-07E1-4A22-BA18-5A6EB2998BA7}"/>
              </a:ext>
            </a:extLst>
          </p:cNvPr>
          <p:cNvSpPr>
            <a:spLocks noGrp="1"/>
          </p:cNvSpPr>
          <p:nvPr>
            <p:ph type="title"/>
          </p:nvPr>
        </p:nvSpPr>
        <p:spPr/>
        <p:txBody>
          <a:bodyPr>
            <a:normAutofit/>
          </a:bodyPr>
          <a:lstStyle/>
          <a:p>
            <a:r>
              <a:rPr lang="en-GB" sz="3200" dirty="0"/>
              <a:t>Attractiveness factors - 1</a:t>
            </a:r>
          </a:p>
        </p:txBody>
      </p:sp>
      <p:sp>
        <p:nvSpPr>
          <p:cNvPr id="3" name="Content Placeholder 2">
            <a:extLst>
              <a:ext uri="{FF2B5EF4-FFF2-40B4-BE49-F238E27FC236}">
                <a16:creationId xmlns:a16="http://schemas.microsoft.com/office/drawing/2014/main" xmlns="" id="{B12646EB-A0F9-4020-BB0C-764AD0B68257}"/>
              </a:ext>
            </a:extLst>
          </p:cNvPr>
          <p:cNvSpPr>
            <a:spLocks noGrp="1"/>
          </p:cNvSpPr>
          <p:nvPr>
            <p:ph idx="1"/>
          </p:nvPr>
        </p:nvSpPr>
        <p:spPr>
          <a:xfrm>
            <a:off x="342900" y="1488183"/>
            <a:ext cx="6110436" cy="1515615"/>
          </a:xfrm>
        </p:spPr>
        <p:txBody>
          <a:bodyPr>
            <a:normAutofit lnSpcReduction="10000"/>
          </a:bodyPr>
          <a:lstStyle/>
          <a:p>
            <a:pPr marL="0" indent="0" algn="just">
              <a:buNone/>
            </a:pPr>
            <a:r>
              <a:rPr lang="en-US" sz="1600" b="1" u="sng" dirty="0"/>
              <a:t>Accessibility</a:t>
            </a:r>
            <a:r>
              <a:rPr lang="en-US" sz="1600" dirty="0"/>
              <a:t>: The accessibility to the location of nuclear material/radioactive material (NM/RM) inside the facility by an external adversary is captured by the number of locked boundary layers the material is contained within. The most attractive target is the one with no boundary layers, and the attractiveness value is reduced by adding extra boundary layers.</a:t>
            </a:r>
          </a:p>
        </p:txBody>
      </p:sp>
      <p:graphicFrame>
        <p:nvGraphicFramePr>
          <p:cNvPr id="6" name="Table 5"/>
          <p:cNvGraphicFramePr>
            <a:graphicFrameLocks noGrp="1"/>
          </p:cNvGraphicFramePr>
          <p:nvPr>
            <p:extLst>
              <p:ext uri="{D42A27DB-BD31-4B8C-83A1-F6EECF244321}">
                <p14:modId xmlns:p14="http://schemas.microsoft.com/office/powerpoint/2010/main" val="3193196847"/>
              </p:ext>
            </p:extLst>
          </p:nvPr>
        </p:nvGraphicFramePr>
        <p:xfrm>
          <a:off x="260650" y="3291831"/>
          <a:ext cx="6408710" cy="1339169"/>
        </p:xfrm>
        <a:graphic>
          <a:graphicData uri="http://schemas.openxmlformats.org/drawingml/2006/table">
            <a:tbl>
              <a:tblPr firstRow="1" firstCol="1" bandRow="1">
                <a:tableStyleId>{B301B821-A1FF-4177-AEE7-76D212191A09}</a:tableStyleId>
              </a:tblPr>
              <a:tblGrid>
                <a:gridCol w="905118"/>
                <a:gridCol w="883601"/>
                <a:gridCol w="883601"/>
                <a:gridCol w="803779"/>
                <a:gridCol w="868331"/>
                <a:gridCol w="1032140"/>
                <a:gridCol w="1032140"/>
              </a:tblGrid>
              <a:tr h="824819">
                <a:tc>
                  <a:txBody>
                    <a:bodyPr/>
                    <a:lstStyle/>
                    <a:p>
                      <a:pPr algn="ctr" hangingPunct="0">
                        <a:spcAft>
                          <a:spcPts val="600"/>
                        </a:spcAft>
                      </a:pPr>
                      <a:r>
                        <a:rPr lang="en-GB" sz="1000" dirty="0">
                          <a:effectLst/>
                        </a:rPr>
                        <a:t>Attractiveness </a:t>
                      </a:r>
                      <a:endParaRPr lang="en-GB" sz="1000" dirty="0" smtClean="0">
                        <a:effectLst/>
                      </a:endParaRPr>
                    </a:p>
                  </a:txBody>
                  <a:tcPr marL="68580" marR="68580" marT="0" marB="0" anchor="ctr"/>
                </a:tc>
                <a:tc>
                  <a:txBody>
                    <a:bodyPr/>
                    <a:lstStyle/>
                    <a:p>
                      <a:pPr algn="ctr" hangingPunct="0">
                        <a:spcAft>
                          <a:spcPts val="600"/>
                        </a:spcAft>
                      </a:pPr>
                      <a:r>
                        <a:rPr lang="en-GB" sz="1000" dirty="0">
                          <a:effectLst/>
                        </a:rPr>
                        <a:t>1 - Very Low</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2 - Low</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3 -Medium </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4 - High</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5 - Very High</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Relative scaling </a:t>
                      </a:r>
                      <a:endParaRPr lang="en-US" sz="1400" dirty="0">
                        <a:effectLst/>
                        <a:latin typeface="Times"/>
                        <a:ea typeface="MS Mincho"/>
                        <a:cs typeface="Times New Roman"/>
                      </a:endParaRPr>
                    </a:p>
                  </a:txBody>
                  <a:tcPr marL="68580" marR="68580" marT="0" marB="0" anchor="ctr"/>
                </a:tc>
              </a:tr>
              <a:tr h="514350">
                <a:tc>
                  <a:txBody>
                    <a:bodyPr/>
                    <a:lstStyle/>
                    <a:p>
                      <a:pPr algn="ctr" hangingPunct="0">
                        <a:spcAft>
                          <a:spcPts val="600"/>
                        </a:spcAft>
                      </a:pPr>
                      <a:r>
                        <a:rPr lang="en-GB" sz="1100" dirty="0">
                          <a:effectLst/>
                        </a:rPr>
                        <a:t>Target accessibility</a:t>
                      </a:r>
                      <a:endParaRPr lang="en-US" sz="18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100" dirty="0">
                          <a:effectLst/>
                        </a:rPr>
                        <a:t>4 or more layers</a:t>
                      </a:r>
                      <a:endParaRPr lang="en-US" sz="18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100" dirty="0">
                          <a:effectLst/>
                        </a:rPr>
                        <a:t>3 layers</a:t>
                      </a:r>
                      <a:endParaRPr lang="en-US" sz="18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100" dirty="0">
                          <a:effectLst/>
                        </a:rPr>
                        <a:t>2 layers</a:t>
                      </a:r>
                      <a:endParaRPr lang="en-US" sz="18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100" dirty="0">
                          <a:effectLst/>
                        </a:rPr>
                        <a:t>1 layer</a:t>
                      </a:r>
                      <a:endParaRPr lang="en-US" sz="18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100" dirty="0">
                          <a:effectLst/>
                        </a:rPr>
                        <a:t>no layers</a:t>
                      </a:r>
                      <a:endParaRPr lang="en-US" sz="18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100" dirty="0">
                          <a:effectLst/>
                        </a:rPr>
                        <a:t>25%</a:t>
                      </a:r>
                      <a:endParaRPr lang="en-US" sz="1800" dirty="0">
                        <a:effectLst/>
                        <a:latin typeface="Times"/>
                        <a:ea typeface="MS Mincho"/>
                        <a:cs typeface="Times New Roman"/>
                      </a:endParaRPr>
                    </a:p>
                  </a:txBody>
                  <a:tcPr marL="68580" marR="68580" marT="0" marB="0" anchor="ctr"/>
                </a:tc>
              </a:tr>
            </a:tbl>
          </a:graphicData>
        </a:graphic>
      </p:graphicFrame>
      <p:sp>
        <p:nvSpPr>
          <p:cNvPr id="4" name="Footer Placeholder 3"/>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551095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D7CF6-07E1-4A22-BA18-5A6EB2998BA7}"/>
              </a:ext>
            </a:extLst>
          </p:cNvPr>
          <p:cNvSpPr>
            <a:spLocks noGrp="1"/>
          </p:cNvSpPr>
          <p:nvPr>
            <p:ph type="title"/>
          </p:nvPr>
        </p:nvSpPr>
        <p:spPr/>
        <p:txBody>
          <a:bodyPr>
            <a:normAutofit/>
          </a:bodyPr>
          <a:lstStyle/>
          <a:p>
            <a:r>
              <a:rPr lang="en-GB" sz="3200" dirty="0"/>
              <a:t>Attractiveness factors - 2</a:t>
            </a:r>
          </a:p>
        </p:txBody>
      </p:sp>
      <p:sp>
        <p:nvSpPr>
          <p:cNvPr id="3" name="Content Placeholder 2">
            <a:extLst>
              <a:ext uri="{FF2B5EF4-FFF2-40B4-BE49-F238E27FC236}">
                <a16:creationId xmlns:a16="http://schemas.microsoft.com/office/drawing/2014/main" xmlns="" id="{B12646EB-A0F9-4020-BB0C-764AD0B68257}"/>
              </a:ext>
            </a:extLst>
          </p:cNvPr>
          <p:cNvSpPr>
            <a:spLocks noGrp="1"/>
          </p:cNvSpPr>
          <p:nvPr>
            <p:ph idx="1"/>
          </p:nvPr>
        </p:nvSpPr>
        <p:spPr>
          <a:xfrm>
            <a:off x="342900" y="1200152"/>
            <a:ext cx="6110436" cy="1515615"/>
          </a:xfrm>
        </p:spPr>
        <p:txBody>
          <a:bodyPr/>
          <a:lstStyle/>
          <a:p>
            <a:pPr marL="0" indent="0" algn="just">
              <a:buNone/>
            </a:pPr>
            <a:endParaRPr lang="en-US" sz="2000" b="1" u="sng" dirty="0" smtClean="0"/>
          </a:p>
          <a:p>
            <a:pPr marL="0" indent="0" algn="just">
              <a:buNone/>
            </a:pPr>
            <a:r>
              <a:rPr lang="en-US" sz="2000" b="1" u="sng" dirty="0" smtClean="0"/>
              <a:t>Facility </a:t>
            </a:r>
            <a:r>
              <a:rPr lang="en-US" sz="2000" b="1" u="sng" dirty="0"/>
              <a:t>location:</a:t>
            </a:r>
            <a:r>
              <a:rPr lang="en-US" sz="2000" dirty="0"/>
              <a:t> This factor provides an estimation of the attractiveness based on the location of a facility. </a:t>
            </a:r>
          </a:p>
        </p:txBody>
      </p:sp>
      <p:graphicFrame>
        <p:nvGraphicFramePr>
          <p:cNvPr id="6" name="Table 5"/>
          <p:cNvGraphicFramePr>
            <a:graphicFrameLocks noGrp="1"/>
          </p:cNvGraphicFramePr>
          <p:nvPr>
            <p:extLst>
              <p:ext uri="{D42A27DB-BD31-4B8C-83A1-F6EECF244321}">
                <p14:modId xmlns:p14="http://schemas.microsoft.com/office/powerpoint/2010/main" val="2346337769"/>
              </p:ext>
            </p:extLst>
          </p:nvPr>
        </p:nvGraphicFramePr>
        <p:xfrm>
          <a:off x="188644" y="2787775"/>
          <a:ext cx="6408710" cy="1910669"/>
        </p:xfrm>
        <a:graphic>
          <a:graphicData uri="http://schemas.openxmlformats.org/drawingml/2006/table">
            <a:tbl>
              <a:tblPr firstRow="1" firstCol="1" bandRow="1">
                <a:tableStyleId>{B301B821-A1FF-4177-AEE7-76D212191A09}</a:tableStyleId>
              </a:tblPr>
              <a:tblGrid>
                <a:gridCol w="905118"/>
                <a:gridCol w="883601"/>
                <a:gridCol w="883601"/>
                <a:gridCol w="803779"/>
                <a:gridCol w="868331"/>
                <a:gridCol w="1032140"/>
                <a:gridCol w="1032140"/>
              </a:tblGrid>
              <a:tr h="824819">
                <a:tc>
                  <a:txBody>
                    <a:bodyPr/>
                    <a:lstStyle/>
                    <a:p>
                      <a:pPr algn="ctr" hangingPunct="0">
                        <a:spcAft>
                          <a:spcPts val="600"/>
                        </a:spcAft>
                      </a:pPr>
                      <a:r>
                        <a:rPr lang="en-GB" sz="1000" dirty="0" smtClean="0">
                          <a:effectLst/>
                        </a:rPr>
                        <a:t>Attractiveness</a:t>
                      </a:r>
                    </a:p>
                  </a:txBody>
                  <a:tcPr marL="68580" marR="68580" marT="0" marB="0" anchor="ctr"/>
                </a:tc>
                <a:tc>
                  <a:txBody>
                    <a:bodyPr/>
                    <a:lstStyle/>
                    <a:p>
                      <a:pPr algn="ctr" hangingPunct="0">
                        <a:spcAft>
                          <a:spcPts val="600"/>
                        </a:spcAft>
                      </a:pPr>
                      <a:r>
                        <a:rPr lang="en-GB" sz="1000" dirty="0">
                          <a:effectLst/>
                        </a:rPr>
                        <a:t>1 - Very Low</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2 - Low</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3 -Medium </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4 - High</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5 - Very High</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Relative scaling </a:t>
                      </a:r>
                      <a:endParaRPr lang="en-US" sz="1400" dirty="0">
                        <a:effectLst/>
                        <a:latin typeface="Times"/>
                        <a:ea typeface="MS Mincho"/>
                        <a:cs typeface="Times New Roman"/>
                      </a:endParaRPr>
                    </a:p>
                  </a:txBody>
                  <a:tcPr marL="68580" marR="68580" marT="0" marB="0" anchor="ctr"/>
                </a:tc>
              </a:tr>
              <a:tr h="1085850">
                <a:tc>
                  <a:txBody>
                    <a:bodyPr/>
                    <a:lstStyle/>
                    <a:p>
                      <a:pPr algn="ctr" hangingPunct="0">
                        <a:spcAft>
                          <a:spcPts val="600"/>
                        </a:spcAft>
                      </a:pPr>
                      <a:r>
                        <a:rPr lang="en-GB" sz="1100" dirty="0">
                          <a:effectLst/>
                        </a:rPr>
                        <a:t>RRAF location</a:t>
                      </a:r>
                      <a:endParaRPr lang="en-US" sz="18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r>
                        <a:rPr lang="en-GB" sz="1100" dirty="0">
                          <a:effectLst/>
                        </a:rPr>
                        <a:t>low population density</a:t>
                      </a:r>
                      <a:endParaRPr lang="en-US" sz="18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r>
                        <a:rPr lang="en-GB" sz="1100" dirty="0">
                          <a:effectLst/>
                        </a:rPr>
                        <a:t>national monument / iconic site</a:t>
                      </a:r>
                      <a:endParaRPr lang="en-US" sz="18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r>
                        <a:rPr lang="en-GB" sz="1100" dirty="0">
                          <a:effectLst/>
                        </a:rPr>
                        <a:t>Major public event</a:t>
                      </a:r>
                      <a:endParaRPr lang="en-US" sz="1800" dirty="0">
                        <a:effectLst/>
                        <a:latin typeface="Calibri" pitchFamily="34" charset="0"/>
                        <a:ea typeface="MS Mincho"/>
                        <a:cs typeface="Times New Roman"/>
                      </a:endParaRPr>
                    </a:p>
                  </a:txBody>
                  <a:tcPr marL="68580" marR="68580" marT="0" marB="0" anchor="ctr"/>
                </a:tc>
                <a:tc>
                  <a:txBody>
                    <a:bodyPr/>
                    <a:lstStyle/>
                    <a:p>
                      <a:pPr marL="0" marR="0" indent="0" algn="ctr" defTabSz="685783" rtl="0" eaLnBrk="1" fontAlgn="auto" latinLnBrk="0" hangingPunct="0">
                        <a:lnSpc>
                          <a:spcPct val="100000"/>
                        </a:lnSpc>
                        <a:spcBef>
                          <a:spcPts val="0"/>
                        </a:spcBef>
                        <a:spcAft>
                          <a:spcPts val="600"/>
                        </a:spcAft>
                        <a:buClrTx/>
                        <a:buSzTx/>
                        <a:buFontTx/>
                        <a:buNone/>
                        <a:tabLst/>
                        <a:defRPr/>
                      </a:pPr>
                      <a:r>
                        <a:rPr lang="en-GB" sz="1100" kern="1200" dirty="0" smtClean="0">
                          <a:solidFill>
                            <a:schemeClr val="dk1"/>
                          </a:solidFill>
                          <a:effectLst/>
                          <a:latin typeface="+mn-lt"/>
                          <a:ea typeface="+mn-ea"/>
                          <a:cs typeface="+mn-cs"/>
                        </a:rPr>
                        <a:t>significant agriculture / infrastructures</a:t>
                      </a:r>
                      <a:endParaRPr lang="en-US" sz="1100" kern="1200" dirty="0" smtClean="0">
                        <a:solidFill>
                          <a:schemeClr val="dk1"/>
                        </a:solidFill>
                        <a:effectLst/>
                        <a:latin typeface="+mn-lt"/>
                        <a:ea typeface="+mn-ea"/>
                        <a:cs typeface="+mn-cs"/>
                      </a:endParaRPr>
                    </a:p>
                    <a:p>
                      <a:pPr algn="ctr" hangingPunct="0">
                        <a:spcAft>
                          <a:spcPts val="600"/>
                        </a:spcAft>
                      </a:pPr>
                      <a:endParaRPr lang="en-US" sz="1100" kern="1200" dirty="0">
                        <a:solidFill>
                          <a:schemeClr val="dk1"/>
                        </a:solidFill>
                        <a:effectLst/>
                        <a:latin typeface="+mn-lt"/>
                        <a:ea typeface="+mn-ea"/>
                        <a:cs typeface="+mn-cs"/>
                      </a:endParaRPr>
                    </a:p>
                  </a:txBody>
                  <a:tcPr marL="68580" marR="68580" marT="0" marB="0" anchor="ctr"/>
                </a:tc>
                <a:tc>
                  <a:txBody>
                    <a:bodyPr/>
                    <a:lstStyle/>
                    <a:p>
                      <a:pPr marL="0" marR="0" indent="0" algn="ctr" defTabSz="685783" rtl="0" eaLnBrk="1" fontAlgn="auto" latinLnBrk="0" hangingPunct="0">
                        <a:lnSpc>
                          <a:spcPct val="100000"/>
                        </a:lnSpc>
                        <a:spcBef>
                          <a:spcPts val="0"/>
                        </a:spcBef>
                        <a:spcAft>
                          <a:spcPts val="600"/>
                        </a:spcAft>
                        <a:buClrTx/>
                        <a:buSzTx/>
                        <a:buFontTx/>
                        <a:buNone/>
                        <a:tabLst/>
                        <a:defRPr/>
                      </a:pPr>
                      <a:r>
                        <a:rPr lang="en-GB" sz="1100" kern="1200" dirty="0" smtClean="0">
                          <a:solidFill>
                            <a:schemeClr val="dk1"/>
                          </a:solidFill>
                          <a:effectLst/>
                          <a:latin typeface="+mn-lt"/>
                          <a:ea typeface="+mn-ea"/>
                          <a:cs typeface="+mn-cs"/>
                        </a:rPr>
                        <a:t>city centre / highly populated </a:t>
                      </a:r>
                      <a:endParaRPr lang="en-US" sz="1100" kern="1200" dirty="0" smtClean="0">
                        <a:solidFill>
                          <a:schemeClr val="dk1"/>
                        </a:solidFill>
                        <a:effectLst/>
                        <a:latin typeface="+mn-lt"/>
                        <a:ea typeface="+mn-ea"/>
                        <a:cs typeface="+mn-cs"/>
                      </a:endParaRPr>
                    </a:p>
                    <a:p>
                      <a:pPr algn="ctr" hangingPunct="0">
                        <a:spcAft>
                          <a:spcPts val="600"/>
                        </a:spcAft>
                      </a:pPr>
                      <a:endParaRPr lang="en-US" sz="1100" kern="1200" dirty="0">
                        <a:solidFill>
                          <a:schemeClr val="dk1"/>
                        </a:solidFill>
                        <a:effectLst/>
                        <a:latin typeface="+mn-lt"/>
                        <a:ea typeface="+mn-ea"/>
                        <a:cs typeface="+mn-cs"/>
                      </a:endParaRPr>
                    </a:p>
                  </a:txBody>
                  <a:tcPr marL="68580" marR="68580" marT="0" marB="0" anchor="ctr"/>
                </a:tc>
                <a:tc>
                  <a:txBody>
                    <a:bodyPr/>
                    <a:lstStyle/>
                    <a:p>
                      <a:pPr algn="ctr" hangingPunct="0">
                        <a:spcAft>
                          <a:spcPts val="600"/>
                        </a:spcAft>
                      </a:pPr>
                      <a:r>
                        <a:rPr lang="en-GB" sz="1100" dirty="0">
                          <a:effectLst/>
                        </a:rPr>
                        <a:t>10%</a:t>
                      </a:r>
                      <a:endParaRPr lang="en-US" sz="1800" dirty="0">
                        <a:effectLst/>
                        <a:latin typeface="Calibri" pitchFamily="34" charset="0"/>
                        <a:ea typeface="MS Mincho"/>
                        <a:cs typeface="Times New Roman"/>
                      </a:endParaRPr>
                    </a:p>
                  </a:txBody>
                  <a:tcPr marL="68580" marR="68580" marT="0" marB="0" anchor="ctr"/>
                </a:tc>
              </a:tr>
            </a:tbl>
          </a:graphicData>
        </a:graphic>
      </p:graphicFrame>
      <p:sp>
        <p:nvSpPr>
          <p:cNvPr id="4" name="Footer Placeholder 3"/>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1361914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D7CF6-07E1-4A22-BA18-5A6EB2998BA7}"/>
              </a:ext>
            </a:extLst>
          </p:cNvPr>
          <p:cNvSpPr>
            <a:spLocks noGrp="1"/>
          </p:cNvSpPr>
          <p:nvPr>
            <p:ph type="title"/>
          </p:nvPr>
        </p:nvSpPr>
        <p:spPr/>
        <p:txBody>
          <a:bodyPr>
            <a:normAutofit/>
          </a:bodyPr>
          <a:lstStyle/>
          <a:p>
            <a:r>
              <a:rPr lang="en-GB" sz="3200" dirty="0"/>
              <a:t>Attractiveness factors - 3</a:t>
            </a:r>
          </a:p>
        </p:txBody>
      </p:sp>
      <p:sp>
        <p:nvSpPr>
          <p:cNvPr id="3" name="Content Placeholder 2">
            <a:extLst>
              <a:ext uri="{FF2B5EF4-FFF2-40B4-BE49-F238E27FC236}">
                <a16:creationId xmlns:a16="http://schemas.microsoft.com/office/drawing/2014/main" xmlns="" id="{B12646EB-A0F9-4020-BB0C-764AD0B68257}"/>
              </a:ext>
            </a:extLst>
          </p:cNvPr>
          <p:cNvSpPr>
            <a:spLocks noGrp="1"/>
          </p:cNvSpPr>
          <p:nvPr>
            <p:ph idx="1"/>
          </p:nvPr>
        </p:nvSpPr>
        <p:spPr>
          <a:xfrm>
            <a:off x="332656" y="1419622"/>
            <a:ext cx="6110436" cy="1515615"/>
          </a:xfrm>
        </p:spPr>
        <p:txBody>
          <a:bodyPr>
            <a:noAutofit/>
          </a:bodyPr>
          <a:lstStyle/>
          <a:p>
            <a:pPr marL="0" indent="0" algn="just">
              <a:buNone/>
            </a:pPr>
            <a:r>
              <a:rPr lang="en-US" sz="1600" b="1" u="sng" dirty="0"/>
              <a:t>Potential to </a:t>
            </a:r>
            <a:r>
              <a:rPr lang="en-US" sz="1600" b="1" u="sng" dirty="0" err="1"/>
              <a:t>weaponize</a:t>
            </a:r>
            <a:r>
              <a:rPr lang="en-US" sz="1600" dirty="0"/>
              <a:t>. The proposed factor is a combination of: a) the relative ease at which a potential adversary can initiate a security event based on NM/RM material type, category and form and b) a composite indicator accounting for all possible types of events that can be initiated by an adversary.</a:t>
            </a:r>
          </a:p>
          <a:p>
            <a:pPr algn="just">
              <a:buFont typeface="Wingdings" pitchFamily="2" charset="2"/>
              <a:buChar char="ü"/>
            </a:pPr>
            <a:r>
              <a:rPr lang="en-US" sz="1600" dirty="0" smtClean="0"/>
              <a:t>Table </a:t>
            </a:r>
            <a:r>
              <a:rPr lang="en-US" sz="1600" dirty="0"/>
              <a:t>below shows relative difficulty to initiate event. </a:t>
            </a:r>
          </a:p>
          <a:p>
            <a:pPr algn="just">
              <a:buFont typeface="Wingdings" pitchFamily="2" charset="2"/>
              <a:buChar char="ü"/>
            </a:pPr>
            <a:r>
              <a:rPr lang="en-US" sz="1600" dirty="0"/>
              <a:t>Each type of material has been assigned a relative weighting factor.  </a:t>
            </a:r>
          </a:p>
          <a:p>
            <a:pPr marL="0" indent="0" algn="ctr">
              <a:buNone/>
            </a:pPr>
            <a:r>
              <a:rPr lang="en-US" sz="1600" b="1" u="sng" dirty="0"/>
              <a:t>Relative Scaling 55%</a:t>
            </a:r>
          </a:p>
        </p:txBody>
      </p:sp>
      <p:graphicFrame>
        <p:nvGraphicFramePr>
          <p:cNvPr id="4" name="Table 3"/>
          <p:cNvGraphicFramePr>
            <a:graphicFrameLocks noGrp="1"/>
          </p:cNvGraphicFramePr>
          <p:nvPr>
            <p:extLst>
              <p:ext uri="{D42A27DB-BD31-4B8C-83A1-F6EECF244321}">
                <p14:modId xmlns:p14="http://schemas.microsoft.com/office/powerpoint/2010/main" val="2020000451"/>
              </p:ext>
            </p:extLst>
          </p:nvPr>
        </p:nvGraphicFramePr>
        <p:xfrm>
          <a:off x="692698" y="3651870"/>
          <a:ext cx="5628625" cy="948328"/>
        </p:xfrm>
        <a:graphic>
          <a:graphicData uri="http://schemas.openxmlformats.org/drawingml/2006/table">
            <a:tbl>
              <a:tblPr firstRow="1" bandRow="1">
                <a:tableStyleId>{5C22544A-7EE6-4342-B048-85BDC9FD1C3A}</a:tableStyleId>
              </a:tblPr>
              <a:tblGrid>
                <a:gridCol w="1125725"/>
                <a:gridCol w="1125725"/>
                <a:gridCol w="1125725"/>
                <a:gridCol w="1125725"/>
                <a:gridCol w="1125725"/>
              </a:tblGrid>
              <a:tr h="434340">
                <a:tc>
                  <a:txBody>
                    <a:bodyPr/>
                    <a:lstStyle/>
                    <a:p>
                      <a:pPr algn="ctr"/>
                      <a:r>
                        <a:rPr lang="en-US" sz="1100" dirty="0" smtClean="0"/>
                        <a:t>Event</a:t>
                      </a:r>
                      <a:endParaRPr lang="en-US" sz="1100" dirty="0"/>
                    </a:p>
                  </a:txBody>
                  <a:tcPr anchor="ctr"/>
                </a:tc>
                <a:tc>
                  <a:txBody>
                    <a:bodyPr/>
                    <a:lstStyle/>
                    <a:p>
                      <a:pPr algn="ctr"/>
                      <a:r>
                        <a:rPr lang="en-US" sz="1100" dirty="0" smtClean="0"/>
                        <a:t>IND</a:t>
                      </a:r>
                      <a:endParaRPr lang="en-US" sz="1100" dirty="0"/>
                    </a:p>
                  </a:txBody>
                  <a:tcPr anchor="ctr"/>
                </a:tc>
                <a:tc>
                  <a:txBody>
                    <a:bodyPr/>
                    <a:lstStyle/>
                    <a:p>
                      <a:pPr algn="ctr"/>
                      <a:r>
                        <a:rPr lang="en-US" sz="1100" dirty="0" smtClean="0"/>
                        <a:t>NM / RM sabotage</a:t>
                      </a:r>
                      <a:endParaRPr lang="en-US" sz="1100" dirty="0"/>
                    </a:p>
                  </a:txBody>
                  <a:tcPr anchor="ctr"/>
                </a:tc>
                <a:tc>
                  <a:txBody>
                    <a:bodyPr/>
                    <a:lstStyle/>
                    <a:p>
                      <a:pPr algn="ctr"/>
                      <a:r>
                        <a:rPr lang="en-US" sz="1100" dirty="0" smtClean="0"/>
                        <a:t>RDD</a:t>
                      </a:r>
                      <a:endParaRPr lang="en-US" sz="1100" dirty="0"/>
                    </a:p>
                  </a:txBody>
                  <a:tcPr anchor="ctr"/>
                </a:tc>
                <a:tc>
                  <a:txBody>
                    <a:bodyPr/>
                    <a:lstStyle/>
                    <a:p>
                      <a:pPr algn="ctr"/>
                      <a:r>
                        <a:rPr lang="en-US" sz="1100" dirty="0" smtClean="0"/>
                        <a:t>RED</a:t>
                      </a:r>
                      <a:endParaRPr lang="en-US" sz="1100" dirty="0"/>
                    </a:p>
                  </a:txBody>
                  <a:tcPr anchor="ctr"/>
                </a:tc>
              </a:tr>
              <a:tr h="513988">
                <a:tc>
                  <a:txBody>
                    <a:bodyPr/>
                    <a:lstStyle/>
                    <a:p>
                      <a:pPr algn="ctr"/>
                      <a:r>
                        <a:rPr lang="en-US" sz="1100" dirty="0" smtClean="0"/>
                        <a:t>Difficulty to </a:t>
                      </a:r>
                      <a:r>
                        <a:rPr lang="en-US" sz="1100" dirty="0" err="1" smtClean="0"/>
                        <a:t>weaponize</a:t>
                      </a:r>
                      <a:endParaRPr lang="en-US" sz="1100" dirty="0"/>
                    </a:p>
                  </a:txBody>
                  <a:tcPr anchor="ctr"/>
                </a:tc>
                <a:tc>
                  <a:txBody>
                    <a:bodyPr/>
                    <a:lstStyle/>
                    <a:p>
                      <a:pPr algn="ctr"/>
                      <a:r>
                        <a:rPr lang="en-US" sz="1100" dirty="0" smtClean="0"/>
                        <a:t>0.5%</a:t>
                      </a:r>
                      <a:endParaRPr lang="en-US" sz="1100" dirty="0"/>
                    </a:p>
                  </a:txBody>
                  <a:tcPr anchor="ctr"/>
                </a:tc>
                <a:tc>
                  <a:txBody>
                    <a:bodyPr/>
                    <a:lstStyle/>
                    <a:p>
                      <a:pPr algn="ctr"/>
                      <a:r>
                        <a:rPr lang="en-US" sz="1100" dirty="0" smtClean="0"/>
                        <a:t>42%</a:t>
                      </a:r>
                      <a:endParaRPr lang="en-US" sz="1100" dirty="0"/>
                    </a:p>
                  </a:txBody>
                  <a:tcPr anchor="ctr"/>
                </a:tc>
                <a:tc>
                  <a:txBody>
                    <a:bodyPr/>
                    <a:lstStyle/>
                    <a:p>
                      <a:pPr algn="ctr"/>
                      <a:r>
                        <a:rPr lang="en-US" sz="1100" dirty="0" smtClean="0"/>
                        <a:t>25%</a:t>
                      </a:r>
                      <a:endParaRPr lang="en-US" sz="1100" dirty="0"/>
                    </a:p>
                  </a:txBody>
                  <a:tcPr anchor="ctr"/>
                </a:tc>
                <a:tc>
                  <a:txBody>
                    <a:bodyPr/>
                    <a:lstStyle/>
                    <a:p>
                      <a:pPr algn="ctr"/>
                      <a:r>
                        <a:rPr lang="en-US" sz="1100" dirty="0" smtClean="0"/>
                        <a:t>32.5%</a:t>
                      </a:r>
                      <a:endParaRPr lang="en-US" sz="1100" dirty="0"/>
                    </a:p>
                  </a:txBody>
                  <a:tcPr anchor="ctr"/>
                </a:tc>
              </a:tr>
            </a:tbl>
          </a:graphicData>
        </a:graphic>
      </p:graphicFrame>
      <p:sp>
        <p:nvSpPr>
          <p:cNvPr id="5" name="Footer Placeholder 4"/>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1361914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D7CF6-07E1-4A22-BA18-5A6EB2998BA7}"/>
              </a:ext>
            </a:extLst>
          </p:cNvPr>
          <p:cNvSpPr>
            <a:spLocks noGrp="1"/>
          </p:cNvSpPr>
          <p:nvPr>
            <p:ph type="title"/>
          </p:nvPr>
        </p:nvSpPr>
        <p:spPr/>
        <p:txBody>
          <a:bodyPr>
            <a:normAutofit/>
          </a:bodyPr>
          <a:lstStyle/>
          <a:p>
            <a:r>
              <a:rPr lang="en-GB" sz="3200" dirty="0"/>
              <a:t>Attractiveness factors - 4</a:t>
            </a:r>
          </a:p>
        </p:txBody>
      </p:sp>
      <p:sp>
        <p:nvSpPr>
          <p:cNvPr id="3" name="Content Placeholder 2">
            <a:extLst>
              <a:ext uri="{FF2B5EF4-FFF2-40B4-BE49-F238E27FC236}">
                <a16:creationId xmlns:a16="http://schemas.microsoft.com/office/drawing/2014/main" xmlns="" id="{B12646EB-A0F9-4020-BB0C-764AD0B68257}"/>
              </a:ext>
            </a:extLst>
          </p:cNvPr>
          <p:cNvSpPr>
            <a:spLocks noGrp="1"/>
          </p:cNvSpPr>
          <p:nvPr>
            <p:ph idx="1"/>
          </p:nvPr>
        </p:nvSpPr>
        <p:spPr>
          <a:xfrm>
            <a:off x="342900" y="1272159"/>
            <a:ext cx="6110436" cy="1515615"/>
          </a:xfrm>
        </p:spPr>
        <p:txBody>
          <a:bodyPr>
            <a:normAutofit lnSpcReduction="10000"/>
          </a:bodyPr>
          <a:lstStyle/>
          <a:p>
            <a:pPr marL="0" indent="0" algn="just">
              <a:buNone/>
            </a:pPr>
            <a:endParaRPr lang="en-US" sz="1600" b="1" u="sng" dirty="0" smtClean="0"/>
          </a:p>
          <a:p>
            <a:pPr marL="0" indent="0" algn="just">
              <a:buNone/>
            </a:pPr>
            <a:r>
              <a:rPr lang="en-US" sz="1600" b="1" u="sng" dirty="0" smtClean="0"/>
              <a:t>Ease </a:t>
            </a:r>
            <a:r>
              <a:rPr lang="en-US" sz="1600" b="1" u="sng" dirty="0"/>
              <a:t>of handling / detection avoidance</a:t>
            </a:r>
            <a:r>
              <a:rPr lang="en-US" sz="1600" dirty="0"/>
              <a:t>, which is linked to the NM/RM radioactivity. </a:t>
            </a:r>
            <a:r>
              <a:rPr lang="en-US" sz="1600" dirty="0" err="1"/>
              <a:t>Unirradiated</a:t>
            </a:r>
            <a:r>
              <a:rPr lang="en-US" sz="1600" dirty="0"/>
              <a:t> nuclear material is perceived as the easiest target type to handle and avoid detection, as compared to high energy gamma emitting (γ) sources that require additional shielding to reduce risk of biological effects and avoid detection.</a:t>
            </a:r>
          </a:p>
        </p:txBody>
      </p:sp>
      <p:graphicFrame>
        <p:nvGraphicFramePr>
          <p:cNvPr id="6" name="Table 5"/>
          <p:cNvGraphicFramePr>
            <a:graphicFrameLocks noGrp="1"/>
          </p:cNvGraphicFramePr>
          <p:nvPr>
            <p:extLst>
              <p:ext uri="{D42A27DB-BD31-4B8C-83A1-F6EECF244321}">
                <p14:modId xmlns:p14="http://schemas.microsoft.com/office/powerpoint/2010/main" val="3087017947"/>
              </p:ext>
            </p:extLst>
          </p:nvPr>
        </p:nvGraphicFramePr>
        <p:xfrm>
          <a:off x="188640" y="3221371"/>
          <a:ext cx="6408710" cy="1510619"/>
        </p:xfrm>
        <a:graphic>
          <a:graphicData uri="http://schemas.openxmlformats.org/drawingml/2006/table">
            <a:tbl>
              <a:tblPr firstRow="1" firstCol="1" bandRow="1">
                <a:tableStyleId>{B301B821-A1FF-4177-AEE7-76D212191A09}</a:tableStyleId>
              </a:tblPr>
              <a:tblGrid>
                <a:gridCol w="905118"/>
                <a:gridCol w="883601"/>
                <a:gridCol w="883601"/>
                <a:gridCol w="784062"/>
                <a:gridCol w="888048"/>
                <a:gridCol w="1032140"/>
                <a:gridCol w="1032140"/>
              </a:tblGrid>
              <a:tr h="824819">
                <a:tc>
                  <a:txBody>
                    <a:bodyPr/>
                    <a:lstStyle/>
                    <a:p>
                      <a:pPr algn="ctr" hangingPunct="0">
                        <a:spcAft>
                          <a:spcPts val="600"/>
                        </a:spcAft>
                      </a:pPr>
                      <a:r>
                        <a:rPr lang="en-GB" sz="1000" dirty="0">
                          <a:effectLst/>
                        </a:rPr>
                        <a:t>Attractiveness </a:t>
                      </a:r>
                      <a:endParaRPr lang="en-GB" sz="1000" dirty="0" smtClean="0">
                        <a:effectLst/>
                      </a:endParaRPr>
                    </a:p>
                  </a:txBody>
                  <a:tcPr marL="68580" marR="68580" marT="0" marB="0" anchor="ctr"/>
                </a:tc>
                <a:tc>
                  <a:txBody>
                    <a:bodyPr/>
                    <a:lstStyle/>
                    <a:p>
                      <a:pPr algn="ctr" hangingPunct="0">
                        <a:spcAft>
                          <a:spcPts val="600"/>
                        </a:spcAft>
                      </a:pPr>
                      <a:r>
                        <a:rPr lang="en-GB" sz="1000" dirty="0">
                          <a:effectLst/>
                        </a:rPr>
                        <a:t>1 - Very Low</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dirty="0">
                          <a:effectLst/>
                        </a:rPr>
                        <a:t>3 -Medium </a:t>
                      </a: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endParaRPr lang="en-US" sz="1400" dirty="0">
                        <a:effectLst/>
                        <a:latin typeface="Times"/>
                        <a:ea typeface="MS Mincho"/>
                        <a:cs typeface="Times New Roman"/>
                      </a:endParaRPr>
                    </a:p>
                  </a:txBody>
                  <a:tcPr marL="68580" marR="68580" marT="0" marB="0" anchor="ctr"/>
                </a:tc>
                <a:tc>
                  <a:txBody>
                    <a:bodyPr/>
                    <a:lstStyle/>
                    <a:p>
                      <a:pPr algn="ctr" hangingPunct="0">
                        <a:spcAft>
                          <a:spcPts val="600"/>
                        </a:spcAft>
                      </a:pPr>
                      <a:r>
                        <a:rPr lang="en-GB" sz="1000">
                          <a:effectLst/>
                        </a:rPr>
                        <a:t>5 - Very High</a:t>
                      </a:r>
                      <a:endParaRPr lang="en-US" sz="1400">
                        <a:effectLst/>
                        <a:latin typeface="Times"/>
                        <a:ea typeface="MS Mincho"/>
                        <a:cs typeface="Times New Roman"/>
                      </a:endParaRPr>
                    </a:p>
                  </a:txBody>
                  <a:tcPr marL="68580" marR="68580" marT="0" marB="0" anchor="ctr"/>
                </a:tc>
                <a:tc>
                  <a:txBody>
                    <a:bodyPr/>
                    <a:lstStyle/>
                    <a:p>
                      <a:pPr algn="ctr" hangingPunct="0">
                        <a:spcAft>
                          <a:spcPts val="600"/>
                        </a:spcAft>
                      </a:pPr>
                      <a:r>
                        <a:rPr lang="en-GB" sz="1000">
                          <a:effectLst/>
                        </a:rPr>
                        <a:t>Relative scaling </a:t>
                      </a:r>
                      <a:endParaRPr lang="en-US" sz="1400">
                        <a:effectLst/>
                        <a:latin typeface="Times"/>
                        <a:ea typeface="MS Mincho"/>
                        <a:cs typeface="Times New Roman"/>
                      </a:endParaRPr>
                    </a:p>
                  </a:txBody>
                  <a:tcPr marL="68580" marR="68580" marT="0" marB="0" anchor="ctr"/>
                </a:tc>
              </a:tr>
              <a:tr h="685800">
                <a:tc>
                  <a:txBody>
                    <a:bodyPr/>
                    <a:lstStyle/>
                    <a:p>
                      <a:pPr algn="ctr" hangingPunct="0">
                        <a:spcAft>
                          <a:spcPts val="600"/>
                        </a:spcAft>
                      </a:pPr>
                      <a:r>
                        <a:rPr lang="en-GB" sz="1100" dirty="0">
                          <a:effectLst/>
                        </a:rPr>
                        <a:t>ease of handling / detection avoidance</a:t>
                      </a:r>
                      <a:endParaRPr lang="en-US" sz="1800" dirty="0">
                        <a:effectLst/>
                        <a:latin typeface="Calibri" pitchFamily="34" charset="0"/>
                        <a:ea typeface="MS Mincho"/>
                        <a:cs typeface="Times New Roman"/>
                      </a:endParaRPr>
                    </a:p>
                  </a:txBody>
                  <a:tcPr marL="68580" marR="68580" marT="0" marB="0" anchor="ctr"/>
                </a:tc>
                <a:tc>
                  <a:txBody>
                    <a:bodyPr/>
                    <a:lstStyle/>
                    <a:p>
                      <a:pPr algn="ctr" hangingPunct="0">
                        <a:spcAft>
                          <a:spcPts val="600"/>
                        </a:spcAft>
                      </a:pPr>
                      <a:r>
                        <a:rPr lang="en-GB" sz="1100" kern="1200" dirty="0" smtClean="0">
                          <a:solidFill>
                            <a:schemeClr val="dk1"/>
                          </a:solidFill>
                          <a:effectLst/>
                          <a:latin typeface="+mn-lt"/>
                          <a:ea typeface="+mn-ea"/>
                          <a:cs typeface="+mn-cs"/>
                        </a:rPr>
                        <a:t>&gt; </a:t>
                      </a:r>
                      <a:r>
                        <a:rPr lang="en-GB" sz="1100" kern="1200" dirty="0">
                          <a:solidFill>
                            <a:schemeClr val="dk1"/>
                          </a:solidFill>
                          <a:effectLst/>
                          <a:latin typeface="+mn-lt"/>
                          <a:ea typeface="+mn-ea"/>
                          <a:cs typeface="+mn-cs"/>
                        </a:rPr>
                        <a:t>1MeV /decay</a:t>
                      </a:r>
                      <a:endParaRPr lang="en-US" sz="1100" kern="1200" dirty="0">
                        <a:solidFill>
                          <a:schemeClr val="dk1"/>
                        </a:solidFill>
                        <a:effectLst/>
                        <a:latin typeface="+mn-lt"/>
                        <a:ea typeface="+mn-ea"/>
                        <a:cs typeface="+mn-cs"/>
                      </a:endParaRPr>
                    </a:p>
                  </a:txBody>
                  <a:tcPr marT="0" marB="0" anchor="ctr"/>
                </a:tc>
                <a:tc>
                  <a:txBody>
                    <a:bodyPr/>
                    <a:lstStyle/>
                    <a:p>
                      <a:pPr algn="ctr" hangingPunct="0">
                        <a:spcAft>
                          <a:spcPts val="600"/>
                        </a:spcAft>
                      </a:pPr>
                      <a:r>
                        <a:rPr lang="en-GB" sz="1100" kern="1200" dirty="0" smtClean="0">
                          <a:solidFill>
                            <a:schemeClr val="dk1"/>
                          </a:solidFill>
                          <a:effectLst/>
                          <a:latin typeface="+mn-lt"/>
                          <a:ea typeface="+mn-ea"/>
                          <a:cs typeface="+mn-cs"/>
                        </a:rPr>
                        <a:t>&gt;0.75 MeV /decay</a:t>
                      </a:r>
                      <a:endParaRPr lang="en-US" sz="1100" kern="1200" dirty="0">
                        <a:solidFill>
                          <a:schemeClr val="dk1"/>
                        </a:solidFill>
                        <a:effectLst/>
                        <a:latin typeface="+mn-lt"/>
                        <a:ea typeface="+mn-ea"/>
                        <a:cs typeface="+mn-cs"/>
                      </a:endParaRPr>
                    </a:p>
                  </a:txBody>
                  <a:tcPr marT="0" marB="0" anchor="ctr"/>
                </a:tc>
                <a:tc>
                  <a:txBody>
                    <a:bodyPr/>
                    <a:lstStyle/>
                    <a:p>
                      <a:pPr algn="ctr" hangingPunct="0">
                        <a:spcAft>
                          <a:spcPts val="600"/>
                        </a:spcAft>
                      </a:pPr>
                      <a:r>
                        <a:rPr lang="en-GB" sz="1100" kern="1200" dirty="0" smtClean="0">
                          <a:solidFill>
                            <a:schemeClr val="dk1"/>
                          </a:solidFill>
                          <a:effectLst/>
                          <a:latin typeface="+mn-lt"/>
                          <a:ea typeface="+mn-ea"/>
                          <a:cs typeface="+mn-cs"/>
                        </a:rPr>
                        <a:t>&gt;0.5 MeV /decay</a:t>
                      </a:r>
                      <a:endParaRPr lang="en-US" sz="1100" kern="1200" dirty="0">
                        <a:solidFill>
                          <a:schemeClr val="dk1"/>
                        </a:solidFill>
                        <a:effectLst/>
                        <a:latin typeface="+mn-lt"/>
                        <a:ea typeface="+mn-ea"/>
                        <a:cs typeface="+mn-cs"/>
                      </a:endParaRPr>
                    </a:p>
                  </a:txBody>
                  <a:tcPr marT="0" marB="0" anchor="ctr"/>
                </a:tc>
                <a:tc>
                  <a:txBody>
                    <a:bodyPr/>
                    <a:lstStyle/>
                    <a:p>
                      <a:pPr algn="ctr" hangingPunct="0">
                        <a:spcAft>
                          <a:spcPts val="600"/>
                        </a:spcAft>
                      </a:pPr>
                      <a:r>
                        <a:rPr lang="en-GB" sz="1100" kern="1200" dirty="0" smtClean="0">
                          <a:solidFill>
                            <a:schemeClr val="dk1"/>
                          </a:solidFill>
                          <a:effectLst/>
                          <a:latin typeface="+mn-lt"/>
                          <a:ea typeface="+mn-ea"/>
                          <a:cs typeface="+mn-cs"/>
                        </a:rPr>
                        <a:t>&lt;0. 5 MeV /decay</a:t>
                      </a:r>
                      <a:endParaRPr lang="en-US" sz="1100" kern="1200" dirty="0">
                        <a:solidFill>
                          <a:schemeClr val="dk1"/>
                        </a:solidFill>
                        <a:effectLst/>
                        <a:latin typeface="+mn-lt"/>
                        <a:ea typeface="+mn-ea"/>
                        <a:cs typeface="+mn-cs"/>
                      </a:endParaRPr>
                    </a:p>
                  </a:txBody>
                  <a:tcPr marT="0" marB="0" anchor="ctr"/>
                </a:tc>
                <a:tc>
                  <a:txBody>
                    <a:bodyPr/>
                    <a:lstStyle/>
                    <a:p>
                      <a:pPr algn="ctr" hangingPunct="0">
                        <a:spcAft>
                          <a:spcPts val="600"/>
                        </a:spcAft>
                      </a:pPr>
                      <a:r>
                        <a:rPr lang="en-GB" sz="1100" kern="1200" dirty="0" err="1" smtClean="0">
                          <a:solidFill>
                            <a:schemeClr val="dk1"/>
                          </a:solidFill>
                          <a:effectLst/>
                          <a:latin typeface="+mn-lt"/>
                          <a:ea typeface="+mn-ea"/>
                          <a:cs typeface="+mn-cs"/>
                        </a:rPr>
                        <a:t>Unirradiated</a:t>
                      </a:r>
                      <a:r>
                        <a:rPr lang="en-GB" sz="1100" kern="1200" dirty="0" smtClean="0">
                          <a:solidFill>
                            <a:schemeClr val="dk1"/>
                          </a:solidFill>
                          <a:effectLst/>
                          <a:latin typeface="+mn-lt"/>
                          <a:ea typeface="+mn-ea"/>
                          <a:cs typeface="+mn-cs"/>
                        </a:rPr>
                        <a:t> </a:t>
                      </a:r>
                      <a:r>
                        <a:rPr lang="en-GB" sz="1100" kern="1200" dirty="0">
                          <a:solidFill>
                            <a:schemeClr val="dk1"/>
                          </a:solidFill>
                          <a:effectLst/>
                          <a:latin typeface="+mn-lt"/>
                          <a:ea typeface="+mn-ea"/>
                          <a:cs typeface="+mn-cs"/>
                        </a:rPr>
                        <a:t>nuclear material and other alpha</a:t>
                      </a:r>
                      <a:endParaRPr lang="en-US" sz="1100" kern="1200" dirty="0">
                        <a:solidFill>
                          <a:schemeClr val="dk1"/>
                        </a:solidFill>
                        <a:effectLst/>
                        <a:latin typeface="+mn-lt"/>
                        <a:ea typeface="+mn-ea"/>
                        <a:cs typeface="+mn-cs"/>
                      </a:endParaRPr>
                    </a:p>
                  </a:txBody>
                  <a:tcPr marT="0" marB="0" anchor="ctr"/>
                </a:tc>
                <a:tc>
                  <a:txBody>
                    <a:bodyPr/>
                    <a:lstStyle/>
                    <a:p>
                      <a:pPr algn="ctr" hangingPunct="0">
                        <a:spcAft>
                          <a:spcPts val="600"/>
                        </a:spcAft>
                      </a:pPr>
                      <a:r>
                        <a:rPr lang="en-GB" sz="1100" dirty="0">
                          <a:effectLst/>
                        </a:rPr>
                        <a:t>5%</a:t>
                      </a:r>
                      <a:endParaRPr lang="en-US" sz="1800" dirty="0">
                        <a:effectLst/>
                        <a:latin typeface="Calibri" pitchFamily="34" charset="0"/>
                        <a:ea typeface="MS Mincho"/>
                        <a:cs typeface="Times New Roman"/>
                      </a:endParaRPr>
                    </a:p>
                  </a:txBody>
                  <a:tcPr marL="68580" marR="68580" marT="0" marB="0" anchor="ctr"/>
                </a:tc>
              </a:tr>
            </a:tbl>
          </a:graphicData>
        </a:graphic>
      </p:graphicFrame>
      <p:sp>
        <p:nvSpPr>
          <p:cNvPr id="4" name="Footer Placeholder 3"/>
          <p:cNvSpPr>
            <a:spLocks noGrp="1"/>
          </p:cNvSpPr>
          <p:nvPr>
            <p:ph type="ftr" sz="quarter" idx="11"/>
          </p:nvPr>
        </p:nvSpPr>
        <p:spPr/>
        <p:txBody>
          <a:bodyPr/>
          <a:lstStyle/>
          <a:p>
            <a:r>
              <a:rPr lang="en-US" smtClean="0"/>
              <a:t>ICONS 2020, Vienna Austria</a:t>
            </a:r>
            <a:endParaRPr lang="en-US"/>
          </a:p>
        </p:txBody>
      </p:sp>
    </p:spTree>
    <p:extLst>
      <p:ext uri="{BB962C8B-B14F-4D97-AF65-F5344CB8AC3E}">
        <p14:creationId xmlns:p14="http://schemas.microsoft.com/office/powerpoint/2010/main" val="1361914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CRPtemplate</Template>
  <TotalTime>331</TotalTime>
  <Words>1218</Words>
  <Application>Microsoft Office PowerPoint</Application>
  <PresentationFormat>Custom</PresentationFormat>
  <Paragraphs>171</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CRPtemplate</vt:lpstr>
      <vt:lpstr>Quantifying Potential Target Attractiveness In Research Reactors And Associated Facilities</vt:lpstr>
      <vt:lpstr>Objective of CRP J02006 – Task 2</vt:lpstr>
      <vt:lpstr>Identified types of events</vt:lpstr>
      <vt:lpstr>Methodology</vt:lpstr>
      <vt:lpstr>Attractiveness Factors Overview</vt:lpstr>
      <vt:lpstr>Attractiveness factors - 1</vt:lpstr>
      <vt:lpstr>Attractiveness factors - 2</vt:lpstr>
      <vt:lpstr>Attractiveness factors - 3</vt:lpstr>
      <vt:lpstr>Attractiveness factors - 4</vt:lpstr>
      <vt:lpstr>Attractiveness factors - 5</vt:lpstr>
      <vt:lpstr>Consequences</vt:lpstr>
      <vt:lpstr>Key results</vt:lpstr>
      <vt:lpstr>HARI</vt:lpstr>
      <vt:lpstr>HARI – RPWF Security Upgrades</vt:lpstr>
      <vt:lpstr>UMC</vt:lpstr>
      <vt:lpstr>Shapash</vt:lpstr>
      <vt:lpstr>Comparison of facilities</vt:lpstr>
      <vt:lpstr>Conclusions</vt:lpstr>
      <vt:lpstr>PowerPoint Presentation</vt:lpstr>
    </vt:vector>
  </TitlesOfParts>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SCHLOSMAN, Anna</dc:creator>
  <cp:lastModifiedBy>Thanasis Sfetsos</cp:lastModifiedBy>
  <cp:revision>66</cp:revision>
  <dcterms:created xsi:type="dcterms:W3CDTF">2017-02-15T15:49:57Z</dcterms:created>
  <dcterms:modified xsi:type="dcterms:W3CDTF">2020-01-10T09:56:42Z</dcterms:modified>
</cp:coreProperties>
</file>