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sldIdLst>
    <p:sldId id="256" r:id="rId6"/>
    <p:sldId id="325" r:id="rId7"/>
    <p:sldId id="349" r:id="rId8"/>
    <p:sldId id="339" r:id="rId9"/>
    <p:sldId id="326" r:id="rId10"/>
    <p:sldId id="340" r:id="rId11"/>
    <p:sldId id="341" r:id="rId12"/>
    <p:sldId id="342" r:id="rId13"/>
    <p:sldId id="343" r:id="rId14"/>
    <p:sldId id="344" r:id="rId15"/>
    <p:sldId id="345" r:id="rId16"/>
    <p:sldId id="346" r:id="rId17"/>
    <p:sldId id="347" r:id="rId18"/>
    <p:sldId id="348" r:id="rId19"/>
  </p:sldIdLst>
  <p:sldSz cx="11522075" cy="6480175"/>
  <p:notesSz cx="6797675" cy="9926638"/>
  <p:defaultTextStyle>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041">
          <p15:clr>
            <a:srgbClr val="A4A3A4"/>
          </p15:clr>
        </p15:guide>
        <p15:guide id="2" pos="36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Rg st="1" end="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09F"/>
    <a:srgbClr val="061166"/>
    <a:srgbClr val="003366"/>
    <a:srgbClr val="3366CC"/>
    <a:srgbClr val="003399"/>
    <a:srgbClr val="0033CC"/>
    <a:srgbClr val="FF0000"/>
    <a:srgbClr val="009900"/>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3" autoAdjust="0"/>
    <p:restoredTop sz="78648" autoAdjust="0"/>
  </p:normalViewPr>
  <p:slideViewPr>
    <p:cSldViewPr>
      <p:cViewPr>
        <p:scale>
          <a:sx n="70" d="100"/>
          <a:sy n="70" d="100"/>
        </p:scale>
        <p:origin x="-894" y="-72"/>
      </p:cViewPr>
      <p:guideLst>
        <p:guide orient="horz" pos="2041"/>
        <p:guide pos="362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0.jpeg"/></Relationships>
</file>

<file path=ppt/diagrams/_rels/data2.xml.rels><?xml version="1.0" encoding="UTF-8" standalone="yes"?>
<Relationships xmlns="http://schemas.openxmlformats.org/package/2006/relationships"><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1" Type="http://schemas.openxmlformats.org/officeDocument/2006/relationships/image" Target="../media/image12.jpeg"/></Relationships>
</file>

<file path=ppt/diagrams/_rels/data4.xml.rels><?xml version="1.0" encoding="UTF-8" standalone="yes"?>
<Relationships xmlns="http://schemas.openxmlformats.org/package/2006/relationships"><Relationship Id="rId1" Type="http://schemas.openxmlformats.org/officeDocument/2006/relationships/image" Target="../media/image13.png"/></Relationships>
</file>

<file path=ppt/diagrams/_rels/data5.xml.rels><?xml version="1.0" encoding="UTF-8" standalone="yes"?>
<Relationships xmlns="http://schemas.openxmlformats.org/package/2006/relationships"><Relationship Id="rId1" Type="http://schemas.openxmlformats.org/officeDocument/2006/relationships/image" Target="../media/image14.png"/></Relationships>
</file>

<file path=ppt/diagrams/_rels/data6.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E6371E-6639-4A6C-8201-D6379DE194CD}" type="doc">
      <dgm:prSet loTypeId="urn:microsoft.com/office/officeart/2005/8/layout/vList3#1" loCatId="list" qsTypeId="urn:microsoft.com/office/officeart/2005/8/quickstyle/simple1" qsCatId="simple" csTypeId="urn:microsoft.com/office/officeart/2005/8/colors/accent2_2" csCatId="accent2" phldr="1"/>
      <dgm:spPr/>
    </dgm:pt>
    <dgm:pt modelId="{91947518-E681-4B1F-8021-657C6C4720A7}">
      <dgm:prSet phldrT="[Texto]"/>
      <dgm:spPr>
        <a:xfrm rot="10800000">
          <a:off x="308381" y="0"/>
          <a:ext cx="2643942" cy="576064"/>
        </a:xfrm>
        <a:prstGeom prst="homePlate">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pt-BR" dirty="0" smtClean="0">
              <a:solidFill>
                <a:srgbClr val="FFFFFF"/>
              </a:solidFill>
              <a:latin typeface="Arial"/>
              <a:ea typeface="+mn-ea"/>
              <a:cs typeface="+mn-cs"/>
            </a:rPr>
            <a:t>Consórcio Mineração de Urânio Galvani – INB</a:t>
          </a:r>
          <a:br>
            <a:rPr lang="pt-BR" dirty="0" smtClean="0">
              <a:solidFill>
                <a:srgbClr val="FFFFFF"/>
              </a:solidFill>
              <a:latin typeface="Arial"/>
              <a:ea typeface="+mn-ea"/>
              <a:cs typeface="+mn-cs"/>
            </a:rPr>
          </a:br>
          <a:r>
            <a:rPr lang="pt-BR" dirty="0" smtClean="0">
              <a:solidFill>
                <a:srgbClr val="FFFFFF"/>
              </a:solidFill>
              <a:latin typeface="Arial"/>
              <a:ea typeface="+mn-ea"/>
              <a:cs typeface="+mn-cs"/>
            </a:rPr>
            <a:t>Santa Quitéria / CE</a:t>
          </a:r>
          <a:endParaRPr lang="pt-BR" dirty="0">
            <a:solidFill>
              <a:srgbClr val="FFFFFF"/>
            </a:solidFill>
            <a:latin typeface="Arial"/>
            <a:ea typeface="+mn-ea"/>
            <a:cs typeface="+mn-cs"/>
          </a:endParaRPr>
        </a:p>
      </dgm:t>
    </dgm:pt>
    <dgm:pt modelId="{F2A2A321-4EBD-45E1-B6AF-52874552FE38}" type="parTrans" cxnId="{EFE0CFD7-D4DD-4147-BC8C-14AFF6DE35DC}">
      <dgm:prSet/>
      <dgm:spPr/>
      <dgm:t>
        <a:bodyPr/>
        <a:lstStyle/>
        <a:p>
          <a:endParaRPr lang="pt-BR"/>
        </a:p>
      </dgm:t>
    </dgm:pt>
    <dgm:pt modelId="{D9635959-69E9-40B8-BEC2-04E09BC312CE}" type="sibTrans" cxnId="{EFE0CFD7-D4DD-4147-BC8C-14AFF6DE35DC}">
      <dgm:prSet/>
      <dgm:spPr/>
      <dgm:t>
        <a:bodyPr/>
        <a:lstStyle/>
        <a:p>
          <a:endParaRPr lang="pt-BR"/>
        </a:p>
      </dgm:t>
    </dgm:pt>
    <dgm:pt modelId="{CB9861F4-87E5-42C0-BF36-6F676CA5D406}" type="pres">
      <dgm:prSet presAssocID="{BDE6371E-6639-4A6C-8201-D6379DE194CD}" presName="linearFlow" presStyleCnt="0">
        <dgm:presLayoutVars>
          <dgm:dir/>
          <dgm:resizeHandles val="exact"/>
        </dgm:presLayoutVars>
      </dgm:prSet>
      <dgm:spPr/>
    </dgm:pt>
    <dgm:pt modelId="{FC6A486E-EFD2-4F68-94C8-53B8C915E5B4}" type="pres">
      <dgm:prSet presAssocID="{91947518-E681-4B1F-8021-657C6C4720A7}" presName="composite" presStyleCnt="0"/>
      <dgm:spPr/>
    </dgm:pt>
    <dgm:pt modelId="{BE973886-3CB5-44E2-B5F0-5193C449E567}" type="pres">
      <dgm:prSet presAssocID="{91947518-E681-4B1F-8021-657C6C4720A7}" presName="imgShp" presStyleLbl="fgImgPlace1" presStyleIdx="0" presStyleCnt="1" custLinFactNeighborX="-62446"/>
      <dgm:spPr>
        <a:xfrm>
          <a:off x="0" y="0"/>
          <a:ext cx="576064" cy="576064"/>
        </a:xfrm>
        <a:prstGeom prst="ellipse">
          <a:avLst/>
        </a:prstGeom>
        <a:blipFill rotWithShape="0">
          <a:blip xmlns:r="http://schemas.openxmlformats.org/officeDocument/2006/relationships" r:embed="rId1"/>
          <a:stretch>
            <a:fillRect/>
          </a:stretch>
        </a:blipFill>
        <a:ln w="25400" cap="flat" cmpd="sng" algn="ctr">
          <a:solidFill>
            <a:srgbClr val="FFFFFF">
              <a:hueOff val="0"/>
              <a:satOff val="0"/>
              <a:lumOff val="0"/>
              <a:alphaOff val="0"/>
            </a:srgbClr>
          </a:solidFill>
          <a:prstDash val="solid"/>
        </a:ln>
        <a:effectLst/>
      </dgm:spPr>
    </dgm:pt>
    <dgm:pt modelId="{E0B170FD-4D82-4F36-BDEA-8B6900DF7DC1}" type="pres">
      <dgm:prSet presAssocID="{91947518-E681-4B1F-8021-657C6C4720A7}" presName="txShp" presStyleLbl="node1" presStyleIdx="0" presStyleCnt="1" custScaleX="129937" custLinFactNeighborX="4936">
        <dgm:presLayoutVars>
          <dgm:bulletEnabled val="1"/>
        </dgm:presLayoutVars>
      </dgm:prSet>
      <dgm:spPr/>
      <dgm:t>
        <a:bodyPr/>
        <a:lstStyle/>
        <a:p>
          <a:endParaRPr lang="pt-BR"/>
        </a:p>
      </dgm:t>
    </dgm:pt>
  </dgm:ptLst>
  <dgm:cxnLst>
    <dgm:cxn modelId="{EFE0CFD7-D4DD-4147-BC8C-14AFF6DE35DC}" srcId="{BDE6371E-6639-4A6C-8201-D6379DE194CD}" destId="{91947518-E681-4B1F-8021-657C6C4720A7}" srcOrd="0" destOrd="0" parTransId="{F2A2A321-4EBD-45E1-B6AF-52874552FE38}" sibTransId="{D9635959-69E9-40B8-BEC2-04E09BC312CE}"/>
    <dgm:cxn modelId="{AA53E0B4-B165-41C9-A1AA-07D47581F573}" type="presOf" srcId="{91947518-E681-4B1F-8021-657C6C4720A7}" destId="{E0B170FD-4D82-4F36-BDEA-8B6900DF7DC1}" srcOrd="0" destOrd="0" presId="urn:microsoft.com/office/officeart/2005/8/layout/vList3#1"/>
    <dgm:cxn modelId="{3B3D37A5-8DAE-4E10-9BA0-9013C14F605D}" type="presOf" srcId="{BDE6371E-6639-4A6C-8201-D6379DE194CD}" destId="{CB9861F4-87E5-42C0-BF36-6F676CA5D406}" srcOrd="0" destOrd="0" presId="urn:microsoft.com/office/officeart/2005/8/layout/vList3#1"/>
    <dgm:cxn modelId="{A6F0023F-BE69-401C-886C-BDC921B492B3}" type="presParOf" srcId="{CB9861F4-87E5-42C0-BF36-6F676CA5D406}" destId="{FC6A486E-EFD2-4F68-94C8-53B8C915E5B4}" srcOrd="0" destOrd="0" presId="urn:microsoft.com/office/officeart/2005/8/layout/vList3#1"/>
    <dgm:cxn modelId="{1F2C44CA-CE2F-407B-BCEA-382D567BD1E1}" type="presParOf" srcId="{FC6A486E-EFD2-4F68-94C8-53B8C915E5B4}" destId="{BE973886-3CB5-44E2-B5F0-5193C449E567}" srcOrd="0" destOrd="0" presId="urn:microsoft.com/office/officeart/2005/8/layout/vList3#1"/>
    <dgm:cxn modelId="{AEC69FAE-2C45-4908-AECE-4BD4D6C2B846}" type="presParOf" srcId="{FC6A486E-EFD2-4F68-94C8-53B8C915E5B4}" destId="{E0B170FD-4D82-4F36-BDEA-8B6900DF7DC1}" srcOrd="1" destOrd="0" presId="urn:microsoft.com/office/officeart/2005/8/layout/vList3#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E6371E-6639-4A6C-8201-D6379DE194CD}" type="doc">
      <dgm:prSet loTypeId="urn:microsoft.com/office/officeart/2005/8/layout/vList3#2" loCatId="list" qsTypeId="urn:microsoft.com/office/officeart/2005/8/quickstyle/simple1" qsCatId="simple" csTypeId="urn:microsoft.com/office/officeart/2005/8/colors/accent2_2" csCatId="accent2" phldr="1"/>
      <dgm:spPr/>
    </dgm:pt>
    <dgm:pt modelId="{91947518-E681-4B1F-8021-657C6C4720A7}">
      <dgm:prSet phldrT="[Texto]"/>
      <dgm:spPr>
        <a:xfrm rot="10800000">
          <a:off x="308381" y="0"/>
          <a:ext cx="2643942" cy="576064"/>
        </a:xfrm>
        <a:prstGeom prst="homePlate">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pt-BR" dirty="0" smtClean="0">
              <a:solidFill>
                <a:srgbClr val="FFFFFF"/>
              </a:solidFill>
              <a:latin typeface="Arial"/>
              <a:ea typeface="+mn-ea"/>
              <a:cs typeface="+mn-cs"/>
            </a:rPr>
            <a:t>Unidade de Concentrado de Urânio – INB </a:t>
          </a:r>
          <a:br>
            <a:rPr lang="pt-BR" dirty="0" smtClean="0">
              <a:solidFill>
                <a:srgbClr val="FFFFFF"/>
              </a:solidFill>
              <a:latin typeface="Arial"/>
              <a:ea typeface="+mn-ea"/>
              <a:cs typeface="+mn-cs"/>
            </a:rPr>
          </a:br>
          <a:r>
            <a:rPr lang="pt-BR" dirty="0" err="1" smtClean="0">
              <a:solidFill>
                <a:srgbClr val="FFFFFF"/>
              </a:solidFill>
              <a:latin typeface="Arial"/>
              <a:ea typeface="+mn-ea"/>
              <a:cs typeface="+mn-cs"/>
            </a:rPr>
            <a:t>Caetité</a:t>
          </a:r>
          <a:r>
            <a:rPr lang="pt-BR" dirty="0" smtClean="0">
              <a:solidFill>
                <a:srgbClr val="FFFFFF"/>
              </a:solidFill>
              <a:latin typeface="Arial"/>
              <a:ea typeface="+mn-ea"/>
              <a:cs typeface="+mn-cs"/>
            </a:rPr>
            <a:t> / BA</a:t>
          </a:r>
          <a:endParaRPr lang="pt-BR" dirty="0">
            <a:solidFill>
              <a:srgbClr val="FFFFFF"/>
            </a:solidFill>
            <a:latin typeface="Arial"/>
            <a:ea typeface="+mn-ea"/>
            <a:cs typeface="+mn-cs"/>
          </a:endParaRPr>
        </a:p>
      </dgm:t>
    </dgm:pt>
    <dgm:pt modelId="{F2A2A321-4EBD-45E1-B6AF-52874552FE38}" type="parTrans" cxnId="{EFE0CFD7-D4DD-4147-BC8C-14AFF6DE35DC}">
      <dgm:prSet/>
      <dgm:spPr/>
      <dgm:t>
        <a:bodyPr/>
        <a:lstStyle/>
        <a:p>
          <a:endParaRPr lang="pt-BR"/>
        </a:p>
      </dgm:t>
    </dgm:pt>
    <dgm:pt modelId="{D9635959-69E9-40B8-BEC2-04E09BC312CE}" type="sibTrans" cxnId="{EFE0CFD7-D4DD-4147-BC8C-14AFF6DE35DC}">
      <dgm:prSet/>
      <dgm:spPr/>
      <dgm:t>
        <a:bodyPr/>
        <a:lstStyle/>
        <a:p>
          <a:endParaRPr lang="pt-BR"/>
        </a:p>
      </dgm:t>
    </dgm:pt>
    <dgm:pt modelId="{CB9861F4-87E5-42C0-BF36-6F676CA5D406}" type="pres">
      <dgm:prSet presAssocID="{BDE6371E-6639-4A6C-8201-D6379DE194CD}" presName="linearFlow" presStyleCnt="0">
        <dgm:presLayoutVars>
          <dgm:dir/>
          <dgm:resizeHandles val="exact"/>
        </dgm:presLayoutVars>
      </dgm:prSet>
      <dgm:spPr/>
    </dgm:pt>
    <dgm:pt modelId="{FC6A486E-EFD2-4F68-94C8-53B8C915E5B4}" type="pres">
      <dgm:prSet presAssocID="{91947518-E681-4B1F-8021-657C6C4720A7}" presName="composite" presStyleCnt="0"/>
      <dgm:spPr/>
    </dgm:pt>
    <dgm:pt modelId="{BE973886-3CB5-44E2-B5F0-5193C449E567}" type="pres">
      <dgm:prSet presAssocID="{91947518-E681-4B1F-8021-657C6C4720A7}" presName="imgShp" presStyleLbl="fgImgPlace1" presStyleIdx="0" presStyleCnt="1" custLinFactNeighborX="-62446"/>
      <dgm:spPr>
        <a:xfrm>
          <a:off x="0" y="0"/>
          <a:ext cx="576064" cy="576064"/>
        </a:xfrm>
        <a:prstGeom prst="ellipse">
          <a:avLst/>
        </a:prstGeom>
        <a:blipFill rotWithShape="0">
          <a:blip xmlns:r="http://schemas.openxmlformats.org/officeDocument/2006/relationships" r:embed="rId1"/>
          <a:stretch>
            <a:fillRect/>
          </a:stretch>
        </a:blipFill>
        <a:ln w="25400" cap="flat" cmpd="sng" algn="ctr">
          <a:solidFill>
            <a:srgbClr val="FFFFFF">
              <a:hueOff val="0"/>
              <a:satOff val="0"/>
              <a:lumOff val="0"/>
              <a:alphaOff val="0"/>
            </a:srgbClr>
          </a:solidFill>
          <a:prstDash val="solid"/>
        </a:ln>
        <a:effectLst/>
      </dgm:spPr>
    </dgm:pt>
    <dgm:pt modelId="{E0B170FD-4D82-4F36-BDEA-8B6900DF7DC1}" type="pres">
      <dgm:prSet presAssocID="{91947518-E681-4B1F-8021-657C6C4720A7}" presName="txShp" presStyleLbl="node1" presStyleIdx="0" presStyleCnt="1" custScaleX="129937" custLinFactNeighborX="4936">
        <dgm:presLayoutVars>
          <dgm:bulletEnabled val="1"/>
        </dgm:presLayoutVars>
      </dgm:prSet>
      <dgm:spPr/>
      <dgm:t>
        <a:bodyPr/>
        <a:lstStyle/>
        <a:p>
          <a:endParaRPr lang="pt-BR"/>
        </a:p>
      </dgm:t>
    </dgm:pt>
  </dgm:ptLst>
  <dgm:cxnLst>
    <dgm:cxn modelId="{EFE0CFD7-D4DD-4147-BC8C-14AFF6DE35DC}" srcId="{BDE6371E-6639-4A6C-8201-D6379DE194CD}" destId="{91947518-E681-4B1F-8021-657C6C4720A7}" srcOrd="0" destOrd="0" parTransId="{F2A2A321-4EBD-45E1-B6AF-52874552FE38}" sibTransId="{D9635959-69E9-40B8-BEC2-04E09BC312CE}"/>
    <dgm:cxn modelId="{1AD58CE0-BBB7-4B66-ADA3-2221C7EF425F}" type="presOf" srcId="{91947518-E681-4B1F-8021-657C6C4720A7}" destId="{E0B170FD-4D82-4F36-BDEA-8B6900DF7DC1}" srcOrd="0" destOrd="0" presId="urn:microsoft.com/office/officeart/2005/8/layout/vList3#2"/>
    <dgm:cxn modelId="{1CCB7CBD-AD4F-420C-B084-6B884DD95276}" type="presOf" srcId="{BDE6371E-6639-4A6C-8201-D6379DE194CD}" destId="{CB9861F4-87E5-42C0-BF36-6F676CA5D406}" srcOrd="0" destOrd="0" presId="urn:microsoft.com/office/officeart/2005/8/layout/vList3#2"/>
    <dgm:cxn modelId="{0BAAB70B-BFA8-4CE1-947D-148C6E8353DF}" type="presParOf" srcId="{CB9861F4-87E5-42C0-BF36-6F676CA5D406}" destId="{FC6A486E-EFD2-4F68-94C8-53B8C915E5B4}" srcOrd="0" destOrd="0" presId="urn:microsoft.com/office/officeart/2005/8/layout/vList3#2"/>
    <dgm:cxn modelId="{1F3E2533-21A8-49D0-A710-B56D9327475C}" type="presParOf" srcId="{FC6A486E-EFD2-4F68-94C8-53B8C915E5B4}" destId="{BE973886-3CB5-44E2-B5F0-5193C449E567}" srcOrd="0" destOrd="0" presId="urn:microsoft.com/office/officeart/2005/8/layout/vList3#2"/>
    <dgm:cxn modelId="{C268D5A0-7414-4540-A0CE-B9BDB45452BD}" type="presParOf" srcId="{FC6A486E-EFD2-4F68-94C8-53B8C915E5B4}" destId="{E0B170FD-4D82-4F36-BDEA-8B6900DF7DC1}" srcOrd="1" destOrd="0" presId="urn:microsoft.com/office/officeart/2005/8/layout/vList3#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E6371E-6639-4A6C-8201-D6379DE194CD}" type="doc">
      <dgm:prSet loTypeId="urn:microsoft.com/office/officeart/2005/8/layout/vList3#3" loCatId="list" qsTypeId="urn:microsoft.com/office/officeart/2005/8/quickstyle/simple1" qsCatId="simple" csTypeId="urn:microsoft.com/office/officeart/2005/8/colors/accent2_2" csCatId="accent2" phldr="1"/>
      <dgm:spPr/>
    </dgm:pt>
    <dgm:pt modelId="{91947518-E681-4B1F-8021-657C6C4720A7}">
      <dgm:prSet phldrT="[Texto]"/>
      <dgm:spPr>
        <a:xfrm rot="10800000">
          <a:off x="308381" y="0"/>
          <a:ext cx="2643942" cy="576064"/>
        </a:xfrm>
        <a:prstGeom prst="homePlate">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pt-BR" dirty="0" smtClean="0">
              <a:solidFill>
                <a:srgbClr val="FFFFFF"/>
              </a:solidFill>
              <a:latin typeface="Arial"/>
              <a:ea typeface="+mn-ea"/>
              <a:cs typeface="+mn-cs"/>
            </a:rPr>
            <a:t>Unidade de Tratamento de Minérios – INB </a:t>
          </a:r>
          <a:br>
            <a:rPr lang="pt-BR" dirty="0" smtClean="0">
              <a:solidFill>
                <a:srgbClr val="FFFFFF"/>
              </a:solidFill>
              <a:latin typeface="Arial"/>
              <a:ea typeface="+mn-ea"/>
              <a:cs typeface="+mn-cs"/>
            </a:rPr>
          </a:br>
          <a:r>
            <a:rPr lang="pt-BR" dirty="0" smtClean="0">
              <a:solidFill>
                <a:srgbClr val="FFFFFF"/>
              </a:solidFill>
              <a:latin typeface="Arial"/>
              <a:ea typeface="+mn-ea"/>
              <a:cs typeface="+mn-cs"/>
            </a:rPr>
            <a:t>Caldas / MG</a:t>
          </a:r>
          <a:endParaRPr lang="pt-BR" dirty="0">
            <a:solidFill>
              <a:srgbClr val="FFFFFF"/>
            </a:solidFill>
            <a:latin typeface="Arial"/>
            <a:ea typeface="+mn-ea"/>
            <a:cs typeface="+mn-cs"/>
          </a:endParaRPr>
        </a:p>
      </dgm:t>
    </dgm:pt>
    <dgm:pt modelId="{F2A2A321-4EBD-45E1-B6AF-52874552FE38}" type="parTrans" cxnId="{EFE0CFD7-D4DD-4147-BC8C-14AFF6DE35DC}">
      <dgm:prSet/>
      <dgm:spPr/>
      <dgm:t>
        <a:bodyPr/>
        <a:lstStyle/>
        <a:p>
          <a:endParaRPr lang="pt-BR"/>
        </a:p>
      </dgm:t>
    </dgm:pt>
    <dgm:pt modelId="{D9635959-69E9-40B8-BEC2-04E09BC312CE}" type="sibTrans" cxnId="{EFE0CFD7-D4DD-4147-BC8C-14AFF6DE35DC}">
      <dgm:prSet/>
      <dgm:spPr/>
      <dgm:t>
        <a:bodyPr/>
        <a:lstStyle/>
        <a:p>
          <a:endParaRPr lang="pt-BR"/>
        </a:p>
      </dgm:t>
    </dgm:pt>
    <dgm:pt modelId="{CB9861F4-87E5-42C0-BF36-6F676CA5D406}" type="pres">
      <dgm:prSet presAssocID="{BDE6371E-6639-4A6C-8201-D6379DE194CD}" presName="linearFlow" presStyleCnt="0">
        <dgm:presLayoutVars>
          <dgm:dir/>
          <dgm:resizeHandles val="exact"/>
        </dgm:presLayoutVars>
      </dgm:prSet>
      <dgm:spPr/>
    </dgm:pt>
    <dgm:pt modelId="{FC6A486E-EFD2-4F68-94C8-53B8C915E5B4}" type="pres">
      <dgm:prSet presAssocID="{91947518-E681-4B1F-8021-657C6C4720A7}" presName="composite" presStyleCnt="0"/>
      <dgm:spPr/>
    </dgm:pt>
    <dgm:pt modelId="{BE973886-3CB5-44E2-B5F0-5193C449E567}" type="pres">
      <dgm:prSet presAssocID="{91947518-E681-4B1F-8021-657C6C4720A7}" presName="imgShp" presStyleLbl="fgImgPlace1" presStyleIdx="0" presStyleCnt="1" custLinFactNeighborX="-62446"/>
      <dgm:spPr>
        <a:xfrm>
          <a:off x="0" y="0"/>
          <a:ext cx="576064" cy="576064"/>
        </a:xfrm>
        <a:prstGeom prst="ellipse">
          <a:avLst/>
        </a:prstGeom>
        <a:blipFill rotWithShape="0">
          <a:blip xmlns:r="http://schemas.openxmlformats.org/officeDocument/2006/relationships" r:embed="rId1"/>
          <a:stretch>
            <a:fillRect/>
          </a:stretch>
        </a:blipFill>
        <a:ln w="25400" cap="flat" cmpd="sng" algn="ctr">
          <a:solidFill>
            <a:srgbClr val="FFFFFF">
              <a:hueOff val="0"/>
              <a:satOff val="0"/>
              <a:lumOff val="0"/>
              <a:alphaOff val="0"/>
            </a:srgbClr>
          </a:solidFill>
          <a:prstDash val="solid"/>
        </a:ln>
        <a:effectLst/>
      </dgm:spPr>
    </dgm:pt>
    <dgm:pt modelId="{E0B170FD-4D82-4F36-BDEA-8B6900DF7DC1}" type="pres">
      <dgm:prSet presAssocID="{91947518-E681-4B1F-8021-657C6C4720A7}" presName="txShp" presStyleLbl="node1" presStyleIdx="0" presStyleCnt="1" custScaleX="129937" custLinFactNeighborX="4936">
        <dgm:presLayoutVars>
          <dgm:bulletEnabled val="1"/>
        </dgm:presLayoutVars>
      </dgm:prSet>
      <dgm:spPr/>
      <dgm:t>
        <a:bodyPr/>
        <a:lstStyle/>
        <a:p>
          <a:endParaRPr lang="pt-BR"/>
        </a:p>
      </dgm:t>
    </dgm:pt>
  </dgm:ptLst>
  <dgm:cxnLst>
    <dgm:cxn modelId="{EFE0CFD7-D4DD-4147-BC8C-14AFF6DE35DC}" srcId="{BDE6371E-6639-4A6C-8201-D6379DE194CD}" destId="{91947518-E681-4B1F-8021-657C6C4720A7}" srcOrd="0" destOrd="0" parTransId="{F2A2A321-4EBD-45E1-B6AF-52874552FE38}" sibTransId="{D9635959-69E9-40B8-BEC2-04E09BC312CE}"/>
    <dgm:cxn modelId="{ED78BEE7-16B1-46C8-8ED8-17D2C6DBB034}" type="presOf" srcId="{91947518-E681-4B1F-8021-657C6C4720A7}" destId="{E0B170FD-4D82-4F36-BDEA-8B6900DF7DC1}" srcOrd="0" destOrd="0" presId="urn:microsoft.com/office/officeart/2005/8/layout/vList3#3"/>
    <dgm:cxn modelId="{E6EA89C2-99E3-4E0D-8CD6-C56CA4532854}" type="presOf" srcId="{BDE6371E-6639-4A6C-8201-D6379DE194CD}" destId="{CB9861F4-87E5-42C0-BF36-6F676CA5D406}" srcOrd="0" destOrd="0" presId="urn:microsoft.com/office/officeart/2005/8/layout/vList3#3"/>
    <dgm:cxn modelId="{DB56319D-8886-4E8D-A26E-FFC955668E60}" type="presParOf" srcId="{CB9861F4-87E5-42C0-BF36-6F676CA5D406}" destId="{FC6A486E-EFD2-4F68-94C8-53B8C915E5B4}" srcOrd="0" destOrd="0" presId="urn:microsoft.com/office/officeart/2005/8/layout/vList3#3"/>
    <dgm:cxn modelId="{E2323382-05D1-424E-9C32-7342AC2D3F95}" type="presParOf" srcId="{FC6A486E-EFD2-4F68-94C8-53B8C915E5B4}" destId="{BE973886-3CB5-44E2-B5F0-5193C449E567}" srcOrd="0" destOrd="0" presId="urn:microsoft.com/office/officeart/2005/8/layout/vList3#3"/>
    <dgm:cxn modelId="{FE7D096C-A298-4ACB-A400-804DEFBA00D6}" type="presParOf" srcId="{FC6A486E-EFD2-4F68-94C8-53B8C915E5B4}" destId="{E0B170FD-4D82-4F36-BDEA-8B6900DF7DC1}" srcOrd="1" destOrd="0" presId="urn:microsoft.com/office/officeart/2005/8/layout/vList3#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E6371E-6639-4A6C-8201-D6379DE194CD}" type="doc">
      <dgm:prSet loTypeId="urn:microsoft.com/office/officeart/2005/8/layout/vList3#4" loCatId="list" qsTypeId="urn:microsoft.com/office/officeart/2005/8/quickstyle/simple1" qsCatId="simple" csTypeId="urn:microsoft.com/office/officeart/2005/8/colors/accent2_2" csCatId="accent2" phldr="1"/>
      <dgm:spPr/>
    </dgm:pt>
    <dgm:pt modelId="{91947518-E681-4B1F-8021-657C6C4720A7}">
      <dgm:prSet phldrT="[Texto]"/>
      <dgm:spPr>
        <a:xfrm rot="10800000">
          <a:off x="308381" y="0"/>
          <a:ext cx="2643942" cy="576064"/>
        </a:xfrm>
        <a:prstGeom prst="homePlate">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pt-BR" dirty="0" smtClean="0">
              <a:solidFill>
                <a:srgbClr val="FFFFFF"/>
              </a:solidFill>
              <a:latin typeface="Arial"/>
              <a:ea typeface="+mn-ea"/>
              <a:cs typeface="+mn-cs"/>
            </a:rPr>
            <a:t>Fábrica de Combustível Nuclear – INB </a:t>
          </a:r>
          <a:br>
            <a:rPr lang="pt-BR" dirty="0" smtClean="0">
              <a:solidFill>
                <a:srgbClr val="FFFFFF"/>
              </a:solidFill>
              <a:latin typeface="Arial"/>
              <a:ea typeface="+mn-ea"/>
              <a:cs typeface="+mn-cs"/>
            </a:rPr>
          </a:br>
          <a:r>
            <a:rPr lang="pt-BR" dirty="0" smtClean="0">
              <a:solidFill>
                <a:srgbClr val="FFFFFF"/>
              </a:solidFill>
              <a:latin typeface="Arial"/>
              <a:ea typeface="+mn-ea"/>
              <a:cs typeface="+mn-cs"/>
            </a:rPr>
            <a:t>Resende / RJ</a:t>
          </a:r>
          <a:endParaRPr lang="pt-BR" dirty="0">
            <a:solidFill>
              <a:srgbClr val="FFFFFF"/>
            </a:solidFill>
            <a:latin typeface="Arial"/>
            <a:ea typeface="+mn-ea"/>
            <a:cs typeface="+mn-cs"/>
          </a:endParaRPr>
        </a:p>
      </dgm:t>
    </dgm:pt>
    <dgm:pt modelId="{F2A2A321-4EBD-45E1-B6AF-52874552FE38}" type="parTrans" cxnId="{EFE0CFD7-D4DD-4147-BC8C-14AFF6DE35DC}">
      <dgm:prSet/>
      <dgm:spPr/>
      <dgm:t>
        <a:bodyPr/>
        <a:lstStyle/>
        <a:p>
          <a:endParaRPr lang="pt-BR"/>
        </a:p>
      </dgm:t>
    </dgm:pt>
    <dgm:pt modelId="{D9635959-69E9-40B8-BEC2-04E09BC312CE}" type="sibTrans" cxnId="{EFE0CFD7-D4DD-4147-BC8C-14AFF6DE35DC}">
      <dgm:prSet/>
      <dgm:spPr/>
      <dgm:t>
        <a:bodyPr/>
        <a:lstStyle/>
        <a:p>
          <a:endParaRPr lang="pt-BR"/>
        </a:p>
      </dgm:t>
    </dgm:pt>
    <dgm:pt modelId="{CB9861F4-87E5-42C0-BF36-6F676CA5D406}" type="pres">
      <dgm:prSet presAssocID="{BDE6371E-6639-4A6C-8201-D6379DE194CD}" presName="linearFlow" presStyleCnt="0">
        <dgm:presLayoutVars>
          <dgm:dir/>
          <dgm:resizeHandles val="exact"/>
        </dgm:presLayoutVars>
      </dgm:prSet>
      <dgm:spPr/>
    </dgm:pt>
    <dgm:pt modelId="{FC6A486E-EFD2-4F68-94C8-53B8C915E5B4}" type="pres">
      <dgm:prSet presAssocID="{91947518-E681-4B1F-8021-657C6C4720A7}" presName="composite" presStyleCnt="0"/>
      <dgm:spPr/>
    </dgm:pt>
    <dgm:pt modelId="{BE973886-3CB5-44E2-B5F0-5193C449E567}" type="pres">
      <dgm:prSet presAssocID="{91947518-E681-4B1F-8021-657C6C4720A7}" presName="imgShp" presStyleLbl="fgImgPlace1" presStyleIdx="0" presStyleCnt="1" custLinFactNeighborX="-62446"/>
      <dgm:spPr>
        <a:xfrm>
          <a:off x="0" y="0"/>
          <a:ext cx="576064" cy="576064"/>
        </a:xfrm>
        <a:prstGeom prst="ellipse">
          <a:avLst/>
        </a:prstGeom>
        <a:blipFill rotWithShape="0">
          <a:blip xmlns:r="http://schemas.openxmlformats.org/officeDocument/2006/relationships" r:embed="rId1"/>
          <a:stretch>
            <a:fillRect/>
          </a:stretch>
        </a:blipFill>
        <a:ln w="25400" cap="flat" cmpd="sng" algn="ctr">
          <a:solidFill>
            <a:srgbClr val="FFFFFF">
              <a:hueOff val="0"/>
              <a:satOff val="0"/>
              <a:lumOff val="0"/>
              <a:alphaOff val="0"/>
            </a:srgbClr>
          </a:solidFill>
          <a:prstDash val="solid"/>
        </a:ln>
        <a:effectLst/>
      </dgm:spPr>
    </dgm:pt>
    <dgm:pt modelId="{E0B170FD-4D82-4F36-BDEA-8B6900DF7DC1}" type="pres">
      <dgm:prSet presAssocID="{91947518-E681-4B1F-8021-657C6C4720A7}" presName="txShp" presStyleLbl="node1" presStyleIdx="0" presStyleCnt="1" custScaleX="129937" custLinFactNeighborX="4936">
        <dgm:presLayoutVars>
          <dgm:bulletEnabled val="1"/>
        </dgm:presLayoutVars>
      </dgm:prSet>
      <dgm:spPr/>
      <dgm:t>
        <a:bodyPr/>
        <a:lstStyle/>
        <a:p>
          <a:endParaRPr lang="pt-BR"/>
        </a:p>
      </dgm:t>
    </dgm:pt>
  </dgm:ptLst>
  <dgm:cxnLst>
    <dgm:cxn modelId="{23B8B825-BDE2-4A8C-B226-6181CA6162FC}" type="presOf" srcId="{BDE6371E-6639-4A6C-8201-D6379DE194CD}" destId="{CB9861F4-87E5-42C0-BF36-6F676CA5D406}" srcOrd="0" destOrd="0" presId="urn:microsoft.com/office/officeart/2005/8/layout/vList3#4"/>
    <dgm:cxn modelId="{EFE0CFD7-D4DD-4147-BC8C-14AFF6DE35DC}" srcId="{BDE6371E-6639-4A6C-8201-D6379DE194CD}" destId="{91947518-E681-4B1F-8021-657C6C4720A7}" srcOrd="0" destOrd="0" parTransId="{F2A2A321-4EBD-45E1-B6AF-52874552FE38}" sibTransId="{D9635959-69E9-40B8-BEC2-04E09BC312CE}"/>
    <dgm:cxn modelId="{1C5A9048-615E-446A-94E2-55035224CA49}" type="presOf" srcId="{91947518-E681-4B1F-8021-657C6C4720A7}" destId="{E0B170FD-4D82-4F36-BDEA-8B6900DF7DC1}" srcOrd="0" destOrd="0" presId="urn:microsoft.com/office/officeart/2005/8/layout/vList3#4"/>
    <dgm:cxn modelId="{DDE33C0F-40B7-4FA1-8288-B19FB3EFE83E}" type="presParOf" srcId="{CB9861F4-87E5-42C0-BF36-6F676CA5D406}" destId="{FC6A486E-EFD2-4F68-94C8-53B8C915E5B4}" srcOrd="0" destOrd="0" presId="urn:microsoft.com/office/officeart/2005/8/layout/vList3#4"/>
    <dgm:cxn modelId="{B9301390-8D5B-4ADF-8C04-E9E28771572D}" type="presParOf" srcId="{FC6A486E-EFD2-4F68-94C8-53B8C915E5B4}" destId="{BE973886-3CB5-44E2-B5F0-5193C449E567}" srcOrd="0" destOrd="0" presId="urn:microsoft.com/office/officeart/2005/8/layout/vList3#4"/>
    <dgm:cxn modelId="{95646F7E-6F77-43C0-B683-4153B81E6E2C}" type="presParOf" srcId="{FC6A486E-EFD2-4F68-94C8-53B8C915E5B4}" destId="{E0B170FD-4D82-4F36-BDEA-8B6900DF7DC1}" srcOrd="1" destOrd="0" presId="urn:microsoft.com/office/officeart/2005/8/layout/vList3#4"/>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E6371E-6639-4A6C-8201-D6379DE194CD}" type="doc">
      <dgm:prSet loTypeId="urn:microsoft.com/office/officeart/2005/8/layout/vList3#5" loCatId="list" qsTypeId="urn:microsoft.com/office/officeart/2005/8/quickstyle/simple1" qsCatId="simple" csTypeId="urn:microsoft.com/office/officeart/2005/8/colors/accent2_2" csCatId="accent2" phldr="1"/>
      <dgm:spPr/>
    </dgm:pt>
    <dgm:pt modelId="{91947518-E681-4B1F-8021-657C6C4720A7}">
      <dgm:prSet phldrT="[Texto]"/>
      <dgm:spPr>
        <a:xfrm rot="10800000">
          <a:off x="308381" y="0"/>
          <a:ext cx="2643942" cy="576064"/>
        </a:xfrm>
        <a:prstGeom prst="homePlate">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pt-BR" dirty="0" smtClean="0">
              <a:solidFill>
                <a:srgbClr val="FFFFFF"/>
              </a:solidFill>
              <a:latin typeface="Arial"/>
              <a:ea typeface="+mn-ea"/>
              <a:cs typeface="+mn-cs"/>
            </a:rPr>
            <a:t>Central Nuclear Almirante Álvaro Alberto - Eletronuclear</a:t>
          </a:r>
          <a:br>
            <a:rPr lang="pt-BR" dirty="0" smtClean="0">
              <a:solidFill>
                <a:srgbClr val="FFFFFF"/>
              </a:solidFill>
              <a:latin typeface="Arial"/>
              <a:ea typeface="+mn-ea"/>
              <a:cs typeface="+mn-cs"/>
            </a:rPr>
          </a:br>
          <a:r>
            <a:rPr lang="pt-BR" dirty="0" smtClean="0">
              <a:solidFill>
                <a:srgbClr val="FFFFFF"/>
              </a:solidFill>
              <a:latin typeface="Arial"/>
              <a:ea typeface="+mn-ea"/>
              <a:cs typeface="+mn-cs"/>
            </a:rPr>
            <a:t>Angra dos Reis / RJ</a:t>
          </a:r>
          <a:endParaRPr lang="pt-BR" dirty="0">
            <a:solidFill>
              <a:srgbClr val="FFFFFF"/>
            </a:solidFill>
            <a:latin typeface="Arial"/>
            <a:ea typeface="+mn-ea"/>
            <a:cs typeface="+mn-cs"/>
          </a:endParaRPr>
        </a:p>
      </dgm:t>
    </dgm:pt>
    <dgm:pt modelId="{F2A2A321-4EBD-45E1-B6AF-52874552FE38}" type="parTrans" cxnId="{EFE0CFD7-D4DD-4147-BC8C-14AFF6DE35DC}">
      <dgm:prSet/>
      <dgm:spPr/>
      <dgm:t>
        <a:bodyPr/>
        <a:lstStyle/>
        <a:p>
          <a:endParaRPr lang="pt-BR"/>
        </a:p>
      </dgm:t>
    </dgm:pt>
    <dgm:pt modelId="{D9635959-69E9-40B8-BEC2-04E09BC312CE}" type="sibTrans" cxnId="{EFE0CFD7-D4DD-4147-BC8C-14AFF6DE35DC}">
      <dgm:prSet/>
      <dgm:spPr/>
      <dgm:t>
        <a:bodyPr/>
        <a:lstStyle/>
        <a:p>
          <a:endParaRPr lang="pt-BR"/>
        </a:p>
      </dgm:t>
    </dgm:pt>
    <dgm:pt modelId="{CB9861F4-87E5-42C0-BF36-6F676CA5D406}" type="pres">
      <dgm:prSet presAssocID="{BDE6371E-6639-4A6C-8201-D6379DE194CD}" presName="linearFlow" presStyleCnt="0">
        <dgm:presLayoutVars>
          <dgm:dir/>
          <dgm:resizeHandles val="exact"/>
        </dgm:presLayoutVars>
      </dgm:prSet>
      <dgm:spPr/>
    </dgm:pt>
    <dgm:pt modelId="{FC6A486E-EFD2-4F68-94C8-53B8C915E5B4}" type="pres">
      <dgm:prSet presAssocID="{91947518-E681-4B1F-8021-657C6C4720A7}" presName="composite" presStyleCnt="0"/>
      <dgm:spPr/>
    </dgm:pt>
    <dgm:pt modelId="{BE973886-3CB5-44E2-B5F0-5193C449E567}" type="pres">
      <dgm:prSet presAssocID="{91947518-E681-4B1F-8021-657C6C4720A7}" presName="imgShp" presStyleLbl="fgImgPlace1" presStyleIdx="0" presStyleCnt="1" custLinFactNeighborX="-62446"/>
      <dgm:spPr>
        <a:xfrm>
          <a:off x="0" y="0"/>
          <a:ext cx="576064" cy="576064"/>
        </a:xfrm>
        <a:prstGeom prst="ellipse">
          <a:avLst/>
        </a:prstGeom>
        <a:blipFill rotWithShape="0">
          <a:blip xmlns:r="http://schemas.openxmlformats.org/officeDocument/2006/relationships" r:embed="rId1"/>
          <a:stretch>
            <a:fillRect/>
          </a:stretch>
        </a:blipFill>
        <a:ln w="25400" cap="flat" cmpd="sng" algn="ctr">
          <a:solidFill>
            <a:srgbClr val="FFFFFF">
              <a:hueOff val="0"/>
              <a:satOff val="0"/>
              <a:lumOff val="0"/>
              <a:alphaOff val="0"/>
            </a:srgbClr>
          </a:solidFill>
          <a:prstDash val="solid"/>
        </a:ln>
        <a:effectLst/>
      </dgm:spPr>
    </dgm:pt>
    <dgm:pt modelId="{E0B170FD-4D82-4F36-BDEA-8B6900DF7DC1}" type="pres">
      <dgm:prSet presAssocID="{91947518-E681-4B1F-8021-657C6C4720A7}" presName="txShp" presStyleLbl="node1" presStyleIdx="0" presStyleCnt="1" custScaleX="129937" custLinFactNeighborX="4936">
        <dgm:presLayoutVars>
          <dgm:bulletEnabled val="1"/>
        </dgm:presLayoutVars>
      </dgm:prSet>
      <dgm:spPr/>
      <dgm:t>
        <a:bodyPr/>
        <a:lstStyle/>
        <a:p>
          <a:endParaRPr lang="pt-BR"/>
        </a:p>
      </dgm:t>
    </dgm:pt>
  </dgm:ptLst>
  <dgm:cxnLst>
    <dgm:cxn modelId="{96702191-A75E-4BB7-BA9C-1326CFC77437}" type="presOf" srcId="{91947518-E681-4B1F-8021-657C6C4720A7}" destId="{E0B170FD-4D82-4F36-BDEA-8B6900DF7DC1}" srcOrd="0" destOrd="0" presId="urn:microsoft.com/office/officeart/2005/8/layout/vList3#5"/>
    <dgm:cxn modelId="{EFE0CFD7-D4DD-4147-BC8C-14AFF6DE35DC}" srcId="{BDE6371E-6639-4A6C-8201-D6379DE194CD}" destId="{91947518-E681-4B1F-8021-657C6C4720A7}" srcOrd="0" destOrd="0" parTransId="{F2A2A321-4EBD-45E1-B6AF-52874552FE38}" sibTransId="{D9635959-69E9-40B8-BEC2-04E09BC312CE}"/>
    <dgm:cxn modelId="{DA13258D-A1EF-4B86-AE0C-725C4185F0E3}" type="presOf" srcId="{BDE6371E-6639-4A6C-8201-D6379DE194CD}" destId="{CB9861F4-87E5-42C0-BF36-6F676CA5D406}" srcOrd="0" destOrd="0" presId="urn:microsoft.com/office/officeart/2005/8/layout/vList3#5"/>
    <dgm:cxn modelId="{67DA945D-37D1-4360-B081-A17336F82151}" type="presParOf" srcId="{CB9861F4-87E5-42C0-BF36-6F676CA5D406}" destId="{FC6A486E-EFD2-4F68-94C8-53B8C915E5B4}" srcOrd="0" destOrd="0" presId="urn:microsoft.com/office/officeart/2005/8/layout/vList3#5"/>
    <dgm:cxn modelId="{F4D6C1D2-0F86-445B-9FE7-8451A95EC802}" type="presParOf" srcId="{FC6A486E-EFD2-4F68-94C8-53B8C915E5B4}" destId="{BE973886-3CB5-44E2-B5F0-5193C449E567}" srcOrd="0" destOrd="0" presId="urn:microsoft.com/office/officeart/2005/8/layout/vList3#5"/>
    <dgm:cxn modelId="{7D387E90-0CA6-435E-B5C6-FD38FD6C0ED9}" type="presParOf" srcId="{FC6A486E-EFD2-4F68-94C8-53B8C915E5B4}" destId="{E0B170FD-4D82-4F36-BDEA-8B6900DF7DC1}" srcOrd="1" destOrd="0" presId="urn:microsoft.com/office/officeart/2005/8/layout/vList3#5"/>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E6371E-6639-4A6C-8201-D6379DE194CD}" type="doc">
      <dgm:prSet loTypeId="urn:microsoft.com/office/officeart/2005/8/layout/vList3#6" loCatId="list" qsTypeId="urn:microsoft.com/office/officeart/2005/8/quickstyle/simple1" qsCatId="simple" csTypeId="urn:microsoft.com/office/officeart/2005/8/colors/accent2_2" csCatId="accent2" phldr="1"/>
      <dgm:spPr/>
    </dgm:pt>
    <dgm:pt modelId="{91947518-E681-4B1F-8021-657C6C4720A7}">
      <dgm:prSet phldrT="[Texto]"/>
      <dgm:spPr>
        <a:xfrm rot="10800000">
          <a:off x="308381" y="0"/>
          <a:ext cx="2643942" cy="576064"/>
        </a:xfrm>
        <a:prstGeom prst="homePlate">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pt-BR" dirty="0" smtClean="0">
              <a:solidFill>
                <a:srgbClr val="FFFFFF"/>
              </a:solidFill>
              <a:latin typeface="Arial"/>
              <a:ea typeface="+mn-ea"/>
              <a:cs typeface="+mn-cs"/>
            </a:rPr>
            <a:t>Centro Tecnológico da Marinha em São Paulo - MB</a:t>
          </a:r>
          <a:br>
            <a:rPr lang="pt-BR" dirty="0" smtClean="0">
              <a:solidFill>
                <a:srgbClr val="FFFFFF"/>
              </a:solidFill>
              <a:latin typeface="Arial"/>
              <a:ea typeface="+mn-ea"/>
              <a:cs typeface="+mn-cs"/>
            </a:rPr>
          </a:br>
          <a:r>
            <a:rPr lang="pt-BR" dirty="0" err="1" smtClean="0">
              <a:solidFill>
                <a:srgbClr val="FFFFFF"/>
              </a:solidFill>
              <a:latin typeface="Arial"/>
              <a:ea typeface="+mn-ea"/>
              <a:cs typeface="+mn-cs"/>
            </a:rPr>
            <a:t>Iperó</a:t>
          </a:r>
          <a:r>
            <a:rPr lang="pt-BR" dirty="0" smtClean="0">
              <a:solidFill>
                <a:srgbClr val="FFFFFF"/>
              </a:solidFill>
              <a:latin typeface="Arial"/>
              <a:ea typeface="+mn-ea"/>
              <a:cs typeface="+mn-cs"/>
            </a:rPr>
            <a:t> / SP</a:t>
          </a:r>
          <a:endParaRPr lang="pt-BR" dirty="0">
            <a:solidFill>
              <a:srgbClr val="FFFFFF"/>
            </a:solidFill>
            <a:latin typeface="Arial"/>
            <a:ea typeface="+mn-ea"/>
            <a:cs typeface="+mn-cs"/>
          </a:endParaRPr>
        </a:p>
      </dgm:t>
    </dgm:pt>
    <dgm:pt modelId="{F2A2A321-4EBD-45E1-B6AF-52874552FE38}" type="parTrans" cxnId="{EFE0CFD7-D4DD-4147-BC8C-14AFF6DE35DC}">
      <dgm:prSet/>
      <dgm:spPr/>
      <dgm:t>
        <a:bodyPr/>
        <a:lstStyle/>
        <a:p>
          <a:endParaRPr lang="pt-BR"/>
        </a:p>
      </dgm:t>
    </dgm:pt>
    <dgm:pt modelId="{D9635959-69E9-40B8-BEC2-04E09BC312CE}" type="sibTrans" cxnId="{EFE0CFD7-D4DD-4147-BC8C-14AFF6DE35DC}">
      <dgm:prSet/>
      <dgm:spPr/>
      <dgm:t>
        <a:bodyPr/>
        <a:lstStyle/>
        <a:p>
          <a:endParaRPr lang="pt-BR"/>
        </a:p>
      </dgm:t>
    </dgm:pt>
    <dgm:pt modelId="{CB9861F4-87E5-42C0-BF36-6F676CA5D406}" type="pres">
      <dgm:prSet presAssocID="{BDE6371E-6639-4A6C-8201-D6379DE194CD}" presName="linearFlow" presStyleCnt="0">
        <dgm:presLayoutVars>
          <dgm:dir/>
          <dgm:resizeHandles val="exact"/>
        </dgm:presLayoutVars>
      </dgm:prSet>
      <dgm:spPr/>
    </dgm:pt>
    <dgm:pt modelId="{FC6A486E-EFD2-4F68-94C8-53B8C915E5B4}" type="pres">
      <dgm:prSet presAssocID="{91947518-E681-4B1F-8021-657C6C4720A7}" presName="composite" presStyleCnt="0"/>
      <dgm:spPr/>
    </dgm:pt>
    <dgm:pt modelId="{BE973886-3CB5-44E2-B5F0-5193C449E567}" type="pres">
      <dgm:prSet presAssocID="{91947518-E681-4B1F-8021-657C6C4720A7}" presName="imgShp" presStyleLbl="fgImgPlace1" presStyleIdx="0" presStyleCnt="1" custLinFactNeighborX="-62446"/>
      <dgm:spPr>
        <a:xfrm>
          <a:off x="0" y="0"/>
          <a:ext cx="576064" cy="576064"/>
        </a:xfrm>
        <a:prstGeom prst="ellipse">
          <a:avLst/>
        </a:prstGeom>
        <a:blipFill rotWithShape="0">
          <a:blip xmlns:r="http://schemas.openxmlformats.org/officeDocument/2006/relationships" r:embed="rId1"/>
          <a:stretch>
            <a:fillRect/>
          </a:stretch>
        </a:blipFill>
        <a:ln w="25400" cap="flat" cmpd="sng" algn="ctr">
          <a:solidFill>
            <a:srgbClr val="FFFFFF">
              <a:hueOff val="0"/>
              <a:satOff val="0"/>
              <a:lumOff val="0"/>
              <a:alphaOff val="0"/>
            </a:srgbClr>
          </a:solidFill>
          <a:prstDash val="solid"/>
        </a:ln>
        <a:effectLst/>
      </dgm:spPr>
    </dgm:pt>
    <dgm:pt modelId="{E0B170FD-4D82-4F36-BDEA-8B6900DF7DC1}" type="pres">
      <dgm:prSet presAssocID="{91947518-E681-4B1F-8021-657C6C4720A7}" presName="txShp" presStyleLbl="node1" presStyleIdx="0" presStyleCnt="1" custScaleX="129937" custLinFactNeighborX="4936">
        <dgm:presLayoutVars>
          <dgm:bulletEnabled val="1"/>
        </dgm:presLayoutVars>
      </dgm:prSet>
      <dgm:spPr/>
      <dgm:t>
        <a:bodyPr/>
        <a:lstStyle/>
        <a:p>
          <a:endParaRPr lang="pt-BR"/>
        </a:p>
      </dgm:t>
    </dgm:pt>
  </dgm:ptLst>
  <dgm:cxnLst>
    <dgm:cxn modelId="{EFE0CFD7-D4DD-4147-BC8C-14AFF6DE35DC}" srcId="{BDE6371E-6639-4A6C-8201-D6379DE194CD}" destId="{91947518-E681-4B1F-8021-657C6C4720A7}" srcOrd="0" destOrd="0" parTransId="{F2A2A321-4EBD-45E1-B6AF-52874552FE38}" sibTransId="{D9635959-69E9-40B8-BEC2-04E09BC312CE}"/>
    <dgm:cxn modelId="{47693252-0F29-47B3-BC73-0D26A9EEAA1B}" type="presOf" srcId="{91947518-E681-4B1F-8021-657C6C4720A7}" destId="{E0B170FD-4D82-4F36-BDEA-8B6900DF7DC1}" srcOrd="0" destOrd="0" presId="urn:microsoft.com/office/officeart/2005/8/layout/vList3#6"/>
    <dgm:cxn modelId="{516E33B8-EFA0-467B-93F5-8FCC142CC1DA}" type="presOf" srcId="{BDE6371E-6639-4A6C-8201-D6379DE194CD}" destId="{CB9861F4-87E5-42C0-BF36-6F676CA5D406}" srcOrd="0" destOrd="0" presId="urn:microsoft.com/office/officeart/2005/8/layout/vList3#6"/>
    <dgm:cxn modelId="{0801288A-46B1-4498-80F7-FF0C031F924C}" type="presParOf" srcId="{CB9861F4-87E5-42C0-BF36-6F676CA5D406}" destId="{FC6A486E-EFD2-4F68-94C8-53B8C915E5B4}" srcOrd="0" destOrd="0" presId="urn:microsoft.com/office/officeart/2005/8/layout/vList3#6"/>
    <dgm:cxn modelId="{3DD0C7DF-B0F9-420A-B23C-C280DB1FC901}" type="presParOf" srcId="{FC6A486E-EFD2-4F68-94C8-53B8C915E5B4}" destId="{BE973886-3CB5-44E2-B5F0-5193C449E567}" srcOrd="0" destOrd="0" presId="urn:microsoft.com/office/officeart/2005/8/layout/vList3#6"/>
    <dgm:cxn modelId="{9287B503-027D-4CDE-BB15-EC0E87A8E0F4}" type="presParOf" srcId="{FC6A486E-EFD2-4F68-94C8-53B8C915E5B4}" destId="{E0B170FD-4D82-4F36-BDEA-8B6900DF7DC1}" srcOrd="1" destOrd="0" presId="urn:microsoft.com/office/officeart/2005/8/layout/vList3#6"/>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170FD-4D82-4F36-BDEA-8B6900DF7DC1}">
      <dsp:nvSpPr>
        <dsp:cNvPr id="0" name=""/>
        <dsp:cNvSpPr/>
      </dsp:nvSpPr>
      <dsp:spPr>
        <a:xfrm rot="10800000">
          <a:off x="308381" y="0"/>
          <a:ext cx="2643942" cy="576064"/>
        </a:xfrm>
        <a:prstGeom prst="homePlate">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28" tIns="45720" rIns="85344" bIns="45720" numCol="1" spcCol="1270" anchor="ctr" anchorCtr="0">
          <a:noAutofit/>
        </a:bodyPr>
        <a:lstStyle/>
        <a:p>
          <a:pPr lvl="0" algn="ctr" defTabSz="533400">
            <a:lnSpc>
              <a:spcPct val="90000"/>
            </a:lnSpc>
            <a:spcBef>
              <a:spcPct val="0"/>
            </a:spcBef>
            <a:spcAft>
              <a:spcPct val="35000"/>
            </a:spcAft>
          </a:pPr>
          <a:r>
            <a:rPr lang="pt-BR" sz="1200" kern="1200" dirty="0" smtClean="0">
              <a:solidFill>
                <a:srgbClr val="FFFFFF"/>
              </a:solidFill>
              <a:latin typeface="Arial"/>
              <a:ea typeface="+mn-ea"/>
              <a:cs typeface="+mn-cs"/>
            </a:rPr>
            <a:t>Consórcio Mineração de Urânio Galvani – INB</a:t>
          </a:r>
          <a:br>
            <a:rPr lang="pt-BR" sz="1200" kern="1200" dirty="0" smtClean="0">
              <a:solidFill>
                <a:srgbClr val="FFFFFF"/>
              </a:solidFill>
              <a:latin typeface="Arial"/>
              <a:ea typeface="+mn-ea"/>
              <a:cs typeface="+mn-cs"/>
            </a:rPr>
          </a:br>
          <a:r>
            <a:rPr lang="pt-BR" sz="1200" kern="1200" dirty="0" smtClean="0">
              <a:solidFill>
                <a:srgbClr val="FFFFFF"/>
              </a:solidFill>
              <a:latin typeface="Arial"/>
              <a:ea typeface="+mn-ea"/>
              <a:cs typeface="+mn-cs"/>
            </a:rPr>
            <a:t>Santa Quitéria / CE</a:t>
          </a:r>
          <a:endParaRPr lang="pt-BR" sz="1200" kern="1200" dirty="0">
            <a:solidFill>
              <a:srgbClr val="FFFFFF"/>
            </a:solidFill>
            <a:latin typeface="Arial"/>
            <a:ea typeface="+mn-ea"/>
            <a:cs typeface="+mn-cs"/>
          </a:endParaRPr>
        </a:p>
      </dsp:txBody>
      <dsp:txXfrm rot="10800000">
        <a:off x="452397" y="0"/>
        <a:ext cx="2499926" cy="576064"/>
      </dsp:txXfrm>
    </dsp:sp>
    <dsp:sp modelId="{BE973886-3CB5-44E2-B5F0-5193C449E567}">
      <dsp:nvSpPr>
        <dsp:cNvPr id="0" name=""/>
        <dsp:cNvSpPr/>
      </dsp:nvSpPr>
      <dsp:spPr>
        <a:xfrm>
          <a:off x="0" y="0"/>
          <a:ext cx="576064" cy="576064"/>
        </a:xfrm>
        <a:prstGeom prst="ellipse">
          <a:avLst/>
        </a:prstGeom>
        <a:blipFill rotWithShape="0">
          <a:blip xmlns:r="http://schemas.openxmlformats.org/officeDocument/2006/relationships" r:embed="rId1"/>
          <a:stretch>
            <a:fillRect/>
          </a:stretch>
        </a:blip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170FD-4D82-4F36-BDEA-8B6900DF7DC1}">
      <dsp:nvSpPr>
        <dsp:cNvPr id="0" name=""/>
        <dsp:cNvSpPr/>
      </dsp:nvSpPr>
      <dsp:spPr>
        <a:xfrm rot="10800000">
          <a:off x="308381" y="0"/>
          <a:ext cx="2643942" cy="576064"/>
        </a:xfrm>
        <a:prstGeom prst="homePlate">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28" tIns="45720" rIns="85344" bIns="45720" numCol="1" spcCol="1270" anchor="ctr" anchorCtr="0">
          <a:noAutofit/>
        </a:bodyPr>
        <a:lstStyle/>
        <a:p>
          <a:pPr lvl="0" algn="ctr" defTabSz="533400">
            <a:lnSpc>
              <a:spcPct val="90000"/>
            </a:lnSpc>
            <a:spcBef>
              <a:spcPct val="0"/>
            </a:spcBef>
            <a:spcAft>
              <a:spcPct val="35000"/>
            </a:spcAft>
          </a:pPr>
          <a:r>
            <a:rPr lang="pt-BR" sz="1200" kern="1200" dirty="0" smtClean="0">
              <a:solidFill>
                <a:srgbClr val="FFFFFF"/>
              </a:solidFill>
              <a:latin typeface="Arial"/>
              <a:ea typeface="+mn-ea"/>
              <a:cs typeface="+mn-cs"/>
            </a:rPr>
            <a:t>Unidade de Concentrado de Urânio – INB </a:t>
          </a:r>
          <a:br>
            <a:rPr lang="pt-BR" sz="1200" kern="1200" dirty="0" smtClean="0">
              <a:solidFill>
                <a:srgbClr val="FFFFFF"/>
              </a:solidFill>
              <a:latin typeface="Arial"/>
              <a:ea typeface="+mn-ea"/>
              <a:cs typeface="+mn-cs"/>
            </a:rPr>
          </a:br>
          <a:r>
            <a:rPr lang="pt-BR" sz="1200" kern="1200" dirty="0" err="1" smtClean="0">
              <a:solidFill>
                <a:srgbClr val="FFFFFF"/>
              </a:solidFill>
              <a:latin typeface="Arial"/>
              <a:ea typeface="+mn-ea"/>
              <a:cs typeface="+mn-cs"/>
            </a:rPr>
            <a:t>Caetité</a:t>
          </a:r>
          <a:r>
            <a:rPr lang="pt-BR" sz="1200" kern="1200" dirty="0" smtClean="0">
              <a:solidFill>
                <a:srgbClr val="FFFFFF"/>
              </a:solidFill>
              <a:latin typeface="Arial"/>
              <a:ea typeface="+mn-ea"/>
              <a:cs typeface="+mn-cs"/>
            </a:rPr>
            <a:t> / BA</a:t>
          </a:r>
          <a:endParaRPr lang="pt-BR" sz="1200" kern="1200" dirty="0">
            <a:solidFill>
              <a:srgbClr val="FFFFFF"/>
            </a:solidFill>
            <a:latin typeface="Arial"/>
            <a:ea typeface="+mn-ea"/>
            <a:cs typeface="+mn-cs"/>
          </a:endParaRPr>
        </a:p>
      </dsp:txBody>
      <dsp:txXfrm rot="10800000">
        <a:off x="452397" y="0"/>
        <a:ext cx="2499926" cy="576064"/>
      </dsp:txXfrm>
    </dsp:sp>
    <dsp:sp modelId="{BE973886-3CB5-44E2-B5F0-5193C449E567}">
      <dsp:nvSpPr>
        <dsp:cNvPr id="0" name=""/>
        <dsp:cNvSpPr/>
      </dsp:nvSpPr>
      <dsp:spPr>
        <a:xfrm>
          <a:off x="0" y="0"/>
          <a:ext cx="576064" cy="576064"/>
        </a:xfrm>
        <a:prstGeom prst="ellipse">
          <a:avLst/>
        </a:prstGeom>
        <a:blipFill rotWithShape="0">
          <a:blip xmlns:r="http://schemas.openxmlformats.org/officeDocument/2006/relationships" r:embed="rId1"/>
          <a:stretch>
            <a:fillRect/>
          </a:stretch>
        </a:blip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170FD-4D82-4F36-BDEA-8B6900DF7DC1}">
      <dsp:nvSpPr>
        <dsp:cNvPr id="0" name=""/>
        <dsp:cNvSpPr/>
      </dsp:nvSpPr>
      <dsp:spPr>
        <a:xfrm rot="10800000">
          <a:off x="308381" y="0"/>
          <a:ext cx="2643942" cy="576064"/>
        </a:xfrm>
        <a:prstGeom prst="homePlate">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28" tIns="45720" rIns="85344" bIns="45720" numCol="1" spcCol="1270" anchor="ctr" anchorCtr="0">
          <a:noAutofit/>
        </a:bodyPr>
        <a:lstStyle/>
        <a:p>
          <a:pPr lvl="0" algn="ctr" defTabSz="533400">
            <a:lnSpc>
              <a:spcPct val="90000"/>
            </a:lnSpc>
            <a:spcBef>
              <a:spcPct val="0"/>
            </a:spcBef>
            <a:spcAft>
              <a:spcPct val="35000"/>
            </a:spcAft>
          </a:pPr>
          <a:r>
            <a:rPr lang="pt-BR" sz="1200" kern="1200" dirty="0" smtClean="0">
              <a:solidFill>
                <a:srgbClr val="FFFFFF"/>
              </a:solidFill>
              <a:latin typeface="Arial"/>
              <a:ea typeface="+mn-ea"/>
              <a:cs typeface="+mn-cs"/>
            </a:rPr>
            <a:t>Unidade de Tratamento de Minérios – INB </a:t>
          </a:r>
          <a:br>
            <a:rPr lang="pt-BR" sz="1200" kern="1200" dirty="0" smtClean="0">
              <a:solidFill>
                <a:srgbClr val="FFFFFF"/>
              </a:solidFill>
              <a:latin typeface="Arial"/>
              <a:ea typeface="+mn-ea"/>
              <a:cs typeface="+mn-cs"/>
            </a:rPr>
          </a:br>
          <a:r>
            <a:rPr lang="pt-BR" sz="1200" kern="1200" dirty="0" smtClean="0">
              <a:solidFill>
                <a:srgbClr val="FFFFFF"/>
              </a:solidFill>
              <a:latin typeface="Arial"/>
              <a:ea typeface="+mn-ea"/>
              <a:cs typeface="+mn-cs"/>
            </a:rPr>
            <a:t>Caldas / MG</a:t>
          </a:r>
          <a:endParaRPr lang="pt-BR" sz="1200" kern="1200" dirty="0">
            <a:solidFill>
              <a:srgbClr val="FFFFFF"/>
            </a:solidFill>
            <a:latin typeface="Arial"/>
            <a:ea typeface="+mn-ea"/>
            <a:cs typeface="+mn-cs"/>
          </a:endParaRPr>
        </a:p>
      </dsp:txBody>
      <dsp:txXfrm rot="10800000">
        <a:off x="452397" y="0"/>
        <a:ext cx="2499926" cy="576064"/>
      </dsp:txXfrm>
    </dsp:sp>
    <dsp:sp modelId="{BE973886-3CB5-44E2-B5F0-5193C449E567}">
      <dsp:nvSpPr>
        <dsp:cNvPr id="0" name=""/>
        <dsp:cNvSpPr/>
      </dsp:nvSpPr>
      <dsp:spPr>
        <a:xfrm>
          <a:off x="0" y="0"/>
          <a:ext cx="576064" cy="576064"/>
        </a:xfrm>
        <a:prstGeom prst="ellipse">
          <a:avLst/>
        </a:prstGeom>
        <a:blipFill rotWithShape="0">
          <a:blip xmlns:r="http://schemas.openxmlformats.org/officeDocument/2006/relationships" r:embed="rId1"/>
          <a:stretch>
            <a:fillRect/>
          </a:stretch>
        </a:blip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170FD-4D82-4F36-BDEA-8B6900DF7DC1}">
      <dsp:nvSpPr>
        <dsp:cNvPr id="0" name=""/>
        <dsp:cNvSpPr/>
      </dsp:nvSpPr>
      <dsp:spPr>
        <a:xfrm rot="10800000">
          <a:off x="308381" y="0"/>
          <a:ext cx="2643942" cy="576064"/>
        </a:xfrm>
        <a:prstGeom prst="homePlate">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28" tIns="45720" rIns="85344" bIns="45720" numCol="1" spcCol="1270" anchor="ctr" anchorCtr="0">
          <a:noAutofit/>
        </a:bodyPr>
        <a:lstStyle/>
        <a:p>
          <a:pPr lvl="0" algn="ctr" defTabSz="533400">
            <a:lnSpc>
              <a:spcPct val="90000"/>
            </a:lnSpc>
            <a:spcBef>
              <a:spcPct val="0"/>
            </a:spcBef>
            <a:spcAft>
              <a:spcPct val="35000"/>
            </a:spcAft>
          </a:pPr>
          <a:r>
            <a:rPr lang="pt-BR" sz="1200" kern="1200" dirty="0" smtClean="0">
              <a:solidFill>
                <a:srgbClr val="FFFFFF"/>
              </a:solidFill>
              <a:latin typeface="Arial"/>
              <a:ea typeface="+mn-ea"/>
              <a:cs typeface="+mn-cs"/>
            </a:rPr>
            <a:t>Fábrica de Combustível Nuclear – INB </a:t>
          </a:r>
          <a:br>
            <a:rPr lang="pt-BR" sz="1200" kern="1200" dirty="0" smtClean="0">
              <a:solidFill>
                <a:srgbClr val="FFFFFF"/>
              </a:solidFill>
              <a:latin typeface="Arial"/>
              <a:ea typeface="+mn-ea"/>
              <a:cs typeface="+mn-cs"/>
            </a:rPr>
          </a:br>
          <a:r>
            <a:rPr lang="pt-BR" sz="1200" kern="1200" dirty="0" smtClean="0">
              <a:solidFill>
                <a:srgbClr val="FFFFFF"/>
              </a:solidFill>
              <a:latin typeface="Arial"/>
              <a:ea typeface="+mn-ea"/>
              <a:cs typeface="+mn-cs"/>
            </a:rPr>
            <a:t>Resende / RJ</a:t>
          </a:r>
          <a:endParaRPr lang="pt-BR" sz="1200" kern="1200" dirty="0">
            <a:solidFill>
              <a:srgbClr val="FFFFFF"/>
            </a:solidFill>
            <a:latin typeface="Arial"/>
            <a:ea typeface="+mn-ea"/>
            <a:cs typeface="+mn-cs"/>
          </a:endParaRPr>
        </a:p>
      </dsp:txBody>
      <dsp:txXfrm rot="10800000">
        <a:off x="452397" y="0"/>
        <a:ext cx="2499926" cy="576064"/>
      </dsp:txXfrm>
    </dsp:sp>
    <dsp:sp modelId="{BE973886-3CB5-44E2-B5F0-5193C449E567}">
      <dsp:nvSpPr>
        <dsp:cNvPr id="0" name=""/>
        <dsp:cNvSpPr/>
      </dsp:nvSpPr>
      <dsp:spPr>
        <a:xfrm>
          <a:off x="0" y="0"/>
          <a:ext cx="576064" cy="576064"/>
        </a:xfrm>
        <a:prstGeom prst="ellipse">
          <a:avLst/>
        </a:prstGeom>
        <a:blipFill rotWithShape="0">
          <a:blip xmlns:r="http://schemas.openxmlformats.org/officeDocument/2006/relationships" r:embed="rId1"/>
          <a:stretch>
            <a:fillRect/>
          </a:stretch>
        </a:blip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170FD-4D82-4F36-BDEA-8B6900DF7DC1}">
      <dsp:nvSpPr>
        <dsp:cNvPr id="0" name=""/>
        <dsp:cNvSpPr/>
      </dsp:nvSpPr>
      <dsp:spPr>
        <a:xfrm rot="10800000">
          <a:off x="308381" y="0"/>
          <a:ext cx="2643942" cy="576064"/>
        </a:xfrm>
        <a:prstGeom prst="homePlate">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28" tIns="45720" rIns="85344" bIns="45720" numCol="1" spcCol="1270" anchor="ctr" anchorCtr="0">
          <a:noAutofit/>
        </a:bodyPr>
        <a:lstStyle/>
        <a:p>
          <a:pPr lvl="0" algn="ctr" defTabSz="533400">
            <a:lnSpc>
              <a:spcPct val="90000"/>
            </a:lnSpc>
            <a:spcBef>
              <a:spcPct val="0"/>
            </a:spcBef>
            <a:spcAft>
              <a:spcPct val="35000"/>
            </a:spcAft>
          </a:pPr>
          <a:r>
            <a:rPr lang="pt-BR" sz="1200" kern="1200" dirty="0" smtClean="0">
              <a:solidFill>
                <a:srgbClr val="FFFFFF"/>
              </a:solidFill>
              <a:latin typeface="Arial"/>
              <a:ea typeface="+mn-ea"/>
              <a:cs typeface="+mn-cs"/>
            </a:rPr>
            <a:t>Central Nuclear Almirante Álvaro Alberto - Eletronuclear</a:t>
          </a:r>
          <a:br>
            <a:rPr lang="pt-BR" sz="1200" kern="1200" dirty="0" smtClean="0">
              <a:solidFill>
                <a:srgbClr val="FFFFFF"/>
              </a:solidFill>
              <a:latin typeface="Arial"/>
              <a:ea typeface="+mn-ea"/>
              <a:cs typeface="+mn-cs"/>
            </a:rPr>
          </a:br>
          <a:r>
            <a:rPr lang="pt-BR" sz="1200" kern="1200" dirty="0" smtClean="0">
              <a:solidFill>
                <a:srgbClr val="FFFFFF"/>
              </a:solidFill>
              <a:latin typeface="Arial"/>
              <a:ea typeface="+mn-ea"/>
              <a:cs typeface="+mn-cs"/>
            </a:rPr>
            <a:t>Angra dos Reis / RJ</a:t>
          </a:r>
          <a:endParaRPr lang="pt-BR" sz="1200" kern="1200" dirty="0">
            <a:solidFill>
              <a:srgbClr val="FFFFFF"/>
            </a:solidFill>
            <a:latin typeface="Arial"/>
            <a:ea typeface="+mn-ea"/>
            <a:cs typeface="+mn-cs"/>
          </a:endParaRPr>
        </a:p>
      </dsp:txBody>
      <dsp:txXfrm rot="10800000">
        <a:off x="452397" y="0"/>
        <a:ext cx="2499926" cy="576064"/>
      </dsp:txXfrm>
    </dsp:sp>
    <dsp:sp modelId="{BE973886-3CB5-44E2-B5F0-5193C449E567}">
      <dsp:nvSpPr>
        <dsp:cNvPr id="0" name=""/>
        <dsp:cNvSpPr/>
      </dsp:nvSpPr>
      <dsp:spPr>
        <a:xfrm>
          <a:off x="0" y="0"/>
          <a:ext cx="576064" cy="576064"/>
        </a:xfrm>
        <a:prstGeom prst="ellipse">
          <a:avLst/>
        </a:prstGeom>
        <a:blipFill rotWithShape="0">
          <a:blip xmlns:r="http://schemas.openxmlformats.org/officeDocument/2006/relationships" r:embed="rId1"/>
          <a:stretch>
            <a:fillRect/>
          </a:stretch>
        </a:blip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170FD-4D82-4F36-BDEA-8B6900DF7DC1}">
      <dsp:nvSpPr>
        <dsp:cNvPr id="0" name=""/>
        <dsp:cNvSpPr/>
      </dsp:nvSpPr>
      <dsp:spPr>
        <a:xfrm rot="10800000">
          <a:off x="308381" y="0"/>
          <a:ext cx="2643942" cy="576064"/>
        </a:xfrm>
        <a:prstGeom prst="homePlate">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28" tIns="45720" rIns="85344" bIns="45720" numCol="1" spcCol="1270" anchor="ctr" anchorCtr="0">
          <a:noAutofit/>
        </a:bodyPr>
        <a:lstStyle/>
        <a:p>
          <a:pPr lvl="0" algn="ctr" defTabSz="533400">
            <a:lnSpc>
              <a:spcPct val="90000"/>
            </a:lnSpc>
            <a:spcBef>
              <a:spcPct val="0"/>
            </a:spcBef>
            <a:spcAft>
              <a:spcPct val="35000"/>
            </a:spcAft>
          </a:pPr>
          <a:r>
            <a:rPr lang="pt-BR" sz="1200" kern="1200" dirty="0" smtClean="0">
              <a:solidFill>
                <a:srgbClr val="FFFFFF"/>
              </a:solidFill>
              <a:latin typeface="Arial"/>
              <a:ea typeface="+mn-ea"/>
              <a:cs typeface="+mn-cs"/>
            </a:rPr>
            <a:t>Centro Tecnológico da Marinha em São Paulo - MB</a:t>
          </a:r>
          <a:br>
            <a:rPr lang="pt-BR" sz="1200" kern="1200" dirty="0" smtClean="0">
              <a:solidFill>
                <a:srgbClr val="FFFFFF"/>
              </a:solidFill>
              <a:latin typeface="Arial"/>
              <a:ea typeface="+mn-ea"/>
              <a:cs typeface="+mn-cs"/>
            </a:rPr>
          </a:br>
          <a:r>
            <a:rPr lang="pt-BR" sz="1200" kern="1200" dirty="0" err="1" smtClean="0">
              <a:solidFill>
                <a:srgbClr val="FFFFFF"/>
              </a:solidFill>
              <a:latin typeface="Arial"/>
              <a:ea typeface="+mn-ea"/>
              <a:cs typeface="+mn-cs"/>
            </a:rPr>
            <a:t>Iperó</a:t>
          </a:r>
          <a:r>
            <a:rPr lang="pt-BR" sz="1200" kern="1200" dirty="0" smtClean="0">
              <a:solidFill>
                <a:srgbClr val="FFFFFF"/>
              </a:solidFill>
              <a:latin typeface="Arial"/>
              <a:ea typeface="+mn-ea"/>
              <a:cs typeface="+mn-cs"/>
            </a:rPr>
            <a:t> / SP</a:t>
          </a:r>
          <a:endParaRPr lang="pt-BR" sz="1200" kern="1200" dirty="0">
            <a:solidFill>
              <a:srgbClr val="FFFFFF"/>
            </a:solidFill>
            <a:latin typeface="Arial"/>
            <a:ea typeface="+mn-ea"/>
            <a:cs typeface="+mn-cs"/>
          </a:endParaRPr>
        </a:p>
      </dsp:txBody>
      <dsp:txXfrm rot="10800000">
        <a:off x="452397" y="0"/>
        <a:ext cx="2499926" cy="576064"/>
      </dsp:txXfrm>
    </dsp:sp>
    <dsp:sp modelId="{BE973886-3CB5-44E2-B5F0-5193C449E567}">
      <dsp:nvSpPr>
        <dsp:cNvPr id="0" name=""/>
        <dsp:cNvSpPr/>
      </dsp:nvSpPr>
      <dsp:spPr>
        <a:xfrm>
          <a:off x="0" y="0"/>
          <a:ext cx="576064" cy="576064"/>
        </a:xfrm>
        <a:prstGeom prst="ellipse">
          <a:avLst/>
        </a:prstGeom>
        <a:blipFill rotWithShape="0">
          <a:blip xmlns:r="http://schemas.openxmlformats.org/officeDocument/2006/relationships" r:embed="rId1"/>
          <a:stretch>
            <a:fillRect/>
          </a:stretch>
        </a:blip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5C504BB-5619-49FD-BDC9-8FEF3F35DBA4}" type="datetimeFigureOut">
              <a:rPr lang="en-GB" smtClean="0"/>
              <a:t>04/02/2020</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7703FCC-D824-457A-8E84-F8A68A13FED6}" type="slidenum">
              <a:rPr lang="en-GB" smtClean="0"/>
              <a:t>‹nº›</a:t>
            </a:fld>
            <a:endParaRPr lang="en-GB"/>
          </a:p>
        </p:txBody>
      </p:sp>
    </p:spTree>
    <p:extLst>
      <p:ext uri="{BB962C8B-B14F-4D97-AF65-F5344CB8AC3E}">
        <p14:creationId xmlns:p14="http://schemas.microsoft.com/office/powerpoint/2010/main" val="4243931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Good afternoon, ladies and gentlemen,</a:t>
            </a:r>
          </a:p>
          <a:p>
            <a:endParaRPr lang="en-US" sz="1400" dirty="0" smtClean="0"/>
          </a:p>
          <a:p>
            <a:r>
              <a:rPr lang="en-US" sz="1400" dirty="0" smtClean="0"/>
              <a:t>I´m Liliane Ferreira, Geologist and Technical Advisor of the National Security Cabinet to the Brazilian Presidency. </a:t>
            </a:r>
          </a:p>
          <a:p>
            <a:endParaRPr lang="en-US" sz="1400" dirty="0" smtClean="0"/>
          </a:p>
          <a:p>
            <a:r>
              <a:rPr lang="en-US" sz="1400" dirty="0" smtClean="0"/>
              <a:t>I´m here to</a:t>
            </a:r>
            <a:r>
              <a:rPr lang="en-US" sz="1400" baseline="0" dirty="0" smtClean="0"/>
              <a:t> talk about what we are doing, in Brazil, as concerns nuclear security regulation.</a:t>
            </a:r>
            <a:endParaRPr lang="en-GB" sz="1400" dirty="0"/>
          </a:p>
        </p:txBody>
      </p:sp>
      <p:sp>
        <p:nvSpPr>
          <p:cNvPr id="4" name="Slide Number Placeholder 3"/>
          <p:cNvSpPr>
            <a:spLocks noGrp="1"/>
          </p:cNvSpPr>
          <p:nvPr>
            <p:ph type="sldNum" sz="quarter" idx="10"/>
          </p:nvPr>
        </p:nvSpPr>
        <p:spPr/>
        <p:txBody>
          <a:bodyPr/>
          <a:lstStyle/>
          <a:p>
            <a:fld id="{57703FCC-D824-457A-8E84-F8A68A13FED6}" type="slidenum">
              <a:rPr lang="en-GB" smtClean="0"/>
              <a:t>1</a:t>
            </a:fld>
            <a:endParaRPr lang="en-GB"/>
          </a:p>
        </p:txBody>
      </p:sp>
    </p:spTree>
    <p:extLst>
      <p:ext uri="{BB962C8B-B14F-4D97-AF65-F5344CB8AC3E}">
        <p14:creationId xmlns:p14="http://schemas.microsoft.com/office/powerpoint/2010/main" val="3070220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smtClean="0"/>
          </a:p>
          <a:p>
            <a:r>
              <a:rPr lang="en-US" dirty="0" smtClean="0"/>
              <a:t>The purpose of the Plan is to establish nuclear security guiding principles to responders, within the physical protection of nuclear facilities and transport of nuclear material. The plan will apply to a preventive and an operative phase.</a:t>
            </a:r>
          </a:p>
          <a:p>
            <a:r>
              <a:rPr lang="en-US" dirty="0" smtClean="0"/>
              <a:t>This Plan is in its final phase and will be published in 2020. It contains high level preventive and operative coordinating directives to all nuclear security responders in case of a nuclear security event. </a:t>
            </a:r>
          </a:p>
          <a:p>
            <a:r>
              <a:rPr lang="en-US" dirty="0" smtClean="0"/>
              <a:t>The Plan will be the basis for local arrangements among responders to ensure effective measures to counter hostile acts against nuclear facilities.</a:t>
            </a:r>
          </a:p>
          <a:p>
            <a:endParaRPr lang="pt-BR" dirty="0"/>
          </a:p>
        </p:txBody>
      </p:sp>
      <p:sp>
        <p:nvSpPr>
          <p:cNvPr id="4" name="Espaço Reservado para Número de Slide 3"/>
          <p:cNvSpPr>
            <a:spLocks noGrp="1"/>
          </p:cNvSpPr>
          <p:nvPr>
            <p:ph type="sldNum" sz="quarter" idx="10"/>
          </p:nvPr>
        </p:nvSpPr>
        <p:spPr/>
        <p:txBody>
          <a:bodyPr/>
          <a:lstStyle/>
          <a:p>
            <a:fld id="{57703FCC-D824-457A-8E84-F8A68A13FED6}" type="slidenum">
              <a:rPr lang="en-GB" smtClean="0"/>
              <a:t>10</a:t>
            </a:fld>
            <a:endParaRPr lang="en-GB"/>
          </a:p>
        </p:txBody>
      </p:sp>
    </p:spTree>
    <p:extLst>
      <p:ext uri="{BB962C8B-B14F-4D97-AF65-F5344CB8AC3E}">
        <p14:creationId xmlns:p14="http://schemas.microsoft.com/office/powerpoint/2010/main" val="2824391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7703FCC-D824-457A-8E84-F8A68A13FED6}" type="slidenum">
              <a:rPr lang="en-GB" smtClean="0"/>
              <a:t>11</a:t>
            </a:fld>
            <a:endParaRPr lang="en-GB"/>
          </a:p>
        </p:txBody>
      </p:sp>
    </p:spTree>
    <p:extLst>
      <p:ext uri="{BB962C8B-B14F-4D97-AF65-F5344CB8AC3E}">
        <p14:creationId xmlns:p14="http://schemas.microsoft.com/office/powerpoint/2010/main" val="2824391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7703FCC-D824-457A-8E84-F8A68A13FED6}" type="slidenum">
              <a:rPr lang="en-GB" smtClean="0"/>
              <a:t>12</a:t>
            </a:fld>
            <a:endParaRPr lang="en-GB"/>
          </a:p>
        </p:txBody>
      </p:sp>
    </p:spTree>
    <p:extLst>
      <p:ext uri="{BB962C8B-B14F-4D97-AF65-F5344CB8AC3E}">
        <p14:creationId xmlns:p14="http://schemas.microsoft.com/office/powerpoint/2010/main" val="2824391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The Brazilian nuclear sector is experiencing an important moment of restructuring and the Brazilian Nuclear Program Development Committee has been the driving force of these changes.</a:t>
            </a:r>
          </a:p>
          <a:p>
            <a:r>
              <a:rPr lang="en-US" dirty="0" smtClean="0"/>
              <a:t> </a:t>
            </a:r>
          </a:p>
          <a:p>
            <a:r>
              <a:rPr lang="en-US" dirty="0" smtClean="0"/>
              <a:t>The construction of the Brazilian Nuclear Policy was an example of stakeholder involvement </a:t>
            </a:r>
          </a:p>
          <a:p>
            <a:r>
              <a:rPr lang="en-US" dirty="0" smtClean="0"/>
              <a:t>In this sense, we recognize that the International Atomic Energy Agency (IAEA) contribution is important to achieve the efficiency of Brazilian nuclear security and safety, by establishing comprehensive guidance and supporting us building technical capacity, including education and training. All the work developed reflects the maturity of the Brazilian Nuclear Sector.</a:t>
            </a:r>
            <a:endParaRPr lang="pt-BR" dirty="0"/>
          </a:p>
        </p:txBody>
      </p:sp>
      <p:sp>
        <p:nvSpPr>
          <p:cNvPr id="4" name="Espaço Reservado para Número de Slide 3"/>
          <p:cNvSpPr>
            <a:spLocks noGrp="1"/>
          </p:cNvSpPr>
          <p:nvPr>
            <p:ph type="sldNum" sz="quarter" idx="10"/>
          </p:nvPr>
        </p:nvSpPr>
        <p:spPr/>
        <p:txBody>
          <a:bodyPr/>
          <a:lstStyle/>
          <a:p>
            <a:fld id="{57703FCC-D824-457A-8E84-F8A68A13FED6}" type="slidenum">
              <a:rPr lang="en-GB" smtClean="0"/>
              <a:t>13</a:t>
            </a:fld>
            <a:endParaRPr lang="en-GB"/>
          </a:p>
        </p:txBody>
      </p:sp>
    </p:spTree>
    <p:extLst>
      <p:ext uri="{BB962C8B-B14F-4D97-AF65-F5344CB8AC3E}">
        <p14:creationId xmlns:p14="http://schemas.microsoft.com/office/powerpoint/2010/main" val="2824391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t>14</a:t>
            </a:fld>
            <a:endParaRPr lang="en-GB"/>
          </a:p>
        </p:txBody>
      </p:sp>
    </p:spTree>
    <p:extLst>
      <p:ext uri="{BB962C8B-B14F-4D97-AF65-F5344CB8AC3E}">
        <p14:creationId xmlns:p14="http://schemas.microsoft.com/office/powerpoint/2010/main" val="307022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smtClean="0"/>
          </a:p>
          <a:p>
            <a:r>
              <a:rPr lang="en-US" sz="1400" dirty="0" smtClean="0"/>
              <a:t>I will show a little of our evolving in the regulatory aspects since the publication of the </a:t>
            </a:r>
            <a:r>
              <a:rPr lang="en-US" sz="1400" dirty="0" err="1" smtClean="0"/>
              <a:t>Brasilian</a:t>
            </a:r>
            <a:r>
              <a:rPr lang="en-US" sz="1400" dirty="0" smtClean="0"/>
              <a:t> Nuclear Policy.</a:t>
            </a:r>
            <a:endParaRPr lang="pt-BR" sz="1400" dirty="0" smtClean="0"/>
          </a:p>
        </p:txBody>
      </p:sp>
      <p:sp>
        <p:nvSpPr>
          <p:cNvPr id="4" name="Espaço Reservado para Número de Slide 3"/>
          <p:cNvSpPr>
            <a:spLocks noGrp="1"/>
          </p:cNvSpPr>
          <p:nvPr>
            <p:ph type="sldNum" sz="quarter" idx="10"/>
          </p:nvPr>
        </p:nvSpPr>
        <p:spPr/>
        <p:txBody>
          <a:bodyPr/>
          <a:lstStyle/>
          <a:p>
            <a:fld id="{57703FCC-D824-457A-8E84-F8A68A13FED6}" type="slidenum">
              <a:rPr lang="en-GB" smtClean="0"/>
              <a:t>2</a:t>
            </a:fld>
            <a:endParaRPr lang="en-GB"/>
          </a:p>
        </p:txBody>
      </p:sp>
    </p:spTree>
    <p:extLst>
      <p:ext uri="{BB962C8B-B14F-4D97-AF65-F5344CB8AC3E}">
        <p14:creationId xmlns:p14="http://schemas.microsoft.com/office/powerpoint/2010/main" val="2165394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smtClean="0"/>
          </a:p>
          <a:p>
            <a:pPr>
              <a:lnSpc>
                <a:spcPct val="150000"/>
              </a:lnSpc>
            </a:pPr>
            <a:r>
              <a:rPr lang="en-US" sz="1400" dirty="0" smtClean="0"/>
              <a:t>We have different Nuclear Facilities spread over Brazilian territory. </a:t>
            </a:r>
          </a:p>
          <a:p>
            <a:pPr>
              <a:lnSpc>
                <a:spcPct val="150000"/>
              </a:lnSpc>
            </a:pPr>
            <a:r>
              <a:rPr lang="en-US" sz="1400" dirty="0" smtClean="0"/>
              <a:t>We can mention as an example: uranium mining in the Bahia Province, nuclear fuel manufacturing</a:t>
            </a:r>
            <a:r>
              <a:rPr lang="en-US" sz="1400" baseline="0" dirty="0" smtClean="0"/>
              <a:t> and</a:t>
            </a:r>
            <a:r>
              <a:rPr lang="en-US" sz="1400" dirty="0" smtClean="0"/>
              <a:t> a NPP</a:t>
            </a:r>
            <a:r>
              <a:rPr lang="en-US" sz="1400" baseline="0" dirty="0" smtClean="0"/>
              <a:t> in Rio de Janeiro,</a:t>
            </a:r>
            <a:r>
              <a:rPr lang="en-US" sz="1400" dirty="0" smtClean="0"/>
              <a:t> and a research reactor in São Paulo, amongst others. </a:t>
            </a:r>
          </a:p>
          <a:p>
            <a:pPr>
              <a:lnSpc>
                <a:spcPct val="150000"/>
              </a:lnSpc>
            </a:pPr>
            <a:r>
              <a:rPr lang="en-US" sz="1400" dirty="0" smtClean="0"/>
              <a:t>Besides protecting our Nuclear Facilities we need to protect nuclear material during transport. </a:t>
            </a:r>
          </a:p>
          <a:p>
            <a:endParaRPr lang="pt-BR" dirty="0" smtClean="0"/>
          </a:p>
        </p:txBody>
      </p:sp>
      <p:sp>
        <p:nvSpPr>
          <p:cNvPr id="4" name="Espaço Reservado para Número de Slide 3"/>
          <p:cNvSpPr>
            <a:spLocks noGrp="1"/>
          </p:cNvSpPr>
          <p:nvPr>
            <p:ph type="sldNum" sz="quarter" idx="10"/>
          </p:nvPr>
        </p:nvSpPr>
        <p:spPr/>
        <p:txBody>
          <a:bodyPr/>
          <a:lstStyle/>
          <a:p>
            <a:fld id="{57703FCC-D824-457A-8E84-F8A68A13FED6}" type="slidenum">
              <a:rPr lang="en-GB" smtClean="0"/>
              <a:t>3</a:t>
            </a:fld>
            <a:endParaRPr lang="en-GB"/>
          </a:p>
        </p:txBody>
      </p:sp>
    </p:spTree>
    <p:extLst>
      <p:ext uri="{BB962C8B-B14F-4D97-AF65-F5344CB8AC3E}">
        <p14:creationId xmlns:p14="http://schemas.microsoft.com/office/powerpoint/2010/main" val="2165394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50000"/>
              </a:lnSpc>
            </a:pPr>
            <a:r>
              <a:rPr lang="en-US" sz="1400" dirty="0" smtClean="0"/>
              <a:t>This picture shows the structure of the  Brazilian Nuclear Sector.</a:t>
            </a:r>
          </a:p>
          <a:p>
            <a:pPr>
              <a:lnSpc>
                <a:spcPct val="150000"/>
              </a:lnSpc>
            </a:pPr>
            <a:r>
              <a:rPr lang="en-US" sz="1400" dirty="0" smtClean="0"/>
              <a:t>Together with the head of Presidency of the Republic we´ve got the National Security Cabinet, that has two assignments:  </a:t>
            </a:r>
          </a:p>
          <a:p>
            <a:pPr>
              <a:lnSpc>
                <a:spcPct val="150000"/>
              </a:lnSpc>
            </a:pPr>
            <a:r>
              <a:rPr lang="en-US" sz="1400" dirty="0" smtClean="0"/>
              <a:t>To head the BRAZILIAN NUCLEAR PROGRAM DEVELOPMENT COMMITTEE and</a:t>
            </a:r>
          </a:p>
          <a:p>
            <a:pPr>
              <a:lnSpc>
                <a:spcPct val="150000"/>
              </a:lnSpc>
            </a:pPr>
            <a:r>
              <a:rPr lang="en-US" sz="1400" dirty="0" smtClean="0"/>
              <a:t>To be the central body of the Brazilian Nuclear Program protection system </a:t>
            </a:r>
          </a:p>
          <a:p>
            <a:pPr>
              <a:lnSpc>
                <a:spcPct val="150000"/>
              </a:lnSpc>
            </a:pPr>
            <a:r>
              <a:rPr lang="en-US" sz="1400" dirty="0" smtClean="0"/>
              <a:t>In addition, we've got Ministries, Agencies, companies, institutions, universities.</a:t>
            </a:r>
          </a:p>
          <a:p>
            <a:pPr>
              <a:lnSpc>
                <a:spcPct val="150000"/>
              </a:lnSpc>
            </a:pPr>
            <a:r>
              <a:rPr lang="en-US" sz="1400" dirty="0" smtClean="0"/>
              <a:t>MCTIC – Science, Technology, Innovation and Communications Ministry;</a:t>
            </a:r>
          </a:p>
          <a:p>
            <a:pPr>
              <a:lnSpc>
                <a:spcPct val="150000"/>
              </a:lnSpc>
            </a:pPr>
            <a:r>
              <a:rPr lang="en-US" sz="1400" dirty="0" smtClean="0"/>
              <a:t>MME – Mining and Energy Ministry;</a:t>
            </a:r>
          </a:p>
          <a:p>
            <a:pPr>
              <a:lnSpc>
                <a:spcPct val="150000"/>
              </a:lnSpc>
            </a:pPr>
            <a:r>
              <a:rPr lang="en-US" sz="1400" dirty="0" smtClean="0"/>
              <a:t>MD – Defense Ministry;</a:t>
            </a:r>
          </a:p>
          <a:p>
            <a:pPr>
              <a:lnSpc>
                <a:spcPct val="150000"/>
              </a:lnSpc>
            </a:pPr>
            <a:r>
              <a:rPr lang="en-US" sz="1400" dirty="0" smtClean="0"/>
              <a:t>MRE – Foreign Affairs Ministry;</a:t>
            </a:r>
          </a:p>
          <a:p>
            <a:pPr>
              <a:lnSpc>
                <a:spcPct val="150000"/>
              </a:lnSpc>
            </a:pPr>
            <a:r>
              <a:rPr lang="en-US" sz="1400" dirty="0" smtClean="0"/>
              <a:t>MMA – Environment Ministry;</a:t>
            </a:r>
          </a:p>
          <a:p>
            <a:pPr>
              <a:lnSpc>
                <a:spcPct val="150000"/>
              </a:lnSpc>
            </a:pPr>
            <a:r>
              <a:rPr lang="en-US" sz="1400" dirty="0" smtClean="0"/>
              <a:t>MS – Health Ministry;</a:t>
            </a:r>
          </a:p>
          <a:p>
            <a:pPr>
              <a:lnSpc>
                <a:spcPct val="150000"/>
              </a:lnSpc>
            </a:pPr>
            <a:r>
              <a:rPr lang="en-US" sz="1400" dirty="0" smtClean="0"/>
              <a:t>MEC – Education Ministry; </a:t>
            </a:r>
          </a:p>
          <a:p>
            <a:pPr>
              <a:lnSpc>
                <a:spcPct val="150000"/>
              </a:lnSpc>
            </a:pPr>
            <a:r>
              <a:rPr lang="en-US" sz="1400" dirty="0" smtClean="0"/>
              <a:t>CNEN – Brazilian National Commission for Nuclear Energy;</a:t>
            </a:r>
          </a:p>
          <a:p>
            <a:pPr>
              <a:lnSpc>
                <a:spcPct val="150000"/>
              </a:lnSpc>
            </a:pPr>
            <a:r>
              <a:rPr lang="en-US" sz="1400" dirty="0" smtClean="0"/>
              <a:t>INB – Nuclear  Industries  of  Brazil; </a:t>
            </a:r>
          </a:p>
          <a:p>
            <a:pPr>
              <a:lnSpc>
                <a:spcPct val="150000"/>
              </a:lnSpc>
            </a:pPr>
            <a:r>
              <a:rPr lang="en-US" sz="1400" dirty="0" smtClean="0"/>
              <a:t>IBAMA – Brazilian  Institute  for  the Environment and Renewable Natural Resources</a:t>
            </a:r>
          </a:p>
          <a:p>
            <a:endParaRPr lang="pt-BR" dirty="0"/>
          </a:p>
        </p:txBody>
      </p:sp>
      <p:sp>
        <p:nvSpPr>
          <p:cNvPr id="4" name="Espaço Reservado para Número de Slide 3"/>
          <p:cNvSpPr>
            <a:spLocks noGrp="1"/>
          </p:cNvSpPr>
          <p:nvPr>
            <p:ph type="sldNum" sz="quarter" idx="10"/>
          </p:nvPr>
        </p:nvSpPr>
        <p:spPr/>
        <p:txBody>
          <a:bodyPr/>
          <a:lstStyle/>
          <a:p>
            <a:fld id="{57703FCC-D824-457A-8E84-F8A68A13FED6}" type="slidenum">
              <a:rPr lang="en-GB" smtClean="0"/>
              <a:t>4</a:t>
            </a:fld>
            <a:endParaRPr lang="en-GB"/>
          </a:p>
        </p:txBody>
      </p:sp>
    </p:spTree>
    <p:extLst>
      <p:ext uri="{BB962C8B-B14F-4D97-AF65-F5344CB8AC3E}">
        <p14:creationId xmlns:p14="http://schemas.microsoft.com/office/powerpoint/2010/main" val="3779442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400" dirty="0" smtClean="0"/>
              <a:t>In short, the National Security Cabinet</a:t>
            </a:r>
            <a:r>
              <a:rPr lang="en-US" sz="1400" baseline="0" dirty="0" smtClean="0"/>
              <a:t> has got the mission to protect our</a:t>
            </a:r>
            <a:r>
              <a:rPr lang="en-US" sz="1400" dirty="0" smtClean="0"/>
              <a:t> nuclear facilities and develop our BRAZILIAN NUCLEAR PROGRAM</a:t>
            </a:r>
            <a:endParaRPr lang="pt-BR" sz="1400" dirty="0"/>
          </a:p>
        </p:txBody>
      </p:sp>
      <p:sp>
        <p:nvSpPr>
          <p:cNvPr id="4" name="Espaço Reservado para Número de Slide 3"/>
          <p:cNvSpPr>
            <a:spLocks noGrp="1"/>
          </p:cNvSpPr>
          <p:nvPr>
            <p:ph type="sldNum" sz="quarter" idx="10"/>
          </p:nvPr>
        </p:nvSpPr>
        <p:spPr/>
        <p:txBody>
          <a:bodyPr/>
          <a:lstStyle/>
          <a:p>
            <a:fld id="{57703FCC-D824-457A-8E84-F8A68A13FED6}" type="slidenum">
              <a:rPr lang="en-GB" smtClean="0"/>
              <a:t>5</a:t>
            </a:fld>
            <a:endParaRPr lang="en-GB"/>
          </a:p>
        </p:txBody>
      </p:sp>
    </p:spTree>
    <p:extLst>
      <p:ext uri="{BB962C8B-B14F-4D97-AF65-F5344CB8AC3E}">
        <p14:creationId xmlns:p14="http://schemas.microsoft.com/office/powerpoint/2010/main" val="244022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50000"/>
              </a:lnSpc>
            </a:pPr>
            <a:r>
              <a:rPr lang="en-US" sz="1400" dirty="0" smtClean="0"/>
              <a:t>The CDPNB Mission</a:t>
            </a:r>
            <a:r>
              <a:rPr lang="en-US" sz="1400" baseline="0" dirty="0" smtClean="0"/>
              <a:t> is t</a:t>
            </a:r>
            <a:r>
              <a:rPr lang="en-US" sz="1400" dirty="0" smtClean="0"/>
              <a:t>o assist directly the President of the Republic on the establishment of guidelines and goals for the development and monitoring of the Brazilian Nuclear Program, through a high level group, in order to contribute to national development and to the promotion of the welfare of Brazilian society.</a:t>
            </a:r>
          </a:p>
          <a:p>
            <a:endParaRPr lang="en-US" dirty="0" smtClean="0"/>
          </a:p>
          <a:p>
            <a:endParaRPr lang="pt-BR" dirty="0"/>
          </a:p>
        </p:txBody>
      </p:sp>
      <p:sp>
        <p:nvSpPr>
          <p:cNvPr id="4" name="Espaço Reservado para Número de Slide 3"/>
          <p:cNvSpPr>
            <a:spLocks noGrp="1"/>
          </p:cNvSpPr>
          <p:nvPr>
            <p:ph type="sldNum" sz="quarter" idx="10"/>
          </p:nvPr>
        </p:nvSpPr>
        <p:spPr/>
        <p:txBody>
          <a:bodyPr/>
          <a:lstStyle/>
          <a:p>
            <a:fld id="{57703FCC-D824-457A-8E84-F8A68A13FED6}" type="slidenum">
              <a:rPr lang="en-GB" smtClean="0"/>
              <a:t>6</a:t>
            </a:fld>
            <a:endParaRPr lang="en-GB"/>
          </a:p>
        </p:txBody>
      </p:sp>
    </p:spTree>
    <p:extLst>
      <p:ext uri="{BB962C8B-B14F-4D97-AF65-F5344CB8AC3E}">
        <p14:creationId xmlns:p14="http://schemas.microsoft.com/office/powerpoint/2010/main" val="229257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50000"/>
              </a:lnSpc>
            </a:pPr>
            <a:r>
              <a:rPr lang="en-US" sz="1400" dirty="0" smtClean="0"/>
              <a:t>This Committee has got Technical groups to study nuclear affairs and to build proposals for</a:t>
            </a:r>
            <a:r>
              <a:rPr lang="en-US" sz="1400" baseline="0" dirty="0" smtClean="0"/>
              <a:t> the</a:t>
            </a:r>
            <a:r>
              <a:rPr lang="en-US" sz="1400" dirty="0" smtClean="0"/>
              <a:t> Nuclear sector.</a:t>
            </a:r>
          </a:p>
          <a:p>
            <a:pPr>
              <a:lnSpc>
                <a:spcPct val="150000"/>
              </a:lnSpc>
            </a:pPr>
            <a:r>
              <a:rPr lang="en-US" sz="1400" dirty="0" smtClean="0"/>
              <a:t>Each Technical group has got specific members to study different subject, like:</a:t>
            </a:r>
            <a:endParaRPr lang="pt-BR" sz="1400" dirty="0"/>
          </a:p>
        </p:txBody>
      </p:sp>
      <p:sp>
        <p:nvSpPr>
          <p:cNvPr id="4" name="Espaço Reservado para Número de Slide 3"/>
          <p:cNvSpPr>
            <a:spLocks noGrp="1"/>
          </p:cNvSpPr>
          <p:nvPr>
            <p:ph type="sldNum" sz="quarter" idx="10"/>
          </p:nvPr>
        </p:nvSpPr>
        <p:spPr/>
        <p:txBody>
          <a:bodyPr/>
          <a:lstStyle/>
          <a:p>
            <a:fld id="{57703FCC-D824-457A-8E84-F8A68A13FED6}" type="slidenum">
              <a:rPr lang="en-GB" smtClean="0"/>
              <a:t>7</a:t>
            </a:fld>
            <a:endParaRPr lang="en-GB"/>
          </a:p>
        </p:txBody>
      </p:sp>
    </p:spTree>
    <p:extLst>
      <p:ext uri="{BB962C8B-B14F-4D97-AF65-F5344CB8AC3E}">
        <p14:creationId xmlns:p14="http://schemas.microsoft.com/office/powerpoint/2010/main" val="2761845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50000"/>
              </a:lnSpc>
            </a:pPr>
            <a:r>
              <a:rPr lang="en-US" sz="1400" dirty="0" smtClean="0"/>
              <a:t>The Brazilian nuclear sector needed of a high level document to present the principles, guidelines and goals for the development of this sector.</a:t>
            </a:r>
          </a:p>
          <a:p>
            <a:pPr>
              <a:lnSpc>
                <a:spcPct val="150000"/>
              </a:lnSpc>
            </a:pPr>
            <a:r>
              <a:rPr lang="en-US" sz="1400" dirty="0" smtClean="0"/>
              <a:t>The Brazilian Nuclear Policy was the first proposal of the BRAZILIAN NUCLEAR PROGRAM DEVELOPMENT COMMITTEE .</a:t>
            </a:r>
          </a:p>
          <a:p>
            <a:pPr>
              <a:lnSpc>
                <a:spcPct val="150000"/>
              </a:lnSpc>
            </a:pPr>
            <a:endParaRPr lang="en-US" sz="1400" dirty="0" smtClean="0"/>
          </a:p>
          <a:p>
            <a:pPr>
              <a:lnSpc>
                <a:spcPct val="150000"/>
              </a:lnSpc>
            </a:pPr>
            <a:r>
              <a:rPr lang="en-US" sz="1400" dirty="0" smtClean="0"/>
              <a:t>This Policy was important to promote the </a:t>
            </a:r>
            <a:r>
              <a:rPr lang="en-US" sz="1400" dirty="0" err="1" smtClean="0"/>
              <a:t>reestructuring</a:t>
            </a:r>
            <a:r>
              <a:rPr lang="en-US" sz="1400" dirty="0" smtClean="0"/>
              <a:t> of the </a:t>
            </a:r>
            <a:r>
              <a:rPr lang="en-US" sz="1400" dirty="0" err="1" smtClean="0"/>
              <a:t>Brasilian</a:t>
            </a:r>
            <a:r>
              <a:rPr lang="en-US" sz="1400" dirty="0" smtClean="0"/>
              <a:t> nuclear sector And to contribute to the planning of nuclear and radioactive activities in Brazil, in compliance with national sovereignty, focusing on the development and on the protection of human health and the environment.</a:t>
            </a:r>
            <a:endParaRPr lang="pt-BR" sz="1400" dirty="0"/>
          </a:p>
        </p:txBody>
      </p:sp>
      <p:sp>
        <p:nvSpPr>
          <p:cNvPr id="4" name="Espaço Reservado para Número de Slide 3"/>
          <p:cNvSpPr>
            <a:spLocks noGrp="1"/>
          </p:cNvSpPr>
          <p:nvPr>
            <p:ph type="sldNum" sz="quarter" idx="10"/>
          </p:nvPr>
        </p:nvSpPr>
        <p:spPr/>
        <p:txBody>
          <a:bodyPr/>
          <a:lstStyle/>
          <a:p>
            <a:fld id="{57703FCC-D824-457A-8E84-F8A68A13FED6}" type="slidenum">
              <a:rPr lang="en-GB" smtClean="0"/>
              <a:t>8</a:t>
            </a:fld>
            <a:endParaRPr lang="en-GB"/>
          </a:p>
        </p:txBody>
      </p:sp>
    </p:spTree>
    <p:extLst>
      <p:ext uri="{BB962C8B-B14F-4D97-AF65-F5344CB8AC3E}">
        <p14:creationId xmlns:p14="http://schemas.microsoft.com/office/powerpoint/2010/main" val="1814379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Brazilian Nuclear Policy was the first step in the evolution of a nuclear security regulation.</a:t>
            </a:r>
            <a:r>
              <a:rPr lang="en-US" baseline="0" dirty="0" smtClean="0"/>
              <a:t> </a:t>
            </a:r>
          </a:p>
          <a:p>
            <a:r>
              <a:rPr lang="en-US" baseline="0" dirty="0" smtClean="0"/>
              <a:t>From that Policy we can work with different plans for nuclear </a:t>
            </a:r>
            <a:r>
              <a:rPr lang="en-US" baseline="0" dirty="0" err="1" smtClean="0"/>
              <a:t>affars</a:t>
            </a:r>
            <a:r>
              <a:rPr lang="en-US" baseline="0" dirty="0" smtClean="0"/>
              <a:t>.</a:t>
            </a:r>
            <a:r>
              <a:rPr lang="en-US" dirty="0" smtClean="0"/>
              <a:t> </a:t>
            </a:r>
            <a:endParaRPr lang="pt-BR" dirty="0"/>
          </a:p>
        </p:txBody>
      </p:sp>
      <p:sp>
        <p:nvSpPr>
          <p:cNvPr id="4" name="Espaço Reservado para Número de Slide 3"/>
          <p:cNvSpPr>
            <a:spLocks noGrp="1"/>
          </p:cNvSpPr>
          <p:nvPr>
            <p:ph type="sldNum" sz="quarter" idx="10"/>
          </p:nvPr>
        </p:nvSpPr>
        <p:spPr/>
        <p:txBody>
          <a:bodyPr/>
          <a:lstStyle/>
          <a:p>
            <a:fld id="{57703FCC-D824-457A-8E84-F8A68A13FED6}" type="slidenum">
              <a:rPr lang="en-GB" smtClean="0"/>
              <a:t>9</a:t>
            </a:fld>
            <a:endParaRPr lang="en-GB"/>
          </a:p>
        </p:txBody>
      </p:sp>
    </p:spTree>
    <p:extLst>
      <p:ext uri="{BB962C8B-B14F-4D97-AF65-F5344CB8AC3E}">
        <p14:creationId xmlns:p14="http://schemas.microsoft.com/office/powerpoint/2010/main" val="1958158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3600" y="2012950"/>
            <a:ext cx="9794875" cy="1389063"/>
          </a:xfrm>
        </p:spPr>
        <p:txBody>
          <a:bodyPr/>
          <a:lstStyle/>
          <a:p>
            <a:r>
              <a:rPr lang="en-US" smtClean="0"/>
              <a:t>Click to edit Master title style</a:t>
            </a:r>
            <a:endParaRPr lang="nl-NL"/>
          </a:p>
        </p:txBody>
      </p:sp>
      <p:sp>
        <p:nvSpPr>
          <p:cNvPr id="3" name="Subtitle 2"/>
          <p:cNvSpPr>
            <a:spLocks noGrp="1"/>
          </p:cNvSpPr>
          <p:nvPr>
            <p:ph type="subTitle" idx="1"/>
          </p:nvPr>
        </p:nvSpPr>
        <p:spPr>
          <a:xfrm>
            <a:off x="1728788" y="3671888"/>
            <a:ext cx="8064500" cy="165576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4B9B1BB-6E60-4735-B8A1-A0B3F56A6BFD}" type="slidenum">
              <a:rPr lang="en-GB"/>
              <a:pPr/>
              <a:t>‹nº›</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CD9FC44-2841-49BD-8AE8-8C3092BBBE05}" type="slidenum">
              <a:rPr lang="en-GB"/>
              <a:pPr/>
              <a:t>‹nº›</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53425" y="258763"/>
            <a:ext cx="2592388" cy="5529262"/>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576263" y="258763"/>
            <a:ext cx="7624762" cy="5529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2C58314-02E0-4B7F-B63D-CA3FACDA1EAE}" type="slidenum">
              <a:rPr lang="en-GB"/>
              <a:pPr/>
              <a:t>‹nº›</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E41F8AD-4928-4BEF-898A-F1A1FFAA2186}" type="slidenum">
              <a:rPr lang="en-GB"/>
              <a:pPr/>
              <a:t>‹nº›</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9638" y="4164013"/>
            <a:ext cx="9794875" cy="1287462"/>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909638" y="2746375"/>
            <a:ext cx="9794875"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59CA4B7-9F25-4E13-BABA-764ACEAB774E}" type="slidenum">
              <a:rPr lang="en-GB"/>
              <a:pPr/>
              <a:t>‹nº›</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576263" y="1511300"/>
            <a:ext cx="51085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837238" y="1511300"/>
            <a:ext cx="51085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4CC2073-23CB-4D2C-B670-6B24D58F3CD0}" type="slidenum">
              <a:rPr lang="en-GB"/>
              <a:pPr/>
              <a:t>‹nº›</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576263" y="1450975"/>
            <a:ext cx="5091112"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6263" y="2055813"/>
            <a:ext cx="5091112"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5853113" y="1450975"/>
            <a:ext cx="5092700"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53113" y="2055813"/>
            <a:ext cx="5092700"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25C1A34-DCDC-4B2D-B828-3BC685995F1D}" type="slidenum">
              <a:rPr lang="en-GB"/>
              <a:pPr/>
              <a:t>‹nº›</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0FE3231B-F0AE-49BA-AF15-1C740DFB5A44}" type="slidenum">
              <a:rPr lang="en-GB"/>
              <a:pPr/>
              <a:t>‹nº›</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CFB6A6E-A4E8-4B7E-A6CF-D67518E72745}" type="slidenum">
              <a:rPr lang="en-GB"/>
              <a:pPr/>
              <a:t>‹nº›</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6263" y="258763"/>
            <a:ext cx="3790950" cy="1096962"/>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4505325" y="258763"/>
            <a:ext cx="6440488"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576263" y="1355725"/>
            <a:ext cx="3790950"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0837788-6F2D-4600-A78F-2CD5147B5542}" type="slidenum">
              <a:rPr lang="en-GB"/>
              <a:pPr/>
              <a:t>‹nº›</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9013" y="4535488"/>
            <a:ext cx="6911975" cy="536575"/>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2259013" y="579438"/>
            <a:ext cx="69119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2259013" y="5072063"/>
            <a:ext cx="69119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F68365C-D1EF-417F-BBBD-5BF2639B9688}" type="slidenum">
              <a:rPr lang="en-GB"/>
              <a:pPr/>
              <a:t>‹nº›</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9000" r="-9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6263" y="258763"/>
            <a:ext cx="10369550" cy="1081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576263" y="1511300"/>
            <a:ext cx="10369550" cy="427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576263" y="5900738"/>
            <a:ext cx="2687637"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GB"/>
          </a:p>
        </p:txBody>
      </p:sp>
      <p:sp>
        <p:nvSpPr>
          <p:cNvPr id="1029" name="Rectangle 5"/>
          <p:cNvSpPr>
            <a:spLocks noGrp="1" noChangeArrowheads="1"/>
          </p:cNvSpPr>
          <p:nvPr>
            <p:ph type="ftr" sz="quarter" idx="3"/>
          </p:nvPr>
        </p:nvSpPr>
        <p:spPr bwMode="auto">
          <a:xfrm>
            <a:off x="3937000" y="5900738"/>
            <a:ext cx="3648075"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30" name="Rectangle 6"/>
          <p:cNvSpPr>
            <a:spLocks noGrp="1" noChangeArrowheads="1"/>
          </p:cNvSpPr>
          <p:nvPr>
            <p:ph type="sldNum" sz="quarter" idx="4"/>
          </p:nvPr>
        </p:nvSpPr>
        <p:spPr bwMode="auto">
          <a:xfrm>
            <a:off x="8258175" y="5900738"/>
            <a:ext cx="2687638"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C66143C-2B91-4E34-87E7-50CE07A611A9}" type="slidenum">
              <a:rPr lang="en-GB"/>
              <a:pPr/>
              <a:t>‹nº›</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 Target="slide5.xml"/><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slide" Target="slide9.xml"/><Relationship Id="rId4" Type="http://schemas.openxmlformats.org/officeDocument/2006/relationships/image" Target="../media/image2.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slide" Target="slide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5.xml"/><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slide" Target="slide1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jpeg"/><Relationship Id="rId3" Type="http://schemas.openxmlformats.org/officeDocument/2006/relationships/slide" Target="slide5.xml"/><Relationship Id="rId7" Type="http://schemas.openxmlformats.org/officeDocument/2006/relationships/slide" Target="slide3.xml"/><Relationship Id="rId12"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jpeg"/><Relationship Id="rId5" Type="http://schemas.openxmlformats.org/officeDocument/2006/relationships/image" Target="../media/image2.png"/><Relationship Id="rId10" Type="http://schemas.openxmlformats.org/officeDocument/2006/relationships/image" Target="../media/image5.jpeg"/><Relationship Id="rId4" Type="http://schemas.openxmlformats.org/officeDocument/2006/relationships/slide" Target="slide1.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13" Type="http://schemas.microsoft.com/office/2007/relationships/diagramDrawing" Target="../diagrams/drawing1.xml"/><Relationship Id="rId18" Type="http://schemas.microsoft.com/office/2007/relationships/diagramDrawing" Target="../diagrams/drawing2.xml"/><Relationship Id="rId26" Type="http://schemas.openxmlformats.org/officeDocument/2006/relationships/diagramQuickStyle" Target="../diagrams/quickStyle4.xml"/><Relationship Id="rId3" Type="http://schemas.openxmlformats.org/officeDocument/2006/relationships/slide" Target="slide5.xml"/><Relationship Id="rId21" Type="http://schemas.openxmlformats.org/officeDocument/2006/relationships/diagramQuickStyle" Target="../diagrams/quickStyle3.xml"/><Relationship Id="rId34" Type="http://schemas.openxmlformats.org/officeDocument/2006/relationships/diagramData" Target="../diagrams/data6.xml"/><Relationship Id="rId7" Type="http://schemas.openxmlformats.org/officeDocument/2006/relationships/slide" Target="slide4.xml"/><Relationship Id="rId12" Type="http://schemas.openxmlformats.org/officeDocument/2006/relationships/diagramColors" Target="../diagrams/colors1.xml"/><Relationship Id="rId17" Type="http://schemas.openxmlformats.org/officeDocument/2006/relationships/diagramColors" Target="../diagrams/colors2.xml"/><Relationship Id="rId25" Type="http://schemas.openxmlformats.org/officeDocument/2006/relationships/diagramLayout" Target="../diagrams/layout4.xml"/><Relationship Id="rId33" Type="http://schemas.microsoft.com/office/2007/relationships/diagramDrawing" Target="../diagrams/drawing5.xml"/><Relationship Id="rId38" Type="http://schemas.microsoft.com/office/2007/relationships/diagramDrawing" Target="../diagrams/drawing6.xml"/><Relationship Id="rId2" Type="http://schemas.openxmlformats.org/officeDocument/2006/relationships/notesSlide" Target="../notesSlides/notesSlide3.xml"/><Relationship Id="rId16" Type="http://schemas.openxmlformats.org/officeDocument/2006/relationships/diagramQuickStyle" Target="../diagrams/quickStyle2.xml"/><Relationship Id="rId20" Type="http://schemas.openxmlformats.org/officeDocument/2006/relationships/diagramLayout" Target="../diagrams/layout3.xml"/><Relationship Id="rId29" Type="http://schemas.openxmlformats.org/officeDocument/2006/relationships/diagramData" Target="../diagrams/data5.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diagramQuickStyle" Target="../diagrams/quickStyle1.xml"/><Relationship Id="rId24" Type="http://schemas.openxmlformats.org/officeDocument/2006/relationships/diagramData" Target="../diagrams/data4.xml"/><Relationship Id="rId32" Type="http://schemas.openxmlformats.org/officeDocument/2006/relationships/diagramColors" Target="../diagrams/colors5.xml"/><Relationship Id="rId37" Type="http://schemas.openxmlformats.org/officeDocument/2006/relationships/diagramColors" Target="../diagrams/colors6.xml"/><Relationship Id="rId5" Type="http://schemas.openxmlformats.org/officeDocument/2006/relationships/image" Target="../media/image2.png"/><Relationship Id="rId15" Type="http://schemas.openxmlformats.org/officeDocument/2006/relationships/diagramLayout" Target="../diagrams/layout2.xml"/><Relationship Id="rId23" Type="http://schemas.microsoft.com/office/2007/relationships/diagramDrawing" Target="../diagrams/drawing3.xml"/><Relationship Id="rId28" Type="http://schemas.microsoft.com/office/2007/relationships/diagramDrawing" Target="../diagrams/drawing4.xml"/><Relationship Id="rId36" Type="http://schemas.openxmlformats.org/officeDocument/2006/relationships/diagramQuickStyle" Target="../diagrams/quickStyle6.xml"/><Relationship Id="rId10" Type="http://schemas.openxmlformats.org/officeDocument/2006/relationships/diagramLayout" Target="../diagrams/layout1.xml"/><Relationship Id="rId19" Type="http://schemas.openxmlformats.org/officeDocument/2006/relationships/diagramData" Target="../diagrams/data3.xml"/><Relationship Id="rId31" Type="http://schemas.openxmlformats.org/officeDocument/2006/relationships/diagramQuickStyle" Target="../diagrams/quickStyle5.xml"/><Relationship Id="rId4" Type="http://schemas.openxmlformats.org/officeDocument/2006/relationships/slide" Target="slide1.xml"/><Relationship Id="rId9" Type="http://schemas.openxmlformats.org/officeDocument/2006/relationships/diagramData" Target="../diagrams/data1.xml"/><Relationship Id="rId14" Type="http://schemas.openxmlformats.org/officeDocument/2006/relationships/diagramData" Target="../diagrams/data2.xml"/><Relationship Id="rId22" Type="http://schemas.openxmlformats.org/officeDocument/2006/relationships/diagramColors" Target="../diagrams/colors3.xml"/><Relationship Id="rId27" Type="http://schemas.openxmlformats.org/officeDocument/2006/relationships/diagramColors" Target="../diagrams/colors4.xml"/><Relationship Id="rId30" Type="http://schemas.openxmlformats.org/officeDocument/2006/relationships/diagramLayout" Target="../diagrams/layout5.xml"/><Relationship Id="rId35"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2.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5.xml"/><Relationship Id="rId7"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slide" Target="slide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4.jpeg"/><Relationship Id="rId18" Type="http://schemas.openxmlformats.org/officeDocument/2006/relationships/image" Target="../media/image29.jpeg"/><Relationship Id="rId3" Type="http://schemas.openxmlformats.org/officeDocument/2006/relationships/slide" Target="slide5.xml"/><Relationship Id="rId7" Type="http://schemas.openxmlformats.org/officeDocument/2006/relationships/hyperlink" Target="http://www.google.com.br/url?sa=i&amp;rct=j&amp;q=&amp;esrc=s&amp;source=imgres&amp;cd=&amp;cad=rja&amp;uact=8&amp;ved=2ahUKEwiYusnTktPaAhUEEpAKHWyxBNsQjRx6BAgAEAU&amp;url=http://www.ebc.com.br/noticias/2015/06/producao-de-uranio-da-mina-de-caetite-na-bahia-sera-retomada-em-2016&amp;psig=AOvVaw1nGDdwrpJl0ST_G9c78Yio&amp;ust=1524667357551075" TargetMode="External"/><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7.xml"/><Relationship Id="rId16" Type="http://schemas.openxmlformats.org/officeDocument/2006/relationships/image" Target="../media/image27.png"/><Relationship Id="rId20" Type="http://schemas.openxmlformats.org/officeDocument/2006/relationships/slide" Target="slide8.xml"/><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2.png"/><Relationship Id="rId5" Type="http://schemas.openxmlformats.org/officeDocument/2006/relationships/image" Target="../media/image18.png"/><Relationship Id="rId15" Type="http://schemas.openxmlformats.org/officeDocument/2006/relationships/image" Target="../media/image26.jpeg"/><Relationship Id="rId10" Type="http://schemas.openxmlformats.org/officeDocument/2006/relationships/image" Target="../media/image21.jpeg"/><Relationship Id="rId19" Type="http://schemas.openxmlformats.org/officeDocument/2006/relationships/slide" Target="slide6.xml"/><Relationship Id="rId4" Type="http://schemas.openxmlformats.org/officeDocument/2006/relationships/image" Target="../media/image2.png"/><Relationship Id="rId9" Type="http://schemas.openxmlformats.org/officeDocument/2006/relationships/hyperlink" Target="http://www.google.com.br/url?sa=i&amp;rct=j&amp;q=&amp;esrc=s&amp;source=imgres&amp;cd=&amp;cad=rja&amp;uact=8&amp;ved=2ahUKEwiSzdnLqdPaAhUFfpAKHZpBB8AQjRx6BAgAEAU&amp;url=http://abrahao-radiologia.blogspot.com/2011/04/geradores-de-tecnecio-tc-99m.html&amp;psig=AOvVaw00MGxIDu7ionNuOExY97KG&amp;ust=1524673515251056" TargetMode="External"/><Relationship Id="rId1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
          <p:cNvSpPr txBox="1">
            <a:spLocks noChangeArrowheads="1"/>
          </p:cNvSpPr>
          <p:nvPr/>
        </p:nvSpPr>
        <p:spPr bwMode="auto">
          <a:xfrm>
            <a:off x="1" y="-3176"/>
            <a:ext cx="11523156" cy="1616075"/>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1440557" y="1612901"/>
            <a:ext cx="8568952" cy="2995338"/>
          </a:xfrm>
          <a:prstGeom prst="rect">
            <a:avLst/>
          </a:prstGeom>
          <a:solidFill>
            <a:schemeClr val="bg1">
              <a:alpha val="60000"/>
            </a:schemeClr>
          </a:solidFill>
          <a:ln w="9525">
            <a:noFill/>
            <a:miter lim="800000"/>
            <a:headEnd/>
            <a:tailEnd/>
          </a:ln>
          <a:effectLst/>
        </p:spPr>
        <p:txBody>
          <a:bodyPr/>
          <a:lstStyle/>
          <a:p>
            <a:pPr algn="just"/>
            <a:endParaRPr lang="en-US" sz="600" b="1" dirty="0" smtClean="0"/>
          </a:p>
          <a:p>
            <a:pPr algn="just"/>
            <a:endParaRPr lang="en-US" sz="2000" b="1" dirty="0" smtClean="0"/>
          </a:p>
          <a:p>
            <a:pPr>
              <a:lnSpc>
                <a:spcPct val="150000"/>
              </a:lnSpc>
            </a:pPr>
            <a:r>
              <a:rPr lang="en-US" sz="2400" b="1" dirty="0" smtClean="0">
                <a:solidFill>
                  <a:srgbClr val="002060"/>
                </a:solidFill>
                <a:effectLst>
                  <a:outerShdw blurRad="38100" dist="38100" dir="2700000" algn="tl">
                    <a:srgbClr val="000000">
                      <a:alpha val="43137"/>
                    </a:srgbClr>
                  </a:outerShdw>
                </a:effectLst>
              </a:rPr>
              <a:t>THE </a:t>
            </a:r>
            <a:r>
              <a:rPr lang="en-US" sz="2400" b="1" dirty="0">
                <a:solidFill>
                  <a:srgbClr val="002060"/>
                </a:solidFill>
                <a:effectLst>
                  <a:outerShdw blurRad="38100" dist="38100" dir="2700000" algn="tl">
                    <a:srgbClr val="000000">
                      <a:alpha val="43137"/>
                    </a:srgbClr>
                  </a:outerShdw>
                </a:effectLst>
              </a:rPr>
              <a:t>NUCLEAR SECURITY CONCERNS </a:t>
            </a:r>
            <a:r>
              <a:rPr lang="en-US" sz="2400" b="1" dirty="0" smtClean="0">
                <a:solidFill>
                  <a:srgbClr val="002060"/>
                </a:solidFill>
                <a:effectLst>
                  <a:outerShdw blurRad="38100" dist="38100" dir="2700000" algn="tl">
                    <a:srgbClr val="000000">
                      <a:alpha val="43137"/>
                    </a:srgbClr>
                  </a:outerShdw>
                </a:effectLst>
              </a:rPr>
              <a:t>ABOUT </a:t>
            </a:r>
            <a:r>
              <a:rPr lang="en-US" sz="2400" b="1" dirty="0">
                <a:solidFill>
                  <a:srgbClr val="002060"/>
                </a:solidFill>
                <a:effectLst>
                  <a:outerShdw blurRad="38100" dist="38100" dir="2700000" algn="tl">
                    <a:srgbClr val="000000">
                      <a:alpha val="43137"/>
                    </a:srgbClr>
                  </a:outerShdw>
                </a:effectLst>
              </a:rPr>
              <a:t>THE RECENTLY </a:t>
            </a:r>
            <a:r>
              <a:rPr lang="en-US" sz="2400" b="1" dirty="0" smtClean="0">
                <a:solidFill>
                  <a:srgbClr val="002060"/>
                </a:solidFill>
                <a:effectLst>
                  <a:outerShdw blurRad="38100" dist="38100" dir="2700000" algn="tl">
                    <a:srgbClr val="000000">
                      <a:alpha val="43137"/>
                    </a:srgbClr>
                  </a:outerShdw>
                </a:effectLst>
              </a:rPr>
              <a:t>DEVELOPED </a:t>
            </a:r>
            <a:r>
              <a:rPr lang="en-US" sz="2400" b="1" dirty="0">
                <a:solidFill>
                  <a:srgbClr val="002060"/>
                </a:solidFill>
                <a:effectLst>
                  <a:outerShdw blurRad="38100" dist="38100" dir="2700000" algn="tl">
                    <a:srgbClr val="000000">
                      <a:alpha val="43137"/>
                    </a:srgbClr>
                  </a:outerShdw>
                </a:effectLst>
              </a:rPr>
              <a:t>BRAZILIAN NATIONAL NUCLEAR </a:t>
            </a:r>
            <a:r>
              <a:rPr lang="en-US" sz="2400" b="1" dirty="0" smtClean="0">
                <a:solidFill>
                  <a:srgbClr val="002060"/>
                </a:solidFill>
                <a:effectLst>
                  <a:outerShdw blurRad="38100" dist="38100" dir="2700000" algn="tl">
                    <a:srgbClr val="000000">
                      <a:alpha val="43137"/>
                    </a:srgbClr>
                  </a:outerShdw>
                </a:effectLst>
              </a:rPr>
              <a:t>POLICY</a:t>
            </a:r>
          </a:p>
          <a:p>
            <a:pPr>
              <a:lnSpc>
                <a:spcPct val="150000"/>
              </a:lnSpc>
            </a:pPr>
            <a:r>
              <a:rPr lang="en-US" sz="2000" b="1" dirty="0">
                <a:solidFill>
                  <a:srgbClr val="002060"/>
                </a:solidFill>
              </a:rPr>
              <a:t>National Security Cabinet (GSI)/ Presidency of the Republic of Brazil</a:t>
            </a:r>
            <a:br>
              <a:rPr lang="en-US" sz="2000" b="1" dirty="0">
                <a:solidFill>
                  <a:srgbClr val="002060"/>
                </a:solidFill>
              </a:rPr>
            </a:br>
            <a:r>
              <a:rPr lang="en-US" sz="2000" b="1" dirty="0">
                <a:solidFill>
                  <a:srgbClr val="002060"/>
                </a:solidFill>
              </a:rPr>
              <a:t>liliane.silva@presidencia.gov.br</a:t>
            </a:r>
          </a:p>
          <a:p>
            <a:pPr>
              <a:lnSpc>
                <a:spcPct val="150000"/>
              </a:lnSpc>
            </a:pPr>
            <a:endParaRPr lang="en-US" sz="2000" b="1" dirty="0" smtClean="0">
              <a:solidFill>
                <a:srgbClr val="002060"/>
              </a:solidFill>
            </a:endParaRPr>
          </a:p>
          <a:p>
            <a:pPr algn="just"/>
            <a:endParaRPr lang="en-US" sz="600" b="1" dirty="0" smtClean="0"/>
          </a:p>
        </p:txBody>
      </p:sp>
      <p:sp>
        <p:nvSpPr>
          <p:cNvPr id="24" name="Text Box 7"/>
          <p:cNvSpPr txBox="1">
            <a:spLocks noChangeArrowheads="1"/>
          </p:cNvSpPr>
          <p:nvPr/>
        </p:nvSpPr>
        <p:spPr bwMode="auto">
          <a:xfrm>
            <a:off x="1898515" y="114721"/>
            <a:ext cx="7416825" cy="1046440"/>
          </a:xfrm>
          <a:prstGeom prst="rect">
            <a:avLst/>
          </a:prstGeom>
          <a:noFill/>
          <a:ln w="9525">
            <a:noFill/>
            <a:miter lim="800000"/>
            <a:headEnd/>
            <a:tailEnd/>
          </a:ln>
          <a:effectLst/>
        </p:spPr>
        <p:txBody>
          <a:bodyPr wrap="square">
            <a:spAutoFit/>
          </a:bodyPr>
          <a:lstStyle/>
          <a:p>
            <a:pPr lvl="0"/>
            <a:r>
              <a:rPr lang="en-US" sz="2000" b="1" dirty="0">
                <a:solidFill>
                  <a:srgbClr val="0070C0"/>
                </a:solidFill>
              </a:rPr>
              <a:t>Interactive Content </a:t>
            </a:r>
            <a:r>
              <a:rPr lang="en-US" sz="2000" b="1" dirty="0" smtClean="0">
                <a:solidFill>
                  <a:srgbClr val="0070C0"/>
                </a:solidFill>
              </a:rPr>
              <a:t>Presentation </a:t>
            </a:r>
          </a:p>
          <a:p>
            <a:pPr lvl="0"/>
            <a:r>
              <a:rPr lang="en-US" sz="1100" b="1" dirty="0" smtClean="0">
                <a:solidFill>
                  <a:srgbClr val="0070C0"/>
                </a:solidFill>
              </a:rPr>
              <a:t>for </a:t>
            </a:r>
            <a:r>
              <a:rPr lang="en-US" sz="1100" b="1" dirty="0">
                <a:solidFill>
                  <a:srgbClr val="0070C0"/>
                </a:solidFill>
              </a:rPr>
              <a:t>the </a:t>
            </a:r>
            <a:endParaRPr lang="en-US" sz="1100" b="1" dirty="0" smtClean="0">
              <a:solidFill>
                <a:srgbClr val="0070C0"/>
              </a:solidFill>
            </a:endParaRPr>
          </a:p>
          <a:p>
            <a:pPr lvl="0"/>
            <a:r>
              <a:rPr lang="en-US" sz="2000" b="1" dirty="0" smtClean="0">
                <a:solidFill>
                  <a:srgbClr val="0070C0"/>
                </a:solidFill>
              </a:rPr>
              <a:t>International </a:t>
            </a:r>
            <a:r>
              <a:rPr lang="en-US" sz="2000" b="1" dirty="0">
                <a:solidFill>
                  <a:srgbClr val="0070C0"/>
                </a:solidFill>
              </a:rPr>
              <a:t>Conference on Nuclear Security 2020</a:t>
            </a:r>
          </a:p>
          <a:p>
            <a:pPr lvl="0"/>
            <a:endParaRPr lang="en-US" sz="1100" b="1" dirty="0" smtClean="0">
              <a:solidFill>
                <a:srgbClr val="0070C0"/>
              </a:solidFill>
            </a:endParaRPr>
          </a:p>
        </p:txBody>
      </p:sp>
      <p:pic>
        <p:nvPicPr>
          <p:cNvPr id="28" name="Picture 2" descr="Bildergebnis für home button">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3"/>
          <p:cNvSpPr txBox="1">
            <a:spLocks noChangeArrowheads="1"/>
          </p:cNvSpPr>
          <p:nvPr/>
        </p:nvSpPr>
        <p:spPr bwMode="auto">
          <a:xfrm>
            <a:off x="8929389" y="5832375"/>
            <a:ext cx="1821151" cy="457200"/>
          </a:xfrm>
          <a:prstGeom prst="rect">
            <a:avLst/>
          </a:prstGeom>
          <a:noFill/>
          <a:ln w="9525" algn="ctr">
            <a:noFill/>
            <a:miter lim="800000"/>
            <a:headEnd/>
            <a:tailEnd/>
          </a:ln>
          <a:effectLst/>
        </p:spPr>
        <p:txBody>
          <a:bodyPr wrap="square">
            <a:spAutoFit/>
          </a:bodyPr>
          <a:lstStyle/>
          <a:p>
            <a:pPr>
              <a:spcBef>
                <a:spcPct val="50000"/>
              </a:spcBef>
            </a:pPr>
            <a:r>
              <a:rPr lang="nl-NL" sz="2400" b="1" dirty="0" smtClean="0">
                <a:solidFill>
                  <a:srgbClr val="7030A0"/>
                </a:solidFill>
              </a:rPr>
              <a:t>1/14</a:t>
            </a:r>
            <a:endParaRPr lang="en-GB" sz="2400" b="1" dirty="0">
              <a:solidFill>
                <a:srgbClr val="7030A0"/>
              </a:solidFill>
            </a:endParaRPr>
          </a:p>
        </p:txBody>
      </p:sp>
      <p:sp>
        <p:nvSpPr>
          <p:cNvPr id="4" name="Seta para a direita 3">
            <a:hlinkClick r:id="rId5" action="ppaction://hlinksldjump"/>
          </p:cNvPr>
          <p:cNvSpPr/>
          <p:nvPr/>
        </p:nvSpPr>
        <p:spPr bwMode="auto">
          <a:xfrm>
            <a:off x="10225533" y="5832375"/>
            <a:ext cx="572127" cy="484632"/>
          </a:xfrm>
          <a:prstGeom prst="righ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0"/>
          <p:cNvSpPr txBox="1">
            <a:spLocks noChangeArrowheads="1"/>
          </p:cNvSpPr>
          <p:nvPr/>
        </p:nvSpPr>
        <p:spPr bwMode="auto">
          <a:xfrm>
            <a:off x="1" y="-3176"/>
            <a:ext cx="11523156" cy="1616075"/>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pic>
        <p:nvPicPr>
          <p:cNvPr id="38" name="Picture 2" descr="Bildergebnis für home button">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7"/>
          <p:cNvSpPr txBox="1">
            <a:spLocks noChangeArrowheads="1"/>
          </p:cNvSpPr>
          <p:nvPr/>
        </p:nvSpPr>
        <p:spPr bwMode="auto">
          <a:xfrm>
            <a:off x="1898515" y="114721"/>
            <a:ext cx="7416825" cy="569387"/>
          </a:xfrm>
          <a:prstGeom prst="rect">
            <a:avLst/>
          </a:prstGeom>
          <a:noFill/>
          <a:ln w="9525">
            <a:noFill/>
            <a:miter lim="800000"/>
            <a:headEnd/>
            <a:tailEnd/>
          </a:ln>
          <a:effectLst/>
        </p:spPr>
        <p:txBody>
          <a:bodyPr wrap="square">
            <a:spAutoFit/>
          </a:bodyPr>
          <a:lstStyle/>
          <a:p>
            <a:pPr lvl="0"/>
            <a:r>
              <a:rPr lang="en-US" sz="2000" b="1" dirty="0" smtClean="0">
                <a:solidFill>
                  <a:srgbClr val="0070C0"/>
                </a:solidFill>
              </a:rPr>
              <a:t>International </a:t>
            </a:r>
            <a:r>
              <a:rPr lang="en-US" sz="2000" b="1" dirty="0">
                <a:solidFill>
                  <a:srgbClr val="0070C0"/>
                </a:solidFill>
              </a:rPr>
              <a:t>Conference on Nuclear Security 2020</a:t>
            </a:r>
          </a:p>
          <a:p>
            <a:pPr lvl="0"/>
            <a:endParaRPr lang="en-US" sz="1100" b="1" dirty="0" smtClean="0">
              <a:solidFill>
                <a:srgbClr val="0070C0"/>
              </a:solidFill>
            </a:endParaRPr>
          </a:p>
        </p:txBody>
      </p:sp>
      <p:sp>
        <p:nvSpPr>
          <p:cNvPr id="33" name="Text Box 43"/>
          <p:cNvSpPr txBox="1">
            <a:spLocks noChangeArrowheads="1"/>
          </p:cNvSpPr>
          <p:nvPr/>
        </p:nvSpPr>
        <p:spPr bwMode="auto">
          <a:xfrm>
            <a:off x="9077342" y="5832375"/>
            <a:ext cx="1821151" cy="457200"/>
          </a:xfrm>
          <a:prstGeom prst="rect">
            <a:avLst/>
          </a:prstGeom>
          <a:noFill/>
          <a:ln w="9525" algn="ctr">
            <a:noFill/>
            <a:miter lim="800000"/>
            <a:headEnd/>
            <a:tailEnd/>
          </a:ln>
          <a:effectLst/>
        </p:spPr>
        <p:txBody>
          <a:bodyPr wrap="square">
            <a:spAutoFit/>
          </a:bodyPr>
          <a:lstStyle/>
          <a:p>
            <a:pPr>
              <a:spcBef>
                <a:spcPct val="50000"/>
              </a:spcBef>
            </a:pPr>
            <a:r>
              <a:rPr lang="nl-NL" sz="2400" b="1" dirty="0" smtClean="0">
                <a:solidFill>
                  <a:srgbClr val="7030A0"/>
                </a:solidFill>
              </a:rPr>
              <a:t>10/14</a:t>
            </a:r>
            <a:endParaRPr lang="en-GB" sz="2400" b="1" dirty="0">
              <a:solidFill>
                <a:srgbClr val="7030A0"/>
              </a:solidFill>
            </a:endParaRPr>
          </a:p>
        </p:txBody>
      </p:sp>
      <p:sp>
        <p:nvSpPr>
          <p:cNvPr id="36" name="Seta para a esquerda 35">
            <a:hlinkClick r:id="rId5" action="ppaction://hlinksldjump"/>
          </p:cNvPr>
          <p:cNvSpPr/>
          <p:nvPr/>
        </p:nvSpPr>
        <p:spPr bwMode="auto">
          <a:xfrm>
            <a:off x="9005334" y="5832375"/>
            <a:ext cx="601975" cy="484632"/>
          </a:xfrm>
          <a:prstGeom prst="lef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
        <p:nvSpPr>
          <p:cNvPr id="37" name="Seta para a direita 36">
            <a:hlinkClick r:id="rId6" action="ppaction://hlinksldjump"/>
          </p:cNvPr>
          <p:cNvSpPr/>
          <p:nvPr/>
        </p:nvSpPr>
        <p:spPr bwMode="auto">
          <a:xfrm>
            <a:off x="10373486" y="5832375"/>
            <a:ext cx="572127" cy="484632"/>
          </a:xfrm>
          <a:prstGeom prst="righ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pic>
        <p:nvPicPr>
          <p:cNvPr id="69"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9584" t="25837" r="37386" b="17624"/>
          <a:stretch/>
        </p:blipFill>
        <p:spPr bwMode="auto">
          <a:xfrm>
            <a:off x="288429" y="1970207"/>
            <a:ext cx="2328578" cy="3358112"/>
          </a:xfrm>
          <a:prstGeom prst="rect">
            <a:avLst/>
          </a:prstGeom>
          <a:noFill/>
          <a:ln w="38100">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chemeClr val="accent1"/>
                </a:solidFill>
              </a14:hiddenFill>
            </a:ext>
          </a:extLst>
        </p:spPr>
      </p:pic>
      <p:sp>
        <p:nvSpPr>
          <p:cNvPr id="10" name="Retângulo 9"/>
          <p:cNvSpPr/>
          <p:nvPr/>
        </p:nvSpPr>
        <p:spPr bwMode="auto">
          <a:xfrm>
            <a:off x="2520677" y="1871935"/>
            <a:ext cx="6120680" cy="3384376"/>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4534" y="2100087"/>
            <a:ext cx="1695199" cy="2928071"/>
          </a:xfrm>
          <a:prstGeom prst="rect">
            <a:avLst/>
          </a:prstGeom>
          <a:solidFill>
            <a:schemeClr val="bg1"/>
          </a:solidFill>
          <a:ln w="9525">
            <a:solidFill>
              <a:srgbClr val="FFFFFF"/>
            </a:solidFill>
            <a:miter lim="800000"/>
            <a:headEnd/>
            <a:tailEnd/>
          </a:ln>
        </p:spPr>
      </p:pic>
      <p:sp>
        <p:nvSpPr>
          <p:cNvPr id="11" name="CaixaDeTexto 10"/>
          <p:cNvSpPr txBox="1"/>
          <p:nvPr/>
        </p:nvSpPr>
        <p:spPr>
          <a:xfrm>
            <a:off x="3816821" y="1943943"/>
            <a:ext cx="4706431" cy="923330"/>
          </a:xfrm>
          <a:prstGeom prst="rect">
            <a:avLst/>
          </a:prstGeom>
          <a:noFill/>
        </p:spPr>
        <p:txBody>
          <a:bodyPr wrap="square" rtlCol="0">
            <a:spAutoFit/>
          </a:bodyPr>
          <a:lstStyle/>
          <a:p>
            <a:pPr>
              <a:lnSpc>
                <a:spcPct val="150000"/>
              </a:lnSpc>
            </a:pPr>
            <a:r>
              <a:rPr lang="en-US" dirty="0">
                <a:solidFill>
                  <a:srgbClr val="002060"/>
                </a:solidFill>
                <a:latin typeface="Arial Rounded MT Bold" panose="020F0704030504030204" pitchFamily="34" charset="0"/>
              </a:rPr>
              <a:t>What are we doing now?</a:t>
            </a:r>
          </a:p>
          <a:p>
            <a:pPr>
              <a:lnSpc>
                <a:spcPct val="150000"/>
              </a:lnSpc>
            </a:pPr>
            <a:r>
              <a:rPr lang="en-US" dirty="0">
                <a:solidFill>
                  <a:srgbClr val="002060"/>
                </a:solidFill>
                <a:latin typeface="Arial Rounded MT Bold" panose="020F0704030504030204" pitchFamily="34" charset="0"/>
              </a:rPr>
              <a:t>We don't stop at Brazilian Nuclear </a:t>
            </a:r>
            <a:r>
              <a:rPr lang="en-US" dirty="0" smtClean="0">
                <a:solidFill>
                  <a:srgbClr val="002060"/>
                </a:solidFill>
                <a:latin typeface="Arial Rounded MT Bold" panose="020F0704030504030204" pitchFamily="34" charset="0"/>
              </a:rPr>
              <a:t>Policy. </a:t>
            </a:r>
            <a:endParaRPr lang="pt-BR" dirty="0">
              <a:solidFill>
                <a:srgbClr val="002060"/>
              </a:solidFill>
              <a:latin typeface="Arial Rounded MT Bold" panose="020F0704030504030204" pitchFamily="34" charset="0"/>
            </a:endParaRPr>
          </a:p>
        </p:txBody>
      </p:sp>
      <p:sp>
        <p:nvSpPr>
          <p:cNvPr id="2" name="Retângulo de cantos arredondados 1"/>
          <p:cNvSpPr/>
          <p:nvPr/>
        </p:nvSpPr>
        <p:spPr bwMode="auto">
          <a:xfrm>
            <a:off x="4239733" y="3168079"/>
            <a:ext cx="4113592" cy="1656184"/>
          </a:xfrm>
          <a:prstGeom prst="roundRect">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a:lnSpc>
                <a:spcPct val="150000"/>
              </a:lnSpc>
            </a:pPr>
            <a:r>
              <a:rPr lang="en-US" b="1" dirty="0">
                <a:solidFill>
                  <a:schemeClr val="accent6">
                    <a:lumMod val="75000"/>
                  </a:schemeClr>
                </a:solidFill>
              </a:rPr>
              <a:t>We are working to establish and </a:t>
            </a:r>
            <a:endParaRPr lang="en-US" b="1" dirty="0" smtClean="0">
              <a:solidFill>
                <a:schemeClr val="accent6">
                  <a:lumMod val="75000"/>
                </a:schemeClr>
              </a:solidFill>
            </a:endParaRPr>
          </a:p>
          <a:p>
            <a:pPr>
              <a:lnSpc>
                <a:spcPct val="150000"/>
              </a:lnSpc>
            </a:pPr>
            <a:r>
              <a:rPr lang="en-US" b="1" dirty="0" smtClean="0">
                <a:solidFill>
                  <a:schemeClr val="accent6">
                    <a:lumMod val="75000"/>
                  </a:schemeClr>
                </a:solidFill>
              </a:rPr>
              <a:t>implement </a:t>
            </a:r>
            <a:r>
              <a:rPr lang="en-US" b="1" dirty="0">
                <a:solidFill>
                  <a:schemeClr val="accent6">
                    <a:lumMod val="75000"/>
                  </a:schemeClr>
                </a:solidFill>
              </a:rPr>
              <a:t>the Nuclear Security </a:t>
            </a:r>
            <a:endParaRPr lang="en-US" b="1" dirty="0" smtClean="0">
              <a:solidFill>
                <a:schemeClr val="accent6">
                  <a:lumMod val="75000"/>
                </a:schemeClr>
              </a:solidFill>
            </a:endParaRPr>
          </a:p>
          <a:p>
            <a:pPr>
              <a:lnSpc>
                <a:spcPct val="150000"/>
              </a:lnSpc>
            </a:pPr>
            <a:r>
              <a:rPr lang="en-US" b="1" dirty="0" smtClean="0">
                <a:solidFill>
                  <a:schemeClr val="accent6">
                    <a:lumMod val="75000"/>
                  </a:schemeClr>
                </a:solidFill>
              </a:rPr>
              <a:t>Event </a:t>
            </a:r>
            <a:r>
              <a:rPr lang="en-US" b="1" dirty="0">
                <a:solidFill>
                  <a:schemeClr val="accent6">
                    <a:lumMod val="75000"/>
                  </a:schemeClr>
                </a:solidFill>
              </a:rPr>
              <a:t>Joint Response National Plan</a:t>
            </a:r>
            <a:r>
              <a:rPr lang="en-US" dirty="0"/>
              <a:t>.</a:t>
            </a:r>
          </a:p>
        </p:txBody>
      </p:sp>
      <p:grpSp>
        <p:nvGrpSpPr>
          <p:cNvPr id="4" name="Grupo 3"/>
          <p:cNvGrpSpPr/>
          <p:nvPr/>
        </p:nvGrpSpPr>
        <p:grpSpPr>
          <a:xfrm>
            <a:off x="8785373" y="1871935"/>
            <a:ext cx="2664694" cy="3528392"/>
            <a:chOff x="8785373" y="1871935"/>
            <a:chExt cx="2664694" cy="3528392"/>
          </a:xfrm>
        </p:grpSpPr>
        <p:sp>
          <p:nvSpPr>
            <p:cNvPr id="3" name="Retângulo 2"/>
            <p:cNvSpPr/>
            <p:nvPr/>
          </p:nvSpPr>
          <p:spPr bwMode="auto">
            <a:xfrm>
              <a:off x="8785373" y="1871935"/>
              <a:ext cx="2664694" cy="3528392"/>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89275" y="2048274"/>
              <a:ext cx="2445418" cy="3194316"/>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9000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0"/>
          <p:cNvSpPr txBox="1">
            <a:spLocks noChangeArrowheads="1"/>
          </p:cNvSpPr>
          <p:nvPr/>
        </p:nvSpPr>
        <p:spPr bwMode="auto">
          <a:xfrm>
            <a:off x="1" y="-3176"/>
            <a:ext cx="11523156" cy="1616075"/>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pic>
        <p:nvPicPr>
          <p:cNvPr id="38" name="Picture 2" descr="Bildergebnis für home button">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7"/>
          <p:cNvSpPr txBox="1">
            <a:spLocks noChangeArrowheads="1"/>
          </p:cNvSpPr>
          <p:nvPr/>
        </p:nvSpPr>
        <p:spPr bwMode="auto">
          <a:xfrm>
            <a:off x="1898515" y="114721"/>
            <a:ext cx="7416825" cy="569387"/>
          </a:xfrm>
          <a:prstGeom prst="rect">
            <a:avLst/>
          </a:prstGeom>
          <a:noFill/>
          <a:ln w="9525">
            <a:noFill/>
            <a:miter lim="800000"/>
            <a:headEnd/>
            <a:tailEnd/>
          </a:ln>
          <a:effectLst/>
        </p:spPr>
        <p:txBody>
          <a:bodyPr wrap="square">
            <a:spAutoFit/>
          </a:bodyPr>
          <a:lstStyle/>
          <a:p>
            <a:pPr lvl="0"/>
            <a:r>
              <a:rPr lang="en-US" sz="2000" b="1" dirty="0" smtClean="0">
                <a:solidFill>
                  <a:srgbClr val="0070C0"/>
                </a:solidFill>
              </a:rPr>
              <a:t>International </a:t>
            </a:r>
            <a:r>
              <a:rPr lang="en-US" sz="2000" b="1" dirty="0">
                <a:solidFill>
                  <a:srgbClr val="0070C0"/>
                </a:solidFill>
              </a:rPr>
              <a:t>Conference on Nuclear Security 2020</a:t>
            </a:r>
          </a:p>
          <a:p>
            <a:pPr lvl="0"/>
            <a:endParaRPr lang="en-US" sz="1100" b="1" dirty="0" smtClean="0">
              <a:solidFill>
                <a:srgbClr val="0070C0"/>
              </a:solidFill>
            </a:endParaRPr>
          </a:p>
        </p:txBody>
      </p:sp>
      <p:sp>
        <p:nvSpPr>
          <p:cNvPr id="33" name="Text Box 43">
            <a:hlinkClick r:id="rId5" action="ppaction://hlinksldjump"/>
          </p:cNvPr>
          <p:cNvSpPr txBox="1">
            <a:spLocks noChangeArrowheads="1"/>
          </p:cNvSpPr>
          <p:nvPr/>
        </p:nvSpPr>
        <p:spPr bwMode="auto">
          <a:xfrm>
            <a:off x="9077342" y="5832375"/>
            <a:ext cx="1821151" cy="457200"/>
          </a:xfrm>
          <a:prstGeom prst="rect">
            <a:avLst/>
          </a:prstGeom>
          <a:noFill/>
          <a:ln w="9525" algn="ctr">
            <a:noFill/>
            <a:miter lim="800000"/>
            <a:headEnd/>
            <a:tailEnd/>
          </a:ln>
          <a:effectLst/>
        </p:spPr>
        <p:txBody>
          <a:bodyPr wrap="square">
            <a:spAutoFit/>
          </a:bodyPr>
          <a:lstStyle/>
          <a:p>
            <a:pPr>
              <a:spcBef>
                <a:spcPct val="50000"/>
              </a:spcBef>
            </a:pPr>
            <a:r>
              <a:rPr lang="nl-NL" sz="2400" b="1" dirty="0" smtClean="0">
                <a:solidFill>
                  <a:srgbClr val="7030A0"/>
                </a:solidFill>
              </a:rPr>
              <a:t>11/14</a:t>
            </a:r>
            <a:endParaRPr lang="en-GB" sz="2400" b="1" dirty="0">
              <a:solidFill>
                <a:srgbClr val="7030A0"/>
              </a:solidFill>
            </a:endParaRPr>
          </a:p>
        </p:txBody>
      </p:sp>
      <p:sp>
        <p:nvSpPr>
          <p:cNvPr id="36" name="Seta para a esquerda 35">
            <a:hlinkClick r:id="rId6" action="ppaction://hlinksldjump"/>
          </p:cNvPr>
          <p:cNvSpPr/>
          <p:nvPr/>
        </p:nvSpPr>
        <p:spPr bwMode="auto">
          <a:xfrm>
            <a:off x="9005334" y="5832375"/>
            <a:ext cx="601975" cy="484632"/>
          </a:xfrm>
          <a:prstGeom prst="lef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
        <p:nvSpPr>
          <p:cNvPr id="37" name="Seta para a direita 36">
            <a:hlinkClick r:id="rId5" action="ppaction://hlinksldjump"/>
          </p:cNvPr>
          <p:cNvSpPr/>
          <p:nvPr/>
        </p:nvSpPr>
        <p:spPr bwMode="auto">
          <a:xfrm>
            <a:off x="10373486" y="5832375"/>
            <a:ext cx="572127" cy="484632"/>
          </a:xfrm>
          <a:prstGeom prst="righ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656" y="2520007"/>
            <a:ext cx="1653330" cy="2159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bwMode="auto">
          <a:xfrm>
            <a:off x="5606927" y="2015951"/>
            <a:ext cx="5554710" cy="3312367"/>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grpSp>
        <p:nvGrpSpPr>
          <p:cNvPr id="5" name="Grupo 4"/>
          <p:cNvGrpSpPr/>
          <p:nvPr/>
        </p:nvGrpSpPr>
        <p:grpSpPr>
          <a:xfrm>
            <a:off x="1865986" y="2015951"/>
            <a:ext cx="9223644" cy="3416320"/>
            <a:chOff x="1865986" y="2015951"/>
            <a:chExt cx="9223644" cy="3416320"/>
          </a:xfrm>
        </p:grpSpPr>
        <p:sp>
          <p:nvSpPr>
            <p:cNvPr id="2" name="Triângulo isósceles 1"/>
            <p:cNvSpPr/>
            <p:nvPr/>
          </p:nvSpPr>
          <p:spPr bwMode="auto">
            <a:xfrm rot="16200000">
              <a:off x="2080274" y="1801663"/>
              <a:ext cx="3312367" cy="3740943"/>
            </a:xfrm>
            <a:prstGeom prst="triangle">
              <a:avLst/>
            </a:prstGeom>
            <a:gradFill flip="none" rotWithShape="1">
              <a:gsLst>
                <a:gs pos="0">
                  <a:srgbClr val="FFFF00"/>
                </a:gs>
                <a:gs pos="50000">
                  <a:srgbClr val="FFFFCC"/>
                </a:gs>
                <a:gs pos="100000">
                  <a:schemeClr val="bg1"/>
                </a:gs>
              </a:gsLst>
              <a:lin ang="162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
          <p:nvSpPr>
            <p:cNvPr id="4" name="CaixaDeTexto 3"/>
            <p:cNvSpPr txBox="1"/>
            <p:nvPr/>
          </p:nvSpPr>
          <p:spPr>
            <a:xfrm>
              <a:off x="5761580" y="2015951"/>
              <a:ext cx="5328050" cy="3416320"/>
            </a:xfrm>
            <a:prstGeom prst="rect">
              <a:avLst/>
            </a:prstGeom>
            <a:noFill/>
          </p:spPr>
          <p:txBody>
            <a:bodyPr wrap="square" rtlCol="0">
              <a:spAutoFit/>
            </a:bodyPr>
            <a:lstStyle/>
            <a:p>
              <a:pPr algn="just">
                <a:lnSpc>
                  <a:spcPct val="150000"/>
                </a:lnSpc>
              </a:pPr>
              <a:r>
                <a:rPr lang="en-US" b="1" dirty="0">
                  <a:solidFill>
                    <a:srgbClr val="002060"/>
                  </a:solidFill>
                  <a:latin typeface="Arial Rounded MT Bold" panose="020F0704030504030204" pitchFamily="34" charset="0"/>
                </a:rPr>
                <a:t>The Plan has the purpose to establish nuclear security guiding principles to responders, within the physical protection of nuclear facilities and transport of nuclear material approach. </a:t>
              </a:r>
              <a:r>
                <a:rPr lang="en-US" b="1" dirty="0" smtClean="0">
                  <a:solidFill>
                    <a:srgbClr val="002060"/>
                  </a:solidFill>
                  <a:latin typeface="Arial Rounded MT Bold" panose="020F0704030504030204" pitchFamily="34" charset="0"/>
                </a:rPr>
                <a:t>It </a:t>
              </a:r>
              <a:r>
                <a:rPr lang="en-US" b="1" dirty="0">
                  <a:solidFill>
                    <a:srgbClr val="002060"/>
                  </a:solidFill>
                  <a:latin typeface="Arial Rounded MT Bold" panose="020F0704030504030204" pitchFamily="34" charset="0"/>
                </a:rPr>
                <a:t>contains high level preventive and operative coordinating directives to all nuclear security responders in case of a nuclear security event. </a:t>
              </a:r>
            </a:p>
          </p:txBody>
        </p:sp>
      </p:grpSp>
    </p:spTree>
    <p:extLst>
      <p:ext uri="{BB962C8B-B14F-4D97-AF65-F5344CB8AC3E}">
        <p14:creationId xmlns:p14="http://schemas.microsoft.com/office/powerpoint/2010/main" val="3287711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0"/>
          <p:cNvSpPr txBox="1">
            <a:spLocks noChangeArrowheads="1"/>
          </p:cNvSpPr>
          <p:nvPr/>
        </p:nvSpPr>
        <p:spPr bwMode="auto">
          <a:xfrm>
            <a:off x="1" y="-3176"/>
            <a:ext cx="11523156" cy="1616075"/>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pic>
        <p:nvPicPr>
          <p:cNvPr id="38" name="Picture 2" descr="Bildergebnis für home button">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7"/>
          <p:cNvSpPr txBox="1">
            <a:spLocks noChangeArrowheads="1"/>
          </p:cNvSpPr>
          <p:nvPr/>
        </p:nvSpPr>
        <p:spPr bwMode="auto">
          <a:xfrm>
            <a:off x="1898515" y="114721"/>
            <a:ext cx="7416825" cy="569387"/>
          </a:xfrm>
          <a:prstGeom prst="rect">
            <a:avLst/>
          </a:prstGeom>
          <a:noFill/>
          <a:ln w="9525">
            <a:noFill/>
            <a:miter lim="800000"/>
            <a:headEnd/>
            <a:tailEnd/>
          </a:ln>
          <a:effectLst/>
        </p:spPr>
        <p:txBody>
          <a:bodyPr wrap="square">
            <a:spAutoFit/>
          </a:bodyPr>
          <a:lstStyle/>
          <a:p>
            <a:pPr lvl="0"/>
            <a:r>
              <a:rPr lang="en-US" sz="2000" b="1" dirty="0" smtClean="0">
                <a:solidFill>
                  <a:srgbClr val="0070C0"/>
                </a:solidFill>
              </a:rPr>
              <a:t>International </a:t>
            </a:r>
            <a:r>
              <a:rPr lang="en-US" sz="2000" b="1" dirty="0">
                <a:solidFill>
                  <a:srgbClr val="0070C0"/>
                </a:solidFill>
              </a:rPr>
              <a:t>Conference on Nuclear Security 2020</a:t>
            </a:r>
          </a:p>
          <a:p>
            <a:pPr lvl="0"/>
            <a:endParaRPr lang="en-US" sz="1100" b="1" dirty="0" smtClean="0">
              <a:solidFill>
                <a:srgbClr val="0070C0"/>
              </a:solidFill>
            </a:endParaRPr>
          </a:p>
        </p:txBody>
      </p:sp>
      <p:sp>
        <p:nvSpPr>
          <p:cNvPr id="33" name="Text Box 43"/>
          <p:cNvSpPr txBox="1">
            <a:spLocks noChangeArrowheads="1"/>
          </p:cNvSpPr>
          <p:nvPr/>
        </p:nvSpPr>
        <p:spPr bwMode="auto">
          <a:xfrm>
            <a:off x="9077342" y="5832375"/>
            <a:ext cx="1821151" cy="457200"/>
          </a:xfrm>
          <a:prstGeom prst="rect">
            <a:avLst/>
          </a:prstGeom>
          <a:noFill/>
          <a:ln w="9525" algn="ctr">
            <a:noFill/>
            <a:miter lim="800000"/>
            <a:headEnd/>
            <a:tailEnd/>
          </a:ln>
          <a:effectLst/>
        </p:spPr>
        <p:txBody>
          <a:bodyPr wrap="square">
            <a:spAutoFit/>
          </a:bodyPr>
          <a:lstStyle/>
          <a:p>
            <a:pPr>
              <a:spcBef>
                <a:spcPct val="50000"/>
              </a:spcBef>
            </a:pPr>
            <a:r>
              <a:rPr lang="nl-NL" sz="2400" b="1" dirty="0" smtClean="0">
                <a:solidFill>
                  <a:srgbClr val="7030A0"/>
                </a:solidFill>
              </a:rPr>
              <a:t>12/14</a:t>
            </a:r>
            <a:endParaRPr lang="en-GB" sz="2400" b="1" dirty="0">
              <a:solidFill>
                <a:srgbClr val="7030A0"/>
              </a:solidFill>
            </a:endParaRPr>
          </a:p>
        </p:txBody>
      </p:sp>
      <p:sp>
        <p:nvSpPr>
          <p:cNvPr id="36" name="Seta para a esquerda 35">
            <a:hlinkClick r:id="rId5" action="ppaction://hlinksldjump"/>
          </p:cNvPr>
          <p:cNvSpPr/>
          <p:nvPr/>
        </p:nvSpPr>
        <p:spPr bwMode="auto">
          <a:xfrm>
            <a:off x="9005334" y="5832375"/>
            <a:ext cx="601975" cy="484632"/>
          </a:xfrm>
          <a:prstGeom prst="lef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
        <p:nvSpPr>
          <p:cNvPr id="37" name="Seta para a direita 36">
            <a:hlinkClick r:id="rId6" action="ppaction://hlinksldjump"/>
          </p:cNvPr>
          <p:cNvSpPr/>
          <p:nvPr/>
        </p:nvSpPr>
        <p:spPr bwMode="auto">
          <a:xfrm>
            <a:off x="10373486" y="5832375"/>
            <a:ext cx="572127" cy="484632"/>
          </a:xfrm>
          <a:prstGeom prst="righ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656" y="2520007"/>
            <a:ext cx="1653330" cy="2159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o 7"/>
          <p:cNvGrpSpPr/>
          <p:nvPr/>
        </p:nvGrpSpPr>
        <p:grpSpPr>
          <a:xfrm>
            <a:off x="1865986" y="2015951"/>
            <a:ext cx="9295651" cy="3312367"/>
            <a:chOff x="1865986" y="2015951"/>
            <a:chExt cx="9295651" cy="3312367"/>
          </a:xfrm>
          <a:effectLst>
            <a:glow rad="139700">
              <a:schemeClr val="accent3">
                <a:satMod val="175000"/>
                <a:alpha val="40000"/>
              </a:schemeClr>
            </a:glow>
          </a:effectLst>
        </p:grpSpPr>
        <p:sp>
          <p:nvSpPr>
            <p:cNvPr id="2" name="Triângulo isósceles 1"/>
            <p:cNvSpPr/>
            <p:nvPr/>
          </p:nvSpPr>
          <p:spPr bwMode="auto">
            <a:xfrm rot="16200000">
              <a:off x="2080274" y="1801663"/>
              <a:ext cx="3312367" cy="3740943"/>
            </a:xfrm>
            <a:prstGeom prst="triangle">
              <a:avLst/>
            </a:prstGeom>
            <a:gradFill flip="none" rotWithShape="1">
              <a:gsLst>
                <a:gs pos="0">
                  <a:srgbClr val="FFFF00"/>
                </a:gs>
                <a:gs pos="50000">
                  <a:srgbClr val="FFFFCC"/>
                </a:gs>
                <a:gs pos="100000">
                  <a:schemeClr val="bg1"/>
                </a:gs>
              </a:gsLst>
              <a:lin ang="162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
          <p:nvSpPr>
            <p:cNvPr id="3" name="Retângulo 2"/>
            <p:cNvSpPr/>
            <p:nvPr/>
          </p:nvSpPr>
          <p:spPr bwMode="auto">
            <a:xfrm>
              <a:off x="5606927" y="2015951"/>
              <a:ext cx="5554710" cy="3312367"/>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grpSp>
      <p:grpSp>
        <p:nvGrpSpPr>
          <p:cNvPr id="7" name="Grupo 6"/>
          <p:cNvGrpSpPr/>
          <p:nvPr/>
        </p:nvGrpSpPr>
        <p:grpSpPr>
          <a:xfrm rot="-1500000">
            <a:off x="6335960" y="2951762"/>
            <a:ext cx="4096643" cy="1296145"/>
            <a:chOff x="1016321" y="4392215"/>
            <a:chExt cx="4096643" cy="1296145"/>
          </a:xfrm>
          <a:effectLst>
            <a:glow rad="228600">
              <a:schemeClr val="accent3">
                <a:satMod val="175000"/>
                <a:alpha val="40000"/>
              </a:schemeClr>
            </a:glow>
          </a:effectLst>
        </p:grpSpPr>
        <p:sp>
          <p:nvSpPr>
            <p:cNvPr id="5" name="Elipse 4"/>
            <p:cNvSpPr/>
            <p:nvPr/>
          </p:nvSpPr>
          <p:spPr bwMode="auto">
            <a:xfrm>
              <a:off x="1016321" y="4392215"/>
              <a:ext cx="4096643" cy="1296145"/>
            </a:xfrm>
            <a:prstGeom prst="ellipse">
              <a:avLst/>
            </a:prstGeom>
            <a:solidFill>
              <a:schemeClr val="bg1"/>
            </a:solid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
          <p:nvSpPr>
            <p:cNvPr id="6" name="CaixaDeTexto 5"/>
            <p:cNvSpPr txBox="1"/>
            <p:nvPr/>
          </p:nvSpPr>
          <p:spPr>
            <a:xfrm>
              <a:off x="1368549" y="4549005"/>
              <a:ext cx="3456384" cy="923330"/>
            </a:xfrm>
            <a:prstGeom prst="rect">
              <a:avLst/>
            </a:prstGeom>
            <a:noFill/>
          </p:spPr>
          <p:txBody>
            <a:bodyPr wrap="square" rtlCol="0">
              <a:spAutoFit/>
            </a:bodyPr>
            <a:lstStyle/>
            <a:p>
              <a:pPr>
                <a:lnSpc>
                  <a:spcPct val="150000"/>
                </a:lnSpc>
              </a:pPr>
              <a:r>
                <a:rPr lang="en-US" b="1" dirty="0">
                  <a:solidFill>
                    <a:srgbClr val="002060"/>
                  </a:solidFill>
                </a:rPr>
                <a:t>This Plan is in its final phase and will be published in 2020. </a:t>
              </a:r>
              <a:endParaRPr lang="pt-BR" b="1" dirty="0">
                <a:solidFill>
                  <a:srgbClr val="002060"/>
                </a:solidFill>
              </a:endParaRPr>
            </a:p>
          </p:txBody>
        </p:sp>
      </p:grpSp>
    </p:spTree>
    <p:extLst>
      <p:ext uri="{BB962C8B-B14F-4D97-AF65-F5344CB8AC3E}">
        <p14:creationId xmlns:p14="http://schemas.microsoft.com/office/powerpoint/2010/main" val="3236187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0"/>
          <p:cNvSpPr txBox="1">
            <a:spLocks noChangeArrowheads="1"/>
          </p:cNvSpPr>
          <p:nvPr/>
        </p:nvSpPr>
        <p:spPr bwMode="auto">
          <a:xfrm>
            <a:off x="1" y="-3176"/>
            <a:ext cx="11523156" cy="1616075"/>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pic>
        <p:nvPicPr>
          <p:cNvPr id="38" name="Picture 2" descr="Bildergebnis für home button">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7"/>
          <p:cNvSpPr txBox="1">
            <a:spLocks noChangeArrowheads="1"/>
          </p:cNvSpPr>
          <p:nvPr/>
        </p:nvSpPr>
        <p:spPr bwMode="auto">
          <a:xfrm>
            <a:off x="1898515" y="114721"/>
            <a:ext cx="7416825" cy="569387"/>
          </a:xfrm>
          <a:prstGeom prst="rect">
            <a:avLst/>
          </a:prstGeom>
          <a:noFill/>
          <a:ln w="9525">
            <a:noFill/>
            <a:miter lim="800000"/>
            <a:headEnd/>
            <a:tailEnd/>
          </a:ln>
          <a:effectLst/>
        </p:spPr>
        <p:txBody>
          <a:bodyPr wrap="square">
            <a:spAutoFit/>
          </a:bodyPr>
          <a:lstStyle/>
          <a:p>
            <a:pPr lvl="0"/>
            <a:r>
              <a:rPr lang="en-US" sz="2000" b="1" dirty="0" smtClean="0">
                <a:solidFill>
                  <a:srgbClr val="0070C0"/>
                </a:solidFill>
              </a:rPr>
              <a:t>International </a:t>
            </a:r>
            <a:r>
              <a:rPr lang="en-US" sz="2000" b="1" dirty="0">
                <a:solidFill>
                  <a:srgbClr val="0070C0"/>
                </a:solidFill>
              </a:rPr>
              <a:t>Conference on Nuclear Security 2020</a:t>
            </a:r>
          </a:p>
          <a:p>
            <a:pPr lvl="0"/>
            <a:endParaRPr lang="en-US" sz="1100" b="1" dirty="0" smtClean="0">
              <a:solidFill>
                <a:srgbClr val="0070C0"/>
              </a:solidFill>
            </a:endParaRPr>
          </a:p>
        </p:txBody>
      </p:sp>
      <p:sp>
        <p:nvSpPr>
          <p:cNvPr id="33" name="Text Box 43"/>
          <p:cNvSpPr txBox="1">
            <a:spLocks noChangeArrowheads="1"/>
          </p:cNvSpPr>
          <p:nvPr/>
        </p:nvSpPr>
        <p:spPr bwMode="auto">
          <a:xfrm>
            <a:off x="9077342" y="5832375"/>
            <a:ext cx="1821151" cy="457200"/>
          </a:xfrm>
          <a:prstGeom prst="rect">
            <a:avLst/>
          </a:prstGeom>
          <a:noFill/>
          <a:ln w="9525" algn="ctr">
            <a:noFill/>
            <a:miter lim="800000"/>
            <a:headEnd/>
            <a:tailEnd/>
          </a:ln>
          <a:effectLst/>
        </p:spPr>
        <p:txBody>
          <a:bodyPr wrap="square">
            <a:spAutoFit/>
          </a:bodyPr>
          <a:lstStyle/>
          <a:p>
            <a:pPr>
              <a:spcBef>
                <a:spcPct val="50000"/>
              </a:spcBef>
            </a:pPr>
            <a:r>
              <a:rPr lang="nl-NL" sz="2400" b="1" dirty="0" smtClean="0">
                <a:solidFill>
                  <a:srgbClr val="7030A0"/>
                </a:solidFill>
              </a:rPr>
              <a:t>13/14</a:t>
            </a:r>
            <a:endParaRPr lang="en-GB" sz="2400" b="1" dirty="0">
              <a:solidFill>
                <a:srgbClr val="7030A0"/>
              </a:solidFill>
            </a:endParaRPr>
          </a:p>
        </p:txBody>
      </p:sp>
      <p:sp>
        <p:nvSpPr>
          <p:cNvPr id="36" name="Seta para a esquerda 35">
            <a:hlinkClick r:id="rId5" action="ppaction://hlinksldjump"/>
          </p:cNvPr>
          <p:cNvSpPr/>
          <p:nvPr/>
        </p:nvSpPr>
        <p:spPr bwMode="auto">
          <a:xfrm>
            <a:off x="9005334" y="5832375"/>
            <a:ext cx="601975" cy="484632"/>
          </a:xfrm>
          <a:prstGeom prst="lef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
        <p:nvSpPr>
          <p:cNvPr id="37" name="Seta para a direita 36">
            <a:hlinkClick r:id="rId6" action="ppaction://hlinksldjump"/>
          </p:cNvPr>
          <p:cNvSpPr/>
          <p:nvPr/>
        </p:nvSpPr>
        <p:spPr bwMode="auto">
          <a:xfrm>
            <a:off x="10373486" y="5832375"/>
            <a:ext cx="572127" cy="484632"/>
          </a:xfrm>
          <a:prstGeom prst="righ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
        <p:nvSpPr>
          <p:cNvPr id="9" name="Retângulo 8"/>
          <p:cNvSpPr/>
          <p:nvPr/>
        </p:nvSpPr>
        <p:spPr bwMode="auto">
          <a:xfrm>
            <a:off x="55512" y="1511895"/>
            <a:ext cx="8949821" cy="4837112"/>
          </a:xfrm>
          <a:prstGeom prst="rect">
            <a:avLst/>
          </a:prstGeom>
          <a:solidFill>
            <a:srgbClr val="FFFFFF"/>
          </a:solidFill>
          <a:ln w="9525" cap="flat" cmpd="sng" algn="ctr">
            <a:solidFill>
              <a:srgbClr val="FFFFFF"/>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pic>
        <p:nvPicPr>
          <p:cNvPr id="1026" name="Picture 2" descr="Imagem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413" y="3816151"/>
            <a:ext cx="2794336" cy="244827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5473005" y="1511895"/>
            <a:ext cx="3456384" cy="2169825"/>
          </a:xfrm>
          <a:prstGeom prst="rect">
            <a:avLst/>
          </a:prstGeom>
          <a:noFill/>
        </p:spPr>
        <p:txBody>
          <a:bodyPr wrap="square" rtlCol="0">
            <a:spAutoFit/>
          </a:bodyPr>
          <a:lstStyle/>
          <a:p>
            <a:pPr algn="just">
              <a:lnSpc>
                <a:spcPct val="150000"/>
              </a:lnSpc>
            </a:pPr>
            <a:r>
              <a:rPr lang="en-US" dirty="0">
                <a:solidFill>
                  <a:srgbClr val="002060"/>
                </a:solidFill>
                <a:latin typeface="Arial Rounded MT Bold" panose="020F0704030504030204" pitchFamily="34" charset="0"/>
              </a:rPr>
              <a:t>The principles, guidelines and objectives of this Policy will be used to guide the Nuclear Security Event Joint Response National Plan</a:t>
            </a:r>
            <a:r>
              <a:rPr lang="en-US" dirty="0" smtClean="0">
                <a:solidFill>
                  <a:srgbClr val="002060"/>
                </a:solidFill>
                <a:latin typeface="Arial Rounded MT Bold" panose="020F0704030504030204" pitchFamily="34" charset="0"/>
              </a:rPr>
              <a:t>.</a:t>
            </a:r>
            <a:endParaRPr lang="en-US" dirty="0">
              <a:solidFill>
                <a:srgbClr val="002060"/>
              </a:solidFill>
              <a:latin typeface="Arial Rounded MT Bold" panose="020F0704030504030204" pitchFamily="34" charset="0"/>
            </a:endParaRPr>
          </a:p>
        </p:txBody>
      </p:sp>
      <p:grpSp>
        <p:nvGrpSpPr>
          <p:cNvPr id="13" name="Grupo 12"/>
          <p:cNvGrpSpPr/>
          <p:nvPr/>
        </p:nvGrpSpPr>
        <p:grpSpPr>
          <a:xfrm>
            <a:off x="144413" y="1612899"/>
            <a:ext cx="5328592" cy="2057020"/>
            <a:chOff x="144413" y="1612899"/>
            <a:chExt cx="5328592" cy="2057020"/>
          </a:xfrm>
        </p:grpSpPr>
        <p:sp>
          <p:nvSpPr>
            <p:cNvPr id="12" name="Texto explicativo retangular com cantos arredondados 11"/>
            <p:cNvSpPr/>
            <p:nvPr/>
          </p:nvSpPr>
          <p:spPr bwMode="auto">
            <a:xfrm>
              <a:off x="144413" y="1612899"/>
              <a:ext cx="5328592" cy="2057020"/>
            </a:xfrm>
            <a:prstGeom prst="wedgeRoundRectCallout">
              <a:avLst/>
            </a:prstGeom>
            <a:solidFill>
              <a:srgbClr val="FFFFCC"/>
            </a:solidFill>
            <a:ln w="9525" cap="flat" cmpd="sng" algn="ctr">
              <a:solidFill>
                <a:srgbClr val="FFFFCC"/>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
          <p:nvSpPr>
            <p:cNvPr id="22" name="CaixaDeTexto 21"/>
            <p:cNvSpPr txBox="1"/>
            <p:nvPr/>
          </p:nvSpPr>
          <p:spPr>
            <a:xfrm>
              <a:off x="180417" y="1748026"/>
              <a:ext cx="5256584" cy="1754326"/>
            </a:xfrm>
            <a:prstGeom prst="rect">
              <a:avLst/>
            </a:prstGeom>
            <a:noFill/>
          </p:spPr>
          <p:txBody>
            <a:bodyPr wrap="square" rtlCol="0">
              <a:spAutoFit/>
            </a:bodyPr>
            <a:lstStyle/>
            <a:p>
              <a:pPr algn="just">
                <a:lnSpc>
                  <a:spcPct val="150000"/>
                </a:lnSpc>
              </a:pPr>
              <a:r>
                <a:rPr lang="en-US" dirty="0">
                  <a:solidFill>
                    <a:srgbClr val="002060"/>
                  </a:solidFill>
                  <a:latin typeface="Arial Rounded MT Bold" panose="020F0704030504030204" pitchFamily="34" charset="0"/>
                </a:rPr>
                <a:t>The construction of the </a:t>
              </a:r>
              <a:r>
                <a:rPr lang="en-US" dirty="0">
                  <a:solidFill>
                    <a:srgbClr val="009900"/>
                  </a:solidFill>
                  <a:effectLst>
                    <a:outerShdw blurRad="38100" dist="38100" dir="2700000" algn="tl">
                      <a:srgbClr val="000000">
                        <a:alpha val="43137"/>
                      </a:srgbClr>
                    </a:outerShdw>
                  </a:effectLst>
                  <a:latin typeface="Arial Rounded MT Bold" panose="020F0704030504030204" pitchFamily="34" charset="0"/>
                </a:rPr>
                <a:t>Brazilian Nuclear Policy</a:t>
              </a:r>
              <a:r>
                <a:rPr lang="en-US" dirty="0">
                  <a:solidFill>
                    <a:srgbClr val="002060"/>
                  </a:solidFill>
                  <a:latin typeface="Arial Rounded MT Bold" panose="020F0704030504030204" pitchFamily="34" charset="0"/>
                </a:rPr>
                <a:t> was an example of stakeholder involvement in building solid foundations for the development of the nuclear sector. </a:t>
              </a:r>
              <a:endParaRPr lang="pt-BR" dirty="0">
                <a:solidFill>
                  <a:srgbClr val="002060"/>
                </a:solidFill>
                <a:latin typeface="Arial Rounded MT Bold" panose="020F0704030504030204" pitchFamily="34" charset="0"/>
              </a:endParaRPr>
            </a:p>
          </p:txBody>
        </p:sp>
      </p:grpSp>
      <p:sp>
        <p:nvSpPr>
          <p:cNvPr id="17" name="CaixaDeTexto 16"/>
          <p:cNvSpPr txBox="1"/>
          <p:nvPr/>
        </p:nvSpPr>
        <p:spPr>
          <a:xfrm>
            <a:off x="3456781" y="3669919"/>
            <a:ext cx="5548552" cy="956352"/>
          </a:xfrm>
          <a:prstGeom prst="rect">
            <a:avLst/>
          </a:prstGeom>
          <a:noFill/>
        </p:spPr>
        <p:txBody>
          <a:bodyPr wrap="square" rtlCol="0">
            <a:spAutoFit/>
          </a:bodyPr>
          <a:lstStyle/>
          <a:p>
            <a:pPr algn="just">
              <a:lnSpc>
                <a:spcPct val="150000"/>
              </a:lnSpc>
            </a:pPr>
            <a:r>
              <a:rPr lang="en-US" sz="2000" dirty="0">
                <a:solidFill>
                  <a:srgbClr val="002060"/>
                </a:solidFill>
                <a:latin typeface="Arial Rounded MT Bold" panose="020F0704030504030204" pitchFamily="34" charset="0"/>
              </a:rPr>
              <a:t>Brazilian Nuclear Policy will allow the improvement of nuclear safety regulation. </a:t>
            </a:r>
          </a:p>
        </p:txBody>
      </p:sp>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0080" y="4968279"/>
            <a:ext cx="1555370" cy="1296144"/>
          </a:xfrm>
          <a:prstGeom prst="rect">
            <a:avLst/>
          </a:prstGeom>
          <a:noFill/>
          <a:ln>
            <a:noFill/>
          </a:ln>
        </p:spPr>
      </p:pic>
      <p:sp>
        <p:nvSpPr>
          <p:cNvPr id="19" name="CaixaDeTexto 18"/>
          <p:cNvSpPr txBox="1"/>
          <p:nvPr/>
        </p:nvSpPr>
        <p:spPr>
          <a:xfrm>
            <a:off x="2952725" y="4925595"/>
            <a:ext cx="4608512" cy="1338828"/>
          </a:xfrm>
          <a:prstGeom prst="rect">
            <a:avLst/>
          </a:prstGeom>
          <a:noFill/>
        </p:spPr>
        <p:txBody>
          <a:bodyPr wrap="square" rtlCol="0">
            <a:spAutoFit/>
          </a:bodyPr>
          <a:lstStyle/>
          <a:p>
            <a:pPr algn="just">
              <a:lnSpc>
                <a:spcPct val="150000"/>
              </a:lnSpc>
            </a:pPr>
            <a:r>
              <a:rPr lang="en-US" dirty="0">
                <a:solidFill>
                  <a:srgbClr val="002060"/>
                </a:solidFill>
                <a:latin typeface="Arial Rounded MT Bold" panose="020F0704030504030204" pitchFamily="34" charset="0"/>
              </a:rPr>
              <a:t>Its promulgation legitimizes and strengthens the Nuclear Security Event Joint Response National Plan.</a:t>
            </a:r>
          </a:p>
        </p:txBody>
      </p:sp>
    </p:spTree>
    <p:extLst>
      <p:ext uri="{BB962C8B-B14F-4D97-AF65-F5344CB8AC3E}">
        <p14:creationId xmlns:p14="http://schemas.microsoft.com/office/powerpoint/2010/main" val="3177360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bwMode="auto">
          <a:xfrm>
            <a:off x="0" y="-3176"/>
            <a:ext cx="11523157" cy="6483351"/>
          </a:xfrm>
          <a:prstGeom prst="rect">
            <a:avLst/>
          </a:prstGeom>
          <a:solidFill>
            <a:srgbClr val="05409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
        <p:nvSpPr>
          <p:cNvPr id="17" name="Text Box 10"/>
          <p:cNvSpPr txBox="1">
            <a:spLocks noChangeArrowheads="1"/>
          </p:cNvSpPr>
          <p:nvPr/>
        </p:nvSpPr>
        <p:spPr bwMode="auto">
          <a:xfrm>
            <a:off x="1" y="-3176"/>
            <a:ext cx="11523156" cy="1616075"/>
          </a:xfrm>
          <a:prstGeom prst="rect">
            <a:avLst/>
          </a:prstGeom>
          <a:solidFill>
            <a:srgbClr val="05409F">
              <a:alpha val="60001"/>
            </a:srgb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1440557" y="431775"/>
            <a:ext cx="8568952" cy="2995338"/>
          </a:xfrm>
          <a:prstGeom prst="rect">
            <a:avLst/>
          </a:prstGeom>
          <a:solidFill>
            <a:srgbClr val="05409F">
              <a:alpha val="60000"/>
            </a:srgbClr>
          </a:solidFill>
          <a:ln w="9525">
            <a:noFill/>
            <a:miter lim="800000"/>
            <a:headEnd/>
            <a:tailEnd/>
          </a:ln>
          <a:effectLst/>
        </p:spPr>
        <p:txBody>
          <a:bodyPr/>
          <a:lstStyle/>
          <a:p>
            <a:pPr algn="just"/>
            <a:endParaRPr lang="en-US" sz="600" b="1" dirty="0" smtClean="0">
              <a:solidFill>
                <a:schemeClr val="bg1"/>
              </a:solidFill>
            </a:endParaRPr>
          </a:p>
          <a:p>
            <a:pPr algn="just"/>
            <a:endParaRPr lang="en-US" sz="2000" b="1" dirty="0" smtClean="0">
              <a:solidFill>
                <a:schemeClr val="bg1"/>
              </a:solidFill>
            </a:endParaRPr>
          </a:p>
          <a:p>
            <a:pPr>
              <a:lnSpc>
                <a:spcPct val="150000"/>
              </a:lnSpc>
            </a:pPr>
            <a:r>
              <a:rPr lang="en-US" sz="32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Thank you!</a:t>
            </a:r>
          </a:p>
          <a:p>
            <a:pPr>
              <a:lnSpc>
                <a:spcPct val="150000"/>
              </a:lnSpc>
            </a:pPr>
            <a:r>
              <a:rPr lang="en-US" sz="2000" b="1" dirty="0">
                <a:solidFill>
                  <a:schemeClr val="bg1"/>
                </a:solidFill>
              </a:rPr>
              <a:t>National Security Cabinet (GSI)/ Presidency of the Republic of Brazil</a:t>
            </a:r>
            <a:br>
              <a:rPr lang="en-US" sz="2000" b="1" dirty="0">
                <a:solidFill>
                  <a:schemeClr val="bg1"/>
                </a:solidFill>
              </a:rPr>
            </a:br>
            <a:r>
              <a:rPr lang="en-US" b="1" dirty="0">
                <a:solidFill>
                  <a:schemeClr val="bg1"/>
                </a:solidFill>
              </a:rPr>
              <a:t>liliane.silva@presidencia.gov.br</a:t>
            </a:r>
          </a:p>
          <a:p>
            <a:pPr>
              <a:lnSpc>
                <a:spcPct val="150000"/>
              </a:lnSpc>
            </a:pPr>
            <a:endParaRPr lang="en-US" sz="2000" b="1" dirty="0" smtClean="0">
              <a:solidFill>
                <a:schemeClr val="bg1"/>
              </a:solidFill>
            </a:endParaRPr>
          </a:p>
          <a:p>
            <a:pPr algn="just"/>
            <a:endParaRPr lang="en-US" sz="600" b="1" dirty="0" smtClean="0">
              <a:solidFill>
                <a:schemeClr val="bg1"/>
              </a:solidFill>
            </a:endParaRPr>
          </a:p>
        </p:txBody>
      </p:sp>
      <p:sp>
        <p:nvSpPr>
          <p:cNvPr id="24" name="Text Box 7"/>
          <p:cNvSpPr txBox="1">
            <a:spLocks noChangeArrowheads="1"/>
          </p:cNvSpPr>
          <p:nvPr/>
        </p:nvSpPr>
        <p:spPr bwMode="auto">
          <a:xfrm>
            <a:off x="1898515" y="114721"/>
            <a:ext cx="7416825" cy="569387"/>
          </a:xfrm>
          <a:prstGeom prst="rect">
            <a:avLst/>
          </a:prstGeom>
          <a:noFill/>
          <a:ln w="9525">
            <a:noFill/>
            <a:miter lim="800000"/>
            <a:headEnd/>
            <a:tailEnd/>
          </a:ln>
          <a:effectLst/>
        </p:spPr>
        <p:txBody>
          <a:bodyPr wrap="square">
            <a:spAutoFit/>
          </a:bodyPr>
          <a:lstStyle/>
          <a:p>
            <a:pPr lvl="0"/>
            <a:r>
              <a:rPr lang="en-US" sz="2000" b="1" dirty="0" smtClean="0">
                <a:solidFill>
                  <a:schemeClr val="bg1"/>
                </a:solidFill>
              </a:rPr>
              <a:t>International </a:t>
            </a:r>
            <a:r>
              <a:rPr lang="en-US" sz="2000" b="1" dirty="0">
                <a:solidFill>
                  <a:schemeClr val="bg1"/>
                </a:solidFill>
              </a:rPr>
              <a:t>Conference on Nuclear Security 2020</a:t>
            </a:r>
          </a:p>
          <a:p>
            <a:pPr lvl="0"/>
            <a:endParaRPr lang="en-US" sz="1100" b="1" dirty="0" smtClean="0">
              <a:solidFill>
                <a:srgbClr val="0070C0"/>
              </a:solidFill>
            </a:endParaRPr>
          </a:p>
        </p:txBody>
      </p:sp>
      <p:pic>
        <p:nvPicPr>
          <p:cNvPr id="11" name="Imagem" descr="Imagem"/>
          <p:cNvPicPr>
            <a:picLocks noChangeAspect="1"/>
          </p:cNvPicPr>
          <p:nvPr/>
        </p:nvPicPr>
        <p:blipFill>
          <a:blip r:embed="rId3">
            <a:extLst/>
          </a:blip>
          <a:stretch>
            <a:fillRect/>
          </a:stretch>
        </p:blipFill>
        <p:spPr>
          <a:xfrm>
            <a:off x="4757398" y="2520299"/>
            <a:ext cx="6765760" cy="3816132"/>
          </a:xfrm>
          <a:prstGeom prst="rect">
            <a:avLst/>
          </a:prstGeom>
          <a:ln w="12700">
            <a:miter lim="400000"/>
          </a:ln>
        </p:spPr>
      </p:pic>
      <p:pic>
        <p:nvPicPr>
          <p:cNvPr id="12" name="Imagem" descr="Imagem"/>
          <p:cNvPicPr>
            <a:picLocks noChangeAspect="1"/>
          </p:cNvPicPr>
          <p:nvPr/>
        </p:nvPicPr>
        <p:blipFill>
          <a:blip r:embed="rId4">
            <a:extLst/>
          </a:blip>
          <a:stretch>
            <a:fillRect/>
          </a:stretch>
        </p:blipFill>
        <p:spPr>
          <a:xfrm>
            <a:off x="400910" y="2793949"/>
            <a:ext cx="5951297" cy="2534370"/>
          </a:xfrm>
          <a:prstGeom prst="rect">
            <a:avLst/>
          </a:prstGeom>
          <a:ln w="12700">
            <a:miter lim="400000"/>
          </a:ln>
        </p:spPr>
      </p:pic>
      <p:sp>
        <p:nvSpPr>
          <p:cNvPr id="4" name="Seta para a direita 3">
            <a:hlinkClick r:id="rId5" action="ppaction://hlinksldjump"/>
          </p:cNvPr>
          <p:cNvSpPr/>
          <p:nvPr/>
        </p:nvSpPr>
        <p:spPr bwMode="auto">
          <a:xfrm rot="10800000">
            <a:off x="8977256" y="5928476"/>
            <a:ext cx="572127" cy="484632"/>
          </a:xfrm>
          <a:prstGeom prst="righ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pic>
        <p:nvPicPr>
          <p:cNvPr id="28" name="Picture 2" descr="Bildergebnis für home button">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3"/>
          <p:cNvSpPr txBox="1">
            <a:spLocks noChangeArrowheads="1"/>
          </p:cNvSpPr>
          <p:nvPr/>
        </p:nvSpPr>
        <p:spPr bwMode="auto">
          <a:xfrm>
            <a:off x="9494343" y="5931042"/>
            <a:ext cx="1317095" cy="457200"/>
          </a:xfrm>
          <a:prstGeom prst="rect">
            <a:avLst/>
          </a:prstGeom>
          <a:noFill/>
          <a:ln w="9525" algn="ctr">
            <a:noFill/>
            <a:miter lim="800000"/>
            <a:headEnd/>
            <a:tailEnd/>
          </a:ln>
          <a:effectLst/>
        </p:spPr>
        <p:txBody>
          <a:bodyPr wrap="square">
            <a:spAutoFit/>
          </a:bodyPr>
          <a:lstStyle/>
          <a:p>
            <a:pPr>
              <a:spcBef>
                <a:spcPct val="50000"/>
              </a:spcBef>
            </a:pPr>
            <a:r>
              <a:rPr lang="nl-NL" sz="2400" b="1" dirty="0" smtClean="0">
                <a:solidFill>
                  <a:schemeClr val="bg1"/>
                </a:solidFill>
              </a:rPr>
              <a:t>14/14</a:t>
            </a:r>
            <a:endParaRPr lang="en-GB" sz="2400" b="1" dirty="0">
              <a:solidFill>
                <a:schemeClr val="bg1"/>
              </a:solidFill>
            </a:endParaRPr>
          </a:p>
        </p:txBody>
      </p:sp>
    </p:spTree>
    <p:extLst>
      <p:ext uri="{BB962C8B-B14F-4D97-AF65-F5344CB8AC3E}">
        <p14:creationId xmlns:p14="http://schemas.microsoft.com/office/powerpoint/2010/main" val="2739789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5804" y="-1589"/>
            <a:ext cx="11522075" cy="1616075"/>
          </a:xfrm>
          <a:prstGeom prst="rect">
            <a:avLst/>
          </a:prstGeom>
          <a:solidFill>
            <a:schemeClr val="bg1">
              <a:alpha val="60001"/>
            </a:schemeClr>
          </a:solidFill>
          <a:ln w="9525">
            <a:noFill/>
            <a:miter lim="800000"/>
            <a:headEnd/>
            <a:tailEnd/>
          </a:ln>
          <a:effectLst/>
        </p:spPr>
        <p:txBody>
          <a:bodyPr>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28" name="Rectangle 27">
            <a:hlinkClick r:id="rId3" action="ppaction://hlinksldjump"/>
          </p:cNvPr>
          <p:cNvSpPr/>
          <p:nvPr/>
        </p:nvSpPr>
        <p:spPr bwMode="auto">
          <a:xfrm>
            <a:off x="6913165" y="3968551"/>
            <a:ext cx="1080120" cy="936104"/>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31" name="Picture 2" descr="Bildergebnis für home button">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7"/>
          <p:cNvSpPr txBox="1">
            <a:spLocks noChangeArrowheads="1"/>
          </p:cNvSpPr>
          <p:nvPr/>
        </p:nvSpPr>
        <p:spPr bwMode="auto">
          <a:xfrm>
            <a:off x="1898515" y="114721"/>
            <a:ext cx="7416825" cy="569387"/>
          </a:xfrm>
          <a:prstGeom prst="rect">
            <a:avLst/>
          </a:prstGeom>
          <a:noFill/>
          <a:ln w="9525">
            <a:noFill/>
            <a:miter lim="800000"/>
            <a:headEnd/>
            <a:tailEnd/>
          </a:ln>
          <a:effectLst/>
        </p:spPr>
        <p:txBody>
          <a:bodyPr wrap="square">
            <a:spAutoFit/>
          </a:bodyPr>
          <a:lstStyle/>
          <a:p>
            <a:pPr lvl="0"/>
            <a:r>
              <a:rPr lang="en-US" sz="2000" b="1" dirty="0" smtClean="0">
                <a:solidFill>
                  <a:srgbClr val="0070C0"/>
                </a:solidFill>
              </a:rPr>
              <a:t>International </a:t>
            </a:r>
            <a:r>
              <a:rPr lang="en-US" sz="2000" b="1" dirty="0">
                <a:solidFill>
                  <a:srgbClr val="0070C0"/>
                </a:solidFill>
              </a:rPr>
              <a:t>Conference on Nuclear Security 2020</a:t>
            </a:r>
          </a:p>
          <a:p>
            <a:pPr lvl="0"/>
            <a:endParaRPr lang="en-US" sz="1100" b="1" dirty="0" smtClean="0">
              <a:solidFill>
                <a:srgbClr val="0070C0"/>
              </a:solidFill>
            </a:endParaRPr>
          </a:p>
        </p:txBody>
      </p:sp>
      <p:sp>
        <p:nvSpPr>
          <p:cNvPr id="74" name="Rectangle 33">
            <a:hlinkClick r:id="rId6" action="ppaction://hlinksldjump"/>
          </p:cNvPr>
          <p:cNvSpPr/>
          <p:nvPr/>
        </p:nvSpPr>
        <p:spPr bwMode="auto">
          <a:xfrm>
            <a:off x="8476774" y="4752255"/>
            <a:ext cx="1080120" cy="936104"/>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6" name="Text Box 43"/>
          <p:cNvSpPr txBox="1">
            <a:spLocks noChangeArrowheads="1"/>
          </p:cNvSpPr>
          <p:nvPr/>
        </p:nvSpPr>
        <p:spPr bwMode="auto">
          <a:xfrm>
            <a:off x="8929389" y="5832375"/>
            <a:ext cx="1821151" cy="457200"/>
          </a:xfrm>
          <a:prstGeom prst="rect">
            <a:avLst/>
          </a:prstGeom>
          <a:noFill/>
          <a:ln w="9525" algn="ctr">
            <a:noFill/>
            <a:miter lim="800000"/>
            <a:headEnd/>
            <a:tailEnd/>
          </a:ln>
          <a:effectLst/>
        </p:spPr>
        <p:txBody>
          <a:bodyPr wrap="square">
            <a:spAutoFit/>
          </a:bodyPr>
          <a:lstStyle/>
          <a:p>
            <a:pPr>
              <a:spcBef>
                <a:spcPct val="50000"/>
              </a:spcBef>
            </a:pPr>
            <a:r>
              <a:rPr lang="nl-NL" sz="2400" b="1" dirty="0" smtClean="0">
                <a:solidFill>
                  <a:srgbClr val="7030A0"/>
                </a:solidFill>
              </a:rPr>
              <a:t>2/14</a:t>
            </a:r>
            <a:endParaRPr lang="en-GB" sz="2400" b="1" dirty="0">
              <a:solidFill>
                <a:srgbClr val="7030A0"/>
              </a:solidFill>
            </a:endParaRPr>
          </a:p>
        </p:txBody>
      </p:sp>
      <p:sp>
        <p:nvSpPr>
          <p:cNvPr id="77" name="Seta para a esquerda 76">
            <a:hlinkClick r:id="rId4" action="ppaction://hlinksldjump"/>
          </p:cNvPr>
          <p:cNvSpPr/>
          <p:nvPr/>
        </p:nvSpPr>
        <p:spPr bwMode="auto">
          <a:xfrm>
            <a:off x="8857381" y="5832375"/>
            <a:ext cx="601975" cy="484632"/>
          </a:xfrm>
          <a:prstGeom prst="lef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
        <p:nvSpPr>
          <p:cNvPr id="78" name="Seta para a direita 77">
            <a:hlinkClick r:id="rId7" action="ppaction://hlinksldjump"/>
          </p:cNvPr>
          <p:cNvSpPr/>
          <p:nvPr/>
        </p:nvSpPr>
        <p:spPr bwMode="auto">
          <a:xfrm>
            <a:off x="10225533" y="5832375"/>
            <a:ext cx="572127" cy="484632"/>
          </a:xfrm>
          <a:prstGeom prst="righ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pic>
        <p:nvPicPr>
          <p:cNvPr id="79" name="Picture 2"/>
          <p:cNvPicPr>
            <a:picLocks noChangeAspect="1" noChangeArrowheads="1"/>
          </p:cNvPicPr>
          <p:nvPr/>
        </p:nvPicPr>
        <p:blipFill>
          <a:blip r:embed="rId8" cstate="print"/>
          <a:srcRect/>
          <a:stretch>
            <a:fillRect/>
          </a:stretch>
        </p:blipFill>
        <p:spPr bwMode="auto">
          <a:xfrm>
            <a:off x="8209309" y="1268760"/>
            <a:ext cx="2809547" cy="19450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ContrastingLeftFacing" fov="7200000">
              <a:rot lat="0" lon="1200000" rev="21594000"/>
            </a:camera>
            <a:lightRig rig="threePt" dir="t"/>
          </a:scene3d>
        </p:spPr>
      </p:pic>
      <p:pic>
        <p:nvPicPr>
          <p:cNvPr id="80" name="Picture 6" descr="Resultado de imagem para radioterapia"/>
          <p:cNvPicPr>
            <a:picLocks noChangeAspect="1" noChangeArrowheads="1"/>
          </p:cNvPicPr>
          <p:nvPr/>
        </p:nvPicPr>
        <p:blipFill>
          <a:blip r:embed="rId9" cstate="print"/>
          <a:srcRect/>
          <a:stretch>
            <a:fillRect/>
          </a:stretch>
        </p:blipFill>
        <p:spPr bwMode="auto">
          <a:xfrm>
            <a:off x="1080517" y="3429000"/>
            <a:ext cx="3168352" cy="22871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ContrastingRightFacing" fov="7200000">
              <a:rot lat="0" lon="20400000" rev="0"/>
            </a:camera>
            <a:lightRig rig="threePt" dir="t"/>
          </a:scene3d>
        </p:spPr>
      </p:pic>
      <p:pic>
        <p:nvPicPr>
          <p:cNvPr id="81" name="Picture 8" descr="Resultado de imagem para elemento combustível nuclear"/>
          <p:cNvPicPr>
            <a:picLocks noChangeAspect="1" noChangeArrowheads="1"/>
          </p:cNvPicPr>
          <p:nvPr/>
        </p:nvPicPr>
        <p:blipFill>
          <a:blip r:embed="rId10" cstate="print"/>
          <a:srcRect/>
          <a:stretch>
            <a:fillRect/>
          </a:stretch>
        </p:blipFill>
        <p:spPr bwMode="auto">
          <a:xfrm>
            <a:off x="288429" y="1124744"/>
            <a:ext cx="1822195" cy="27298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ContrastingRightFacing" fov="7200000">
              <a:rot lat="0" lon="20400000" rev="0"/>
            </a:camera>
            <a:lightRig rig="threePt" dir="t"/>
          </a:scene3d>
        </p:spPr>
      </p:pic>
      <p:pic>
        <p:nvPicPr>
          <p:cNvPr id="82" name="Picture 2" descr="Resultado de imagem para nuclear power plant"/>
          <p:cNvPicPr>
            <a:picLocks noChangeAspect="1" noChangeArrowheads="1"/>
          </p:cNvPicPr>
          <p:nvPr/>
        </p:nvPicPr>
        <p:blipFill>
          <a:blip r:embed="rId11" cstate="print"/>
          <a:srcRect/>
          <a:stretch>
            <a:fillRect/>
          </a:stretch>
        </p:blipFill>
        <p:spPr bwMode="auto">
          <a:xfrm>
            <a:off x="1728589" y="1916832"/>
            <a:ext cx="3444862" cy="18722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Front" fov="7200000">
              <a:rot lat="0" lon="20400000" rev="0"/>
            </a:camera>
            <a:lightRig rig="threePt" dir="t"/>
          </a:scene3d>
        </p:spPr>
      </p:pic>
      <p:pic>
        <p:nvPicPr>
          <p:cNvPr id="83" name="Imagem 1"/>
          <p:cNvPicPr>
            <a:picLocks noChangeAspect="1"/>
          </p:cNvPicPr>
          <p:nvPr/>
        </p:nvPicPr>
        <p:blipFill>
          <a:blip r:embed="rId12" cstate="print"/>
          <a:srcRect/>
          <a:stretch>
            <a:fillRect/>
          </a:stretch>
        </p:blipFill>
        <p:spPr bwMode="auto">
          <a:xfrm>
            <a:off x="7345213" y="3501008"/>
            <a:ext cx="3312368" cy="20368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Front" fov="7200000">
              <a:rot lat="0" lon="1200000" rev="21594000"/>
            </a:camera>
            <a:lightRig rig="threePt" dir="t"/>
          </a:scene3d>
        </p:spPr>
      </p:pic>
      <p:pic>
        <p:nvPicPr>
          <p:cNvPr id="84" name="Imagem 2"/>
          <p:cNvPicPr>
            <a:picLocks noChangeAspect="1"/>
          </p:cNvPicPr>
          <p:nvPr/>
        </p:nvPicPr>
        <p:blipFill>
          <a:blip r:embed="rId13" cstate="print"/>
          <a:srcRect/>
          <a:stretch>
            <a:fillRect/>
          </a:stretch>
        </p:blipFill>
        <p:spPr bwMode="auto">
          <a:xfrm>
            <a:off x="6373506" y="2060848"/>
            <a:ext cx="2771907" cy="18722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ContrastingLeftFacing" fov="7200000">
              <a:rot lat="0" lon="1200000" rev="21594000"/>
            </a:camera>
            <a:lightRig rig="threePt" dir="t"/>
          </a:scene3d>
        </p:spPr>
      </p:pic>
      <p:sp>
        <p:nvSpPr>
          <p:cNvPr id="4" name="Elipse 3"/>
          <p:cNvSpPr/>
          <p:nvPr/>
        </p:nvSpPr>
        <p:spPr bwMode="auto">
          <a:xfrm>
            <a:off x="4639109" y="2885426"/>
            <a:ext cx="2232248" cy="2225757"/>
          </a:xfrm>
          <a:prstGeom prst="ellipse">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a:lnSpc>
                <a:spcPct val="150000"/>
              </a:lnSpc>
            </a:pPr>
            <a:r>
              <a:rPr lang="pt-BR" b="1" dirty="0" err="1">
                <a:latin typeface="Arial Rounded MT Bold" panose="020F0704030504030204" pitchFamily="34" charset="0"/>
              </a:rPr>
              <a:t>State</a:t>
            </a:r>
            <a:endParaRPr lang="pt-BR" b="1" dirty="0">
              <a:latin typeface="Arial Rounded MT Bold" panose="020F0704030504030204" pitchFamily="34" charset="0"/>
            </a:endParaRPr>
          </a:p>
          <a:p>
            <a:pPr>
              <a:lnSpc>
                <a:spcPct val="150000"/>
              </a:lnSpc>
            </a:pPr>
            <a:r>
              <a:rPr lang="pt-BR" b="1" dirty="0" err="1">
                <a:latin typeface="Arial Rounded MT Bold" panose="020F0704030504030204" pitchFamily="34" charset="0"/>
              </a:rPr>
              <a:t>Regulatory</a:t>
            </a:r>
            <a:endParaRPr lang="pt-BR" b="1" dirty="0">
              <a:latin typeface="Arial Rounded MT Bold" panose="020F0704030504030204" pitchFamily="34" charset="0"/>
            </a:endParaRPr>
          </a:p>
          <a:p>
            <a:pPr>
              <a:lnSpc>
                <a:spcPct val="150000"/>
              </a:lnSpc>
            </a:pPr>
            <a:r>
              <a:rPr lang="pt-BR" b="1" dirty="0" err="1">
                <a:latin typeface="Arial Rounded MT Bold" panose="020F0704030504030204" pitchFamily="34" charset="0"/>
              </a:rPr>
              <a:t>Progress</a:t>
            </a:r>
            <a:endParaRPr lang="pt-BR" b="1" dirty="0">
              <a:latin typeface="Arial Rounded MT Bold" panose="020F0704030504030204" pitchFamily="34" charset="0"/>
            </a:endParaRPr>
          </a:p>
        </p:txBody>
      </p:sp>
    </p:spTree>
    <p:extLst>
      <p:ext uri="{BB962C8B-B14F-4D97-AF65-F5344CB8AC3E}">
        <p14:creationId xmlns:p14="http://schemas.microsoft.com/office/powerpoint/2010/main" val="2512559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5804" y="-1589"/>
            <a:ext cx="11522075" cy="1616075"/>
          </a:xfrm>
          <a:prstGeom prst="rect">
            <a:avLst/>
          </a:prstGeom>
          <a:solidFill>
            <a:schemeClr val="bg1">
              <a:alpha val="60001"/>
            </a:schemeClr>
          </a:solidFill>
          <a:ln w="9525">
            <a:noFill/>
            <a:miter lim="800000"/>
            <a:headEnd/>
            <a:tailEnd/>
          </a:ln>
          <a:effectLst/>
        </p:spPr>
        <p:txBody>
          <a:bodyPr>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28" name="Rectangle 27">
            <a:hlinkClick r:id="rId3" action="ppaction://hlinksldjump"/>
          </p:cNvPr>
          <p:cNvSpPr/>
          <p:nvPr/>
        </p:nvSpPr>
        <p:spPr bwMode="auto">
          <a:xfrm>
            <a:off x="6913165" y="3968551"/>
            <a:ext cx="1080120" cy="936104"/>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31" name="Picture 2" descr="Bildergebnis für home button">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7"/>
          <p:cNvSpPr txBox="1">
            <a:spLocks noChangeArrowheads="1"/>
          </p:cNvSpPr>
          <p:nvPr/>
        </p:nvSpPr>
        <p:spPr bwMode="auto">
          <a:xfrm>
            <a:off x="1898515" y="114721"/>
            <a:ext cx="7416825" cy="569387"/>
          </a:xfrm>
          <a:prstGeom prst="rect">
            <a:avLst/>
          </a:prstGeom>
          <a:noFill/>
          <a:ln w="9525">
            <a:noFill/>
            <a:miter lim="800000"/>
            <a:headEnd/>
            <a:tailEnd/>
          </a:ln>
          <a:effectLst/>
        </p:spPr>
        <p:txBody>
          <a:bodyPr wrap="square">
            <a:spAutoFit/>
          </a:bodyPr>
          <a:lstStyle/>
          <a:p>
            <a:pPr lvl="0"/>
            <a:r>
              <a:rPr lang="en-US" sz="2000" b="1" dirty="0" smtClean="0">
                <a:solidFill>
                  <a:srgbClr val="0070C0"/>
                </a:solidFill>
              </a:rPr>
              <a:t>International </a:t>
            </a:r>
            <a:r>
              <a:rPr lang="en-US" sz="2000" b="1" dirty="0">
                <a:solidFill>
                  <a:srgbClr val="0070C0"/>
                </a:solidFill>
              </a:rPr>
              <a:t>Conference on Nuclear Security 2020</a:t>
            </a:r>
          </a:p>
          <a:p>
            <a:pPr lvl="0"/>
            <a:endParaRPr lang="en-US" sz="1100" b="1" dirty="0" smtClean="0">
              <a:solidFill>
                <a:srgbClr val="0070C0"/>
              </a:solidFill>
            </a:endParaRPr>
          </a:p>
        </p:txBody>
      </p:sp>
      <p:sp>
        <p:nvSpPr>
          <p:cNvPr id="74" name="Rectangle 33">
            <a:hlinkClick r:id="rId6" action="ppaction://hlinksldjump"/>
          </p:cNvPr>
          <p:cNvSpPr/>
          <p:nvPr/>
        </p:nvSpPr>
        <p:spPr bwMode="auto">
          <a:xfrm>
            <a:off x="8476774" y="4752255"/>
            <a:ext cx="1080120" cy="936104"/>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6" name="Text Box 43"/>
          <p:cNvSpPr txBox="1">
            <a:spLocks noChangeArrowheads="1"/>
          </p:cNvSpPr>
          <p:nvPr/>
        </p:nvSpPr>
        <p:spPr bwMode="auto">
          <a:xfrm>
            <a:off x="8929389" y="5832375"/>
            <a:ext cx="1821151" cy="457200"/>
          </a:xfrm>
          <a:prstGeom prst="rect">
            <a:avLst/>
          </a:prstGeom>
          <a:noFill/>
          <a:ln w="9525" algn="ctr">
            <a:noFill/>
            <a:miter lim="800000"/>
            <a:headEnd/>
            <a:tailEnd/>
          </a:ln>
          <a:effectLst/>
        </p:spPr>
        <p:txBody>
          <a:bodyPr wrap="square">
            <a:spAutoFit/>
          </a:bodyPr>
          <a:lstStyle/>
          <a:p>
            <a:pPr>
              <a:spcBef>
                <a:spcPct val="50000"/>
              </a:spcBef>
            </a:pPr>
            <a:r>
              <a:rPr lang="nl-NL" sz="2400" b="1" dirty="0" smtClean="0">
                <a:solidFill>
                  <a:srgbClr val="7030A0"/>
                </a:solidFill>
              </a:rPr>
              <a:t>3/14</a:t>
            </a:r>
            <a:endParaRPr lang="en-GB" sz="2400" b="1" dirty="0">
              <a:solidFill>
                <a:srgbClr val="7030A0"/>
              </a:solidFill>
            </a:endParaRPr>
          </a:p>
        </p:txBody>
      </p:sp>
      <p:sp>
        <p:nvSpPr>
          <p:cNvPr id="77" name="Seta para a esquerda 76">
            <a:hlinkClick r:id="rId6" action="ppaction://hlinksldjump"/>
          </p:cNvPr>
          <p:cNvSpPr/>
          <p:nvPr/>
        </p:nvSpPr>
        <p:spPr bwMode="auto">
          <a:xfrm>
            <a:off x="8857381" y="5832375"/>
            <a:ext cx="601975" cy="484632"/>
          </a:xfrm>
          <a:prstGeom prst="lef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
        <p:nvSpPr>
          <p:cNvPr id="78" name="Seta para a direita 77">
            <a:hlinkClick r:id="rId7" action="ppaction://hlinksldjump"/>
          </p:cNvPr>
          <p:cNvSpPr/>
          <p:nvPr/>
        </p:nvSpPr>
        <p:spPr bwMode="auto">
          <a:xfrm>
            <a:off x="10225533" y="5832375"/>
            <a:ext cx="572127" cy="484632"/>
          </a:xfrm>
          <a:prstGeom prst="righ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
        <p:nvSpPr>
          <p:cNvPr id="17" name="Retângulo 16"/>
          <p:cNvSpPr/>
          <p:nvPr/>
        </p:nvSpPr>
        <p:spPr>
          <a:xfrm>
            <a:off x="2592685" y="863823"/>
            <a:ext cx="6336704" cy="514738"/>
          </a:xfrm>
          <a:prstGeom prst="rect">
            <a:avLst/>
          </a:prstGeom>
          <a:solidFill>
            <a:srgbClr val="FFFFFF"/>
          </a:solidFill>
          <a:ln w="38100">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lIns="0" tIns="72000" rIns="0" bIns="72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24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ＭＳ Ｐゴシック" pitchFamily="34" charset="-128"/>
              </a:rPr>
              <a:t>MAIN NUCLEAR FACILITIES</a:t>
            </a:r>
          </a:p>
        </p:txBody>
      </p:sp>
      <p:pic>
        <p:nvPicPr>
          <p:cNvPr id="19" name="Picture 4" descr="Imagem relacionada"/>
          <p:cNvPicPr>
            <a:picLocks noChangeAspect="1" noChangeArrowheads="1"/>
          </p:cNvPicPr>
          <p:nvPr/>
        </p:nvPicPr>
        <p:blipFill>
          <a:blip r:embed="rId8" cstate="print"/>
          <a:srcRect/>
          <a:stretch>
            <a:fillRect/>
          </a:stretch>
        </p:blipFill>
        <p:spPr bwMode="auto">
          <a:xfrm>
            <a:off x="2341165" y="1514347"/>
            <a:ext cx="4680520" cy="4616742"/>
          </a:xfrm>
          <a:prstGeom prst="rect">
            <a:avLst/>
          </a:prstGeom>
          <a:noFill/>
        </p:spPr>
      </p:pic>
      <p:cxnSp>
        <p:nvCxnSpPr>
          <p:cNvPr id="20" name="Conector de seta reta 19"/>
          <p:cNvCxnSpPr/>
          <p:nvPr/>
        </p:nvCxnSpPr>
        <p:spPr>
          <a:xfrm>
            <a:off x="6229597" y="2530689"/>
            <a:ext cx="576064" cy="0"/>
          </a:xfrm>
          <a:prstGeom prst="straightConnector1">
            <a:avLst/>
          </a:prstGeom>
          <a:noFill/>
          <a:ln w="38100" cap="flat" cmpd="sng" algn="ctr">
            <a:solidFill>
              <a:srgbClr val="BBE0E3"/>
            </a:solidFill>
            <a:prstDash val="solid"/>
            <a:tailEnd type="arrow"/>
          </a:ln>
          <a:effectLst>
            <a:outerShdw blurRad="40000" dist="20000" dir="5400000" rotWithShape="0">
              <a:srgbClr val="000000">
                <a:alpha val="38000"/>
              </a:srgbClr>
            </a:outerShdw>
          </a:effectLst>
        </p:spPr>
      </p:cxnSp>
      <p:graphicFrame>
        <p:nvGraphicFramePr>
          <p:cNvPr id="21" name="Diagrama 20"/>
          <p:cNvGraphicFramePr/>
          <p:nvPr>
            <p:extLst>
              <p:ext uri="{D42A27DB-BD31-4B8C-83A1-F6EECF244321}">
                <p14:modId xmlns:p14="http://schemas.microsoft.com/office/powerpoint/2010/main" val="3103108490"/>
              </p:ext>
            </p:extLst>
          </p:nvPr>
        </p:nvGraphicFramePr>
        <p:xfrm>
          <a:off x="6949677" y="2170649"/>
          <a:ext cx="3059832" cy="5760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22" name="Conector de seta reta 21"/>
          <p:cNvCxnSpPr/>
          <p:nvPr/>
        </p:nvCxnSpPr>
        <p:spPr>
          <a:xfrm>
            <a:off x="5869557" y="3394785"/>
            <a:ext cx="936104" cy="15776"/>
          </a:xfrm>
          <a:prstGeom prst="straightConnector1">
            <a:avLst/>
          </a:prstGeom>
          <a:noFill/>
          <a:ln w="38100" cap="flat" cmpd="sng" algn="ctr">
            <a:solidFill>
              <a:srgbClr val="BBE0E3"/>
            </a:solidFill>
            <a:prstDash val="solid"/>
            <a:tailEnd type="arrow"/>
          </a:ln>
          <a:effectLst>
            <a:outerShdw blurRad="40000" dist="20000" dir="5400000" rotWithShape="0">
              <a:srgbClr val="000000">
                <a:alpha val="38000"/>
              </a:srgbClr>
            </a:outerShdw>
          </a:effectLst>
        </p:spPr>
      </p:cxnSp>
      <p:graphicFrame>
        <p:nvGraphicFramePr>
          <p:cNvPr id="23" name="Diagrama 22"/>
          <p:cNvGraphicFramePr/>
          <p:nvPr>
            <p:extLst>
              <p:ext uri="{D42A27DB-BD31-4B8C-83A1-F6EECF244321}">
                <p14:modId xmlns:p14="http://schemas.microsoft.com/office/powerpoint/2010/main" val="3579861835"/>
              </p:ext>
            </p:extLst>
          </p:nvPr>
        </p:nvGraphicFramePr>
        <p:xfrm>
          <a:off x="6949677" y="3106753"/>
          <a:ext cx="3059832" cy="57606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cxnSp>
        <p:nvCxnSpPr>
          <p:cNvPr id="24" name="Conector de seta reta 23"/>
          <p:cNvCxnSpPr/>
          <p:nvPr/>
        </p:nvCxnSpPr>
        <p:spPr>
          <a:xfrm>
            <a:off x="5509517" y="4186873"/>
            <a:ext cx="1296144" cy="15776"/>
          </a:xfrm>
          <a:prstGeom prst="straightConnector1">
            <a:avLst/>
          </a:prstGeom>
          <a:noFill/>
          <a:ln w="38100" cap="flat" cmpd="sng" algn="ctr">
            <a:solidFill>
              <a:srgbClr val="BBE0E3"/>
            </a:solidFill>
            <a:prstDash val="solid"/>
            <a:tailEnd type="arrow"/>
          </a:ln>
          <a:effectLst>
            <a:outerShdw blurRad="40000" dist="20000" dir="5400000" rotWithShape="0">
              <a:srgbClr val="000000">
                <a:alpha val="38000"/>
              </a:srgbClr>
            </a:outerShdw>
          </a:effectLst>
        </p:spPr>
      </p:cxnSp>
      <p:graphicFrame>
        <p:nvGraphicFramePr>
          <p:cNvPr id="25" name="Diagrama 24"/>
          <p:cNvGraphicFramePr/>
          <p:nvPr>
            <p:extLst>
              <p:ext uri="{D42A27DB-BD31-4B8C-83A1-F6EECF244321}">
                <p14:modId xmlns:p14="http://schemas.microsoft.com/office/powerpoint/2010/main" val="3236226801"/>
              </p:ext>
            </p:extLst>
          </p:nvPr>
        </p:nvGraphicFramePr>
        <p:xfrm>
          <a:off x="6949677" y="3754825"/>
          <a:ext cx="3059832" cy="576064"/>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cxnSp>
        <p:nvCxnSpPr>
          <p:cNvPr id="26" name="Conector de seta reta 25"/>
          <p:cNvCxnSpPr/>
          <p:nvPr/>
        </p:nvCxnSpPr>
        <p:spPr>
          <a:xfrm flipH="1">
            <a:off x="3925341" y="4762937"/>
            <a:ext cx="1872208" cy="0"/>
          </a:xfrm>
          <a:prstGeom prst="straightConnector1">
            <a:avLst/>
          </a:prstGeom>
          <a:noFill/>
          <a:ln w="38100" cap="flat" cmpd="sng" algn="ctr">
            <a:solidFill>
              <a:srgbClr val="BBE0E3"/>
            </a:solidFill>
            <a:prstDash val="solid"/>
            <a:tailEnd type="arrow"/>
          </a:ln>
          <a:effectLst>
            <a:outerShdw blurRad="40000" dist="20000" dir="5400000" rotWithShape="0">
              <a:srgbClr val="000000">
                <a:alpha val="38000"/>
              </a:srgbClr>
            </a:outerShdw>
          </a:effectLst>
        </p:spPr>
      </p:cxnSp>
      <p:graphicFrame>
        <p:nvGraphicFramePr>
          <p:cNvPr id="27" name="Diagrama 26"/>
          <p:cNvGraphicFramePr/>
          <p:nvPr>
            <p:extLst>
              <p:ext uri="{D42A27DB-BD31-4B8C-83A1-F6EECF244321}">
                <p14:modId xmlns:p14="http://schemas.microsoft.com/office/powerpoint/2010/main" val="1370484147"/>
              </p:ext>
            </p:extLst>
          </p:nvPr>
        </p:nvGraphicFramePr>
        <p:xfrm>
          <a:off x="6949677" y="4402897"/>
          <a:ext cx="3059832" cy="576064"/>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29" name="Diagrama 28"/>
          <p:cNvGraphicFramePr/>
          <p:nvPr>
            <p:extLst>
              <p:ext uri="{D42A27DB-BD31-4B8C-83A1-F6EECF244321}">
                <p14:modId xmlns:p14="http://schemas.microsoft.com/office/powerpoint/2010/main" val="204373965"/>
              </p:ext>
            </p:extLst>
          </p:nvPr>
        </p:nvGraphicFramePr>
        <p:xfrm>
          <a:off x="937517" y="4474905"/>
          <a:ext cx="3059832" cy="576064"/>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cxnSp>
        <p:nvCxnSpPr>
          <p:cNvPr id="30" name="Conector de seta reta 29"/>
          <p:cNvCxnSpPr/>
          <p:nvPr/>
        </p:nvCxnSpPr>
        <p:spPr>
          <a:xfrm>
            <a:off x="5869557" y="4690929"/>
            <a:ext cx="922249" cy="0"/>
          </a:xfrm>
          <a:prstGeom prst="straightConnector1">
            <a:avLst/>
          </a:prstGeom>
          <a:noFill/>
          <a:ln w="38100" cap="flat" cmpd="sng" algn="ctr">
            <a:solidFill>
              <a:srgbClr val="BBE0E3"/>
            </a:solidFill>
            <a:prstDash val="solid"/>
            <a:tailEnd type="arrow"/>
          </a:ln>
          <a:effectLst>
            <a:outerShdw blurRad="40000" dist="20000" dir="5400000" rotWithShape="0">
              <a:srgbClr val="000000">
                <a:alpha val="38000"/>
              </a:srgbClr>
            </a:outerShdw>
          </a:effectLst>
        </p:spPr>
      </p:cxnSp>
      <p:graphicFrame>
        <p:nvGraphicFramePr>
          <p:cNvPr id="32" name="Diagrama 31"/>
          <p:cNvGraphicFramePr/>
          <p:nvPr>
            <p:extLst>
              <p:ext uri="{D42A27DB-BD31-4B8C-83A1-F6EECF244321}">
                <p14:modId xmlns:p14="http://schemas.microsoft.com/office/powerpoint/2010/main" val="3589744569"/>
              </p:ext>
            </p:extLst>
          </p:nvPr>
        </p:nvGraphicFramePr>
        <p:xfrm>
          <a:off x="6949677" y="5194985"/>
          <a:ext cx="3059832" cy="576064"/>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cxnSp>
        <p:nvCxnSpPr>
          <p:cNvPr id="33" name="Conector de seta reta 32"/>
          <p:cNvCxnSpPr/>
          <p:nvPr/>
        </p:nvCxnSpPr>
        <p:spPr>
          <a:xfrm>
            <a:off x="5365501" y="5452574"/>
            <a:ext cx="1426305" cy="0"/>
          </a:xfrm>
          <a:prstGeom prst="straightConnector1">
            <a:avLst/>
          </a:prstGeom>
          <a:noFill/>
          <a:ln w="38100" cap="flat" cmpd="sng" algn="ctr">
            <a:solidFill>
              <a:srgbClr val="BBE0E3"/>
            </a:solidFill>
            <a:prstDash val="solid"/>
            <a:tailEnd type="arrow"/>
          </a:ln>
          <a:effectLst>
            <a:outerShdw blurRad="40000" dist="20000" dir="5400000" rotWithShape="0">
              <a:srgbClr val="000000">
                <a:alpha val="38000"/>
              </a:srgbClr>
            </a:outerShdw>
          </a:effectLst>
        </p:spPr>
      </p:cxnSp>
      <p:cxnSp>
        <p:nvCxnSpPr>
          <p:cNvPr id="34" name="Conector reto 33"/>
          <p:cNvCxnSpPr/>
          <p:nvPr/>
        </p:nvCxnSpPr>
        <p:spPr>
          <a:xfrm>
            <a:off x="5365501" y="4906953"/>
            <a:ext cx="0" cy="548354"/>
          </a:xfrm>
          <a:prstGeom prst="line">
            <a:avLst/>
          </a:prstGeom>
          <a:noFill/>
          <a:ln w="38100" cap="flat" cmpd="sng" algn="ctr">
            <a:solidFill>
              <a:srgbClr val="BBE0E3">
                <a:shade val="95000"/>
                <a:satMod val="105000"/>
              </a:srgbClr>
            </a:solidFill>
            <a:prstDash val="solid"/>
          </a:ln>
          <a:effectLst/>
        </p:spPr>
      </p:cxnSp>
      <p:cxnSp>
        <p:nvCxnSpPr>
          <p:cNvPr id="35" name="Conector reto 34"/>
          <p:cNvCxnSpPr/>
          <p:nvPr/>
        </p:nvCxnSpPr>
        <p:spPr>
          <a:xfrm>
            <a:off x="5509517" y="4186873"/>
            <a:ext cx="0" cy="432048"/>
          </a:xfrm>
          <a:prstGeom prst="line">
            <a:avLst/>
          </a:prstGeom>
          <a:noFill/>
          <a:ln w="38100" cap="flat" cmpd="sng" algn="ctr">
            <a:solidFill>
              <a:srgbClr val="BBE0E3">
                <a:shade val="95000"/>
                <a:satMod val="105000"/>
              </a:srgbClr>
            </a:solidFill>
            <a:prstDash val="solid"/>
          </a:ln>
          <a:effectLst/>
        </p:spPr>
      </p:cxnSp>
      <p:cxnSp>
        <p:nvCxnSpPr>
          <p:cNvPr id="36" name="Conector reto 35"/>
          <p:cNvCxnSpPr/>
          <p:nvPr/>
        </p:nvCxnSpPr>
        <p:spPr>
          <a:xfrm>
            <a:off x="5869557" y="3394785"/>
            <a:ext cx="0" cy="360040"/>
          </a:xfrm>
          <a:prstGeom prst="line">
            <a:avLst/>
          </a:prstGeom>
          <a:noFill/>
          <a:ln w="38100" cap="flat" cmpd="sng" algn="ctr">
            <a:solidFill>
              <a:srgbClr val="BBE0E3">
                <a:shade val="95000"/>
                <a:satMod val="105000"/>
              </a:srgbClr>
            </a:solidFill>
            <a:prstDash val="solid"/>
          </a:ln>
          <a:effectLst/>
        </p:spPr>
      </p:cxnSp>
      <p:cxnSp>
        <p:nvCxnSpPr>
          <p:cNvPr id="37" name="Conector reto 36"/>
          <p:cNvCxnSpPr/>
          <p:nvPr/>
        </p:nvCxnSpPr>
        <p:spPr>
          <a:xfrm>
            <a:off x="6229597" y="2530689"/>
            <a:ext cx="0" cy="216024"/>
          </a:xfrm>
          <a:prstGeom prst="line">
            <a:avLst/>
          </a:prstGeom>
          <a:noFill/>
          <a:ln w="38100" cap="flat" cmpd="sng" algn="ctr">
            <a:solidFill>
              <a:srgbClr val="BBE0E3">
                <a:shade val="95000"/>
                <a:satMod val="105000"/>
              </a:srgbClr>
            </a:solidFill>
            <a:prstDash val="solid"/>
          </a:ln>
          <a:effectLst/>
        </p:spPr>
      </p:cxnSp>
    </p:spTree>
    <p:extLst>
      <p:ext uri="{BB962C8B-B14F-4D97-AF65-F5344CB8AC3E}">
        <p14:creationId xmlns:p14="http://schemas.microsoft.com/office/powerpoint/2010/main" val="940111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5804" y="-1589"/>
            <a:ext cx="11522075" cy="1616075"/>
          </a:xfrm>
          <a:prstGeom prst="rect">
            <a:avLst/>
          </a:prstGeom>
          <a:solidFill>
            <a:schemeClr val="bg1">
              <a:alpha val="60001"/>
            </a:schemeClr>
          </a:solidFill>
          <a:ln w="9525">
            <a:noFill/>
            <a:miter lim="800000"/>
            <a:headEnd/>
            <a:tailEnd/>
          </a:ln>
          <a:effectLst/>
        </p:spPr>
        <p:txBody>
          <a:bodyPr>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28" name="Rectangle 27">
            <a:hlinkClick r:id="rId3" action="ppaction://hlinksldjump"/>
          </p:cNvPr>
          <p:cNvSpPr/>
          <p:nvPr/>
        </p:nvSpPr>
        <p:spPr bwMode="auto">
          <a:xfrm>
            <a:off x="6913165" y="3968551"/>
            <a:ext cx="1080120" cy="936104"/>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31" name="Picture 2" descr="Bildergebnis für home button">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7"/>
          <p:cNvSpPr txBox="1">
            <a:spLocks noChangeArrowheads="1"/>
          </p:cNvSpPr>
          <p:nvPr/>
        </p:nvSpPr>
        <p:spPr bwMode="auto">
          <a:xfrm>
            <a:off x="1898515" y="114721"/>
            <a:ext cx="7416825" cy="569387"/>
          </a:xfrm>
          <a:prstGeom prst="rect">
            <a:avLst/>
          </a:prstGeom>
          <a:noFill/>
          <a:ln w="9525">
            <a:noFill/>
            <a:miter lim="800000"/>
            <a:headEnd/>
            <a:tailEnd/>
          </a:ln>
          <a:effectLst/>
        </p:spPr>
        <p:txBody>
          <a:bodyPr wrap="square">
            <a:spAutoFit/>
          </a:bodyPr>
          <a:lstStyle/>
          <a:p>
            <a:pPr lvl="0"/>
            <a:r>
              <a:rPr lang="en-US" sz="2000" b="1" dirty="0" smtClean="0">
                <a:solidFill>
                  <a:srgbClr val="0070C0"/>
                </a:solidFill>
              </a:rPr>
              <a:t>International </a:t>
            </a:r>
            <a:r>
              <a:rPr lang="en-US" sz="2000" b="1" dirty="0">
                <a:solidFill>
                  <a:srgbClr val="0070C0"/>
                </a:solidFill>
              </a:rPr>
              <a:t>Conference on Nuclear Security 2020</a:t>
            </a:r>
          </a:p>
          <a:p>
            <a:pPr lvl="0"/>
            <a:endParaRPr lang="en-US" sz="1100" b="1" dirty="0" smtClean="0">
              <a:solidFill>
                <a:srgbClr val="0070C0"/>
              </a:solidFill>
            </a:endParaRPr>
          </a:p>
        </p:txBody>
      </p:sp>
      <p:grpSp>
        <p:nvGrpSpPr>
          <p:cNvPr id="14" name="Grupo 13"/>
          <p:cNvGrpSpPr/>
          <p:nvPr/>
        </p:nvGrpSpPr>
        <p:grpSpPr>
          <a:xfrm>
            <a:off x="576461" y="935831"/>
            <a:ext cx="8784976" cy="5143400"/>
            <a:chOff x="297905" y="1556792"/>
            <a:chExt cx="8594575" cy="4896544"/>
          </a:xfrm>
        </p:grpSpPr>
        <p:cxnSp>
          <p:nvCxnSpPr>
            <p:cNvPr id="15" name="Conector reto 14"/>
            <p:cNvCxnSpPr/>
            <p:nvPr/>
          </p:nvCxnSpPr>
          <p:spPr>
            <a:xfrm>
              <a:off x="4283968" y="1992565"/>
              <a:ext cx="1" cy="4016303"/>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8167052" y="3873555"/>
              <a:ext cx="5347" cy="324000"/>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flipH="1">
              <a:off x="7236232" y="3284929"/>
              <a:ext cx="64" cy="2723940"/>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Conector reto 18"/>
            <p:cNvCxnSpPr>
              <a:stCxn id="40" idx="2"/>
            </p:cNvCxnSpPr>
            <p:nvPr/>
          </p:nvCxnSpPr>
          <p:spPr>
            <a:xfrm>
              <a:off x="5728321" y="3878020"/>
              <a:ext cx="0" cy="2014548"/>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a:off x="4974137" y="4541686"/>
              <a:ext cx="0" cy="222491"/>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rot="16200000" flipH="1" flipV="1">
              <a:off x="1510942" y="4618352"/>
              <a:ext cx="252000" cy="0"/>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a:off x="6482681" y="4026919"/>
              <a:ext cx="0" cy="194217"/>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Conector reto 23"/>
            <p:cNvCxnSpPr/>
            <p:nvPr/>
          </p:nvCxnSpPr>
          <p:spPr>
            <a:xfrm>
              <a:off x="4974137" y="4026919"/>
              <a:ext cx="0" cy="194217"/>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a:off x="3317206" y="3284928"/>
              <a:ext cx="6002" cy="1458960"/>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a:off x="1134680" y="4293096"/>
              <a:ext cx="0" cy="720000"/>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a:off x="1135077" y="3300279"/>
              <a:ext cx="0" cy="269964"/>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rot="16200000" flipH="1" flipV="1">
              <a:off x="5602321" y="3444243"/>
              <a:ext cx="252000" cy="0"/>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8172400" y="3285032"/>
              <a:ext cx="0" cy="360041"/>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flipV="1">
              <a:off x="1134680" y="3284928"/>
              <a:ext cx="7056000" cy="15351"/>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CaixaDeTexto 65"/>
            <p:cNvSpPr txBox="1">
              <a:spLocks noChangeArrowheads="1"/>
            </p:cNvSpPr>
            <p:nvPr/>
          </p:nvSpPr>
          <p:spPr bwMode="auto">
            <a:xfrm>
              <a:off x="5485912" y="2276872"/>
              <a:ext cx="2819888" cy="707886"/>
            </a:xfrm>
            <a:prstGeom prst="rect">
              <a:avLst/>
            </a:prstGeom>
            <a:solidFill>
              <a:srgbClr val="FFFF00"/>
            </a:solidFill>
            <a:ln>
              <a:solidFill>
                <a:schemeClr val="accent4">
                  <a:lumMod val="60000"/>
                  <a:lumOff val="40000"/>
                </a:schemeClr>
              </a:solidFill>
            </a:ln>
            <a:scene3d>
              <a:camera prst="orthographicFront">
                <a:rot lat="0" lon="0" rev="0"/>
              </a:camera>
              <a:lightRig rig="threePt" dir="t">
                <a:rot lat="0" lon="0" rev="1200000"/>
              </a:lightRig>
            </a:scene3d>
            <a:extLst/>
          </p:spPr>
          <p:style>
            <a:lnRef idx="0">
              <a:schemeClr val="accent6"/>
            </a:lnRef>
            <a:fillRef idx="3">
              <a:schemeClr val="accent6"/>
            </a:fillRef>
            <a:effectRef idx="3">
              <a:schemeClr val="accent6"/>
            </a:effectRef>
            <a:fontRef idx="minor">
              <a:schemeClr val="lt1"/>
            </a:fontRef>
          </p:style>
          <p:txBody>
            <a:bodyPr wrap="square" rtlCol="0" anchor="ctr">
              <a:spAutoFit/>
              <a:sp3d extrusionH="57150" prstMaterial="matte">
                <a:bevelT w="63500" h="12700" prst="angle"/>
                <a:contourClr>
                  <a:schemeClr val="bg1">
                    <a:lumMod val="65000"/>
                  </a:schemeClr>
                </a:contourClr>
              </a:sp3d>
            </a:bodyPr>
            <a:lstStyle>
              <a:defPPr>
                <a:defRPr lang="pt-BR"/>
              </a:defPPr>
              <a:lvl1pPr marL="88900" algn="ctr">
                <a:defRPr sz="1200" b="1">
                  <a:ln/>
                  <a:solidFill>
                    <a:schemeClr val="bg1"/>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eaLnBrk="0" fontAlgn="base" hangingPunct="0">
                <a:spcBef>
                  <a:spcPct val="0"/>
                </a:spcBef>
                <a:spcAft>
                  <a:spcPct val="0"/>
                </a:spcAft>
              </a:pPr>
              <a:r>
                <a:rPr lang="pt-BR" sz="1400" dirty="0" err="1" smtClean="0">
                  <a:solidFill>
                    <a:srgbClr val="000000"/>
                  </a:solidFill>
                </a:rPr>
                <a:t>National</a:t>
              </a:r>
              <a:r>
                <a:rPr lang="pt-BR" sz="1400" dirty="0" smtClean="0">
                  <a:solidFill>
                    <a:srgbClr val="000000"/>
                  </a:solidFill>
                </a:rPr>
                <a:t> Security </a:t>
              </a:r>
              <a:r>
                <a:rPr lang="pt-BR" sz="1400" dirty="0" err="1" smtClean="0">
                  <a:solidFill>
                    <a:srgbClr val="000000"/>
                  </a:solidFill>
                </a:rPr>
                <a:t>Cabinet</a:t>
              </a:r>
              <a:r>
                <a:rPr lang="pt-BR" sz="1300" dirty="0" smtClean="0">
                  <a:solidFill>
                    <a:srgbClr val="000000"/>
                  </a:solidFill>
                </a:rPr>
                <a:t> </a:t>
              </a:r>
            </a:p>
            <a:p>
              <a:pPr marL="0" eaLnBrk="0" fontAlgn="base" hangingPunct="0">
                <a:spcBef>
                  <a:spcPct val="0"/>
                </a:spcBef>
                <a:spcAft>
                  <a:spcPct val="0"/>
                </a:spcAft>
              </a:pPr>
              <a:r>
                <a:rPr lang="pt-BR" sz="1300" dirty="0" smtClean="0">
                  <a:solidFill>
                    <a:srgbClr val="000066"/>
                  </a:solidFill>
                </a:rPr>
                <a:t>Head </a:t>
              </a:r>
              <a:r>
                <a:rPr lang="pt-BR" sz="1300" dirty="0" err="1" smtClean="0">
                  <a:solidFill>
                    <a:srgbClr val="000066"/>
                  </a:solidFill>
                </a:rPr>
                <a:t>of</a:t>
              </a:r>
              <a:r>
                <a:rPr lang="pt-BR" sz="1300" dirty="0" smtClean="0">
                  <a:solidFill>
                    <a:srgbClr val="000066"/>
                  </a:solidFill>
                </a:rPr>
                <a:t> CDPNB</a:t>
              </a:r>
            </a:p>
            <a:p>
              <a:pPr marL="0" eaLnBrk="0" fontAlgn="base" hangingPunct="0">
                <a:spcBef>
                  <a:spcPct val="0"/>
                </a:spcBef>
                <a:spcAft>
                  <a:spcPct val="0"/>
                </a:spcAft>
              </a:pPr>
              <a:r>
                <a:rPr lang="pt-BR" sz="1300" dirty="0" err="1" smtClean="0">
                  <a:solidFill>
                    <a:srgbClr val="000066"/>
                  </a:solidFill>
                </a:rPr>
                <a:t>Main</a:t>
              </a:r>
              <a:r>
                <a:rPr lang="pt-BR" sz="1300" dirty="0" smtClean="0">
                  <a:solidFill>
                    <a:srgbClr val="000066"/>
                  </a:solidFill>
                </a:rPr>
                <a:t> </a:t>
              </a:r>
              <a:r>
                <a:rPr lang="pt-BR" sz="1300" dirty="0" err="1" smtClean="0">
                  <a:solidFill>
                    <a:srgbClr val="000066"/>
                  </a:solidFill>
                </a:rPr>
                <a:t>body</a:t>
              </a:r>
              <a:r>
                <a:rPr lang="pt-BR" sz="1300" dirty="0" smtClean="0">
                  <a:solidFill>
                    <a:srgbClr val="000066"/>
                  </a:solidFill>
                </a:rPr>
                <a:t> </a:t>
              </a:r>
              <a:r>
                <a:rPr lang="pt-BR" sz="1300" dirty="0" err="1" smtClean="0">
                  <a:solidFill>
                    <a:srgbClr val="000066"/>
                  </a:solidFill>
                </a:rPr>
                <a:t>of</a:t>
              </a:r>
              <a:r>
                <a:rPr lang="pt-BR" sz="1300" dirty="0" smtClean="0">
                  <a:solidFill>
                    <a:srgbClr val="000066"/>
                  </a:solidFill>
                </a:rPr>
                <a:t> </a:t>
              </a:r>
              <a:r>
                <a:rPr lang="pt-BR" sz="1300" dirty="0" err="1" smtClean="0">
                  <a:solidFill>
                    <a:srgbClr val="000066"/>
                  </a:solidFill>
                </a:rPr>
                <a:t>Sipron</a:t>
              </a:r>
              <a:endParaRPr lang="pt-BR" sz="1300" dirty="0">
                <a:solidFill>
                  <a:srgbClr val="000066"/>
                </a:solidFill>
              </a:endParaRPr>
            </a:p>
          </p:txBody>
        </p:sp>
        <p:sp>
          <p:nvSpPr>
            <p:cNvPr id="36" name="Rectangle 11"/>
            <p:cNvSpPr>
              <a:spLocks noChangeArrowheads="1"/>
            </p:cNvSpPr>
            <p:nvPr/>
          </p:nvSpPr>
          <p:spPr bwMode="auto">
            <a:xfrm>
              <a:off x="342592" y="3570243"/>
              <a:ext cx="1512168" cy="307777"/>
            </a:xfrm>
            <a:prstGeom prst="rect">
              <a:avLst/>
            </a:prstGeom>
            <a:solidFill>
              <a:srgbClr val="FFFF00"/>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sp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400" b="1" dirty="0">
                  <a:ln/>
                  <a:solidFill>
                    <a:srgbClr val="000000"/>
                  </a:solidFill>
                  <a:latin typeface="Arial Black" panose="020B0A04020102020204" pitchFamily="34" charset="0"/>
                </a:rPr>
                <a:t>MCTIC</a:t>
              </a:r>
            </a:p>
          </p:txBody>
        </p:sp>
        <p:sp>
          <p:nvSpPr>
            <p:cNvPr id="37" name="CaixaDeTexto 65"/>
            <p:cNvSpPr txBox="1">
              <a:spLocks noChangeArrowheads="1"/>
            </p:cNvSpPr>
            <p:nvPr/>
          </p:nvSpPr>
          <p:spPr bwMode="auto">
            <a:xfrm>
              <a:off x="2688200" y="1556792"/>
              <a:ext cx="3331600" cy="504055"/>
            </a:xfrm>
            <a:prstGeom prst="rect">
              <a:avLst/>
            </a:prstGeom>
            <a:solidFill>
              <a:srgbClr val="003300"/>
            </a:solidFill>
            <a:ln>
              <a:solidFill>
                <a:schemeClr val="accent4">
                  <a:lumMod val="60000"/>
                  <a:lumOff val="40000"/>
                </a:schemeClr>
              </a:solidFill>
              <a:prstDash val="dash"/>
            </a:ln>
            <a:scene3d>
              <a:camera prst="orthographicFront">
                <a:rot lat="0" lon="0" rev="0"/>
              </a:camera>
              <a:lightRig rig="threePt" dir="t">
                <a:rot lat="0" lon="0" rev="1200000"/>
              </a:lightRig>
            </a:scene3d>
            <a:extLst/>
          </p:spPr>
          <p:style>
            <a:lnRef idx="0">
              <a:schemeClr val="accent6"/>
            </a:lnRef>
            <a:fillRef idx="3">
              <a:schemeClr val="accent6"/>
            </a:fillRef>
            <a:effectRef idx="3">
              <a:schemeClr val="accent6"/>
            </a:effectRef>
            <a:fontRef idx="minor">
              <a:schemeClr val="lt1"/>
            </a:fontRef>
          </p:style>
          <p:txBody>
            <a:bodyPr wrap="square" rtlCol="0" anchor="ctr">
              <a:noAutofit/>
              <a:sp3d extrusionH="57150" prstMaterial="matte">
                <a:bevelT w="63500" h="12700" prst="angle"/>
                <a:contourClr>
                  <a:schemeClr val="bg1">
                    <a:lumMod val="65000"/>
                  </a:schemeClr>
                </a:contourClr>
              </a:sp3d>
            </a:bodyPr>
            <a:lstStyle>
              <a:defPPr>
                <a:defRPr lang="pt-BR"/>
              </a:defPPr>
              <a:lvl1pPr marL="88900" algn="ctr">
                <a:defRPr sz="1200" b="1">
                  <a:ln/>
                  <a:solidFill>
                    <a:schemeClr val="bg1"/>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eaLnBrk="0" fontAlgn="base" hangingPunct="0">
                <a:spcBef>
                  <a:spcPct val="0"/>
                </a:spcBef>
                <a:spcAft>
                  <a:spcPct val="0"/>
                </a:spcAft>
              </a:pPr>
              <a:r>
                <a:rPr lang="pt-BR" sz="1400" dirty="0">
                  <a:solidFill>
                    <a:srgbClr val="FFFF00"/>
                  </a:solidFill>
                  <a:effectLst>
                    <a:outerShdw blurRad="38100" dist="38100" dir="2700000" algn="tl">
                      <a:srgbClr val="000000">
                        <a:alpha val="43137"/>
                      </a:srgbClr>
                    </a:outerShdw>
                  </a:effectLst>
                </a:rPr>
                <a:t>PRESIDENCY OF THE REPUBLIC</a:t>
              </a:r>
            </a:p>
          </p:txBody>
        </p:sp>
        <p:cxnSp>
          <p:nvCxnSpPr>
            <p:cNvPr id="38" name="Conector reto 37"/>
            <p:cNvCxnSpPr/>
            <p:nvPr/>
          </p:nvCxnSpPr>
          <p:spPr>
            <a:xfrm>
              <a:off x="4291157" y="2636912"/>
              <a:ext cx="1224000" cy="0"/>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Rectangle 11"/>
            <p:cNvSpPr>
              <a:spLocks noChangeArrowheads="1"/>
            </p:cNvSpPr>
            <p:nvPr/>
          </p:nvSpPr>
          <p:spPr bwMode="auto">
            <a:xfrm>
              <a:off x="2555776" y="3570243"/>
              <a:ext cx="1512168" cy="307777"/>
            </a:xfrm>
            <a:prstGeom prst="rect">
              <a:avLst/>
            </a:prstGeom>
            <a:solidFill>
              <a:srgbClr val="FFFF00"/>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sp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400" b="1" dirty="0">
                  <a:ln/>
                  <a:solidFill>
                    <a:srgbClr val="000000"/>
                  </a:solidFill>
                  <a:latin typeface="Arial Black" panose="020B0A04020102020204" pitchFamily="34" charset="0"/>
                </a:rPr>
                <a:t>MME</a:t>
              </a:r>
            </a:p>
          </p:txBody>
        </p:sp>
        <p:sp>
          <p:nvSpPr>
            <p:cNvPr id="40" name="Rectangle 11"/>
            <p:cNvSpPr>
              <a:spLocks noChangeArrowheads="1"/>
            </p:cNvSpPr>
            <p:nvPr/>
          </p:nvSpPr>
          <p:spPr bwMode="auto">
            <a:xfrm>
              <a:off x="4972237" y="3570243"/>
              <a:ext cx="1512168" cy="307777"/>
            </a:xfrm>
            <a:prstGeom prst="rect">
              <a:avLst/>
            </a:prstGeom>
            <a:solidFill>
              <a:srgbClr val="FFFF00"/>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sp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400" b="1" dirty="0">
                  <a:ln/>
                  <a:solidFill>
                    <a:srgbClr val="000000"/>
                  </a:solidFill>
                  <a:latin typeface="Arial Black" panose="020B0A04020102020204" pitchFamily="34" charset="0"/>
                </a:rPr>
                <a:t>MD</a:t>
              </a:r>
            </a:p>
          </p:txBody>
        </p:sp>
        <p:sp>
          <p:nvSpPr>
            <p:cNvPr id="41" name="Rectangle 11"/>
            <p:cNvSpPr>
              <a:spLocks noChangeArrowheads="1"/>
            </p:cNvSpPr>
            <p:nvPr/>
          </p:nvSpPr>
          <p:spPr bwMode="auto">
            <a:xfrm>
              <a:off x="7380312" y="3570243"/>
              <a:ext cx="1512168" cy="307777"/>
            </a:xfrm>
            <a:prstGeom prst="rect">
              <a:avLst/>
            </a:prstGeom>
            <a:solidFill>
              <a:srgbClr val="FFFF00"/>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sp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400" b="1" dirty="0">
                  <a:ln/>
                  <a:solidFill>
                    <a:srgbClr val="000000"/>
                  </a:solidFill>
                  <a:latin typeface="Arial Black" panose="020B0A04020102020204" pitchFamily="34" charset="0"/>
                </a:rPr>
                <a:t>MRE</a:t>
              </a:r>
            </a:p>
          </p:txBody>
        </p:sp>
        <p:cxnSp>
          <p:nvCxnSpPr>
            <p:cNvPr id="42" name="Conector reto 41"/>
            <p:cNvCxnSpPr/>
            <p:nvPr/>
          </p:nvCxnSpPr>
          <p:spPr>
            <a:xfrm rot="16200000" flipH="1" flipV="1">
              <a:off x="1008680" y="4004020"/>
              <a:ext cx="252000" cy="0"/>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621335" y="4492352"/>
              <a:ext cx="1015607" cy="0"/>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Rectangle 11"/>
            <p:cNvSpPr>
              <a:spLocks noChangeAspect="1" noChangeArrowheads="1"/>
            </p:cNvSpPr>
            <p:nvPr/>
          </p:nvSpPr>
          <p:spPr bwMode="auto">
            <a:xfrm>
              <a:off x="744329" y="4005064"/>
              <a:ext cx="769620" cy="307777"/>
            </a:xfrm>
            <a:prstGeom prst="rect">
              <a:avLst/>
            </a:prstGeom>
            <a:solidFill>
              <a:srgbClr val="FFFF99"/>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sp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400" b="1" dirty="0">
                  <a:ln/>
                  <a:solidFill>
                    <a:srgbClr val="000000"/>
                  </a:solidFill>
                  <a:latin typeface="Arial Black" panose="020B0A04020102020204" pitchFamily="34" charset="0"/>
                </a:rPr>
                <a:t>CNEN</a:t>
              </a:r>
            </a:p>
          </p:txBody>
        </p:sp>
        <p:sp>
          <p:nvSpPr>
            <p:cNvPr id="45" name="Rectangle 11"/>
            <p:cNvSpPr>
              <a:spLocks noChangeArrowheads="1"/>
            </p:cNvSpPr>
            <p:nvPr/>
          </p:nvSpPr>
          <p:spPr bwMode="auto">
            <a:xfrm>
              <a:off x="2777147" y="4077072"/>
              <a:ext cx="1080119" cy="309265"/>
            </a:xfrm>
            <a:prstGeom prst="rect">
              <a:avLst/>
            </a:prstGeom>
            <a:solidFill>
              <a:srgbClr val="FFFF99"/>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no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000" b="1" spc="-30" dirty="0">
                  <a:ln/>
                  <a:solidFill>
                    <a:srgbClr val="000000"/>
                  </a:solidFill>
                  <a:latin typeface="Arial Black" panose="020B0A04020102020204" pitchFamily="34" charset="0"/>
                </a:rPr>
                <a:t>Eletronuclear</a:t>
              </a:r>
            </a:p>
          </p:txBody>
        </p:sp>
        <p:sp>
          <p:nvSpPr>
            <p:cNvPr id="46" name="Rectangle 11"/>
            <p:cNvSpPr>
              <a:spLocks noChangeArrowheads="1"/>
            </p:cNvSpPr>
            <p:nvPr/>
          </p:nvSpPr>
          <p:spPr bwMode="auto">
            <a:xfrm>
              <a:off x="5868145" y="4221073"/>
              <a:ext cx="1080119" cy="309265"/>
            </a:xfrm>
            <a:prstGeom prst="rect">
              <a:avLst/>
            </a:prstGeom>
            <a:solidFill>
              <a:srgbClr val="FFFF99"/>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no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000" b="1" spc="-30" dirty="0" err="1" smtClean="0">
                  <a:ln/>
                  <a:solidFill>
                    <a:srgbClr val="000000"/>
                  </a:solidFill>
                  <a:latin typeface="Arial Black" panose="020B0A04020102020204" pitchFamily="34" charset="0"/>
                </a:rPr>
                <a:t>Army</a:t>
              </a:r>
              <a:endParaRPr lang="pt-BR" sz="1000" b="1" spc="-30" dirty="0">
                <a:ln/>
                <a:solidFill>
                  <a:srgbClr val="000000"/>
                </a:solidFill>
                <a:latin typeface="Arial Black" panose="020B0A04020102020204" pitchFamily="34" charset="0"/>
              </a:endParaRPr>
            </a:p>
          </p:txBody>
        </p:sp>
        <p:sp>
          <p:nvSpPr>
            <p:cNvPr id="47" name="Rectangle 11"/>
            <p:cNvSpPr>
              <a:spLocks noChangeArrowheads="1"/>
            </p:cNvSpPr>
            <p:nvPr/>
          </p:nvSpPr>
          <p:spPr bwMode="auto">
            <a:xfrm>
              <a:off x="4427985" y="4232421"/>
              <a:ext cx="1080119" cy="309265"/>
            </a:xfrm>
            <a:prstGeom prst="rect">
              <a:avLst/>
            </a:prstGeom>
            <a:solidFill>
              <a:srgbClr val="FFFF99"/>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no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000" b="1" spc="-30" dirty="0" smtClean="0">
                  <a:ln/>
                  <a:solidFill>
                    <a:srgbClr val="000000"/>
                  </a:solidFill>
                  <a:latin typeface="Arial Black" panose="020B0A04020102020204" pitchFamily="34" charset="0"/>
                </a:rPr>
                <a:t>Air Force</a:t>
              </a:r>
              <a:endParaRPr lang="pt-BR" sz="1000" b="1" spc="-30" dirty="0">
                <a:ln/>
                <a:solidFill>
                  <a:srgbClr val="000000"/>
                </a:solidFill>
                <a:latin typeface="Arial Black" panose="020B0A04020102020204" pitchFamily="34" charset="0"/>
              </a:endParaRPr>
            </a:p>
          </p:txBody>
        </p:sp>
        <p:cxnSp>
          <p:nvCxnSpPr>
            <p:cNvPr id="48" name="Conector reto 47"/>
            <p:cNvCxnSpPr/>
            <p:nvPr/>
          </p:nvCxnSpPr>
          <p:spPr>
            <a:xfrm>
              <a:off x="4972237" y="4038204"/>
              <a:ext cx="1512168" cy="0"/>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9" name="Rectangle 11"/>
            <p:cNvSpPr>
              <a:spLocks noChangeAspect="1" noChangeArrowheads="1"/>
            </p:cNvSpPr>
            <p:nvPr/>
          </p:nvSpPr>
          <p:spPr bwMode="auto">
            <a:xfrm>
              <a:off x="2555776" y="4581128"/>
              <a:ext cx="1512168" cy="567680"/>
            </a:xfrm>
            <a:prstGeom prst="rect">
              <a:avLst/>
            </a:prstGeom>
            <a:solidFill>
              <a:srgbClr val="FFFF99"/>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b">
              <a:no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endParaRPr lang="pt-BR" sz="950" b="1" dirty="0">
                <a:ln/>
                <a:solidFill>
                  <a:srgbClr val="000000"/>
                </a:solidFill>
                <a:latin typeface="Arial Black" panose="020B0A04020102020204" pitchFamily="34" charset="0"/>
              </a:endParaRPr>
            </a:p>
            <a:p>
              <a:pPr algn="ctr" eaLnBrk="0" fontAlgn="base" hangingPunct="0">
                <a:spcBef>
                  <a:spcPct val="0"/>
                </a:spcBef>
                <a:spcAft>
                  <a:spcPct val="0"/>
                </a:spcAft>
              </a:pPr>
              <a:r>
                <a:rPr lang="pt-BR" sz="950" b="1" dirty="0" smtClean="0">
                  <a:ln/>
                  <a:solidFill>
                    <a:srgbClr val="000000"/>
                  </a:solidFill>
                  <a:latin typeface="Arial Black" panose="020B0A04020102020204" pitchFamily="34" charset="0"/>
                </a:rPr>
                <a:t>Nuclear Power </a:t>
              </a:r>
              <a:r>
                <a:rPr lang="pt-BR" sz="950" b="1" dirty="0" err="1" smtClean="0">
                  <a:ln/>
                  <a:solidFill>
                    <a:srgbClr val="000000"/>
                  </a:solidFill>
                  <a:latin typeface="Arial Black" panose="020B0A04020102020204" pitchFamily="34" charset="0"/>
                </a:rPr>
                <a:t>Plant</a:t>
              </a:r>
              <a:r>
                <a:rPr lang="pt-BR" sz="950" b="1" dirty="0" smtClean="0">
                  <a:ln/>
                  <a:solidFill>
                    <a:srgbClr val="000000"/>
                  </a:solidFill>
                  <a:latin typeface="Arial Black" panose="020B0A04020102020204" pitchFamily="34" charset="0"/>
                </a:rPr>
                <a:t> </a:t>
              </a:r>
              <a:r>
                <a:rPr lang="pt-BR" sz="950" b="1" dirty="0" err="1" smtClean="0">
                  <a:ln/>
                  <a:solidFill>
                    <a:srgbClr val="000000"/>
                  </a:solidFill>
                  <a:latin typeface="Arial Black" panose="020B0A04020102020204" pitchFamily="34" charset="0"/>
                </a:rPr>
                <a:t>Admiral</a:t>
              </a:r>
              <a:r>
                <a:rPr lang="pt-BR" sz="950" b="1" dirty="0" smtClean="0">
                  <a:ln/>
                  <a:solidFill>
                    <a:srgbClr val="000000"/>
                  </a:solidFill>
                  <a:latin typeface="Arial Black" panose="020B0A04020102020204" pitchFamily="34" charset="0"/>
                </a:rPr>
                <a:t> </a:t>
              </a:r>
              <a:r>
                <a:rPr lang="pt-BR" sz="950" b="1" dirty="0">
                  <a:ln/>
                  <a:solidFill>
                    <a:srgbClr val="000000"/>
                  </a:solidFill>
                  <a:latin typeface="Arial Black" panose="020B0A04020102020204" pitchFamily="34" charset="0"/>
                </a:rPr>
                <a:t>Álvaro Alberto</a:t>
              </a:r>
            </a:p>
          </p:txBody>
        </p:sp>
        <p:sp>
          <p:nvSpPr>
            <p:cNvPr id="50" name="Rectangle 11"/>
            <p:cNvSpPr>
              <a:spLocks noChangeAspect="1" noChangeArrowheads="1"/>
            </p:cNvSpPr>
            <p:nvPr/>
          </p:nvSpPr>
          <p:spPr bwMode="auto">
            <a:xfrm>
              <a:off x="4656864" y="4653184"/>
              <a:ext cx="630746" cy="252240"/>
            </a:xfrm>
            <a:prstGeom prst="rect">
              <a:avLst/>
            </a:prstGeom>
            <a:solidFill>
              <a:srgbClr val="FFFF99"/>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no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000" b="1" dirty="0">
                  <a:ln/>
                  <a:solidFill>
                    <a:srgbClr val="000000"/>
                  </a:solidFill>
                  <a:latin typeface="Arial Black" panose="020B0A04020102020204" pitchFamily="34" charset="0"/>
                </a:rPr>
                <a:t>DCTA</a:t>
              </a:r>
            </a:p>
          </p:txBody>
        </p:sp>
        <p:cxnSp>
          <p:nvCxnSpPr>
            <p:cNvPr id="51" name="Conector reto 50"/>
            <p:cNvCxnSpPr/>
            <p:nvPr/>
          </p:nvCxnSpPr>
          <p:spPr>
            <a:xfrm>
              <a:off x="6484581" y="4534336"/>
              <a:ext cx="0" cy="222491"/>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Rectangle 11"/>
            <p:cNvSpPr>
              <a:spLocks noChangeAspect="1" noChangeArrowheads="1"/>
            </p:cNvSpPr>
            <p:nvPr/>
          </p:nvSpPr>
          <p:spPr bwMode="auto">
            <a:xfrm>
              <a:off x="6167308" y="4653184"/>
              <a:ext cx="630746" cy="252240"/>
            </a:xfrm>
            <a:prstGeom prst="rect">
              <a:avLst/>
            </a:prstGeom>
            <a:solidFill>
              <a:srgbClr val="FFFF99"/>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no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000" b="1" dirty="0">
                  <a:ln/>
                  <a:solidFill>
                    <a:srgbClr val="000000"/>
                  </a:solidFill>
                  <a:latin typeface="Arial Black" panose="020B0A04020102020204" pitchFamily="34" charset="0"/>
                </a:rPr>
                <a:t>CTEX</a:t>
              </a:r>
            </a:p>
          </p:txBody>
        </p:sp>
        <p:sp>
          <p:nvSpPr>
            <p:cNvPr id="53" name="Rectangle 11"/>
            <p:cNvSpPr>
              <a:spLocks noChangeArrowheads="1"/>
            </p:cNvSpPr>
            <p:nvPr/>
          </p:nvSpPr>
          <p:spPr bwMode="auto">
            <a:xfrm>
              <a:off x="6532034" y="5445224"/>
              <a:ext cx="1408524" cy="307777"/>
            </a:xfrm>
            <a:prstGeom prst="rect">
              <a:avLst/>
            </a:prstGeom>
            <a:solidFill>
              <a:srgbClr val="FFFF00"/>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sp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400" b="1" dirty="0">
                  <a:ln/>
                  <a:solidFill>
                    <a:srgbClr val="000000"/>
                  </a:solidFill>
                  <a:latin typeface="Arial Black" panose="020B0A04020102020204" pitchFamily="34" charset="0"/>
                </a:rPr>
                <a:t>MEC</a:t>
              </a:r>
            </a:p>
          </p:txBody>
        </p:sp>
        <p:sp>
          <p:nvSpPr>
            <p:cNvPr id="54" name="Rectangle 11"/>
            <p:cNvSpPr>
              <a:spLocks noChangeArrowheads="1"/>
            </p:cNvSpPr>
            <p:nvPr/>
          </p:nvSpPr>
          <p:spPr bwMode="auto">
            <a:xfrm>
              <a:off x="5188261" y="5013224"/>
              <a:ext cx="1080119" cy="309265"/>
            </a:xfrm>
            <a:prstGeom prst="rect">
              <a:avLst/>
            </a:prstGeom>
            <a:solidFill>
              <a:srgbClr val="FFFF99"/>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no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000" b="1" spc="-30" dirty="0" err="1" smtClean="0">
                  <a:ln/>
                  <a:solidFill>
                    <a:srgbClr val="000000"/>
                  </a:solidFill>
                  <a:latin typeface="Arial Black" panose="020B0A04020102020204" pitchFamily="34" charset="0"/>
                </a:rPr>
                <a:t>Navy</a:t>
              </a:r>
              <a:endParaRPr lang="pt-BR" sz="1000" b="1" spc="-30" dirty="0">
                <a:ln/>
                <a:solidFill>
                  <a:srgbClr val="000000"/>
                </a:solidFill>
                <a:latin typeface="Arial Black" panose="020B0A04020102020204" pitchFamily="34" charset="0"/>
              </a:endParaRPr>
            </a:p>
          </p:txBody>
        </p:sp>
        <p:sp>
          <p:nvSpPr>
            <p:cNvPr id="55" name="Rectangle 11"/>
            <p:cNvSpPr>
              <a:spLocks noChangeAspect="1" noChangeArrowheads="1"/>
            </p:cNvSpPr>
            <p:nvPr/>
          </p:nvSpPr>
          <p:spPr bwMode="auto">
            <a:xfrm>
              <a:off x="5287610" y="5481064"/>
              <a:ext cx="879697" cy="252240"/>
            </a:xfrm>
            <a:prstGeom prst="rect">
              <a:avLst/>
            </a:prstGeom>
            <a:solidFill>
              <a:srgbClr val="FFFF99"/>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no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000" b="1" dirty="0">
                  <a:ln/>
                  <a:solidFill>
                    <a:srgbClr val="000000"/>
                  </a:solidFill>
                  <a:latin typeface="Arial Black" panose="020B0A04020102020204" pitchFamily="34" charset="0"/>
                </a:rPr>
                <a:t>DGDNTM</a:t>
              </a:r>
            </a:p>
          </p:txBody>
        </p:sp>
        <p:sp>
          <p:nvSpPr>
            <p:cNvPr id="56" name="Rectangle 11"/>
            <p:cNvSpPr>
              <a:spLocks noChangeArrowheads="1"/>
            </p:cNvSpPr>
            <p:nvPr/>
          </p:nvSpPr>
          <p:spPr bwMode="auto">
            <a:xfrm>
              <a:off x="3806426" y="6024813"/>
              <a:ext cx="986719" cy="400110"/>
            </a:xfrm>
            <a:prstGeom prst="rect">
              <a:avLst/>
            </a:prstGeom>
            <a:solidFill>
              <a:srgbClr val="FFFF99"/>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sp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000" b="1" dirty="0" smtClean="0">
                  <a:ln/>
                  <a:solidFill>
                    <a:srgbClr val="000000"/>
                  </a:solidFill>
                  <a:latin typeface="Arial Black" panose="020B0A04020102020204" pitchFamily="34" charset="0"/>
                </a:rPr>
                <a:t>Nuclear</a:t>
              </a:r>
            </a:p>
            <a:p>
              <a:pPr algn="ctr" eaLnBrk="0" fontAlgn="base" hangingPunct="0">
                <a:spcBef>
                  <a:spcPct val="0"/>
                </a:spcBef>
                <a:spcAft>
                  <a:spcPct val="0"/>
                </a:spcAft>
              </a:pPr>
              <a:r>
                <a:rPr lang="pt-BR" sz="1000" b="1" dirty="0" smtClean="0">
                  <a:ln/>
                  <a:solidFill>
                    <a:srgbClr val="000000"/>
                  </a:solidFill>
                  <a:latin typeface="Arial Black" panose="020B0A04020102020204" pitchFamily="34" charset="0"/>
                </a:rPr>
                <a:t>Medicine</a:t>
              </a:r>
              <a:endParaRPr lang="pt-BR" sz="1000" b="1" dirty="0">
                <a:ln/>
                <a:solidFill>
                  <a:srgbClr val="000000"/>
                </a:solidFill>
                <a:latin typeface="Arial Black" panose="020B0A04020102020204" pitchFamily="34" charset="0"/>
              </a:endParaRPr>
            </a:p>
          </p:txBody>
        </p:sp>
        <p:sp>
          <p:nvSpPr>
            <p:cNvPr id="57" name="Rectangle 11"/>
            <p:cNvSpPr>
              <a:spLocks noChangeArrowheads="1"/>
            </p:cNvSpPr>
            <p:nvPr/>
          </p:nvSpPr>
          <p:spPr bwMode="auto">
            <a:xfrm>
              <a:off x="7632340" y="4149128"/>
              <a:ext cx="1080119" cy="496453"/>
            </a:xfrm>
            <a:prstGeom prst="rect">
              <a:avLst/>
            </a:prstGeom>
            <a:solidFill>
              <a:srgbClr val="FFFF99"/>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no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000" b="1" spc="-30" dirty="0" err="1" smtClean="0">
                  <a:ln/>
                  <a:solidFill>
                    <a:srgbClr val="000000"/>
                  </a:solidFill>
                  <a:latin typeface="Arial Black" panose="020B0A04020102020204" pitchFamily="34" charset="0"/>
                </a:rPr>
                <a:t>Permanent</a:t>
              </a:r>
              <a:endParaRPr lang="pt-BR" sz="1000" b="1" spc="-30" dirty="0" smtClean="0">
                <a:ln/>
                <a:solidFill>
                  <a:srgbClr val="000000"/>
                </a:solidFill>
                <a:latin typeface="Arial Black" panose="020B0A04020102020204" pitchFamily="34" charset="0"/>
              </a:endParaRPr>
            </a:p>
            <a:p>
              <a:pPr algn="ctr" eaLnBrk="0" fontAlgn="base" hangingPunct="0">
                <a:spcBef>
                  <a:spcPct val="0"/>
                </a:spcBef>
                <a:spcAft>
                  <a:spcPct val="0"/>
                </a:spcAft>
              </a:pPr>
              <a:r>
                <a:rPr lang="pt-BR" sz="1000" b="1" spc="-30" dirty="0" err="1" smtClean="0">
                  <a:ln/>
                  <a:solidFill>
                    <a:srgbClr val="000000"/>
                  </a:solidFill>
                  <a:latin typeface="Arial Black" panose="020B0A04020102020204" pitchFamily="34" charset="0"/>
                </a:rPr>
                <a:t>Mission</a:t>
              </a:r>
              <a:r>
                <a:rPr lang="pt-BR" sz="1000" b="1" spc="-30" dirty="0" smtClean="0">
                  <a:ln/>
                  <a:solidFill>
                    <a:srgbClr val="000000"/>
                  </a:solidFill>
                  <a:latin typeface="Arial Black" panose="020B0A04020102020204" pitchFamily="34" charset="0"/>
                </a:rPr>
                <a:t> </a:t>
              </a:r>
              <a:r>
                <a:rPr lang="pt-BR" sz="1000" b="1" spc="-30" dirty="0" err="1" smtClean="0">
                  <a:ln/>
                  <a:solidFill>
                    <a:srgbClr val="000000"/>
                  </a:solidFill>
                  <a:latin typeface="Arial Black" panose="020B0A04020102020204" pitchFamily="34" charset="0"/>
                </a:rPr>
                <a:t>at</a:t>
              </a:r>
              <a:r>
                <a:rPr lang="pt-BR" sz="1000" b="1" spc="-30" dirty="0" smtClean="0">
                  <a:ln/>
                  <a:solidFill>
                    <a:srgbClr val="000000"/>
                  </a:solidFill>
                  <a:latin typeface="Arial Black" panose="020B0A04020102020204" pitchFamily="34" charset="0"/>
                </a:rPr>
                <a:t> </a:t>
              </a:r>
              <a:r>
                <a:rPr lang="pt-BR" sz="1000" b="1" spc="-30" dirty="0">
                  <a:ln/>
                  <a:solidFill>
                    <a:srgbClr val="000000"/>
                  </a:solidFill>
                  <a:latin typeface="Arial Black" panose="020B0A04020102020204" pitchFamily="34" charset="0"/>
                </a:rPr>
                <a:t>AIEA</a:t>
              </a:r>
            </a:p>
          </p:txBody>
        </p:sp>
        <p:sp>
          <p:nvSpPr>
            <p:cNvPr id="58" name="Rectangle 11"/>
            <p:cNvSpPr>
              <a:spLocks noChangeArrowheads="1"/>
            </p:cNvSpPr>
            <p:nvPr/>
          </p:nvSpPr>
          <p:spPr bwMode="auto">
            <a:xfrm>
              <a:off x="3595524" y="5481063"/>
              <a:ext cx="1408524" cy="307777"/>
            </a:xfrm>
            <a:prstGeom prst="rect">
              <a:avLst/>
            </a:prstGeom>
            <a:solidFill>
              <a:srgbClr val="FFFF00"/>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sp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400" b="1" dirty="0">
                  <a:ln/>
                  <a:solidFill>
                    <a:srgbClr val="000000"/>
                  </a:solidFill>
                  <a:latin typeface="Arial Black" panose="020B0A04020102020204" pitchFamily="34" charset="0"/>
                </a:rPr>
                <a:t>MS</a:t>
              </a:r>
            </a:p>
          </p:txBody>
        </p:sp>
        <p:cxnSp>
          <p:nvCxnSpPr>
            <p:cNvPr id="59" name="Conector reto 58"/>
            <p:cNvCxnSpPr/>
            <p:nvPr/>
          </p:nvCxnSpPr>
          <p:spPr>
            <a:xfrm rot="16200000" flipH="1" flipV="1">
              <a:off x="504624" y="4618352"/>
              <a:ext cx="252000" cy="0"/>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rot="16200000" flipH="1" flipV="1">
              <a:off x="6011113" y="6003321"/>
              <a:ext cx="252000" cy="0"/>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5345113" y="5883671"/>
              <a:ext cx="792000" cy="0"/>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rot="16200000" flipH="1" flipV="1">
              <a:off x="5219025" y="6003321"/>
              <a:ext cx="252000" cy="0"/>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Rectangle 11"/>
            <p:cNvSpPr>
              <a:spLocks noChangeAspect="1" noChangeArrowheads="1"/>
            </p:cNvSpPr>
            <p:nvPr/>
          </p:nvSpPr>
          <p:spPr bwMode="auto">
            <a:xfrm>
              <a:off x="4984985" y="6135839"/>
              <a:ext cx="732880" cy="293084"/>
            </a:xfrm>
            <a:prstGeom prst="rect">
              <a:avLst/>
            </a:prstGeom>
            <a:solidFill>
              <a:srgbClr val="FFFF99"/>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no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000" b="1" dirty="0">
                  <a:ln/>
                  <a:solidFill>
                    <a:srgbClr val="000000"/>
                  </a:solidFill>
                  <a:latin typeface="Arial Black" panose="020B0A04020102020204" pitchFamily="34" charset="0"/>
                </a:rPr>
                <a:t>CTMSP</a:t>
              </a:r>
            </a:p>
          </p:txBody>
        </p:sp>
        <p:sp>
          <p:nvSpPr>
            <p:cNvPr id="64" name="Rectangle 11"/>
            <p:cNvSpPr>
              <a:spLocks noChangeAspect="1" noChangeArrowheads="1"/>
            </p:cNvSpPr>
            <p:nvPr/>
          </p:nvSpPr>
          <p:spPr bwMode="auto">
            <a:xfrm>
              <a:off x="5777073" y="6135839"/>
              <a:ext cx="732880" cy="293084"/>
            </a:xfrm>
            <a:prstGeom prst="rect">
              <a:avLst/>
            </a:prstGeom>
            <a:solidFill>
              <a:srgbClr val="FFFF99"/>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no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000" b="1" dirty="0">
                  <a:ln/>
                  <a:solidFill>
                    <a:srgbClr val="000000"/>
                  </a:solidFill>
                  <a:latin typeface="Arial Black" panose="020B0A04020102020204" pitchFamily="34" charset="0"/>
                </a:rPr>
                <a:t>ANSNQ</a:t>
              </a:r>
            </a:p>
          </p:txBody>
        </p:sp>
        <p:sp>
          <p:nvSpPr>
            <p:cNvPr id="65" name="Retângulo de cantos arredondados 64"/>
            <p:cNvSpPr/>
            <p:nvPr/>
          </p:nvSpPr>
          <p:spPr>
            <a:xfrm>
              <a:off x="313723" y="1769091"/>
              <a:ext cx="2041847" cy="1015561"/>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pt-BR" b="1" dirty="0" smtClean="0">
                  <a:solidFill>
                    <a:srgbClr val="000000"/>
                  </a:solidFill>
                  <a:latin typeface="Arial Black" panose="020B0A04020102020204" pitchFamily="34" charset="0"/>
                </a:rPr>
                <a:t>The </a:t>
              </a:r>
              <a:r>
                <a:rPr lang="pt-BR" b="1" dirty="0" err="1" smtClean="0">
                  <a:solidFill>
                    <a:srgbClr val="000000"/>
                  </a:solidFill>
                  <a:latin typeface="Arial Black" panose="020B0A04020102020204" pitchFamily="34" charset="0"/>
                </a:rPr>
                <a:t>Brazilian</a:t>
              </a:r>
              <a:r>
                <a:rPr lang="pt-BR" b="1" dirty="0" smtClean="0">
                  <a:solidFill>
                    <a:srgbClr val="000000"/>
                  </a:solidFill>
                  <a:latin typeface="Arial Black" panose="020B0A04020102020204" pitchFamily="34" charset="0"/>
                </a:rPr>
                <a:t> Nuclear Sector</a:t>
              </a:r>
              <a:endParaRPr lang="pt-BR" b="1" dirty="0">
                <a:solidFill>
                  <a:srgbClr val="000000"/>
                </a:solidFill>
                <a:latin typeface="Arial Black" panose="020B0A04020102020204" pitchFamily="34" charset="0"/>
              </a:endParaRPr>
            </a:p>
          </p:txBody>
        </p:sp>
        <p:sp>
          <p:nvSpPr>
            <p:cNvPr id="66" name="Rectangle 11"/>
            <p:cNvSpPr>
              <a:spLocks noChangeArrowheads="1"/>
            </p:cNvSpPr>
            <p:nvPr/>
          </p:nvSpPr>
          <p:spPr bwMode="auto">
            <a:xfrm>
              <a:off x="806209" y="4996408"/>
              <a:ext cx="665438" cy="304800"/>
            </a:xfrm>
            <a:prstGeom prst="rect">
              <a:avLst/>
            </a:prstGeom>
            <a:solidFill>
              <a:srgbClr val="FFFF99"/>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no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400" b="1" dirty="0">
                  <a:ln/>
                  <a:solidFill>
                    <a:srgbClr val="000000"/>
                  </a:solidFill>
                  <a:latin typeface="Arial Black" panose="020B0A04020102020204" pitchFamily="34" charset="0"/>
                </a:rPr>
                <a:t>IPEN</a:t>
              </a:r>
            </a:p>
          </p:txBody>
        </p:sp>
        <p:cxnSp>
          <p:nvCxnSpPr>
            <p:cNvPr id="67" name="Conector reto 66"/>
            <p:cNvCxnSpPr/>
            <p:nvPr/>
          </p:nvCxnSpPr>
          <p:spPr>
            <a:xfrm>
              <a:off x="2340031" y="3300279"/>
              <a:ext cx="15539" cy="2930822"/>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8" name="Rectangle 11"/>
            <p:cNvSpPr>
              <a:spLocks noChangeArrowheads="1"/>
            </p:cNvSpPr>
            <p:nvPr/>
          </p:nvSpPr>
          <p:spPr bwMode="auto">
            <a:xfrm>
              <a:off x="1651308" y="5481064"/>
              <a:ext cx="1408524" cy="307777"/>
            </a:xfrm>
            <a:prstGeom prst="rect">
              <a:avLst/>
            </a:prstGeom>
            <a:solidFill>
              <a:srgbClr val="FFFF00"/>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sp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400" b="1" dirty="0" smtClean="0">
                  <a:ln/>
                  <a:solidFill>
                    <a:srgbClr val="000000"/>
                  </a:solidFill>
                  <a:latin typeface="Arial Black" panose="020B0A04020102020204" pitchFamily="34" charset="0"/>
                </a:rPr>
                <a:t>MMA</a:t>
              </a:r>
              <a:endParaRPr lang="pt-BR" sz="1400" b="1" dirty="0">
                <a:ln/>
                <a:solidFill>
                  <a:srgbClr val="000000"/>
                </a:solidFill>
                <a:latin typeface="Arial Black" panose="020B0A04020102020204" pitchFamily="34" charset="0"/>
              </a:endParaRPr>
            </a:p>
          </p:txBody>
        </p:sp>
        <p:sp>
          <p:nvSpPr>
            <p:cNvPr id="69" name="Rectangle 11"/>
            <p:cNvSpPr>
              <a:spLocks noChangeArrowheads="1"/>
            </p:cNvSpPr>
            <p:nvPr/>
          </p:nvSpPr>
          <p:spPr bwMode="auto">
            <a:xfrm>
              <a:off x="297905" y="4619552"/>
              <a:ext cx="665438" cy="304800"/>
            </a:xfrm>
            <a:prstGeom prst="rect">
              <a:avLst/>
            </a:prstGeom>
            <a:solidFill>
              <a:srgbClr val="FFFF99"/>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no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400" b="1" dirty="0">
                  <a:ln/>
                  <a:solidFill>
                    <a:srgbClr val="000000"/>
                  </a:solidFill>
                  <a:latin typeface="Arial Black" panose="020B0A04020102020204" pitchFamily="34" charset="0"/>
                </a:rPr>
                <a:t>INB</a:t>
              </a:r>
            </a:p>
          </p:txBody>
        </p:sp>
        <p:sp>
          <p:nvSpPr>
            <p:cNvPr id="70" name="Rectangle 11"/>
            <p:cNvSpPr>
              <a:spLocks noChangeAspect="1" noChangeArrowheads="1"/>
            </p:cNvSpPr>
            <p:nvPr/>
          </p:nvSpPr>
          <p:spPr bwMode="auto">
            <a:xfrm>
              <a:off x="1278696" y="4625431"/>
              <a:ext cx="753017" cy="298921"/>
            </a:xfrm>
            <a:prstGeom prst="rect">
              <a:avLst/>
            </a:prstGeom>
            <a:solidFill>
              <a:srgbClr val="FFFF99"/>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lIns="0" tIns="0" rIns="0" bIns="0" rtlCol="0" anchor="ctr">
              <a:no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100" b="1" dirty="0">
                  <a:ln/>
                  <a:solidFill>
                    <a:srgbClr val="000000"/>
                  </a:solidFill>
                  <a:latin typeface="Arial Black" panose="020B0A04020102020204" pitchFamily="34" charset="0"/>
                </a:rPr>
                <a:t>NUCLEP</a:t>
              </a:r>
            </a:p>
          </p:txBody>
        </p:sp>
        <p:sp>
          <p:nvSpPr>
            <p:cNvPr id="71" name="Rectangle 11"/>
            <p:cNvSpPr>
              <a:spLocks noChangeAspect="1" noChangeArrowheads="1"/>
            </p:cNvSpPr>
            <p:nvPr/>
          </p:nvSpPr>
          <p:spPr bwMode="auto">
            <a:xfrm>
              <a:off x="6660232" y="6008869"/>
              <a:ext cx="1152000" cy="444467"/>
            </a:xfrm>
            <a:prstGeom prst="rect">
              <a:avLst/>
            </a:prstGeom>
            <a:solidFill>
              <a:srgbClr val="FFFF99"/>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no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950" b="1" dirty="0" err="1" smtClean="0">
                  <a:ln/>
                  <a:solidFill>
                    <a:srgbClr val="000000"/>
                  </a:solidFill>
                  <a:latin typeface="Arial Black" panose="020B0A04020102020204" pitchFamily="34" charset="0"/>
                </a:rPr>
                <a:t>Universities</a:t>
              </a:r>
              <a:endParaRPr lang="pt-BR" sz="950" b="1" dirty="0">
                <a:ln/>
                <a:solidFill>
                  <a:srgbClr val="000000"/>
                </a:solidFill>
                <a:latin typeface="Arial Black" panose="020B0A04020102020204" pitchFamily="34" charset="0"/>
              </a:endParaRPr>
            </a:p>
          </p:txBody>
        </p:sp>
        <p:sp>
          <p:nvSpPr>
            <p:cNvPr id="72" name="Rectangle 11"/>
            <p:cNvSpPr>
              <a:spLocks noChangeArrowheads="1"/>
            </p:cNvSpPr>
            <p:nvPr/>
          </p:nvSpPr>
          <p:spPr bwMode="auto">
            <a:xfrm>
              <a:off x="1857089" y="6021336"/>
              <a:ext cx="986719" cy="432000"/>
            </a:xfrm>
            <a:prstGeom prst="rect">
              <a:avLst/>
            </a:prstGeom>
            <a:solidFill>
              <a:srgbClr val="FFFF99"/>
            </a:solidFill>
            <a:ln>
              <a:solidFill>
                <a:schemeClr val="accent4">
                  <a:lumMod val="60000"/>
                  <a:lumOff val="40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nchor="ctr">
              <a:spAutoFit/>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pt-BR" sz="1000" b="1" dirty="0" smtClean="0">
                  <a:ln/>
                  <a:solidFill>
                    <a:srgbClr val="000000"/>
                  </a:solidFill>
                  <a:latin typeface="Arial Black" panose="020B0A04020102020204" pitchFamily="34" charset="0"/>
                </a:rPr>
                <a:t>IBAMA</a:t>
              </a:r>
              <a:endParaRPr lang="pt-BR" sz="1000" b="1" dirty="0">
                <a:ln/>
                <a:solidFill>
                  <a:srgbClr val="000000"/>
                </a:solidFill>
                <a:latin typeface="Arial Black" panose="020B0A04020102020204" pitchFamily="34" charset="0"/>
              </a:endParaRPr>
            </a:p>
          </p:txBody>
        </p:sp>
      </p:grpSp>
      <p:sp>
        <p:nvSpPr>
          <p:cNvPr id="76" name="Text Box 43"/>
          <p:cNvSpPr txBox="1">
            <a:spLocks noChangeArrowheads="1"/>
          </p:cNvSpPr>
          <p:nvPr/>
        </p:nvSpPr>
        <p:spPr bwMode="auto">
          <a:xfrm>
            <a:off x="8929389" y="5832375"/>
            <a:ext cx="1821151" cy="457200"/>
          </a:xfrm>
          <a:prstGeom prst="rect">
            <a:avLst/>
          </a:prstGeom>
          <a:noFill/>
          <a:ln w="9525" algn="ctr">
            <a:noFill/>
            <a:miter lim="800000"/>
            <a:headEnd/>
            <a:tailEnd/>
          </a:ln>
          <a:effectLst/>
        </p:spPr>
        <p:txBody>
          <a:bodyPr wrap="square">
            <a:spAutoFit/>
          </a:bodyPr>
          <a:lstStyle/>
          <a:p>
            <a:pPr>
              <a:spcBef>
                <a:spcPct val="50000"/>
              </a:spcBef>
            </a:pPr>
            <a:r>
              <a:rPr lang="nl-NL" sz="2400" b="1" dirty="0" smtClean="0">
                <a:solidFill>
                  <a:srgbClr val="7030A0"/>
                </a:solidFill>
              </a:rPr>
              <a:t>4/14</a:t>
            </a:r>
            <a:endParaRPr lang="en-GB" sz="2400" b="1" dirty="0">
              <a:solidFill>
                <a:srgbClr val="7030A0"/>
              </a:solidFill>
            </a:endParaRPr>
          </a:p>
        </p:txBody>
      </p:sp>
      <p:sp>
        <p:nvSpPr>
          <p:cNvPr id="77" name="Seta para a esquerda 76">
            <a:hlinkClick r:id="rId6" action="ppaction://hlinksldjump"/>
          </p:cNvPr>
          <p:cNvSpPr/>
          <p:nvPr/>
        </p:nvSpPr>
        <p:spPr bwMode="auto">
          <a:xfrm>
            <a:off x="8857381" y="5832375"/>
            <a:ext cx="601975" cy="484632"/>
          </a:xfrm>
          <a:prstGeom prst="lef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
        <p:nvSpPr>
          <p:cNvPr id="78" name="Seta para a direita 77">
            <a:hlinkClick r:id="rId3" action="ppaction://hlinksldjump"/>
          </p:cNvPr>
          <p:cNvSpPr/>
          <p:nvPr/>
        </p:nvSpPr>
        <p:spPr bwMode="auto">
          <a:xfrm>
            <a:off x="10225533" y="5832375"/>
            <a:ext cx="572127" cy="484632"/>
          </a:xfrm>
          <a:prstGeom prst="righ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30542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0"/>
          <p:cNvSpPr txBox="1">
            <a:spLocks noChangeArrowheads="1"/>
          </p:cNvSpPr>
          <p:nvPr/>
        </p:nvSpPr>
        <p:spPr bwMode="auto">
          <a:xfrm>
            <a:off x="1" y="-3176"/>
            <a:ext cx="11523156" cy="1616075"/>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pic>
        <p:nvPicPr>
          <p:cNvPr id="38" name="Picture 2" descr="Bildergebnis für home button">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7"/>
          <p:cNvSpPr txBox="1">
            <a:spLocks noChangeArrowheads="1"/>
          </p:cNvSpPr>
          <p:nvPr/>
        </p:nvSpPr>
        <p:spPr bwMode="auto">
          <a:xfrm>
            <a:off x="1898515" y="114721"/>
            <a:ext cx="7416825" cy="569387"/>
          </a:xfrm>
          <a:prstGeom prst="rect">
            <a:avLst/>
          </a:prstGeom>
          <a:noFill/>
          <a:ln w="9525">
            <a:noFill/>
            <a:miter lim="800000"/>
            <a:headEnd/>
            <a:tailEnd/>
          </a:ln>
          <a:effectLst/>
        </p:spPr>
        <p:txBody>
          <a:bodyPr wrap="square">
            <a:spAutoFit/>
          </a:bodyPr>
          <a:lstStyle/>
          <a:p>
            <a:pPr lvl="0"/>
            <a:r>
              <a:rPr lang="en-US" sz="2000" b="1" dirty="0" smtClean="0">
                <a:solidFill>
                  <a:srgbClr val="0070C0"/>
                </a:solidFill>
              </a:rPr>
              <a:t>International </a:t>
            </a:r>
            <a:r>
              <a:rPr lang="en-US" sz="2000" b="1" dirty="0">
                <a:solidFill>
                  <a:srgbClr val="0070C0"/>
                </a:solidFill>
              </a:rPr>
              <a:t>Conference on Nuclear Security 2020</a:t>
            </a:r>
          </a:p>
          <a:p>
            <a:pPr lvl="0"/>
            <a:endParaRPr lang="en-US" sz="1100" b="1" dirty="0" smtClean="0">
              <a:solidFill>
                <a:srgbClr val="0070C0"/>
              </a:solidFill>
            </a:endParaRPr>
          </a:p>
        </p:txBody>
      </p:sp>
      <p:sp>
        <p:nvSpPr>
          <p:cNvPr id="13" name="Retângulo 12"/>
          <p:cNvSpPr/>
          <p:nvPr/>
        </p:nvSpPr>
        <p:spPr>
          <a:xfrm>
            <a:off x="1152525" y="1367879"/>
            <a:ext cx="7488832" cy="483960"/>
          </a:xfrm>
          <a:prstGeom prst="rect">
            <a:avLst/>
          </a:prstGeom>
          <a:solidFill>
            <a:schemeClr val="bg1"/>
          </a:solidFill>
          <a:ln w="38100">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lIns="0" tIns="72000" rIns="0" bIns="72000" anchor="ctr" anchorCtr="0">
            <a:spAutoFit/>
          </a:bodyPr>
          <a:lstStyle/>
          <a:p>
            <a:pPr algn="ctr" eaLnBrk="1" hangingPunct="1"/>
            <a:r>
              <a:rPr lang="pt-BR" sz="2200" b="1" dirty="0" smtClean="0">
                <a:solidFill>
                  <a:srgbClr val="002060"/>
                </a:solidFill>
                <a:effectLst>
                  <a:outerShdw blurRad="38100" dist="38100" dir="2700000" algn="tl">
                    <a:srgbClr val="000000">
                      <a:alpha val="43137"/>
                    </a:srgbClr>
                  </a:outerShdw>
                </a:effectLst>
                <a:latin typeface="Arial Black" panose="020B0A04020102020204" pitchFamily="34" charset="0"/>
              </a:rPr>
              <a:t>GOVERNMENT ROLE IN NUCLEAR SECTOR</a:t>
            </a:r>
            <a:endParaRPr lang="pt-BR" sz="2200" b="1"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grpSp>
        <p:nvGrpSpPr>
          <p:cNvPr id="14" name="Grupo 41"/>
          <p:cNvGrpSpPr/>
          <p:nvPr/>
        </p:nvGrpSpPr>
        <p:grpSpPr>
          <a:xfrm>
            <a:off x="792485" y="1955666"/>
            <a:ext cx="4032447" cy="3357265"/>
            <a:chOff x="288032" y="2276872"/>
            <a:chExt cx="4139952" cy="3528392"/>
          </a:xfrm>
        </p:grpSpPr>
        <p:grpSp>
          <p:nvGrpSpPr>
            <p:cNvPr id="15" name="Grupo 29"/>
            <p:cNvGrpSpPr/>
            <p:nvPr/>
          </p:nvGrpSpPr>
          <p:grpSpPr>
            <a:xfrm>
              <a:off x="288032" y="2276872"/>
              <a:ext cx="4139952" cy="3528392"/>
              <a:chOff x="496010" y="3037674"/>
              <a:chExt cx="2016224" cy="1440160"/>
            </a:xfrm>
          </p:grpSpPr>
          <p:sp>
            <p:nvSpPr>
              <p:cNvPr id="24" name="Retângulo de cantos arredondados 23"/>
              <p:cNvSpPr/>
              <p:nvPr/>
            </p:nvSpPr>
            <p:spPr>
              <a:xfrm>
                <a:off x="496010" y="3037674"/>
                <a:ext cx="2016224" cy="1440160"/>
              </a:xfrm>
              <a:prstGeom prst="roundRect">
                <a:avLst/>
              </a:prstGeom>
              <a:solidFill>
                <a:srgbClr val="CCECFF"/>
              </a:solidFill>
              <a:ln/>
            </p:spPr>
            <p:style>
              <a:lnRef idx="0">
                <a:schemeClr val="accent6"/>
              </a:lnRef>
              <a:fillRef idx="3">
                <a:schemeClr val="accent6"/>
              </a:fillRef>
              <a:effectRef idx="3">
                <a:schemeClr val="accent6"/>
              </a:effectRef>
              <a:fontRef idx="minor">
                <a:schemeClr val="lt1"/>
              </a:fontRef>
            </p:style>
            <p:txBody>
              <a:bodyPr wrap="square" lIns="36000" tIns="36000" rIns="36000" bIns="36000" anchor="ctr" anchorCtr="0">
                <a:noAutofit/>
              </a:bodyPr>
              <a:lstStyle/>
              <a:p>
                <a:pPr algn="ctr" eaLnBrk="1" hangingPunct="1">
                  <a:lnSpc>
                    <a:spcPct val="120000"/>
                  </a:lnSpc>
                </a:pPr>
                <a:endParaRPr lang="pt-BR" sz="1400" b="1" dirty="0">
                  <a:solidFill>
                    <a:srgbClr val="000099"/>
                  </a:solidFill>
                  <a:latin typeface="Arial Black" panose="020B0A04020102020204" pitchFamily="34" charset="0"/>
                </a:endParaRPr>
              </a:p>
            </p:txBody>
          </p:sp>
          <p:sp>
            <p:nvSpPr>
              <p:cNvPr id="25" name="Retângulo de cantos arredondados 24"/>
              <p:cNvSpPr/>
              <p:nvPr/>
            </p:nvSpPr>
            <p:spPr>
              <a:xfrm>
                <a:off x="611560" y="3140968"/>
                <a:ext cx="1800200" cy="1207363"/>
              </a:xfrm>
              <a:prstGeom prst="roundRect">
                <a:avLst/>
              </a:prstGeom>
              <a:solidFill>
                <a:schemeClr val="bg1">
                  <a:lumMod val="75000"/>
                </a:schemeClr>
              </a:solidFill>
              <a:ln w="38100">
                <a:noFill/>
              </a:ln>
              <a:effectLst/>
              <a:scene3d>
                <a:camera prst="orthographicFront">
                  <a:rot lat="0" lon="0" rev="0"/>
                </a:camera>
                <a:lightRig rig="balanced" dir="t">
                  <a:rot lat="0" lon="0" rev="8700000"/>
                </a:lightRig>
              </a:scene3d>
              <a:sp3d>
                <a:bevelT w="190500" h="38100"/>
              </a:sp3d>
            </p:spPr>
            <p:txBody>
              <a:bodyPr wrap="square" lIns="36000" tIns="36000" rIns="36000" bIns="36000" anchor="ctr" anchorCtr="0">
                <a:noAutofit/>
              </a:bodyPr>
              <a:lstStyle/>
              <a:p>
                <a:pPr algn="ctr" eaLnBrk="1" hangingPunct="1">
                  <a:lnSpc>
                    <a:spcPct val="120000"/>
                  </a:lnSpc>
                </a:pPr>
                <a:endParaRPr lang="pt-BR" sz="1400" b="1" dirty="0">
                  <a:solidFill>
                    <a:srgbClr val="000099"/>
                  </a:solidFill>
                  <a:latin typeface="Arial Black" panose="020B0A04020102020204" pitchFamily="34" charset="0"/>
                </a:endParaRPr>
              </a:p>
              <a:p>
                <a:pPr algn="ctr" eaLnBrk="1" hangingPunct="1">
                  <a:lnSpc>
                    <a:spcPct val="120000"/>
                  </a:lnSpc>
                </a:pPr>
                <a:endParaRPr lang="pt-BR" sz="1400" b="1" dirty="0">
                  <a:solidFill>
                    <a:srgbClr val="000099"/>
                  </a:solidFill>
                  <a:latin typeface="Arial Black" panose="020B0A04020102020204" pitchFamily="34" charset="0"/>
                </a:endParaRPr>
              </a:p>
              <a:p>
                <a:pPr algn="ctr" eaLnBrk="1" hangingPunct="1">
                  <a:lnSpc>
                    <a:spcPct val="120000"/>
                  </a:lnSpc>
                </a:pPr>
                <a:endParaRPr lang="pt-BR" sz="1400" b="1" dirty="0">
                  <a:solidFill>
                    <a:srgbClr val="000099"/>
                  </a:solidFill>
                  <a:latin typeface="Arial Black" panose="020B0A04020102020204" pitchFamily="34" charset="0"/>
                </a:endParaRPr>
              </a:p>
              <a:p>
                <a:pPr algn="ctr" eaLnBrk="1" hangingPunct="1">
                  <a:lnSpc>
                    <a:spcPct val="120000"/>
                  </a:lnSpc>
                </a:pPr>
                <a:endParaRPr lang="pt-BR" sz="1400" b="1" dirty="0">
                  <a:solidFill>
                    <a:srgbClr val="000099"/>
                  </a:solidFill>
                  <a:latin typeface="Arial Black" panose="020B0A04020102020204" pitchFamily="34" charset="0"/>
                </a:endParaRPr>
              </a:p>
              <a:p>
                <a:pPr algn="ctr" eaLnBrk="1" hangingPunct="1">
                  <a:lnSpc>
                    <a:spcPct val="120000"/>
                  </a:lnSpc>
                </a:pPr>
                <a:endParaRPr lang="pt-BR" sz="1400" b="1" dirty="0">
                  <a:solidFill>
                    <a:srgbClr val="000099"/>
                  </a:solidFill>
                  <a:latin typeface="Arial Black" panose="020B0A04020102020204" pitchFamily="34" charset="0"/>
                </a:endParaRPr>
              </a:p>
              <a:p>
                <a:pPr algn="ctr" eaLnBrk="1" hangingPunct="1">
                  <a:lnSpc>
                    <a:spcPct val="120000"/>
                  </a:lnSpc>
                </a:pPr>
                <a:endParaRPr lang="pt-BR" sz="1400" b="1" dirty="0">
                  <a:solidFill>
                    <a:srgbClr val="000099"/>
                  </a:solidFill>
                  <a:latin typeface="Arial Black" panose="020B0A04020102020204" pitchFamily="34" charset="0"/>
                </a:endParaRPr>
              </a:p>
              <a:p>
                <a:pPr algn="ctr" eaLnBrk="1" hangingPunct="1">
                  <a:lnSpc>
                    <a:spcPct val="120000"/>
                  </a:lnSpc>
                </a:pPr>
                <a:endParaRPr lang="pt-BR" sz="1400" b="1" dirty="0">
                  <a:solidFill>
                    <a:srgbClr val="000099"/>
                  </a:solidFill>
                  <a:latin typeface="Arial Black" panose="020B0A04020102020204" pitchFamily="34" charset="0"/>
                </a:endParaRPr>
              </a:p>
              <a:p>
                <a:pPr algn="ctr" eaLnBrk="1" hangingPunct="1">
                  <a:lnSpc>
                    <a:spcPct val="120000"/>
                  </a:lnSpc>
                </a:pPr>
                <a:r>
                  <a:rPr lang="pt-BR" sz="1600" b="1" dirty="0" smtClean="0">
                    <a:solidFill>
                      <a:srgbClr val="000099"/>
                    </a:solidFill>
                    <a:latin typeface="Arial Black" panose="020B0A04020102020204" pitchFamily="34" charset="0"/>
                  </a:rPr>
                  <a:t>CENTRAL BODY OF THE </a:t>
                </a:r>
                <a:r>
                  <a:rPr lang="pt-BR" sz="1600" b="1" dirty="0" smtClean="0">
                    <a:solidFill>
                      <a:srgbClr val="C00000"/>
                    </a:solidFill>
                    <a:latin typeface="Arial Black" panose="020B0A04020102020204" pitchFamily="34" charset="0"/>
                  </a:rPr>
                  <a:t>BRAZILIAN NUCLEAR PROGRAM PROTECTION SYSTEM</a:t>
                </a:r>
                <a:endParaRPr lang="pt-BR" sz="1600" b="1" dirty="0">
                  <a:solidFill>
                    <a:srgbClr val="C00000"/>
                  </a:solidFill>
                  <a:latin typeface="Arial Black" panose="020B0A04020102020204" pitchFamily="34" charset="0"/>
                </a:endParaRPr>
              </a:p>
            </p:txBody>
          </p:sp>
        </p:grpSp>
        <p:grpSp>
          <p:nvGrpSpPr>
            <p:cNvPr id="16" name="Grupo 7"/>
            <p:cNvGrpSpPr/>
            <p:nvPr/>
          </p:nvGrpSpPr>
          <p:grpSpPr>
            <a:xfrm>
              <a:off x="1547664" y="2636912"/>
              <a:ext cx="1584176" cy="1587455"/>
              <a:chOff x="2483768" y="2366349"/>
              <a:chExt cx="1905000" cy="1905001"/>
            </a:xfrm>
          </p:grpSpPr>
          <p:sp>
            <p:nvSpPr>
              <p:cNvPr id="19" name="Elipse 18"/>
              <p:cNvSpPr/>
              <p:nvPr/>
            </p:nvSpPr>
            <p:spPr>
              <a:xfrm>
                <a:off x="2483768" y="2366349"/>
                <a:ext cx="1891746" cy="19050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1" name="Picture 2" descr="http://www.gsi.gov.br/sipron-1/sipron/@@collective.cover.banner/ae0591c6beaa49a1b4a85704b369c5d0/@@images/a8af6116-6dd1-4b98-bdbe-5b5c6fe43c3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2366349"/>
                <a:ext cx="1905000" cy="19050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6" name="Grupo 42"/>
          <p:cNvGrpSpPr/>
          <p:nvPr/>
        </p:nvGrpSpPr>
        <p:grpSpPr>
          <a:xfrm>
            <a:off x="5005461" y="1955665"/>
            <a:ext cx="4139952" cy="3429273"/>
            <a:chOff x="4644008" y="2276872"/>
            <a:chExt cx="4139952" cy="3600400"/>
          </a:xfrm>
          <a:solidFill>
            <a:srgbClr val="CCECFF"/>
          </a:solidFill>
        </p:grpSpPr>
        <p:grpSp>
          <p:nvGrpSpPr>
            <p:cNvPr id="27" name="Grupo 29"/>
            <p:cNvGrpSpPr/>
            <p:nvPr/>
          </p:nvGrpSpPr>
          <p:grpSpPr>
            <a:xfrm>
              <a:off x="4644008" y="2276872"/>
              <a:ext cx="4139952" cy="3600400"/>
              <a:chOff x="496010" y="3037674"/>
              <a:chExt cx="2016224" cy="1440160"/>
            </a:xfrm>
            <a:grpFill/>
          </p:grpSpPr>
          <p:sp>
            <p:nvSpPr>
              <p:cNvPr id="29" name="Retângulo de cantos arredondados 28"/>
              <p:cNvSpPr/>
              <p:nvPr/>
            </p:nvSpPr>
            <p:spPr>
              <a:xfrm>
                <a:off x="496010" y="3037674"/>
                <a:ext cx="2016224" cy="1440160"/>
              </a:xfrm>
              <a:prstGeom prst="roundRect">
                <a:avLst/>
              </a:prstGeom>
              <a:grpFill/>
              <a:ln/>
            </p:spPr>
            <p:style>
              <a:lnRef idx="0">
                <a:schemeClr val="accent6"/>
              </a:lnRef>
              <a:fillRef idx="3">
                <a:schemeClr val="accent6"/>
              </a:fillRef>
              <a:effectRef idx="3">
                <a:schemeClr val="accent6"/>
              </a:effectRef>
              <a:fontRef idx="minor">
                <a:schemeClr val="lt1"/>
              </a:fontRef>
            </p:style>
            <p:txBody>
              <a:bodyPr wrap="square" lIns="36000" tIns="36000" rIns="36000" bIns="36000" anchor="ctr" anchorCtr="0">
                <a:noAutofit/>
              </a:bodyPr>
              <a:lstStyle/>
              <a:p>
                <a:pPr algn="ctr" eaLnBrk="1" hangingPunct="1">
                  <a:lnSpc>
                    <a:spcPct val="120000"/>
                  </a:lnSpc>
                </a:pPr>
                <a:endParaRPr lang="pt-BR" sz="1400" b="1" dirty="0">
                  <a:solidFill>
                    <a:srgbClr val="000099"/>
                  </a:solidFill>
                  <a:latin typeface="Arial Black" panose="020B0A04020102020204" pitchFamily="34" charset="0"/>
                </a:endParaRPr>
              </a:p>
            </p:txBody>
          </p:sp>
          <p:sp>
            <p:nvSpPr>
              <p:cNvPr id="30" name="Retângulo de cantos arredondados 29"/>
              <p:cNvSpPr/>
              <p:nvPr/>
            </p:nvSpPr>
            <p:spPr>
              <a:xfrm>
                <a:off x="611560" y="3140968"/>
                <a:ext cx="1800200" cy="1207363"/>
              </a:xfrm>
              <a:prstGeom prst="roundRect">
                <a:avLst/>
              </a:prstGeom>
              <a:solidFill>
                <a:schemeClr val="bg1">
                  <a:lumMod val="75000"/>
                </a:schemeClr>
              </a:solidFill>
              <a:ln w="38100">
                <a:noFill/>
              </a:ln>
              <a:effectLst/>
              <a:scene3d>
                <a:camera prst="orthographicFront">
                  <a:rot lat="0" lon="0" rev="0"/>
                </a:camera>
                <a:lightRig rig="balanced" dir="t">
                  <a:rot lat="0" lon="0" rev="8700000"/>
                </a:lightRig>
              </a:scene3d>
              <a:sp3d>
                <a:bevelT w="190500" h="38100"/>
              </a:sp3d>
            </p:spPr>
            <p:txBody>
              <a:bodyPr wrap="square" lIns="36000" tIns="36000" rIns="36000" bIns="36000" anchor="ctr" anchorCtr="0">
                <a:noAutofit/>
              </a:bodyPr>
              <a:lstStyle/>
              <a:p>
                <a:pPr algn="ctr" eaLnBrk="1" hangingPunct="1">
                  <a:lnSpc>
                    <a:spcPct val="120000"/>
                  </a:lnSpc>
                </a:pPr>
                <a:endParaRPr lang="pt-BR" sz="1400" b="1" dirty="0">
                  <a:solidFill>
                    <a:srgbClr val="000099"/>
                  </a:solidFill>
                  <a:latin typeface="Arial Black" panose="020B0A04020102020204" pitchFamily="34" charset="0"/>
                </a:endParaRPr>
              </a:p>
              <a:p>
                <a:pPr algn="ctr" eaLnBrk="1" hangingPunct="1">
                  <a:lnSpc>
                    <a:spcPct val="120000"/>
                  </a:lnSpc>
                </a:pPr>
                <a:endParaRPr lang="pt-BR" sz="1400" b="1" dirty="0">
                  <a:solidFill>
                    <a:srgbClr val="000099"/>
                  </a:solidFill>
                  <a:latin typeface="Arial Black" panose="020B0A04020102020204" pitchFamily="34" charset="0"/>
                </a:endParaRPr>
              </a:p>
              <a:p>
                <a:pPr algn="ctr" eaLnBrk="1" hangingPunct="1">
                  <a:lnSpc>
                    <a:spcPct val="120000"/>
                  </a:lnSpc>
                </a:pPr>
                <a:endParaRPr lang="pt-BR" sz="1400" b="1" dirty="0">
                  <a:solidFill>
                    <a:srgbClr val="000099"/>
                  </a:solidFill>
                  <a:latin typeface="Arial Black" panose="020B0A04020102020204" pitchFamily="34" charset="0"/>
                </a:endParaRPr>
              </a:p>
              <a:p>
                <a:pPr algn="ctr" eaLnBrk="1" hangingPunct="1">
                  <a:lnSpc>
                    <a:spcPct val="120000"/>
                  </a:lnSpc>
                </a:pPr>
                <a:endParaRPr lang="pt-BR" sz="1400" b="1" dirty="0">
                  <a:solidFill>
                    <a:srgbClr val="000099"/>
                  </a:solidFill>
                  <a:latin typeface="Arial Black" panose="020B0A04020102020204" pitchFamily="34" charset="0"/>
                </a:endParaRPr>
              </a:p>
              <a:p>
                <a:pPr algn="ctr" eaLnBrk="1" hangingPunct="1">
                  <a:lnSpc>
                    <a:spcPct val="120000"/>
                  </a:lnSpc>
                </a:pPr>
                <a:endParaRPr lang="pt-BR" sz="1400" b="1" dirty="0">
                  <a:solidFill>
                    <a:srgbClr val="000099"/>
                  </a:solidFill>
                  <a:latin typeface="Arial Black" panose="020B0A04020102020204" pitchFamily="34" charset="0"/>
                </a:endParaRPr>
              </a:p>
              <a:p>
                <a:pPr algn="ctr" eaLnBrk="1" hangingPunct="1">
                  <a:lnSpc>
                    <a:spcPct val="120000"/>
                  </a:lnSpc>
                </a:pPr>
                <a:endParaRPr lang="pt-BR" sz="1400" b="1" dirty="0">
                  <a:solidFill>
                    <a:srgbClr val="000099"/>
                  </a:solidFill>
                  <a:latin typeface="Arial Black" panose="020B0A04020102020204" pitchFamily="34" charset="0"/>
                </a:endParaRPr>
              </a:p>
              <a:p>
                <a:pPr algn="ctr" eaLnBrk="1" hangingPunct="1">
                  <a:lnSpc>
                    <a:spcPct val="120000"/>
                  </a:lnSpc>
                </a:pPr>
                <a:endParaRPr lang="pt-BR" sz="1600" b="1" dirty="0">
                  <a:solidFill>
                    <a:srgbClr val="000099"/>
                  </a:solidFill>
                  <a:latin typeface="Arial Black" panose="020B0A04020102020204" pitchFamily="34" charset="0"/>
                </a:endParaRPr>
              </a:p>
              <a:p>
                <a:pPr algn="ctr" eaLnBrk="1" hangingPunct="1">
                  <a:lnSpc>
                    <a:spcPct val="120000"/>
                  </a:lnSpc>
                </a:pPr>
                <a:r>
                  <a:rPr lang="pt-BR" sz="1600" b="1" dirty="0" smtClean="0">
                    <a:solidFill>
                      <a:srgbClr val="000099"/>
                    </a:solidFill>
                    <a:latin typeface="Arial Black" panose="020B0A04020102020204" pitchFamily="34" charset="0"/>
                  </a:rPr>
                  <a:t>COORDINATOR OF THE </a:t>
                </a:r>
                <a:r>
                  <a:rPr lang="pt-BR" sz="1600" b="1" dirty="0" smtClean="0">
                    <a:solidFill>
                      <a:srgbClr val="C00000"/>
                    </a:solidFill>
                    <a:latin typeface="Arial Black" panose="020B0A04020102020204" pitchFamily="34" charset="0"/>
                  </a:rPr>
                  <a:t>BRAZILIAN NUCLEAR PROGRAM DEVELOPMENT COMMITTEE</a:t>
                </a:r>
                <a:endParaRPr lang="pt-BR" sz="1600" b="1" dirty="0">
                  <a:solidFill>
                    <a:srgbClr val="C00000"/>
                  </a:solidFill>
                  <a:latin typeface="Arial Black" panose="020B0A04020102020204" pitchFamily="34" charset="0"/>
                </a:endParaRPr>
              </a:p>
            </p:txBody>
          </p:sp>
        </p:grpSp>
        <p:pic>
          <p:nvPicPr>
            <p:cNvPr id="28"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940" t="22580" r="38390" b="15625"/>
            <a:stretch/>
          </p:blipFill>
          <p:spPr bwMode="auto">
            <a:xfrm>
              <a:off x="5935827" y="2636912"/>
              <a:ext cx="1623997" cy="1627359"/>
            </a:xfrm>
            <a:prstGeom prst="ellipse">
              <a:avLst/>
            </a:prstGeom>
            <a:grpFill/>
            <a:ln>
              <a:noFill/>
            </a:ln>
            <a:effectLst>
              <a:glow rad="63500">
                <a:schemeClr val="accent4">
                  <a:satMod val="175000"/>
                  <a:alpha val="40000"/>
                </a:schemeClr>
              </a:glow>
            </a:effectLst>
            <a:extLst>
              <a:ext uri="{91240B29-F687-4F45-9708-019B960494DF}">
                <a14:hiddenLine xmlns:a14="http://schemas.microsoft.com/office/drawing/2010/main" w="9525">
                  <a:solidFill>
                    <a:schemeClr val="tx1"/>
                  </a:solidFill>
                  <a:miter lim="800000"/>
                  <a:headEnd/>
                  <a:tailEnd/>
                </a14:hiddenLine>
              </a:ext>
            </a:extLst>
          </p:spPr>
        </p:pic>
      </p:grpSp>
      <p:sp>
        <p:nvSpPr>
          <p:cNvPr id="31" name="Retângulo de cantos arredondados 30"/>
          <p:cNvSpPr/>
          <p:nvPr/>
        </p:nvSpPr>
        <p:spPr>
          <a:xfrm>
            <a:off x="1800597" y="5340041"/>
            <a:ext cx="6336704" cy="957476"/>
          </a:xfrm>
          <a:prstGeom prst="roundRect">
            <a:avLst/>
          </a:prstGeom>
          <a:solidFill>
            <a:srgbClr val="00B0F0"/>
          </a:solidFill>
          <a:ln w="38100">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lIns="0" tIns="72000" rIns="0" bIns="72000" anchor="ctr" anchorCtr="0">
            <a:noAutofit/>
          </a:bodyPr>
          <a:lstStyle/>
          <a:p>
            <a:pPr algn="ctr" eaLnBrk="1" hangingPunct="1">
              <a:lnSpc>
                <a:spcPct val="150000"/>
              </a:lnSpc>
            </a:pPr>
            <a:r>
              <a:rPr lang="pt-BR" sz="2400" b="1" dirty="0" smtClean="0">
                <a:solidFill>
                  <a:srgbClr val="002060"/>
                </a:solidFill>
                <a:effectLst>
                  <a:outerShdw blurRad="38100" dist="38100" dir="2700000" algn="tl">
                    <a:srgbClr val="000000">
                      <a:alpha val="43137"/>
                    </a:srgbClr>
                  </a:outerShdw>
                </a:effectLst>
                <a:latin typeface="Arial Black" panose="020B0A04020102020204" pitchFamily="34" charset="0"/>
              </a:rPr>
              <a:t>PROTECTION + DEVELOPMENT</a:t>
            </a:r>
            <a:endParaRPr lang="pt-BR" sz="2400" b="1" dirty="0">
              <a:solidFill>
                <a:srgbClr val="002060"/>
              </a:solidFill>
              <a:effectLst>
                <a:outerShdw blurRad="38100" dist="38100" dir="2700000" algn="tl">
                  <a:srgbClr val="000000">
                    <a:alpha val="43137"/>
                  </a:srgbClr>
                </a:outerShdw>
              </a:effectLst>
              <a:latin typeface="Arial Black" panose="020B0A04020102020204" pitchFamily="34" charset="0"/>
            </a:endParaRPr>
          </a:p>
          <a:p>
            <a:pPr algn="ctr" eaLnBrk="1" hangingPunct="1">
              <a:lnSpc>
                <a:spcPct val="150000"/>
              </a:lnSpc>
            </a:pPr>
            <a:r>
              <a:rPr lang="pt-BR" sz="1600" b="1" dirty="0" smtClean="0">
                <a:solidFill>
                  <a:srgbClr val="002060"/>
                </a:solidFill>
                <a:effectLst>
                  <a:outerShdw blurRad="38100" dist="38100" dir="2700000" algn="tl">
                    <a:srgbClr val="000000">
                      <a:alpha val="43137"/>
                    </a:srgbClr>
                  </a:outerShdw>
                </a:effectLst>
                <a:latin typeface="Arial Black" panose="020B0A04020102020204" pitchFamily="34" charset="0"/>
              </a:rPr>
              <a:t>OF THE BRAZILIAN NUCLEAR PROGRAM</a:t>
            </a:r>
            <a:endParaRPr lang="pt-BR" sz="1600" b="1"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sp>
        <p:nvSpPr>
          <p:cNvPr id="33" name="Text Box 43"/>
          <p:cNvSpPr txBox="1">
            <a:spLocks noChangeArrowheads="1"/>
          </p:cNvSpPr>
          <p:nvPr/>
        </p:nvSpPr>
        <p:spPr bwMode="auto">
          <a:xfrm>
            <a:off x="8929389" y="5832375"/>
            <a:ext cx="1821151" cy="457200"/>
          </a:xfrm>
          <a:prstGeom prst="rect">
            <a:avLst/>
          </a:prstGeom>
          <a:noFill/>
          <a:ln w="9525" algn="ctr">
            <a:noFill/>
            <a:miter lim="800000"/>
            <a:headEnd/>
            <a:tailEnd/>
          </a:ln>
          <a:effectLst/>
        </p:spPr>
        <p:txBody>
          <a:bodyPr wrap="square">
            <a:spAutoFit/>
          </a:bodyPr>
          <a:lstStyle/>
          <a:p>
            <a:pPr>
              <a:spcBef>
                <a:spcPct val="50000"/>
              </a:spcBef>
            </a:pPr>
            <a:r>
              <a:rPr lang="nl-NL" sz="2400" b="1" dirty="0" smtClean="0">
                <a:solidFill>
                  <a:srgbClr val="7030A0"/>
                </a:solidFill>
              </a:rPr>
              <a:t>5/14</a:t>
            </a:r>
            <a:endParaRPr lang="en-GB" sz="2400" b="1" dirty="0">
              <a:solidFill>
                <a:srgbClr val="7030A0"/>
              </a:solidFill>
            </a:endParaRPr>
          </a:p>
        </p:txBody>
      </p:sp>
      <p:sp>
        <p:nvSpPr>
          <p:cNvPr id="36" name="Seta para a esquerda 35">
            <a:hlinkClick r:id="rId7" action="ppaction://hlinksldjump"/>
          </p:cNvPr>
          <p:cNvSpPr/>
          <p:nvPr/>
        </p:nvSpPr>
        <p:spPr bwMode="auto">
          <a:xfrm>
            <a:off x="8857381" y="5832375"/>
            <a:ext cx="601975" cy="484632"/>
          </a:xfrm>
          <a:prstGeom prst="lef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
        <p:nvSpPr>
          <p:cNvPr id="37" name="Seta para a direita 36">
            <a:hlinkClick r:id="rId8" action="ppaction://hlinksldjump"/>
          </p:cNvPr>
          <p:cNvSpPr/>
          <p:nvPr/>
        </p:nvSpPr>
        <p:spPr bwMode="auto">
          <a:xfrm>
            <a:off x="10225533" y="5832375"/>
            <a:ext cx="572127" cy="484632"/>
          </a:xfrm>
          <a:prstGeom prst="righ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
        <p:nvSpPr>
          <p:cNvPr id="2" name="Elipse 1"/>
          <p:cNvSpPr/>
          <p:nvPr/>
        </p:nvSpPr>
        <p:spPr bwMode="auto">
          <a:xfrm>
            <a:off x="8088611" y="1391994"/>
            <a:ext cx="3289049" cy="1521929"/>
          </a:xfrm>
          <a:prstGeom prst="ellipse">
            <a:avLst/>
          </a:prstGeom>
          <a:solidFill>
            <a:srgbClr val="FFFF00"/>
          </a:solidFill>
          <a:ln w="9525" cap="flat" cmpd="sng" algn="ctr">
            <a:solidFill>
              <a:srgbClr val="FFFF00"/>
            </a:solidFill>
            <a:prstDash val="solid"/>
            <a:round/>
            <a:headEnd type="none" w="med" len="med"/>
            <a:tailEnd type="none" w="med" len="med"/>
          </a:ln>
          <a:effectLst/>
          <a:scene3d>
            <a:camera prst="perspectiveFront"/>
            <a:lightRig rig="threePt" dir="t"/>
          </a:scene3d>
          <a:sp3d>
            <a:bevelT prst="angle"/>
          </a:sp3d>
        </p:spPr>
        <p:txBody>
          <a:bodyPr vert="horz" wrap="none" lIns="91440" tIns="45720" rIns="91440" bIns="45720" numCol="1" rtlCol="0" anchor="ctr" anchorCtr="0" compatLnSpc="1">
            <a:prstTxWarp prst="textNoShape">
              <a:avLst/>
            </a:prstTxWarp>
          </a:bodyPr>
          <a:lstStyle/>
          <a:p>
            <a:pPr eaLnBrk="0" hangingPunct="0"/>
            <a:r>
              <a:rPr lang="pt-BR" b="1" dirty="0" err="1">
                <a:solidFill>
                  <a:srgbClr val="000000"/>
                </a:solidFill>
              </a:rPr>
              <a:t>National</a:t>
            </a:r>
            <a:r>
              <a:rPr lang="pt-BR" b="1" dirty="0">
                <a:solidFill>
                  <a:srgbClr val="000000"/>
                </a:solidFill>
              </a:rPr>
              <a:t> Security </a:t>
            </a:r>
            <a:r>
              <a:rPr lang="pt-BR" b="1" dirty="0" err="1">
                <a:solidFill>
                  <a:srgbClr val="000000"/>
                </a:solidFill>
              </a:rPr>
              <a:t>Cabinet</a:t>
            </a:r>
            <a:r>
              <a:rPr lang="pt-BR" b="1" dirty="0">
                <a:solidFill>
                  <a:srgbClr val="000000"/>
                </a:solidFill>
              </a:rPr>
              <a:t> </a:t>
            </a:r>
          </a:p>
          <a:p>
            <a:pPr eaLnBrk="0" hangingPunct="0"/>
            <a:r>
              <a:rPr lang="pt-BR" b="1" dirty="0">
                <a:solidFill>
                  <a:srgbClr val="000066"/>
                </a:solidFill>
              </a:rPr>
              <a:t>Head </a:t>
            </a:r>
            <a:r>
              <a:rPr lang="pt-BR" b="1" dirty="0" err="1">
                <a:solidFill>
                  <a:srgbClr val="000066"/>
                </a:solidFill>
              </a:rPr>
              <a:t>of</a:t>
            </a:r>
            <a:r>
              <a:rPr lang="pt-BR" b="1" dirty="0">
                <a:solidFill>
                  <a:srgbClr val="000066"/>
                </a:solidFill>
              </a:rPr>
              <a:t> CDPNB</a:t>
            </a:r>
          </a:p>
          <a:p>
            <a:pPr eaLnBrk="0" hangingPunct="0"/>
            <a:r>
              <a:rPr lang="pt-BR" b="1" dirty="0" err="1">
                <a:solidFill>
                  <a:srgbClr val="000066"/>
                </a:solidFill>
              </a:rPr>
              <a:t>Main</a:t>
            </a:r>
            <a:r>
              <a:rPr lang="pt-BR" b="1" dirty="0">
                <a:solidFill>
                  <a:srgbClr val="000066"/>
                </a:solidFill>
              </a:rPr>
              <a:t> </a:t>
            </a:r>
            <a:r>
              <a:rPr lang="pt-BR" b="1" dirty="0" err="1">
                <a:solidFill>
                  <a:srgbClr val="000066"/>
                </a:solidFill>
              </a:rPr>
              <a:t>body</a:t>
            </a:r>
            <a:r>
              <a:rPr lang="pt-BR" b="1" dirty="0">
                <a:solidFill>
                  <a:srgbClr val="000066"/>
                </a:solidFill>
              </a:rPr>
              <a:t> </a:t>
            </a:r>
            <a:r>
              <a:rPr lang="pt-BR" b="1" dirty="0" err="1">
                <a:solidFill>
                  <a:srgbClr val="000066"/>
                </a:solidFill>
              </a:rPr>
              <a:t>of</a:t>
            </a:r>
            <a:r>
              <a:rPr lang="pt-BR" b="1" dirty="0">
                <a:solidFill>
                  <a:srgbClr val="000066"/>
                </a:solidFill>
              </a:rPr>
              <a:t> </a:t>
            </a:r>
            <a:r>
              <a:rPr lang="pt-BR" b="1" dirty="0" err="1">
                <a:solidFill>
                  <a:srgbClr val="000066"/>
                </a:solidFill>
              </a:rPr>
              <a:t>Sipron</a:t>
            </a:r>
            <a:endParaRPr lang="pt-BR" b="1" dirty="0">
              <a:solidFill>
                <a:srgbClr val="000066"/>
              </a:solidFill>
            </a:endParaRPr>
          </a:p>
        </p:txBody>
      </p:sp>
    </p:spTree>
    <p:extLst>
      <p:ext uri="{BB962C8B-B14F-4D97-AF65-F5344CB8AC3E}">
        <p14:creationId xmlns:p14="http://schemas.microsoft.com/office/powerpoint/2010/main" val="2442852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0"/>
          <p:cNvSpPr txBox="1">
            <a:spLocks noChangeArrowheads="1"/>
          </p:cNvSpPr>
          <p:nvPr/>
        </p:nvSpPr>
        <p:spPr bwMode="auto">
          <a:xfrm>
            <a:off x="1" y="-3176"/>
            <a:ext cx="11523156" cy="1616075"/>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pic>
        <p:nvPicPr>
          <p:cNvPr id="38" name="Picture 2" descr="Bildergebnis für home button">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7"/>
          <p:cNvSpPr txBox="1">
            <a:spLocks noChangeArrowheads="1"/>
          </p:cNvSpPr>
          <p:nvPr/>
        </p:nvSpPr>
        <p:spPr bwMode="auto">
          <a:xfrm>
            <a:off x="1898515" y="114721"/>
            <a:ext cx="7416825" cy="400110"/>
          </a:xfrm>
          <a:prstGeom prst="rect">
            <a:avLst/>
          </a:prstGeom>
          <a:noFill/>
          <a:ln w="9525">
            <a:noFill/>
            <a:miter lim="800000"/>
            <a:headEnd/>
            <a:tailEnd/>
          </a:ln>
          <a:effectLst/>
        </p:spPr>
        <p:txBody>
          <a:bodyPr wrap="square">
            <a:spAutoFit/>
          </a:bodyPr>
          <a:lstStyle/>
          <a:p>
            <a:pPr lvl="0"/>
            <a:r>
              <a:rPr lang="en-US" sz="2000" b="1" dirty="0" smtClean="0">
                <a:solidFill>
                  <a:srgbClr val="0070C0"/>
                </a:solidFill>
              </a:rPr>
              <a:t>International </a:t>
            </a:r>
            <a:r>
              <a:rPr lang="en-US" sz="2000" b="1" dirty="0">
                <a:solidFill>
                  <a:srgbClr val="0070C0"/>
                </a:solidFill>
              </a:rPr>
              <a:t>Conference on Nuclear Security </a:t>
            </a:r>
            <a:r>
              <a:rPr lang="en-US" sz="2000" b="1" dirty="0" smtClean="0">
                <a:solidFill>
                  <a:srgbClr val="0070C0"/>
                </a:solidFill>
              </a:rPr>
              <a:t>2020</a:t>
            </a:r>
            <a:endParaRPr lang="en-US" sz="2000" b="1" dirty="0">
              <a:solidFill>
                <a:srgbClr val="0070C0"/>
              </a:solidFill>
            </a:endParaRPr>
          </a:p>
        </p:txBody>
      </p:sp>
      <p:sp>
        <p:nvSpPr>
          <p:cNvPr id="33" name="Text Box 43"/>
          <p:cNvSpPr txBox="1">
            <a:spLocks noChangeArrowheads="1"/>
          </p:cNvSpPr>
          <p:nvPr/>
        </p:nvSpPr>
        <p:spPr bwMode="auto">
          <a:xfrm>
            <a:off x="8929389" y="5832375"/>
            <a:ext cx="1821151" cy="457200"/>
          </a:xfrm>
          <a:prstGeom prst="rect">
            <a:avLst/>
          </a:prstGeom>
          <a:noFill/>
          <a:ln w="9525" algn="ctr">
            <a:noFill/>
            <a:miter lim="800000"/>
            <a:headEnd/>
            <a:tailEnd/>
          </a:ln>
          <a:effectLst/>
        </p:spPr>
        <p:txBody>
          <a:bodyPr wrap="square">
            <a:spAutoFit/>
          </a:bodyPr>
          <a:lstStyle/>
          <a:p>
            <a:pPr>
              <a:spcBef>
                <a:spcPct val="50000"/>
              </a:spcBef>
            </a:pPr>
            <a:r>
              <a:rPr lang="nl-NL" sz="2400" b="1" dirty="0" smtClean="0">
                <a:solidFill>
                  <a:srgbClr val="7030A0"/>
                </a:solidFill>
              </a:rPr>
              <a:t>6/14</a:t>
            </a:r>
            <a:endParaRPr lang="en-GB" sz="2400" b="1" dirty="0">
              <a:solidFill>
                <a:srgbClr val="7030A0"/>
              </a:solidFill>
            </a:endParaRPr>
          </a:p>
        </p:txBody>
      </p:sp>
      <p:sp>
        <p:nvSpPr>
          <p:cNvPr id="36" name="Seta para a esquerda 35">
            <a:hlinkClick r:id="rId3" action="ppaction://hlinksldjump"/>
          </p:cNvPr>
          <p:cNvSpPr/>
          <p:nvPr/>
        </p:nvSpPr>
        <p:spPr bwMode="auto">
          <a:xfrm>
            <a:off x="8857381" y="5832375"/>
            <a:ext cx="601975" cy="484632"/>
          </a:xfrm>
          <a:prstGeom prst="lef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
        <p:nvSpPr>
          <p:cNvPr id="37" name="Seta para a direita 36">
            <a:hlinkClick r:id="rId5" action="ppaction://hlinksldjump"/>
          </p:cNvPr>
          <p:cNvSpPr/>
          <p:nvPr/>
        </p:nvSpPr>
        <p:spPr bwMode="auto">
          <a:xfrm>
            <a:off x="10225533" y="5832375"/>
            <a:ext cx="572127" cy="484632"/>
          </a:xfrm>
          <a:prstGeom prst="righ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
        <p:nvSpPr>
          <p:cNvPr id="23" name="Retângulo de cantos arredondados 22"/>
          <p:cNvSpPr/>
          <p:nvPr/>
        </p:nvSpPr>
        <p:spPr>
          <a:xfrm>
            <a:off x="899592" y="1484784"/>
            <a:ext cx="9613973" cy="675183"/>
          </a:xfrm>
          <a:prstGeom prst="roundRect">
            <a:avLst/>
          </a:prstGeom>
          <a:solidFill>
            <a:schemeClr val="bg1">
              <a:lumMod val="85000"/>
            </a:schemeClr>
          </a:solidFill>
          <a:ln w="38100">
            <a:noFill/>
          </a:ln>
          <a:effectLst/>
          <a:scene3d>
            <a:camera prst="orthographicFront">
              <a:rot lat="0" lon="0" rev="0"/>
            </a:camera>
            <a:lightRig rig="balanced" dir="t">
              <a:rot lat="0" lon="0" rev="8400000"/>
            </a:lightRig>
          </a:scene3d>
          <a:sp3d>
            <a:bevelT w="190500" h="38100"/>
          </a:sp3d>
        </p:spPr>
        <p:txBody>
          <a:bodyPr lIns="36000" tIns="36000" rIns="36000" bIns="108000" anchor="ctr"/>
          <a:lstStyle/>
          <a:p>
            <a:pPr algn="ctr">
              <a:defRPr/>
            </a:pPr>
            <a:r>
              <a:rPr lang="en-US" altLang="pt-BR" sz="2200" b="1" dirty="0">
                <a:solidFill>
                  <a:schemeClr val="accent6">
                    <a:lumMod val="50000"/>
                  </a:schemeClr>
                </a:solidFill>
                <a:latin typeface="Arial Black" panose="020B0A04020102020204" pitchFamily="34" charset="0"/>
              </a:rPr>
              <a:t>BRAZILIAN NUCLEAR PROGRAM DEVELOPMENT COMMITTEE </a:t>
            </a:r>
            <a:endParaRPr lang="pt-BR" altLang="pt-BR" sz="2200" b="1" dirty="0">
              <a:solidFill>
                <a:schemeClr val="accent6">
                  <a:lumMod val="50000"/>
                </a:schemeClr>
              </a:solidFill>
              <a:latin typeface="Arial Black" panose="020B0A04020102020204" pitchFamily="34" charset="0"/>
            </a:endParaRPr>
          </a:p>
        </p:txBody>
      </p:sp>
      <p:sp>
        <p:nvSpPr>
          <p:cNvPr id="32" name="Text Box 57"/>
          <p:cNvSpPr txBox="1">
            <a:spLocks noChangeArrowheads="1"/>
          </p:cNvSpPr>
          <p:nvPr/>
        </p:nvSpPr>
        <p:spPr bwMode="auto">
          <a:xfrm>
            <a:off x="83544" y="2656479"/>
            <a:ext cx="11356069" cy="2671840"/>
          </a:xfrm>
          <a:prstGeom prst="rect">
            <a:avLst/>
          </a:prstGeom>
          <a:gradFill flip="none" rotWithShape="1">
            <a:gsLst>
              <a:gs pos="0">
                <a:srgbClr val="FFFF66"/>
              </a:gs>
              <a:gs pos="50000">
                <a:srgbClr val="FFFF99"/>
              </a:gs>
              <a:gs pos="100000">
                <a:schemeClr val="bg1">
                  <a:shade val="100000"/>
                  <a:satMod val="115000"/>
                </a:schemeClr>
              </a:gs>
            </a:gsLst>
            <a:lin ang="5400000" scaled="1"/>
            <a:tileRect/>
          </a:gradFill>
          <a:ln>
            <a:noFill/>
          </a:ln>
          <a:effectLst>
            <a:outerShdw blurRad="152400" dist="317500" dir="5400000" sx="90000" sy="-19000" rotWithShape="0">
              <a:prstClr val="black">
                <a:alpha val="15000"/>
              </a:prstClr>
            </a:outerShdw>
          </a:effectLst>
          <a:scene3d>
            <a:camera prst="orthographicFront"/>
            <a:lightRig rig="threePt" dir="t"/>
          </a:scene3d>
          <a:sp3d prstMaterial="dkEdge">
            <a:bevelT w="165100" prst="coolSlant"/>
          </a:sp3d>
        </p:spPr>
        <p:txBody>
          <a:bodyPr wrap="square" tIns="180000" rIns="252000" bIns="18000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93663" algn="just" eaLnBrk="1" hangingPunct="1">
              <a:lnSpc>
                <a:spcPct val="150000"/>
              </a:lnSpc>
            </a:pPr>
            <a:r>
              <a:rPr lang="pt-BR" altLang="pt-BR" sz="2000" b="1" dirty="0"/>
              <a:t>	</a:t>
            </a:r>
            <a:r>
              <a:rPr lang="pt-BR" altLang="pt-BR" sz="2000" b="1" dirty="0" smtClean="0"/>
              <a:t>CDPNB is </a:t>
            </a:r>
            <a:r>
              <a:rPr lang="pt-BR" altLang="pt-BR" sz="2000" b="1" dirty="0" err="1" smtClean="0"/>
              <a:t>coordinated</a:t>
            </a:r>
            <a:r>
              <a:rPr lang="pt-BR" altLang="pt-BR" sz="2000" b="1" dirty="0" smtClean="0"/>
              <a:t> </a:t>
            </a:r>
            <a:r>
              <a:rPr lang="pt-BR" altLang="pt-BR" sz="2000" b="1" dirty="0" err="1" smtClean="0"/>
              <a:t>by</a:t>
            </a:r>
            <a:r>
              <a:rPr lang="pt-BR" altLang="pt-BR" sz="2000" b="1" dirty="0" smtClean="0"/>
              <a:t> GSI </a:t>
            </a:r>
            <a:r>
              <a:rPr lang="pt-BR" altLang="pt-BR" sz="2000" b="1" dirty="0" err="1" smtClean="0"/>
              <a:t>and</a:t>
            </a:r>
            <a:r>
              <a:rPr lang="pt-BR" altLang="pt-BR" sz="2000" b="1" dirty="0" smtClean="0"/>
              <a:t> must, as its </a:t>
            </a:r>
            <a:r>
              <a:rPr lang="pt-BR" altLang="pt-BR" sz="2000" b="1" dirty="0" err="1" smtClean="0"/>
              <a:t>mission</a:t>
            </a:r>
            <a:r>
              <a:rPr lang="pt-BR" altLang="pt-BR" sz="2000" b="1" dirty="0" smtClean="0"/>
              <a:t>, </a:t>
            </a:r>
            <a:r>
              <a:rPr lang="pt-BR" altLang="pt-BR" sz="2000" b="1" dirty="0" err="1" smtClean="0"/>
              <a:t>advise</a:t>
            </a:r>
            <a:r>
              <a:rPr lang="pt-BR" altLang="pt-BR" sz="2000" b="1" dirty="0" smtClean="0"/>
              <a:t> </a:t>
            </a:r>
            <a:r>
              <a:rPr lang="pt-BR" altLang="pt-BR" sz="2000" b="1" dirty="0" err="1" smtClean="0"/>
              <a:t>the</a:t>
            </a:r>
            <a:r>
              <a:rPr lang="pt-BR" altLang="pt-BR" sz="2000" b="1" dirty="0" smtClean="0"/>
              <a:t> </a:t>
            </a:r>
            <a:r>
              <a:rPr lang="pt-BR" altLang="pt-BR" sz="2000" b="1" dirty="0" err="1" smtClean="0"/>
              <a:t>Chief</a:t>
            </a:r>
            <a:r>
              <a:rPr lang="pt-BR" altLang="pt-BR" sz="2000" b="1" dirty="0" smtClean="0"/>
              <a:t> </a:t>
            </a:r>
            <a:r>
              <a:rPr lang="pt-BR" altLang="pt-BR" sz="2000" b="1" dirty="0" err="1" smtClean="0"/>
              <a:t>of</a:t>
            </a:r>
            <a:r>
              <a:rPr lang="pt-BR" altLang="pt-BR" sz="2000" b="1" dirty="0" smtClean="0"/>
              <a:t> </a:t>
            </a:r>
            <a:r>
              <a:rPr lang="pt-BR" altLang="pt-BR" sz="2000" b="1" dirty="0" err="1" smtClean="0"/>
              <a:t>Executive</a:t>
            </a:r>
            <a:r>
              <a:rPr lang="pt-BR" altLang="pt-BR" sz="2000" b="1" dirty="0" smtClean="0"/>
              <a:t> Power, </a:t>
            </a:r>
            <a:r>
              <a:rPr lang="pt-BR" altLang="pt-BR" sz="2000" b="1" dirty="0" err="1" smtClean="0"/>
              <a:t>through</a:t>
            </a:r>
            <a:r>
              <a:rPr lang="pt-BR" altLang="pt-BR" sz="2000" b="1" dirty="0" smtClean="0"/>
              <a:t> a high </a:t>
            </a:r>
            <a:r>
              <a:rPr lang="pt-BR" altLang="pt-BR" sz="2000" b="1" dirty="0" err="1" smtClean="0"/>
              <a:t>level</a:t>
            </a:r>
            <a:r>
              <a:rPr lang="pt-BR" altLang="pt-BR" sz="2000" b="1" dirty="0" smtClean="0"/>
              <a:t> </a:t>
            </a:r>
            <a:r>
              <a:rPr lang="pt-BR" altLang="pt-BR" sz="2000" b="1" dirty="0" err="1" smtClean="0"/>
              <a:t>commitee</a:t>
            </a:r>
            <a:r>
              <a:rPr lang="pt-BR" altLang="pt-BR" sz="2000" b="1" dirty="0" smtClean="0"/>
              <a:t>, </a:t>
            </a:r>
            <a:r>
              <a:rPr lang="pt-BR" altLang="pt-BR" sz="2000" b="1" dirty="0" err="1" smtClean="0"/>
              <a:t>on</a:t>
            </a:r>
            <a:r>
              <a:rPr lang="pt-BR" altLang="pt-BR" sz="2000" b="1" dirty="0" smtClean="0"/>
              <a:t> </a:t>
            </a:r>
            <a:r>
              <a:rPr lang="pt-BR" altLang="pt-BR" sz="2000" b="1" dirty="0" err="1" smtClean="0"/>
              <a:t>the</a:t>
            </a:r>
            <a:r>
              <a:rPr lang="pt-BR" altLang="pt-BR" sz="2000" b="1" dirty="0" smtClean="0"/>
              <a:t> establishment </a:t>
            </a:r>
            <a:r>
              <a:rPr lang="pt-BR" altLang="pt-BR" sz="2000" b="1" dirty="0" err="1" smtClean="0"/>
              <a:t>of</a:t>
            </a:r>
            <a:r>
              <a:rPr lang="pt-BR" altLang="pt-BR" sz="2000" b="1" dirty="0" smtClean="0"/>
              <a:t> </a:t>
            </a:r>
            <a:r>
              <a:rPr lang="pt-BR" altLang="pt-BR" sz="2000" b="1" dirty="0" err="1" smtClean="0"/>
              <a:t>guidelines</a:t>
            </a:r>
            <a:r>
              <a:rPr lang="pt-BR" altLang="pt-BR" sz="2000" b="1" dirty="0" smtClean="0"/>
              <a:t> </a:t>
            </a:r>
            <a:r>
              <a:rPr lang="pt-BR" altLang="pt-BR" sz="2000" b="1" dirty="0" err="1" smtClean="0"/>
              <a:t>and</a:t>
            </a:r>
            <a:r>
              <a:rPr lang="pt-BR" altLang="pt-BR" sz="2000" b="1" dirty="0" smtClean="0"/>
              <a:t> </a:t>
            </a:r>
            <a:r>
              <a:rPr lang="pt-BR" altLang="pt-BR" sz="2000" b="1" dirty="0" err="1" smtClean="0"/>
              <a:t>goals</a:t>
            </a:r>
            <a:r>
              <a:rPr lang="pt-BR" altLang="pt-BR" sz="2000" b="1" dirty="0" smtClean="0"/>
              <a:t> for </a:t>
            </a:r>
            <a:r>
              <a:rPr lang="pt-BR" altLang="pt-BR" sz="2000" b="1" dirty="0" err="1" smtClean="0"/>
              <a:t>the</a:t>
            </a:r>
            <a:r>
              <a:rPr lang="pt-BR" altLang="pt-BR" sz="2000" b="1" dirty="0" smtClean="0"/>
              <a:t> </a:t>
            </a:r>
            <a:r>
              <a:rPr lang="pt-BR" altLang="pt-BR" sz="2000" b="1" dirty="0" err="1" smtClean="0"/>
              <a:t>development</a:t>
            </a:r>
            <a:r>
              <a:rPr lang="pt-BR" altLang="pt-BR" sz="2000" b="1" dirty="0" smtClean="0"/>
              <a:t> </a:t>
            </a:r>
            <a:r>
              <a:rPr lang="pt-BR" altLang="pt-BR" sz="2000" b="1" dirty="0" err="1" smtClean="0"/>
              <a:t>and</a:t>
            </a:r>
            <a:r>
              <a:rPr lang="pt-BR" altLang="pt-BR" sz="2000" b="1" dirty="0" smtClean="0"/>
              <a:t> </a:t>
            </a:r>
            <a:r>
              <a:rPr lang="pt-BR" altLang="pt-BR" sz="2000" b="1" dirty="0" err="1" smtClean="0"/>
              <a:t>the</a:t>
            </a:r>
            <a:r>
              <a:rPr lang="pt-BR" altLang="pt-BR" sz="2000" b="1" dirty="0" smtClean="0"/>
              <a:t> </a:t>
            </a:r>
            <a:r>
              <a:rPr lang="pt-BR" altLang="pt-BR" sz="2000" b="1" dirty="0" err="1" smtClean="0"/>
              <a:t>monitoring</a:t>
            </a:r>
            <a:r>
              <a:rPr lang="pt-BR" altLang="pt-BR" sz="2000" b="1" dirty="0" smtClean="0"/>
              <a:t> </a:t>
            </a:r>
            <a:r>
              <a:rPr lang="pt-BR" altLang="pt-BR" sz="2000" b="1" dirty="0" err="1" smtClean="0"/>
              <a:t>of</a:t>
            </a:r>
            <a:r>
              <a:rPr lang="pt-BR" altLang="pt-BR" sz="2000" b="1" dirty="0" smtClean="0"/>
              <a:t> </a:t>
            </a:r>
            <a:r>
              <a:rPr lang="pt-BR" altLang="pt-BR" sz="2000" b="1" dirty="0" err="1" smtClean="0"/>
              <a:t>the</a:t>
            </a:r>
            <a:r>
              <a:rPr lang="pt-BR" altLang="pt-BR" sz="2000" b="1" dirty="0" smtClean="0"/>
              <a:t> BRAZILIAN NUCLEAR PROGRAM, in </a:t>
            </a:r>
            <a:r>
              <a:rPr lang="pt-BR" altLang="pt-BR" sz="2000" b="1" dirty="0" err="1" smtClean="0"/>
              <a:t>order</a:t>
            </a:r>
            <a:r>
              <a:rPr lang="pt-BR" altLang="pt-BR" sz="2000" b="1" dirty="0" smtClean="0"/>
              <a:t> to </a:t>
            </a:r>
            <a:r>
              <a:rPr lang="pt-BR" altLang="pt-BR" sz="2000" b="1" dirty="0" err="1" smtClean="0"/>
              <a:t>contribute</a:t>
            </a:r>
            <a:r>
              <a:rPr lang="pt-BR" altLang="pt-BR" sz="2000" b="1" dirty="0" smtClean="0"/>
              <a:t> to </a:t>
            </a:r>
            <a:r>
              <a:rPr lang="pt-BR" altLang="pt-BR" sz="2000" b="1" dirty="0" err="1" smtClean="0"/>
              <a:t>the</a:t>
            </a:r>
            <a:r>
              <a:rPr lang="pt-BR" altLang="pt-BR" sz="2000" b="1" dirty="0" smtClean="0"/>
              <a:t> </a:t>
            </a:r>
            <a:r>
              <a:rPr lang="pt-BR" altLang="pt-BR" sz="2000" b="1" dirty="0" smtClean="0">
                <a:solidFill>
                  <a:srgbClr val="0000CC"/>
                </a:solidFill>
                <a:latin typeface="Arial Black" panose="020B0A04020102020204" pitchFamily="34" charset="0"/>
              </a:rPr>
              <a:t>NATIONAL DEVELOPMENT </a:t>
            </a:r>
            <a:r>
              <a:rPr lang="pt-BR" altLang="pt-BR" sz="2000" b="1" dirty="0" err="1" smtClean="0"/>
              <a:t>and</a:t>
            </a:r>
            <a:r>
              <a:rPr lang="pt-BR" altLang="pt-BR" sz="2000" b="1" dirty="0" smtClean="0"/>
              <a:t> to </a:t>
            </a:r>
            <a:r>
              <a:rPr lang="pt-BR" altLang="pt-BR" sz="2000" b="1" dirty="0" err="1" smtClean="0"/>
              <a:t>the</a:t>
            </a:r>
            <a:r>
              <a:rPr lang="pt-BR" altLang="pt-BR" sz="2000" b="1" dirty="0" smtClean="0"/>
              <a:t> </a:t>
            </a:r>
            <a:r>
              <a:rPr lang="pt-BR" altLang="pt-BR" sz="2000" b="1" dirty="0" err="1" smtClean="0"/>
              <a:t>promotion</a:t>
            </a:r>
            <a:r>
              <a:rPr lang="pt-BR" altLang="pt-BR" sz="2000" b="1" dirty="0" smtClean="0"/>
              <a:t> </a:t>
            </a:r>
            <a:r>
              <a:rPr lang="pt-BR" altLang="pt-BR" sz="2000" b="1" dirty="0" err="1" smtClean="0"/>
              <a:t>of</a:t>
            </a:r>
            <a:r>
              <a:rPr lang="pt-BR" altLang="pt-BR" sz="2000" b="1" dirty="0" smtClean="0"/>
              <a:t> </a:t>
            </a:r>
            <a:r>
              <a:rPr lang="pt-BR" altLang="pt-BR" sz="2000" b="1" dirty="0" smtClean="0">
                <a:solidFill>
                  <a:srgbClr val="0000CC"/>
                </a:solidFill>
                <a:latin typeface="Arial Black" panose="020B0A04020102020204" pitchFamily="34" charset="0"/>
              </a:rPr>
              <a:t>BRAZILIAN SOCIETY WELFARE</a:t>
            </a:r>
            <a:r>
              <a:rPr lang="pt-BR" altLang="pt-BR" sz="2000" b="1" dirty="0" smtClean="0"/>
              <a:t>. </a:t>
            </a:r>
            <a:endParaRPr lang="pt-BR" altLang="pt-BR" dirty="0">
              <a:solidFill>
                <a:srgbClr val="FFFF00"/>
              </a:solidFill>
            </a:endParaRPr>
          </a:p>
        </p:txBody>
      </p:sp>
    </p:spTree>
    <p:extLst>
      <p:ext uri="{BB962C8B-B14F-4D97-AF65-F5344CB8AC3E}">
        <p14:creationId xmlns:p14="http://schemas.microsoft.com/office/powerpoint/2010/main" val="1693845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0"/>
          <p:cNvSpPr txBox="1">
            <a:spLocks noChangeArrowheads="1"/>
          </p:cNvSpPr>
          <p:nvPr/>
        </p:nvSpPr>
        <p:spPr bwMode="auto">
          <a:xfrm>
            <a:off x="1" y="-3176"/>
            <a:ext cx="11523156" cy="1616075"/>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pic>
        <p:nvPicPr>
          <p:cNvPr id="38" name="Picture 2" descr="Bildergebnis für home button">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7"/>
          <p:cNvSpPr txBox="1">
            <a:spLocks noChangeArrowheads="1"/>
          </p:cNvSpPr>
          <p:nvPr/>
        </p:nvSpPr>
        <p:spPr bwMode="auto">
          <a:xfrm>
            <a:off x="1898515" y="114721"/>
            <a:ext cx="7416825" cy="569387"/>
          </a:xfrm>
          <a:prstGeom prst="rect">
            <a:avLst/>
          </a:prstGeom>
          <a:noFill/>
          <a:ln w="9525">
            <a:noFill/>
            <a:miter lim="800000"/>
            <a:headEnd/>
            <a:tailEnd/>
          </a:ln>
          <a:effectLst/>
        </p:spPr>
        <p:txBody>
          <a:bodyPr wrap="square">
            <a:spAutoFit/>
          </a:bodyPr>
          <a:lstStyle/>
          <a:p>
            <a:pPr lvl="0"/>
            <a:r>
              <a:rPr lang="en-US" sz="2000" b="1" dirty="0" smtClean="0">
                <a:solidFill>
                  <a:srgbClr val="0070C0"/>
                </a:solidFill>
              </a:rPr>
              <a:t>International </a:t>
            </a:r>
            <a:r>
              <a:rPr lang="en-US" sz="2000" b="1" dirty="0">
                <a:solidFill>
                  <a:srgbClr val="0070C0"/>
                </a:solidFill>
              </a:rPr>
              <a:t>Conference on Nuclear Security 2020</a:t>
            </a:r>
          </a:p>
          <a:p>
            <a:pPr lvl="0"/>
            <a:endParaRPr lang="en-US" sz="1100" b="1" dirty="0" smtClean="0">
              <a:solidFill>
                <a:srgbClr val="0070C0"/>
              </a:solidFill>
            </a:endParaRPr>
          </a:p>
        </p:txBody>
      </p:sp>
      <p:grpSp>
        <p:nvGrpSpPr>
          <p:cNvPr id="11" name="Grupo 10"/>
          <p:cNvGrpSpPr>
            <a:grpSpLocks/>
          </p:cNvGrpSpPr>
          <p:nvPr/>
        </p:nvGrpSpPr>
        <p:grpSpPr bwMode="auto">
          <a:xfrm>
            <a:off x="140096" y="1439887"/>
            <a:ext cx="2951163" cy="1533525"/>
            <a:chOff x="156680" y="2060848"/>
            <a:chExt cx="3888432" cy="1584176"/>
          </a:xfrm>
        </p:grpSpPr>
        <p:sp>
          <p:nvSpPr>
            <p:cNvPr id="12" name="Retângulo de cantos arredondados 11"/>
            <p:cNvSpPr/>
            <p:nvPr/>
          </p:nvSpPr>
          <p:spPr>
            <a:xfrm>
              <a:off x="156680" y="2060848"/>
              <a:ext cx="3888432" cy="1584176"/>
            </a:xfrm>
            <a:prstGeom prst="roundRect">
              <a:avLst>
                <a:gd name="adj" fmla="val 13510"/>
              </a:avLst>
            </a:prstGeom>
            <a:solidFill>
              <a:srgbClr val="3399FF"/>
            </a:solidFill>
            <a:ln/>
            <a:effectLst>
              <a:glow rad="101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36000" tIns="36000" rIns="36000" bIns="36000" anchor="ctr"/>
            <a:lstStyle/>
            <a:p>
              <a:pPr algn="ctr" eaLnBrk="1" hangingPunct="1">
                <a:lnSpc>
                  <a:spcPct val="130000"/>
                </a:lnSpc>
                <a:defRPr/>
              </a:pPr>
              <a:endParaRPr lang="pt-BR" altLang="pt-BR" sz="1600" b="1" dirty="0">
                <a:solidFill>
                  <a:srgbClr val="FFFFFF"/>
                </a:solidFill>
                <a:latin typeface="Arial Black" panose="020B0A04020102020204" pitchFamily="34" charset="0"/>
              </a:endParaRPr>
            </a:p>
          </p:txBody>
        </p:sp>
        <p:sp>
          <p:nvSpPr>
            <p:cNvPr id="13" name="Retângulo 8"/>
            <p:cNvSpPr>
              <a:spLocks noChangeArrowheads="1"/>
            </p:cNvSpPr>
            <p:nvPr/>
          </p:nvSpPr>
          <p:spPr bwMode="auto">
            <a:xfrm>
              <a:off x="2051720" y="2404743"/>
              <a:ext cx="1946543" cy="81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lnSpc>
                  <a:spcPct val="150000"/>
                </a:lnSpc>
              </a:pPr>
              <a:r>
                <a:rPr lang="pt-BR" altLang="pt-BR" sz="1600" b="1" dirty="0" err="1" smtClean="0">
                  <a:solidFill>
                    <a:srgbClr val="FFFFFF"/>
                  </a:solidFill>
                  <a:latin typeface="Arial Black" pitchFamily="34" charset="0"/>
                </a:rPr>
                <a:t>Public</a:t>
              </a:r>
              <a:r>
                <a:rPr lang="pt-BR" altLang="pt-BR" sz="1600" b="1" dirty="0" smtClean="0">
                  <a:solidFill>
                    <a:srgbClr val="FFFFFF"/>
                  </a:solidFill>
                  <a:latin typeface="Arial Black" pitchFamily="34" charset="0"/>
                </a:rPr>
                <a:t> </a:t>
              </a:r>
              <a:r>
                <a:rPr lang="pt-BR" altLang="pt-BR" sz="1600" b="1" dirty="0" err="1" smtClean="0">
                  <a:solidFill>
                    <a:srgbClr val="FFFFFF"/>
                  </a:solidFill>
                  <a:latin typeface="Arial Black" pitchFamily="34" charset="0"/>
                </a:rPr>
                <a:t>policy</a:t>
              </a:r>
              <a:endParaRPr lang="pt-BR" altLang="pt-BR" sz="1600" b="1" dirty="0">
                <a:solidFill>
                  <a:srgbClr val="FFFFFF"/>
                </a:solidFill>
                <a:latin typeface="Arial Black" pitchFamily="34" charset="0"/>
              </a:endParaRPr>
            </a:p>
          </p:txBody>
        </p:sp>
        <p:pic>
          <p:nvPicPr>
            <p:cNvPr id="14"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571" t="15962" r="33506" b="6250"/>
            <a:stretch/>
          </p:blipFill>
          <p:spPr bwMode="auto">
            <a:xfrm>
              <a:off x="306215" y="2250584"/>
              <a:ext cx="1612277" cy="1212193"/>
            </a:xfrm>
            <a:prstGeom prst="roundRect">
              <a:avLst/>
            </a:prstGeom>
            <a:blipFill rotWithShape="0">
              <a:blip r:embed="rId6" cstate="print"/>
              <a:stretch>
                <a:fillRect/>
              </a:stretch>
            </a:blipFill>
            <a:effectLst>
              <a:glow rad="228600">
                <a:schemeClr val="accent2">
                  <a:satMod val="175000"/>
                  <a:alpha val="40000"/>
                </a:schemeClr>
              </a:glow>
            </a:effectLst>
            <a:extLst/>
          </p:spPr>
        </p:pic>
      </p:grpSp>
      <p:grpSp>
        <p:nvGrpSpPr>
          <p:cNvPr id="15" name="Grupo 75"/>
          <p:cNvGrpSpPr>
            <a:grpSpLocks/>
          </p:cNvGrpSpPr>
          <p:nvPr/>
        </p:nvGrpSpPr>
        <p:grpSpPr bwMode="auto">
          <a:xfrm>
            <a:off x="3164284" y="1439887"/>
            <a:ext cx="2951162" cy="1533525"/>
            <a:chOff x="3090312" y="2039416"/>
            <a:chExt cx="2952328" cy="1533600"/>
          </a:xfrm>
        </p:grpSpPr>
        <p:grpSp>
          <p:nvGrpSpPr>
            <p:cNvPr id="16" name="Grupo 11"/>
            <p:cNvGrpSpPr>
              <a:grpSpLocks/>
            </p:cNvGrpSpPr>
            <p:nvPr/>
          </p:nvGrpSpPr>
          <p:grpSpPr bwMode="auto">
            <a:xfrm>
              <a:off x="3090312" y="2039416"/>
              <a:ext cx="2952328" cy="1533600"/>
              <a:chOff x="251520" y="2060848"/>
              <a:chExt cx="3888432" cy="1584176"/>
            </a:xfrm>
          </p:grpSpPr>
          <p:sp>
            <p:nvSpPr>
              <p:cNvPr id="19" name="Retângulo de cantos arredondados 18"/>
              <p:cNvSpPr/>
              <p:nvPr/>
            </p:nvSpPr>
            <p:spPr>
              <a:xfrm>
                <a:off x="251520" y="2060848"/>
                <a:ext cx="3888432" cy="1584176"/>
              </a:xfrm>
              <a:prstGeom prst="roundRect">
                <a:avLst>
                  <a:gd name="adj" fmla="val 13510"/>
                </a:avLst>
              </a:prstGeom>
              <a:solidFill>
                <a:srgbClr val="3399FF"/>
              </a:solidFill>
              <a:ln/>
              <a:effectLst>
                <a:glow rad="101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36000" tIns="36000" rIns="36000" bIns="36000" anchor="ctr"/>
              <a:lstStyle/>
              <a:p>
                <a:pPr algn="ctr" eaLnBrk="1" hangingPunct="1">
                  <a:lnSpc>
                    <a:spcPct val="130000"/>
                  </a:lnSpc>
                  <a:defRPr/>
                </a:pPr>
                <a:endParaRPr lang="pt-BR" altLang="pt-BR" sz="1600" b="1" dirty="0">
                  <a:solidFill>
                    <a:srgbClr val="FFFFFF"/>
                  </a:solidFill>
                  <a:latin typeface="Arial Black" panose="020B0A04020102020204" pitchFamily="34" charset="0"/>
                </a:endParaRPr>
              </a:p>
            </p:txBody>
          </p:sp>
          <p:sp>
            <p:nvSpPr>
              <p:cNvPr id="21" name="Retângulo 16"/>
              <p:cNvSpPr>
                <a:spLocks noChangeArrowheads="1"/>
              </p:cNvSpPr>
              <p:nvPr/>
            </p:nvSpPr>
            <p:spPr bwMode="auto">
              <a:xfrm>
                <a:off x="2051721" y="2404743"/>
                <a:ext cx="1946543" cy="81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lnSpc>
                    <a:spcPct val="150000"/>
                  </a:lnSpc>
                </a:pPr>
                <a:r>
                  <a:rPr lang="pt-BR" altLang="pt-BR" sz="1600" b="1" dirty="0" err="1" smtClean="0">
                    <a:solidFill>
                      <a:srgbClr val="FFFF00"/>
                    </a:solidFill>
                    <a:latin typeface="Arial Black" pitchFamily="34" charset="0"/>
                  </a:rPr>
                  <a:t>Uranium</a:t>
                </a:r>
                <a:r>
                  <a:rPr lang="pt-BR" altLang="pt-BR" sz="1600" b="1" dirty="0" smtClean="0">
                    <a:solidFill>
                      <a:srgbClr val="FFFF00"/>
                    </a:solidFill>
                    <a:latin typeface="Arial Black" pitchFamily="34" charset="0"/>
                  </a:rPr>
                  <a:t> Mining</a:t>
                </a:r>
                <a:endParaRPr lang="pt-BR" altLang="pt-BR" sz="1600" b="1" dirty="0">
                  <a:solidFill>
                    <a:srgbClr val="FFFF00"/>
                  </a:solidFill>
                  <a:latin typeface="Arial Black" pitchFamily="34" charset="0"/>
                </a:endParaRPr>
              </a:p>
            </p:txBody>
          </p:sp>
        </p:grpSp>
        <p:pic>
          <p:nvPicPr>
            <p:cNvPr id="17" name="Picture 2" descr="Resultado de imagem para LAVRA DE URANIO">
              <a:hlinkClick r:id="rId7"/>
            </p:cNvPr>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3260" r="12549"/>
            <a:stretch/>
          </p:blipFill>
          <p:spPr bwMode="auto">
            <a:xfrm>
              <a:off x="3203848" y="2204864"/>
              <a:ext cx="1224136" cy="1224136"/>
            </a:xfrm>
            <a:prstGeom prst="roundRect">
              <a:avLst/>
            </a:prstGeom>
            <a:blipFill rotWithShape="0">
              <a:blip r:embed="rId6" cstate="print"/>
              <a:stretch>
                <a:fillRect/>
              </a:stretch>
            </a:blipFill>
            <a:effectLst>
              <a:glow rad="228600">
                <a:schemeClr val="accent2">
                  <a:satMod val="175000"/>
                  <a:alpha val="40000"/>
                </a:schemeClr>
              </a:glow>
            </a:effectLst>
            <a:extLst/>
          </p:spPr>
        </p:pic>
      </p:grpSp>
      <p:grpSp>
        <p:nvGrpSpPr>
          <p:cNvPr id="22" name="Grupo 76"/>
          <p:cNvGrpSpPr>
            <a:grpSpLocks/>
          </p:cNvGrpSpPr>
          <p:nvPr/>
        </p:nvGrpSpPr>
        <p:grpSpPr bwMode="auto">
          <a:xfrm>
            <a:off x="6188471" y="1439887"/>
            <a:ext cx="2951163" cy="1533525"/>
            <a:chOff x="6114648" y="2039416"/>
            <a:chExt cx="2952328" cy="1533600"/>
          </a:xfrm>
        </p:grpSpPr>
        <p:grpSp>
          <p:nvGrpSpPr>
            <p:cNvPr id="24" name="Grupo 19"/>
            <p:cNvGrpSpPr>
              <a:grpSpLocks/>
            </p:cNvGrpSpPr>
            <p:nvPr/>
          </p:nvGrpSpPr>
          <p:grpSpPr bwMode="auto">
            <a:xfrm>
              <a:off x="6114648" y="2039416"/>
              <a:ext cx="2952328" cy="1533600"/>
              <a:chOff x="251520" y="2060848"/>
              <a:chExt cx="3888432" cy="1584176"/>
            </a:xfrm>
          </p:grpSpPr>
          <p:sp>
            <p:nvSpPr>
              <p:cNvPr id="30" name="Retângulo de cantos arredondados 29"/>
              <p:cNvSpPr/>
              <p:nvPr/>
            </p:nvSpPr>
            <p:spPr>
              <a:xfrm>
                <a:off x="251520" y="2060848"/>
                <a:ext cx="3888432" cy="1584176"/>
              </a:xfrm>
              <a:prstGeom prst="roundRect">
                <a:avLst>
                  <a:gd name="adj" fmla="val 13510"/>
                </a:avLst>
              </a:prstGeom>
              <a:solidFill>
                <a:srgbClr val="3399FF"/>
              </a:solidFill>
              <a:ln/>
              <a:effectLst>
                <a:glow rad="101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36000" tIns="36000" rIns="36000" bIns="36000" anchor="ctr"/>
              <a:lstStyle/>
              <a:p>
                <a:pPr algn="ctr" eaLnBrk="1" hangingPunct="1">
                  <a:lnSpc>
                    <a:spcPct val="130000"/>
                  </a:lnSpc>
                  <a:defRPr/>
                </a:pPr>
                <a:endParaRPr lang="pt-BR" altLang="pt-BR" sz="1600" b="1" dirty="0">
                  <a:solidFill>
                    <a:srgbClr val="FFFFFF"/>
                  </a:solidFill>
                  <a:latin typeface="Arial Black" panose="020B0A04020102020204" pitchFamily="34" charset="0"/>
                </a:endParaRPr>
              </a:p>
            </p:txBody>
          </p:sp>
          <p:sp>
            <p:nvSpPr>
              <p:cNvPr id="31" name="Retângulo 22"/>
              <p:cNvSpPr>
                <a:spLocks noChangeArrowheads="1"/>
              </p:cNvSpPr>
              <p:nvPr/>
            </p:nvSpPr>
            <p:spPr bwMode="auto">
              <a:xfrm>
                <a:off x="2051721" y="2404743"/>
                <a:ext cx="1946543" cy="81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lnSpc>
                    <a:spcPct val="150000"/>
                  </a:lnSpc>
                </a:pPr>
                <a:r>
                  <a:rPr lang="pt-BR" altLang="pt-BR" sz="1600" b="1" dirty="0" smtClean="0">
                    <a:solidFill>
                      <a:srgbClr val="FFFFFF"/>
                    </a:solidFill>
                    <a:latin typeface="Arial Black" pitchFamily="34" charset="0"/>
                  </a:rPr>
                  <a:t>Nuclear Medicine</a:t>
                </a:r>
                <a:endParaRPr lang="pt-BR" altLang="pt-BR" sz="1600" b="1" dirty="0">
                  <a:solidFill>
                    <a:srgbClr val="FFFFFF"/>
                  </a:solidFill>
                  <a:latin typeface="Arial Black" pitchFamily="34" charset="0"/>
                </a:endParaRPr>
              </a:p>
            </p:txBody>
          </p:sp>
        </p:grpSp>
        <p:pic>
          <p:nvPicPr>
            <p:cNvPr id="25" name="Picture 4" descr="Imagem relacionada">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8506" r="30879"/>
            <a:stretch/>
          </p:blipFill>
          <p:spPr bwMode="auto">
            <a:xfrm>
              <a:off x="6269712" y="2163336"/>
              <a:ext cx="1152128" cy="1296144"/>
            </a:xfrm>
            <a:prstGeom prst="roundRect">
              <a:avLst/>
            </a:prstGeom>
            <a:blipFill rotWithShape="0">
              <a:blip r:embed="rId6" cstate="print"/>
              <a:stretch>
                <a:fillRect/>
              </a:stretch>
            </a:blipFill>
            <a:effectLst>
              <a:glow rad="228600">
                <a:schemeClr val="accent2">
                  <a:satMod val="175000"/>
                  <a:alpha val="40000"/>
                </a:schemeClr>
              </a:glow>
            </a:effectLst>
            <a:extLst/>
          </p:spPr>
        </p:pic>
        <p:grpSp>
          <p:nvGrpSpPr>
            <p:cNvPr id="26" name="Grupo 8"/>
            <p:cNvGrpSpPr>
              <a:grpSpLocks/>
            </p:cNvGrpSpPr>
            <p:nvPr/>
          </p:nvGrpSpPr>
          <p:grpSpPr bwMode="auto">
            <a:xfrm>
              <a:off x="6300192" y="2204864"/>
              <a:ext cx="720080" cy="432048"/>
              <a:chOff x="323528" y="2564904"/>
              <a:chExt cx="2808312" cy="1928464"/>
            </a:xfrm>
          </p:grpSpPr>
          <p:sp>
            <p:nvSpPr>
              <p:cNvPr id="27" name="Retângulo 59"/>
              <p:cNvSpPr/>
              <p:nvPr/>
            </p:nvSpPr>
            <p:spPr>
              <a:xfrm>
                <a:off x="324570" y="2563386"/>
                <a:ext cx="2805741" cy="19274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FFFFFF"/>
                  </a:solidFill>
                </a:endParaRPr>
              </a:p>
            </p:txBody>
          </p:sp>
          <p:pic>
            <p:nvPicPr>
              <p:cNvPr id="28"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l="4475" r="50996"/>
              <a:stretch>
                <a:fillRect/>
              </a:stretch>
            </p:blipFill>
            <p:spPr bwMode="auto">
              <a:xfrm>
                <a:off x="323528" y="2585635"/>
                <a:ext cx="2207395" cy="1907732"/>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49649" r="5177"/>
              <a:stretch>
                <a:fillRect/>
              </a:stretch>
            </p:blipFill>
            <p:spPr bwMode="auto">
              <a:xfrm>
                <a:off x="868091" y="2564904"/>
                <a:ext cx="2263749" cy="1928464"/>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34" name="Grupo 77"/>
          <p:cNvGrpSpPr>
            <a:grpSpLocks/>
          </p:cNvGrpSpPr>
          <p:nvPr/>
        </p:nvGrpSpPr>
        <p:grpSpPr bwMode="auto">
          <a:xfrm>
            <a:off x="140096" y="3054375"/>
            <a:ext cx="2951163" cy="1533525"/>
            <a:chOff x="65976" y="3623592"/>
            <a:chExt cx="2952328" cy="1533600"/>
          </a:xfrm>
        </p:grpSpPr>
        <p:grpSp>
          <p:nvGrpSpPr>
            <p:cNvPr id="35" name="Grupo 25"/>
            <p:cNvGrpSpPr>
              <a:grpSpLocks/>
            </p:cNvGrpSpPr>
            <p:nvPr/>
          </p:nvGrpSpPr>
          <p:grpSpPr bwMode="auto">
            <a:xfrm>
              <a:off x="65976" y="3623592"/>
              <a:ext cx="2952328" cy="1533600"/>
              <a:chOff x="156680" y="2060848"/>
              <a:chExt cx="3888432" cy="1584176"/>
            </a:xfrm>
          </p:grpSpPr>
          <p:sp>
            <p:nvSpPr>
              <p:cNvPr id="40" name="Retângulo de cantos arredondados 39"/>
              <p:cNvSpPr/>
              <p:nvPr/>
            </p:nvSpPr>
            <p:spPr>
              <a:xfrm>
                <a:off x="156680" y="2060848"/>
                <a:ext cx="3888432" cy="1584176"/>
              </a:xfrm>
              <a:prstGeom prst="roundRect">
                <a:avLst>
                  <a:gd name="adj" fmla="val 13510"/>
                </a:avLst>
              </a:prstGeom>
              <a:solidFill>
                <a:srgbClr val="3399FF"/>
              </a:solidFill>
              <a:ln/>
              <a:effectLst>
                <a:glow rad="101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36000" tIns="36000" rIns="36000" bIns="36000" anchor="ctr"/>
              <a:lstStyle/>
              <a:p>
                <a:pPr algn="ctr" eaLnBrk="1" hangingPunct="1">
                  <a:lnSpc>
                    <a:spcPct val="130000"/>
                  </a:lnSpc>
                  <a:defRPr/>
                </a:pPr>
                <a:endParaRPr lang="pt-BR" altLang="pt-BR" sz="1600" b="1" dirty="0">
                  <a:solidFill>
                    <a:srgbClr val="FFFFFF"/>
                  </a:solidFill>
                  <a:latin typeface="Arial Black" panose="020B0A04020102020204" pitchFamily="34" charset="0"/>
                </a:endParaRPr>
              </a:p>
            </p:txBody>
          </p:sp>
          <p:sp>
            <p:nvSpPr>
              <p:cNvPr id="41" name="Retângulo 29"/>
              <p:cNvSpPr>
                <a:spLocks noChangeArrowheads="1"/>
              </p:cNvSpPr>
              <p:nvPr/>
            </p:nvSpPr>
            <p:spPr bwMode="auto">
              <a:xfrm>
                <a:off x="2051720" y="2404743"/>
                <a:ext cx="1946544" cy="81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lnSpc>
                    <a:spcPct val="150000"/>
                  </a:lnSpc>
                </a:pPr>
                <a:r>
                  <a:rPr lang="pt-BR" altLang="pt-BR" sz="1600" b="1" dirty="0" err="1" smtClean="0">
                    <a:solidFill>
                      <a:srgbClr val="FFFF00"/>
                    </a:solidFill>
                    <a:latin typeface="Arial Black" pitchFamily="34" charset="0"/>
                  </a:rPr>
                  <a:t>Regulatory</a:t>
                </a:r>
                <a:r>
                  <a:rPr lang="pt-BR" altLang="pt-BR" sz="1600" b="1" dirty="0" smtClean="0">
                    <a:solidFill>
                      <a:srgbClr val="FFFF00"/>
                    </a:solidFill>
                    <a:latin typeface="Arial Black" pitchFamily="34" charset="0"/>
                  </a:rPr>
                  <a:t> </a:t>
                </a:r>
                <a:r>
                  <a:rPr lang="pt-BR" altLang="pt-BR" sz="1600" b="1" dirty="0" err="1" smtClean="0">
                    <a:solidFill>
                      <a:srgbClr val="FFFF00"/>
                    </a:solidFill>
                    <a:latin typeface="Arial Black" pitchFamily="34" charset="0"/>
                  </a:rPr>
                  <a:t>Structure</a:t>
                </a:r>
                <a:endParaRPr lang="pt-BR" altLang="pt-BR" sz="1600" b="1" dirty="0">
                  <a:solidFill>
                    <a:srgbClr val="FFFF00"/>
                  </a:solidFill>
                  <a:latin typeface="Arial Black" pitchFamily="34" charset="0"/>
                </a:endParaRPr>
              </a:p>
            </p:txBody>
          </p:sp>
        </p:grpSp>
        <p:pic>
          <p:nvPicPr>
            <p:cNvPr id="39" name="Imagem 38">
              <a:extLst>
                <a:ext uri="{FF2B5EF4-FFF2-40B4-BE49-F238E27FC236}"/>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6280" y="3773800"/>
              <a:ext cx="1152128" cy="1224136"/>
            </a:xfrm>
            <a:prstGeom prst="roundRect">
              <a:avLst/>
            </a:prstGeom>
            <a:blipFill rotWithShape="0">
              <a:blip r:embed="rId6" cstate="print"/>
              <a:stretch>
                <a:fillRect/>
              </a:stretch>
            </a:blipFill>
            <a:effectLst>
              <a:glow rad="228600">
                <a:schemeClr val="accent2">
                  <a:satMod val="175000"/>
                  <a:alpha val="40000"/>
                </a:schemeClr>
              </a:glow>
            </a:effectLst>
          </p:spPr>
        </p:pic>
      </p:grpSp>
      <p:grpSp>
        <p:nvGrpSpPr>
          <p:cNvPr id="42" name="Grupo 78"/>
          <p:cNvGrpSpPr>
            <a:grpSpLocks/>
          </p:cNvGrpSpPr>
          <p:nvPr/>
        </p:nvGrpSpPr>
        <p:grpSpPr bwMode="auto">
          <a:xfrm>
            <a:off x="3164284" y="3054375"/>
            <a:ext cx="2951162" cy="1533525"/>
            <a:chOff x="3090312" y="3623592"/>
            <a:chExt cx="2952328" cy="1533600"/>
          </a:xfrm>
        </p:grpSpPr>
        <p:grpSp>
          <p:nvGrpSpPr>
            <p:cNvPr id="43" name="Grupo 31"/>
            <p:cNvGrpSpPr>
              <a:grpSpLocks/>
            </p:cNvGrpSpPr>
            <p:nvPr/>
          </p:nvGrpSpPr>
          <p:grpSpPr bwMode="auto">
            <a:xfrm>
              <a:off x="3090312" y="3623592"/>
              <a:ext cx="2952328" cy="1533600"/>
              <a:chOff x="251520" y="2060848"/>
              <a:chExt cx="3888432" cy="1584176"/>
            </a:xfrm>
          </p:grpSpPr>
          <p:sp>
            <p:nvSpPr>
              <p:cNvPr id="45" name="Retângulo de cantos arredondados 44"/>
              <p:cNvSpPr/>
              <p:nvPr/>
            </p:nvSpPr>
            <p:spPr>
              <a:xfrm>
                <a:off x="251520" y="2060848"/>
                <a:ext cx="3888432" cy="1584176"/>
              </a:xfrm>
              <a:prstGeom prst="roundRect">
                <a:avLst>
                  <a:gd name="adj" fmla="val 13510"/>
                </a:avLst>
              </a:prstGeom>
              <a:solidFill>
                <a:srgbClr val="3399FF"/>
              </a:solidFill>
              <a:ln/>
              <a:effectLst>
                <a:glow rad="101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36000" tIns="36000" rIns="36000" bIns="36000" anchor="ctr"/>
              <a:lstStyle/>
              <a:p>
                <a:pPr algn="ctr" eaLnBrk="1" hangingPunct="1">
                  <a:lnSpc>
                    <a:spcPct val="130000"/>
                  </a:lnSpc>
                  <a:defRPr/>
                </a:pPr>
                <a:endParaRPr lang="pt-BR" altLang="pt-BR" sz="1600" b="1" dirty="0">
                  <a:solidFill>
                    <a:srgbClr val="FFFFFF"/>
                  </a:solidFill>
                  <a:latin typeface="Arial Black" panose="020B0A04020102020204" pitchFamily="34" charset="0"/>
                </a:endParaRPr>
              </a:p>
            </p:txBody>
          </p:sp>
          <p:sp>
            <p:nvSpPr>
              <p:cNvPr id="46" name="Retângulo 34"/>
              <p:cNvSpPr>
                <a:spLocks noChangeArrowheads="1"/>
              </p:cNvSpPr>
              <p:nvPr/>
            </p:nvSpPr>
            <p:spPr bwMode="auto">
              <a:xfrm>
                <a:off x="1918493" y="2404743"/>
                <a:ext cx="2181316" cy="81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lnSpc>
                    <a:spcPct val="150000"/>
                  </a:lnSpc>
                </a:pPr>
                <a:r>
                  <a:rPr lang="pt-BR" altLang="pt-BR" sz="1600" b="1" dirty="0" err="1" smtClean="0">
                    <a:solidFill>
                      <a:srgbClr val="FFFFFF"/>
                    </a:solidFill>
                    <a:latin typeface="Arial Black" pitchFamily="34" charset="0"/>
                  </a:rPr>
                  <a:t>Food</a:t>
                </a:r>
                <a:r>
                  <a:rPr lang="pt-BR" altLang="pt-BR" sz="1600" b="1" dirty="0" smtClean="0">
                    <a:solidFill>
                      <a:srgbClr val="FFFFFF"/>
                    </a:solidFill>
                    <a:latin typeface="Arial Black" pitchFamily="34" charset="0"/>
                  </a:rPr>
                  <a:t> </a:t>
                </a:r>
                <a:r>
                  <a:rPr lang="pt-BR" altLang="pt-BR" sz="1600" b="1" dirty="0" err="1" smtClean="0">
                    <a:solidFill>
                      <a:srgbClr val="FFFFFF"/>
                    </a:solidFill>
                    <a:latin typeface="Arial Black" pitchFamily="34" charset="0"/>
                  </a:rPr>
                  <a:t>Irradiation</a:t>
                </a:r>
                <a:endParaRPr lang="pt-BR" altLang="pt-BR" sz="1600" b="1" dirty="0">
                  <a:solidFill>
                    <a:srgbClr val="FFFFFF"/>
                  </a:solidFill>
                  <a:latin typeface="Arial Black" pitchFamily="34" charset="0"/>
                </a:endParaRPr>
              </a:p>
            </p:txBody>
          </p:sp>
        </p:grpSp>
        <p:pic>
          <p:nvPicPr>
            <p:cNvPr id="44" name="Picture 4" descr="Resultado de imagem para food irradiation"/>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1520" r="20103"/>
            <a:stretch/>
          </p:blipFill>
          <p:spPr bwMode="auto">
            <a:xfrm>
              <a:off x="3252593" y="3789040"/>
              <a:ext cx="1144911" cy="1224136"/>
            </a:xfrm>
            <a:prstGeom prst="roundRect">
              <a:avLst/>
            </a:prstGeom>
            <a:blipFill rotWithShape="0">
              <a:blip r:embed="rId6" cstate="print"/>
              <a:stretch>
                <a:fillRect/>
              </a:stretch>
            </a:blipFill>
            <a:effectLst>
              <a:glow rad="228600">
                <a:schemeClr val="accent2">
                  <a:satMod val="175000"/>
                  <a:alpha val="40000"/>
                </a:schemeClr>
              </a:glow>
            </a:effectLst>
            <a:extLst/>
          </p:spPr>
        </p:pic>
      </p:grpSp>
      <p:grpSp>
        <p:nvGrpSpPr>
          <p:cNvPr id="47" name="Grupo 79"/>
          <p:cNvGrpSpPr>
            <a:grpSpLocks/>
          </p:cNvGrpSpPr>
          <p:nvPr/>
        </p:nvGrpSpPr>
        <p:grpSpPr bwMode="auto">
          <a:xfrm>
            <a:off x="6188470" y="3054375"/>
            <a:ext cx="2962983" cy="1533525"/>
            <a:chOff x="6114648" y="3623592"/>
            <a:chExt cx="2964153" cy="1533600"/>
          </a:xfrm>
        </p:grpSpPr>
        <p:grpSp>
          <p:nvGrpSpPr>
            <p:cNvPr id="48" name="Grupo 36"/>
            <p:cNvGrpSpPr>
              <a:grpSpLocks/>
            </p:cNvGrpSpPr>
            <p:nvPr/>
          </p:nvGrpSpPr>
          <p:grpSpPr bwMode="auto">
            <a:xfrm>
              <a:off x="6114648" y="3623592"/>
              <a:ext cx="2964153" cy="1533600"/>
              <a:chOff x="251520" y="2060848"/>
              <a:chExt cx="3904007" cy="1584176"/>
            </a:xfrm>
          </p:grpSpPr>
          <p:sp>
            <p:nvSpPr>
              <p:cNvPr id="51" name="Retângulo de cantos arredondados 50"/>
              <p:cNvSpPr/>
              <p:nvPr/>
            </p:nvSpPr>
            <p:spPr>
              <a:xfrm>
                <a:off x="251520" y="2060848"/>
                <a:ext cx="3888432" cy="1584176"/>
              </a:xfrm>
              <a:prstGeom prst="roundRect">
                <a:avLst>
                  <a:gd name="adj" fmla="val 13510"/>
                </a:avLst>
              </a:prstGeom>
              <a:solidFill>
                <a:srgbClr val="3399FF"/>
              </a:solidFill>
              <a:ln/>
              <a:effectLst>
                <a:glow rad="101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36000" tIns="36000" rIns="36000" bIns="36000" anchor="ctr"/>
              <a:lstStyle/>
              <a:p>
                <a:pPr algn="ctr" eaLnBrk="1" hangingPunct="1">
                  <a:lnSpc>
                    <a:spcPct val="130000"/>
                  </a:lnSpc>
                  <a:defRPr/>
                </a:pPr>
                <a:endParaRPr lang="pt-BR" altLang="pt-BR" sz="1600" b="1" dirty="0">
                  <a:solidFill>
                    <a:srgbClr val="FFFFFF"/>
                  </a:solidFill>
                  <a:latin typeface="Arial Black" panose="020B0A04020102020204" pitchFamily="34" charset="0"/>
                </a:endParaRPr>
              </a:p>
            </p:txBody>
          </p:sp>
          <p:sp>
            <p:nvSpPr>
              <p:cNvPr id="52" name="Retângulo 39"/>
              <p:cNvSpPr>
                <a:spLocks noChangeArrowheads="1"/>
              </p:cNvSpPr>
              <p:nvPr/>
            </p:nvSpPr>
            <p:spPr bwMode="auto">
              <a:xfrm>
                <a:off x="1918591" y="2404743"/>
                <a:ext cx="2236936" cy="85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lnSpc>
                    <a:spcPct val="150000"/>
                  </a:lnSpc>
                </a:pPr>
                <a:r>
                  <a:rPr lang="pt-BR" altLang="pt-BR" sz="1600" b="1" dirty="0" err="1" smtClean="0">
                    <a:solidFill>
                      <a:srgbClr val="FFFF00"/>
                    </a:solidFill>
                    <a:latin typeface="Arial Black" pitchFamily="34" charset="0"/>
                  </a:rPr>
                  <a:t>Waste</a:t>
                </a:r>
                <a:r>
                  <a:rPr lang="pt-BR" altLang="pt-BR" sz="1600" b="1" dirty="0" smtClean="0">
                    <a:solidFill>
                      <a:srgbClr val="FFFF00"/>
                    </a:solidFill>
                    <a:latin typeface="Arial Black" pitchFamily="34" charset="0"/>
                  </a:rPr>
                  <a:t> Management</a:t>
                </a:r>
                <a:endParaRPr lang="pt-BR" altLang="pt-BR" sz="1600" b="1" dirty="0">
                  <a:solidFill>
                    <a:srgbClr val="FFFF00"/>
                  </a:solidFill>
                  <a:latin typeface="Arial Black" pitchFamily="34" charset="0"/>
                </a:endParaRPr>
              </a:p>
            </p:txBody>
          </p:sp>
        </p:grpSp>
        <p:pic>
          <p:nvPicPr>
            <p:cNvPr id="49" name="Picture 4" descr="https://infoguadiato.com/ficheros/imagennoticia4238_MAXI.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5911" t="34166" r="24070"/>
            <a:stretch/>
          </p:blipFill>
          <p:spPr bwMode="auto">
            <a:xfrm>
              <a:off x="6228184" y="3747513"/>
              <a:ext cx="1224136" cy="1296144"/>
            </a:xfrm>
            <a:prstGeom prst="roundRect">
              <a:avLst/>
            </a:prstGeom>
            <a:blipFill rotWithShape="0">
              <a:blip r:embed="rId6" cstate="print"/>
              <a:stretch>
                <a:fillRect/>
              </a:stretch>
            </a:blipFill>
            <a:effectLst>
              <a:glow rad="228600">
                <a:schemeClr val="accent2">
                  <a:satMod val="175000"/>
                  <a:alpha val="40000"/>
                </a:schemeClr>
              </a:glow>
            </a:effectLst>
            <a:extLst/>
          </p:spPr>
        </p:pic>
        <p:pic>
          <p:nvPicPr>
            <p:cNvPr id="50"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00192" y="4437112"/>
              <a:ext cx="50405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 name="Grupo 80"/>
          <p:cNvGrpSpPr>
            <a:grpSpLocks/>
          </p:cNvGrpSpPr>
          <p:nvPr/>
        </p:nvGrpSpPr>
        <p:grpSpPr bwMode="auto">
          <a:xfrm>
            <a:off x="36908" y="4691087"/>
            <a:ext cx="3065463" cy="1533525"/>
            <a:chOff x="-36512" y="5229200"/>
            <a:chExt cx="3065864" cy="1533600"/>
          </a:xfrm>
        </p:grpSpPr>
        <p:grpSp>
          <p:nvGrpSpPr>
            <p:cNvPr id="54" name="Grupo 41"/>
            <p:cNvGrpSpPr>
              <a:grpSpLocks/>
            </p:cNvGrpSpPr>
            <p:nvPr/>
          </p:nvGrpSpPr>
          <p:grpSpPr bwMode="auto">
            <a:xfrm>
              <a:off x="77024" y="5229200"/>
              <a:ext cx="2952328" cy="1533600"/>
              <a:chOff x="156680" y="2060848"/>
              <a:chExt cx="3888432" cy="1584176"/>
            </a:xfrm>
          </p:grpSpPr>
          <p:sp>
            <p:nvSpPr>
              <p:cNvPr id="57" name="Retângulo de cantos arredondados 56"/>
              <p:cNvSpPr/>
              <p:nvPr/>
            </p:nvSpPr>
            <p:spPr>
              <a:xfrm>
                <a:off x="156680" y="2060848"/>
                <a:ext cx="3888432" cy="1584176"/>
              </a:xfrm>
              <a:prstGeom prst="roundRect">
                <a:avLst>
                  <a:gd name="adj" fmla="val 13510"/>
                </a:avLst>
              </a:prstGeom>
              <a:solidFill>
                <a:srgbClr val="3399FF"/>
              </a:solidFill>
              <a:ln/>
              <a:effectLst>
                <a:glow rad="101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36000" tIns="36000" rIns="36000" bIns="36000" anchor="ctr"/>
              <a:lstStyle/>
              <a:p>
                <a:pPr algn="ctr" eaLnBrk="1" hangingPunct="1">
                  <a:lnSpc>
                    <a:spcPct val="130000"/>
                  </a:lnSpc>
                  <a:defRPr/>
                </a:pPr>
                <a:endParaRPr lang="pt-BR" altLang="pt-BR" sz="1600" b="1" dirty="0">
                  <a:solidFill>
                    <a:srgbClr val="FFFFFF"/>
                  </a:solidFill>
                  <a:latin typeface="Arial Black" panose="020B0A04020102020204" pitchFamily="34" charset="0"/>
                </a:endParaRPr>
              </a:p>
            </p:txBody>
          </p:sp>
          <p:sp>
            <p:nvSpPr>
              <p:cNvPr id="58" name="Retângulo 44"/>
              <p:cNvSpPr>
                <a:spLocks noChangeArrowheads="1"/>
              </p:cNvSpPr>
              <p:nvPr/>
            </p:nvSpPr>
            <p:spPr bwMode="auto">
              <a:xfrm>
                <a:off x="2051720" y="2404743"/>
                <a:ext cx="1946543" cy="81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lnSpc>
                    <a:spcPct val="150000"/>
                  </a:lnSpc>
                </a:pPr>
                <a:r>
                  <a:rPr lang="pt-BR" altLang="pt-BR" sz="1600" b="1" dirty="0" err="1" smtClean="0">
                    <a:solidFill>
                      <a:srgbClr val="FFFFFF"/>
                    </a:solidFill>
                    <a:latin typeface="Arial Black" pitchFamily="34" charset="0"/>
                  </a:rPr>
                  <a:t>Human</a:t>
                </a:r>
                <a:r>
                  <a:rPr lang="pt-BR" altLang="pt-BR" sz="1600" b="1" dirty="0" smtClean="0">
                    <a:solidFill>
                      <a:srgbClr val="FFFFFF"/>
                    </a:solidFill>
                    <a:latin typeface="Arial Black" pitchFamily="34" charset="0"/>
                  </a:rPr>
                  <a:t> </a:t>
                </a:r>
                <a:r>
                  <a:rPr lang="pt-BR" altLang="pt-BR" sz="1600" b="1" dirty="0" err="1" smtClean="0">
                    <a:solidFill>
                      <a:srgbClr val="FFFFFF"/>
                    </a:solidFill>
                    <a:latin typeface="Arial Black" pitchFamily="34" charset="0"/>
                  </a:rPr>
                  <a:t>Resources</a:t>
                </a:r>
                <a:endParaRPr lang="pt-BR" altLang="pt-BR" sz="1600" b="1" dirty="0">
                  <a:solidFill>
                    <a:srgbClr val="FFFFFF"/>
                  </a:solidFill>
                  <a:latin typeface="Arial Black" pitchFamily="34" charset="0"/>
                </a:endParaRPr>
              </a:p>
            </p:txBody>
          </p:sp>
        </p:grpSp>
        <p:sp>
          <p:nvSpPr>
            <p:cNvPr id="55" name="Retângulo de cantos arredondados 54"/>
            <p:cNvSpPr/>
            <p:nvPr/>
          </p:nvSpPr>
          <p:spPr>
            <a:xfrm>
              <a:off x="179512" y="5373216"/>
              <a:ext cx="1224136" cy="1224136"/>
            </a:xfrm>
            <a:prstGeom prst="roundRect">
              <a:avLst/>
            </a:prstGeom>
            <a:blipFill rotWithShape="0">
              <a:blip r:embed="rId6" cstate="print"/>
              <a:stretch>
                <a:fillRect/>
              </a:stretch>
            </a:blipFill>
            <a:effectLst>
              <a:glow rad="228600">
                <a:schemeClr val="accent2">
                  <a:satMod val="175000"/>
                  <a:alpha val="40000"/>
                </a:schemeClr>
              </a:glow>
            </a:effectLst>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56" name="CaixaDeTexto 55"/>
            <p:cNvSpPr txBox="1"/>
            <p:nvPr/>
          </p:nvSpPr>
          <p:spPr>
            <a:xfrm>
              <a:off x="-36512" y="5733256"/>
              <a:ext cx="1619672" cy="523220"/>
            </a:xfrm>
            <a:prstGeom prst="rect">
              <a:avLst/>
            </a:prstGeom>
            <a:noFill/>
          </p:spPr>
          <p:txBody>
            <a:bodyPr>
              <a:spAutoFit/>
            </a:bodyPr>
            <a:lstStyle/>
            <a:p>
              <a:pPr algn="ctr">
                <a:defRPr/>
              </a:pPr>
              <a:r>
                <a:rPr lang="pt-BR" sz="2800" b="1" dirty="0">
                  <a:ln>
                    <a:solidFill>
                      <a:srgbClr val="000000">
                        <a:lumMod val="95000"/>
                        <a:lumOff val="5000"/>
                      </a:srgbClr>
                    </a:solidFill>
                  </a:ln>
                  <a:solidFill>
                    <a:srgbClr val="FFC000"/>
                  </a:solidFill>
                  <a:effectLst>
                    <a:glow rad="101600">
                      <a:srgbClr val="000000">
                        <a:satMod val="175000"/>
                        <a:alpha val="40000"/>
                      </a:srgbClr>
                    </a:glow>
                    <a:outerShdw blurRad="38100" dist="38100" dir="2700000" algn="tl">
                      <a:srgbClr val="000000">
                        <a:alpha val="43137"/>
                      </a:srgbClr>
                    </a:outerShdw>
                  </a:effectLst>
                  <a:latin typeface="Arial Black" pitchFamily="34" charset="0"/>
                </a:rPr>
                <a:t>CTNA</a:t>
              </a:r>
            </a:p>
          </p:txBody>
        </p:sp>
      </p:grpSp>
      <p:grpSp>
        <p:nvGrpSpPr>
          <p:cNvPr id="59" name="Grupo 81"/>
          <p:cNvGrpSpPr>
            <a:grpSpLocks/>
          </p:cNvGrpSpPr>
          <p:nvPr/>
        </p:nvGrpSpPr>
        <p:grpSpPr bwMode="auto">
          <a:xfrm>
            <a:off x="3175396" y="4691087"/>
            <a:ext cx="3126209" cy="1533525"/>
            <a:chOff x="3101360" y="5229200"/>
            <a:chExt cx="3126097" cy="1533600"/>
          </a:xfrm>
        </p:grpSpPr>
        <p:grpSp>
          <p:nvGrpSpPr>
            <p:cNvPr id="60" name="Grupo 46"/>
            <p:cNvGrpSpPr>
              <a:grpSpLocks/>
            </p:cNvGrpSpPr>
            <p:nvPr/>
          </p:nvGrpSpPr>
          <p:grpSpPr bwMode="auto">
            <a:xfrm>
              <a:off x="3101360" y="5229200"/>
              <a:ext cx="3126097" cy="1533600"/>
              <a:chOff x="251520" y="2060848"/>
              <a:chExt cx="4117299" cy="1584176"/>
            </a:xfrm>
          </p:grpSpPr>
          <p:sp>
            <p:nvSpPr>
              <p:cNvPr id="62" name="Retângulo de cantos arredondados 61"/>
              <p:cNvSpPr/>
              <p:nvPr/>
            </p:nvSpPr>
            <p:spPr>
              <a:xfrm>
                <a:off x="251520" y="2060848"/>
                <a:ext cx="3888432" cy="1584176"/>
              </a:xfrm>
              <a:prstGeom prst="roundRect">
                <a:avLst>
                  <a:gd name="adj" fmla="val 13510"/>
                </a:avLst>
              </a:prstGeom>
              <a:solidFill>
                <a:srgbClr val="3399FF"/>
              </a:solidFill>
              <a:ln/>
              <a:effectLst>
                <a:glow rad="101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36000" tIns="36000" rIns="36000" bIns="36000" anchor="ctr"/>
              <a:lstStyle/>
              <a:p>
                <a:pPr algn="ctr" eaLnBrk="1" hangingPunct="1">
                  <a:lnSpc>
                    <a:spcPct val="130000"/>
                  </a:lnSpc>
                  <a:defRPr/>
                </a:pPr>
                <a:endParaRPr lang="pt-BR" altLang="pt-BR" sz="1600" b="1" dirty="0">
                  <a:solidFill>
                    <a:srgbClr val="FFFFFF"/>
                  </a:solidFill>
                  <a:latin typeface="Arial Black" panose="020B0A04020102020204" pitchFamily="34" charset="0"/>
                </a:endParaRPr>
              </a:p>
            </p:txBody>
          </p:sp>
          <p:sp>
            <p:nvSpPr>
              <p:cNvPr id="63" name="Retângulo 49"/>
              <p:cNvSpPr>
                <a:spLocks noChangeArrowheads="1"/>
              </p:cNvSpPr>
              <p:nvPr/>
            </p:nvSpPr>
            <p:spPr bwMode="auto">
              <a:xfrm>
                <a:off x="1712451" y="2404743"/>
                <a:ext cx="2656368" cy="85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lnSpc>
                    <a:spcPct val="150000"/>
                  </a:lnSpc>
                </a:pPr>
                <a:r>
                  <a:rPr lang="pt-BR" altLang="pt-BR" sz="1600" b="1" dirty="0" smtClean="0">
                    <a:solidFill>
                      <a:srgbClr val="FFFF00"/>
                    </a:solidFill>
                    <a:latin typeface="Arial Black" pitchFamily="34" charset="0"/>
                  </a:rPr>
                  <a:t>Social Communication</a:t>
                </a:r>
                <a:endParaRPr lang="pt-BR" altLang="pt-BR" sz="1600" b="1" dirty="0">
                  <a:solidFill>
                    <a:srgbClr val="FFFF00"/>
                  </a:solidFill>
                  <a:latin typeface="Arial Black" pitchFamily="34" charset="0"/>
                </a:endParaRPr>
              </a:p>
            </p:txBody>
          </p:sp>
        </p:grpSp>
        <p:pic>
          <p:nvPicPr>
            <p:cNvPr id="61" name="Imagem 60">
              <a:extLst>
                <a:ext uri="{FF2B5EF4-FFF2-40B4-BE49-F238E27FC236}"/>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8615" t="4482" r="18439" b="558"/>
            <a:stretch/>
          </p:blipFill>
          <p:spPr>
            <a:xfrm>
              <a:off x="3203229" y="5373216"/>
              <a:ext cx="1152128" cy="1224136"/>
            </a:xfrm>
            <a:prstGeom prst="roundRect">
              <a:avLst/>
            </a:prstGeom>
            <a:noFill/>
            <a:effectLst>
              <a:glow rad="228600">
                <a:schemeClr val="accent2">
                  <a:satMod val="175000"/>
                  <a:alpha val="40000"/>
                </a:schemeClr>
              </a:glow>
            </a:effectLst>
            <a:scene3d>
              <a:camera prst="orthographicFront"/>
              <a:lightRig rig="threePt" dir="t"/>
            </a:scene3d>
            <a:sp3d>
              <a:bevelT/>
            </a:sp3d>
          </p:spPr>
        </p:pic>
      </p:grpSp>
      <p:grpSp>
        <p:nvGrpSpPr>
          <p:cNvPr id="64" name="Grupo 82"/>
          <p:cNvGrpSpPr>
            <a:grpSpLocks/>
          </p:cNvGrpSpPr>
          <p:nvPr/>
        </p:nvGrpSpPr>
        <p:grpSpPr bwMode="auto">
          <a:xfrm>
            <a:off x="6199584" y="4691087"/>
            <a:ext cx="3017837" cy="1533525"/>
            <a:chOff x="6125696" y="5229200"/>
            <a:chExt cx="3018303" cy="1533600"/>
          </a:xfrm>
        </p:grpSpPr>
        <p:grpSp>
          <p:nvGrpSpPr>
            <p:cNvPr id="65" name="Grupo 51"/>
            <p:cNvGrpSpPr>
              <a:grpSpLocks/>
            </p:cNvGrpSpPr>
            <p:nvPr/>
          </p:nvGrpSpPr>
          <p:grpSpPr bwMode="auto">
            <a:xfrm>
              <a:off x="6125696" y="5229200"/>
              <a:ext cx="3018303" cy="1533600"/>
              <a:chOff x="251520" y="2060848"/>
              <a:chExt cx="3975326" cy="1584176"/>
            </a:xfrm>
          </p:grpSpPr>
          <p:sp>
            <p:nvSpPr>
              <p:cNvPr id="67" name="Retângulo de cantos arredondados 66"/>
              <p:cNvSpPr/>
              <p:nvPr/>
            </p:nvSpPr>
            <p:spPr>
              <a:xfrm>
                <a:off x="251520" y="2060848"/>
                <a:ext cx="3888432" cy="1584176"/>
              </a:xfrm>
              <a:prstGeom prst="roundRect">
                <a:avLst>
                  <a:gd name="adj" fmla="val 13510"/>
                </a:avLst>
              </a:prstGeom>
              <a:solidFill>
                <a:srgbClr val="3399FF"/>
              </a:solidFill>
              <a:ln/>
              <a:effectLst>
                <a:glow rad="101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36000" tIns="36000" rIns="36000" bIns="36000" anchor="ctr"/>
              <a:lstStyle/>
              <a:p>
                <a:pPr algn="ctr" eaLnBrk="1" hangingPunct="1">
                  <a:lnSpc>
                    <a:spcPct val="130000"/>
                  </a:lnSpc>
                  <a:defRPr/>
                </a:pPr>
                <a:endParaRPr lang="pt-BR" altLang="pt-BR" sz="1600" b="1" dirty="0">
                  <a:solidFill>
                    <a:srgbClr val="FFFFFF"/>
                  </a:solidFill>
                  <a:latin typeface="Arial Black" panose="020B0A04020102020204" pitchFamily="34" charset="0"/>
                </a:endParaRPr>
              </a:p>
            </p:txBody>
          </p:sp>
          <p:sp>
            <p:nvSpPr>
              <p:cNvPr id="68" name="Retângulo 67"/>
              <p:cNvSpPr/>
              <p:nvPr/>
            </p:nvSpPr>
            <p:spPr>
              <a:xfrm>
                <a:off x="1903549" y="2405234"/>
                <a:ext cx="2323297" cy="818901"/>
              </a:xfrm>
              <a:prstGeom prst="rect">
                <a:avLst/>
              </a:prstGeom>
            </p:spPr>
            <p:txBody>
              <a:bodyPr>
                <a:spAutoFit/>
              </a:bodyPr>
              <a:lstStyle/>
              <a:p>
                <a:pPr algn="ctr">
                  <a:lnSpc>
                    <a:spcPct val="150000"/>
                  </a:lnSpc>
                  <a:defRPr/>
                </a:pPr>
                <a:r>
                  <a:rPr lang="pt-BR" altLang="pt-BR" sz="1600" b="1" dirty="0" err="1">
                    <a:solidFill>
                      <a:srgbClr val="FFFFFF"/>
                    </a:solidFill>
                    <a:latin typeface="Arial Black" panose="020B0A04020102020204" pitchFamily="34" charset="0"/>
                  </a:rPr>
                  <a:t>International</a:t>
                </a:r>
                <a:r>
                  <a:rPr lang="pt-BR" altLang="pt-BR" sz="1600" b="1" dirty="0">
                    <a:solidFill>
                      <a:srgbClr val="FFFFFF"/>
                    </a:solidFill>
                    <a:latin typeface="Arial Black" panose="020B0A04020102020204" pitchFamily="34" charset="0"/>
                  </a:rPr>
                  <a:t> </a:t>
                </a:r>
                <a:r>
                  <a:rPr lang="pt-BR" altLang="pt-BR" sz="1600" b="1" dirty="0" err="1">
                    <a:solidFill>
                      <a:srgbClr val="FFFFFF"/>
                    </a:solidFill>
                    <a:latin typeface="Arial Black" panose="020B0A04020102020204" pitchFamily="34" charset="0"/>
                  </a:rPr>
                  <a:t>Agreements</a:t>
                </a:r>
                <a:endParaRPr lang="pt-BR" altLang="pt-BR" sz="1600" b="1" dirty="0">
                  <a:solidFill>
                    <a:srgbClr val="FFFFFF"/>
                  </a:solidFill>
                  <a:latin typeface="Arial Black" panose="020B0A04020102020204" pitchFamily="34" charset="0"/>
                </a:endParaRPr>
              </a:p>
            </p:txBody>
          </p:sp>
        </p:grpSp>
        <p:pic>
          <p:nvPicPr>
            <p:cNvPr id="66" name="Picture 2" descr="C:\Users\fabianopcl\Desktop\download.jpg"/>
            <p:cNvPicPr>
              <a:picLocks noChangeAspect="1" noChangeArrowheads="1"/>
            </p:cNvPicPr>
            <p:nvPr/>
          </p:nvPicPr>
          <p:blipFill>
            <a:blip r:embed="rId18" cstate="print"/>
            <a:srcRect l="17809" t="11532" r="17810" b="13990"/>
            <a:stretch>
              <a:fillRect/>
            </a:stretch>
          </p:blipFill>
          <p:spPr bwMode="auto">
            <a:xfrm>
              <a:off x="6228184" y="5373216"/>
              <a:ext cx="1172592" cy="1224136"/>
            </a:xfrm>
            <a:prstGeom prst="roundRect">
              <a:avLst/>
            </a:prstGeom>
            <a:noFill/>
            <a:effectLst>
              <a:glow rad="228600">
                <a:schemeClr val="accent2">
                  <a:satMod val="175000"/>
                  <a:alpha val="40000"/>
                </a:schemeClr>
              </a:glow>
            </a:effectLst>
            <a:scene3d>
              <a:camera prst="orthographicFront"/>
              <a:lightRig rig="threePt" dir="t"/>
            </a:scene3d>
            <a:sp3d>
              <a:bevelT/>
            </a:sp3d>
          </p:spPr>
        </p:pic>
      </p:grpSp>
      <p:sp>
        <p:nvSpPr>
          <p:cNvPr id="33" name="Text Box 43"/>
          <p:cNvSpPr txBox="1">
            <a:spLocks noChangeArrowheads="1"/>
          </p:cNvSpPr>
          <p:nvPr/>
        </p:nvSpPr>
        <p:spPr bwMode="auto">
          <a:xfrm>
            <a:off x="9077342" y="5832375"/>
            <a:ext cx="1821151" cy="457200"/>
          </a:xfrm>
          <a:prstGeom prst="rect">
            <a:avLst/>
          </a:prstGeom>
          <a:noFill/>
          <a:ln w="9525" algn="ctr">
            <a:noFill/>
            <a:miter lim="800000"/>
            <a:headEnd/>
            <a:tailEnd/>
          </a:ln>
          <a:effectLst/>
        </p:spPr>
        <p:txBody>
          <a:bodyPr wrap="square">
            <a:spAutoFit/>
          </a:bodyPr>
          <a:lstStyle/>
          <a:p>
            <a:pPr>
              <a:spcBef>
                <a:spcPct val="50000"/>
              </a:spcBef>
            </a:pPr>
            <a:r>
              <a:rPr lang="nl-NL" sz="2400" b="1" dirty="0" smtClean="0">
                <a:solidFill>
                  <a:srgbClr val="7030A0"/>
                </a:solidFill>
              </a:rPr>
              <a:t>7/14</a:t>
            </a:r>
            <a:endParaRPr lang="en-GB" sz="2400" b="1" dirty="0">
              <a:solidFill>
                <a:srgbClr val="7030A0"/>
              </a:solidFill>
            </a:endParaRPr>
          </a:p>
        </p:txBody>
      </p:sp>
      <p:sp>
        <p:nvSpPr>
          <p:cNvPr id="36" name="Seta para a esquerda 35">
            <a:hlinkClick r:id="rId19" action="ppaction://hlinksldjump"/>
          </p:cNvPr>
          <p:cNvSpPr/>
          <p:nvPr/>
        </p:nvSpPr>
        <p:spPr bwMode="auto">
          <a:xfrm>
            <a:off x="9005334" y="5832375"/>
            <a:ext cx="601975" cy="484632"/>
          </a:xfrm>
          <a:prstGeom prst="lef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
        <p:nvSpPr>
          <p:cNvPr id="37" name="Seta para a direita 36">
            <a:hlinkClick r:id="rId20" action="ppaction://hlinksldjump"/>
          </p:cNvPr>
          <p:cNvSpPr/>
          <p:nvPr/>
        </p:nvSpPr>
        <p:spPr bwMode="auto">
          <a:xfrm>
            <a:off x="10373486" y="5832375"/>
            <a:ext cx="572127" cy="484632"/>
          </a:xfrm>
          <a:prstGeom prst="righ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grpSp>
        <p:nvGrpSpPr>
          <p:cNvPr id="5" name="Grupo 4"/>
          <p:cNvGrpSpPr/>
          <p:nvPr/>
        </p:nvGrpSpPr>
        <p:grpSpPr>
          <a:xfrm>
            <a:off x="8502916" y="63908"/>
            <a:ext cx="3041377" cy="2376264"/>
            <a:chOff x="8502916" y="63908"/>
            <a:chExt cx="3041377" cy="2376264"/>
          </a:xfrm>
        </p:grpSpPr>
        <p:sp>
          <p:nvSpPr>
            <p:cNvPr id="2" name="Elipse 1"/>
            <p:cNvSpPr/>
            <p:nvPr/>
          </p:nvSpPr>
          <p:spPr bwMode="auto">
            <a:xfrm>
              <a:off x="8536849" y="63908"/>
              <a:ext cx="3007444" cy="2376264"/>
            </a:xfrm>
            <a:prstGeom prst="ellipse">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endParaRPr kumimoji="0" lang="pt-BR" sz="1800" b="0" i="0" u="none" strike="noStrike" cap="none" normalizeH="0" baseline="0" dirty="0" smtClean="0">
                <a:ln>
                  <a:noFill/>
                </a:ln>
                <a:solidFill>
                  <a:schemeClr val="tx1"/>
                </a:solidFill>
                <a:effectLst/>
                <a:latin typeface="Arial" charset="0"/>
              </a:endParaRPr>
            </a:p>
          </p:txBody>
        </p:sp>
        <p:sp>
          <p:nvSpPr>
            <p:cNvPr id="3" name="CaixaDeTexto 2"/>
            <p:cNvSpPr txBox="1"/>
            <p:nvPr/>
          </p:nvSpPr>
          <p:spPr>
            <a:xfrm>
              <a:off x="8502916" y="538760"/>
              <a:ext cx="3027872" cy="1232076"/>
            </a:xfrm>
            <a:prstGeom prst="rect">
              <a:avLst/>
            </a:prstGeom>
            <a:noFill/>
          </p:spPr>
          <p:txBody>
            <a:bodyPr wrap="square" rtlCol="0">
              <a:spAutoFit/>
            </a:bodyPr>
            <a:lstStyle/>
            <a:p>
              <a:r>
                <a:rPr lang="en-US" dirty="0"/>
                <a:t> </a:t>
              </a:r>
              <a:r>
                <a:rPr lang="en-US" sz="1600" b="1" dirty="0">
                  <a:solidFill>
                    <a:schemeClr val="accent6">
                      <a:lumMod val="50000"/>
                    </a:schemeClr>
                  </a:solidFill>
                </a:rPr>
                <a:t>The Brazilian government brought to the Presidency of the Republic level the nuclear affairs, by the Brazilian National Security Cabinet guidance.</a:t>
              </a:r>
              <a:endParaRPr lang="pt-BR" sz="1600" b="1" dirty="0">
                <a:solidFill>
                  <a:schemeClr val="accent6">
                    <a:lumMod val="50000"/>
                  </a:schemeClr>
                </a:solidFill>
              </a:endParaRPr>
            </a:p>
          </p:txBody>
        </p:sp>
      </p:grpSp>
    </p:spTree>
    <p:extLst>
      <p:ext uri="{BB962C8B-B14F-4D97-AF65-F5344CB8AC3E}">
        <p14:creationId xmlns:p14="http://schemas.microsoft.com/office/powerpoint/2010/main" val="3134181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0"/>
          <p:cNvSpPr txBox="1">
            <a:spLocks noChangeArrowheads="1"/>
          </p:cNvSpPr>
          <p:nvPr/>
        </p:nvSpPr>
        <p:spPr bwMode="auto">
          <a:xfrm>
            <a:off x="1" y="-3176"/>
            <a:ext cx="11523156" cy="1616075"/>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pic>
        <p:nvPicPr>
          <p:cNvPr id="38" name="Picture 2" descr="Bildergebnis für home button">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7"/>
          <p:cNvSpPr txBox="1">
            <a:spLocks noChangeArrowheads="1"/>
          </p:cNvSpPr>
          <p:nvPr/>
        </p:nvSpPr>
        <p:spPr bwMode="auto">
          <a:xfrm>
            <a:off x="1898515" y="114721"/>
            <a:ext cx="7416825" cy="569387"/>
          </a:xfrm>
          <a:prstGeom prst="rect">
            <a:avLst/>
          </a:prstGeom>
          <a:noFill/>
          <a:ln w="9525">
            <a:noFill/>
            <a:miter lim="800000"/>
            <a:headEnd/>
            <a:tailEnd/>
          </a:ln>
          <a:effectLst/>
        </p:spPr>
        <p:txBody>
          <a:bodyPr wrap="square">
            <a:spAutoFit/>
          </a:bodyPr>
          <a:lstStyle/>
          <a:p>
            <a:pPr lvl="0"/>
            <a:r>
              <a:rPr lang="en-US" sz="2000" b="1" dirty="0" smtClean="0">
                <a:solidFill>
                  <a:srgbClr val="0070C0"/>
                </a:solidFill>
              </a:rPr>
              <a:t>International </a:t>
            </a:r>
            <a:r>
              <a:rPr lang="en-US" sz="2000" b="1" dirty="0">
                <a:solidFill>
                  <a:srgbClr val="0070C0"/>
                </a:solidFill>
              </a:rPr>
              <a:t>Conference on Nuclear Security 2020</a:t>
            </a:r>
          </a:p>
          <a:p>
            <a:pPr lvl="0"/>
            <a:endParaRPr lang="en-US" sz="1100" b="1" dirty="0" smtClean="0">
              <a:solidFill>
                <a:srgbClr val="0070C0"/>
              </a:solidFill>
            </a:endParaRPr>
          </a:p>
        </p:txBody>
      </p:sp>
      <p:sp>
        <p:nvSpPr>
          <p:cNvPr id="33" name="Text Box 43"/>
          <p:cNvSpPr txBox="1">
            <a:spLocks noChangeArrowheads="1"/>
          </p:cNvSpPr>
          <p:nvPr/>
        </p:nvSpPr>
        <p:spPr bwMode="auto">
          <a:xfrm>
            <a:off x="9077342" y="5832375"/>
            <a:ext cx="1821151" cy="457200"/>
          </a:xfrm>
          <a:prstGeom prst="rect">
            <a:avLst/>
          </a:prstGeom>
          <a:noFill/>
          <a:ln w="9525" algn="ctr">
            <a:noFill/>
            <a:miter lim="800000"/>
            <a:headEnd/>
            <a:tailEnd/>
          </a:ln>
          <a:effectLst/>
        </p:spPr>
        <p:txBody>
          <a:bodyPr wrap="square">
            <a:spAutoFit/>
          </a:bodyPr>
          <a:lstStyle/>
          <a:p>
            <a:pPr>
              <a:spcBef>
                <a:spcPct val="50000"/>
              </a:spcBef>
            </a:pPr>
            <a:r>
              <a:rPr lang="nl-NL" sz="2400" b="1" dirty="0" smtClean="0">
                <a:solidFill>
                  <a:srgbClr val="7030A0"/>
                </a:solidFill>
              </a:rPr>
              <a:t>8/14</a:t>
            </a:r>
            <a:endParaRPr lang="en-GB" sz="2400" b="1" dirty="0">
              <a:solidFill>
                <a:srgbClr val="7030A0"/>
              </a:solidFill>
            </a:endParaRPr>
          </a:p>
        </p:txBody>
      </p:sp>
      <p:sp>
        <p:nvSpPr>
          <p:cNvPr id="36" name="Seta para a esquerda 35">
            <a:hlinkClick r:id="rId5" action="ppaction://hlinksldjump"/>
          </p:cNvPr>
          <p:cNvSpPr/>
          <p:nvPr/>
        </p:nvSpPr>
        <p:spPr bwMode="auto">
          <a:xfrm>
            <a:off x="9005334" y="5832375"/>
            <a:ext cx="601975" cy="484632"/>
          </a:xfrm>
          <a:prstGeom prst="lef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
        <p:nvSpPr>
          <p:cNvPr id="37" name="Seta para a direita 36">
            <a:hlinkClick r:id="rId6" action="ppaction://hlinksldjump"/>
          </p:cNvPr>
          <p:cNvSpPr/>
          <p:nvPr/>
        </p:nvSpPr>
        <p:spPr bwMode="auto">
          <a:xfrm>
            <a:off x="10373486" y="5832375"/>
            <a:ext cx="572127" cy="484632"/>
          </a:xfrm>
          <a:prstGeom prst="righ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pic>
        <p:nvPicPr>
          <p:cNvPr id="69"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9584" t="25837" r="37386" b="17624"/>
          <a:stretch/>
        </p:blipFill>
        <p:spPr bwMode="auto">
          <a:xfrm>
            <a:off x="360437" y="2330247"/>
            <a:ext cx="2328578" cy="3358112"/>
          </a:xfrm>
          <a:prstGeom prst="rect">
            <a:avLst/>
          </a:prstGeom>
          <a:noFill/>
          <a:ln w="38100">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chemeClr val="accent1"/>
                </a:solidFill>
              </a14:hiddenFill>
            </a:ext>
          </a:extLst>
        </p:spPr>
      </p:pic>
      <p:sp>
        <p:nvSpPr>
          <p:cNvPr id="70" name="Retângulo de cantos arredondados 69"/>
          <p:cNvSpPr>
            <a:spLocks noChangeAspect="1"/>
          </p:cNvSpPr>
          <p:nvPr/>
        </p:nvSpPr>
        <p:spPr>
          <a:xfrm>
            <a:off x="2736701" y="3672135"/>
            <a:ext cx="6264696" cy="1993495"/>
          </a:xfrm>
          <a:prstGeom prst="roundRect">
            <a:avLst/>
          </a:prstGeom>
          <a:solidFill>
            <a:schemeClr val="bg1"/>
          </a:solidFill>
          <a:ln w="38100">
            <a:solidFill>
              <a:srgbClr val="FF0000"/>
            </a:solidFill>
          </a:ln>
          <a:effectLst/>
          <a:scene3d>
            <a:camera prst="orthographicFront">
              <a:rot lat="0" lon="0" rev="0"/>
            </a:camera>
            <a:lightRig rig="balanced" dir="t">
              <a:rot lat="0" lon="0" rev="8400000"/>
            </a:lightRig>
          </a:scene3d>
          <a:sp3d>
            <a:bevelT w="190500" h="38100"/>
          </a:sp3d>
        </p:spPr>
        <p:txBody>
          <a:bodyPr wrap="square" lIns="36000" tIns="72000" rIns="36000" bIns="0" anchor="t" anchorCtr="0">
            <a:noAutofit/>
          </a:bodyPr>
          <a:lstStyle/>
          <a:p>
            <a:pPr indent="177800" algn="just" eaLnBrk="1" hangingPunct="1">
              <a:spcBef>
                <a:spcPts val="1200"/>
              </a:spcBef>
              <a:buFont typeface="Arial" panose="020B0604020202020204" pitchFamily="34" charset="0"/>
              <a:buChar char="•"/>
            </a:pPr>
            <a:r>
              <a:rPr lang="pt-BR" altLang="pt-BR" sz="1600" b="1" dirty="0" smtClean="0">
                <a:latin typeface="Arial Black" panose="020B0A04020102020204" pitchFamily="34" charset="0"/>
              </a:rPr>
              <a:t>Use </a:t>
            </a:r>
            <a:r>
              <a:rPr lang="pt-BR" altLang="pt-BR" sz="1600" b="1" dirty="0" err="1" smtClean="0">
                <a:latin typeface="Arial Black" panose="020B0A04020102020204" pitchFamily="34" charset="0"/>
              </a:rPr>
              <a:t>of</a:t>
            </a:r>
            <a:r>
              <a:rPr lang="pt-BR" altLang="pt-BR" sz="1600" b="1" dirty="0" smtClean="0">
                <a:latin typeface="Arial Black" panose="020B0A04020102020204" pitchFamily="34" charset="0"/>
              </a:rPr>
              <a:t> a macro </a:t>
            </a:r>
            <a:r>
              <a:rPr lang="pt-BR" altLang="pt-BR" sz="1600" b="1" dirty="0" err="1" smtClean="0">
                <a:latin typeface="Arial Black" panose="020B0A04020102020204" pitchFamily="34" charset="0"/>
              </a:rPr>
              <a:t>level</a:t>
            </a:r>
            <a:r>
              <a:rPr lang="pt-BR" altLang="pt-BR" sz="1600" b="1" dirty="0" smtClean="0">
                <a:latin typeface="Arial Black" panose="020B0A04020102020204" pitchFamily="34" charset="0"/>
              </a:rPr>
              <a:t> approach (“</a:t>
            </a:r>
            <a:r>
              <a:rPr lang="pt-BR" altLang="pt-BR" sz="1600" b="1" dirty="0" err="1" smtClean="0">
                <a:latin typeface="Arial Black" panose="020B0A04020102020204" pitchFamily="34" charset="0"/>
              </a:rPr>
              <a:t>what</a:t>
            </a:r>
            <a:r>
              <a:rPr lang="pt-BR" altLang="pt-BR" sz="1600" b="1" dirty="0" smtClean="0">
                <a:latin typeface="Arial Black" panose="020B0A04020102020204" pitchFamily="34" charset="0"/>
              </a:rPr>
              <a:t>”);</a:t>
            </a:r>
          </a:p>
          <a:p>
            <a:pPr marL="177800" indent="-177800" algn="just" eaLnBrk="1" hangingPunct="1">
              <a:spcBef>
                <a:spcPts val="1200"/>
              </a:spcBef>
              <a:buFont typeface="Arial" panose="020B0604020202020204" pitchFamily="34" charset="0"/>
              <a:buChar char="•"/>
            </a:pPr>
            <a:r>
              <a:rPr lang="pt-BR" altLang="pt-BR" sz="1600" b="1" dirty="0">
                <a:latin typeface="Arial Black" panose="020B0A04020102020204" pitchFamily="34" charset="0"/>
              </a:rPr>
              <a:t>Target </a:t>
            </a:r>
            <a:r>
              <a:rPr lang="pt-BR" altLang="pt-BR" sz="1600" b="1" dirty="0" err="1">
                <a:latin typeface="Arial Black" panose="020B0A04020102020204" pitchFamily="34" charset="0"/>
              </a:rPr>
              <a:t>audience</a:t>
            </a:r>
            <a:r>
              <a:rPr lang="pt-BR" altLang="pt-BR" sz="1600" b="1" dirty="0">
                <a:latin typeface="Arial Black" panose="020B0A04020102020204" pitchFamily="34" charset="0"/>
              </a:rPr>
              <a:t>: </a:t>
            </a:r>
            <a:r>
              <a:rPr lang="pt-BR" altLang="pt-BR" sz="1600" b="1" dirty="0" err="1">
                <a:latin typeface="Arial Black" panose="020B0A04020102020204" pitchFamily="34" charset="0"/>
              </a:rPr>
              <a:t>brazilian</a:t>
            </a:r>
            <a:r>
              <a:rPr lang="pt-BR" altLang="pt-BR" sz="1600" b="1" dirty="0">
                <a:latin typeface="Arial Black" panose="020B0A04020102020204" pitchFamily="34" charset="0"/>
              </a:rPr>
              <a:t> </a:t>
            </a:r>
            <a:r>
              <a:rPr lang="pt-BR" altLang="pt-BR" sz="1600" b="1" dirty="0" err="1">
                <a:latin typeface="Arial Black" panose="020B0A04020102020204" pitchFamily="34" charset="0"/>
              </a:rPr>
              <a:t>society</a:t>
            </a:r>
            <a:r>
              <a:rPr lang="pt-BR" altLang="pt-BR" sz="1600" b="1" dirty="0">
                <a:latin typeface="Arial Black" panose="020B0A04020102020204" pitchFamily="34" charset="0"/>
              </a:rPr>
              <a:t>;</a:t>
            </a:r>
          </a:p>
          <a:p>
            <a:pPr marL="177800" indent="-177800" algn="just" eaLnBrk="1" hangingPunct="1">
              <a:spcBef>
                <a:spcPts val="1200"/>
              </a:spcBef>
              <a:buFont typeface="Arial" panose="020B0604020202020204" pitchFamily="34" charset="0"/>
              <a:buChar char="•"/>
            </a:pPr>
            <a:r>
              <a:rPr lang="pt-BR" altLang="pt-BR" sz="1600" b="1" dirty="0" err="1" smtClean="0">
                <a:latin typeface="Arial Black" panose="020B0A04020102020204" pitchFamily="34" charset="0"/>
              </a:rPr>
              <a:t>Document</a:t>
            </a:r>
            <a:r>
              <a:rPr lang="pt-BR" altLang="pt-BR" sz="1600" b="1" dirty="0" smtClean="0">
                <a:latin typeface="Arial Black" panose="020B0A04020102020204" pitchFamily="34" charset="0"/>
              </a:rPr>
              <a:t> </a:t>
            </a:r>
            <a:r>
              <a:rPr lang="pt-BR" altLang="pt-BR" sz="1600" b="1" dirty="0" err="1" smtClean="0">
                <a:latin typeface="Arial Black" panose="020B0A04020102020204" pitchFamily="34" charset="0"/>
              </a:rPr>
              <a:t>with</a:t>
            </a:r>
            <a:r>
              <a:rPr lang="pt-BR" altLang="pt-BR" sz="1600" b="1" dirty="0" smtClean="0">
                <a:latin typeface="Arial Black" panose="020B0A04020102020204" pitchFamily="34" charset="0"/>
              </a:rPr>
              <a:t> </a:t>
            </a:r>
            <a:r>
              <a:rPr lang="pt-BR" altLang="pt-BR" sz="1600" b="1" dirty="0" err="1" smtClean="0">
                <a:latin typeface="Arial Black" panose="020B0A04020102020204" pitchFamily="34" charset="0"/>
              </a:rPr>
              <a:t>the</a:t>
            </a:r>
            <a:r>
              <a:rPr lang="pt-BR" altLang="pt-BR" sz="1600" b="1" dirty="0" smtClean="0">
                <a:latin typeface="Arial Black" panose="020B0A04020102020204" pitchFamily="34" charset="0"/>
              </a:rPr>
              <a:t> </a:t>
            </a:r>
            <a:r>
              <a:rPr lang="pt-BR" altLang="pt-BR" sz="1600" b="1" dirty="0" err="1" smtClean="0">
                <a:latin typeface="Arial Black" panose="020B0A04020102020204" pitchFamily="34" charset="0"/>
              </a:rPr>
              <a:t>longest</a:t>
            </a:r>
            <a:r>
              <a:rPr lang="pt-BR" altLang="pt-BR" sz="1600" b="1" dirty="0" smtClean="0">
                <a:latin typeface="Arial Black" panose="020B0A04020102020204" pitchFamily="34" charset="0"/>
              </a:rPr>
              <a:t> </a:t>
            </a:r>
            <a:r>
              <a:rPr lang="pt-BR" altLang="pt-BR" sz="1600" b="1" dirty="0" err="1" smtClean="0">
                <a:latin typeface="Arial Black" panose="020B0A04020102020204" pitchFamily="34" charset="0"/>
              </a:rPr>
              <a:t>lifetime</a:t>
            </a:r>
            <a:r>
              <a:rPr lang="pt-BR" altLang="pt-BR" sz="1600" b="1" dirty="0" smtClean="0">
                <a:latin typeface="Arial Black" panose="020B0A04020102020204" pitchFamily="34" charset="0"/>
              </a:rPr>
              <a:t> as </a:t>
            </a:r>
            <a:r>
              <a:rPr lang="pt-BR" altLang="pt-BR" sz="1600" b="1" dirty="0" err="1" smtClean="0">
                <a:latin typeface="Arial Black" panose="020B0A04020102020204" pitchFamily="34" charset="0"/>
              </a:rPr>
              <a:t>possible</a:t>
            </a:r>
            <a:r>
              <a:rPr lang="pt-BR" altLang="pt-BR" sz="1600" b="1" dirty="0" smtClean="0">
                <a:latin typeface="Arial Black" panose="020B0A04020102020204" pitchFamily="34" charset="0"/>
              </a:rPr>
              <a:t>; </a:t>
            </a:r>
            <a:r>
              <a:rPr lang="pt-BR" altLang="pt-BR" sz="1600" b="1" dirty="0" err="1" smtClean="0">
                <a:latin typeface="Arial Black" panose="020B0A04020102020204" pitchFamily="34" charset="0"/>
              </a:rPr>
              <a:t>and</a:t>
            </a:r>
            <a:endParaRPr lang="pt-BR" altLang="pt-BR" sz="1600" b="1" dirty="0" smtClean="0">
              <a:latin typeface="Arial Black" panose="020B0A04020102020204" pitchFamily="34" charset="0"/>
            </a:endParaRPr>
          </a:p>
          <a:p>
            <a:pPr marL="177800" indent="-177800" algn="just" eaLnBrk="1" hangingPunct="1">
              <a:spcBef>
                <a:spcPts val="1200"/>
              </a:spcBef>
              <a:buFont typeface="Arial" panose="020B0604020202020204" pitchFamily="34" charset="0"/>
              <a:buChar char="•"/>
            </a:pPr>
            <a:r>
              <a:rPr lang="pt-BR" altLang="pt-BR" sz="1600" b="1" dirty="0" err="1" smtClean="0">
                <a:latin typeface="Arial Black" panose="020B0A04020102020204" pitchFamily="34" charset="0"/>
              </a:rPr>
              <a:t>Opportunity</a:t>
            </a:r>
            <a:r>
              <a:rPr lang="pt-BR" altLang="pt-BR" sz="1600" b="1" dirty="0" smtClean="0">
                <a:latin typeface="Arial Black" panose="020B0A04020102020204" pitchFamily="34" charset="0"/>
              </a:rPr>
              <a:t> t</a:t>
            </a:r>
            <a:r>
              <a:rPr lang="en-US" altLang="pt-BR" sz="1600" b="1" dirty="0" smtClean="0">
                <a:latin typeface="Arial Black" panose="020B0A04020102020204" pitchFamily="34" charset="0"/>
              </a:rPr>
              <a:t>o </a:t>
            </a:r>
            <a:r>
              <a:rPr lang="en-US" altLang="pt-BR" sz="1600" b="1" dirty="0">
                <a:latin typeface="Arial Black" panose="020B0A04020102020204" pitchFamily="34" charset="0"/>
              </a:rPr>
              <a:t>point out solutions to current obstacles to the development of the </a:t>
            </a:r>
            <a:r>
              <a:rPr lang="en-US" altLang="pt-BR" sz="1600" b="1" dirty="0" smtClean="0">
                <a:latin typeface="Arial Black" panose="020B0A04020102020204" pitchFamily="34" charset="0"/>
              </a:rPr>
              <a:t>sector.</a:t>
            </a:r>
            <a:endParaRPr lang="pt-BR" altLang="pt-BR" sz="1600" b="1" dirty="0" smtClean="0">
              <a:latin typeface="Arial Black" panose="020B0A04020102020204" pitchFamily="34" charset="0"/>
            </a:endParaRPr>
          </a:p>
        </p:txBody>
      </p:sp>
      <p:sp>
        <p:nvSpPr>
          <p:cNvPr id="71" name="Texto explicativo em seta para baixo 70"/>
          <p:cNvSpPr>
            <a:spLocks noChangeAspect="1"/>
          </p:cNvSpPr>
          <p:nvPr/>
        </p:nvSpPr>
        <p:spPr>
          <a:xfrm>
            <a:off x="2815270" y="2217598"/>
            <a:ext cx="6042112" cy="1526545"/>
          </a:xfrm>
          <a:prstGeom prst="downArrowCallout">
            <a:avLst/>
          </a:prstGeom>
          <a:solidFill>
            <a:srgbClr val="FFFF00"/>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00B050"/>
            </a:contourClr>
          </a:sp3d>
        </p:spPr>
        <p:txBody>
          <a:bodyPr wrap="square" lIns="36000" tIns="0" rIns="36000" bIns="0" anchor="ctr" anchorCtr="0">
            <a:noAutofit/>
          </a:bodyPr>
          <a:lstStyle/>
          <a:p>
            <a:pPr algn="ctr" eaLnBrk="1" hangingPunct="1"/>
            <a:r>
              <a:rPr lang="pt-BR" altLang="pt-BR" sz="2800" b="1" dirty="0" smtClean="0">
                <a:solidFill>
                  <a:srgbClr val="000099"/>
                </a:solidFill>
                <a:effectLst>
                  <a:outerShdw blurRad="38100" dist="38100" dir="2700000" algn="tl">
                    <a:srgbClr val="000000">
                      <a:alpha val="43137"/>
                    </a:srgbClr>
                  </a:outerShdw>
                </a:effectLst>
                <a:latin typeface="Arial Black" panose="020B0A04020102020204" pitchFamily="34" charset="0"/>
              </a:rPr>
              <a:t>NATIONAL POLICY </a:t>
            </a:r>
          </a:p>
          <a:p>
            <a:pPr algn="ctr" eaLnBrk="1" hangingPunct="1"/>
            <a:r>
              <a:rPr lang="pt-BR" altLang="pt-BR" sz="2000" b="1" dirty="0" smtClean="0">
                <a:latin typeface="Arial Black" panose="020B0A04020102020204" pitchFamily="34" charset="0"/>
              </a:rPr>
              <a:t>HIGHEST LEVEL DOCUMENT</a:t>
            </a:r>
          </a:p>
        </p:txBody>
      </p:sp>
    </p:spTree>
    <p:extLst>
      <p:ext uri="{BB962C8B-B14F-4D97-AF65-F5344CB8AC3E}">
        <p14:creationId xmlns:p14="http://schemas.microsoft.com/office/powerpoint/2010/main" val="1529812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0"/>
          <p:cNvSpPr txBox="1">
            <a:spLocks noChangeArrowheads="1"/>
          </p:cNvSpPr>
          <p:nvPr/>
        </p:nvSpPr>
        <p:spPr bwMode="auto">
          <a:xfrm>
            <a:off x="1" y="-3176"/>
            <a:ext cx="11523156" cy="1616075"/>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pic>
        <p:nvPicPr>
          <p:cNvPr id="38" name="Picture 2" descr="Bildergebnis für home button">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7"/>
          <p:cNvSpPr txBox="1">
            <a:spLocks noChangeArrowheads="1"/>
          </p:cNvSpPr>
          <p:nvPr/>
        </p:nvSpPr>
        <p:spPr bwMode="auto">
          <a:xfrm>
            <a:off x="1898515" y="114721"/>
            <a:ext cx="7416825" cy="569387"/>
          </a:xfrm>
          <a:prstGeom prst="rect">
            <a:avLst/>
          </a:prstGeom>
          <a:noFill/>
          <a:ln w="9525">
            <a:noFill/>
            <a:miter lim="800000"/>
            <a:headEnd/>
            <a:tailEnd/>
          </a:ln>
          <a:effectLst/>
        </p:spPr>
        <p:txBody>
          <a:bodyPr wrap="square">
            <a:spAutoFit/>
          </a:bodyPr>
          <a:lstStyle/>
          <a:p>
            <a:pPr lvl="0"/>
            <a:r>
              <a:rPr lang="en-US" sz="2000" b="1" dirty="0" smtClean="0">
                <a:solidFill>
                  <a:srgbClr val="0070C0"/>
                </a:solidFill>
              </a:rPr>
              <a:t>International </a:t>
            </a:r>
            <a:r>
              <a:rPr lang="en-US" sz="2000" b="1" dirty="0">
                <a:solidFill>
                  <a:srgbClr val="0070C0"/>
                </a:solidFill>
              </a:rPr>
              <a:t>Conference on Nuclear Security 2020</a:t>
            </a:r>
          </a:p>
          <a:p>
            <a:pPr lvl="0"/>
            <a:endParaRPr lang="en-US" sz="1100" b="1" dirty="0" smtClean="0">
              <a:solidFill>
                <a:srgbClr val="0070C0"/>
              </a:solidFill>
            </a:endParaRPr>
          </a:p>
        </p:txBody>
      </p:sp>
      <p:sp>
        <p:nvSpPr>
          <p:cNvPr id="33" name="Text Box 43"/>
          <p:cNvSpPr txBox="1">
            <a:spLocks noChangeArrowheads="1"/>
          </p:cNvSpPr>
          <p:nvPr/>
        </p:nvSpPr>
        <p:spPr bwMode="auto">
          <a:xfrm>
            <a:off x="9077342" y="5832375"/>
            <a:ext cx="1821151" cy="457200"/>
          </a:xfrm>
          <a:prstGeom prst="rect">
            <a:avLst/>
          </a:prstGeom>
          <a:noFill/>
          <a:ln w="9525" algn="ctr">
            <a:noFill/>
            <a:miter lim="800000"/>
            <a:headEnd/>
            <a:tailEnd/>
          </a:ln>
          <a:effectLst/>
        </p:spPr>
        <p:txBody>
          <a:bodyPr wrap="square">
            <a:spAutoFit/>
          </a:bodyPr>
          <a:lstStyle/>
          <a:p>
            <a:pPr>
              <a:spcBef>
                <a:spcPct val="50000"/>
              </a:spcBef>
            </a:pPr>
            <a:r>
              <a:rPr lang="nl-NL" sz="2400" b="1" dirty="0" smtClean="0">
                <a:solidFill>
                  <a:srgbClr val="7030A0"/>
                </a:solidFill>
              </a:rPr>
              <a:t>9/14</a:t>
            </a:r>
            <a:endParaRPr lang="en-GB" sz="2400" b="1" dirty="0">
              <a:solidFill>
                <a:srgbClr val="7030A0"/>
              </a:solidFill>
            </a:endParaRPr>
          </a:p>
        </p:txBody>
      </p:sp>
      <p:sp>
        <p:nvSpPr>
          <p:cNvPr id="36" name="Seta para a esquerda 35">
            <a:hlinkClick r:id="rId5" action="ppaction://hlinksldjump"/>
          </p:cNvPr>
          <p:cNvSpPr/>
          <p:nvPr/>
        </p:nvSpPr>
        <p:spPr bwMode="auto">
          <a:xfrm>
            <a:off x="9005334" y="5832375"/>
            <a:ext cx="601975" cy="484632"/>
          </a:xfrm>
          <a:prstGeom prst="lef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sp>
        <p:nvSpPr>
          <p:cNvPr id="37" name="Seta para a direita 36">
            <a:hlinkClick r:id="rId6" action="ppaction://hlinksldjump"/>
          </p:cNvPr>
          <p:cNvSpPr/>
          <p:nvPr/>
        </p:nvSpPr>
        <p:spPr bwMode="auto">
          <a:xfrm>
            <a:off x="10373486" y="5832375"/>
            <a:ext cx="572127" cy="484632"/>
          </a:xfrm>
          <a:prstGeom prst="rightArrow">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endParaRPr>
          </a:p>
        </p:txBody>
      </p:sp>
      <p:pic>
        <p:nvPicPr>
          <p:cNvPr id="69"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9584" t="25837" r="37386" b="17624"/>
          <a:stretch/>
        </p:blipFill>
        <p:spPr bwMode="auto">
          <a:xfrm>
            <a:off x="360437" y="2231975"/>
            <a:ext cx="2328578" cy="3358112"/>
          </a:xfrm>
          <a:prstGeom prst="rect">
            <a:avLst/>
          </a:prstGeom>
          <a:noFill/>
          <a:ln w="38100">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chemeClr val="accent1"/>
                </a:solidFill>
              </a14:hiddenFill>
            </a:ext>
          </a:extLst>
        </p:spPr>
      </p:pic>
      <p:grpSp>
        <p:nvGrpSpPr>
          <p:cNvPr id="5" name="Grupo 4"/>
          <p:cNvGrpSpPr/>
          <p:nvPr/>
        </p:nvGrpSpPr>
        <p:grpSpPr>
          <a:xfrm>
            <a:off x="3180531" y="2447998"/>
            <a:ext cx="7418792" cy="2646039"/>
            <a:chOff x="3180531" y="2447998"/>
            <a:chExt cx="7418792" cy="2646039"/>
          </a:xfrm>
        </p:grpSpPr>
        <p:sp>
          <p:nvSpPr>
            <p:cNvPr id="2" name="Retângulo de cantos arredondados 1"/>
            <p:cNvSpPr/>
            <p:nvPr/>
          </p:nvSpPr>
          <p:spPr bwMode="auto">
            <a:xfrm>
              <a:off x="3180531" y="2447998"/>
              <a:ext cx="7418792" cy="2646039"/>
            </a:xfrm>
            <a:prstGeom prst="roundRect">
              <a:avLst/>
            </a:prstGeom>
            <a:solidFill>
              <a:srgbClr val="FFFF66"/>
            </a:solidFill>
            <a:ln w="9525" cap="flat" cmpd="sng" algn="ctr">
              <a:solidFill>
                <a:srgbClr val="FFFFCC"/>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charset="0"/>
              </a:endParaRPr>
            </a:p>
          </p:txBody>
        </p:sp>
        <p:sp>
          <p:nvSpPr>
            <p:cNvPr id="3" name="CaixaDeTexto 2"/>
            <p:cNvSpPr txBox="1"/>
            <p:nvPr/>
          </p:nvSpPr>
          <p:spPr>
            <a:xfrm>
              <a:off x="3384773" y="2447999"/>
              <a:ext cx="7056784" cy="2585323"/>
            </a:xfrm>
            <a:prstGeom prst="rect">
              <a:avLst/>
            </a:prstGeom>
            <a:noFill/>
            <a:scene3d>
              <a:camera prst="perspectiveAbove"/>
              <a:lightRig rig="threePt" dir="t"/>
            </a:scene3d>
          </p:spPr>
          <p:txBody>
            <a:bodyPr wrap="square" rtlCol="0">
              <a:spAutoFit/>
            </a:bodyPr>
            <a:lstStyle/>
            <a:p>
              <a:pPr algn="just">
                <a:lnSpc>
                  <a:spcPct val="150000"/>
                </a:lnSpc>
                <a:spcBef>
                  <a:spcPts val="600"/>
                </a:spcBef>
                <a:spcAft>
                  <a:spcPts val="1000"/>
                </a:spcAft>
              </a:pPr>
              <a:r>
                <a:rPr lang="en-US" b="1" dirty="0">
                  <a:solidFill>
                    <a:schemeClr val="accent6">
                      <a:lumMod val="50000"/>
                    </a:schemeClr>
                  </a:solidFill>
                </a:rPr>
                <a:t>Brazilian Nuclear Policy strengthened the </a:t>
              </a:r>
              <a:r>
                <a:rPr lang="en-US" b="1" dirty="0">
                  <a:solidFill>
                    <a:srgbClr val="FF0909"/>
                  </a:solidFill>
                  <a:effectLst>
                    <a:outerShdw blurRad="38100" dist="38100" dir="2700000" algn="tl">
                      <a:srgbClr val="000000">
                        <a:alpha val="43137"/>
                      </a:srgbClr>
                    </a:outerShdw>
                  </a:effectLst>
                </a:rPr>
                <a:t>Nuclear Security Regime</a:t>
              </a:r>
              <a:r>
                <a:rPr lang="en-US" b="1" dirty="0">
                  <a:solidFill>
                    <a:schemeClr val="accent6">
                      <a:lumMod val="50000"/>
                    </a:schemeClr>
                  </a:solidFill>
                </a:rPr>
                <a:t>. A National Nuclear Policy must be the first step on the </a:t>
              </a:r>
              <a:r>
                <a:rPr lang="en-US" b="1" dirty="0" smtClean="0">
                  <a:solidFill>
                    <a:schemeClr val="accent6">
                      <a:lumMod val="50000"/>
                    </a:schemeClr>
                  </a:solidFill>
                </a:rPr>
                <a:t>evolving </a:t>
              </a:r>
              <a:r>
                <a:rPr lang="en-US" b="1" dirty="0">
                  <a:solidFill>
                    <a:schemeClr val="accent6">
                      <a:lumMod val="50000"/>
                    </a:schemeClr>
                  </a:solidFill>
                </a:rPr>
                <a:t>of a nuclear security regulation. Its promulgation can legitimizes and reinforce several and necessary actions to be undertaken and allows to restructure the governance of a State nuclear sector.</a:t>
              </a:r>
              <a:endParaRPr lang="pt-BR" b="1" dirty="0">
                <a:solidFill>
                  <a:schemeClr val="accent6">
                    <a:lumMod val="50000"/>
                  </a:schemeClr>
                </a:solidFill>
              </a:endParaRPr>
            </a:p>
          </p:txBody>
        </p:sp>
      </p:grpSp>
    </p:spTree>
    <p:extLst>
      <p:ext uri="{BB962C8B-B14F-4D97-AF65-F5344CB8AC3E}">
        <p14:creationId xmlns:p14="http://schemas.microsoft.com/office/powerpoint/2010/main" val="705480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90D72D8323497419D0B0D490876AA9F" ma:contentTypeVersion="15" ma:contentTypeDescription="Create a new document." ma:contentTypeScope="" ma:versionID="3a24465035cb8b25a2285c02f74eba9b">
  <xsd:schema xmlns:xsd="http://www.w3.org/2001/XMLSchema" xmlns:xs="http://www.w3.org/2001/XMLSchema" xmlns:p="http://schemas.microsoft.com/office/2006/metadata/properties" xmlns:ns2="http://schemas.microsoft.com/sharepoint/v3/fields" xmlns:ns3="9a0cca68-9885-4579-a121-0ff71e341cd0" targetNamespace="http://schemas.microsoft.com/office/2006/metadata/properties" ma:root="true" ma:fieldsID="6df0075af1bdf4a1181bb0cd339a45ba" ns2:_="" ns3:_="">
    <xsd:import namespace="http://schemas.microsoft.com/sharepoint/v3/fields"/>
    <xsd:import namespace="9a0cca68-9885-4579-a121-0ff71e341cd0"/>
    <xsd:element name="properties">
      <xsd:complexType>
        <xsd:sequence>
          <xsd:element name="documentManagement">
            <xsd:complexType>
              <xsd:all>
                <xsd:element ref="ns2:_DCDateCreated" minOccurs="0"/>
                <xsd:element ref="ns2:_Version" minOccurs="0"/>
                <xsd:element ref="ns3:_dlc_DocId" minOccurs="0"/>
                <xsd:element ref="ns3:_dlc_DocIdUrl" minOccurs="0"/>
                <xsd:element ref="ns3: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2" nillable="true" ma:displayName="Date Created" ma:description="The date on which this resource was created" ma:format="DateTime" ma:internalName="_DCDateCreated" ma:readOnly="false">
      <xsd:simpleType>
        <xsd:restriction base="dms:DateTime"/>
      </xsd:simpleType>
    </xsd:element>
    <xsd:element name="_Version" ma:index="3" nillable="true" ma:displayName="Version" ma:internalName="_Vers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0cca68-9885-4579-a121-0ff71e341cd0"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false">
      <xsd:simpleType>
        <xsd:restriction base="dms:Boolean"/>
      </xsd:simpleType>
    </xsd:element>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ma:index="4"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DCDateCreated xmlns="http://schemas.microsoft.com/sharepoint/v3/fields" xsi:nil="true"/>
    <_dlc_DocId xmlns="9a0cca68-9885-4579-a121-0ff71e341cd0">4HWPYYT6XAN2-2121337104-16043</_dlc_DocId>
    <_dlc_DocIdUrl xmlns="9a0cca68-9885-4579-a121-0ff71e341cd0">
      <Url>https://nsns-new.sg.iaea.org/meetings/_layouts/15/DocIdRedir.aspx?ID=4HWPYYT6XAN2-2121337104-16043</Url>
      <Description>4HWPYYT6XAN2-2121337104-16043</Description>
    </_dlc_DocIdUrl>
    <_dlc_DocIdPersistId xmlns="9a0cca68-9885-4579-a121-0ff71e341cd0" xsi:nil="true"/>
  </documentManagement>
</p:properties>
</file>

<file path=customXml/itemProps1.xml><?xml version="1.0" encoding="utf-8"?>
<ds:datastoreItem xmlns:ds="http://schemas.openxmlformats.org/officeDocument/2006/customXml" ds:itemID="{4F3B12C1-DFEA-48DE-8888-A466E0277137}">
  <ds:schemaRefs>
    <ds:schemaRef ds:uri="http://schemas.microsoft.com/sharepoint/v3/contenttype/forms"/>
  </ds:schemaRefs>
</ds:datastoreItem>
</file>

<file path=customXml/itemProps2.xml><?xml version="1.0" encoding="utf-8"?>
<ds:datastoreItem xmlns:ds="http://schemas.openxmlformats.org/officeDocument/2006/customXml" ds:itemID="{35818B1C-ED37-4AE6-BE57-4E3E7D4DC5E9}">
  <ds:schemaRefs>
    <ds:schemaRef ds:uri="http://schemas.microsoft.com/sharepoint/events"/>
  </ds:schemaRefs>
</ds:datastoreItem>
</file>

<file path=customXml/itemProps3.xml><?xml version="1.0" encoding="utf-8"?>
<ds:datastoreItem xmlns:ds="http://schemas.openxmlformats.org/officeDocument/2006/customXml" ds:itemID="{B37332D1-A297-4D71-ADCE-3E6505EE50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9a0cca68-9885-4579-a121-0ff71e341c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E962014-9079-4E60-A34D-512684448F59}">
  <ds:schemaRefs>
    <ds:schemaRef ds:uri="http://purl.org/dc/terms/"/>
    <ds:schemaRef ds:uri="http://www.w3.org/XML/1998/namespace"/>
    <ds:schemaRef ds:uri="http://schemas.microsoft.com/office/2006/documentManagement/types"/>
    <ds:schemaRef ds:uri="http://purl.org/dc/elements/1.1/"/>
    <ds:schemaRef ds:uri="http://purl.org/dc/dcmitype/"/>
    <ds:schemaRef ds:uri="http://schemas.microsoft.com/sharepoint/v3/fields"/>
    <ds:schemaRef ds:uri="9a0cca68-9885-4579-a121-0ff71e341cd0"/>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13841</TotalTime>
  <Words>1300</Words>
  <Application>Microsoft Office PowerPoint</Application>
  <PresentationFormat>Personalizar</PresentationFormat>
  <Paragraphs>234</Paragraphs>
  <Slides>14</Slides>
  <Notes>14</Notes>
  <HiddenSlides>0</HiddenSlides>
  <MMClips>0</MMClips>
  <ScaleCrop>false</ScaleCrop>
  <HeadingPairs>
    <vt:vector size="4" baseType="variant">
      <vt:variant>
        <vt:lpstr>Tema</vt:lpstr>
      </vt:variant>
      <vt:variant>
        <vt:i4>1</vt:i4>
      </vt:variant>
      <vt:variant>
        <vt:lpstr>Títulos de slides</vt:lpstr>
      </vt:variant>
      <vt:variant>
        <vt:i4>14</vt:i4>
      </vt:variant>
    </vt:vector>
  </HeadingPairs>
  <TitlesOfParts>
    <vt:vector size="15" baseType="lpstr">
      <vt:lpstr>Default Design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Vrije Universiteit Amsterdam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CN269 ICP Sample Template</dc:title>
  <dc:creator>testuser</dc:creator>
  <cp:lastModifiedBy>pradmin</cp:lastModifiedBy>
  <cp:revision>297</cp:revision>
  <cp:lastPrinted>2020-01-28T19:23:54Z</cp:lastPrinted>
  <dcterms:created xsi:type="dcterms:W3CDTF">2013-03-14T14:26:55Z</dcterms:created>
  <dcterms:modified xsi:type="dcterms:W3CDTF">2020-02-06T15:13:48Z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0x010100D90D72D8323497419D0B0D490876AA9F</vt:lpwstr>
  </property>
  <property fmtid="{D5CDD505-2E9C-101B-9397-08002B2CF9AE}" pid="3" name="_dlc_DocIdItemGuid">
    <vt:lpwstr>f0ac8dc0-e59e-4ceb-9861-4b4673e63ab4</vt:lpwstr>
  </property>
</Properties>
</file>