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325" r:id="rId7"/>
    <p:sldId id="349" r:id="rId8"/>
    <p:sldId id="339" r:id="rId9"/>
    <p:sldId id="326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</p:sldIdLst>
  <p:sldSz cx="11522075" cy="6480175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09F"/>
    <a:srgbClr val="061166"/>
    <a:srgbClr val="003366"/>
    <a:srgbClr val="3366CC"/>
    <a:srgbClr val="003399"/>
    <a:srgbClr val="0033CC"/>
    <a:srgbClr val="FF0000"/>
    <a:srgbClr val="0099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3" autoAdjust="0"/>
    <p:restoredTop sz="77410" autoAdjust="0"/>
  </p:normalViewPr>
  <p:slideViewPr>
    <p:cSldViewPr>
      <p:cViewPr>
        <p:scale>
          <a:sx n="80" d="100"/>
          <a:sy n="80" d="100"/>
        </p:scale>
        <p:origin x="-1044" y="120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6371E-6639-4A6C-8201-D6379DE194CD}" type="doc">
      <dgm:prSet loTypeId="urn:microsoft.com/office/officeart/2005/8/layout/vList3#1" loCatId="list" qsTypeId="urn:microsoft.com/office/officeart/2005/8/quickstyle/simple1" qsCatId="simple" csTypeId="urn:microsoft.com/office/officeart/2005/8/colors/accent2_2" csCatId="accent2" phldr="1"/>
      <dgm:spPr/>
    </dgm:pt>
    <dgm:pt modelId="{91947518-E681-4B1F-8021-657C6C4720A7}">
      <dgm:prSet phldrT="[Texto]"/>
      <dgm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Consórcio Mineração de Urânio Galvani – INB</a:t>
          </a:r>
          <a:b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Santa Quitéria / CE</a:t>
          </a:r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2A2A321-4EBD-45E1-B6AF-52874552FE38}" type="parTrans" cxnId="{EFE0CFD7-D4DD-4147-BC8C-14AFF6DE35DC}">
      <dgm:prSet/>
      <dgm:spPr/>
      <dgm:t>
        <a:bodyPr/>
        <a:lstStyle/>
        <a:p>
          <a:endParaRPr lang="pt-BR"/>
        </a:p>
      </dgm:t>
    </dgm:pt>
    <dgm:pt modelId="{D9635959-69E9-40B8-BEC2-04E09BC312CE}" type="sibTrans" cxnId="{EFE0CFD7-D4DD-4147-BC8C-14AFF6DE35DC}">
      <dgm:prSet/>
      <dgm:spPr/>
      <dgm:t>
        <a:bodyPr/>
        <a:lstStyle/>
        <a:p>
          <a:endParaRPr lang="pt-BR"/>
        </a:p>
      </dgm:t>
    </dgm:pt>
    <dgm:pt modelId="{CB9861F4-87E5-42C0-BF36-6F676CA5D406}" type="pres">
      <dgm:prSet presAssocID="{BDE6371E-6639-4A6C-8201-D6379DE194CD}" presName="linearFlow" presStyleCnt="0">
        <dgm:presLayoutVars>
          <dgm:dir/>
          <dgm:resizeHandles val="exact"/>
        </dgm:presLayoutVars>
      </dgm:prSet>
      <dgm:spPr/>
    </dgm:pt>
    <dgm:pt modelId="{FC6A486E-EFD2-4F68-94C8-53B8C915E5B4}" type="pres">
      <dgm:prSet presAssocID="{91947518-E681-4B1F-8021-657C6C4720A7}" presName="composite" presStyleCnt="0"/>
      <dgm:spPr/>
    </dgm:pt>
    <dgm:pt modelId="{BE973886-3CB5-44E2-B5F0-5193C449E567}" type="pres">
      <dgm:prSet presAssocID="{91947518-E681-4B1F-8021-657C6C4720A7}" presName="imgShp" presStyleLbl="fgImgPlace1" presStyleIdx="0" presStyleCnt="1" custLinFactNeighborX="-62446"/>
      <dgm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B170FD-4D82-4F36-BDEA-8B6900DF7DC1}" type="pres">
      <dgm:prSet presAssocID="{91947518-E681-4B1F-8021-657C6C4720A7}" presName="txShp" presStyleLbl="node1" presStyleIdx="0" presStyleCnt="1" custScaleX="129937" custLinFactNeighborX="4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0CFD7-D4DD-4147-BC8C-14AFF6DE35DC}" srcId="{BDE6371E-6639-4A6C-8201-D6379DE194CD}" destId="{91947518-E681-4B1F-8021-657C6C4720A7}" srcOrd="0" destOrd="0" parTransId="{F2A2A321-4EBD-45E1-B6AF-52874552FE38}" sibTransId="{D9635959-69E9-40B8-BEC2-04E09BC312CE}"/>
    <dgm:cxn modelId="{AA53E0B4-B165-41C9-A1AA-07D47581F573}" type="presOf" srcId="{91947518-E681-4B1F-8021-657C6C4720A7}" destId="{E0B170FD-4D82-4F36-BDEA-8B6900DF7DC1}" srcOrd="0" destOrd="0" presId="urn:microsoft.com/office/officeart/2005/8/layout/vList3#1"/>
    <dgm:cxn modelId="{3B3D37A5-8DAE-4E10-9BA0-9013C14F605D}" type="presOf" srcId="{BDE6371E-6639-4A6C-8201-D6379DE194CD}" destId="{CB9861F4-87E5-42C0-BF36-6F676CA5D406}" srcOrd="0" destOrd="0" presId="urn:microsoft.com/office/officeart/2005/8/layout/vList3#1"/>
    <dgm:cxn modelId="{A6F0023F-BE69-401C-886C-BDC921B492B3}" type="presParOf" srcId="{CB9861F4-87E5-42C0-BF36-6F676CA5D406}" destId="{FC6A486E-EFD2-4F68-94C8-53B8C915E5B4}" srcOrd="0" destOrd="0" presId="urn:microsoft.com/office/officeart/2005/8/layout/vList3#1"/>
    <dgm:cxn modelId="{1F2C44CA-CE2F-407B-BCEA-382D567BD1E1}" type="presParOf" srcId="{FC6A486E-EFD2-4F68-94C8-53B8C915E5B4}" destId="{BE973886-3CB5-44E2-B5F0-5193C449E567}" srcOrd="0" destOrd="0" presId="urn:microsoft.com/office/officeart/2005/8/layout/vList3#1"/>
    <dgm:cxn modelId="{AEC69FAE-2C45-4908-AECE-4BD4D6C2B846}" type="presParOf" srcId="{FC6A486E-EFD2-4F68-94C8-53B8C915E5B4}" destId="{E0B170FD-4D82-4F36-BDEA-8B6900DF7DC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6371E-6639-4A6C-8201-D6379DE194CD}" type="doc">
      <dgm:prSet loTypeId="urn:microsoft.com/office/officeart/2005/8/layout/vList3#2" loCatId="list" qsTypeId="urn:microsoft.com/office/officeart/2005/8/quickstyle/simple1" qsCatId="simple" csTypeId="urn:microsoft.com/office/officeart/2005/8/colors/accent2_2" csCatId="accent2" phldr="1"/>
      <dgm:spPr/>
    </dgm:pt>
    <dgm:pt modelId="{91947518-E681-4B1F-8021-657C6C4720A7}">
      <dgm:prSet phldrT="[Texto]"/>
      <dgm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Unidade de Concentrado de Urânio – INB </a:t>
          </a:r>
          <a:b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Caetité</a:t>
          </a:r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/ BA</a:t>
          </a:r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2A2A321-4EBD-45E1-B6AF-52874552FE38}" type="parTrans" cxnId="{EFE0CFD7-D4DD-4147-BC8C-14AFF6DE35DC}">
      <dgm:prSet/>
      <dgm:spPr/>
      <dgm:t>
        <a:bodyPr/>
        <a:lstStyle/>
        <a:p>
          <a:endParaRPr lang="pt-BR"/>
        </a:p>
      </dgm:t>
    </dgm:pt>
    <dgm:pt modelId="{D9635959-69E9-40B8-BEC2-04E09BC312CE}" type="sibTrans" cxnId="{EFE0CFD7-D4DD-4147-BC8C-14AFF6DE35DC}">
      <dgm:prSet/>
      <dgm:spPr/>
      <dgm:t>
        <a:bodyPr/>
        <a:lstStyle/>
        <a:p>
          <a:endParaRPr lang="pt-BR"/>
        </a:p>
      </dgm:t>
    </dgm:pt>
    <dgm:pt modelId="{CB9861F4-87E5-42C0-BF36-6F676CA5D406}" type="pres">
      <dgm:prSet presAssocID="{BDE6371E-6639-4A6C-8201-D6379DE194CD}" presName="linearFlow" presStyleCnt="0">
        <dgm:presLayoutVars>
          <dgm:dir/>
          <dgm:resizeHandles val="exact"/>
        </dgm:presLayoutVars>
      </dgm:prSet>
      <dgm:spPr/>
    </dgm:pt>
    <dgm:pt modelId="{FC6A486E-EFD2-4F68-94C8-53B8C915E5B4}" type="pres">
      <dgm:prSet presAssocID="{91947518-E681-4B1F-8021-657C6C4720A7}" presName="composite" presStyleCnt="0"/>
      <dgm:spPr/>
    </dgm:pt>
    <dgm:pt modelId="{BE973886-3CB5-44E2-B5F0-5193C449E567}" type="pres">
      <dgm:prSet presAssocID="{91947518-E681-4B1F-8021-657C6C4720A7}" presName="imgShp" presStyleLbl="fgImgPlace1" presStyleIdx="0" presStyleCnt="1" custLinFactNeighborX="-62446"/>
      <dgm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B170FD-4D82-4F36-BDEA-8B6900DF7DC1}" type="pres">
      <dgm:prSet presAssocID="{91947518-E681-4B1F-8021-657C6C4720A7}" presName="txShp" presStyleLbl="node1" presStyleIdx="0" presStyleCnt="1" custScaleX="129937" custLinFactNeighborX="4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0CFD7-D4DD-4147-BC8C-14AFF6DE35DC}" srcId="{BDE6371E-6639-4A6C-8201-D6379DE194CD}" destId="{91947518-E681-4B1F-8021-657C6C4720A7}" srcOrd="0" destOrd="0" parTransId="{F2A2A321-4EBD-45E1-B6AF-52874552FE38}" sibTransId="{D9635959-69E9-40B8-BEC2-04E09BC312CE}"/>
    <dgm:cxn modelId="{1AD58CE0-BBB7-4B66-ADA3-2221C7EF425F}" type="presOf" srcId="{91947518-E681-4B1F-8021-657C6C4720A7}" destId="{E0B170FD-4D82-4F36-BDEA-8B6900DF7DC1}" srcOrd="0" destOrd="0" presId="urn:microsoft.com/office/officeart/2005/8/layout/vList3#2"/>
    <dgm:cxn modelId="{1CCB7CBD-AD4F-420C-B084-6B884DD95276}" type="presOf" srcId="{BDE6371E-6639-4A6C-8201-D6379DE194CD}" destId="{CB9861F4-87E5-42C0-BF36-6F676CA5D406}" srcOrd="0" destOrd="0" presId="urn:microsoft.com/office/officeart/2005/8/layout/vList3#2"/>
    <dgm:cxn modelId="{0BAAB70B-BFA8-4CE1-947D-148C6E8353DF}" type="presParOf" srcId="{CB9861F4-87E5-42C0-BF36-6F676CA5D406}" destId="{FC6A486E-EFD2-4F68-94C8-53B8C915E5B4}" srcOrd="0" destOrd="0" presId="urn:microsoft.com/office/officeart/2005/8/layout/vList3#2"/>
    <dgm:cxn modelId="{1F3E2533-21A8-49D0-A710-B56D9327475C}" type="presParOf" srcId="{FC6A486E-EFD2-4F68-94C8-53B8C915E5B4}" destId="{BE973886-3CB5-44E2-B5F0-5193C449E567}" srcOrd="0" destOrd="0" presId="urn:microsoft.com/office/officeart/2005/8/layout/vList3#2"/>
    <dgm:cxn modelId="{C268D5A0-7414-4540-A0CE-B9BDB45452BD}" type="presParOf" srcId="{FC6A486E-EFD2-4F68-94C8-53B8C915E5B4}" destId="{E0B170FD-4D82-4F36-BDEA-8B6900DF7DC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6371E-6639-4A6C-8201-D6379DE194CD}" type="doc">
      <dgm:prSet loTypeId="urn:microsoft.com/office/officeart/2005/8/layout/vList3#3" loCatId="list" qsTypeId="urn:microsoft.com/office/officeart/2005/8/quickstyle/simple1" qsCatId="simple" csTypeId="urn:microsoft.com/office/officeart/2005/8/colors/accent2_2" csCatId="accent2" phldr="1"/>
      <dgm:spPr/>
    </dgm:pt>
    <dgm:pt modelId="{91947518-E681-4B1F-8021-657C6C4720A7}">
      <dgm:prSet phldrT="[Texto]"/>
      <dgm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Unidade de Tratamento de Minérios – INB </a:t>
          </a:r>
          <a:b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Caldas / MG</a:t>
          </a:r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2A2A321-4EBD-45E1-B6AF-52874552FE38}" type="parTrans" cxnId="{EFE0CFD7-D4DD-4147-BC8C-14AFF6DE35DC}">
      <dgm:prSet/>
      <dgm:spPr/>
      <dgm:t>
        <a:bodyPr/>
        <a:lstStyle/>
        <a:p>
          <a:endParaRPr lang="pt-BR"/>
        </a:p>
      </dgm:t>
    </dgm:pt>
    <dgm:pt modelId="{D9635959-69E9-40B8-BEC2-04E09BC312CE}" type="sibTrans" cxnId="{EFE0CFD7-D4DD-4147-BC8C-14AFF6DE35DC}">
      <dgm:prSet/>
      <dgm:spPr/>
      <dgm:t>
        <a:bodyPr/>
        <a:lstStyle/>
        <a:p>
          <a:endParaRPr lang="pt-BR"/>
        </a:p>
      </dgm:t>
    </dgm:pt>
    <dgm:pt modelId="{CB9861F4-87E5-42C0-BF36-6F676CA5D406}" type="pres">
      <dgm:prSet presAssocID="{BDE6371E-6639-4A6C-8201-D6379DE194CD}" presName="linearFlow" presStyleCnt="0">
        <dgm:presLayoutVars>
          <dgm:dir/>
          <dgm:resizeHandles val="exact"/>
        </dgm:presLayoutVars>
      </dgm:prSet>
      <dgm:spPr/>
    </dgm:pt>
    <dgm:pt modelId="{FC6A486E-EFD2-4F68-94C8-53B8C915E5B4}" type="pres">
      <dgm:prSet presAssocID="{91947518-E681-4B1F-8021-657C6C4720A7}" presName="composite" presStyleCnt="0"/>
      <dgm:spPr/>
    </dgm:pt>
    <dgm:pt modelId="{BE973886-3CB5-44E2-B5F0-5193C449E567}" type="pres">
      <dgm:prSet presAssocID="{91947518-E681-4B1F-8021-657C6C4720A7}" presName="imgShp" presStyleLbl="fgImgPlace1" presStyleIdx="0" presStyleCnt="1" custLinFactNeighborX="-62446"/>
      <dgm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B170FD-4D82-4F36-BDEA-8B6900DF7DC1}" type="pres">
      <dgm:prSet presAssocID="{91947518-E681-4B1F-8021-657C6C4720A7}" presName="txShp" presStyleLbl="node1" presStyleIdx="0" presStyleCnt="1" custScaleX="129937" custLinFactNeighborX="4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0CFD7-D4DD-4147-BC8C-14AFF6DE35DC}" srcId="{BDE6371E-6639-4A6C-8201-D6379DE194CD}" destId="{91947518-E681-4B1F-8021-657C6C4720A7}" srcOrd="0" destOrd="0" parTransId="{F2A2A321-4EBD-45E1-B6AF-52874552FE38}" sibTransId="{D9635959-69E9-40B8-BEC2-04E09BC312CE}"/>
    <dgm:cxn modelId="{ED78BEE7-16B1-46C8-8ED8-17D2C6DBB034}" type="presOf" srcId="{91947518-E681-4B1F-8021-657C6C4720A7}" destId="{E0B170FD-4D82-4F36-BDEA-8B6900DF7DC1}" srcOrd="0" destOrd="0" presId="urn:microsoft.com/office/officeart/2005/8/layout/vList3#3"/>
    <dgm:cxn modelId="{E6EA89C2-99E3-4E0D-8CD6-C56CA4532854}" type="presOf" srcId="{BDE6371E-6639-4A6C-8201-D6379DE194CD}" destId="{CB9861F4-87E5-42C0-BF36-6F676CA5D406}" srcOrd="0" destOrd="0" presId="urn:microsoft.com/office/officeart/2005/8/layout/vList3#3"/>
    <dgm:cxn modelId="{DB56319D-8886-4E8D-A26E-FFC955668E60}" type="presParOf" srcId="{CB9861F4-87E5-42C0-BF36-6F676CA5D406}" destId="{FC6A486E-EFD2-4F68-94C8-53B8C915E5B4}" srcOrd="0" destOrd="0" presId="urn:microsoft.com/office/officeart/2005/8/layout/vList3#3"/>
    <dgm:cxn modelId="{E2323382-05D1-424E-9C32-7342AC2D3F95}" type="presParOf" srcId="{FC6A486E-EFD2-4F68-94C8-53B8C915E5B4}" destId="{BE973886-3CB5-44E2-B5F0-5193C449E567}" srcOrd="0" destOrd="0" presId="urn:microsoft.com/office/officeart/2005/8/layout/vList3#3"/>
    <dgm:cxn modelId="{FE7D096C-A298-4ACB-A400-804DEFBA00D6}" type="presParOf" srcId="{FC6A486E-EFD2-4F68-94C8-53B8C915E5B4}" destId="{E0B170FD-4D82-4F36-BDEA-8B6900DF7DC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6371E-6639-4A6C-8201-D6379DE194CD}" type="doc">
      <dgm:prSet loTypeId="urn:microsoft.com/office/officeart/2005/8/layout/vList3#4" loCatId="list" qsTypeId="urn:microsoft.com/office/officeart/2005/8/quickstyle/simple1" qsCatId="simple" csTypeId="urn:microsoft.com/office/officeart/2005/8/colors/accent2_2" csCatId="accent2" phldr="1"/>
      <dgm:spPr/>
    </dgm:pt>
    <dgm:pt modelId="{91947518-E681-4B1F-8021-657C6C4720A7}">
      <dgm:prSet phldrT="[Texto]"/>
      <dgm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Fábrica de Combustível Nuclear – INB </a:t>
          </a:r>
          <a:b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Resende / RJ</a:t>
          </a:r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2A2A321-4EBD-45E1-B6AF-52874552FE38}" type="parTrans" cxnId="{EFE0CFD7-D4DD-4147-BC8C-14AFF6DE35DC}">
      <dgm:prSet/>
      <dgm:spPr/>
      <dgm:t>
        <a:bodyPr/>
        <a:lstStyle/>
        <a:p>
          <a:endParaRPr lang="pt-BR"/>
        </a:p>
      </dgm:t>
    </dgm:pt>
    <dgm:pt modelId="{D9635959-69E9-40B8-BEC2-04E09BC312CE}" type="sibTrans" cxnId="{EFE0CFD7-D4DD-4147-BC8C-14AFF6DE35DC}">
      <dgm:prSet/>
      <dgm:spPr/>
      <dgm:t>
        <a:bodyPr/>
        <a:lstStyle/>
        <a:p>
          <a:endParaRPr lang="pt-BR"/>
        </a:p>
      </dgm:t>
    </dgm:pt>
    <dgm:pt modelId="{CB9861F4-87E5-42C0-BF36-6F676CA5D406}" type="pres">
      <dgm:prSet presAssocID="{BDE6371E-6639-4A6C-8201-D6379DE194CD}" presName="linearFlow" presStyleCnt="0">
        <dgm:presLayoutVars>
          <dgm:dir/>
          <dgm:resizeHandles val="exact"/>
        </dgm:presLayoutVars>
      </dgm:prSet>
      <dgm:spPr/>
    </dgm:pt>
    <dgm:pt modelId="{FC6A486E-EFD2-4F68-94C8-53B8C915E5B4}" type="pres">
      <dgm:prSet presAssocID="{91947518-E681-4B1F-8021-657C6C4720A7}" presName="composite" presStyleCnt="0"/>
      <dgm:spPr/>
    </dgm:pt>
    <dgm:pt modelId="{BE973886-3CB5-44E2-B5F0-5193C449E567}" type="pres">
      <dgm:prSet presAssocID="{91947518-E681-4B1F-8021-657C6C4720A7}" presName="imgShp" presStyleLbl="fgImgPlace1" presStyleIdx="0" presStyleCnt="1" custLinFactNeighborX="-62446"/>
      <dgm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B170FD-4D82-4F36-BDEA-8B6900DF7DC1}" type="pres">
      <dgm:prSet presAssocID="{91947518-E681-4B1F-8021-657C6C4720A7}" presName="txShp" presStyleLbl="node1" presStyleIdx="0" presStyleCnt="1" custScaleX="129937" custLinFactNeighborX="4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B8B825-BDE2-4A8C-B226-6181CA6162FC}" type="presOf" srcId="{BDE6371E-6639-4A6C-8201-D6379DE194CD}" destId="{CB9861F4-87E5-42C0-BF36-6F676CA5D406}" srcOrd="0" destOrd="0" presId="urn:microsoft.com/office/officeart/2005/8/layout/vList3#4"/>
    <dgm:cxn modelId="{EFE0CFD7-D4DD-4147-BC8C-14AFF6DE35DC}" srcId="{BDE6371E-6639-4A6C-8201-D6379DE194CD}" destId="{91947518-E681-4B1F-8021-657C6C4720A7}" srcOrd="0" destOrd="0" parTransId="{F2A2A321-4EBD-45E1-B6AF-52874552FE38}" sibTransId="{D9635959-69E9-40B8-BEC2-04E09BC312CE}"/>
    <dgm:cxn modelId="{1C5A9048-615E-446A-94E2-55035224CA49}" type="presOf" srcId="{91947518-E681-4B1F-8021-657C6C4720A7}" destId="{E0B170FD-4D82-4F36-BDEA-8B6900DF7DC1}" srcOrd="0" destOrd="0" presId="urn:microsoft.com/office/officeart/2005/8/layout/vList3#4"/>
    <dgm:cxn modelId="{DDE33C0F-40B7-4FA1-8288-B19FB3EFE83E}" type="presParOf" srcId="{CB9861F4-87E5-42C0-BF36-6F676CA5D406}" destId="{FC6A486E-EFD2-4F68-94C8-53B8C915E5B4}" srcOrd="0" destOrd="0" presId="urn:microsoft.com/office/officeart/2005/8/layout/vList3#4"/>
    <dgm:cxn modelId="{B9301390-8D5B-4ADF-8C04-E9E28771572D}" type="presParOf" srcId="{FC6A486E-EFD2-4F68-94C8-53B8C915E5B4}" destId="{BE973886-3CB5-44E2-B5F0-5193C449E567}" srcOrd="0" destOrd="0" presId="urn:microsoft.com/office/officeart/2005/8/layout/vList3#4"/>
    <dgm:cxn modelId="{95646F7E-6F77-43C0-B683-4153B81E6E2C}" type="presParOf" srcId="{FC6A486E-EFD2-4F68-94C8-53B8C915E5B4}" destId="{E0B170FD-4D82-4F36-BDEA-8B6900DF7DC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E6371E-6639-4A6C-8201-D6379DE194CD}" type="doc">
      <dgm:prSet loTypeId="urn:microsoft.com/office/officeart/2005/8/layout/vList3#5" loCatId="list" qsTypeId="urn:microsoft.com/office/officeart/2005/8/quickstyle/simple1" qsCatId="simple" csTypeId="urn:microsoft.com/office/officeart/2005/8/colors/accent2_2" csCatId="accent2" phldr="1"/>
      <dgm:spPr/>
    </dgm:pt>
    <dgm:pt modelId="{91947518-E681-4B1F-8021-657C6C4720A7}">
      <dgm:prSet phldrT="[Texto]"/>
      <dgm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Central Nuclear Almirante Álvaro Alberto - Eletronuclear</a:t>
          </a:r>
          <a:b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Angra dos Reis / RJ</a:t>
          </a:r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2A2A321-4EBD-45E1-B6AF-52874552FE38}" type="parTrans" cxnId="{EFE0CFD7-D4DD-4147-BC8C-14AFF6DE35DC}">
      <dgm:prSet/>
      <dgm:spPr/>
      <dgm:t>
        <a:bodyPr/>
        <a:lstStyle/>
        <a:p>
          <a:endParaRPr lang="pt-BR"/>
        </a:p>
      </dgm:t>
    </dgm:pt>
    <dgm:pt modelId="{D9635959-69E9-40B8-BEC2-04E09BC312CE}" type="sibTrans" cxnId="{EFE0CFD7-D4DD-4147-BC8C-14AFF6DE35DC}">
      <dgm:prSet/>
      <dgm:spPr/>
      <dgm:t>
        <a:bodyPr/>
        <a:lstStyle/>
        <a:p>
          <a:endParaRPr lang="pt-BR"/>
        </a:p>
      </dgm:t>
    </dgm:pt>
    <dgm:pt modelId="{CB9861F4-87E5-42C0-BF36-6F676CA5D406}" type="pres">
      <dgm:prSet presAssocID="{BDE6371E-6639-4A6C-8201-D6379DE194CD}" presName="linearFlow" presStyleCnt="0">
        <dgm:presLayoutVars>
          <dgm:dir/>
          <dgm:resizeHandles val="exact"/>
        </dgm:presLayoutVars>
      </dgm:prSet>
      <dgm:spPr/>
    </dgm:pt>
    <dgm:pt modelId="{FC6A486E-EFD2-4F68-94C8-53B8C915E5B4}" type="pres">
      <dgm:prSet presAssocID="{91947518-E681-4B1F-8021-657C6C4720A7}" presName="composite" presStyleCnt="0"/>
      <dgm:spPr/>
    </dgm:pt>
    <dgm:pt modelId="{BE973886-3CB5-44E2-B5F0-5193C449E567}" type="pres">
      <dgm:prSet presAssocID="{91947518-E681-4B1F-8021-657C6C4720A7}" presName="imgShp" presStyleLbl="fgImgPlace1" presStyleIdx="0" presStyleCnt="1" custLinFactNeighborX="-62446"/>
      <dgm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B170FD-4D82-4F36-BDEA-8B6900DF7DC1}" type="pres">
      <dgm:prSet presAssocID="{91947518-E681-4B1F-8021-657C6C4720A7}" presName="txShp" presStyleLbl="node1" presStyleIdx="0" presStyleCnt="1" custScaleX="129937" custLinFactNeighborX="4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702191-A75E-4BB7-BA9C-1326CFC77437}" type="presOf" srcId="{91947518-E681-4B1F-8021-657C6C4720A7}" destId="{E0B170FD-4D82-4F36-BDEA-8B6900DF7DC1}" srcOrd="0" destOrd="0" presId="urn:microsoft.com/office/officeart/2005/8/layout/vList3#5"/>
    <dgm:cxn modelId="{EFE0CFD7-D4DD-4147-BC8C-14AFF6DE35DC}" srcId="{BDE6371E-6639-4A6C-8201-D6379DE194CD}" destId="{91947518-E681-4B1F-8021-657C6C4720A7}" srcOrd="0" destOrd="0" parTransId="{F2A2A321-4EBD-45E1-B6AF-52874552FE38}" sibTransId="{D9635959-69E9-40B8-BEC2-04E09BC312CE}"/>
    <dgm:cxn modelId="{DA13258D-A1EF-4B86-AE0C-725C4185F0E3}" type="presOf" srcId="{BDE6371E-6639-4A6C-8201-D6379DE194CD}" destId="{CB9861F4-87E5-42C0-BF36-6F676CA5D406}" srcOrd="0" destOrd="0" presId="urn:microsoft.com/office/officeart/2005/8/layout/vList3#5"/>
    <dgm:cxn modelId="{67DA945D-37D1-4360-B081-A17336F82151}" type="presParOf" srcId="{CB9861F4-87E5-42C0-BF36-6F676CA5D406}" destId="{FC6A486E-EFD2-4F68-94C8-53B8C915E5B4}" srcOrd="0" destOrd="0" presId="urn:microsoft.com/office/officeart/2005/8/layout/vList3#5"/>
    <dgm:cxn modelId="{F4D6C1D2-0F86-445B-9FE7-8451A95EC802}" type="presParOf" srcId="{FC6A486E-EFD2-4F68-94C8-53B8C915E5B4}" destId="{BE973886-3CB5-44E2-B5F0-5193C449E567}" srcOrd="0" destOrd="0" presId="urn:microsoft.com/office/officeart/2005/8/layout/vList3#5"/>
    <dgm:cxn modelId="{7D387E90-0CA6-435E-B5C6-FD38FD6C0ED9}" type="presParOf" srcId="{FC6A486E-EFD2-4F68-94C8-53B8C915E5B4}" destId="{E0B170FD-4D82-4F36-BDEA-8B6900DF7DC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E6371E-6639-4A6C-8201-D6379DE194CD}" type="doc">
      <dgm:prSet loTypeId="urn:microsoft.com/office/officeart/2005/8/layout/vList3#6" loCatId="list" qsTypeId="urn:microsoft.com/office/officeart/2005/8/quickstyle/simple1" qsCatId="simple" csTypeId="urn:microsoft.com/office/officeart/2005/8/colors/accent2_2" csCatId="accent2" phldr="1"/>
      <dgm:spPr/>
    </dgm:pt>
    <dgm:pt modelId="{91947518-E681-4B1F-8021-657C6C4720A7}">
      <dgm:prSet phldrT="[Texto]"/>
      <dgm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Centro Tecnológico da Marinha em São Paulo - MB</a:t>
          </a:r>
          <a:b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Iperó</a:t>
          </a:r>
          <a:r>
            <a:rPr lang="pt-B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/ SP</a:t>
          </a:r>
          <a:endParaRPr lang="pt-B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2A2A321-4EBD-45E1-B6AF-52874552FE38}" type="parTrans" cxnId="{EFE0CFD7-D4DD-4147-BC8C-14AFF6DE35DC}">
      <dgm:prSet/>
      <dgm:spPr/>
      <dgm:t>
        <a:bodyPr/>
        <a:lstStyle/>
        <a:p>
          <a:endParaRPr lang="pt-BR"/>
        </a:p>
      </dgm:t>
    </dgm:pt>
    <dgm:pt modelId="{D9635959-69E9-40B8-BEC2-04E09BC312CE}" type="sibTrans" cxnId="{EFE0CFD7-D4DD-4147-BC8C-14AFF6DE35DC}">
      <dgm:prSet/>
      <dgm:spPr/>
      <dgm:t>
        <a:bodyPr/>
        <a:lstStyle/>
        <a:p>
          <a:endParaRPr lang="pt-BR"/>
        </a:p>
      </dgm:t>
    </dgm:pt>
    <dgm:pt modelId="{CB9861F4-87E5-42C0-BF36-6F676CA5D406}" type="pres">
      <dgm:prSet presAssocID="{BDE6371E-6639-4A6C-8201-D6379DE194CD}" presName="linearFlow" presStyleCnt="0">
        <dgm:presLayoutVars>
          <dgm:dir/>
          <dgm:resizeHandles val="exact"/>
        </dgm:presLayoutVars>
      </dgm:prSet>
      <dgm:spPr/>
    </dgm:pt>
    <dgm:pt modelId="{FC6A486E-EFD2-4F68-94C8-53B8C915E5B4}" type="pres">
      <dgm:prSet presAssocID="{91947518-E681-4B1F-8021-657C6C4720A7}" presName="composite" presStyleCnt="0"/>
      <dgm:spPr/>
    </dgm:pt>
    <dgm:pt modelId="{BE973886-3CB5-44E2-B5F0-5193C449E567}" type="pres">
      <dgm:prSet presAssocID="{91947518-E681-4B1F-8021-657C6C4720A7}" presName="imgShp" presStyleLbl="fgImgPlace1" presStyleIdx="0" presStyleCnt="1" custLinFactNeighborX="-62446"/>
      <dgm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0B170FD-4D82-4F36-BDEA-8B6900DF7DC1}" type="pres">
      <dgm:prSet presAssocID="{91947518-E681-4B1F-8021-657C6C4720A7}" presName="txShp" presStyleLbl="node1" presStyleIdx="0" presStyleCnt="1" custScaleX="129937" custLinFactNeighborX="49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E0CFD7-D4DD-4147-BC8C-14AFF6DE35DC}" srcId="{BDE6371E-6639-4A6C-8201-D6379DE194CD}" destId="{91947518-E681-4B1F-8021-657C6C4720A7}" srcOrd="0" destOrd="0" parTransId="{F2A2A321-4EBD-45E1-B6AF-52874552FE38}" sibTransId="{D9635959-69E9-40B8-BEC2-04E09BC312CE}"/>
    <dgm:cxn modelId="{47693252-0F29-47B3-BC73-0D26A9EEAA1B}" type="presOf" srcId="{91947518-E681-4B1F-8021-657C6C4720A7}" destId="{E0B170FD-4D82-4F36-BDEA-8B6900DF7DC1}" srcOrd="0" destOrd="0" presId="urn:microsoft.com/office/officeart/2005/8/layout/vList3#6"/>
    <dgm:cxn modelId="{516E33B8-EFA0-467B-93F5-8FCC142CC1DA}" type="presOf" srcId="{BDE6371E-6639-4A6C-8201-D6379DE194CD}" destId="{CB9861F4-87E5-42C0-BF36-6F676CA5D406}" srcOrd="0" destOrd="0" presId="urn:microsoft.com/office/officeart/2005/8/layout/vList3#6"/>
    <dgm:cxn modelId="{0801288A-46B1-4498-80F7-FF0C031F924C}" type="presParOf" srcId="{CB9861F4-87E5-42C0-BF36-6F676CA5D406}" destId="{FC6A486E-EFD2-4F68-94C8-53B8C915E5B4}" srcOrd="0" destOrd="0" presId="urn:microsoft.com/office/officeart/2005/8/layout/vList3#6"/>
    <dgm:cxn modelId="{3DD0C7DF-B0F9-420A-B23C-C280DB1FC901}" type="presParOf" srcId="{FC6A486E-EFD2-4F68-94C8-53B8C915E5B4}" destId="{BE973886-3CB5-44E2-B5F0-5193C449E567}" srcOrd="0" destOrd="0" presId="urn:microsoft.com/office/officeart/2005/8/layout/vList3#6"/>
    <dgm:cxn modelId="{9287B503-027D-4CDE-BB15-EC0E87A8E0F4}" type="presParOf" srcId="{FC6A486E-EFD2-4F68-94C8-53B8C915E5B4}" destId="{E0B170FD-4D82-4F36-BDEA-8B6900DF7DC1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70FD-4D82-4F36-BDEA-8B6900DF7DC1}">
      <dsp:nvSpPr>
        <dsp:cNvPr id="0" name=""/>
        <dsp:cNvSpPr/>
      </dsp:nvSpPr>
      <dsp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Consórcio Mineração de Urânio Galvani – INB</a:t>
          </a:r>
          <a:b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Santa Quitéria / CE</a:t>
          </a:r>
          <a:endParaRPr lang="pt-BR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52397" y="0"/>
        <a:ext cx="2499926" cy="576064"/>
      </dsp:txXfrm>
    </dsp:sp>
    <dsp:sp modelId="{BE973886-3CB5-44E2-B5F0-5193C449E567}">
      <dsp:nvSpPr>
        <dsp:cNvPr id="0" name=""/>
        <dsp:cNvSpPr/>
      </dsp:nvSpPr>
      <dsp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70FD-4D82-4F36-BDEA-8B6900DF7DC1}">
      <dsp:nvSpPr>
        <dsp:cNvPr id="0" name=""/>
        <dsp:cNvSpPr/>
      </dsp:nvSpPr>
      <dsp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Unidade de Concentrado de Urânio – INB </a:t>
          </a:r>
          <a:b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sz="12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Caetité</a:t>
          </a: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/ BA</a:t>
          </a:r>
          <a:endParaRPr lang="pt-BR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52397" y="0"/>
        <a:ext cx="2499926" cy="576064"/>
      </dsp:txXfrm>
    </dsp:sp>
    <dsp:sp modelId="{BE973886-3CB5-44E2-B5F0-5193C449E567}">
      <dsp:nvSpPr>
        <dsp:cNvPr id="0" name=""/>
        <dsp:cNvSpPr/>
      </dsp:nvSpPr>
      <dsp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70FD-4D82-4F36-BDEA-8B6900DF7DC1}">
      <dsp:nvSpPr>
        <dsp:cNvPr id="0" name=""/>
        <dsp:cNvSpPr/>
      </dsp:nvSpPr>
      <dsp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Unidade de Tratamento de Minérios – INB </a:t>
          </a:r>
          <a:b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Caldas / MG</a:t>
          </a:r>
          <a:endParaRPr lang="pt-BR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52397" y="0"/>
        <a:ext cx="2499926" cy="576064"/>
      </dsp:txXfrm>
    </dsp:sp>
    <dsp:sp modelId="{BE973886-3CB5-44E2-B5F0-5193C449E567}">
      <dsp:nvSpPr>
        <dsp:cNvPr id="0" name=""/>
        <dsp:cNvSpPr/>
      </dsp:nvSpPr>
      <dsp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70FD-4D82-4F36-BDEA-8B6900DF7DC1}">
      <dsp:nvSpPr>
        <dsp:cNvPr id="0" name=""/>
        <dsp:cNvSpPr/>
      </dsp:nvSpPr>
      <dsp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Fábrica de Combustível Nuclear – INB </a:t>
          </a:r>
          <a:b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Resende / RJ</a:t>
          </a:r>
          <a:endParaRPr lang="pt-BR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52397" y="0"/>
        <a:ext cx="2499926" cy="576064"/>
      </dsp:txXfrm>
    </dsp:sp>
    <dsp:sp modelId="{BE973886-3CB5-44E2-B5F0-5193C449E567}">
      <dsp:nvSpPr>
        <dsp:cNvPr id="0" name=""/>
        <dsp:cNvSpPr/>
      </dsp:nvSpPr>
      <dsp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70FD-4D82-4F36-BDEA-8B6900DF7DC1}">
      <dsp:nvSpPr>
        <dsp:cNvPr id="0" name=""/>
        <dsp:cNvSpPr/>
      </dsp:nvSpPr>
      <dsp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Central Nuclear Almirante Álvaro Alberto - Eletronuclear</a:t>
          </a:r>
          <a:b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Angra dos Reis / RJ</a:t>
          </a:r>
          <a:endParaRPr lang="pt-BR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52397" y="0"/>
        <a:ext cx="2499926" cy="576064"/>
      </dsp:txXfrm>
    </dsp:sp>
    <dsp:sp modelId="{BE973886-3CB5-44E2-B5F0-5193C449E567}">
      <dsp:nvSpPr>
        <dsp:cNvPr id="0" name=""/>
        <dsp:cNvSpPr/>
      </dsp:nvSpPr>
      <dsp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70FD-4D82-4F36-BDEA-8B6900DF7DC1}">
      <dsp:nvSpPr>
        <dsp:cNvPr id="0" name=""/>
        <dsp:cNvSpPr/>
      </dsp:nvSpPr>
      <dsp:spPr>
        <a:xfrm rot="10800000">
          <a:off x="308381" y="0"/>
          <a:ext cx="2643942" cy="576064"/>
        </a:xfrm>
        <a:prstGeom prst="homePlate">
          <a:avLst/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28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Centro Tecnológico da Marinha em São Paulo - MB</a:t>
          </a:r>
          <a:b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pt-BR" sz="12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Iperó</a:t>
          </a:r>
          <a:r>
            <a:rPr lang="pt-BR" sz="1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/ SP</a:t>
          </a:r>
          <a:endParaRPr lang="pt-BR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52397" y="0"/>
        <a:ext cx="2499926" cy="576064"/>
      </dsp:txXfrm>
    </dsp:sp>
    <dsp:sp modelId="{BE973886-3CB5-44E2-B5F0-5193C449E567}">
      <dsp:nvSpPr>
        <dsp:cNvPr id="0" name=""/>
        <dsp:cNvSpPr/>
      </dsp:nvSpPr>
      <dsp:spPr>
        <a:xfrm>
          <a:off x="0" y="0"/>
          <a:ext cx="576064" cy="57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504BB-5619-49FD-BDC9-8FEF3F35DBA4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3FCC-D824-457A-8E84-F8A68A13FED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2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9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9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9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91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2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9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9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4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4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vironment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7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5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B1BB-6E60-4735-B8A1-A0B3F56A6BFD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9FC44-2841-49BD-8AE8-8C3092BBBE0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58314-02E0-4B7F-B63D-CA3FACDA1EA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1F8AD-4928-4BEF-898A-F1A1FFAA218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CA4B7-9F25-4E13-BABA-764ACEAB774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2073-23CB-4D2C-B670-6B24D58F3CD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1A34-DCDC-4B2D-B828-3BC685995F1D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3231B-F0AE-49BA-AF15-1C740DFB5A4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B6A6E-A4E8-4B7E-A6CF-D67518E7274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7788-6F2D-4600-A78F-2CD5147B5542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8365C-D1EF-417F-BBBD-5BF2639B968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66143C-2B91-4E34-87E7-50CE07A611A9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5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slide" Target="slide5.xml"/><Relationship Id="rId7" Type="http://schemas.openxmlformats.org/officeDocument/2006/relationships/slide" Target="slide3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slide" Target="slid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26" Type="http://schemas.openxmlformats.org/officeDocument/2006/relationships/diagramQuickStyle" Target="../diagrams/quickStyle4.xml"/><Relationship Id="rId3" Type="http://schemas.openxmlformats.org/officeDocument/2006/relationships/slide" Target="slide5.xml"/><Relationship Id="rId21" Type="http://schemas.openxmlformats.org/officeDocument/2006/relationships/diagramQuickStyle" Target="../diagrams/quickStyle3.xml"/><Relationship Id="rId34" Type="http://schemas.openxmlformats.org/officeDocument/2006/relationships/diagramData" Target="../diagrams/data6.xml"/><Relationship Id="rId7" Type="http://schemas.openxmlformats.org/officeDocument/2006/relationships/slide" Target="slide4.xml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5" Type="http://schemas.openxmlformats.org/officeDocument/2006/relationships/diagramLayout" Target="../diagrams/layout4.xml"/><Relationship Id="rId33" Type="http://schemas.microsoft.com/office/2007/relationships/diagramDrawing" Target="../diagrams/drawing5.xml"/><Relationship Id="rId38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29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diagramQuickStyle" Target="../diagrams/quickStyle1.xml"/><Relationship Id="rId24" Type="http://schemas.openxmlformats.org/officeDocument/2006/relationships/diagramData" Target="../diagrams/data4.xml"/><Relationship Id="rId32" Type="http://schemas.openxmlformats.org/officeDocument/2006/relationships/diagramColors" Target="../diagrams/colors5.xml"/><Relationship Id="rId37" Type="http://schemas.openxmlformats.org/officeDocument/2006/relationships/diagramColors" Target="../diagrams/colors6.xml"/><Relationship Id="rId5" Type="http://schemas.openxmlformats.org/officeDocument/2006/relationships/image" Target="../media/image2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28" Type="http://schemas.microsoft.com/office/2007/relationships/diagramDrawing" Target="../diagrams/drawing4.xml"/><Relationship Id="rId36" Type="http://schemas.openxmlformats.org/officeDocument/2006/relationships/diagramQuickStyle" Target="../diagrams/quickStyle6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31" Type="http://schemas.openxmlformats.org/officeDocument/2006/relationships/diagramQuickStyle" Target="../diagrams/quickStyle5.xml"/><Relationship Id="rId4" Type="http://schemas.openxmlformats.org/officeDocument/2006/relationships/slide" Target="slide1.xml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Relationship Id="rId27" Type="http://schemas.openxmlformats.org/officeDocument/2006/relationships/diagramColors" Target="../diagrams/colors4.xml"/><Relationship Id="rId30" Type="http://schemas.openxmlformats.org/officeDocument/2006/relationships/diagramLayout" Target="../diagrams/layout5.xml"/><Relationship Id="rId35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slide" Target="slide5.xml"/><Relationship Id="rId7" Type="http://schemas.openxmlformats.org/officeDocument/2006/relationships/hyperlink" Target="http://www.google.com.br/url?sa=i&amp;rct=j&amp;q=&amp;esrc=s&amp;source=imgres&amp;cd=&amp;cad=rja&amp;uact=8&amp;ved=2ahUKEwiYusnTktPaAhUEEpAKHWyxBNsQjRx6BAgAEAU&amp;url=http://www.ebc.com.br/noticias/2015/06/producao-de-uranio-da-mina-de-caetite-na-bahia-sera-retomada-em-2016&amp;psig=AOvVaw1nGDdwrpJl0ST_G9c78Yio&amp;ust=1524667357551075" TargetMode="Externa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hyperlink" Target="http://www.google.com.br/url?sa=i&amp;rct=j&amp;q=&amp;esrc=s&amp;source=imgres&amp;cd=&amp;cad=rja&amp;uact=8&amp;ved=2ahUKEwiSzdnLqdPaAhUFfpAKHZpBB8AQjRx6BAgAEAU&amp;url=http://abrahao-radiologia.blogspot.com/2011/04/geradores-de-tecnecio-tc-99m.html&amp;psig=AOvVaw00MGxIDu7ionNuOExY97KG&amp;ust=1524673515251056" TargetMode="External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40557" y="1612901"/>
            <a:ext cx="8568952" cy="2995338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endParaRPr lang="en-US" sz="600" b="1" dirty="0" smtClean="0"/>
          </a:p>
          <a:p>
            <a:pPr algn="just"/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SECURITY CONCERNS ON THE RECENTLY DEVELOPTED BRAZILIAN NATIONAL NUCLEAR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National Security Cabinet (GSI)/ Presidency of the Republic of Brazil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liliane.silva@presidencia.gov.br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algn="just"/>
            <a:endParaRPr lang="en-US" sz="600" b="1" dirty="0" smtClean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</a:rPr>
              <a:t>Interactive Content </a:t>
            </a:r>
            <a:r>
              <a:rPr lang="en-US" sz="2000" b="1" dirty="0" smtClean="0">
                <a:solidFill>
                  <a:srgbClr val="0070C0"/>
                </a:solidFill>
              </a:rPr>
              <a:t>Presentation </a:t>
            </a:r>
          </a:p>
          <a:p>
            <a:pPr lvl="0"/>
            <a:r>
              <a:rPr lang="en-US" sz="1100" b="1" dirty="0" smtClean="0">
                <a:solidFill>
                  <a:srgbClr val="0070C0"/>
                </a:solidFill>
              </a:rPr>
              <a:t>for </a:t>
            </a:r>
            <a:r>
              <a:rPr lang="en-US" sz="1100" b="1" dirty="0">
                <a:solidFill>
                  <a:srgbClr val="0070C0"/>
                </a:solidFill>
              </a:rPr>
              <a:t>the </a:t>
            </a:r>
            <a:endParaRPr lang="en-US" sz="11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pic>
        <p:nvPicPr>
          <p:cNvPr id="2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8929389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1/14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4" name="Seta para a direita 3">
            <a:hlinkClick r:id="rId5" action="ppaction://hlinksldjump"/>
          </p:cNvPr>
          <p:cNvSpPr/>
          <p:nvPr/>
        </p:nvSpPr>
        <p:spPr bwMode="auto">
          <a:xfrm>
            <a:off x="10225533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9077342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10/14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5" action="ppaction://hlinksldjump"/>
          </p:cNvPr>
          <p:cNvSpPr/>
          <p:nvPr/>
        </p:nvSpPr>
        <p:spPr bwMode="auto">
          <a:xfrm>
            <a:off x="9005334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6" action="ppaction://hlinksldjump"/>
          </p:cNvPr>
          <p:cNvSpPr/>
          <p:nvPr/>
        </p:nvSpPr>
        <p:spPr bwMode="auto">
          <a:xfrm>
            <a:off x="10373486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t="25837" r="37386" b="17624"/>
          <a:stretch/>
        </p:blipFill>
        <p:spPr bwMode="auto">
          <a:xfrm>
            <a:off x="288429" y="1970207"/>
            <a:ext cx="2328578" cy="3358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 bwMode="auto">
          <a:xfrm>
            <a:off x="2520677" y="1871935"/>
            <a:ext cx="6120680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34" y="2100087"/>
            <a:ext cx="1695199" cy="2928071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816821" y="1943943"/>
            <a:ext cx="470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What are we doing now?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We don't stop at Brazilian Nuclear 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Policy. </a:t>
            </a:r>
            <a:endParaRPr lang="pt-BR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 bwMode="auto">
          <a:xfrm>
            <a:off x="4239733" y="3168079"/>
            <a:ext cx="4113592" cy="165618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 are working to establish and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implement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Nuclear Security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Event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Joint Response National Plan</a:t>
            </a:r>
            <a:r>
              <a:rPr lang="en-US" dirty="0"/>
              <a:t>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785373" y="1871935"/>
            <a:ext cx="2664694" cy="3528392"/>
            <a:chOff x="8785373" y="1871935"/>
            <a:chExt cx="2664694" cy="3528392"/>
          </a:xfrm>
        </p:grpSpPr>
        <p:sp>
          <p:nvSpPr>
            <p:cNvPr id="3" name="Retângulo 2"/>
            <p:cNvSpPr/>
            <p:nvPr/>
          </p:nvSpPr>
          <p:spPr bwMode="auto">
            <a:xfrm>
              <a:off x="8785373" y="1871935"/>
              <a:ext cx="2664694" cy="352839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9275" y="2048274"/>
              <a:ext cx="2445418" cy="3194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33" name="Text Box 4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077342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11/14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6" action="ppaction://hlinksldjump"/>
          </p:cNvPr>
          <p:cNvSpPr/>
          <p:nvPr/>
        </p:nvSpPr>
        <p:spPr bwMode="auto">
          <a:xfrm>
            <a:off x="9005334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5" action="ppaction://hlinksldjump"/>
          </p:cNvPr>
          <p:cNvSpPr/>
          <p:nvPr/>
        </p:nvSpPr>
        <p:spPr bwMode="auto">
          <a:xfrm>
            <a:off x="10373486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6" y="2520007"/>
            <a:ext cx="1653330" cy="215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 bwMode="auto">
          <a:xfrm>
            <a:off x="5606927" y="2015951"/>
            <a:ext cx="5554710" cy="331236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865986" y="2015951"/>
            <a:ext cx="9223644" cy="3416320"/>
            <a:chOff x="1865986" y="2015951"/>
            <a:chExt cx="9223644" cy="3416320"/>
          </a:xfrm>
        </p:grpSpPr>
        <p:sp>
          <p:nvSpPr>
            <p:cNvPr id="2" name="Triângulo isósceles 1"/>
            <p:cNvSpPr/>
            <p:nvPr/>
          </p:nvSpPr>
          <p:spPr bwMode="auto">
            <a:xfrm rot="16200000">
              <a:off x="2080274" y="1801663"/>
              <a:ext cx="3312367" cy="3740943"/>
            </a:xfrm>
            <a:prstGeom prst="triangl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761580" y="2015951"/>
              <a:ext cx="532805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b="1" dirty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The Plan has the purpose to establish nuclear security guiding principles to responders, within the physical protection of nuclear facilities and transport of nuclear material approach. </a:t>
              </a:r>
              <a:r>
                <a:rPr lang="en-US" b="1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It </a:t>
              </a:r>
              <a:r>
                <a:rPr lang="en-US" b="1" dirty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contains high level preventive and operative coordinating directives to all nuclear security responders in case of a nuclear security event.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7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9077342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12/14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5" action="ppaction://hlinksldjump"/>
          </p:cNvPr>
          <p:cNvSpPr/>
          <p:nvPr/>
        </p:nvSpPr>
        <p:spPr bwMode="auto">
          <a:xfrm>
            <a:off x="9005334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6" action="ppaction://hlinksldjump"/>
          </p:cNvPr>
          <p:cNvSpPr/>
          <p:nvPr/>
        </p:nvSpPr>
        <p:spPr bwMode="auto">
          <a:xfrm>
            <a:off x="10373486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6" y="2520007"/>
            <a:ext cx="1653330" cy="215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865986" y="2015951"/>
            <a:ext cx="9295651" cy="3312367"/>
            <a:chOff x="1865986" y="2015951"/>
            <a:chExt cx="9295651" cy="331236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" name="Triângulo isósceles 1"/>
            <p:cNvSpPr/>
            <p:nvPr/>
          </p:nvSpPr>
          <p:spPr bwMode="auto">
            <a:xfrm rot="16200000">
              <a:off x="2080274" y="1801663"/>
              <a:ext cx="3312367" cy="3740943"/>
            </a:xfrm>
            <a:prstGeom prst="triangl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CC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tângulo 2"/>
            <p:cNvSpPr/>
            <p:nvPr/>
          </p:nvSpPr>
          <p:spPr bwMode="auto">
            <a:xfrm>
              <a:off x="5606927" y="2015951"/>
              <a:ext cx="5554710" cy="331236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 rot="-1500000">
            <a:off x="6335960" y="2951762"/>
            <a:ext cx="4096643" cy="1296145"/>
            <a:chOff x="1016321" y="4392215"/>
            <a:chExt cx="4096643" cy="129614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Elipse 4"/>
            <p:cNvSpPr/>
            <p:nvPr/>
          </p:nvSpPr>
          <p:spPr bwMode="auto">
            <a:xfrm>
              <a:off x="1016321" y="4392215"/>
              <a:ext cx="4096643" cy="1296145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368549" y="4549005"/>
              <a:ext cx="345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002060"/>
                  </a:solidFill>
                </a:rPr>
                <a:t>This Plan is in its final phase and will be published in 2020. 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1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9077342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13/14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5" action="ppaction://hlinksldjump"/>
          </p:cNvPr>
          <p:cNvSpPr/>
          <p:nvPr/>
        </p:nvSpPr>
        <p:spPr bwMode="auto">
          <a:xfrm>
            <a:off x="9005334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6" action="ppaction://hlinksldjump"/>
          </p:cNvPr>
          <p:cNvSpPr/>
          <p:nvPr/>
        </p:nvSpPr>
        <p:spPr bwMode="auto">
          <a:xfrm>
            <a:off x="10373486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55512" y="1511895"/>
            <a:ext cx="8949821" cy="48371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3" y="3816151"/>
            <a:ext cx="2794336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473005" y="1511895"/>
            <a:ext cx="34563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principles, guidelines and objectives of this Policy will be used to guide the Nuclear Security Event Joint Response National Plan</a:t>
            </a: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44413" y="1612899"/>
            <a:ext cx="5328592" cy="2057020"/>
            <a:chOff x="144413" y="1612899"/>
            <a:chExt cx="5328592" cy="2057020"/>
          </a:xfrm>
        </p:grpSpPr>
        <p:sp>
          <p:nvSpPr>
            <p:cNvPr id="12" name="Texto explicativo retangular com cantos arredondados 11"/>
            <p:cNvSpPr/>
            <p:nvPr/>
          </p:nvSpPr>
          <p:spPr bwMode="auto">
            <a:xfrm>
              <a:off x="144413" y="1612899"/>
              <a:ext cx="5328592" cy="2057020"/>
            </a:xfrm>
            <a:prstGeom prst="wedgeRoundRectCallout">
              <a:avLst/>
            </a:prstGeom>
            <a:solidFill>
              <a:srgbClr val="FFFFCC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80417" y="1748026"/>
              <a:ext cx="52565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The construction of the </a:t>
              </a:r>
              <a:r>
                <a:rPr lang="en-US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Brazilian Nuclear Policy</a:t>
              </a:r>
              <a:r>
                <a:rPr lang="en-US" dirty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 was an example of stakeholder involvement in building solid foundations for the development of the nuclear sector. </a:t>
              </a:r>
              <a:endParaRPr lang="pt-BR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456781" y="3669919"/>
            <a:ext cx="5548552" cy="9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Brazilian Nuclear Policy will allow the improvement of nuclear safety regulation.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80" y="4968279"/>
            <a:ext cx="155537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ixaDeTexto 18"/>
          <p:cNvSpPr txBox="1"/>
          <p:nvPr/>
        </p:nvSpPr>
        <p:spPr>
          <a:xfrm>
            <a:off x="2952725" y="4925595"/>
            <a:ext cx="46085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Its promulgation legitimizes and strengthens the Nuclear Security Event Joint Response National Plan.</a:t>
            </a:r>
          </a:p>
        </p:txBody>
      </p:sp>
    </p:spTree>
    <p:extLst>
      <p:ext uri="{BB962C8B-B14F-4D97-AF65-F5344CB8AC3E}">
        <p14:creationId xmlns:p14="http://schemas.microsoft.com/office/powerpoint/2010/main" val="31773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0" y="-3176"/>
            <a:ext cx="11523157" cy="6483351"/>
          </a:xfrm>
          <a:prstGeom prst="rect">
            <a:avLst/>
          </a:prstGeom>
          <a:solidFill>
            <a:srgbClr val="0540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rgbClr val="05409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40557" y="431775"/>
            <a:ext cx="8568952" cy="2995338"/>
          </a:xfrm>
          <a:prstGeom prst="rect">
            <a:avLst/>
          </a:prstGeom>
          <a:solidFill>
            <a:srgbClr val="05409F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endParaRPr lang="en-US" sz="600" b="1" dirty="0" smtClean="0">
              <a:solidFill>
                <a:schemeClr val="bg1"/>
              </a:solidFill>
            </a:endParaRPr>
          </a:p>
          <a:p>
            <a:pPr algn="just"/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you!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National Security Cabinet (GSI)/ Presidency of the Republic of Brazil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liliane.silva@presidencia.gov.br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just"/>
            <a:endParaRPr lang="en-US" sz="600" b="1" dirty="0" smtClean="0">
              <a:solidFill>
                <a:schemeClr val="bg1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International </a:t>
            </a:r>
            <a:r>
              <a:rPr lang="en-US" sz="2000" b="1" dirty="0">
                <a:solidFill>
                  <a:schemeClr val="bg1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pic>
        <p:nvPicPr>
          <p:cNvPr id="11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7398" y="2520299"/>
            <a:ext cx="6765760" cy="3816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910" y="2793949"/>
            <a:ext cx="5951297" cy="253437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eta para a direita 3">
            <a:hlinkClick r:id="rId5" action="ppaction://hlinksldjump"/>
          </p:cNvPr>
          <p:cNvSpPr/>
          <p:nvPr/>
        </p:nvSpPr>
        <p:spPr bwMode="auto">
          <a:xfrm rot="10800000">
            <a:off x="8977256" y="5928476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" descr="Bildergebnis für home butt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9494343" y="5931042"/>
            <a:ext cx="131709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chemeClr val="bg1"/>
                </a:solidFill>
              </a:rPr>
              <a:t>14/14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-5804" y="-1589"/>
            <a:ext cx="11522075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 bwMode="auto">
          <a:xfrm>
            <a:off x="6913165" y="3968551"/>
            <a:ext cx="108012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2" descr="Bildergebnis für home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74" name="Rectangle 33">
            <a:hlinkClick r:id="rId6" action="ppaction://hlinksldjump"/>
          </p:cNvPr>
          <p:cNvSpPr/>
          <p:nvPr/>
        </p:nvSpPr>
        <p:spPr bwMode="auto">
          <a:xfrm>
            <a:off x="8476774" y="4752255"/>
            <a:ext cx="108012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8929389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2/14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77" name="Seta para a esquerda 76">
            <a:hlinkClick r:id="rId4" action="ppaction://hlinksldjump"/>
          </p:cNvPr>
          <p:cNvSpPr/>
          <p:nvPr/>
        </p:nvSpPr>
        <p:spPr bwMode="auto">
          <a:xfrm>
            <a:off x="8857381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Seta para a direita 77">
            <a:hlinkClick r:id="rId7" action="ppaction://hlinksldjump"/>
          </p:cNvPr>
          <p:cNvSpPr/>
          <p:nvPr/>
        </p:nvSpPr>
        <p:spPr bwMode="auto">
          <a:xfrm>
            <a:off x="10225533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9309" y="1268760"/>
            <a:ext cx="2809547" cy="1945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LeftFacing" fov="7200000">
              <a:rot lat="0" lon="1200000" rev="21594000"/>
            </a:camera>
            <a:lightRig rig="threePt" dir="t"/>
          </a:scene3d>
        </p:spPr>
      </p:pic>
      <p:pic>
        <p:nvPicPr>
          <p:cNvPr id="80" name="Picture 6" descr="Resultado de imagem para radioterap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0517" y="3429000"/>
            <a:ext cx="3168352" cy="2287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 fov="7200000">
              <a:rot lat="0" lon="20400000" rev="0"/>
            </a:camera>
            <a:lightRig rig="threePt" dir="t"/>
          </a:scene3d>
        </p:spPr>
      </p:pic>
      <p:pic>
        <p:nvPicPr>
          <p:cNvPr id="81" name="Picture 8" descr="Resultado de imagem para elemento combustível nucle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429" y="1124744"/>
            <a:ext cx="1822195" cy="272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 fov="7200000">
              <a:rot lat="0" lon="20400000" rev="0"/>
            </a:camera>
            <a:lightRig rig="threePt" dir="t"/>
          </a:scene3d>
        </p:spPr>
      </p:pic>
      <p:pic>
        <p:nvPicPr>
          <p:cNvPr id="82" name="Picture 2" descr="Resultado de imagem para nuclear power pla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8589" y="1916832"/>
            <a:ext cx="344486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Front" fov="7200000">
              <a:rot lat="0" lon="20400000" rev="0"/>
            </a:camera>
            <a:lightRig rig="threePt" dir="t"/>
          </a:scene3d>
        </p:spPr>
      </p:pic>
      <p:pic>
        <p:nvPicPr>
          <p:cNvPr id="83" name="Imagem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5213" y="3501008"/>
            <a:ext cx="3312368" cy="2036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Front" fov="7200000">
              <a:rot lat="0" lon="1200000" rev="21594000"/>
            </a:camera>
            <a:lightRig rig="threePt" dir="t"/>
          </a:scene3d>
        </p:spPr>
      </p:pic>
      <p:pic>
        <p:nvPicPr>
          <p:cNvPr id="84" name="Imagem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3506" y="2060848"/>
            <a:ext cx="277190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LeftFacing" fov="7200000">
              <a:rot lat="0" lon="1200000" rev="21594000"/>
            </a:camera>
            <a:lightRig rig="threePt" dir="t"/>
          </a:scene3d>
        </p:spPr>
      </p:pic>
      <p:sp>
        <p:nvSpPr>
          <p:cNvPr id="4" name="Elipse 3"/>
          <p:cNvSpPr/>
          <p:nvPr/>
        </p:nvSpPr>
        <p:spPr bwMode="auto">
          <a:xfrm>
            <a:off x="4639109" y="2885426"/>
            <a:ext cx="2232248" cy="222575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latin typeface="Arial Rounded MT Bold" panose="020F0704030504030204" pitchFamily="34" charset="0"/>
              </a:rPr>
              <a:t>State</a:t>
            </a:r>
            <a:endParaRPr lang="pt-BR" b="1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err="1">
                <a:latin typeface="Arial Rounded MT Bold" panose="020F0704030504030204" pitchFamily="34" charset="0"/>
              </a:rPr>
              <a:t>Regulatory</a:t>
            </a:r>
            <a:endParaRPr lang="pt-BR" b="1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err="1">
                <a:latin typeface="Arial Rounded MT Bold" panose="020F0704030504030204" pitchFamily="34" charset="0"/>
              </a:rPr>
              <a:t>Progress</a:t>
            </a:r>
            <a:endParaRPr lang="pt-BR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-5804" y="-1589"/>
            <a:ext cx="11522075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 bwMode="auto">
          <a:xfrm>
            <a:off x="6913165" y="3968551"/>
            <a:ext cx="108012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2" descr="Bildergebnis für home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74" name="Rectangle 33">
            <a:hlinkClick r:id="rId6" action="ppaction://hlinksldjump"/>
          </p:cNvPr>
          <p:cNvSpPr/>
          <p:nvPr/>
        </p:nvSpPr>
        <p:spPr bwMode="auto">
          <a:xfrm>
            <a:off x="8476774" y="4752255"/>
            <a:ext cx="108012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8929389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3/14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77" name="Seta para a esquerda 76">
            <a:hlinkClick r:id="rId6" action="ppaction://hlinksldjump"/>
          </p:cNvPr>
          <p:cNvSpPr/>
          <p:nvPr/>
        </p:nvSpPr>
        <p:spPr bwMode="auto">
          <a:xfrm>
            <a:off x="8857381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Seta para a direita 77">
            <a:hlinkClick r:id="rId7" action="ppaction://hlinksldjump"/>
          </p:cNvPr>
          <p:cNvSpPr/>
          <p:nvPr/>
        </p:nvSpPr>
        <p:spPr bwMode="auto">
          <a:xfrm>
            <a:off x="10225533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592685" y="863823"/>
            <a:ext cx="6336704" cy="514738"/>
          </a:xfrm>
          <a:prstGeom prst="rect">
            <a:avLst/>
          </a:prstGeom>
          <a:solidFill>
            <a:srgbClr val="FFFFFF"/>
          </a:solidFill>
          <a:ln w="38100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72000" rIns="0" bIns="720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ＭＳ Ｐゴシック" pitchFamily="34" charset="-128"/>
              </a:rPr>
              <a:t>MAIN NUCLEAR FACILITIES</a:t>
            </a:r>
          </a:p>
        </p:txBody>
      </p:sp>
      <p:pic>
        <p:nvPicPr>
          <p:cNvPr id="19" name="Picture 4" descr="Imagem relaciona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1165" y="1514347"/>
            <a:ext cx="4680520" cy="4616742"/>
          </a:xfrm>
          <a:prstGeom prst="rect">
            <a:avLst/>
          </a:prstGeom>
          <a:noFill/>
        </p:spPr>
      </p:pic>
      <p:cxnSp>
        <p:nvCxnSpPr>
          <p:cNvPr id="20" name="Conector de seta reta 19"/>
          <p:cNvCxnSpPr/>
          <p:nvPr/>
        </p:nvCxnSpPr>
        <p:spPr>
          <a:xfrm>
            <a:off x="6229597" y="2530689"/>
            <a:ext cx="576064" cy="0"/>
          </a:xfrm>
          <a:prstGeom prst="straightConnector1">
            <a:avLst/>
          </a:prstGeom>
          <a:noFill/>
          <a:ln w="38100" cap="flat" cmpd="sng" algn="ctr">
            <a:solidFill>
              <a:srgbClr val="BBE0E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103108490"/>
              </p:ext>
            </p:extLst>
          </p:nvPr>
        </p:nvGraphicFramePr>
        <p:xfrm>
          <a:off x="6949677" y="2170649"/>
          <a:ext cx="305983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22" name="Conector de seta reta 21"/>
          <p:cNvCxnSpPr/>
          <p:nvPr/>
        </p:nvCxnSpPr>
        <p:spPr>
          <a:xfrm>
            <a:off x="5869557" y="3394785"/>
            <a:ext cx="936104" cy="15776"/>
          </a:xfrm>
          <a:prstGeom prst="straightConnector1">
            <a:avLst/>
          </a:prstGeom>
          <a:noFill/>
          <a:ln w="38100" cap="flat" cmpd="sng" algn="ctr">
            <a:solidFill>
              <a:srgbClr val="BBE0E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79861835"/>
              </p:ext>
            </p:extLst>
          </p:nvPr>
        </p:nvGraphicFramePr>
        <p:xfrm>
          <a:off x="6949677" y="3106753"/>
          <a:ext cx="305983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24" name="Conector de seta reta 23"/>
          <p:cNvCxnSpPr/>
          <p:nvPr/>
        </p:nvCxnSpPr>
        <p:spPr>
          <a:xfrm>
            <a:off x="5509517" y="4186873"/>
            <a:ext cx="1296144" cy="15776"/>
          </a:xfrm>
          <a:prstGeom prst="straightConnector1">
            <a:avLst/>
          </a:prstGeom>
          <a:noFill/>
          <a:ln w="38100" cap="flat" cmpd="sng" algn="ctr">
            <a:solidFill>
              <a:srgbClr val="BBE0E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236226801"/>
              </p:ext>
            </p:extLst>
          </p:nvPr>
        </p:nvGraphicFramePr>
        <p:xfrm>
          <a:off x="6949677" y="3754825"/>
          <a:ext cx="305983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26" name="Conector de seta reta 25"/>
          <p:cNvCxnSpPr/>
          <p:nvPr/>
        </p:nvCxnSpPr>
        <p:spPr>
          <a:xfrm flipH="1">
            <a:off x="3925341" y="4762937"/>
            <a:ext cx="1872208" cy="0"/>
          </a:xfrm>
          <a:prstGeom prst="straightConnector1">
            <a:avLst/>
          </a:prstGeom>
          <a:noFill/>
          <a:ln w="38100" cap="flat" cmpd="sng" algn="ctr">
            <a:solidFill>
              <a:srgbClr val="BBE0E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1370484147"/>
              </p:ext>
            </p:extLst>
          </p:nvPr>
        </p:nvGraphicFramePr>
        <p:xfrm>
          <a:off x="6949677" y="4402897"/>
          <a:ext cx="305983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204373965"/>
              </p:ext>
            </p:extLst>
          </p:nvPr>
        </p:nvGraphicFramePr>
        <p:xfrm>
          <a:off x="937517" y="4474905"/>
          <a:ext cx="305983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cxnSp>
        <p:nvCxnSpPr>
          <p:cNvPr id="30" name="Conector de seta reta 29"/>
          <p:cNvCxnSpPr/>
          <p:nvPr/>
        </p:nvCxnSpPr>
        <p:spPr>
          <a:xfrm>
            <a:off x="5869557" y="4690929"/>
            <a:ext cx="922249" cy="0"/>
          </a:xfrm>
          <a:prstGeom prst="straightConnector1">
            <a:avLst/>
          </a:prstGeom>
          <a:noFill/>
          <a:ln w="38100" cap="flat" cmpd="sng" algn="ctr">
            <a:solidFill>
              <a:srgbClr val="BBE0E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3589744569"/>
              </p:ext>
            </p:extLst>
          </p:nvPr>
        </p:nvGraphicFramePr>
        <p:xfrm>
          <a:off x="6949677" y="5194985"/>
          <a:ext cx="305983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cxnSp>
        <p:nvCxnSpPr>
          <p:cNvPr id="33" name="Conector de seta reta 32"/>
          <p:cNvCxnSpPr/>
          <p:nvPr/>
        </p:nvCxnSpPr>
        <p:spPr>
          <a:xfrm>
            <a:off x="5365501" y="5452574"/>
            <a:ext cx="1426305" cy="0"/>
          </a:xfrm>
          <a:prstGeom prst="straightConnector1">
            <a:avLst/>
          </a:prstGeom>
          <a:noFill/>
          <a:ln w="38100" cap="flat" cmpd="sng" algn="ctr">
            <a:solidFill>
              <a:srgbClr val="BBE0E3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Conector reto 33"/>
          <p:cNvCxnSpPr/>
          <p:nvPr/>
        </p:nvCxnSpPr>
        <p:spPr>
          <a:xfrm>
            <a:off x="5365501" y="4906953"/>
            <a:ext cx="0" cy="548354"/>
          </a:xfrm>
          <a:prstGeom prst="line">
            <a:avLst/>
          </a:prstGeom>
          <a:noFill/>
          <a:ln w="3810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Conector reto 34"/>
          <p:cNvCxnSpPr/>
          <p:nvPr/>
        </p:nvCxnSpPr>
        <p:spPr>
          <a:xfrm>
            <a:off x="5509517" y="4186873"/>
            <a:ext cx="0" cy="432048"/>
          </a:xfrm>
          <a:prstGeom prst="line">
            <a:avLst/>
          </a:prstGeom>
          <a:noFill/>
          <a:ln w="3810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Conector reto 35"/>
          <p:cNvCxnSpPr/>
          <p:nvPr/>
        </p:nvCxnSpPr>
        <p:spPr>
          <a:xfrm>
            <a:off x="5869557" y="3394785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Conector reto 36"/>
          <p:cNvCxnSpPr/>
          <p:nvPr/>
        </p:nvCxnSpPr>
        <p:spPr>
          <a:xfrm>
            <a:off x="6229597" y="2530689"/>
            <a:ext cx="0" cy="216024"/>
          </a:xfrm>
          <a:prstGeom prst="line">
            <a:avLst/>
          </a:prstGeom>
          <a:noFill/>
          <a:ln w="3810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401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-5804" y="-1589"/>
            <a:ext cx="11522075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 bwMode="auto">
          <a:xfrm>
            <a:off x="6913165" y="3968551"/>
            <a:ext cx="108012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2" descr="Bildergebnis für home 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76461" y="935831"/>
            <a:ext cx="8784976" cy="5143400"/>
            <a:chOff x="297905" y="1556792"/>
            <a:chExt cx="8594575" cy="4896544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4283968" y="1992565"/>
              <a:ext cx="1" cy="4016303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8167052" y="3873555"/>
              <a:ext cx="5347" cy="32400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236232" y="3284929"/>
              <a:ext cx="64" cy="272394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40" idx="2"/>
            </p:cNvCxnSpPr>
            <p:nvPr/>
          </p:nvCxnSpPr>
          <p:spPr>
            <a:xfrm>
              <a:off x="5728321" y="3878020"/>
              <a:ext cx="0" cy="201454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4974137" y="4541686"/>
              <a:ext cx="0" cy="22249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16200000" flipH="1" flipV="1">
              <a:off x="1510942" y="4618352"/>
              <a:ext cx="25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6482681" y="4026919"/>
              <a:ext cx="0" cy="19421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4974137" y="4026919"/>
              <a:ext cx="0" cy="194217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3317206" y="3284928"/>
              <a:ext cx="6002" cy="145896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1134680" y="4293096"/>
              <a:ext cx="0" cy="72000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1135077" y="3300279"/>
              <a:ext cx="0" cy="269964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rot="16200000" flipH="1" flipV="1">
              <a:off x="5602321" y="3444243"/>
              <a:ext cx="25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8172400" y="3285032"/>
              <a:ext cx="0" cy="36004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1134680" y="3284928"/>
              <a:ext cx="7056000" cy="1535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65"/>
            <p:cNvSpPr txBox="1">
              <a:spLocks noChangeArrowheads="1"/>
            </p:cNvSpPr>
            <p:nvPr/>
          </p:nvSpPr>
          <p:spPr bwMode="auto">
            <a:xfrm>
              <a:off x="5485912" y="2276872"/>
              <a:ext cx="2819888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pt-BR"/>
              </a:defPPr>
              <a:lvl1pPr marL="88900" algn="ctr">
                <a:defRPr sz="1200" b="1">
                  <a:ln/>
                  <a:solidFill>
                    <a:schemeClr val="bg1"/>
                  </a:solidFill>
                  <a:latin typeface="Arial Black" panose="020B0A040201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dirty="0" err="1" smtClean="0">
                  <a:solidFill>
                    <a:srgbClr val="000000"/>
                  </a:solidFill>
                </a:rPr>
                <a:t>National</a:t>
              </a:r>
              <a:r>
                <a:rPr lang="pt-BR" sz="1400" dirty="0" smtClean="0">
                  <a:solidFill>
                    <a:srgbClr val="000000"/>
                  </a:solidFill>
                </a:rPr>
                <a:t> Security </a:t>
              </a:r>
              <a:r>
                <a:rPr lang="pt-BR" sz="1400" dirty="0" err="1" smtClean="0">
                  <a:solidFill>
                    <a:srgbClr val="000000"/>
                  </a:solidFill>
                </a:rPr>
                <a:t>Cabinet</a:t>
              </a:r>
              <a:r>
                <a:rPr lang="pt-BR" sz="1300" dirty="0" smtClean="0">
                  <a:solidFill>
                    <a:srgbClr val="000000"/>
                  </a:solidFill>
                </a:rPr>
                <a:t> </a:t>
              </a:r>
            </a:p>
            <a:p>
              <a:pPr mar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smtClean="0">
                  <a:solidFill>
                    <a:srgbClr val="000066"/>
                  </a:solidFill>
                </a:rPr>
                <a:t>Head </a:t>
              </a:r>
              <a:r>
                <a:rPr lang="pt-BR" sz="1300" dirty="0" err="1" smtClean="0">
                  <a:solidFill>
                    <a:srgbClr val="000066"/>
                  </a:solidFill>
                </a:rPr>
                <a:t>of</a:t>
              </a:r>
              <a:r>
                <a:rPr lang="pt-BR" sz="1300" dirty="0" smtClean="0">
                  <a:solidFill>
                    <a:srgbClr val="000066"/>
                  </a:solidFill>
                </a:rPr>
                <a:t> CDPNB</a:t>
              </a:r>
            </a:p>
            <a:p>
              <a:pPr mar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300" dirty="0" err="1" smtClean="0">
                  <a:solidFill>
                    <a:srgbClr val="000066"/>
                  </a:solidFill>
                </a:rPr>
                <a:t>Main</a:t>
              </a:r>
              <a:r>
                <a:rPr lang="pt-BR" sz="1300" dirty="0" smtClean="0">
                  <a:solidFill>
                    <a:srgbClr val="000066"/>
                  </a:solidFill>
                </a:rPr>
                <a:t> </a:t>
              </a:r>
              <a:r>
                <a:rPr lang="pt-BR" sz="1300" dirty="0" err="1" smtClean="0">
                  <a:solidFill>
                    <a:srgbClr val="000066"/>
                  </a:solidFill>
                </a:rPr>
                <a:t>body</a:t>
              </a:r>
              <a:r>
                <a:rPr lang="pt-BR" sz="1300" dirty="0" smtClean="0">
                  <a:solidFill>
                    <a:srgbClr val="000066"/>
                  </a:solidFill>
                </a:rPr>
                <a:t> </a:t>
              </a:r>
              <a:r>
                <a:rPr lang="pt-BR" sz="1300" dirty="0" err="1" smtClean="0">
                  <a:solidFill>
                    <a:srgbClr val="000066"/>
                  </a:solidFill>
                </a:rPr>
                <a:t>of</a:t>
              </a:r>
              <a:r>
                <a:rPr lang="pt-BR" sz="1300" dirty="0" smtClean="0">
                  <a:solidFill>
                    <a:srgbClr val="000066"/>
                  </a:solidFill>
                </a:rPr>
                <a:t> </a:t>
              </a:r>
              <a:r>
                <a:rPr lang="pt-BR" sz="1300" dirty="0" err="1" smtClean="0">
                  <a:solidFill>
                    <a:srgbClr val="000066"/>
                  </a:solidFill>
                </a:rPr>
                <a:t>Sipron</a:t>
              </a:r>
              <a:endParaRPr lang="pt-BR" sz="1300" dirty="0">
                <a:solidFill>
                  <a:srgbClr val="000066"/>
                </a:solidFill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342592" y="3570243"/>
              <a:ext cx="151216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MCTIC</a:t>
              </a:r>
            </a:p>
          </p:txBody>
        </p:sp>
        <p:sp>
          <p:nvSpPr>
            <p:cNvPr id="37" name="CaixaDeTexto 65"/>
            <p:cNvSpPr txBox="1">
              <a:spLocks noChangeArrowheads="1"/>
            </p:cNvSpPr>
            <p:nvPr/>
          </p:nvSpPr>
          <p:spPr bwMode="auto">
            <a:xfrm>
              <a:off x="2688200" y="1556792"/>
              <a:ext cx="3331600" cy="504055"/>
            </a:xfrm>
            <a:prstGeom prst="rect">
              <a:avLst/>
            </a:prstGeom>
            <a:solidFill>
              <a:srgbClr val="0033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defPPr>
                <a:defRPr lang="pt-BR"/>
              </a:defPPr>
              <a:lvl1pPr marL="88900" algn="ctr">
                <a:defRPr sz="1200" b="1">
                  <a:ln/>
                  <a:solidFill>
                    <a:schemeClr val="bg1"/>
                  </a:solidFill>
                  <a:latin typeface="Arial Black" panose="020B0A040201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PRESIDENCY OF THE REPUBLIC</a:t>
              </a: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4291157" y="2636912"/>
              <a:ext cx="12240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2555776" y="3570243"/>
              <a:ext cx="151216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MME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4972237" y="3570243"/>
              <a:ext cx="151216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MD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7380312" y="3570243"/>
              <a:ext cx="1512168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MRE</a:t>
              </a:r>
            </a:p>
          </p:txBody>
        </p:sp>
        <p:cxnSp>
          <p:nvCxnSpPr>
            <p:cNvPr id="42" name="Conector reto 41"/>
            <p:cNvCxnSpPr/>
            <p:nvPr/>
          </p:nvCxnSpPr>
          <p:spPr>
            <a:xfrm rot="16200000" flipH="1" flipV="1">
              <a:off x="1008680" y="4004020"/>
              <a:ext cx="25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621335" y="4492352"/>
              <a:ext cx="1015607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11"/>
            <p:cNvSpPr>
              <a:spLocks noChangeAspect="1" noChangeArrowheads="1"/>
            </p:cNvSpPr>
            <p:nvPr/>
          </p:nvSpPr>
          <p:spPr bwMode="auto">
            <a:xfrm>
              <a:off x="744329" y="4005064"/>
              <a:ext cx="769620" cy="30777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CNEN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777147" y="4077072"/>
              <a:ext cx="1080119" cy="3092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spc="-30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Eletronuclear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5868145" y="4221073"/>
              <a:ext cx="1080119" cy="3092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spc="-30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Army</a:t>
              </a:r>
              <a:endParaRPr lang="pt-BR" sz="1000" b="1" spc="-30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4427985" y="4232421"/>
              <a:ext cx="1080119" cy="3092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spc="-30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Air Force</a:t>
              </a:r>
              <a:endParaRPr lang="pt-BR" sz="1000" b="1" spc="-30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8" name="Conector reto 47"/>
            <p:cNvCxnSpPr/>
            <p:nvPr/>
          </p:nvCxnSpPr>
          <p:spPr>
            <a:xfrm>
              <a:off x="4972237" y="4038204"/>
              <a:ext cx="1512168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1"/>
            <p:cNvSpPr>
              <a:spLocks noChangeAspect="1" noChangeArrowheads="1"/>
            </p:cNvSpPr>
            <p:nvPr/>
          </p:nvSpPr>
          <p:spPr bwMode="auto">
            <a:xfrm>
              <a:off x="2555776" y="4581128"/>
              <a:ext cx="1512168" cy="56768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b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950" b="1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950" b="1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Nuclear Power </a:t>
              </a:r>
              <a:r>
                <a:rPr lang="pt-BR" sz="950" b="1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Plant</a:t>
              </a:r>
              <a:r>
                <a:rPr lang="pt-BR" sz="950" b="1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950" b="1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Admiral</a:t>
              </a:r>
              <a:r>
                <a:rPr lang="pt-BR" sz="950" b="1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95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Álvaro Alberto</a:t>
              </a:r>
            </a:p>
          </p:txBody>
        </p:sp>
        <p:sp>
          <p:nvSpPr>
            <p:cNvPr id="50" name="Rectangle 11"/>
            <p:cNvSpPr>
              <a:spLocks noChangeAspect="1" noChangeArrowheads="1"/>
            </p:cNvSpPr>
            <p:nvPr/>
          </p:nvSpPr>
          <p:spPr bwMode="auto">
            <a:xfrm>
              <a:off x="4656864" y="4653184"/>
              <a:ext cx="630746" cy="2522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DCTA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6484581" y="4534336"/>
              <a:ext cx="0" cy="222491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11"/>
            <p:cNvSpPr>
              <a:spLocks noChangeAspect="1" noChangeArrowheads="1"/>
            </p:cNvSpPr>
            <p:nvPr/>
          </p:nvSpPr>
          <p:spPr bwMode="auto">
            <a:xfrm>
              <a:off x="6167308" y="4653184"/>
              <a:ext cx="630746" cy="2522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CTEX</a:t>
              </a:r>
            </a:p>
          </p:txBody>
        </p:sp>
        <p:sp>
          <p:nvSpPr>
            <p:cNvPr id="53" name="Rectangle 11"/>
            <p:cNvSpPr>
              <a:spLocks noChangeArrowheads="1"/>
            </p:cNvSpPr>
            <p:nvPr/>
          </p:nvSpPr>
          <p:spPr bwMode="auto">
            <a:xfrm>
              <a:off x="6532034" y="5445224"/>
              <a:ext cx="1408524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MEC</a:t>
              </a: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5188261" y="5013224"/>
              <a:ext cx="1080119" cy="3092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spc="-30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Navy</a:t>
              </a:r>
              <a:endParaRPr lang="pt-BR" sz="1000" b="1" spc="-30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5" name="Rectangle 11"/>
            <p:cNvSpPr>
              <a:spLocks noChangeAspect="1" noChangeArrowheads="1"/>
            </p:cNvSpPr>
            <p:nvPr/>
          </p:nvSpPr>
          <p:spPr bwMode="auto">
            <a:xfrm>
              <a:off x="5287610" y="5481064"/>
              <a:ext cx="879697" cy="2522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DGDNTM</a:t>
              </a: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3806426" y="6024813"/>
              <a:ext cx="986719" cy="40011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Nuclear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Medicine</a:t>
              </a:r>
              <a:endParaRPr lang="pt-BR" sz="1000" b="1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7632340" y="4149128"/>
              <a:ext cx="1080119" cy="49645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spc="-30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Permanent</a:t>
              </a:r>
              <a:endParaRPr lang="pt-BR" sz="1000" b="1" spc="-30" dirty="0" smtClean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spc="-30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Mission</a:t>
              </a:r>
              <a:r>
                <a:rPr lang="pt-BR" sz="1000" b="1" spc="-30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1000" b="1" spc="-30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at</a:t>
              </a:r>
              <a:r>
                <a:rPr lang="pt-BR" sz="1000" b="1" spc="-30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pt-BR" sz="1000" b="1" spc="-30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AIEA</a:t>
              </a: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3595524" y="5481063"/>
              <a:ext cx="1408524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MS</a:t>
              </a:r>
            </a:p>
          </p:txBody>
        </p:sp>
        <p:cxnSp>
          <p:nvCxnSpPr>
            <p:cNvPr id="59" name="Conector reto 58"/>
            <p:cNvCxnSpPr/>
            <p:nvPr/>
          </p:nvCxnSpPr>
          <p:spPr>
            <a:xfrm rot="16200000" flipH="1" flipV="1">
              <a:off x="504624" y="4618352"/>
              <a:ext cx="25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rot="16200000" flipH="1" flipV="1">
              <a:off x="6011113" y="6003321"/>
              <a:ext cx="25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>
              <a:off x="5345113" y="5883671"/>
              <a:ext cx="79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 flipH="1" flipV="1">
              <a:off x="5219025" y="6003321"/>
              <a:ext cx="252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11"/>
            <p:cNvSpPr>
              <a:spLocks noChangeAspect="1" noChangeArrowheads="1"/>
            </p:cNvSpPr>
            <p:nvPr/>
          </p:nvSpPr>
          <p:spPr bwMode="auto">
            <a:xfrm>
              <a:off x="4984985" y="6135839"/>
              <a:ext cx="732880" cy="29308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CTMSP</a:t>
              </a:r>
            </a:p>
          </p:txBody>
        </p:sp>
        <p:sp>
          <p:nvSpPr>
            <p:cNvPr id="64" name="Rectangle 11"/>
            <p:cNvSpPr>
              <a:spLocks noChangeAspect="1" noChangeArrowheads="1"/>
            </p:cNvSpPr>
            <p:nvPr/>
          </p:nvSpPr>
          <p:spPr bwMode="auto">
            <a:xfrm>
              <a:off x="5777073" y="6135839"/>
              <a:ext cx="732880" cy="29308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ANSNQ</a:t>
              </a:r>
            </a:p>
          </p:txBody>
        </p:sp>
        <p:sp>
          <p:nvSpPr>
            <p:cNvPr id="65" name="Retângulo de cantos arredondados 64"/>
            <p:cNvSpPr/>
            <p:nvPr/>
          </p:nvSpPr>
          <p:spPr>
            <a:xfrm>
              <a:off x="313723" y="1769091"/>
              <a:ext cx="2041847" cy="101556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b="1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The </a:t>
              </a:r>
              <a:r>
                <a:rPr lang="pt-BR" b="1" dirty="0" err="1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Brazilian</a:t>
              </a:r>
              <a:r>
                <a:rPr lang="pt-BR" b="1" dirty="0" smtClean="0">
                  <a:solidFill>
                    <a:srgbClr val="000000"/>
                  </a:solidFill>
                  <a:latin typeface="Arial Black" panose="020B0A04020102020204" pitchFamily="34" charset="0"/>
                </a:rPr>
                <a:t> Nuclear Sector</a:t>
              </a:r>
              <a:endParaRPr lang="pt-BR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6" name="Rectangle 11"/>
            <p:cNvSpPr>
              <a:spLocks noChangeArrowheads="1"/>
            </p:cNvSpPr>
            <p:nvPr/>
          </p:nvSpPr>
          <p:spPr bwMode="auto">
            <a:xfrm>
              <a:off x="806209" y="4996408"/>
              <a:ext cx="665438" cy="3048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IPEN</a:t>
              </a:r>
            </a:p>
          </p:txBody>
        </p:sp>
        <p:cxnSp>
          <p:nvCxnSpPr>
            <p:cNvPr id="67" name="Conector reto 66"/>
            <p:cNvCxnSpPr/>
            <p:nvPr/>
          </p:nvCxnSpPr>
          <p:spPr>
            <a:xfrm>
              <a:off x="2340031" y="3300279"/>
              <a:ext cx="15539" cy="293082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1651308" y="5481064"/>
              <a:ext cx="1408524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MMA</a:t>
              </a:r>
              <a:endParaRPr lang="pt-BR" sz="1400" b="1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9" name="Rectangle 11"/>
            <p:cNvSpPr>
              <a:spLocks noChangeArrowheads="1"/>
            </p:cNvSpPr>
            <p:nvPr/>
          </p:nvSpPr>
          <p:spPr bwMode="auto">
            <a:xfrm>
              <a:off x="297905" y="4619552"/>
              <a:ext cx="665438" cy="3048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INB</a:t>
              </a:r>
            </a:p>
          </p:txBody>
        </p:sp>
        <p:sp>
          <p:nvSpPr>
            <p:cNvPr id="70" name="Rectangle 11"/>
            <p:cNvSpPr>
              <a:spLocks noChangeAspect="1" noChangeArrowheads="1"/>
            </p:cNvSpPr>
            <p:nvPr/>
          </p:nvSpPr>
          <p:spPr bwMode="auto">
            <a:xfrm>
              <a:off x="1278696" y="4625431"/>
              <a:ext cx="753017" cy="29892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100" b="1" dirty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NUCLEP</a:t>
              </a:r>
            </a:p>
          </p:txBody>
        </p:sp>
        <p:sp>
          <p:nvSpPr>
            <p:cNvPr id="71" name="Rectangle 11"/>
            <p:cNvSpPr>
              <a:spLocks noChangeAspect="1" noChangeArrowheads="1"/>
            </p:cNvSpPr>
            <p:nvPr/>
          </p:nvSpPr>
          <p:spPr bwMode="auto">
            <a:xfrm>
              <a:off x="6660232" y="6008869"/>
              <a:ext cx="1152000" cy="44446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950" b="1" dirty="0" err="1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Universities</a:t>
              </a:r>
              <a:endParaRPr lang="pt-BR" sz="950" b="1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1857089" y="6021336"/>
              <a:ext cx="986719" cy="4320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ln/>
                  <a:solidFill>
                    <a:srgbClr val="000000"/>
                  </a:solidFill>
                  <a:latin typeface="Arial Black" panose="020B0A04020102020204" pitchFamily="34" charset="0"/>
                </a:rPr>
                <a:t>IBAMA</a:t>
              </a:r>
              <a:endParaRPr lang="pt-BR" sz="1000" b="1" dirty="0">
                <a:ln/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8929389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4/14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77" name="Seta para a esquerda 76">
            <a:hlinkClick r:id="rId6" action="ppaction://hlinksldjump"/>
          </p:cNvPr>
          <p:cNvSpPr/>
          <p:nvPr/>
        </p:nvSpPr>
        <p:spPr bwMode="auto">
          <a:xfrm>
            <a:off x="8857381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Seta para a direita 77">
            <a:hlinkClick r:id="rId3" action="ppaction://hlinksldjump"/>
          </p:cNvPr>
          <p:cNvSpPr/>
          <p:nvPr/>
        </p:nvSpPr>
        <p:spPr bwMode="auto">
          <a:xfrm>
            <a:off x="10225533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52525" y="1367879"/>
            <a:ext cx="7488832" cy="48396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72000" rIns="0" bIns="72000" anchor="ctr" anchorCtr="0">
            <a:spAutoFit/>
          </a:bodyPr>
          <a:lstStyle/>
          <a:p>
            <a:pPr algn="ctr" eaLnBrk="1" hangingPunct="1"/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GOVERNMENT ROLE IN NUCLEAR SECTOR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4" name="Grupo 41"/>
          <p:cNvGrpSpPr/>
          <p:nvPr/>
        </p:nvGrpSpPr>
        <p:grpSpPr>
          <a:xfrm>
            <a:off x="792485" y="1955666"/>
            <a:ext cx="4032447" cy="3357265"/>
            <a:chOff x="288032" y="2276872"/>
            <a:chExt cx="4139952" cy="3528392"/>
          </a:xfrm>
        </p:grpSpPr>
        <p:grpSp>
          <p:nvGrpSpPr>
            <p:cNvPr id="15" name="Grupo 29"/>
            <p:cNvGrpSpPr/>
            <p:nvPr/>
          </p:nvGrpSpPr>
          <p:grpSpPr>
            <a:xfrm>
              <a:off x="288032" y="2276872"/>
              <a:ext cx="4139952" cy="3528392"/>
              <a:chOff x="496010" y="3037674"/>
              <a:chExt cx="2016224" cy="1440160"/>
            </a:xfrm>
          </p:grpSpPr>
          <p:sp>
            <p:nvSpPr>
              <p:cNvPr id="24" name="Retângulo de cantos arredondados 23"/>
              <p:cNvSpPr/>
              <p:nvPr/>
            </p:nvSpPr>
            <p:spPr>
              <a:xfrm>
                <a:off x="496010" y="3037674"/>
                <a:ext cx="2016224" cy="1440160"/>
              </a:xfrm>
              <a:prstGeom prst="roundRect">
                <a:avLst/>
              </a:prstGeom>
              <a:solidFill>
                <a:srgbClr val="CCECFF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5" name="Retângulo de cantos arredondados 24"/>
              <p:cNvSpPr/>
              <p:nvPr/>
            </p:nvSpPr>
            <p:spPr>
              <a:xfrm>
                <a:off x="611560" y="3140968"/>
                <a:ext cx="1800200" cy="120736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36000" tIns="36000" rIns="36000" bIns="36000" anchor="ctr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r>
                  <a:rPr lang="pt-BR" sz="1600" b="1" dirty="0" smtClean="0">
                    <a:solidFill>
                      <a:srgbClr val="000099"/>
                    </a:solidFill>
                    <a:latin typeface="Arial Black" panose="020B0A04020102020204" pitchFamily="34" charset="0"/>
                  </a:rPr>
                  <a:t>CENTRAL BODY OF THE </a:t>
                </a:r>
                <a:r>
                  <a:rPr lang="pt-BR" sz="1600" b="1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BRAZILIAN NUCLEAR PROGRAM PROTECTION SYSTEM</a:t>
                </a:r>
                <a:endParaRPr lang="pt-BR" sz="16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16" name="Grupo 7"/>
            <p:cNvGrpSpPr/>
            <p:nvPr/>
          </p:nvGrpSpPr>
          <p:grpSpPr>
            <a:xfrm>
              <a:off x="1547664" y="2636912"/>
              <a:ext cx="1584176" cy="1587455"/>
              <a:chOff x="2483768" y="2366349"/>
              <a:chExt cx="1905000" cy="1905001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2483768" y="2366349"/>
                <a:ext cx="1891746" cy="19050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1" name="Picture 2" descr="http://www.gsi.gov.br/sipron-1/sipron/@@collective.cover.banner/ae0591c6beaa49a1b4a85704b369c5d0/@@images/a8af6116-6dd1-4b98-bdbe-5b5c6fe43c3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2366349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6" name="Grupo 42"/>
          <p:cNvGrpSpPr/>
          <p:nvPr/>
        </p:nvGrpSpPr>
        <p:grpSpPr>
          <a:xfrm>
            <a:off x="5005461" y="1955665"/>
            <a:ext cx="4139952" cy="3429273"/>
            <a:chOff x="4644008" y="2276872"/>
            <a:chExt cx="4139952" cy="3600400"/>
          </a:xfrm>
          <a:solidFill>
            <a:srgbClr val="CCECFF"/>
          </a:solidFill>
        </p:grpSpPr>
        <p:grpSp>
          <p:nvGrpSpPr>
            <p:cNvPr id="27" name="Grupo 29"/>
            <p:cNvGrpSpPr/>
            <p:nvPr/>
          </p:nvGrpSpPr>
          <p:grpSpPr>
            <a:xfrm>
              <a:off x="4644008" y="2276872"/>
              <a:ext cx="4139952" cy="3600400"/>
              <a:chOff x="496010" y="3037674"/>
              <a:chExt cx="2016224" cy="1440160"/>
            </a:xfrm>
            <a:grpFill/>
          </p:grpSpPr>
          <p:sp>
            <p:nvSpPr>
              <p:cNvPr id="29" name="Retângulo de cantos arredondados 28"/>
              <p:cNvSpPr/>
              <p:nvPr/>
            </p:nvSpPr>
            <p:spPr>
              <a:xfrm>
                <a:off x="496010" y="3037674"/>
                <a:ext cx="2016224" cy="1440160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Retângulo de cantos arredondados 29"/>
              <p:cNvSpPr/>
              <p:nvPr/>
            </p:nvSpPr>
            <p:spPr>
              <a:xfrm>
                <a:off x="611560" y="3140968"/>
                <a:ext cx="1800200" cy="120736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36000" tIns="36000" rIns="36000" bIns="36000" anchor="ctr" anchorCtr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4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endParaRPr lang="pt-BR" sz="1600" b="1" dirty="0">
                  <a:solidFill>
                    <a:srgbClr val="000099"/>
                  </a:solidFill>
                  <a:latin typeface="Arial Black" panose="020B0A04020102020204" pitchFamily="34" charset="0"/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r>
                  <a:rPr lang="pt-BR" sz="1600" b="1" dirty="0" smtClean="0">
                    <a:solidFill>
                      <a:srgbClr val="000099"/>
                    </a:solidFill>
                    <a:latin typeface="Arial Black" panose="020B0A04020102020204" pitchFamily="34" charset="0"/>
                  </a:rPr>
                  <a:t>COORDINATOR OF THE </a:t>
                </a:r>
                <a:r>
                  <a:rPr lang="pt-BR" sz="1600" b="1" dirty="0" smtClean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BRAZILIAN NUCLEAR PROGRAM DEVELOPMENT COMMITTEE</a:t>
                </a:r>
                <a:endParaRPr lang="pt-BR" sz="16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</p:grp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0" t="22580" r="38390" b="15625"/>
            <a:stretch/>
          </p:blipFill>
          <p:spPr bwMode="auto">
            <a:xfrm>
              <a:off x="5935827" y="2636912"/>
              <a:ext cx="1623997" cy="1627359"/>
            </a:xfrm>
            <a:prstGeom prst="ellipse">
              <a:avLst/>
            </a:prstGeom>
            <a:grpFill/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tângulo de cantos arredondados 30"/>
          <p:cNvSpPr/>
          <p:nvPr/>
        </p:nvSpPr>
        <p:spPr>
          <a:xfrm>
            <a:off x="1800597" y="5340041"/>
            <a:ext cx="6336704" cy="957476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72000" rIns="0" bIns="72000" anchor="ctr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PROTECTION + DEVELOPMENT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THE BRAZILIAN NUCLEAR PROGRAM</a:t>
            </a:r>
            <a:endParaRPr lang="pt-B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929389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5/14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7" action="ppaction://hlinksldjump"/>
          </p:cNvPr>
          <p:cNvSpPr/>
          <p:nvPr/>
        </p:nvSpPr>
        <p:spPr bwMode="auto">
          <a:xfrm>
            <a:off x="8857381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8" action="ppaction://hlinksldjump"/>
          </p:cNvPr>
          <p:cNvSpPr/>
          <p:nvPr/>
        </p:nvSpPr>
        <p:spPr bwMode="auto">
          <a:xfrm>
            <a:off x="10225533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8088611" y="1391994"/>
            <a:ext cx="3289049" cy="15219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pt-BR" b="1" dirty="0" err="1">
                <a:solidFill>
                  <a:srgbClr val="000000"/>
                </a:solidFill>
              </a:rPr>
              <a:t>National</a:t>
            </a:r>
            <a:r>
              <a:rPr lang="pt-BR" b="1" dirty="0">
                <a:solidFill>
                  <a:srgbClr val="000000"/>
                </a:solidFill>
              </a:rPr>
              <a:t> Security </a:t>
            </a:r>
            <a:r>
              <a:rPr lang="pt-BR" b="1" dirty="0" err="1">
                <a:solidFill>
                  <a:srgbClr val="000000"/>
                </a:solidFill>
              </a:rPr>
              <a:t>Cabinet</a:t>
            </a:r>
            <a:r>
              <a:rPr lang="pt-BR" b="1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pt-BR" b="1" dirty="0">
                <a:solidFill>
                  <a:srgbClr val="000066"/>
                </a:solidFill>
              </a:rPr>
              <a:t>Head </a:t>
            </a:r>
            <a:r>
              <a:rPr lang="pt-BR" b="1" dirty="0" err="1">
                <a:solidFill>
                  <a:srgbClr val="000066"/>
                </a:solidFill>
              </a:rPr>
              <a:t>of</a:t>
            </a:r>
            <a:r>
              <a:rPr lang="pt-BR" b="1" dirty="0">
                <a:solidFill>
                  <a:srgbClr val="000066"/>
                </a:solidFill>
              </a:rPr>
              <a:t> CDPNB</a:t>
            </a:r>
          </a:p>
          <a:p>
            <a:pPr eaLnBrk="0" hangingPunct="0"/>
            <a:r>
              <a:rPr lang="pt-BR" b="1" dirty="0" err="1">
                <a:solidFill>
                  <a:srgbClr val="000066"/>
                </a:solidFill>
              </a:rPr>
              <a:t>Main</a:t>
            </a:r>
            <a:r>
              <a:rPr lang="pt-BR" b="1" dirty="0">
                <a:solidFill>
                  <a:srgbClr val="000066"/>
                </a:solidFill>
              </a:rPr>
              <a:t> </a:t>
            </a:r>
            <a:r>
              <a:rPr lang="pt-BR" b="1" dirty="0" err="1">
                <a:solidFill>
                  <a:srgbClr val="000066"/>
                </a:solidFill>
              </a:rPr>
              <a:t>body</a:t>
            </a:r>
            <a:r>
              <a:rPr lang="pt-BR" b="1" dirty="0">
                <a:solidFill>
                  <a:srgbClr val="000066"/>
                </a:solidFill>
              </a:rPr>
              <a:t> </a:t>
            </a:r>
            <a:r>
              <a:rPr lang="pt-BR" b="1" dirty="0" err="1">
                <a:solidFill>
                  <a:srgbClr val="000066"/>
                </a:solidFill>
              </a:rPr>
              <a:t>of</a:t>
            </a:r>
            <a:r>
              <a:rPr lang="pt-BR" b="1" dirty="0">
                <a:solidFill>
                  <a:srgbClr val="000066"/>
                </a:solidFill>
              </a:rPr>
              <a:t> </a:t>
            </a:r>
            <a:r>
              <a:rPr lang="pt-BR" b="1" dirty="0" err="1">
                <a:solidFill>
                  <a:srgbClr val="000066"/>
                </a:solidFill>
              </a:rPr>
              <a:t>Sipron</a:t>
            </a:r>
            <a:endParaRPr lang="pt-BR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</a:t>
            </a:r>
            <a:r>
              <a:rPr lang="en-US" sz="2000" b="1" dirty="0" smtClean="0">
                <a:solidFill>
                  <a:srgbClr val="0070C0"/>
                </a:solidFill>
              </a:rPr>
              <a:t>2020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8929389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6/14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3" action="ppaction://hlinksldjump"/>
          </p:cNvPr>
          <p:cNvSpPr/>
          <p:nvPr/>
        </p:nvSpPr>
        <p:spPr bwMode="auto">
          <a:xfrm>
            <a:off x="8857381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5" action="ppaction://hlinksldjump"/>
          </p:cNvPr>
          <p:cNvSpPr/>
          <p:nvPr/>
        </p:nvSpPr>
        <p:spPr bwMode="auto">
          <a:xfrm>
            <a:off x="10225533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899592" y="1484784"/>
            <a:ext cx="9613973" cy="6751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>
            <a:bevelT w="190500" h="38100"/>
          </a:sp3d>
        </p:spPr>
        <p:txBody>
          <a:bodyPr lIns="36000" tIns="36000" rIns="36000" bIns="108000" anchor="ctr"/>
          <a:lstStyle/>
          <a:p>
            <a:pPr algn="ctr">
              <a:defRPr/>
            </a:pPr>
            <a:r>
              <a:rPr lang="en-US" altLang="pt-BR" sz="2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BRAZILIAN NUCLEAR PROGRAM DEVELOPMENT COMMITTEE </a:t>
            </a:r>
            <a:endParaRPr lang="pt-BR" altLang="pt-BR" sz="2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83544" y="2656479"/>
            <a:ext cx="11356069" cy="2671840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50000">
                <a:srgbClr val="FFFF9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txBody>
          <a:bodyPr wrap="square" tIns="180000" rIns="252000" bIns="180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3663" algn="just" eaLnBrk="1" hangingPunct="1">
              <a:lnSpc>
                <a:spcPct val="150000"/>
              </a:lnSpc>
            </a:pPr>
            <a:r>
              <a:rPr lang="pt-BR" altLang="pt-BR" sz="2000" b="1" dirty="0"/>
              <a:t>	</a:t>
            </a:r>
            <a:r>
              <a:rPr lang="pt-BR" altLang="pt-BR" sz="2000" b="1" dirty="0" smtClean="0"/>
              <a:t>CDPNB is </a:t>
            </a:r>
            <a:r>
              <a:rPr lang="pt-BR" altLang="pt-BR" sz="2000" b="1" dirty="0" err="1" smtClean="0"/>
              <a:t>coordinated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by</a:t>
            </a:r>
            <a:r>
              <a:rPr lang="pt-BR" altLang="pt-BR" sz="2000" b="1" dirty="0" smtClean="0"/>
              <a:t> GSI </a:t>
            </a:r>
            <a:r>
              <a:rPr lang="pt-BR" altLang="pt-BR" sz="2000" b="1" dirty="0" err="1" smtClean="0"/>
              <a:t>and</a:t>
            </a:r>
            <a:r>
              <a:rPr lang="pt-BR" altLang="pt-BR" sz="2000" b="1" dirty="0" smtClean="0"/>
              <a:t> must, as its </a:t>
            </a:r>
            <a:r>
              <a:rPr lang="pt-BR" altLang="pt-BR" sz="2000" b="1" dirty="0" err="1" smtClean="0"/>
              <a:t>mission</a:t>
            </a:r>
            <a:r>
              <a:rPr lang="pt-BR" altLang="pt-BR" sz="2000" b="1" dirty="0" smtClean="0"/>
              <a:t>, to </a:t>
            </a:r>
            <a:r>
              <a:rPr lang="pt-BR" altLang="pt-BR" sz="2000" b="1" dirty="0" err="1" smtClean="0"/>
              <a:t>advise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the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Chief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of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Executive</a:t>
            </a:r>
            <a:r>
              <a:rPr lang="pt-BR" altLang="pt-BR" sz="2000" b="1" dirty="0" smtClean="0"/>
              <a:t> Power, </a:t>
            </a:r>
            <a:r>
              <a:rPr lang="pt-BR" altLang="pt-BR" sz="2000" b="1" dirty="0" err="1" smtClean="0"/>
              <a:t>through</a:t>
            </a:r>
            <a:r>
              <a:rPr lang="pt-BR" altLang="pt-BR" sz="2000" b="1" dirty="0" smtClean="0"/>
              <a:t> a high </a:t>
            </a:r>
            <a:r>
              <a:rPr lang="pt-BR" altLang="pt-BR" sz="2000" b="1" dirty="0" err="1" smtClean="0"/>
              <a:t>level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collegiate</a:t>
            </a:r>
            <a:r>
              <a:rPr lang="pt-BR" altLang="pt-BR" sz="2000" b="1" dirty="0" smtClean="0"/>
              <a:t>, </a:t>
            </a:r>
            <a:r>
              <a:rPr lang="pt-BR" altLang="pt-BR" sz="2000" b="1" dirty="0" err="1" smtClean="0"/>
              <a:t>on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the</a:t>
            </a:r>
            <a:r>
              <a:rPr lang="pt-BR" altLang="pt-BR" sz="2000" b="1" dirty="0" smtClean="0"/>
              <a:t> establishment </a:t>
            </a:r>
            <a:r>
              <a:rPr lang="pt-BR" altLang="pt-BR" sz="2000" b="1" dirty="0" err="1" smtClean="0"/>
              <a:t>of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guidelines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and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goals</a:t>
            </a:r>
            <a:r>
              <a:rPr lang="pt-BR" altLang="pt-BR" sz="2000" b="1" dirty="0" smtClean="0"/>
              <a:t> for </a:t>
            </a:r>
            <a:r>
              <a:rPr lang="pt-BR" altLang="pt-BR" sz="2000" b="1" dirty="0" err="1" smtClean="0"/>
              <a:t>the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development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and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the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monitoring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of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the</a:t>
            </a:r>
            <a:r>
              <a:rPr lang="pt-BR" altLang="pt-BR" sz="2000" b="1" dirty="0" smtClean="0"/>
              <a:t> BRAZILIAN NUCLEAR PROGRAM, in </a:t>
            </a:r>
            <a:r>
              <a:rPr lang="pt-BR" altLang="pt-BR" sz="2000" b="1" dirty="0" err="1" smtClean="0"/>
              <a:t>order</a:t>
            </a:r>
            <a:r>
              <a:rPr lang="pt-BR" altLang="pt-BR" sz="2000" b="1" dirty="0" smtClean="0"/>
              <a:t> to </a:t>
            </a:r>
            <a:r>
              <a:rPr lang="pt-BR" altLang="pt-BR" sz="2000" b="1" dirty="0" err="1" smtClean="0"/>
              <a:t>contribute</a:t>
            </a:r>
            <a:r>
              <a:rPr lang="pt-BR" altLang="pt-BR" sz="2000" b="1" dirty="0" smtClean="0"/>
              <a:t> to </a:t>
            </a:r>
            <a:r>
              <a:rPr lang="pt-BR" altLang="pt-BR" sz="2000" b="1" dirty="0" err="1" smtClean="0"/>
              <a:t>the</a:t>
            </a:r>
            <a:r>
              <a:rPr lang="pt-BR" altLang="pt-BR" sz="2000" b="1" dirty="0" smtClean="0"/>
              <a:t> </a:t>
            </a:r>
            <a:r>
              <a:rPr lang="pt-BR" altLang="pt-BR" sz="20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NATIONAL DEVELOPMENT </a:t>
            </a:r>
            <a:r>
              <a:rPr lang="pt-BR" altLang="pt-BR" sz="2000" b="1" dirty="0" err="1" smtClean="0"/>
              <a:t>and</a:t>
            </a:r>
            <a:r>
              <a:rPr lang="pt-BR" altLang="pt-BR" sz="2000" b="1" dirty="0" smtClean="0"/>
              <a:t> to </a:t>
            </a:r>
            <a:r>
              <a:rPr lang="pt-BR" altLang="pt-BR" sz="2000" b="1" dirty="0" err="1" smtClean="0"/>
              <a:t>the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promotion</a:t>
            </a:r>
            <a:r>
              <a:rPr lang="pt-BR" altLang="pt-BR" sz="2000" b="1" dirty="0" smtClean="0"/>
              <a:t> </a:t>
            </a:r>
            <a:r>
              <a:rPr lang="pt-BR" altLang="pt-BR" sz="2000" b="1" dirty="0" err="1" smtClean="0"/>
              <a:t>of</a:t>
            </a:r>
            <a:r>
              <a:rPr lang="pt-BR" altLang="pt-BR" sz="2000" b="1" dirty="0" smtClean="0"/>
              <a:t> </a:t>
            </a:r>
            <a:r>
              <a:rPr lang="pt-BR" altLang="pt-BR" sz="20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BRAZILIAN SOCIETY WELFARE</a:t>
            </a:r>
            <a:r>
              <a:rPr lang="pt-BR" altLang="pt-BR" sz="2000" b="1" dirty="0" smtClean="0"/>
              <a:t>. </a:t>
            </a:r>
            <a:endParaRPr lang="pt-BR" alt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140096" y="1439887"/>
            <a:ext cx="2951163" cy="1533525"/>
            <a:chOff x="156680" y="2060848"/>
            <a:chExt cx="3888432" cy="1584176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156680" y="2060848"/>
              <a:ext cx="3888432" cy="1584176"/>
            </a:xfrm>
            <a:prstGeom prst="roundRect">
              <a:avLst>
                <a:gd name="adj" fmla="val 13510"/>
              </a:avLst>
            </a:prstGeom>
            <a:solidFill>
              <a:srgbClr val="3399FF"/>
            </a:solidFill>
            <a:ln/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eaLnBrk="1" hangingPunct="1">
                <a:lnSpc>
                  <a:spcPct val="130000"/>
                </a:lnSpc>
                <a:defRPr/>
              </a:pPr>
              <a:endParaRPr lang="pt-BR" altLang="pt-BR" sz="1600" b="1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Retângulo 8"/>
            <p:cNvSpPr>
              <a:spLocks noChangeArrowheads="1"/>
            </p:cNvSpPr>
            <p:nvPr/>
          </p:nvSpPr>
          <p:spPr bwMode="auto">
            <a:xfrm>
              <a:off x="2051720" y="2404743"/>
              <a:ext cx="1946543" cy="81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pt-BR" altLang="pt-BR" sz="1600" b="1" dirty="0" err="1" smtClean="0">
                  <a:solidFill>
                    <a:srgbClr val="FFFFFF"/>
                  </a:solidFill>
                  <a:latin typeface="Arial Black" pitchFamily="34" charset="0"/>
                </a:rPr>
                <a:t>Public</a:t>
              </a:r>
              <a:r>
                <a:rPr lang="pt-BR" altLang="pt-BR" sz="1600" b="1" dirty="0" smtClean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pt-BR" altLang="pt-BR" sz="1600" b="1" dirty="0" err="1" smtClean="0">
                  <a:solidFill>
                    <a:srgbClr val="FFFFFF"/>
                  </a:solidFill>
                  <a:latin typeface="Arial Black" pitchFamily="34" charset="0"/>
                </a:rPr>
                <a:t>policy</a:t>
              </a:r>
              <a:endParaRPr lang="pt-BR" altLang="pt-BR" sz="1600" b="1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1" t="15962" r="33506" b="6250"/>
            <a:stretch/>
          </p:blipFill>
          <p:spPr bwMode="auto">
            <a:xfrm>
              <a:off x="306215" y="2250584"/>
              <a:ext cx="1612277" cy="1212193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</p:pic>
      </p:grpSp>
      <p:grpSp>
        <p:nvGrpSpPr>
          <p:cNvPr id="15" name="Grupo 75"/>
          <p:cNvGrpSpPr>
            <a:grpSpLocks/>
          </p:cNvGrpSpPr>
          <p:nvPr/>
        </p:nvGrpSpPr>
        <p:grpSpPr bwMode="auto">
          <a:xfrm>
            <a:off x="3164284" y="1439887"/>
            <a:ext cx="2951162" cy="1533525"/>
            <a:chOff x="3090312" y="2039416"/>
            <a:chExt cx="2952328" cy="1533600"/>
          </a:xfrm>
        </p:grpSpPr>
        <p:grpSp>
          <p:nvGrpSpPr>
            <p:cNvPr id="16" name="Grupo 11"/>
            <p:cNvGrpSpPr>
              <a:grpSpLocks/>
            </p:cNvGrpSpPr>
            <p:nvPr/>
          </p:nvGrpSpPr>
          <p:grpSpPr bwMode="auto">
            <a:xfrm>
              <a:off x="3090312" y="2039416"/>
              <a:ext cx="2952328" cy="1533600"/>
              <a:chOff x="251520" y="2060848"/>
              <a:chExt cx="3888432" cy="1584176"/>
            </a:xfrm>
          </p:grpSpPr>
          <p:sp>
            <p:nvSpPr>
              <p:cNvPr id="19" name="Retângulo de cantos arredondados 18"/>
              <p:cNvSpPr/>
              <p:nvPr/>
            </p:nvSpPr>
            <p:spPr>
              <a:xfrm>
                <a:off x="25152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Retângulo 16"/>
              <p:cNvSpPr>
                <a:spLocks noChangeArrowheads="1"/>
              </p:cNvSpPr>
              <p:nvPr/>
            </p:nvSpPr>
            <p:spPr bwMode="auto">
              <a:xfrm>
                <a:off x="2051721" y="2404743"/>
                <a:ext cx="1946543" cy="81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pt-BR" altLang="pt-BR" sz="1600" b="1" dirty="0" err="1" smtClean="0">
                    <a:solidFill>
                      <a:srgbClr val="FFFF00"/>
                    </a:solidFill>
                    <a:latin typeface="Arial Black" pitchFamily="34" charset="0"/>
                  </a:rPr>
                  <a:t>Uranium</a:t>
                </a:r>
                <a:r>
                  <a:rPr lang="pt-BR" altLang="pt-BR" sz="1600" b="1" dirty="0" smtClean="0">
                    <a:solidFill>
                      <a:srgbClr val="FFFF00"/>
                    </a:solidFill>
                    <a:latin typeface="Arial Black" pitchFamily="34" charset="0"/>
                  </a:rPr>
                  <a:t> Mining</a:t>
                </a:r>
                <a:endParaRPr lang="pt-BR" altLang="pt-BR" sz="1600" b="1" dirty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</p:grpSp>
        <p:pic>
          <p:nvPicPr>
            <p:cNvPr id="17" name="Picture 2" descr="Resultado de imagem para LAVRA DE URANIO">
              <a:hlinkClick r:id="rId7"/>
            </p:cNvPr>
            <p:cNvPicPr preferRelativeResize="0"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r="12549"/>
            <a:stretch/>
          </p:blipFill>
          <p:spPr bwMode="auto">
            <a:xfrm>
              <a:off x="3203848" y="2204864"/>
              <a:ext cx="1224136" cy="1224136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</p:pic>
      </p:grpSp>
      <p:grpSp>
        <p:nvGrpSpPr>
          <p:cNvPr id="22" name="Grupo 76"/>
          <p:cNvGrpSpPr>
            <a:grpSpLocks/>
          </p:cNvGrpSpPr>
          <p:nvPr/>
        </p:nvGrpSpPr>
        <p:grpSpPr bwMode="auto">
          <a:xfrm>
            <a:off x="6188471" y="1439887"/>
            <a:ext cx="2951163" cy="1533525"/>
            <a:chOff x="6114648" y="2039416"/>
            <a:chExt cx="2952328" cy="1533600"/>
          </a:xfrm>
        </p:grpSpPr>
        <p:grpSp>
          <p:nvGrpSpPr>
            <p:cNvPr id="24" name="Grupo 19"/>
            <p:cNvGrpSpPr>
              <a:grpSpLocks/>
            </p:cNvGrpSpPr>
            <p:nvPr/>
          </p:nvGrpSpPr>
          <p:grpSpPr bwMode="auto">
            <a:xfrm>
              <a:off x="6114648" y="2039416"/>
              <a:ext cx="2952328" cy="1533600"/>
              <a:chOff x="251520" y="2060848"/>
              <a:chExt cx="3888432" cy="1584176"/>
            </a:xfrm>
          </p:grpSpPr>
          <p:sp>
            <p:nvSpPr>
              <p:cNvPr id="30" name="Retângulo de cantos arredondados 29"/>
              <p:cNvSpPr/>
              <p:nvPr/>
            </p:nvSpPr>
            <p:spPr>
              <a:xfrm>
                <a:off x="25152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1" name="Retângulo 22"/>
              <p:cNvSpPr>
                <a:spLocks noChangeArrowheads="1"/>
              </p:cNvSpPr>
              <p:nvPr/>
            </p:nvSpPr>
            <p:spPr bwMode="auto">
              <a:xfrm>
                <a:off x="2051721" y="2404743"/>
                <a:ext cx="1946543" cy="81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pt-BR" altLang="pt-BR" sz="1600" b="1" dirty="0" smtClean="0">
                    <a:solidFill>
                      <a:srgbClr val="FFFFFF"/>
                    </a:solidFill>
                    <a:latin typeface="Arial Black" pitchFamily="34" charset="0"/>
                  </a:rPr>
                  <a:t>Nuclear Medicine</a:t>
                </a:r>
                <a:endParaRPr lang="pt-BR" altLang="pt-BR" sz="1600" b="1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  <p:pic>
          <p:nvPicPr>
            <p:cNvPr id="25" name="Picture 4" descr="Imagem relacionada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6" r="30879"/>
            <a:stretch/>
          </p:blipFill>
          <p:spPr bwMode="auto">
            <a:xfrm>
              <a:off x="6269712" y="2163336"/>
              <a:ext cx="1152128" cy="1296144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</p:pic>
        <p:grpSp>
          <p:nvGrpSpPr>
            <p:cNvPr id="26" name="Grupo 8"/>
            <p:cNvGrpSpPr>
              <a:grpSpLocks/>
            </p:cNvGrpSpPr>
            <p:nvPr/>
          </p:nvGrpSpPr>
          <p:grpSpPr bwMode="auto">
            <a:xfrm>
              <a:off x="6300192" y="2204864"/>
              <a:ext cx="720080" cy="432048"/>
              <a:chOff x="323528" y="2564904"/>
              <a:chExt cx="2808312" cy="1928464"/>
            </a:xfrm>
          </p:grpSpPr>
          <p:sp>
            <p:nvSpPr>
              <p:cNvPr id="27" name="Retângulo 59"/>
              <p:cNvSpPr/>
              <p:nvPr/>
            </p:nvSpPr>
            <p:spPr>
              <a:xfrm>
                <a:off x="324570" y="2563386"/>
                <a:ext cx="2805741" cy="19274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5" r="50996"/>
              <a:stretch>
                <a:fillRect/>
              </a:stretch>
            </p:blipFill>
            <p:spPr bwMode="auto">
              <a:xfrm>
                <a:off x="323528" y="2585635"/>
                <a:ext cx="2207395" cy="190773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49" r="5177"/>
              <a:stretch>
                <a:fillRect/>
              </a:stretch>
            </p:blipFill>
            <p:spPr bwMode="auto">
              <a:xfrm>
                <a:off x="868091" y="2564904"/>
                <a:ext cx="2263749" cy="1928464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4" name="Grupo 77"/>
          <p:cNvGrpSpPr>
            <a:grpSpLocks/>
          </p:cNvGrpSpPr>
          <p:nvPr/>
        </p:nvGrpSpPr>
        <p:grpSpPr bwMode="auto">
          <a:xfrm>
            <a:off x="140096" y="3054375"/>
            <a:ext cx="2951163" cy="1533525"/>
            <a:chOff x="65976" y="3623592"/>
            <a:chExt cx="2952328" cy="1533600"/>
          </a:xfrm>
        </p:grpSpPr>
        <p:grpSp>
          <p:nvGrpSpPr>
            <p:cNvPr id="35" name="Grupo 25"/>
            <p:cNvGrpSpPr>
              <a:grpSpLocks/>
            </p:cNvGrpSpPr>
            <p:nvPr/>
          </p:nvGrpSpPr>
          <p:grpSpPr bwMode="auto">
            <a:xfrm>
              <a:off x="65976" y="3623592"/>
              <a:ext cx="2952328" cy="1533600"/>
              <a:chOff x="156680" y="2060848"/>
              <a:chExt cx="3888432" cy="1584176"/>
            </a:xfrm>
          </p:grpSpPr>
          <p:sp>
            <p:nvSpPr>
              <p:cNvPr id="40" name="Retângulo de cantos arredondados 39"/>
              <p:cNvSpPr/>
              <p:nvPr/>
            </p:nvSpPr>
            <p:spPr>
              <a:xfrm>
                <a:off x="15668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Retângulo 29"/>
              <p:cNvSpPr>
                <a:spLocks noChangeArrowheads="1"/>
              </p:cNvSpPr>
              <p:nvPr/>
            </p:nvSpPr>
            <p:spPr bwMode="auto">
              <a:xfrm>
                <a:off x="2051720" y="2404743"/>
                <a:ext cx="1946544" cy="818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pt-BR" altLang="pt-BR" sz="1600" b="1" dirty="0" err="1" smtClean="0">
                    <a:solidFill>
                      <a:srgbClr val="FFFF00"/>
                    </a:solidFill>
                    <a:latin typeface="Arial Black" pitchFamily="34" charset="0"/>
                  </a:rPr>
                  <a:t>Regulatory</a:t>
                </a:r>
                <a:r>
                  <a:rPr lang="pt-BR" altLang="pt-BR" sz="1600" b="1" dirty="0" smtClean="0">
                    <a:solidFill>
                      <a:srgbClr val="FFFF00"/>
                    </a:solidFill>
                    <a:latin typeface="Arial Black" pitchFamily="34" charset="0"/>
                  </a:rPr>
                  <a:t> </a:t>
                </a:r>
                <a:r>
                  <a:rPr lang="pt-BR" altLang="pt-BR" sz="1600" b="1" dirty="0" err="1" smtClean="0">
                    <a:solidFill>
                      <a:srgbClr val="FFFF00"/>
                    </a:solidFill>
                    <a:latin typeface="Arial Black" pitchFamily="34" charset="0"/>
                  </a:rPr>
                  <a:t>Structure</a:t>
                </a:r>
                <a:endParaRPr lang="pt-BR" altLang="pt-BR" sz="1600" b="1" dirty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</p:grpSp>
        <p:pic>
          <p:nvPicPr>
            <p:cNvPr id="39" name="Imagem 38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80" y="3773800"/>
              <a:ext cx="1152128" cy="1224136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42" name="Grupo 78"/>
          <p:cNvGrpSpPr>
            <a:grpSpLocks/>
          </p:cNvGrpSpPr>
          <p:nvPr/>
        </p:nvGrpSpPr>
        <p:grpSpPr bwMode="auto">
          <a:xfrm>
            <a:off x="3164284" y="3054375"/>
            <a:ext cx="2951162" cy="1533525"/>
            <a:chOff x="3090312" y="3623592"/>
            <a:chExt cx="2952328" cy="1533600"/>
          </a:xfrm>
        </p:grpSpPr>
        <p:grpSp>
          <p:nvGrpSpPr>
            <p:cNvPr id="43" name="Grupo 31"/>
            <p:cNvGrpSpPr>
              <a:grpSpLocks/>
            </p:cNvGrpSpPr>
            <p:nvPr/>
          </p:nvGrpSpPr>
          <p:grpSpPr bwMode="auto">
            <a:xfrm>
              <a:off x="3090312" y="3623592"/>
              <a:ext cx="2952328" cy="1533600"/>
              <a:chOff x="251520" y="2060848"/>
              <a:chExt cx="3888432" cy="1584176"/>
            </a:xfrm>
          </p:grpSpPr>
          <p:sp>
            <p:nvSpPr>
              <p:cNvPr id="45" name="Retângulo de cantos arredondados 44"/>
              <p:cNvSpPr/>
              <p:nvPr/>
            </p:nvSpPr>
            <p:spPr>
              <a:xfrm>
                <a:off x="25152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Retângulo 34"/>
              <p:cNvSpPr>
                <a:spLocks noChangeArrowheads="1"/>
              </p:cNvSpPr>
              <p:nvPr/>
            </p:nvSpPr>
            <p:spPr bwMode="auto">
              <a:xfrm>
                <a:off x="1918493" y="2404743"/>
                <a:ext cx="2181316" cy="818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pt-BR" altLang="pt-BR" sz="1600" b="1" dirty="0" err="1" smtClean="0">
                    <a:solidFill>
                      <a:srgbClr val="FFFFFF"/>
                    </a:solidFill>
                    <a:latin typeface="Arial Black" pitchFamily="34" charset="0"/>
                  </a:rPr>
                  <a:t>Food</a:t>
                </a:r>
                <a:r>
                  <a:rPr lang="pt-BR" altLang="pt-BR" sz="1600" b="1" dirty="0" smtClean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  <a:r>
                  <a:rPr lang="pt-BR" altLang="pt-BR" sz="1600" b="1" dirty="0" err="1" smtClean="0">
                    <a:solidFill>
                      <a:srgbClr val="FFFFFF"/>
                    </a:solidFill>
                    <a:latin typeface="Arial Black" pitchFamily="34" charset="0"/>
                  </a:rPr>
                  <a:t>Irradiation</a:t>
                </a:r>
                <a:endParaRPr lang="pt-BR" altLang="pt-BR" sz="1600" b="1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  <p:pic>
          <p:nvPicPr>
            <p:cNvPr id="44" name="Picture 4" descr="Resultado de imagem para food irradiatio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0" r="20103"/>
            <a:stretch/>
          </p:blipFill>
          <p:spPr bwMode="auto">
            <a:xfrm>
              <a:off x="3252593" y="3789040"/>
              <a:ext cx="1144911" cy="1224136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</p:pic>
      </p:grpSp>
      <p:grpSp>
        <p:nvGrpSpPr>
          <p:cNvPr id="47" name="Grupo 79"/>
          <p:cNvGrpSpPr>
            <a:grpSpLocks/>
          </p:cNvGrpSpPr>
          <p:nvPr/>
        </p:nvGrpSpPr>
        <p:grpSpPr bwMode="auto">
          <a:xfrm>
            <a:off x="6188470" y="3054375"/>
            <a:ext cx="2962983" cy="1533525"/>
            <a:chOff x="6114648" y="3623592"/>
            <a:chExt cx="2964153" cy="1533600"/>
          </a:xfrm>
        </p:grpSpPr>
        <p:grpSp>
          <p:nvGrpSpPr>
            <p:cNvPr id="48" name="Grupo 36"/>
            <p:cNvGrpSpPr>
              <a:grpSpLocks/>
            </p:cNvGrpSpPr>
            <p:nvPr/>
          </p:nvGrpSpPr>
          <p:grpSpPr bwMode="auto">
            <a:xfrm>
              <a:off x="6114648" y="3623592"/>
              <a:ext cx="2964153" cy="1533600"/>
              <a:chOff x="251520" y="2060848"/>
              <a:chExt cx="3904007" cy="1584176"/>
            </a:xfrm>
          </p:grpSpPr>
          <p:sp>
            <p:nvSpPr>
              <p:cNvPr id="51" name="Retângulo de cantos arredondados 50"/>
              <p:cNvSpPr/>
              <p:nvPr/>
            </p:nvSpPr>
            <p:spPr>
              <a:xfrm>
                <a:off x="25152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2" name="Retângulo 39"/>
              <p:cNvSpPr>
                <a:spLocks noChangeArrowheads="1"/>
              </p:cNvSpPr>
              <p:nvPr/>
            </p:nvSpPr>
            <p:spPr bwMode="auto">
              <a:xfrm>
                <a:off x="1918591" y="2404743"/>
                <a:ext cx="2236936" cy="85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pt-BR" altLang="pt-BR" sz="1600" b="1" dirty="0" err="1" smtClean="0">
                    <a:solidFill>
                      <a:srgbClr val="FFFF00"/>
                    </a:solidFill>
                    <a:latin typeface="Arial Black" pitchFamily="34" charset="0"/>
                  </a:rPr>
                  <a:t>Waste</a:t>
                </a:r>
                <a:r>
                  <a:rPr lang="pt-BR" altLang="pt-BR" sz="1600" b="1" dirty="0" smtClean="0">
                    <a:solidFill>
                      <a:srgbClr val="FFFF00"/>
                    </a:solidFill>
                    <a:latin typeface="Arial Black" pitchFamily="34" charset="0"/>
                  </a:rPr>
                  <a:t> Management</a:t>
                </a:r>
                <a:endParaRPr lang="pt-BR" altLang="pt-BR" sz="1600" b="1" dirty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</p:grpSp>
        <p:pic>
          <p:nvPicPr>
            <p:cNvPr id="49" name="Picture 4" descr="https://infoguadiato.com/ficheros/imagennoticia4238_MAXI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1" t="34166" r="24070"/>
            <a:stretch/>
          </p:blipFill>
          <p:spPr bwMode="auto">
            <a:xfrm>
              <a:off x="6228184" y="3747513"/>
              <a:ext cx="1224136" cy="1296144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/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437112"/>
              <a:ext cx="5040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upo 80"/>
          <p:cNvGrpSpPr>
            <a:grpSpLocks/>
          </p:cNvGrpSpPr>
          <p:nvPr/>
        </p:nvGrpSpPr>
        <p:grpSpPr bwMode="auto">
          <a:xfrm>
            <a:off x="36908" y="4691087"/>
            <a:ext cx="3065463" cy="1533525"/>
            <a:chOff x="-36512" y="5229200"/>
            <a:chExt cx="3065864" cy="1533600"/>
          </a:xfrm>
        </p:grpSpPr>
        <p:grpSp>
          <p:nvGrpSpPr>
            <p:cNvPr id="54" name="Grupo 41"/>
            <p:cNvGrpSpPr>
              <a:grpSpLocks/>
            </p:cNvGrpSpPr>
            <p:nvPr/>
          </p:nvGrpSpPr>
          <p:grpSpPr bwMode="auto">
            <a:xfrm>
              <a:off x="77024" y="5229200"/>
              <a:ext cx="2952328" cy="1533600"/>
              <a:chOff x="156680" y="2060848"/>
              <a:chExt cx="3888432" cy="1584176"/>
            </a:xfrm>
          </p:grpSpPr>
          <p:sp>
            <p:nvSpPr>
              <p:cNvPr id="57" name="Retângulo de cantos arredondados 56"/>
              <p:cNvSpPr/>
              <p:nvPr/>
            </p:nvSpPr>
            <p:spPr>
              <a:xfrm>
                <a:off x="15668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8" name="Retângulo 44"/>
              <p:cNvSpPr>
                <a:spLocks noChangeArrowheads="1"/>
              </p:cNvSpPr>
              <p:nvPr/>
            </p:nvSpPr>
            <p:spPr bwMode="auto">
              <a:xfrm>
                <a:off x="2051720" y="2404743"/>
                <a:ext cx="1946543" cy="81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pt-BR" altLang="pt-BR" sz="1600" b="1" dirty="0" err="1" smtClean="0">
                    <a:solidFill>
                      <a:srgbClr val="FFFFFF"/>
                    </a:solidFill>
                    <a:latin typeface="Arial Black" pitchFamily="34" charset="0"/>
                  </a:rPr>
                  <a:t>Human</a:t>
                </a:r>
                <a:r>
                  <a:rPr lang="pt-BR" altLang="pt-BR" sz="1600" b="1" dirty="0" smtClean="0">
                    <a:solidFill>
                      <a:srgbClr val="FFFFFF"/>
                    </a:solidFill>
                    <a:latin typeface="Arial Black" pitchFamily="34" charset="0"/>
                  </a:rPr>
                  <a:t> </a:t>
                </a:r>
                <a:r>
                  <a:rPr lang="pt-BR" altLang="pt-BR" sz="1600" b="1" dirty="0" err="1" smtClean="0">
                    <a:solidFill>
                      <a:srgbClr val="FFFFFF"/>
                    </a:solidFill>
                    <a:latin typeface="Arial Black" pitchFamily="34" charset="0"/>
                  </a:rPr>
                  <a:t>Resources</a:t>
                </a:r>
                <a:endParaRPr lang="pt-BR" altLang="pt-BR" sz="1600" b="1" dirty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55" name="Retângulo de cantos arredondados 54"/>
            <p:cNvSpPr/>
            <p:nvPr/>
          </p:nvSpPr>
          <p:spPr>
            <a:xfrm>
              <a:off x="179512" y="5373216"/>
              <a:ext cx="1224136" cy="1224136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CaixaDeTexto 55"/>
            <p:cNvSpPr txBox="1"/>
            <p:nvPr/>
          </p:nvSpPr>
          <p:spPr>
            <a:xfrm>
              <a:off x="-36512" y="5733256"/>
              <a:ext cx="161967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2800" b="1" dirty="0">
                  <a:ln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FFC000"/>
                  </a:solidFill>
                  <a:effectLst>
                    <a:glow rad="101600">
                      <a:srgbClr val="000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CTNA</a:t>
              </a:r>
            </a:p>
          </p:txBody>
        </p:sp>
      </p:grpSp>
      <p:grpSp>
        <p:nvGrpSpPr>
          <p:cNvPr id="59" name="Grupo 81"/>
          <p:cNvGrpSpPr>
            <a:grpSpLocks/>
          </p:cNvGrpSpPr>
          <p:nvPr/>
        </p:nvGrpSpPr>
        <p:grpSpPr bwMode="auto">
          <a:xfrm>
            <a:off x="3175396" y="4691087"/>
            <a:ext cx="3126209" cy="1533525"/>
            <a:chOff x="3101360" y="5229200"/>
            <a:chExt cx="3126097" cy="1533600"/>
          </a:xfrm>
        </p:grpSpPr>
        <p:grpSp>
          <p:nvGrpSpPr>
            <p:cNvPr id="60" name="Grupo 46"/>
            <p:cNvGrpSpPr>
              <a:grpSpLocks/>
            </p:cNvGrpSpPr>
            <p:nvPr/>
          </p:nvGrpSpPr>
          <p:grpSpPr bwMode="auto">
            <a:xfrm>
              <a:off x="3101360" y="5229200"/>
              <a:ext cx="3126097" cy="1533600"/>
              <a:chOff x="251520" y="2060848"/>
              <a:chExt cx="4117299" cy="1584176"/>
            </a:xfrm>
          </p:grpSpPr>
          <p:sp>
            <p:nvSpPr>
              <p:cNvPr id="62" name="Retângulo de cantos arredondados 61"/>
              <p:cNvSpPr/>
              <p:nvPr/>
            </p:nvSpPr>
            <p:spPr>
              <a:xfrm>
                <a:off x="25152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3" name="Retângulo 49"/>
              <p:cNvSpPr>
                <a:spLocks noChangeArrowheads="1"/>
              </p:cNvSpPr>
              <p:nvPr/>
            </p:nvSpPr>
            <p:spPr bwMode="auto">
              <a:xfrm>
                <a:off x="1712451" y="2404743"/>
                <a:ext cx="2656368" cy="85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pt-BR" altLang="pt-BR" sz="1600" b="1" dirty="0" smtClean="0">
                    <a:solidFill>
                      <a:srgbClr val="FFFF00"/>
                    </a:solidFill>
                    <a:latin typeface="Arial Black" pitchFamily="34" charset="0"/>
                  </a:rPr>
                  <a:t>Social Communication</a:t>
                </a:r>
                <a:endParaRPr lang="pt-BR" altLang="pt-BR" sz="1600" b="1" dirty="0">
                  <a:solidFill>
                    <a:srgbClr val="FFFF00"/>
                  </a:solidFill>
                  <a:latin typeface="Arial Black" pitchFamily="34" charset="0"/>
                </a:endParaRPr>
              </a:p>
            </p:txBody>
          </p:sp>
        </p:grpSp>
        <p:pic>
          <p:nvPicPr>
            <p:cNvPr id="61" name="Imagem 60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5" t="4482" r="18439" b="558"/>
            <a:stretch/>
          </p:blipFill>
          <p:spPr>
            <a:xfrm>
              <a:off x="3203229" y="5373216"/>
              <a:ext cx="1152128" cy="1224136"/>
            </a:xfrm>
            <a:prstGeom prst="round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64" name="Grupo 82"/>
          <p:cNvGrpSpPr>
            <a:grpSpLocks/>
          </p:cNvGrpSpPr>
          <p:nvPr/>
        </p:nvGrpSpPr>
        <p:grpSpPr bwMode="auto">
          <a:xfrm>
            <a:off x="6199584" y="4691087"/>
            <a:ext cx="3017837" cy="1533525"/>
            <a:chOff x="6125696" y="5229200"/>
            <a:chExt cx="3018303" cy="1533600"/>
          </a:xfrm>
        </p:grpSpPr>
        <p:grpSp>
          <p:nvGrpSpPr>
            <p:cNvPr id="65" name="Grupo 51"/>
            <p:cNvGrpSpPr>
              <a:grpSpLocks/>
            </p:cNvGrpSpPr>
            <p:nvPr/>
          </p:nvGrpSpPr>
          <p:grpSpPr bwMode="auto">
            <a:xfrm>
              <a:off x="6125696" y="5229200"/>
              <a:ext cx="3018303" cy="1533600"/>
              <a:chOff x="251520" y="2060848"/>
              <a:chExt cx="3975326" cy="1584176"/>
            </a:xfrm>
          </p:grpSpPr>
          <p:sp>
            <p:nvSpPr>
              <p:cNvPr id="67" name="Retângulo de cantos arredondados 66"/>
              <p:cNvSpPr/>
              <p:nvPr/>
            </p:nvSpPr>
            <p:spPr>
              <a:xfrm>
                <a:off x="251520" y="2060848"/>
                <a:ext cx="3888432" cy="1584176"/>
              </a:xfrm>
              <a:prstGeom prst="roundRect">
                <a:avLst>
                  <a:gd name="adj" fmla="val 13510"/>
                </a:avLst>
              </a:prstGeom>
              <a:solidFill>
                <a:srgbClr val="3399FF"/>
              </a:solidFill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1" hangingPunct="1">
                  <a:lnSpc>
                    <a:spcPct val="130000"/>
                  </a:lnSpc>
                  <a:defRPr/>
                </a:pP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1903549" y="2405234"/>
                <a:ext cx="2323297" cy="8189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pt-BR" altLang="pt-BR" sz="1600" b="1" dirty="0" err="1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International</a:t>
                </a:r>
                <a:r>
                  <a:rPr lang="pt-BR" altLang="pt-BR" sz="1600" b="1" dirty="0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pt-BR" altLang="pt-BR" sz="1600" b="1" dirty="0" err="1">
                    <a:solidFill>
                      <a:srgbClr val="FFFFFF"/>
                    </a:solidFill>
                    <a:latin typeface="Arial Black" panose="020B0A04020102020204" pitchFamily="34" charset="0"/>
                  </a:rPr>
                  <a:t>Agreements</a:t>
                </a:r>
                <a:endParaRPr lang="pt-BR" altLang="pt-BR" sz="1600" b="1" dirty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</p:grpSp>
        <p:pic>
          <p:nvPicPr>
            <p:cNvPr id="66" name="Picture 2" descr="C:\Users\fabianopcl\Desktop\download.jpg"/>
            <p:cNvPicPr>
              <a:picLocks noChangeAspect="1" noChangeArrowheads="1"/>
            </p:cNvPicPr>
            <p:nvPr/>
          </p:nvPicPr>
          <p:blipFill>
            <a:blip r:embed="rId18" cstate="print"/>
            <a:srcRect l="17809" t="11532" r="17810" b="13990"/>
            <a:stretch>
              <a:fillRect/>
            </a:stretch>
          </p:blipFill>
          <p:spPr bwMode="auto">
            <a:xfrm>
              <a:off x="6228184" y="5373216"/>
              <a:ext cx="1172592" cy="1224136"/>
            </a:xfrm>
            <a:prstGeom prst="round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9077342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7/14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19" action="ppaction://hlinksldjump"/>
          </p:cNvPr>
          <p:cNvSpPr/>
          <p:nvPr/>
        </p:nvSpPr>
        <p:spPr bwMode="auto">
          <a:xfrm>
            <a:off x="9005334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20" action="ppaction://hlinksldjump"/>
          </p:cNvPr>
          <p:cNvSpPr/>
          <p:nvPr/>
        </p:nvSpPr>
        <p:spPr bwMode="auto">
          <a:xfrm>
            <a:off x="10373486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8502916" y="63908"/>
            <a:ext cx="3041377" cy="2376264"/>
            <a:chOff x="8502916" y="63908"/>
            <a:chExt cx="3041377" cy="2376264"/>
          </a:xfrm>
        </p:grpSpPr>
        <p:sp>
          <p:nvSpPr>
            <p:cNvPr id="2" name="Elipse 1"/>
            <p:cNvSpPr/>
            <p:nvPr/>
          </p:nvSpPr>
          <p:spPr bwMode="auto">
            <a:xfrm>
              <a:off x="8536849" y="63908"/>
              <a:ext cx="3007444" cy="237626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8502916" y="538760"/>
              <a:ext cx="3027872" cy="123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The Brazilian government brought to the Presidency of the Republic level the nuclear affairs, by the Brazilian National Security Cabinet guidance.</a:t>
              </a:r>
              <a:endParaRPr lang="pt-BR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1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9077342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8/14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5" action="ppaction://hlinksldjump"/>
          </p:cNvPr>
          <p:cNvSpPr/>
          <p:nvPr/>
        </p:nvSpPr>
        <p:spPr bwMode="auto">
          <a:xfrm>
            <a:off x="9005334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6" action="ppaction://hlinksldjump"/>
          </p:cNvPr>
          <p:cNvSpPr/>
          <p:nvPr/>
        </p:nvSpPr>
        <p:spPr bwMode="auto">
          <a:xfrm>
            <a:off x="10373486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t="25837" r="37386" b="17624"/>
          <a:stretch/>
        </p:blipFill>
        <p:spPr bwMode="auto">
          <a:xfrm>
            <a:off x="360437" y="2330247"/>
            <a:ext cx="2328578" cy="3358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Retângulo de cantos arredondados 69"/>
          <p:cNvSpPr>
            <a:spLocks noChangeAspect="1"/>
          </p:cNvSpPr>
          <p:nvPr/>
        </p:nvSpPr>
        <p:spPr>
          <a:xfrm>
            <a:off x="2736701" y="3672135"/>
            <a:ext cx="6264696" cy="19934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400000"/>
            </a:lightRig>
          </a:scene3d>
          <a:sp3d>
            <a:bevelT w="190500" h="38100"/>
          </a:sp3d>
        </p:spPr>
        <p:txBody>
          <a:bodyPr wrap="square" lIns="36000" tIns="72000" rIns="36000" bIns="0" anchor="t" anchorCtr="0">
            <a:noAutofit/>
          </a:bodyPr>
          <a:lstStyle/>
          <a:p>
            <a:pPr indent="1778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1600" b="1" dirty="0" smtClean="0">
                <a:latin typeface="Arial Black" panose="020B0A04020102020204" pitchFamily="34" charset="0"/>
              </a:rPr>
              <a:t>Use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of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a macro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level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approach (“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what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”);</a:t>
            </a:r>
          </a:p>
          <a:p>
            <a:pPr marL="177800" indent="-1778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1600" b="1" dirty="0">
                <a:latin typeface="Arial Black" panose="020B0A04020102020204" pitchFamily="34" charset="0"/>
              </a:rPr>
              <a:t>Target </a:t>
            </a:r>
            <a:r>
              <a:rPr lang="pt-BR" altLang="pt-BR" sz="1600" b="1" dirty="0" err="1">
                <a:latin typeface="Arial Black" panose="020B0A04020102020204" pitchFamily="34" charset="0"/>
              </a:rPr>
              <a:t>audience</a:t>
            </a:r>
            <a:r>
              <a:rPr lang="pt-BR" altLang="pt-BR" sz="1600" b="1" dirty="0">
                <a:latin typeface="Arial Black" panose="020B0A04020102020204" pitchFamily="34" charset="0"/>
              </a:rPr>
              <a:t>: </a:t>
            </a:r>
            <a:r>
              <a:rPr lang="pt-BR" altLang="pt-BR" sz="1600" b="1" dirty="0" err="1">
                <a:latin typeface="Arial Black" panose="020B0A04020102020204" pitchFamily="34" charset="0"/>
              </a:rPr>
              <a:t>brazilian</a:t>
            </a:r>
            <a:r>
              <a:rPr lang="pt-BR" altLang="pt-BR" sz="1600" b="1" dirty="0">
                <a:latin typeface="Arial Black" panose="020B0A04020102020204" pitchFamily="34" charset="0"/>
              </a:rPr>
              <a:t> </a:t>
            </a:r>
            <a:r>
              <a:rPr lang="pt-BR" altLang="pt-BR" sz="1600" b="1" dirty="0" err="1">
                <a:latin typeface="Arial Black" panose="020B0A04020102020204" pitchFamily="34" charset="0"/>
              </a:rPr>
              <a:t>society</a:t>
            </a:r>
            <a:r>
              <a:rPr lang="pt-BR" altLang="pt-BR" sz="1600" b="1" dirty="0">
                <a:latin typeface="Arial Black" panose="020B0A04020102020204" pitchFamily="34" charset="0"/>
              </a:rPr>
              <a:t>;</a:t>
            </a:r>
          </a:p>
          <a:p>
            <a:pPr marL="177800" indent="-1778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1600" b="1" dirty="0" err="1" smtClean="0">
                <a:latin typeface="Arial Black" panose="020B0A04020102020204" pitchFamily="34" charset="0"/>
              </a:rPr>
              <a:t>Document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with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the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longest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lifetime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as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possible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; </a:t>
            </a:r>
            <a:r>
              <a:rPr lang="pt-BR" altLang="pt-BR" sz="1600" b="1" dirty="0" err="1" smtClean="0">
                <a:latin typeface="Arial Black" panose="020B0A04020102020204" pitchFamily="34" charset="0"/>
              </a:rPr>
              <a:t>and</a:t>
            </a:r>
            <a:endParaRPr lang="pt-BR" altLang="pt-BR" sz="1600" b="1" dirty="0" smtClean="0">
              <a:latin typeface="Arial Black" panose="020B0A04020102020204" pitchFamily="34" charset="0"/>
            </a:endParaRPr>
          </a:p>
          <a:p>
            <a:pPr marL="177800" indent="-177800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1600" b="1" dirty="0" err="1" smtClean="0">
                <a:latin typeface="Arial Black" panose="020B0A04020102020204" pitchFamily="34" charset="0"/>
              </a:rPr>
              <a:t>Opportunity</a:t>
            </a:r>
            <a:r>
              <a:rPr lang="pt-BR" altLang="pt-BR" sz="1600" b="1" dirty="0" smtClean="0">
                <a:latin typeface="Arial Black" panose="020B0A04020102020204" pitchFamily="34" charset="0"/>
              </a:rPr>
              <a:t> t</a:t>
            </a:r>
            <a:r>
              <a:rPr lang="en-US" altLang="pt-BR" sz="1600" b="1" dirty="0" smtClean="0">
                <a:latin typeface="Arial Black" panose="020B0A04020102020204" pitchFamily="34" charset="0"/>
              </a:rPr>
              <a:t>o </a:t>
            </a:r>
            <a:r>
              <a:rPr lang="en-US" altLang="pt-BR" sz="1600" b="1" dirty="0">
                <a:latin typeface="Arial Black" panose="020B0A04020102020204" pitchFamily="34" charset="0"/>
              </a:rPr>
              <a:t>point out solutions to current obstacles to the development of the </a:t>
            </a:r>
            <a:r>
              <a:rPr lang="en-US" altLang="pt-BR" sz="1600" b="1" dirty="0" smtClean="0">
                <a:latin typeface="Arial Black" panose="020B0A04020102020204" pitchFamily="34" charset="0"/>
              </a:rPr>
              <a:t>sector.</a:t>
            </a:r>
            <a:endParaRPr lang="pt-BR" altLang="pt-BR" sz="1600" b="1" dirty="0" smtClean="0">
              <a:latin typeface="Arial Black" panose="020B0A04020102020204" pitchFamily="34" charset="0"/>
            </a:endParaRPr>
          </a:p>
        </p:txBody>
      </p:sp>
      <p:sp>
        <p:nvSpPr>
          <p:cNvPr id="71" name="Texto explicativo em seta para baixo 70"/>
          <p:cNvSpPr>
            <a:spLocks noChangeAspect="1"/>
          </p:cNvSpPr>
          <p:nvPr/>
        </p:nvSpPr>
        <p:spPr>
          <a:xfrm>
            <a:off x="2815270" y="2217598"/>
            <a:ext cx="6042112" cy="1526545"/>
          </a:xfrm>
          <a:prstGeom prst="downArrowCallout">
            <a:avLst/>
          </a:prstGeom>
          <a:solidFill>
            <a:srgbClr val="FFFF0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B050"/>
            </a:contourClr>
          </a:sp3d>
        </p:spPr>
        <p:txBody>
          <a:bodyPr wrap="square" lIns="36000" tIns="0" rIns="36000" bIns="0" anchor="ctr" anchorCtr="0">
            <a:noAutofit/>
          </a:bodyPr>
          <a:lstStyle/>
          <a:p>
            <a:pPr algn="ctr" eaLnBrk="1" hangingPunct="1"/>
            <a:r>
              <a:rPr lang="pt-BR" altLang="pt-BR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NATIONAL POLICY </a:t>
            </a:r>
          </a:p>
          <a:p>
            <a:pPr algn="ctr" eaLnBrk="1" hangingPunct="1"/>
            <a:r>
              <a:rPr lang="pt-BR" altLang="pt-BR" sz="2000" b="1" dirty="0" smtClean="0">
                <a:latin typeface="Arial Black" panose="020B0A04020102020204" pitchFamily="34" charset="0"/>
              </a:rPr>
              <a:t>HIGHEST LEVEL DOCUMENT</a:t>
            </a:r>
          </a:p>
        </p:txBody>
      </p:sp>
    </p:spTree>
    <p:extLst>
      <p:ext uri="{BB962C8B-B14F-4D97-AF65-F5344CB8AC3E}">
        <p14:creationId xmlns:p14="http://schemas.microsoft.com/office/powerpoint/2010/main" val="15298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" y="-3176"/>
            <a:ext cx="11523156" cy="161607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nl-NL" sz="2000">
              <a:solidFill>
                <a:schemeClr val="accent2"/>
              </a:solidFill>
              <a:latin typeface="Verdana" pitchFamily="34" charset="0"/>
            </a:endParaRPr>
          </a:p>
          <a:p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8" name="Picture 2" descr="Bildergebnis für home 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4" y="5928476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98515" y="114721"/>
            <a:ext cx="741682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</a:rPr>
              <a:t>International </a:t>
            </a:r>
            <a:r>
              <a:rPr lang="en-US" sz="2000" b="1" dirty="0">
                <a:solidFill>
                  <a:srgbClr val="0070C0"/>
                </a:solidFill>
              </a:rPr>
              <a:t>Conference on Nuclear Security 2020</a:t>
            </a:r>
          </a:p>
          <a:p>
            <a:pPr lvl="0"/>
            <a:endParaRPr lang="en-US" sz="1100" b="1" dirty="0" smtClean="0">
              <a:solidFill>
                <a:srgbClr val="0070C0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9077342" y="5832375"/>
            <a:ext cx="182115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 dirty="0" smtClean="0">
                <a:solidFill>
                  <a:srgbClr val="7030A0"/>
                </a:solidFill>
              </a:rPr>
              <a:t>9/14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36" name="Seta para a esquerda 35">
            <a:hlinkClick r:id="rId5" action="ppaction://hlinksldjump"/>
          </p:cNvPr>
          <p:cNvSpPr/>
          <p:nvPr/>
        </p:nvSpPr>
        <p:spPr bwMode="auto">
          <a:xfrm>
            <a:off x="9005334" y="5832375"/>
            <a:ext cx="601975" cy="484632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eta para a direita 36">
            <a:hlinkClick r:id="rId6" action="ppaction://hlinksldjump"/>
          </p:cNvPr>
          <p:cNvSpPr/>
          <p:nvPr/>
        </p:nvSpPr>
        <p:spPr bwMode="auto">
          <a:xfrm>
            <a:off x="10373486" y="5832375"/>
            <a:ext cx="572127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t="25837" r="37386" b="17624"/>
          <a:stretch/>
        </p:blipFill>
        <p:spPr bwMode="auto">
          <a:xfrm>
            <a:off x="360437" y="2231975"/>
            <a:ext cx="2328578" cy="3358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180531" y="2447998"/>
            <a:ext cx="7418792" cy="2646039"/>
            <a:chOff x="3180531" y="2447998"/>
            <a:chExt cx="7418792" cy="2646039"/>
          </a:xfrm>
        </p:grpSpPr>
        <p:sp>
          <p:nvSpPr>
            <p:cNvPr id="2" name="Retângulo de cantos arredondados 1"/>
            <p:cNvSpPr/>
            <p:nvPr/>
          </p:nvSpPr>
          <p:spPr bwMode="auto">
            <a:xfrm>
              <a:off x="3180531" y="2447998"/>
              <a:ext cx="7418792" cy="2646039"/>
            </a:xfrm>
            <a:prstGeom prst="roundRect">
              <a:avLst/>
            </a:prstGeom>
            <a:solidFill>
              <a:srgbClr val="FFFF66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3384773" y="2447999"/>
              <a:ext cx="7056784" cy="2585323"/>
            </a:xfrm>
            <a:prstGeom prst="rect">
              <a:avLst/>
            </a:prstGeom>
            <a:noFill/>
            <a:scene3d>
              <a:camera prst="perspectiveAbove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Brazilian Nuclear Policy strengthened the </a:t>
              </a:r>
              <a:r>
                <a:rPr lang="en-US" b="1" dirty="0">
                  <a:solidFill>
                    <a:srgbClr val="FF09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Nuclear Security Regime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. A National Nuclear Policy must be the first step on the evolution of a nuclear security regulation. Its promulgation can legitimizes and reinforce several and necessary actions to be undertaken and allows to restructure the governance of a State nuclear sector.</a:t>
              </a:r>
              <a:endParaRPr lang="pt-BR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4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D72D8323497419D0B0D490876AA9F" ma:contentTypeVersion="15" ma:contentTypeDescription="Create a new document." ma:contentTypeScope="" ma:versionID="3a24465035cb8b25a2285c02f74eba9b">
  <xsd:schema xmlns:xsd="http://www.w3.org/2001/XMLSchema" xmlns:xs="http://www.w3.org/2001/XMLSchema" xmlns:p="http://schemas.microsoft.com/office/2006/metadata/properties" xmlns:ns2="http://schemas.microsoft.com/sharepoint/v3/fields" xmlns:ns3="9a0cca68-9885-4579-a121-0ff71e341cd0" targetNamespace="http://schemas.microsoft.com/office/2006/metadata/properties" ma:root="true" ma:fieldsID="6df0075af1bdf4a1181bb0cd339a45ba" ns2:_="" ns3:_="">
    <xsd:import namespace="http://schemas.microsoft.com/sharepoint/v3/fields"/>
    <xsd:import namespace="9a0cca68-9885-4579-a121-0ff71e341cd0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2:_Version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2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  <xsd:element name="_Version" ma:index="3" nillable="true" ma:displayName="Version" ma:internalName="_Vers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cca68-9885-4579-a121-0ff71e341cd0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DCDateCreated xmlns="http://schemas.microsoft.com/sharepoint/v3/fields" xsi:nil="true"/>
    <_dlc_DocId xmlns="9a0cca68-9885-4579-a121-0ff71e341cd0">4HWPYYT6XAN2-2121337104-16043</_dlc_DocId>
    <_dlc_DocIdUrl xmlns="9a0cca68-9885-4579-a121-0ff71e341cd0">
      <Url>https://nsns-new.sg.iaea.org/meetings/_layouts/15/DocIdRedir.aspx?ID=4HWPYYT6XAN2-2121337104-16043</Url>
      <Description>4HWPYYT6XAN2-2121337104-16043</Description>
    </_dlc_DocIdUrl>
    <_dlc_DocIdPersistId xmlns="9a0cca68-9885-4579-a121-0ff71e341cd0" xsi:nil="true"/>
  </documentManagement>
</p:properties>
</file>

<file path=customXml/itemProps1.xml><?xml version="1.0" encoding="utf-8"?>
<ds:datastoreItem xmlns:ds="http://schemas.openxmlformats.org/officeDocument/2006/customXml" ds:itemID="{B37332D1-A297-4D71-ADCE-3E6505EE5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a0cca68-9885-4579-a121-0ff71e341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818B1C-ED37-4AE6-BE57-4E3E7D4DC5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F3B12C1-DFEA-48DE-8888-A466E02771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962014-9079-4E60-A34D-512684448F59}">
  <ds:schemaRefs>
    <ds:schemaRef ds:uri="http://schemas.microsoft.com/sharepoint/v3/field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a0cca68-9885-4579-a121-0ff71e341cd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9298</TotalTime>
  <Words>612</Words>
  <Application>Microsoft Office PowerPoint</Application>
  <PresentationFormat>Personalizar</PresentationFormat>
  <Paragraphs>191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Vrije Universiteit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CN269 ICP Sample Template</dc:title>
  <dc:creator>testuser</dc:creator>
  <cp:lastModifiedBy>Liliane Ferreira da Silva</cp:lastModifiedBy>
  <cp:revision>289</cp:revision>
  <dcterms:created xsi:type="dcterms:W3CDTF">2013-03-14T14:26:55Z</dcterms:created>
  <dcterms:modified xsi:type="dcterms:W3CDTF">2020-01-24T20:02:18Z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0x010100D90D72D8323497419D0B0D490876AA9F</vt:lpwstr>
  </property>
  <property fmtid="{D5CDD505-2E9C-101B-9397-08002B2CF9AE}" pid="3" name="_dlc_DocIdItemGuid">
    <vt:lpwstr>f0ac8dc0-e59e-4ceb-9861-4b4673e63ab4</vt:lpwstr>
  </property>
</Properties>
</file>