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97" r:id="rId4"/>
    <p:sldId id="304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宋体" charset="0"/>
        <a:cs typeface="宋体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 autoAdjust="0"/>
    <p:restoredTop sz="93958" autoAdjust="0"/>
  </p:normalViewPr>
  <p:slideViewPr>
    <p:cSldViewPr>
      <p:cViewPr varScale="1">
        <p:scale>
          <a:sx n="107" d="100"/>
          <a:sy n="107" d="100"/>
        </p:scale>
        <p:origin x="17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438442-84F3-424E-A075-6E854FE60E08}" type="datetimeFigureOut">
              <a:rPr lang="zh-CN" altLang="en-US"/>
              <a:pPr>
                <a:defRPr/>
              </a:pPr>
              <a:t>2019/5/13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083C37-2752-6E4C-B2EF-ADA0E0D8B3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223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华文中宋" pitchFamily="2" charset="-122"/>
                <a:ea typeface="华文中宋" pitchFamily="2" charset="-122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583E9-44E3-5445-AFFA-0237D94FC9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13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1EE7D-4394-AF4A-A2AC-5283551364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708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BEBD-8C39-5247-AB13-9A4B170740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734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E1F16-5B11-EA40-940F-DF974E61C4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485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714375"/>
            <a:ext cx="8229600" cy="7032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EAC65-69E5-F54F-9120-D42CA9355A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143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 userDrawn="1"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algn="ctr">
              <a:defRPr/>
            </a:pPr>
            <a:endParaRPr lang="zh-CN" altLang="en-US" sz="3600" b="1" kern="0" dirty="0">
              <a:ea typeface="+mj-ea"/>
              <a:cs typeface="+mj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03263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400"/>
              </a:spcBef>
              <a:spcAft>
                <a:spcPts val="300"/>
              </a:spcAft>
              <a:defRPr b="1" baseline="0">
                <a:latin typeface="Century Gothic" pitchFamily="34" charset="0"/>
                <a:cs typeface="Verdana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01088" y="6381750"/>
            <a:ext cx="442912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D06F1-0282-A64A-AE15-C1C822BDAB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265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55203-B858-FE4F-92B6-7CDD39693B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671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054CE-A046-A245-963D-74AF8CEC02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830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8637B-F7DA-F44F-A4A3-DBEA992A9D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90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56B93-5189-634A-A68D-425BB94725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649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5CD92-712C-644D-AA11-C84937388B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747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857232"/>
            <a:ext cx="4926040" cy="5268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8157E-ECC5-6D40-8937-9BA8AA8B64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482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将图片拖动到占位符，或单击添加图标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DD18E-CE29-F342-A163-DC53AAFE01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658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NM 2-2-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7600"/>
            <a:ext cx="823913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08050"/>
            <a:ext cx="83534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944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9443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944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99B9F0C-414C-1540-ABA9-DBDBEDAD4D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>
            <a:off x="0" y="6165850"/>
            <a:ext cx="9163050" cy="946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381500" y="6165850"/>
            <a:ext cx="4762500" cy="5429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grpSp>
        <p:nvGrpSpPr>
          <p:cNvPr id="1033" name="组合 1"/>
          <p:cNvGrpSpPr>
            <a:grpSpLocks/>
          </p:cNvGrpSpPr>
          <p:nvPr/>
        </p:nvGrpSpPr>
        <p:grpSpPr bwMode="auto">
          <a:xfrm>
            <a:off x="0" y="6210300"/>
            <a:ext cx="9180513" cy="647700"/>
            <a:chOff x="-19045" y="216550"/>
            <a:chExt cx="9180548" cy="649224"/>
          </a:xfrm>
        </p:grpSpPr>
        <p:sp>
          <p:nvSpPr>
            <p:cNvPr id="14" name="任意多边形 13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宋体" pitchFamily="2" charset="-122"/>
                <a:cs typeface="+mn-cs"/>
              </a:endParaRPr>
            </a:p>
          </p:txBody>
        </p:sp>
        <p:sp>
          <p:nvSpPr>
            <p:cNvPr id="15" name="任意多边形 14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ea typeface="宋体" pitchFamily="2" charset="-122"/>
                <a:cs typeface="+mn-cs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50825" y="6334125"/>
            <a:ext cx="8893175" cy="52322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defRPr/>
            </a:pPr>
            <a:r>
              <a:rPr lang="en-US" altLang="zh-CN" sz="2800" dirty="0">
                <a:solidFill>
                  <a:schemeClr val="accent2"/>
                </a:solidFill>
                <a:latin typeface="Arial Black" charset="0"/>
              </a:rPr>
              <a:t>    ASIPP    	                                         EAST</a:t>
            </a:r>
            <a:endParaRPr lang="zh-CN" altLang="en-US" dirty="0">
              <a:solidFill>
                <a:schemeClr val="accent2"/>
              </a:solidFill>
              <a:latin typeface="Arial Black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921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59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lack" pitchFamily="34" charset="0"/>
          <a:ea typeface="黑体" pitchFamily="49" charset="-122"/>
          <a:cs typeface="黑体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华文中宋" pitchFamily="2" charset="-122"/>
          <a:ea typeface="华文中宋" pitchFamily="2" charset="-122"/>
          <a:cs typeface="华文中宋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08912" cy="2475707"/>
          </a:xfrm>
        </p:spPr>
        <p:txBody>
          <a:bodyPr/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 MDSplus Log Data Management System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536" y="4005064"/>
            <a:ext cx="8352928" cy="1872208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Wang*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Dai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Q.H. Zhang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Y.T. Wang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F. Yang</a:t>
            </a:r>
            <a:r>
              <a:rPr lang="en-US" altLang="zh-CN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1,3</a:t>
            </a:r>
            <a:endParaRPr lang="zh-CN" altLang="zh-CN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of Plasma Physics, Chinese Academy of Sciences, Hefei, China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nuclear science and technology, University of Science and Technology of China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 , Anhui Medical University, Hefei, China</a:t>
            </a:r>
            <a:endParaRPr lang="zh-CN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-30638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GB" altLang="zh-CN" sz="1400" dirty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12</a:t>
            </a:r>
            <a:r>
              <a:rPr lang="en-GB" altLang="zh-CN" sz="1400" baseline="30000" dirty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th</a:t>
            </a:r>
            <a:r>
              <a:rPr lang="en-GB" altLang="zh-CN" sz="1400" dirty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 IAEA Technical Meeting </a:t>
            </a:r>
            <a:endParaRPr lang="zh-CN" altLang="zh-CN" sz="1200" dirty="0">
              <a:latin typeface="Times New Roman" panose="02020603050405020304" pitchFamily="18" charset="0"/>
              <a:ea typeface="MS Mincho;ＭＳ 明朝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GB" altLang="zh-CN" sz="1400" dirty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on Control, Data Acquisition and Remote Participation for Fusion Research </a:t>
            </a:r>
            <a:endParaRPr lang="zh-CN" altLang="zh-CN" sz="1200" dirty="0">
              <a:latin typeface="Times New Roman" panose="02020603050405020304" pitchFamily="18" charset="0"/>
              <a:ea typeface="MS Mincho;ＭＳ 明朝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GB" altLang="zh-CN" sz="1200" dirty="0">
                <a:solidFill>
                  <a:srgbClr val="333399"/>
                </a:solidFill>
                <a:latin typeface="Times New Roman" panose="02020603050405020304" pitchFamily="18" charset="0"/>
                <a:ea typeface="MS Mincho;ＭＳ 明朝"/>
                <a:cs typeface="Times New Roman" panose="02020603050405020304" pitchFamily="18" charset="0"/>
              </a:rPr>
              <a:t>13-17 May 2019, Daejeon, Korea</a:t>
            </a:r>
            <a:endParaRPr lang="zh-CN" altLang="zh-CN" sz="1200" dirty="0">
              <a:effectLst/>
              <a:latin typeface="Times New Roman" panose="02020603050405020304" pitchFamily="18" charset="0"/>
              <a:ea typeface="MS Mincho;ＭＳ 明朝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178569" y="10734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P-3-9-469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56639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4941168"/>
            <a:ext cx="4536504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 Distributed and Continuous Data Acquisition</a:t>
            </a:r>
            <a:r>
              <a:rPr lang="zh-CN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DAQ Nodes: ~60; Channels: ~3000; Sampling Rate: 1Hz~60MHz; Stream: ~2~5GB/s; Data: ~100~200TB (year)   Database: MDSplus</a:t>
            </a:r>
            <a:endParaRPr lang="zh-CN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" y="1194497"/>
            <a:ext cx="4720138" cy="3458639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37987"/>
              </p:ext>
            </p:extLst>
          </p:nvPr>
        </p:nvGraphicFramePr>
        <p:xfrm>
          <a:off x="5004048" y="1139939"/>
          <a:ext cx="4032448" cy="29371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3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754"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Tree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Description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Signal</a:t>
                      </a:r>
                      <a:r>
                        <a:rPr lang="en-US" altLang="zh-CN" sz="1100" baseline="0" dirty="0"/>
                        <a:t>s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Size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east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Diagnostic DAQ</a:t>
                      </a:r>
                      <a:r>
                        <a:rPr lang="en-US" altLang="zh-CN" sz="1100" baseline="0" dirty="0"/>
                        <a:t> raw data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~3000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~500TB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east_1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Diagnostic DAQ raw data (1kHz)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~3000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~20TB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47"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analysis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Analyzed</a:t>
                      </a:r>
                      <a:r>
                        <a:rPr lang="en-US" altLang="zh-CN" sz="1100" baseline="0" dirty="0"/>
                        <a:t> data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~2000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~20TB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r>
                        <a:rPr lang="en-US" altLang="zh-CN" sz="1100" dirty="0" err="1"/>
                        <a:t>eng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Engineering DAQ raw</a:t>
                      </a:r>
                      <a:r>
                        <a:rPr lang="en-US" altLang="zh-CN" sz="1100" baseline="0" dirty="0"/>
                        <a:t> data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~2000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~2TB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033"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pcs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Plasma Control System</a:t>
                      </a:r>
                      <a:r>
                        <a:rPr lang="en-US" altLang="zh-CN" sz="1100" baseline="0" dirty="0"/>
                        <a:t> data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~500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~5TB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r>
                        <a:rPr lang="en-US" altLang="zh-CN" sz="1100" dirty="0" err="1"/>
                        <a:t>efit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/>
                        <a:t>EFIT calculation data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~100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~2TB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076">
                <a:tc>
                  <a:txBody>
                    <a:bodyPr/>
                    <a:lstStyle/>
                    <a:p>
                      <a:r>
                        <a:rPr lang="en-US" altLang="zh-CN" sz="1100" dirty="0" err="1"/>
                        <a:t>Ccd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/>
                        <a:t>Camera DAQ</a:t>
                      </a:r>
                      <a:r>
                        <a:rPr lang="en-US" altLang="zh-CN" sz="1100" baseline="0" dirty="0"/>
                        <a:t> </a:t>
                      </a:r>
                      <a:r>
                        <a:rPr lang="en-US" altLang="zh-CN" sz="1100" dirty="0"/>
                        <a:t>data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~10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100" dirty="0"/>
                        <a:t>~150TB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392488" y="4221088"/>
            <a:ext cx="4716016" cy="1944216"/>
          </a:xfrm>
        </p:spPr>
        <p:txBody>
          <a:bodyPr/>
          <a:lstStyle/>
          <a:p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 Log Data Management System to monitor the operations of all users on MDSplus database. </a:t>
            </a:r>
          </a:p>
          <a:p>
            <a:pPr lvl="1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data collection</a:t>
            </a:r>
          </a:p>
          <a:p>
            <a:pPr lvl="1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Off-line log data analysis </a:t>
            </a:r>
          </a:p>
          <a:p>
            <a:pPr lvl="1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Real-time log data analysis</a:t>
            </a:r>
          </a:p>
          <a:p>
            <a:pPr lvl="1"/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data visualization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System Architecture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988206"/>
            <a:ext cx="8353425" cy="424570"/>
          </a:xfrm>
        </p:spPr>
        <p:txBody>
          <a:bodyPr/>
          <a:lstStyle/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is developed based on Big Data Technology.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5652120" y="1640484"/>
            <a:ext cx="3253017" cy="4236788"/>
          </a:xfrm>
          <a:prstGeom prst="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MDSplus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logging system can record the detailed log information When users sends requests to the server</a:t>
            </a: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log information is monitored by the Flume service in real time and Linux shell in offline</a:t>
            </a: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HDFS and </a:t>
            </a:r>
            <a:r>
              <a:rPr lang="en-US" altLang="zh-CN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Mapreduce</a:t>
            </a: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for off-line data analysis;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Kafka and Spark Streaming use for real-time data analysis;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Zeppelin with traditional web can present server status perfectly</a:t>
            </a:r>
            <a:r>
              <a:rPr lang="en-US" altLang="zh-CN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29" y="1420624"/>
            <a:ext cx="5260559" cy="481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内容占位符 2"/>
          <p:cNvSpPr txBox="1">
            <a:spLocks/>
          </p:cNvSpPr>
          <p:nvPr/>
        </p:nvSpPr>
        <p:spPr bwMode="auto">
          <a:xfrm>
            <a:off x="2411760" y="6165304"/>
            <a:ext cx="3744416" cy="532557"/>
          </a:xfrm>
          <a:prstGeom prst="rect">
            <a:avLst/>
          </a:prstGeo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ts val="400"/>
              </a:spcBef>
              <a:spcAft>
                <a:spcPts val="300"/>
              </a:spcAft>
              <a:buChar char="•"/>
              <a:defRPr kumimoji="1" sz="2400" b="1" baseline="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Century Gothic" pitchFamily="34" charset="0"/>
                <a:ea typeface="华文中宋" pitchFamily="2" charset="-122"/>
                <a:cs typeface="华文中宋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sz="1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environment: CentOS 64bit / Hadoop 2.7.3/ Spark 2.11 / Kafka 0.10.1 / Flume 1.7.0 / PHP / </a:t>
            </a:r>
            <a:r>
              <a:rPr lang="en-US" altLang="zh-CN" sz="1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Echart</a:t>
            </a:r>
            <a:endParaRPr lang="en-US" altLang="zh-CN" sz="1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7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Test Results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D06F1-0282-A64A-AE15-C1C822BDAB7B}" type="slidenum">
              <a:rPr lang="en-US" altLang="zh-C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5665501"/>
            <a:ext cx="4424027" cy="78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362" y="1988840"/>
            <a:ext cx="5418958" cy="263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107504" y="98072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Monitoring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MySQL table does not directly reflect the value of the data. To solve this problem, building a data browser is quite necessary. Combining Zeppelin with traditional web can present server status perfectly.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7504" y="4665910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Test: To test the log analysis system’s usability, the test method adapts multiply threads access data storage server. The following Table is an offline and real-time comparison of the log information processing.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036741"/>
      </p:ext>
    </p:extLst>
  </p:cSld>
  <p:clrMapOvr>
    <a:masterClrMapping/>
  </p:clrMapOvr>
</p:sld>
</file>

<file path=ppt/theme/theme1.xml><?xml version="1.0" encoding="utf-8"?>
<a:theme xmlns:a="http://schemas.openxmlformats.org/drawingml/2006/main" name="EAST plasma control_tm2011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沉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EAST plasma control_tm2011.potx</Template>
  <TotalTime>18297</TotalTime>
  <Words>384</Words>
  <Application>Microsoft Office PowerPoint</Application>
  <PresentationFormat>全屏显示(4:3)</PresentationFormat>
  <Paragraphs>64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华文中宋</vt:lpstr>
      <vt:lpstr>Arial</vt:lpstr>
      <vt:lpstr>Arial Black</vt:lpstr>
      <vt:lpstr>Calibri</vt:lpstr>
      <vt:lpstr>Century Gothic</vt:lpstr>
      <vt:lpstr>Times New Roman</vt:lpstr>
      <vt:lpstr>Wingdings</vt:lpstr>
      <vt:lpstr>EAST plasma control_tm2011</vt:lpstr>
      <vt:lpstr>EAST MDSplus Log Data Management System</vt:lpstr>
      <vt:lpstr>1. Introduction</vt:lpstr>
      <vt:lpstr>2. System Architecture</vt:lpstr>
      <vt:lpstr>3. Test Results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bjxiao</dc:creator>
  <cp:keywords/>
  <dc:description/>
  <cp:lastModifiedBy>WangFeng</cp:lastModifiedBy>
  <cp:revision>1039</cp:revision>
  <dcterms:created xsi:type="dcterms:W3CDTF">2011-03-14T00:13:06Z</dcterms:created>
  <dcterms:modified xsi:type="dcterms:W3CDTF">2019-05-13T02:26:14Z</dcterms:modified>
  <cp:category/>
</cp:coreProperties>
</file>