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71" r:id="rId3"/>
    <p:sldId id="294" r:id="rId4"/>
    <p:sldId id="282" r:id="rId5"/>
    <p:sldId id="296" r:id="rId6"/>
    <p:sldId id="297" r:id="rId7"/>
    <p:sldId id="270" r:id="rId8"/>
    <p:sldId id="280" r:id="rId9"/>
    <p:sldId id="298" r:id="rId10"/>
    <p:sldId id="284" r:id="rId11"/>
    <p:sldId id="285" r:id="rId12"/>
    <p:sldId id="286" r:id="rId13"/>
    <p:sldId id="301" r:id="rId14"/>
    <p:sldId id="281" r:id="rId15"/>
    <p:sldId id="299" r:id="rId16"/>
    <p:sldId id="287" r:id="rId17"/>
    <p:sldId id="288" r:id="rId18"/>
    <p:sldId id="290" r:id="rId19"/>
    <p:sldId id="292" r:id="rId20"/>
    <p:sldId id="302" r:id="rId21"/>
    <p:sldId id="272" r:id="rId22"/>
  </p:sldIdLst>
  <p:sldSz cx="9144000" cy="6858000" type="screen4x3"/>
  <p:notesSz cx="68834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B2B2B2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>
        <p:scale>
          <a:sx n="75" d="100"/>
          <a:sy n="75" d="100"/>
        </p:scale>
        <p:origin x="-115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84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00" y="0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CB72857-686C-4E38-9370-F7D0FACA3660}" type="datetimeFigureOut">
              <a:rPr lang="fr-FR"/>
              <a:pPr>
                <a:defRPr/>
              </a:pPr>
              <a:t>11/05/2019</a:t>
            </a:fld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00" y="9408981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DE2D786-859B-4B74-875B-A28AB42E87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7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125518F-85A7-478D-914A-9A64372A0C28}" type="datetimeFigureOut">
              <a:rPr lang="fr-FR"/>
              <a:pPr>
                <a:defRPr/>
              </a:pPr>
              <a:t>11/05/2019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01CEDE1-7314-49F9-B327-ABF2CB4A8C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379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F3890-4891-480E-9897-F0D9C581CC0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45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024813" y="6308725"/>
            <a:ext cx="11191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08DDC4FC-5357-4592-8590-F680C4EBD9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bandeau_page_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3479F78-4D43-4851-A2FD-83CACAA8D0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9EBB43C-2D10-4E4B-8C8C-2D3DA60E09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/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36F44552-62F7-4F06-B69A-BADD14EB92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8" name="Espace réservé du numéro de diapositive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18A36B4A-3A71-4946-BC21-539B9EC5D4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6509A431-55E6-4CE0-AF4C-05A1E9CAFF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Espace réservé du pied de page 15"/>
          <p:cNvSpPr>
            <a:spLocks noGrp="1"/>
          </p:cNvSpPr>
          <p:nvPr>
            <p:ph type="ftr" sz="quarter" idx="24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F08AF5F-965D-462D-BE12-524D13934A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0AB8867-C9B2-4496-8F9A-431968D7D2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EAC339A-0056-46CF-975B-EF2230DB33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679DA16-8683-4EE5-A64B-E0E415C4BB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AE3DE09-33B3-4B20-9264-A8D0BE8EC3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372FC25-0E97-4E99-840A-662485FB1F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45AF852-F959-4662-99B4-74F05EE07D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8" descr="IRFMblan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8975" y="238125"/>
            <a:ext cx="7270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65" r:id="rId10"/>
    <p:sldLayoutId id="2147483666" r:id="rId11"/>
    <p:sldLayoutId id="214748366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1" fontAlgn="base" hangingPunct="1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7.gif"/><Relationship Id="rId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51.jpe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12" Type="http://schemas.openxmlformats.org/officeDocument/2006/relationships/image" Target="../media/image5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49.jpeg"/><Relationship Id="rId5" Type="http://schemas.openxmlformats.org/officeDocument/2006/relationships/image" Target="../media/image18.jpeg"/><Relationship Id="rId10" Type="http://schemas.openxmlformats.org/officeDocument/2006/relationships/image" Target="../media/image48.jpeg"/><Relationship Id="rId4" Type="http://schemas.openxmlformats.org/officeDocument/2006/relationships/image" Target="../media/image44.pn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827518" y="116632"/>
            <a:ext cx="4789488" cy="13949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From Tore Supra to WEST: Evolution of the CODAC </a:t>
            </a:r>
            <a:r>
              <a:rPr lang="en-US" sz="2000" dirty="0" smtClean="0"/>
              <a:t>infrastructure</a:t>
            </a:r>
            <a:r>
              <a:rPr lang="en-US" sz="2000" dirty="0"/>
              <a:t> </a:t>
            </a:r>
            <a:endParaRPr lang="fr-FR" sz="20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846713" y="5123571"/>
            <a:ext cx="4789488" cy="754900"/>
          </a:xfrm>
        </p:spPr>
        <p:txBody>
          <a:bodyPr rtlCol="0">
            <a:noAutofit/>
          </a:bodyPr>
          <a:lstStyle/>
          <a:p>
            <a:r>
              <a:rPr lang="en-US" sz="1050" dirty="0" smtClean="0"/>
              <a:t>12th </a:t>
            </a:r>
            <a:r>
              <a:rPr lang="en-US" sz="1050" dirty="0"/>
              <a:t>IAEA Technical Meeting on Control, Data Acquisition, and Remote Participation for Fusion </a:t>
            </a:r>
            <a:r>
              <a:rPr lang="en-US" sz="1050" dirty="0" smtClean="0"/>
              <a:t>Research</a:t>
            </a:r>
          </a:p>
          <a:p>
            <a:endParaRPr lang="en-US" sz="9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13" y="2071481"/>
            <a:ext cx="4737693" cy="3157719"/>
          </a:xfrm>
          <a:prstGeom prst="rect">
            <a:avLst/>
          </a:prstGeom>
        </p:spPr>
      </p:pic>
      <p:pic>
        <p:nvPicPr>
          <p:cNvPr id="1030" name="Picture 6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5"/>
          <a:stretch/>
        </p:blipFill>
        <p:spPr bwMode="auto">
          <a:xfrm>
            <a:off x="4824387" y="5797309"/>
            <a:ext cx="2782344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10"/>
          <p:cNvSpPr txBox="1">
            <a:spLocks/>
          </p:cNvSpPr>
          <p:nvPr/>
        </p:nvSpPr>
        <p:spPr bwMode="auto">
          <a:xfrm>
            <a:off x="3827518" y="1612519"/>
            <a:ext cx="4789488" cy="52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  <a:defRPr sz="850" b="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u="sng" dirty="0" smtClean="0"/>
              <a:t>A. Berne</a:t>
            </a:r>
            <a:r>
              <a:rPr lang="en-US" sz="1000" b="1" dirty="0" smtClean="0"/>
              <a:t>, B. </a:t>
            </a:r>
            <a:r>
              <a:rPr lang="en-US" sz="1000" b="1" dirty="0" err="1" smtClean="0"/>
              <a:t>Santraine</a:t>
            </a:r>
            <a:r>
              <a:rPr lang="en-US" sz="1000" b="1" dirty="0" smtClean="0"/>
              <a:t>, </a:t>
            </a:r>
            <a:r>
              <a:rPr lang="fr-FR" sz="1000" b="1" dirty="0" smtClean="0"/>
              <a:t>N. </a:t>
            </a:r>
            <a:r>
              <a:rPr lang="fr-FR" sz="1000" b="1" dirty="0" err="1" smtClean="0"/>
              <a:t>Ravenel</a:t>
            </a:r>
            <a:r>
              <a:rPr lang="fr-FR" sz="1000" b="1" dirty="0" smtClean="0"/>
              <a:t>, J. </a:t>
            </a:r>
            <a:r>
              <a:rPr lang="fr-FR" sz="1000" b="1" dirty="0" err="1" smtClean="0"/>
              <a:t>Colnel</a:t>
            </a:r>
            <a:r>
              <a:rPr lang="fr-FR" sz="1000" b="1" dirty="0" smtClean="0"/>
              <a:t>, G. </a:t>
            </a:r>
            <a:r>
              <a:rPr lang="fr-FR" sz="1000" b="1" dirty="0" err="1" smtClean="0"/>
              <a:t>Caulier</a:t>
            </a:r>
            <a:r>
              <a:rPr lang="fr-FR" sz="1000" b="1" dirty="0" smtClean="0"/>
              <a:t> , F. Leroux, A. </a:t>
            </a:r>
            <a:r>
              <a:rPr lang="fr-FR" sz="1000" b="1" dirty="0" err="1" smtClean="0"/>
              <a:t>Barbuti</a:t>
            </a:r>
            <a:r>
              <a:rPr lang="fr-FR" sz="1000" b="1" dirty="0" smtClean="0"/>
              <a:t>, B. Vincent, Y. </a:t>
            </a:r>
            <a:r>
              <a:rPr lang="fr-FR" sz="1000" b="1" dirty="0" err="1" smtClean="0"/>
              <a:t>Moudden</a:t>
            </a:r>
            <a:r>
              <a:rPr lang="fr-FR" sz="1000" b="1" dirty="0" smtClean="0"/>
              <a:t> and the WEST Team</a:t>
            </a:r>
            <a:endParaRPr lang="en-US" sz="1000" b="1" dirty="0" smtClean="0"/>
          </a:p>
          <a:p>
            <a:endParaRPr lang="en-US" sz="1000" b="1" dirty="0"/>
          </a:p>
        </p:txBody>
      </p:sp>
      <p:sp>
        <p:nvSpPr>
          <p:cNvPr id="16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Acquisition Boards</a:t>
            </a:r>
            <a:endParaRPr lang="en-US" dirty="0"/>
          </a:p>
        </p:txBody>
      </p:sp>
      <p:pic>
        <p:nvPicPr>
          <p:cNvPr id="8" name="Picture 2" descr="http://img.directindustry.com/images_di/photo-g/5074-316579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1326"/>
            <a:ext cx="685301" cy="7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smart-e-tech.de/wp-content/uploads/2016/09/cRIO-Kategorie-500x33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25235" r="10011" b="18854"/>
          <a:stretch/>
        </p:blipFill>
        <p:spPr bwMode="auto">
          <a:xfrm>
            <a:off x="1430763" y="3338527"/>
            <a:ext cx="1835336" cy="81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ni.com/cms/images/devzone/tut/image841211477464088359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98" y="3375768"/>
            <a:ext cx="1737565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Ã©sultat de recherche d'images pour &quot;national instrument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55" y="2060848"/>
            <a:ext cx="856348" cy="8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934" y="6100838"/>
            <a:ext cx="647695" cy="695420"/>
          </a:xfrm>
          <a:prstGeom prst="rect">
            <a:avLst/>
          </a:prstGeom>
        </p:spPr>
      </p:pic>
      <p:sp>
        <p:nvSpPr>
          <p:cNvPr id="15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dirty="0"/>
          </a:p>
        </p:txBody>
      </p:sp>
      <p:sp>
        <p:nvSpPr>
          <p:cNvPr id="16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  <p:sp>
        <p:nvSpPr>
          <p:cNvPr id="17" name="Espace réservé du contenu 11"/>
          <p:cNvSpPr txBox="1">
            <a:spLocks/>
          </p:cNvSpPr>
          <p:nvPr/>
        </p:nvSpPr>
        <p:spPr bwMode="auto">
          <a:xfrm>
            <a:off x="323528" y="1124744"/>
            <a:ext cx="8588250" cy="218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7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8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lvl="1" indent="0">
              <a:spcAft>
                <a:spcPts val="400"/>
              </a:spcAft>
              <a:buSzPct val="100000"/>
              <a:buFontTx/>
              <a:buNone/>
            </a:pPr>
            <a:r>
              <a:rPr lang="en-US" sz="2200" u="sng" dirty="0" smtClean="0">
                <a:solidFill>
                  <a:schemeClr val="bg1">
                    <a:lumMod val="50000"/>
                  </a:schemeClr>
                </a:solidFill>
              </a:rPr>
              <a:t>Supplier selection: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Performance (number of channel, sampling frequency …)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Cost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Linux / Windows support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Multiple format (PXIe, PCIe, Ethernet)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Reconfigurable (FPGA)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National Instruments </a:t>
            </a:r>
            <a:r>
              <a:rPr lang="en-US" sz="2200" baseline="30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tm</a:t>
            </a:r>
            <a:endParaRPr lang="en-US" sz="2600" baseline="30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Espace réservé du contenu 11"/>
          <p:cNvSpPr txBox="1">
            <a:spLocks/>
          </p:cNvSpPr>
          <p:nvPr/>
        </p:nvSpPr>
        <p:spPr bwMode="auto">
          <a:xfrm>
            <a:off x="419512" y="4753909"/>
            <a:ext cx="4032448" cy="12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7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8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lvl="1" indent="0">
              <a:spcAft>
                <a:spcPts val="400"/>
              </a:spcAft>
              <a:buSzPct val="100000"/>
              <a:buFontTx/>
              <a:buNone/>
            </a:pPr>
            <a:r>
              <a:rPr lang="en-US" sz="2200" u="sng" dirty="0" err="1" smtClean="0">
                <a:solidFill>
                  <a:schemeClr val="bg1">
                    <a:lumMod val="50000"/>
                  </a:schemeClr>
                </a:solidFill>
              </a:rPr>
              <a:t>Additionnal</a:t>
            </a:r>
            <a:r>
              <a:rPr lang="en-US" sz="2200" u="sng" dirty="0" smtClean="0">
                <a:solidFill>
                  <a:schemeClr val="bg1">
                    <a:lumMod val="50000"/>
                  </a:schemeClr>
                </a:solidFill>
              </a:rPr>
              <a:t> suppliers: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Scientific instruments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Specific needs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Collaborations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86160" y="4098558"/>
            <a:ext cx="4709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PCI/PCIe		</a:t>
            </a:r>
            <a:r>
              <a:rPr lang="en-US" sz="1600" b="1" dirty="0" err="1" smtClean="0">
                <a:solidFill>
                  <a:srgbClr val="666666"/>
                </a:solidFill>
                <a:latin typeface="+mn-lt"/>
              </a:rPr>
              <a:t>cRIO</a:t>
            </a:r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		PXI/PXIe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15362" name="Picture 2" descr="D_TACQ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01" y="6093662"/>
            <a:ext cx="922704" cy="7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ECTR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ECTR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DECTRI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RÃ©sultat de recherche d'images pour &quot;dectris logo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32988"/>
            <a:ext cx="1995961" cy="23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RÃ©sultat de recherche d'images pour &quot;princeton instruments logo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1" y="6250451"/>
            <a:ext cx="1225342" cy="39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RÃ©sultat de recherche d'images pour &quot;andor logo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10" y="6091713"/>
            <a:ext cx="1479562" cy="7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21" y="2981848"/>
            <a:ext cx="3542757" cy="272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463589" y="3433531"/>
            <a:ext cx="2590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Requirements for WEST </a:t>
            </a:r>
          </a:p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acquisition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34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Real-Time Network</a:t>
            </a:r>
            <a:endParaRPr lang="fr-FR" dirty="0"/>
          </a:p>
        </p:txBody>
      </p:sp>
      <p:pic>
        <p:nvPicPr>
          <p:cNvPr id="14" name="Picture 10" descr="http://www.dolphinics.no/web_images/logos/color_logo_hig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75347"/>
            <a:ext cx="1319786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dirty="0"/>
          </a:p>
        </p:txBody>
      </p:sp>
      <p:sp>
        <p:nvSpPr>
          <p:cNvPr id="12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  <p:sp>
        <p:nvSpPr>
          <p:cNvPr id="13" name="Espace réservé du contenu 11"/>
          <p:cNvSpPr txBox="1">
            <a:spLocks/>
          </p:cNvSpPr>
          <p:nvPr/>
        </p:nvSpPr>
        <p:spPr bwMode="auto">
          <a:xfrm>
            <a:off x="323528" y="1124745"/>
            <a:ext cx="85882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lvl="1" indent="0">
              <a:spcAft>
                <a:spcPts val="400"/>
              </a:spcAft>
              <a:buSzPct val="100000"/>
              <a:buFontTx/>
              <a:buNone/>
            </a:pPr>
            <a:r>
              <a:rPr lang="en-US" sz="2200" u="sng" dirty="0" smtClean="0">
                <a:solidFill>
                  <a:schemeClr val="bg1">
                    <a:lumMod val="50000"/>
                  </a:schemeClr>
                </a:solidFill>
              </a:rPr>
              <a:t>Supplier selection: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Performance / Cost / Multiplatform</a:t>
            </a: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Dolphin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Interconnect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Solutions</a:t>
            </a:r>
            <a:endParaRPr lang="en-US" sz="22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258888" lvl="1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68" y="1936136"/>
            <a:ext cx="1629220" cy="17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11"/>
          <p:cNvSpPr txBox="1">
            <a:spLocks/>
          </p:cNvSpPr>
          <p:nvPr/>
        </p:nvSpPr>
        <p:spPr bwMode="auto">
          <a:xfrm>
            <a:off x="237232" y="3498460"/>
            <a:ext cx="8588250" cy="230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lvl="1" indent="0">
              <a:spcAft>
                <a:spcPts val="400"/>
              </a:spcAft>
              <a:buSzPct val="100000"/>
              <a:buFontTx/>
              <a:buNone/>
            </a:pPr>
            <a:r>
              <a:rPr lang="en-US" sz="2200" u="sng" dirty="0" smtClean="0">
                <a:solidFill>
                  <a:schemeClr val="bg1">
                    <a:lumMod val="50000"/>
                  </a:schemeClr>
                </a:solidFill>
              </a:rPr>
              <a:t>Features: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Extended star topology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Flexible network (remove / add nodes)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1 master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multiple nodes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Remote monitoring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Copper (40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Gbps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– 5m) or optic link (20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Gbps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– 300m)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High “theoretical”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performances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Timing System Network</a:t>
            </a:r>
            <a:endParaRPr lang="fr-FR" dirty="0"/>
          </a:p>
        </p:txBody>
      </p:sp>
      <p:pic>
        <p:nvPicPr>
          <p:cNvPr id="24248" name="Image 24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132856"/>
            <a:ext cx="4950920" cy="2730015"/>
          </a:xfrm>
          <a:prstGeom prst="rect">
            <a:avLst/>
          </a:prstGeom>
        </p:spPr>
      </p:pic>
      <p:sp>
        <p:nvSpPr>
          <p:cNvPr id="7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dirty="0"/>
          </a:p>
        </p:txBody>
      </p:sp>
      <p:sp>
        <p:nvSpPr>
          <p:cNvPr id="8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auto">
          <a:xfrm>
            <a:off x="323528" y="1124744"/>
            <a:ext cx="8588250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lvl="1" indent="0">
              <a:spcAft>
                <a:spcPts val="400"/>
              </a:spcAft>
              <a:buSzPct val="100000"/>
              <a:buFontTx/>
              <a:buNone/>
            </a:pPr>
            <a:r>
              <a:rPr lang="en-US" sz="2200" u="sng" dirty="0" smtClean="0">
                <a:solidFill>
                  <a:schemeClr val="bg1">
                    <a:lumMod val="50000"/>
                  </a:schemeClr>
                </a:solidFill>
              </a:rPr>
              <a:t>Main functionalities: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Distribution of 1 MHz time-stamping clock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Distribution of events (shot scheduling, data sampling, trigger, safety …)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Star topology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Simplex mode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11"/>
          <p:cNvSpPr txBox="1">
            <a:spLocks/>
          </p:cNvSpPr>
          <p:nvPr/>
        </p:nvSpPr>
        <p:spPr bwMode="auto">
          <a:xfrm>
            <a:off x="323528" y="5085185"/>
            <a:ext cx="8588250" cy="156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lvl="1" indent="0">
              <a:spcAft>
                <a:spcPts val="400"/>
              </a:spcAft>
              <a:buSzPct val="100000"/>
              <a:buFontTx/>
              <a:buNone/>
            </a:pPr>
            <a:r>
              <a:rPr lang="en-US" sz="2200" u="sng" dirty="0" smtClean="0">
                <a:solidFill>
                  <a:schemeClr val="bg1">
                    <a:lumMod val="50000"/>
                  </a:schemeClr>
                </a:solidFill>
              </a:rPr>
              <a:t>Types of boards: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PXIe: FPGA (VHDL) board from “Marvin Test Solution” 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PCIe: FPGA (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LabView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) board from “NI”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PCIe: FPGA (VHDL) board from “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Techway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         To maintain a single code (VHDL)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3524801"/>
            <a:ext cx="2839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No modification</a:t>
            </a:r>
          </a:p>
          <a:p>
            <a:r>
              <a:rPr lang="en-US" sz="2000" b="1" dirty="0" smtClean="0">
                <a:latin typeface="+mn-lt"/>
              </a:rPr>
              <a:t>New format needed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26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droit 38"/>
          <p:cNvCxnSpPr/>
          <p:nvPr/>
        </p:nvCxnSpPr>
        <p:spPr>
          <a:xfrm>
            <a:off x="399495" y="3396699"/>
            <a:ext cx="854919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99495" y="3191350"/>
            <a:ext cx="2208396" cy="32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Ethernet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Acquisition Network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399495" y="3685950"/>
            <a:ext cx="8549196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99494" y="3479356"/>
            <a:ext cx="1796859" cy="32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Real Time Network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399495" y="3975201"/>
            <a:ext cx="8549196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99493" y="3774640"/>
            <a:ext cx="1796859" cy="32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Timing System Network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 flipV="1">
            <a:off x="6566120" y="3685950"/>
            <a:ext cx="0" cy="1088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6766644" y="3408190"/>
            <a:ext cx="0" cy="13695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 descr="P114097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13" y="4774580"/>
            <a:ext cx="959214" cy="7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" name="Connecteur droit 106"/>
          <p:cNvCxnSpPr/>
          <p:nvPr/>
        </p:nvCxnSpPr>
        <p:spPr>
          <a:xfrm flipH="1" flipV="1">
            <a:off x="1399675" y="3975201"/>
            <a:ext cx="3973" cy="80099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V="1">
            <a:off x="1835696" y="3411779"/>
            <a:ext cx="0" cy="13695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flipH="1" flipV="1">
            <a:off x="6300311" y="3980341"/>
            <a:ext cx="3973" cy="80099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3124693" y="2408731"/>
            <a:ext cx="1" cy="10030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5307998" y="2398849"/>
            <a:ext cx="1" cy="10030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6670001" y="2553945"/>
            <a:ext cx="1" cy="8542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4378561" y="2379688"/>
            <a:ext cx="1" cy="10030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4230196" y="2335530"/>
            <a:ext cx="0" cy="1363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H="1" flipV="1">
            <a:off x="4066824" y="2421052"/>
            <a:ext cx="3974" cy="153159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Image 121" descr="https://encrypted-tbn0.gstatic.com/images?q=tbn:ANd9GcTEWCmfZUvJBnl40l9-dZ4XZlsMitGs4cOo8EwwAvqOon_-ej9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01" y="1724755"/>
            <a:ext cx="541297" cy="81174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Nuage 24"/>
          <p:cNvSpPr/>
          <p:nvPr/>
        </p:nvSpPr>
        <p:spPr>
          <a:xfrm>
            <a:off x="39687" y="1135863"/>
            <a:ext cx="1258237" cy="688064"/>
          </a:xfrm>
          <a:prstGeom prst="cloud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400" dirty="0" smtClean="0"/>
              <a:t>CEA</a:t>
            </a:r>
          </a:p>
          <a:p>
            <a:pPr algn="ctr"/>
            <a:r>
              <a:rPr lang="fr-FR" sz="1400" dirty="0" smtClean="0"/>
              <a:t>Network</a:t>
            </a:r>
            <a:endParaRPr lang="en-US" sz="1400" dirty="0"/>
          </a:p>
        </p:txBody>
      </p:sp>
      <p:pic>
        <p:nvPicPr>
          <p:cNvPr id="1026" name="Picture 2" descr="https://cdn4.iconfinder.com/data/icons/VISTA/networking/png/400/firew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46" y="2091591"/>
            <a:ext cx="792795" cy="7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1" name="Connecteur droit 130"/>
          <p:cNvCxnSpPr/>
          <p:nvPr/>
        </p:nvCxnSpPr>
        <p:spPr>
          <a:xfrm rot="16200000" flipH="1">
            <a:off x="1733425" y="2710897"/>
            <a:ext cx="771196" cy="600412"/>
          </a:xfrm>
          <a:prstGeom prst="bentConnector3">
            <a:avLst>
              <a:gd name="adj1" fmla="val -48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0"/>
          <p:cNvCxnSpPr>
            <a:stCxn id="25" idx="1"/>
            <a:endCxn id="1026" idx="1"/>
          </p:cNvCxnSpPr>
          <p:nvPr/>
        </p:nvCxnSpPr>
        <p:spPr>
          <a:xfrm rot="16200000" flipH="1">
            <a:off x="633829" y="1858171"/>
            <a:ext cx="664795" cy="594840"/>
          </a:xfrm>
          <a:prstGeom prst="bent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1220988" y="1847814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Firewall</a:t>
            </a:r>
            <a:endParaRPr lang="en-US" sz="1400" dirty="0"/>
          </a:p>
        </p:txBody>
      </p:sp>
      <p:pic>
        <p:nvPicPr>
          <p:cNvPr id="1028" name="Picture 4" descr="Résultat de recherche d'images pour &quot;multiscreen wall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68" y="1804586"/>
            <a:ext cx="1456828" cy="74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Connecteur droit 142"/>
          <p:cNvCxnSpPr/>
          <p:nvPr/>
        </p:nvCxnSpPr>
        <p:spPr>
          <a:xfrm>
            <a:off x="8221558" y="2536501"/>
            <a:ext cx="0" cy="8944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RÃ©sultat de recherche d'images pour &quot;dell server&quot;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b="28259"/>
          <a:stretch/>
        </p:blipFill>
        <p:spPr bwMode="auto">
          <a:xfrm>
            <a:off x="4803943" y="1953838"/>
            <a:ext cx="1277843" cy="4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Ã©sultat de recherche d'images pour &quot;dell server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b="28259"/>
          <a:stretch/>
        </p:blipFill>
        <p:spPr bwMode="auto">
          <a:xfrm>
            <a:off x="4803943" y="1772816"/>
            <a:ext cx="1277843" cy="4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RÃ©sultat de recherche d'images pour &quot;database symbol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38" y="1909540"/>
            <a:ext cx="626961" cy="62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6213132" y="1567910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Database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4788024" y="1268760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Linux Boot </a:t>
            </a:r>
          </a:p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Servers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403350" y="1434262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Control Room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060361" y="5491204"/>
            <a:ext cx="1199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VME Units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67744" y="6410533"/>
            <a:ext cx="889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Win XP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 flipV="1">
            <a:off x="2915816" y="3404223"/>
            <a:ext cx="0" cy="27446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H="1" flipV="1">
            <a:off x="2419230" y="3980342"/>
            <a:ext cx="3972" cy="194683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 60" descr="PC_SAPHIR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05" y="5829758"/>
            <a:ext cx="1198778" cy="68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8" descr="RÃ©sultat de recherche d'images pour &quot;server symbol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06" y="1853535"/>
            <a:ext cx="640174" cy="6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ZoneTexte 67"/>
          <p:cNvSpPr txBox="1"/>
          <p:nvPr/>
        </p:nvSpPr>
        <p:spPr>
          <a:xfrm>
            <a:off x="2620476" y="1278215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VME Boot </a:t>
            </a:r>
          </a:p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Server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3779912" y="908720"/>
            <a:ext cx="914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Plasma</a:t>
            </a:r>
          </a:p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Control</a:t>
            </a:r>
          </a:p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System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>
            <a:off x="5004049" y="5085184"/>
            <a:ext cx="1077737" cy="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 descr="RÃ©sultat de recherche d'images pour &quot;api automate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81790"/>
            <a:ext cx="1185796" cy="7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Connecteur droit 80"/>
          <p:cNvCxnSpPr/>
          <p:nvPr/>
        </p:nvCxnSpPr>
        <p:spPr>
          <a:xfrm flipH="1">
            <a:off x="5442864" y="5237584"/>
            <a:ext cx="791323" cy="9113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6876257" y="5237584"/>
            <a:ext cx="936103" cy="93564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7074199" y="4869160"/>
            <a:ext cx="1105165" cy="26512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 descr="P114097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90" y="4400280"/>
            <a:ext cx="959214" cy="7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PXIS-2719_simg_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54" y="5970570"/>
            <a:ext cx="1236826" cy="7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centrale agilent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916586"/>
            <a:ext cx="1120999" cy="8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ZoneTexte 88"/>
          <p:cNvSpPr txBox="1"/>
          <p:nvPr/>
        </p:nvSpPr>
        <p:spPr>
          <a:xfrm>
            <a:off x="5037716" y="481525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666666"/>
                </a:solidFill>
                <a:latin typeface="+mn-lt"/>
              </a:rPr>
              <a:t>RS232</a:t>
            </a:r>
            <a:endParaRPr lang="en-US" sz="12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5188406" y="556909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666666"/>
                </a:solidFill>
                <a:latin typeface="+mn-lt"/>
              </a:rPr>
              <a:t>LAN</a:t>
            </a:r>
            <a:endParaRPr lang="en-US" sz="12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7485613" y="5672281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666666"/>
                </a:solidFill>
                <a:latin typeface="+mn-lt"/>
              </a:rPr>
              <a:t>PCIe/PXIe</a:t>
            </a:r>
            <a:endParaRPr lang="en-US" sz="12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7276553" y="4401205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666666"/>
                </a:solidFill>
                <a:latin typeface="+mn-lt"/>
              </a:rPr>
              <a:t>PCIe/VME</a:t>
            </a:r>
            <a:endParaRPr lang="en-US" sz="1200" b="1" dirty="0">
              <a:solidFill>
                <a:srgbClr val="666666"/>
              </a:solidFill>
              <a:latin typeface="+mn-lt"/>
            </a:endParaRPr>
          </a:p>
        </p:txBody>
      </p:sp>
      <p:cxnSp>
        <p:nvCxnSpPr>
          <p:cNvPr id="94" name="Connecteur droit 93"/>
          <p:cNvCxnSpPr/>
          <p:nvPr/>
        </p:nvCxnSpPr>
        <p:spPr>
          <a:xfrm>
            <a:off x="6566120" y="5237584"/>
            <a:ext cx="0" cy="131103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6521290" y="6010403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666666"/>
                </a:solidFill>
                <a:latin typeface="+mn-lt"/>
              </a:rPr>
              <a:t>GPIO</a:t>
            </a:r>
            <a:endParaRPr lang="en-US" sz="1200" b="1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18434" name="Picture 2" descr="RÃ©sultat de recherche d'images pour &quot;PCB electronic  logo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10" y="6319863"/>
            <a:ext cx="819423" cy="4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Image 100" descr="PC_SAPHIR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28" y="4653136"/>
            <a:ext cx="1628384" cy="93311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Titre 10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WEST CODAC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7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WEST </a:t>
            </a:r>
            <a:r>
              <a:rPr lang="fr-FR" dirty="0" smtClean="0"/>
              <a:t>CODAC</a:t>
            </a:r>
            <a:endParaRPr lang="fr-FR" dirty="0"/>
          </a:p>
        </p:txBody>
      </p:sp>
      <p:sp>
        <p:nvSpPr>
          <p:cNvPr id="92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dirty="0"/>
          </a:p>
        </p:txBody>
      </p:sp>
      <p:sp>
        <p:nvSpPr>
          <p:cNvPr id="93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  <p:pic>
        <p:nvPicPr>
          <p:cNvPr id="9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t="3818" r="16750" b="8475"/>
          <a:stretch/>
        </p:blipFill>
        <p:spPr bwMode="auto">
          <a:xfrm>
            <a:off x="1763688" y="4672624"/>
            <a:ext cx="2160240" cy="193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t="3395" r="11845" b="5842"/>
          <a:stretch/>
        </p:blipFill>
        <p:spPr bwMode="auto">
          <a:xfrm>
            <a:off x="4716016" y="4581128"/>
            <a:ext cx="2644070" cy="202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Espace réservé du contenu 11"/>
          <p:cNvSpPr txBox="1">
            <a:spLocks/>
          </p:cNvSpPr>
          <p:nvPr/>
        </p:nvSpPr>
        <p:spPr bwMode="auto">
          <a:xfrm>
            <a:off x="251520" y="1137382"/>
            <a:ext cx="8588250" cy="33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lvl="1" indent="0">
              <a:spcAft>
                <a:spcPts val="400"/>
              </a:spcAft>
              <a:buSzPct val="100000"/>
              <a:buFontTx/>
              <a:buNone/>
            </a:pPr>
            <a:r>
              <a:rPr lang="en-US" sz="2200" u="sng" dirty="0" smtClean="0">
                <a:solidFill>
                  <a:schemeClr val="bg1">
                    <a:lumMod val="50000"/>
                  </a:schemeClr>
                </a:solidFill>
              </a:rPr>
              <a:t>Results: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WEST preferred solution:</a:t>
            </a:r>
          </a:p>
          <a:p>
            <a:pPr marL="1795463" lvl="4" indent="-2714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Linux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centralized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Operating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</a:p>
          <a:p>
            <a:pPr marL="1795463" lvl="4" indent="-2714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CentOS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7.5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95463" lvl="4" indent="-2714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All drivers installed: NI, Dolphin, Marvel, Spectrum, CAEN, … </a:t>
            </a:r>
          </a:p>
          <a:p>
            <a:pPr marL="1795463" lvl="4" indent="-2714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Wide supported hardware: PCIe/PXIe/VME, GPU, Ethernet, single/dual processor, single module computer …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Reduction of VME and Win XP units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Still open for other types of systems (collaboration)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258888" lvl="1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375114" y="5347738"/>
            <a:ext cx="125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Tore Supra</a:t>
            </a:r>
          </a:p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Units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7825965" y="5347738"/>
            <a:ext cx="776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WEST</a:t>
            </a:r>
          </a:p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Units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1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WEST CODAC </a:t>
            </a:r>
            <a:r>
              <a:rPr lang="fr-FR" dirty="0" smtClean="0"/>
              <a:t>TIMELINE</a:t>
            </a:r>
            <a:endParaRPr lang="fr-FR" dirty="0"/>
          </a:p>
        </p:txBody>
      </p:sp>
      <p:sp>
        <p:nvSpPr>
          <p:cNvPr id="95" name="Espace réservé du contenu 11"/>
          <p:cNvSpPr txBox="1">
            <a:spLocks/>
          </p:cNvSpPr>
          <p:nvPr/>
        </p:nvSpPr>
        <p:spPr bwMode="auto">
          <a:xfrm>
            <a:off x="323528" y="1029693"/>
            <a:ext cx="3742912" cy="36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Tx/>
              <a:buNone/>
            </a:pPr>
            <a:r>
              <a:rPr lang="en-US" dirty="0" smtClean="0"/>
              <a:t>Creation of the first centralized OS</a:t>
            </a:r>
            <a:endParaRPr lang="en-US" dirty="0"/>
          </a:p>
        </p:txBody>
      </p:sp>
      <p:pic>
        <p:nvPicPr>
          <p:cNvPr id="9220" name="Picture 4" descr="RÃ©sultat de recherche d'images pour &quot;ipr india plasma research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5950"/>
            <a:ext cx="909346" cy="8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dirty="0"/>
          </a:p>
        </p:txBody>
      </p:sp>
      <p:sp>
        <p:nvSpPr>
          <p:cNvPr id="93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58356" y="266505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2013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216719" y="263691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2014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06" name="Connecteur droit 105"/>
          <p:cNvCxnSpPr/>
          <p:nvPr/>
        </p:nvCxnSpPr>
        <p:spPr>
          <a:xfrm flipV="1">
            <a:off x="377074" y="2971331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55924" y="3056041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 flipV="1">
            <a:off x="1246301" y="3056041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665546" y="3056041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flipV="1">
            <a:off x="1536178" y="2974465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>
            <a:off x="2380291" y="264356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2015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18" name="Connecteur droit 117"/>
          <p:cNvCxnSpPr/>
          <p:nvPr/>
        </p:nvCxnSpPr>
        <p:spPr>
          <a:xfrm flipV="1">
            <a:off x="1540646" y="2977985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V="1">
            <a:off x="2119496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V="1">
            <a:off x="2409873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V="1">
            <a:off x="1829118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flipV="1">
            <a:off x="2699750" y="2981119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3538482" y="264356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2016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32" name="Connecteur droit 131"/>
          <p:cNvCxnSpPr/>
          <p:nvPr/>
        </p:nvCxnSpPr>
        <p:spPr>
          <a:xfrm flipV="1">
            <a:off x="2698837" y="2977985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3277687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3568064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2987309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 flipV="1">
            <a:off x="3857941" y="2981119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oneTexte 136"/>
          <p:cNvSpPr txBox="1"/>
          <p:nvPr/>
        </p:nvSpPr>
        <p:spPr>
          <a:xfrm>
            <a:off x="4698836" y="264356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2017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3859191" y="2977985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 flipV="1">
            <a:off x="4438041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 flipV="1">
            <a:off x="4728418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V="1">
            <a:off x="4147663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5018295" y="2981119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ZoneTexte 142"/>
          <p:cNvSpPr txBox="1"/>
          <p:nvPr/>
        </p:nvSpPr>
        <p:spPr>
          <a:xfrm>
            <a:off x="5861790" y="264356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2018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44" name="Connecteur droit 143"/>
          <p:cNvCxnSpPr/>
          <p:nvPr/>
        </p:nvCxnSpPr>
        <p:spPr>
          <a:xfrm flipV="1">
            <a:off x="5022145" y="2977985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5600995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5891372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5310617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V="1">
            <a:off x="6181249" y="2981119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148"/>
          <p:cNvSpPr txBox="1"/>
          <p:nvPr/>
        </p:nvSpPr>
        <p:spPr>
          <a:xfrm>
            <a:off x="7018681" y="264356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2019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50" name="Connecteur droit 149"/>
          <p:cNvCxnSpPr/>
          <p:nvPr/>
        </p:nvCxnSpPr>
        <p:spPr>
          <a:xfrm flipV="1">
            <a:off x="6179036" y="2977985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V="1">
            <a:off x="6757886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flipV="1">
            <a:off x="7048263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flipV="1">
            <a:off x="6467508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V="1">
            <a:off x="7338140" y="2981119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ZoneTexte 154"/>
          <p:cNvSpPr txBox="1"/>
          <p:nvPr/>
        </p:nvSpPr>
        <p:spPr>
          <a:xfrm>
            <a:off x="8180553" y="264356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2020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56" name="Connecteur droit 155"/>
          <p:cNvCxnSpPr/>
          <p:nvPr/>
        </p:nvCxnSpPr>
        <p:spPr>
          <a:xfrm flipV="1">
            <a:off x="7340908" y="2977985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/>
        </p:nvCxnSpPr>
        <p:spPr>
          <a:xfrm flipV="1">
            <a:off x="7919758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 flipV="1">
            <a:off x="8210135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V="1">
            <a:off x="7629380" y="3062695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 flipV="1">
            <a:off x="8500012" y="2981119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5165966" y="3128041"/>
            <a:ext cx="502319" cy="235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042985" y="3135288"/>
            <a:ext cx="251160" cy="2283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595901" y="3128041"/>
            <a:ext cx="251160" cy="235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116042" y="3128041"/>
            <a:ext cx="222098" cy="2498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932560" y="3135288"/>
            <a:ext cx="76530" cy="2283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7806286" y="3122005"/>
            <a:ext cx="222098" cy="2559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0" name="Espace réservé du contenu 11"/>
          <p:cNvSpPr txBox="1">
            <a:spLocks/>
          </p:cNvSpPr>
          <p:nvPr/>
        </p:nvSpPr>
        <p:spPr bwMode="auto">
          <a:xfrm>
            <a:off x="1705353" y="1349061"/>
            <a:ext cx="3742912" cy="5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Tx/>
              <a:buNone/>
            </a:pPr>
            <a:r>
              <a:rPr lang="en-US" dirty="0" smtClean="0"/>
              <a:t>Acquisition Units specifications</a:t>
            </a:r>
          </a:p>
          <a:p>
            <a:pPr marL="0" lvl="1" indent="0">
              <a:buFontTx/>
              <a:buNone/>
            </a:pPr>
            <a:r>
              <a:rPr lang="en-US" dirty="0" smtClean="0"/>
              <a:t>Suppliers selection</a:t>
            </a:r>
            <a:endParaRPr lang="en-US" dirty="0"/>
          </a:p>
        </p:txBody>
      </p:sp>
      <p:sp>
        <p:nvSpPr>
          <p:cNvPr id="171" name="Espace réservé du contenu 11"/>
          <p:cNvSpPr txBox="1">
            <a:spLocks/>
          </p:cNvSpPr>
          <p:nvPr/>
        </p:nvSpPr>
        <p:spPr bwMode="auto">
          <a:xfrm>
            <a:off x="547129" y="4258657"/>
            <a:ext cx="2224671" cy="116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Tx/>
              <a:buNone/>
            </a:pPr>
            <a:r>
              <a:rPr lang="en-US" dirty="0" smtClean="0"/>
              <a:t>In Kind Procurement from IPR</a:t>
            </a:r>
          </a:p>
          <a:p>
            <a:pPr marL="0" lvl="1" indent="0">
              <a:buFontTx/>
              <a:buNone/>
            </a:pPr>
            <a:r>
              <a:rPr lang="en-US" dirty="0" smtClean="0"/>
              <a:t>On site collaborators from 2013 to 2018</a:t>
            </a:r>
            <a:endParaRPr lang="en-US" dirty="0"/>
          </a:p>
        </p:txBody>
      </p:sp>
      <p:cxnSp>
        <p:nvCxnSpPr>
          <p:cNvPr id="172" name="Connecteur droit avec flèche 171"/>
          <p:cNvCxnSpPr/>
          <p:nvPr/>
        </p:nvCxnSpPr>
        <p:spPr>
          <a:xfrm>
            <a:off x="539552" y="1209864"/>
            <a:ext cx="0" cy="188217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avec flèche 172"/>
          <p:cNvCxnSpPr>
            <a:stCxn id="75" idx="0"/>
            <a:endCxn id="170" idx="1"/>
          </p:cNvCxnSpPr>
          <p:nvPr/>
        </p:nvCxnSpPr>
        <p:spPr>
          <a:xfrm rot="5400000" flipH="1" flipV="1">
            <a:off x="582378" y="2019344"/>
            <a:ext cx="1515879" cy="730071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2"/>
          <p:cNvCxnSpPr>
            <a:stCxn id="77" idx="2"/>
            <a:endCxn id="171" idx="1"/>
          </p:cNvCxnSpPr>
          <p:nvPr/>
        </p:nvCxnSpPr>
        <p:spPr>
          <a:xfrm rot="5400000">
            <a:off x="1079683" y="2712114"/>
            <a:ext cx="1594733" cy="2659839"/>
          </a:xfrm>
          <a:prstGeom prst="bentConnector4">
            <a:avLst>
              <a:gd name="adj1" fmla="val 31792"/>
              <a:gd name="adj2" fmla="val 108595"/>
            </a:avLst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Espace réservé du contenu 11"/>
          <p:cNvSpPr txBox="1">
            <a:spLocks/>
          </p:cNvSpPr>
          <p:nvPr/>
        </p:nvSpPr>
        <p:spPr bwMode="auto">
          <a:xfrm>
            <a:off x="2856962" y="2008380"/>
            <a:ext cx="3742912" cy="5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Tx/>
              <a:buNone/>
            </a:pPr>
            <a:r>
              <a:rPr lang="en-US" dirty="0" smtClean="0"/>
              <a:t>Prototyping acquisition unit</a:t>
            </a:r>
          </a:p>
          <a:p>
            <a:pPr marL="0" lvl="1" indent="0">
              <a:buFontTx/>
              <a:buNone/>
            </a:pPr>
            <a:r>
              <a:rPr lang="en-US" dirty="0" smtClean="0"/>
              <a:t>Test selected solutions</a:t>
            </a:r>
            <a:endParaRPr lang="en-US" dirty="0"/>
          </a:p>
        </p:txBody>
      </p:sp>
      <p:cxnSp>
        <p:nvCxnSpPr>
          <p:cNvPr id="179" name="Connecteur droit avec flèche 172"/>
          <p:cNvCxnSpPr>
            <a:stCxn id="76" idx="0"/>
            <a:endCxn id="178" idx="1"/>
          </p:cNvCxnSpPr>
          <p:nvPr/>
        </p:nvCxnSpPr>
        <p:spPr>
          <a:xfrm rot="5400000" flipH="1" flipV="1">
            <a:off x="1986922" y="2385090"/>
            <a:ext cx="969371" cy="770709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space réservé du contenu 11"/>
          <p:cNvSpPr txBox="1">
            <a:spLocks/>
          </p:cNvSpPr>
          <p:nvPr/>
        </p:nvSpPr>
        <p:spPr bwMode="auto">
          <a:xfrm>
            <a:off x="3219935" y="4203496"/>
            <a:ext cx="2224671" cy="52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Tx/>
              <a:buNone/>
            </a:pPr>
            <a:r>
              <a:rPr lang="en-US" dirty="0" smtClean="0"/>
              <a:t>Installation and commissioning</a:t>
            </a:r>
            <a:endParaRPr lang="en-US" dirty="0"/>
          </a:p>
        </p:txBody>
      </p:sp>
      <p:cxnSp>
        <p:nvCxnSpPr>
          <p:cNvPr id="181" name="Connecteur droit avec flèche 172"/>
          <p:cNvCxnSpPr>
            <a:stCxn id="78" idx="2"/>
            <a:endCxn id="180" idx="0"/>
          </p:cNvCxnSpPr>
          <p:nvPr/>
        </p:nvCxnSpPr>
        <p:spPr>
          <a:xfrm>
            <a:off x="4116368" y="3361271"/>
            <a:ext cx="215903" cy="8422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Accolade fermante 182"/>
          <p:cNvSpPr/>
          <p:nvPr/>
        </p:nvSpPr>
        <p:spPr>
          <a:xfrm rot="5400000">
            <a:off x="6518974" y="1655937"/>
            <a:ext cx="250087" cy="3711988"/>
          </a:xfrm>
          <a:prstGeom prst="righ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space réservé du contenu 11"/>
          <p:cNvSpPr txBox="1">
            <a:spLocks/>
          </p:cNvSpPr>
          <p:nvPr/>
        </p:nvSpPr>
        <p:spPr bwMode="auto">
          <a:xfrm>
            <a:off x="5580112" y="4205914"/>
            <a:ext cx="2464716" cy="51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Tx/>
              <a:buNone/>
            </a:pPr>
            <a:r>
              <a:rPr lang="en-US" dirty="0" smtClean="0"/>
              <a:t>Scientific Operation</a:t>
            </a:r>
          </a:p>
          <a:p>
            <a:pPr marL="0" lvl="1" indent="0" algn="ctr">
              <a:buFontTx/>
              <a:buNone/>
            </a:pPr>
            <a:r>
              <a:rPr lang="en-US" dirty="0" smtClean="0"/>
              <a:t>CODAC upgrade and maintenance</a:t>
            </a:r>
            <a:endParaRPr lang="en-US" dirty="0"/>
          </a:p>
        </p:txBody>
      </p:sp>
      <p:cxnSp>
        <p:nvCxnSpPr>
          <p:cNvPr id="186" name="Connecteur droit avec flèche 172"/>
          <p:cNvCxnSpPr>
            <a:stCxn id="183" idx="1"/>
            <a:endCxn id="185" idx="0"/>
          </p:cNvCxnSpPr>
          <p:nvPr/>
        </p:nvCxnSpPr>
        <p:spPr>
          <a:xfrm>
            <a:off x="6644018" y="3636975"/>
            <a:ext cx="168452" cy="56893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Connecteur droit avec flèche 9216"/>
          <p:cNvCxnSpPr/>
          <p:nvPr/>
        </p:nvCxnSpPr>
        <p:spPr>
          <a:xfrm>
            <a:off x="2856962" y="5445224"/>
            <a:ext cx="5891502" cy="2447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space réservé du contenu 11"/>
          <p:cNvSpPr txBox="1">
            <a:spLocks/>
          </p:cNvSpPr>
          <p:nvPr/>
        </p:nvSpPr>
        <p:spPr bwMode="auto">
          <a:xfrm>
            <a:off x="2856962" y="5642013"/>
            <a:ext cx="5495223" cy="52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Tx/>
              <a:buNone/>
            </a:pPr>
            <a:r>
              <a:rPr lang="en-US" dirty="0" smtClean="0"/>
              <a:t>Acquisition units development and improvement</a:t>
            </a:r>
          </a:p>
          <a:p>
            <a:pPr marL="0" lvl="1" indent="0">
              <a:buFontTx/>
              <a:buNone/>
            </a:pPr>
            <a:r>
              <a:rPr lang="en-US" dirty="0" smtClean="0"/>
              <a:t>≈ 3 new units per year (full upgrade, new diagnostic)</a:t>
            </a:r>
          </a:p>
          <a:p>
            <a:pPr marL="0" lvl="1" indent="0">
              <a:buFontTx/>
              <a:buNone/>
            </a:pP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14386" y="3142318"/>
            <a:ext cx="1121792" cy="103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85197" y="3255129"/>
            <a:ext cx="1802112" cy="10137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34023" y="3142318"/>
            <a:ext cx="1145889" cy="1023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300176" y="3249431"/>
            <a:ext cx="1632384" cy="111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9" name="Flèche droite 168"/>
          <p:cNvSpPr/>
          <p:nvPr/>
        </p:nvSpPr>
        <p:spPr>
          <a:xfrm>
            <a:off x="136282" y="2996721"/>
            <a:ext cx="8972222" cy="50407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8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70" grpId="0"/>
      <p:bldP spid="171" grpId="0"/>
      <p:bldP spid="178" grpId="0"/>
      <p:bldP spid="180" grpId="0"/>
      <p:bldP spid="185" grpId="0"/>
      <p:bldP spid="1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671888" y="1949450"/>
            <a:ext cx="5364162" cy="4719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 of acquisition unit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     - </a:t>
            </a:r>
            <a:r>
              <a:rPr lang="en-US" sz="1600" dirty="0"/>
              <a:t>standard acquisition </a:t>
            </a:r>
            <a:r>
              <a:rPr lang="en-US" sz="1600" dirty="0" smtClean="0"/>
              <a:t>unit: </a:t>
            </a:r>
            <a:r>
              <a:rPr lang="en-US" sz="1600" dirty="0"/>
              <a:t>Magnetics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</a:t>
            </a:r>
            <a:r>
              <a:rPr lang="en-US" sz="1600" dirty="0"/>
              <a:t>- </a:t>
            </a:r>
            <a:r>
              <a:rPr lang="en-US" sz="1600" dirty="0" smtClean="0"/>
              <a:t>HYBRID acquisition unit: </a:t>
            </a:r>
            <a:r>
              <a:rPr lang="en-US" sz="1600" dirty="0"/>
              <a:t>Fueling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- </a:t>
            </a:r>
            <a:r>
              <a:rPr lang="en-US" sz="1600" dirty="0" smtClean="0"/>
              <a:t>Continuous acquisition unit: Calorimetry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9458" name="Espace réservé du numéro de diapositive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75BCC8B2-0BA6-4B93-8971-7468F6C19B8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/>
          </a:p>
        </p:txBody>
      </p:sp>
      <p:sp>
        <p:nvSpPr>
          <p:cNvPr id="19459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7366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5165" y="-20252"/>
            <a:ext cx="7237413" cy="909637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- Standard acquisition unit</a:t>
            </a:r>
            <a:endParaRPr lang="en-US" dirty="0"/>
          </a:p>
        </p:txBody>
      </p:sp>
      <p:sp>
        <p:nvSpPr>
          <p:cNvPr id="21506" name="Espace réservé du contenu 11"/>
          <p:cNvSpPr>
            <a:spLocks noGrp="1"/>
          </p:cNvSpPr>
          <p:nvPr>
            <p:ph idx="1"/>
          </p:nvPr>
        </p:nvSpPr>
        <p:spPr>
          <a:xfrm>
            <a:off x="185513" y="1188558"/>
            <a:ext cx="5104636" cy="5473587"/>
          </a:xfrm>
        </p:spPr>
        <p:txBody>
          <a:bodyPr/>
          <a:lstStyle/>
          <a:p>
            <a:pPr marL="609601" lvl="1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Magnetics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Full upgrade :</a:t>
            </a:r>
          </a:p>
          <a:p>
            <a:pPr marL="709613" lvl="2" indent="-3476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PC Linux + PXIe +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cRIO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09613" lvl="2" indent="-3476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112 channels @ 1kHz</a:t>
            </a:r>
          </a:p>
          <a:p>
            <a:pPr marL="709613" lvl="2" indent="-3476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96 channels @ 250 kHz</a:t>
            </a:r>
          </a:p>
          <a:p>
            <a:pPr marL="709613" lvl="2" indent="-3476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ms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time cycle</a:t>
            </a:r>
          </a:p>
          <a:p>
            <a:pPr marL="709613" lvl="2" indent="-3476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Data on Real-Time network for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Plasma Control System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09613" lvl="2" indent="-3476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OpenMP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computation (plasma boundary reconstruction)</a:t>
            </a:r>
          </a:p>
          <a:p>
            <a:pPr marL="752475" lvl="2">
              <a:spcAft>
                <a:spcPts val="400"/>
              </a:spcAft>
              <a:buSzPct val="100000"/>
            </a:pPr>
            <a:endParaRPr lang="en-US" dirty="0" smtClean="0"/>
          </a:p>
          <a:p>
            <a:pPr marL="752475" lvl="2">
              <a:spcAft>
                <a:spcPts val="400"/>
              </a:spcAft>
              <a:buSzPct val="100000"/>
            </a:pPr>
            <a:endParaRPr lang="en-US" dirty="0" smtClean="0"/>
          </a:p>
          <a:p>
            <a:pPr marL="611188" lvl="2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MHD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Full upgrade :</a:t>
            </a:r>
          </a:p>
          <a:p>
            <a:pPr marL="714375" lvl="2" indent="-352425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PC Linux + PXIe</a:t>
            </a:r>
          </a:p>
          <a:p>
            <a:pPr marL="714375" lvl="2" indent="-352425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More channels (38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51)</a:t>
            </a:r>
          </a:p>
          <a:p>
            <a:pPr marL="714375" lvl="2" indent="-352425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Higher sample clock (100kHz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2MHz)</a:t>
            </a:r>
          </a:p>
          <a:p>
            <a:pPr marL="714375" lvl="2" indent="-352425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Trigger on plasma events</a:t>
            </a:r>
            <a:endParaRPr lang="en-US" dirty="0" smtClean="0"/>
          </a:p>
        </p:txBody>
      </p:sp>
      <p:pic>
        <p:nvPicPr>
          <p:cNvPr id="8196" name="Picture 4" descr="https://aip.scitation.org/na101/home/literatum/publisher/aip/journals/content/rsi/2018/rsi.2018.89.issue-10/1.5036537/20180726/images/large/1.5036537.figures.online.f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782967" cy="21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949972" y="3227520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Time evolution of the main plasma </a:t>
            </a:r>
            <a:endParaRPr lang="en-US" sz="1200" dirty="0" smtClean="0"/>
          </a:p>
          <a:p>
            <a:r>
              <a:rPr lang="en-US" sz="1200" dirty="0" smtClean="0"/>
              <a:t>parameters </a:t>
            </a:r>
            <a:r>
              <a:rPr lang="en-US" sz="1200" dirty="0"/>
              <a:t>used for the plasma control</a:t>
            </a:r>
            <a:endParaRPr lang="fr-FR" sz="12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5148064" y="4163084"/>
            <a:ext cx="3204121" cy="2147158"/>
            <a:chOff x="2578040" y="1315720"/>
            <a:chExt cx="5552501" cy="433244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4051" y="1441450"/>
              <a:ext cx="4936490" cy="3981450"/>
            </a:xfrm>
            <a:prstGeom prst="rect">
              <a:avLst/>
            </a:prstGeom>
          </p:spPr>
        </p:pic>
        <p:cxnSp>
          <p:nvCxnSpPr>
            <p:cNvPr id="16" name="Connecteur droit 15"/>
            <p:cNvCxnSpPr/>
            <p:nvPr/>
          </p:nvCxnSpPr>
          <p:spPr>
            <a:xfrm flipV="1">
              <a:off x="3194050" y="5359400"/>
              <a:ext cx="0" cy="63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e 16"/>
            <p:cNvGrpSpPr/>
            <p:nvPr/>
          </p:nvGrpSpPr>
          <p:grpSpPr>
            <a:xfrm>
              <a:off x="3686810" y="5359400"/>
              <a:ext cx="3942080" cy="63500"/>
              <a:chOff x="3686810" y="5359400"/>
              <a:chExt cx="3942080" cy="63500"/>
            </a:xfrm>
          </p:grpSpPr>
          <p:cxnSp>
            <p:nvCxnSpPr>
              <p:cNvPr id="49" name="Connecteur droit 48"/>
              <p:cNvCxnSpPr/>
              <p:nvPr/>
            </p:nvCxnSpPr>
            <p:spPr>
              <a:xfrm flipV="1">
                <a:off x="3686810" y="5359400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flipV="1">
                <a:off x="4179570" y="5359400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V="1">
                <a:off x="4672330" y="5359400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flipV="1">
                <a:off x="5165090" y="5359400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flipV="1">
                <a:off x="5657850" y="5359400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flipV="1">
                <a:off x="6150610" y="5359400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 flipV="1">
                <a:off x="6643370" y="5359400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flipV="1">
                <a:off x="7136130" y="5359400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V="1">
                <a:off x="7628890" y="5359400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Connecteur droit 17"/>
            <p:cNvCxnSpPr/>
            <p:nvPr/>
          </p:nvCxnSpPr>
          <p:spPr>
            <a:xfrm flipV="1">
              <a:off x="8121650" y="5359400"/>
              <a:ext cx="0" cy="63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e 18"/>
            <p:cNvGrpSpPr/>
            <p:nvPr/>
          </p:nvGrpSpPr>
          <p:grpSpPr>
            <a:xfrm>
              <a:off x="3194050" y="1856493"/>
              <a:ext cx="63500" cy="3269548"/>
              <a:chOff x="3194050" y="1856493"/>
              <a:chExt cx="63500" cy="3269548"/>
            </a:xfrm>
          </p:grpSpPr>
          <p:cxnSp>
            <p:nvCxnSpPr>
              <p:cNvPr id="40" name="Connecteur droit 39"/>
              <p:cNvCxnSpPr/>
              <p:nvPr/>
            </p:nvCxnSpPr>
            <p:spPr>
              <a:xfrm rot="5400000" flipV="1">
                <a:off x="3225800" y="1824743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 flipV="1">
                <a:off x="3225800" y="2233436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rot="5400000" flipV="1">
                <a:off x="3225800" y="2642129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 flipV="1">
                <a:off x="3225800" y="3050822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rot="5400000" flipV="1">
                <a:off x="3225800" y="3459515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 flipV="1">
                <a:off x="3225800" y="3868208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rot="5400000" flipV="1">
                <a:off x="3225800" y="4276901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 flipV="1">
                <a:off x="3225800" y="4685594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5400000" flipV="1">
                <a:off x="3225800" y="5094291"/>
                <a:ext cx="0" cy="635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ZoneTexte 19"/>
            <p:cNvSpPr txBox="1"/>
            <p:nvPr/>
          </p:nvSpPr>
          <p:spPr>
            <a:xfrm>
              <a:off x="3061168" y="5370195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0</a:t>
              </a:r>
              <a:endParaRPr lang="fr-FR" sz="10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059387" y="537019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2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043637" y="5370195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4</a:t>
              </a:r>
              <a:endParaRPr lang="fr-FR" sz="10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018362" y="5370195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6</a:t>
              </a:r>
              <a:endParaRPr lang="fr-FR" sz="10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002612" y="5370195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8</a:t>
              </a:r>
              <a:endParaRPr lang="fr-FR" sz="10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6430" y="5401945"/>
              <a:ext cx="6864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Temps (s)</a:t>
              </a:r>
              <a:endParaRPr lang="fr-FR" sz="10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957662" y="500189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1</a:t>
              </a:r>
              <a:endParaRPr lang="fr-FR" sz="1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957662" y="459232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2</a:t>
              </a:r>
              <a:endParaRPr lang="fr-FR" sz="10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957662" y="418274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957662" y="377317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4</a:t>
              </a:r>
              <a:endParaRPr lang="fr-FR" sz="10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957662" y="336359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5</a:t>
              </a:r>
              <a:endParaRPr lang="fr-FR" sz="10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957662" y="295402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6</a:t>
              </a:r>
              <a:endParaRPr lang="fr-FR" sz="10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957662" y="254444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7</a:t>
              </a:r>
              <a:endParaRPr lang="fr-FR" sz="1000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957662" y="213487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8</a:t>
              </a:r>
              <a:endParaRPr lang="fr-FR" sz="10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957662" y="172529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9</a:t>
              </a:r>
              <a:endParaRPr lang="fr-FR" sz="10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924801" y="131572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10</a:t>
              </a:r>
              <a:endParaRPr lang="fr-FR" sz="1000" dirty="0"/>
            </a:p>
          </p:txBody>
        </p:sp>
        <p:sp>
          <p:nvSpPr>
            <p:cNvPr id="36" name="ZoneTexte 35"/>
            <p:cNvSpPr txBox="1"/>
            <p:nvPr/>
          </p:nvSpPr>
          <p:spPr>
            <a:xfrm rot="16200000">
              <a:off x="2184824" y="3312240"/>
              <a:ext cx="10326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Fréquence (kHz)</a:t>
              </a:r>
              <a:endParaRPr lang="fr-FR" sz="1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94050" y="1447800"/>
              <a:ext cx="4927600" cy="3975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5511619" y="6320353"/>
            <a:ext cx="2713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evolution of the MHD frequency</a:t>
            </a:r>
            <a:endParaRPr lang="fr-FR" sz="1200" dirty="0"/>
          </a:p>
        </p:txBody>
      </p:sp>
      <p:sp>
        <p:nvSpPr>
          <p:cNvPr id="59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dirty="0"/>
          </a:p>
        </p:txBody>
      </p:sp>
      <p:sp>
        <p:nvSpPr>
          <p:cNvPr id="60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5165" y="-20252"/>
            <a:ext cx="7237413" cy="909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 - </a:t>
            </a:r>
            <a:r>
              <a:rPr lang="en-US" dirty="0" smtClean="0"/>
              <a:t>HYBRID </a:t>
            </a:r>
            <a:r>
              <a:rPr lang="en-US" dirty="0"/>
              <a:t>acquisition unit</a:t>
            </a:r>
            <a:endParaRPr lang="fr-FR" dirty="0"/>
          </a:p>
        </p:txBody>
      </p:sp>
      <p:sp>
        <p:nvSpPr>
          <p:cNvPr id="21506" name="Espace réservé du contenu 11"/>
          <p:cNvSpPr>
            <a:spLocks noGrp="1"/>
          </p:cNvSpPr>
          <p:nvPr>
            <p:ph idx="1"/>
          </p:nvPr>
        </p:nvSpPr>
        <p:spPr>
          <a:xfrm>
            <a:off x="157699" y="1196752"/>
            <a:ext cx="8172450" cy="5035550"/>
          </a:xfrm>
        </p:spPr>
        <p:txBody>
          <a:bodyPr/>
          <a:lstStyle/>
          <a:p>
            <a:pPr marL="609601" lvl="1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Fueling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Hybrid upgrade :</a:t>
            </a:r>
          </a:p>
          <a:p>
            <a:pPr marL="714375" lvl="2" indent="-266700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PC Linux + VME</a:t>
            </a:r>
          </a:p>
          <a:p>
            <a:pPr marL="714375" lvl="2" indent="-266700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Keeping VME crate and boards</a:t>
            </a:r>
          </a:p>
          <a:p>
            <a:pPr marL="714375" lvl="2" indent="-266700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Bridge PCIe/VME</a:t>
            </a:r>
          </a:p>
          <a:p>
            <a:pPr marL="714375" lvl="2" indent="-266700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Same channels</a:t>
            </a:r>
          </a:p>
          <a:p>
            <a:pPr marL="714375" lvl="2" indent="-266700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Data on Real-Time network</a:t>
            </a:r>
          </a:p>
          <a:p>
            <a:pPr marL="714375" lvl="2" indent="-266700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Managing CPU obsolescence</a:t>
            </a:r>
          </a:p>
          <a:p>
            <a:endParaRPr lang="en-US" dirty="0" smtClean="0"/>
          </a:p>
          <a:p>
            <a:endParaRPr lang="en-US" dirty="0" smtClean="0"/>
          </a:p>
          <a:p>
            <a:pPr marL="609601" lvl="1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Timing System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Hybrid upgrade :</a:t>
            </a:r>
          </a:p>
          <a:p>
            <a:pPr marL="714375" lvl="2" indent="-266700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PC Linux + VME</a:t>
            </a:r>
          </a:p>
          <a:p>
            <a:pPr marL="714375" lvl="2" indent="-266700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Keeping VME crate and boards</a:t>
            </a:r>
          </a:p>
          <a:p>
            <a:pPr marL="714375" lvl="2" indent="-266700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Time cycle improved (1ms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500µs)</a:t>
            </a:r>
          </a:p>
          <a:p>
            <a:pPr marL="714375" lvl="2" indent="-266700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Read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data on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Real-Time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marL="714375" lvl="2" indent="-266700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Managing CPU obsolescence</a:t>
            </a:r>
          </a:p>
          <a:p>
            <a:pPr marL="609601" lvl="1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23938" lvl="2" indent="-2714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484784"/>
            <a:ext cx="4166887" cy="2448272"/>
          </a:xfrm>
          <a:prstGeom prst="rect">
            <a:avLst/>
          </a:prstGeom>
        </p:spPr>
      </p:pic>
      <p:sp>
        <p:nvSpPr>
          <p:cNvPr id="8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dirty="0"/>
          </a:p>
        </p:txBody>
      </p:sp>
      <p:sp>
        <p:nvSpPr>
          <p:cNvPr id="9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6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5165" y="-20252"/>
            <a:ext cx="7237413" cy="909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 - </a:t>
            </a:r>
            <a:r>
              <a:rPr lang="en-US" dirty="0" smtClean="0"/>
              <a:t>CONTINUOUS </a:t>
            </a:r>
            <a:r>
              <a:rPr lang="en-US" dirty="0"/>
              <a:t>acquisition unit</a:t>
            </a:r>
            <a:endParaRPr lang="fr-FR" dirty="0"/>
          </a:p>
        </p:txBody>
      </p:sp>
      <p:sp>
        <p:nvSpPr>
          <p:cNvPr id="21506" name="Espace réservé du contenu 11"/>
          <p:cNvSpPr>
            <a:spLocks noGrp="1"/>
          </p:cNvSpPr>
          <p:nvPr>
            <p:ph idx="1"/>
          </p:nvPr>
        </p:nvSpPr>
        <p:spPr>
          <a:xfrm>
            <a:off x="580128" y="1195773"/>
            <a:ext cx="8172450" cy="2161219"/>
          </a:xfrm>
        </p:spPr>
        <p:txBody>
          <a:bodyPr/>
          <a:lstStyle/>
          <a:p>
            <a:pPr marL="609601" lvl="1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Calorimetry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Full upgrade :</a:t>
            </a:r>
          </a:p>
          <a:p>
            <a:pPr marL="1023938" lvl="2" indent="-2714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PC Linux + 7 x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cRIO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23938" lvl="2" indent="-2714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Continuous acquisition of 250+ sensors (T°C + Flow)</a:t>
            </a:r>
          </a:p>
          <a:p>
            <a:pPr marL="1023938" lvl="2" indent="-2714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Data on Real-Time network for PCS</a:t>
            </a:r>
          </a:p>
          <a:p>
            <a:pPr marL="1023938" lvl="2" indent="-271463"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Variable cycle time during day and night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140968"/>
            <a:ext cx="6035013" cy="3580312"/>
          </a:xfrm>
          <a:prstGeom prst="rect">
            <a:avLst/>
          </a:prstGeom>
        </p:spPr>
      </p:pic>
      <p:sp>
        <p:nvSpPr>
          <p:cNvPr id="7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dirty="0"/>
          </a:p>
        </p:txBody>
      </p:sp>
      <p:sp>
        <p:nvSpPr>
          <p:cNvPr id="8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1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263" y="1268413"/>
            <a:ext cx="8172450" cy="4824883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en-US" dirty="0" smtClean="0"/>
              <a:t>Introduction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  <a:tab pos="8077200" algn="r"/>
              </a:tabLst>
              <a:defRPr/>
            </a:pPr>
            <a:r>
              <a:rPr lang="en-US" dirty="0"/>
              <a:t>	</a:t>
            </a:r>
            <a:r>
              <a:rPr lang="en-US" dirty="0" smtClean="0"/>
              <a:t>WEST Project and Timeline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  <a:tab pos="8077200" algn="r"/>
              </a:tabLst>
              <a:defRPr/>
            </a:pPr>
            <a:r>
              <a:rPr lang="en-US" dirty="0"/>
              <a:t>	</a:t>
            </a:r>
            <a:r>
              <a:rPr lang="en-US" dirty="0" smtClean="0"/>
              <a:t>Tore Supra CODAC system</a:t>
            </a:r>
            <a:endParaRPr lang="en-US" dirty="0" smtClean="0">
              <a:solidFill>
                <a:schemeClr val="accent6"/>
              </a:solidFill>
            </a:endParaRPr>
          </a:p>
          <a:p>
            <a:pPr fontAlgn="auto">
              <a:defRPr/>
            </a:pPr>
            <a:r>
              <a:rPr lang="en-US" dirty="0" smtClean="0"/>
              <a:t>Evolution of WEST CODAC system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  <a:tab pos="8077200" algn="r"/>
              </a:tabLst>
              <a:defRPr/>
            </a:pPr>
            <a:r>
              <a:rPr lang="en-US" dirty="0" smtClean="0"/>
              <a:t>	Motivations and solutions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  <a:tab pos="8077200" algn="r"/>
              </a:tabLst>
              <a:defRPr/>
            </a:pPr>
            <a:r>
              <a:rPr lang="en-US" dirty="0"/>
              <a:t>	</a:t>
            </a:r>
            <a:r>
              <a:rPr lang="en-US" dirty="0" smtClean="0"/>
              <a:t>Selection and development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  <a:tab pos="8077200" algn="r"/>
              </a:tabLst>
              <a:defRPr/>
            </a:pPr>
            <a:r>
              <a:rPr lang="en-US" dirty="0"/>
              <a:t>	</a:t>
            </a:r>
            <a:r>
              <a:rPr lang="en-US" dirty="0" smtClean="0"/>
              <a:t>WEST CODAC infrastructure</a:t>
            </a:r>
            <a:endParaRPr lang="en-US" dirty="0" smtClean="0">
              <a:solidFill>
                <a:schemeClr val="accent6"/>
              </a:solidFill>
            </a:endParaRPr>
          </a:p>
          <a:p>
            <a:pPr fontAlgn="auto">
              <a:defRPr/>
            </a:pPr>
            <a:r>
              <a:rPr lang="en-US" dirty="0" smtClean="0"/>
              <a:t>Results obtained</a:t>
            </a:r>
          </a:p>
          <a:p>
            <a:pPr fontAlgn="auto">
              <a:defRPr/>
            </a:pPr>
            <a:r>
              <a:rPr lang="en-US" dirty="0" smtClean="0"/>
              <a:t>Conclusion and plan forward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8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dirty="0"/>
          </a:p>
        </p:txBody>
      </p:sp>
      <p:sp>
        <p:nvSpPr>
          <p:cNvPr id="9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 and plan forward</a:t>
            </a:r>
            <a:endParaRPr lang="en-US" dirty="0"/>
          </a:p>
        </p:txBody>
      </p:sp>
      <p:sp>
        <p:nvSpPr>
          <p:cNvPr id="21506" name="Espace réservé du contenu 1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96543"/>
          </a:xfrm>
        </p:spPr>
        <p:txBody>
          <a:bodyPr/>
          <a:lstStyle/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4000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+ experiments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Almost 24/7 operation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High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availability of the CODAC infrastructure 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Easier maintenance (troubleshooting during experiments,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Operating System,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driver installation, X-compiler)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7550" lvl="1" indent="0">
              <a:spcAft>
                <a:spcPts val="400"/>
              </a:spcAft>
              <a:buSzPct val="100000"/>
              <a:buNone/>
            </a:pPr>
            <a:endParaRPr lang="en-US" sz="22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7550" lvl="1" indent="0">
              <a:spcAft>
                <a:spcPts val="400"/>
              </a:spcAft>
              <a:buSzPct val="100000"/>
              <a:buNone/>
            </a:pPr>
            <a:endParaRPr lang="en-US" sz="2200" u="sng" dirty="0">
              <a:solidFill>
                <a:schemeClr val="bg1">
                  <a:lumMod val="50000"/>
                </a:schemeClr>
              </a:solidFill>
            </a:endParaRPr>
          </a:p>
          <a:p>
            <a:pPr marL="717550" lvl="1" indent="0">
              <a:spcAft>
                <a:spcPts val="400"/>
              </a:spcAft>
              <a:buSzPct val="100000"/>
              <a:buNone/>
            </a:pPr>
            <a:endParaRPr lang="en-US" sz="2200" u="sng" dirty="0">
              <a:solidFill>
                <a:schemeClr val="bg1">
                  <a:lumMod val="50000"/>
                </a:schemeClr>
              </a:solidFill>
            </a:endParaRP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Pursue standardization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Offer advance support (computing with GPU, synchronization with PTP, etc.)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Improvements (network, middleware, parallel  computing)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Improve Real Time performances (soft patch)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endParaRPr lang="en-US" sz="2200" u="sng" dirty="0">
              <a:solidFill>
                <a:schemeClr val="bg1">
                  <a:lumMod val="50000"/>
                </a:schemeClr>
              </a:solidFill>
            </a:endParaRPr>
          </a:p>
          <a:p>
            <a:pPr marL="1258888" lvl="1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dirty="0"/>
          </a:p>
        </p:txBody>
      </p:sp>
      <p:sp>
        <p:nvSpPr>
          <p:cNvPr id="36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5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5"/>
          <p:cNvSpPr>
            <a:spLocks noGrp="1"/>
          </p:cNvSpPr>
          <p:nvPr>
            <p:ph type="title"/>
          </p:nvPr>
        </p:nvSpPr>
        <p:spPr bwMode="auto">
          <a:xfrm>
            <a:off x="7138988" y="5799138"/>
            <a:ext cx="1897062" cy="9429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800" dirty="0" smtClean="0"/>
              <a:t>DRF	</a:t>
            </a:r>
            <a:br>
              <a:rPr lang="fr-FR" sz="800" dirty="0" smtClean="0"/>
            </a:br>
            <a:r>
              <a:rPr lang="fr-FR" sz="800" dirty="0" smtClean="0"/>
              <a:t>IRFM</a:t>
            </a:r>
            <a:br>
              <a:rPr lang="fr-FR" sz="800" dirty="0" smtClean="0"/>
            </a:br>
            <a:r>
              <a:rPr lang="fr-FR" sz="800" dirty="0" smtClean="0"/>
              <a:t>STEP</a:t>
            </a:r>
          </a:p>
        </p:txBody>
      </p:sp>
      <p:sp>
        <p:nvSpPr>
          <p:cNvPr id="26626" name="Espace réservé du contenu 6"/>
          <p:cNvSpPr>
            <a:spLocks noGrp="1"/>
          </p:cNvSpPr>
          <p:nvPr>
            <p:ph idx="1"/>
          </p:nvPr>
        </p:nvSpPr>
        <p:spPr>
          <a:xfrm>
            <a:off x="3540125" y="5799138"/>
            <a:ext cx="3552825" cy="942975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Arial" charset="0"/>
              <a:buNone/>
            </a:pPr>
            <a:r>
              <a:rPr lang="fr-FR" dirty="0" smtClean="0"/>
              <a:t>Commissariat à l’énergie atomique et aux énergies alternatives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</a:pPr>
            <a:r>
              <a:rPr lang="fr-FR" dirty="0" smtClean="0"/>
              <a:t>Centre de Cadarache</a:t>
            </a:r>
            <a:r>
              <a:rPr lang="fr-FR" sz="900" b="1" dirty="0" smtClean="0"/>
              <a:t> </a:t>
            </a:r>
            <a:r>
              <a:rPr lang="fr-FR" sz="90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13108 Saint Paul Lez Durance Cedex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</a:pPr>
            <a:r>
              <a:rPr lang="fr-FR" dirty="0" smtClean="0"/>
              <a:t>T. +33 (0)4 42 25 62 25 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F. +33 (0)4 42 25 26 61</a:t>
            </a:r>
          </a:p>
          <a:p>
            <a:pPr lvl="1" eaLnBrk="1" hangingPunct="1">
              <a:buFontTx/>
              <a:buNone/>
            </a:pPr>
            <a:r>
              <a:rPr lang="fr-FR" sz="600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sz="600" dirty="0" smtClean="0"/>
              <a:t> RCS Paris B 775 685 019</a:t>
            </a:r>
          </a:p>
        </p:txBody>
      </p:sp>
      <p:sp>
        <p:nvSpPr>
          <p:cNvPr id="25603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3CE229FE-6A4C-416B-B0CC-9AF3D488D52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/>
          </a:p>
        </p:txBody>
      </p:sp>
      <p:sp>
        <p:nvSpPr>
          <p:cNvPr id="2560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419872" y="1844824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Thank you for your attention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Project</a:t>
            </a:r>
            <a:endParaRPr lang="en-US" dirty="0"/>
          </a:p>
        </p:txBody>
      </p:sp>
      <p:sp>
        <p:nvSpPr>
          <p:cNvPr id="4" name="AutoShape 2" descr="Résultat de recherche d'images pour &quot;WEST tore supr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AutoShape 4" descr="Résultat de recherche d'images pour &quot;WEST tore supra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 bwMode="auto">
          <a:xfrm>
            <a:off x="3495507" y="1052736"/>
            <a:ext cx="5648493" cy="35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fontAlgn="base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WEST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(W [tungsten]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Environment in Steady-state Tokamak)</a:t>
            </a:r>
          </a:p>
          <a:p>
            <a:pPr marL="1258888" indent="-541338"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Tokamak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long pulse operation</a:t>
            </a:r>
          </a:p>
          <a:p>
            <a:pPr marL="1258888" indent="-541338"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Testing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qualifying ITER-like tungsten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divertor</a:t>
            </a:r>
          </a:p>
          <a:p>
            <a:pPr marL="1258888" indent="-541338"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Refurbishment of Tore Supra</a:t>
            </a:r>
          </a:p>
          <a:p>
            <a:pPr marL="1258888" indent="-541338"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International platform</a:t>
            </a:r>
          </a:p>
          <a:p>
            <a:pPr marL="1258888" indent="-541338"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kind procurement with partners</a:t>
            </a:r>
          </a:p>
          <a:p>
            <a:pPr marL="0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240360" cy="284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96" y="3861060"/>
            <a:ext cx="2626991" cy="27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2" y="987232"/>
            <a:ext cx="2655859" cy="27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81478" y="4201576"/>
            <a:ext cx="79375" cy="114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660853" y="4169826"/>
            <a:ext cx="79375" cy="114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73716" y="4122201"/>
            <a:ext cx="79375" cy="114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853091" y="4087276"/>
            <a:ext cx="79375" cy="114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037591" y="4033964"/>
            <a:ext cx="79375" cy="1143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>
            <a:off x="2037591" y="3558540"/>
            <a:ext cx="303812" cy="43434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133169" y="5037170"/>
            <a:ext cx="13292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Divertor </a:t>
            </a:r>
            <a:r>
              <a:rPr lang="en-US" sz="1400" b="1" dirty="0" smtClean="0">
                <a:solidFill>
                  <a:srgbClr val="FF0000"/>
                </a:solidFill>
              </a:rPr>
              <a:t>coils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876782" y="4281587"/>
            <a:ext cx="671994" cy="3603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876782" y="5753760"/>
            <a:ext cx="671994" cy="3603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5496" y="1028700"/>
            <a:ext cx="1803827" cy="738664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Tore Supra: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Limiter configuration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Carbon PFCs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26984" y="6362260"/>
            <a:ext cx="3268523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WEST: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Divertor configuration;  Tungsten PFCs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dirty="0"/>
          </a:p>
        </p:txBody>
      </p:sp>
      <p:sp>
        <p:nvSpPr>
          <p:cNvPr id="34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fs112289\AppData\Local\Microsoft\Windows\Temporary Internet Files\Content.Outlook\VVT5GXR8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" y="3937137"/>
            <a:ext cx="2886161" cy="19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" r="1885"/>
          <a:stretch/>
        </p:blipFill>
        <p:spPr bwMode="auto">
          <a:xfrm>
            <a:off x="2096857" y="4951623"/>
            <a:ext cx="2742190" cy="19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1" name="Groupe 850"/>
          <p:cNvGrpSpPr/>
          <p:nvPr/>
        </p:nvGrpSpPr>
        <p:grpSpPr>
          <a:xfrm>
            <a:off x="4471577" y="4058048"/>
            <a:ext cx="5094207" cy="2646374"/>
            <a:chOff x="971477" y="3376282"/>
            <a:chExt cx="7847156" cy="3051206"/>
          </a:xfrm>
        </p:grpSpPr>
        <p:pic>
          <p:nvPicPr>
            <p:cNvPr id="852" name="Image 8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477" y="3376282"/>
              <a:ext cx="7847156" cy="3051206"/>
            </a:xfrm>
            <a:prstGeom prst="rect">
              <a:avLst/>
            </a:prstGeom>
          </p:spPr>
        </p:pic>
        <p:sp>
          <p:nvSpPr>
            <p:cNvPr id="853" name="ZoneTexte 852"/>
            <p:cNvSpPr txBox="1"/>
            <p:nvPr/>
          </p:nvSpPr>
          <p:spPr>
            <a:xfrm>
              <a:off x="2732372" y="3859727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0070C0"/>
                  </a:solidFill>
                </a:rPr>
                <a:t>I</a:t>
              </a:r>
              <a:r>
                <a:rPr lang="en-GB" b="1" baseline="-25000" dirty="0" err="1" smtClean="0">
                  <a:solidFill>
                    <a:srgbClr val="0070C0"/>
                  </a:solidFill>
                </a:rPr>
                <a:t>p</a:t>
              </a:r>
              <a:r>
                <a:rPr lang="en-GB" b="1" dirty="0" smtClean="0">
                  <a:solidFill>
                    <a:srgbClr val="0070C0"/>
                  </a:solidFill>
                </a:rPr>
                <a:t>/10 (MA)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  <p:sp>
          <p:nvSpPr>
            <p:cNvPr id="854" name="ZoneTexte 853"/>
            <p:cNvSpPr txBox="1"/>
            <p:nvPr/>
          </p:nvSpPr>
          <p:spPr>
            <a:xfrm>
              <a:off x="4667194" y="3900031"/>
              <a:ext cx="1393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  <a:t>P</a:t>
              </a:r>
              <a:r>
                <a:rPr lang="en-GB" b="1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LHCD</a:t>
              </a:r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  <a:t> (MW)</a:t>
              </a:r>
              <a:endParaRPr lang="en-GB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55" name="ZoneTexte 854"/>
            <p:cNvSpPr txBox="1"/>
            <p:nvPr/>
          </p:nvSpPr>
          <p:spPr>
            <a:xfrm>
              <a:off x="4587243" y="5409595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nl</a:t>
              </a:r>
              <a:r>
                <a:rPr lang="en-GB" b="1" baseline="-25000" dirty="0" err="1" smtClean="0">
                  <a:solidFill>
                    <a:schemeClr val="accent2">
                      <a:lumMod val="75000"/>
                    </a:schemeClr>
                  </a:solidFill>
                </a:rPr>
                <a:t>Div</a:t>
              </a:r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  <a:t> (10</a:t>
              </a:r>
              <a:r>
                <a:rPr lang="en-GB" b="1" baseline="30000" dirty="0" smtClean="0">
                  <a:solidFill>
                    <a:schemeClr val="accent2">
                      <a:lumMod val="75000"/>
                    </a:schemeClr>
                  </a:solidFill>
                </a:rPr>
                <a:t>19</a:t>
              </a:r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  <a:t>m</a:t>
              </a:r>
              <a:r>
                <a:rPr lang="en-GB" b="1" baseline="30000" dirty="0" smtClean="0">
                  <a:solidFill>
                    <a:schemeClr val="accent2">
                      <a:lumMod val="75000"/>
                    </a:schemeClr>
                  </a:solidFill>
                </a:rPr>
                <a:t>-3</a:t>
              </a:r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  <a:endParaRPr lang="en-GB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56" name="ZoneTexte 855"/>
            <p:cNvSpPr txBox="1"/>
            <p:nvPr/>
          </p:nvSpPr>
          <p:spPr>
            <a:xfrm>
              <a:off x="2712534" y="5196054"/>
              <a:ext cx="1375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0070C0"/>
                  </a:solidFill>
                </a:rPr>
                <a:t>nl</a:t>
              </a:r>
              <a:r>
                <a:rPr lang="en-GB" b="1" dirty="0" smtClean="0">
                  <a:solidFill>
                    <a:srgbClr val="0070C0"/>
                  </a:solidFill>
                </a:rPr>
                <a:t> (10</a:t>
              </a:r>
              <a:r>
                <a:rPr lang="en-GB" b="1" baseline="30000" dirty="0" smtClean="0">
                  <a:solidFill>
                    <a:srgbClr val="0070C0"/>
                  </a:solidFill>
                </a:rPr>
                <a:t>19</a:t>
              </a:r>
              <a:r>
                <a:rPr lang="en-GB" b="1" dirty="0" smtClean="0">
                  <a:solidFill>
                    <a:srgbClr val="0070C0"/>
                  </a:solidFill>
                </a:rPr>
                <a:t>m</a:t>
              </a:r>
              <a:r>
                <a:rPr lang="en-GB" b="1" baseline="30000" dirty="0" smtClean="0">
                  <a:solidFill>
                    <a:srgbClr val="0070C0"/>
                  </a:solidFill>
                </a:rPr>
                <a:t>-3</a:t>
              </a:r>
              <a:r>
                <a:rPr lang="en-GB" b="1" dirty="0" smtClean="0">
                  <a:solidFill>
                    <a:srgbClr val="0070C0"/>
                  </a:solidFill>
                </a:rPr>
                <a:t>)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  <p:cxnSp>
          <p:nvCxnSpPr>
            <p:cNvPr id="857" name="Connecteur droit 856"/>
            <p:cNvCxnSpPr/>
            <p:nvPr/>
          </p:nvCxnSpPr>
          <p:spPr>
            <a:xfrm>
              <a:off x="6484251" y="3696104"/>
              <a:ext cx="0" cy="223306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3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dirty="0"/>
          </a:p>
        </p:txBody>
      </p:sp>
      <p:sp>
        <p:nvSpPr>
          <p:cNvPr id="867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  <p:sp>
        <p:nvSpPr>
          <p:cNvPr id="869" name="Titre 1"/>
          <p:cNvSpPr txBox="1">
            <a:spLocks/>
          </p:cNvSpPr>
          <p:nvPr/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WEST Timeline</a:t>
            </a:r>
            <a:endParaRPr lang="en-US" dirty="0"/>
          </a:p>
        </p:txBody>
      </p:sp>
      <p:sp>
        <p:nvSpPr>
          <p:cNvPr id="1072" name="Espace réservé du contenu 2"/>
          <p:cNvSpPr txBox="1">
            <a:spLocks/>
          </p:cNvSpPr>
          <p:nvPr/>
        </p:nvSpPr>
        <p:spPr bwMode="auto">
          <a:xfrm>
            <a:off x="299880" y="1126460"/>
            <a:ext cx="8844120" cy="67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fontAlgn="base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Tore Supra [1988 – 2012]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superconducting tokamak for long pulse operation</a:t>
            </a:r>
          </a:p>
        </p:txBody>
      </p:sp>
      <p:sp>
        <p:nvSpPr>
          <p:cNvPr id="974" name="ZoneTexte 973"/>
          <p:cNvSpPr txBox="1"/>
          <p:nvPr/>
        </p:nvSpPr>
        <p:spPr>
          <a:xfrm>
            <a:off x="58356" y="174631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2013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995" name="ZoneTexte 994"/>
          <p:cNvSpPr txBox="1"/>
          <p:nvPr/>
        </p:nvSpPr>
        <p:spPr>
          <a:xfrm>
            <a:off x="1216719" y="171817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2014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996" name="Connecteur droit 995"/>
          <p:cNvCxnSpPr/>
          <p:nvPr/>
        </p:nvCxnSpPr>
        <p:spPr>
          <a:xfrm flipV="1">
            <a:off x="377074" y="2052592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7" name="Connecteur droit 996"/>
          <p:cNvCxnSpPr/>
          <p:nvPr/>
        </p:nvCxnSpPr>
        <p:spPr>
          <a:xfrm flipV="1">
            <a:off x="955924" y="2137302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9" name="Connecteur droit 998"/>
          <p:cNvCxnSpPr/>
          <p:nvPr/>
        </p:nvCxnSpPr>
        <p:spPr>
          <a:xfrm flipV="1">
            <a:off x="1246301" y="2137302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0" name="Connecteur droit 999"/>
          <p:cNvCxnSpPr/>
          <p:nvPr/>
        </p:nvCxnSpPr>
        <p:spPr>
          <a:xfrm flipV="1">
            <a:off x="665546" y="2137302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necteur droit 1027"/>
          <p:cNvCxnSpPr/>
          <p:nvPr/>
        </p:nvCxnSpPr>
        <p:spPr>
          <a:xfrm flipV="1">
            <a:off x="1536178" y="2055726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ZoneTexte 1028"/>
          <p:cNvSpPr txBox="1"/>
          <p:nvPr/>
        </p:nvSpPr>
        <p:spPr>
          <a:xfrm>
            <a:off x="2380291" y="172482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2015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030" name="Connecteur droit 1029"/>
          <p:cNvCxnSpPr/>
          <p:nvPr/>
        </p:nvCxnSpPr>
        <p:spPr>
          <a:xfrm flipV="1">
            <a:off x="1540646" y="2059246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cteur droit 1030"/>
          <p:cNvCxnSpPr/>
          <p:nvPr/>
        </p:nvCxnSpPr>
        <p:spPr>
          <a:xfrm flipV="1">
            <a:off x="2119496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Connecteur droit 1031"/>
          <p:cNvCxnSpPr/>
          <p:nvPr/>
        </p:nvCxnSpPr>
        <p:spPr>
          <a:xfrm flipV="1">
            <a:off x="2409873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necteur droit 1032"/>
          <p:cNvCxnSpPr/>
          <p:nvPr/>
        </p:nvCxnSpPr>
        <p:spPr>
          <a:xfrm flipV="1">
            <a:off x="1829118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cteur droit 1033"/>
          <p:cNvCxnSpPr/>
          <p:nvPr/>
        </p:nvCxnSpPr>
        <p:spPr>
          <a:xfrm flipV="1">
            <a:off x="2699750" y="2062380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ZoneTexte 1034"/>
          <p:cNvSpPr txBox="1"/>
          <p:nvPr/>
        </p:nvSpPr>
        <p:spPr>
          <a:xfrm>
            <a:off x="3538482" y="172482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2016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036" name="Connecteur droit 1035"/>
          <p:cNvCxnSpPr/>
          <p:nvPr/>
        </p:nvCxnSpPr>
        <p:spPr>
          <a:xfrm flipV="1">
            <a:off x="2698837" y="2059246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cteur droit 1036"/>
          <p:cNvCxnSpPr/>
          <p:nvPr/>
        </p:nvCxnSpPr>
        <p:spPr>
          <a:xfrm flipV="1">
            <a:off x="3277687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cteur droit 1037"/>
          <p:cNvCxnSpPr/>
          <p:nvPr/>
        </p:nvCxnSpPr>
        <p:spPr>
          <a:xfrm flipV="1">
            <a:off x="3568064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cteur droit 1038"/>
          <p:cNvCxnSpPr/>
          <p:nvPr/>
        </p:nvCxnSpPr>
        <p:spPr>
          <a:xfrm flipV="1">
            <a:off x="2987309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cteur droit 1039"/>
          <p:cNvCxnSpPr/>
          <p:nvPr/>
        </p:nvCxnSpPr>
        <p:spPr>
          <a:xfrm flipV="1">
            <a:off x="3857941" y="2062380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ZoneTexte 1040"/>
          <p:cNvSpPr txBox="1"/>
          <p:nvPr/>
        </p:nvSpPr>
        <p:spPr>
          <a:xfrm>
            <a:off x="4698836" y="172482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2017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042" name="Connecteur droit 1041"/>
          <p:cNvCxnSpPr/>
          <p:nvPr/>
        </p:nvCxnSpPr>
        <p:spPr>
          <a:xfrm flipV="1">
            <a:off x="3859191" y="2059246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Connecteur droit 1042"/>
          <p:cNvCxnSpPr/>
          <p:nvPr/>
        </p:nvCxnSpPr>
        <p:spPr>
          <a:xfrm flipV="1">
            <a:off x="4438041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cteur droit 1043"/>
          <p:cNvCxnSpPr/>
          <p:nvPr/>
        </p:nvCxnSpPr>
        <p:spPr>
          <a:xfrm flipV="1">
            <a:off x="4728418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cteur droit 1044"/>
          <p:cNvCxnSpPr/>
          <p:nvPr/>
        </p:nvCxnSpPr>
        <p:spPr>
          <a:xfrm flipV="1">
            <a:off x="4147663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cteur droit 1045"/>
          <p:cNvCxnSpPr/>
          <p:nvPr/>
        </p:nvCxnSpPr>
        <p:spPr>
          <a:xfrm flipV="1">
            <a:off x="5018295" y="2062380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ZoneTexte 1046"/>
          <p:cNvSpPr txBox="1"/>
          <p:nvPr/>
        </p:nvSpPr>
        <p:spPr>
          <a:xfrm>
            <a:off x="5861790" y="172482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2018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048" name="Connecteur droit 1047"/>
          <p:cNvCxnSpPr/>
          <p:nvPr/>
        </p:nvCxnSpPr>
        <p:spPr>
          <a:xfrm flipV="1">
            <a:off x="5022145" y="2059246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cteur droit 1048"/>
          <p:cNvCxnSpPr/>
          <p:nvPr/>
        </p:nvCxnSpPr>
        <p:spPr>
          <a:xfrm flipV="1">
            <a:off x="5600995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necteur droit 1049"/>
          <p:cNvCxnSpPr/>
          <p:nvPr/>
        </p:nvCxnSpPr>
        <p:spPr>
          <a:xfrm flipV="1">
            <a:off x="5891372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cteur droit 1050"/>
          <p:cNvCxnSpPr/>
          <p:nvPr/>
        </p:nvCxnSpPr>
        <p:spPr>
          <a:xfrm flipV="1">
            <a:off x="5310617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cteur droit 1051"/>
          <p:cNvCxnSpPr/>
          <p:nvPr/>
        </p:nvCxnSpPr>
        <p:spPr>
          <a:xfrm flipV="1">
            <a:off x="6181249" y="2062380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ZoneTexte 1052"/>
          <p:cNvSpPr txBox="1"/>
          <p:nvPr/>
        </p:nvSpPr>
        <p:spPr>
          <a:xfrm>
            <a:off x="7018681" y="172482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2019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054" name="Connecteur droit 1053"/>
          <p:cNvCxnSpPr/>
          <p:nvPr/>
        </p:nvCxnSpPr>
        <p:spPr>
          <a:xfrm flipV="1">
            <a:off x="6179036" y="2059246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cteur droit 1054"/>
          <p:cNvCxnSpPr/>
          <p:nvPr/>
        </p:nvCxnSpPr>
        <p:spPr>
          <a:xfrm flipV="1">
            <a:off x="6757886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Connecteur droit 1055"/>
          <p:cNvCxnSpPr/>
          <p:nvPr/>
        </p:nvCxnSpPr>
        <p:spPr>
          <a:xfrm flipV="1">
            <a:off x="7048263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Connecteur droit 1056"/>
          <p:cNvCxnSpPr/>
          <p:nvPr/>
        </p:nvCxnSpPr>
        <p:spPr>
          <a:xfrm flipV="1">
            <a:off x="6467508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necteur droit 1057"/>
          <p:cNvCxnSpPr/>
          <p:nvPr/>
        </p:nvCxnSpPr>
        <p:spPr>
          <a:xfrm flipV="1">
            <a:off x="7338140" y="2062380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ZoneTexte 1058"/>
          <p:cNvSpPr txBox="1"/>
          <p:nvPr/>
        </p:nvSpPr>
        <p:spPr>
          <a:xfrm>
            <a:off x="8180553" y="172482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2020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060" name="Connecteur droit 1059"/>
          <p:cNvCxnSpPr/>
          <p:nvPr/>
        </p:nvCxnSpPr>
        <p:spPr>
          <a:xfrm flipV="1">
            <a:off x="7340908" y="2059246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necteur droit 1060"/>
          <p:cNvCxnSpPr/>
          <p:nvPr/>
        </p:nvCxnSpPr>
        <p:spPr>
          <a:xfrm flipV="1">
            <a:off x="7919758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Connecteur droit 1061"/>
          <p:cNvCxnSpPr/>
          <p:nvPr/>
        </p:nvCxnSpPr>
        <p:spPr>
          <a:xfrm flipV="1">
            <a:off x="8210135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Connecteur droit 1062"/>
          <p:cNvCxnSpPr/>
          <p:nvPr/>
        </p:nvCxnSpPr>
        <p:spPr>
          <a:xfrm flipV="1">
            <a:off x="7629380" y="2143956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Connecteur droit 1063"/>
          <p:cNvCxnSpPr/>
          <p:nvPr/>
        </p:nvCxnSpPr>
        <p:spPr>
          <a:xfrm flipV="1">
            <a:off x="8500012" y="2062380"/>
            <a:ext cx="0" cy="14402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6" name="Rectangle 1065"/>
          <p:cNvSpPr/>
          <p:nvPr/>
        </p:nvSpPr>
        <p:spPr>
          <a:xfrm>
            <a:off x="5165966" y="2209302"/>
            <a:ext cx="502319" cy="235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67" name="Rectangle 1066"/>
          <p:cNvSpPr/>
          <p:nvPr/>
        </p:nvSpPr>
        <p:spPr>
          <a:xfrm>
            <a:off x="6042985" y="2216549"/>
            <a:ext cx="251160" cy="2283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68" name="Rectangle 1067"/>
          <p:cNvSpPr/>
          <p:nvPr/>
        </p:nvSpPr>
        <p:spPr>
          <a:xfrm>
            <a:off x="6595901" y="2209302"/>
            <a:ext cx="251160" cy="235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69" name="Rectangle 1068"/>
          <p:cNvSpPr/>
          <p:nvPr/>
        </p:nvSpPr>
        <p:spPr>
          <a:xfrm>
            <a:off x="7116042" y="2209302"/>
            <a:ext cx="222098" cy="2498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70" name="Rectangle 1069"/>
          <p:cNvSpPr/>
          <p:nvPr/>
        </p:nvSpPr>
        <p:spPr>
          <a:xfrm>
            <a:off x="4932560" y="2216549"/>
            <a:ext cx="76530" cy="2283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71" name="Rectangle 1070"/>
          <p:cNvSpPr/>
          <p:nvPr/>
        </p:nvSpPr>
        <p:spPr>
          <a:xfrm>
            <a:off x="7806286" y="2203266"/>
            <a:ext cx="222098" cy="2559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250741" y="3039343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666666"/>
                </a:solidFill>
                <a:latin typeface="+mn-lt"/>
              </a:rPr>
              <a:t>First plasma</a:t>
            </a:r>
          </a:p>
        </p:txBody>
      </p:sp>
      <p:sp>
        <p:nvSpPr>
          <p:cNvPr id="1073" name="ZoneTexte 1072"/>
          <p:cNvSpPr txBox="1"/>
          <p:nvPr/>
        </p:nvSpPr>
        <p:spPr>
          <a:xfrm>
            <a:off x="5236318" y="2916233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666666"/>
                </a:solidFill>
                <a:latin typeface="+mn-lt"/>
              </a:rPr>
              <a:t>First X-point </a:t>
            </a:r>
          </a:p>
          <a:p>
            <a:r>
              <a:rPr lang="en-US" sz="1600" b="1" dirty="0">
                <a:solidFill>
                  <a:srgbClr val="666666"/>
                </a:solidFill>
                <a:latin typeface="+mn-lt"/>
              </a:rPr>
              <a:t>configuration</a:t>
            </a:r>
          </a:p>
        </p:txBody>
      </p:sp>
      <p:sp>
        <p:nvSpPr>
          <p:cNvPr id="1079" name="Rectangle 1078"/>
          <p:cNvSpPr/>
          <p:nvPr/>
        </p:nvSpPr>
        <p:spPr>
          <a:xfrm>
            <a:off x="4471578" y="2218448"/>
            <a:ext cx="460982" cy="226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80" name="Rectangle 1079"/>
          <p:cNvSpPr/>
          <p:nvPr/>
        </p:nvSpPr>
        <p:spPr>
          <a:xfrm>
            <a:off x="1511300" y="2201570"/>
            <a:ext cx="2958769" cy="257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4" name="Flèche droite 983"/>
          <p:cNvSpPr/>
          <p:nvPr/>
        </p:nvSpPr>
        <p:spPr>
          <a:xfrm>
            <a:off x="136282" y="2077982"/>
            <a:ext cx="8972222" cy="50407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0" name="Connecteur droit avec flèche 79"/>
          <p:cNvCxnSpPr>
            <a:stCxn id="53" idx="0"/>
          </p:cNvCxnSpPr>
          <p:nvPr/>
        </p:nvCxnSpPr>
        <p:spPr>
          <a:xfrm flipV="1">
            <a:off x="3948208" y="2441704"/>
            <a:ext cx="1022617" cy="59763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Connecteur droit avec flèche 1080"/>
          <p:cNvCxnSpPr>
            <a:stCxn id="1073" idx="0"/>
            <a:endCxn id="1067" idx="2"/>
          </p:cNvCxnSpPr>
          <p:nvPr/>
        </p:nvCxnSpPr>
        <p:spPr>
          <a:xfrm flipV="1">
            <a:off x="5984279" y="2444907"/>
            <a:ext cx="184286" cy="47132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2" name="ZoneTexte 1081"/>
          <p:cNvSpPr txBox="1"/>
          <p:nvPr/>
        </p:nvSpPr>
        <p:spPr>
          <a:xfrm>
            <a:off x="7150129" y="2887281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&gt;30 seconds </a:t>
            </a:r>
          </a:p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discharge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cxnSp>
        <p:nvCxnSpPr>
          <p:cNvPr id="1083" name="Connecteur droit avec flèche 1082"/>
          <p:cNvCxnSpPr>
            <a:stCxn id="1082" idx="0"/>
          </p:cNvCxnSpPr>
          <p:nvPr/>
        </p:nvCxnSpPr>
        <p:spPr>
          <a:xfrm flipH="1" flipV="1">
            <a:off x="7227105" y="2441705"/>
            <a:ext cx="662169" cy="44557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250653" y="2567022"/>
            <a:ext cx="2129638" cy="1319717"/>
            <a:chOff x="250653" y="2567022"/>
            <a:chExt cx="2129638" cy="1319717"/>
          </a:xfrm>
        </p:grpSpPr>
        <p:sp>
          <p:nvSpPr>
            <p:cNvPr id="70" name="Rectangle 69"/>
            <p:cNvSpPr/>
            <p:nvPr/>
          </p:nvSpPr>
          <p:spPr>
            <a:xfrm>
              <a:off x="250653" y="2983594"/>
              <a:ext cx="337038" cy="1883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562165" y="2898395"/>
              <a:ext cx="1513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66666"/>
                  </a:solidFill>
                  <a:latin typeface="+mn-lt"/>
                </a:rPr>
                <a:t>= Construction</a:t>
              </a:r>
              <a:endParaRPr lang="en-US" sz="1600" dirty="0">
                <a:solidFill>
                  <a:srgbClr val="666666"/>
                </a:solidFill>
                <a:latin typeface="+mn-lt"/>
              </a:endParaRPr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250653" y="3323866"/>
              <a:ext cx="337038" cy="1883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6" name="ZoneTexte 1075"/>
            <p:cNvSpPr txBox="1"/>
            <p:nvPr/>
          </p:nvSpPr>
          <p:spPr>
            <a:xfrm>
              <a:off x="562165" y="3238667"/>
              <a:ext cx="18181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66666"/>
                  </a:solidFill>
                  <a:latin typeface="+mn-lt"/>
                </a:rPr>
                <a:t>= Commissioning</a:t>
              </a:r>
              <a:endParaRPr lang="en-US" sz="1600" dirty="0">
                <a:solidFill>
                  <a:srgbClr val="666666"/>
                </a:solidFill>
                <a:latin typeface="+mn-lt"/>
              </a:endParaRPr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250653" y="3633384"/>
              <a:ext cx="337038" cy="1883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8" name="ZoneTexte 1077"/>
            <p:cNvSpPr txBox="1"/>
            <p:nvPr/>
          </p:nvSpPr>
          <p:spPr>
            <a:xfrm>
              <a:off x="562165" y="3548185"/>
              <a:ext cx="1502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66666"/>
                  </a:solidFill>
                  <a:latin typeface="+mn-lt"/>
                </a:rPr>
                <a:t>= Experiments</a:t>
              </a:r>
              <a:endParaRPr lang="en-US" sz="1600" dirty="0">
                <a:solidFill>
                  <a:srgbClr val="666666"/>
                </a:solidFill>
                <a:latin typeface="+mn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0653" y="2652221"/>
              <a:ext cx="337038" cy="18833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562165" y="2567022"/>
              <a:ext cx="8867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66666"/>
                  </a:solidFill>
                  <a:latin typeface="+mn-lt"/>
                </a:rPr>
                <a:t>= Study</a:t>
              </a:r>
              <a:endParaRPr lang="en-US" sz="1600" dirty="0">
                <a:solidFill>
                  <a:srgbClr val="666666"/>
                </a:solidFill>
                <a:latin typeface="+mn-lt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151751" y="2214347"/>
            <a:ext cx="1388895" cy="2273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Tore Supra CODAC - Infrastructure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78964" y="2553265"/>
            <a:ext cx="861351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27832" y="2286951"/>
            <a:ext cx="1796859" cy="32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Ethernet Network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78964" y="2851791"/>
            <a:ext cx="7455866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37733" y="2592539"/>
            <a:ext cx="1796859" cy="32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Real-Time Network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78964" y="3129329"/>
            <a:ext cx="7461698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43159" y="2863015"/>
            <a:ext cx="2413217" cy="32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Timing System Network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8172400" y="2550827"/>
            <a:ext cx="4404" cy="8665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2339752" y="3129331"/>
            <a:ext cx="0" cy="875733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5220072" y="3124375"/>
            <a:ext cx="0" cy="880689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endCxn id="79" idx="0"/>
          </p:cNvCxnSpPr>
          <p:nvPr/>
        </p:nvCxnSpPr>
        <p:spPr>
          <a:xfrm>
            <a:off x="1978647" y="2863015"/>
            <a:ext cx="0" cy="11420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1619672" y="2550827"/>
            <a:ext cx="0" cy="145423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4887476" y="2550827"/>
            <a:ext cx="0" cy="145423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Résultat de recherche d'images pour &quot;multiscreen wal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1" y="1322505"/>
            <a:ext cx="1325570" cy="6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Connecteur droit 54"/>
          <p:cNvCxnSpPr/>
          <p:nvPr/>
        </p:nvCxnSpPr>
        <p:spPr>
          <a:xfrm flipV="1">
            <a:off x="7670580" y="1988840"/>
            <a:ext cx="0" cy="56299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1783066" y="2114112"/>
            <a:ext cx="0" cy="43671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dirty="0"/>
          </a:p>
        </p:txBody>
      </p:sp>
      <p:sp>
        <p:nvSpPr>
          <p:cNvPr id="62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  <p:pic>
        <p:nvPicPr>
          <p:cNvPr id="9220" name="Picture 4" descr="RÃ©sultat de recherche d'images pour &quot;chassis vM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96991"/>
            <a:ext cx="1334900" cy="8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e 51"/>
          <p:cNvGrpSpPr/>
          <p:nvPr/>
        </p:nvGrpSpPr>
        <p:grpSpPr>
          <a:xfrm>
            <a:off x="467544" y="4005064"/>
            <a:ext cx="3022206" cy="1765426"/>
            <a:chOff x="467544" y="4543894"/>
            <a:chExt cx="3022206" cy="1765426"/>
          </a:xfrm>
        </p:grpSpPr>
        <p:pic>
          <p:nvPicPr>
            <p:cNvPr id="74" name="Picture 2" descr="P1140971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62" y="5137088"/>
              <a:ext cx="661969" cy="496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P1140971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535" y="5148493"/>
              <a:ext cx="661969" cy="496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P1140971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904" y="5137087"/>
              <a:ext cx="661969" cy="496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P1140971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978" y="5690131"/>
              <a:ext cx="661969" cy="496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P1140971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018" y="5690130"/>
              <a:ext cx="661969" cy="496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Rectangle à coins arrondis 78"/>
            <p:cNvSpPr/>
            <p:nvPr/>
          </p:nvSpPr>
          <p:spPr>
            <a:xfrm>
              <a:off x="467544" y="4543894"/>
              <a:ext cx="3022206" cy="1765426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666666"/>
                  </a:solidFill>
                </a:rPr>
                <a:t>VME Acquisition Units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3884308" y="4005064"/>
            <a:ext cx="3022206" cy="1765426"/>
            <a:chOff x="3884308" y="4581128"/>
            <a:chExt cx="3022206" cy="1765426"/>
          </a:xfrm>
        </p:grpSpPr>
        <p:pic>
          <p:nvPicPr>
            <p:cNvPr id="73" name="Image 72" descr="PC_SAPHIR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718" y="5182023"/>
              <a:ext cx="903370" cy="5176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Rectangle à coins arrondis 79"/>
            <p:cNvSpPr/>
            <p:nvPr/>
          </p:nvSpPr>
          <p:spPr>
            <a:xfrm>
              <a:off x="3884308" y="4581128"/>
              <a:ext cx="3022206" cy="1765426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666666"/>
                  </a:solidFill>
                </a:rPr>
                <a:t>PC Acquisition Units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pic>
          <p:nvPicPr>
            <p:cNvPr id="81" name="Image 80" descr="PC_SAPHIR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088" y="5198607"/>
              <a:ext cx="903370" cy="517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Image 81" descr="PC_SAPHIR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58" y="5209312"/>
              <a:ext cx="903370" cy="517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Image 82" descr="PC_SAPHIR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411" y="5689867"/>
              <a:ext cx="903370" cy="517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Image 83" descr="PC_SAPHIR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041" y="5689867"/>
              <a:ext cx="903370" cy="5176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22" name="Picture 6" descr="RÃ©sultat de recherche d'images pour &quot;database symbo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19" y="3422794"/>
            <a:ext cx="1078366" cy="10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1034601" y="1061546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VME Compiler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7804599" y="4562511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Database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6876256" y="988976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Control Room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3271405" y="1052736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VME Server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3923928" y="2132856"/>
            <a:ext cx="0" cy="43671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RÃ©sultat de recherche d'images pour &quot;server symbol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76" y="1407472"/>
            <a:ext cx="797392" cy="7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ZoneTexte 106"/>
          <p:cNvSpPr txBox="1"/>
          <p:nvPr/>
        </p:nvSpPr>
        <p:spPr>
          <a:xfrm>
            <a:off x="1223318" y="5770490"/>
            <a:ext cx="1313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1995 – 2011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4733210" y="5770834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2004 – 2012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434245" y="6297707"/>
            <a:ext cx="43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INTEL acquisition unit: one unit remaining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0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Tore Supra CODAC – Acquisition </a:t>
            </a:r>
            <a:r>
              <a:rPr lang="fr-FR" dirty="0" err="1" smtClean="0"/>
              <a:t>unitS</a:t>
            </a:r>
            <a:endParaRPr lang="fr-FR" dirty="0"/>
          </a:p>
        </p:txBody>
      </p:sp>
      <p:sp>
        <p:nvSpPr>
          <p:cNvPr id="7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dirty="0"/>
          </a:p>
        </p:txBody>
      </p:sp>
      <p:sp>
        <p:nvSpPr>
          <p:cNvPr id="8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  <p:sp>
        <p:nvSpPr>
          <p:cNvPr id="2" name="AutoShape 2" descr="RÃ©sultat de recherche d'images pour &quot;lynxos symbo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Ã©sultat de recherche d'images pour &quot;lynxos symbol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RÃ©sultat de recherche d'images pour &quot;lynxos symbol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75380"/>
              </p:ext>
            </p:extLst>
          </p:nvPr>
        </p:nvGraphicFramePr>
        <p:xfrm>
          <a:off x="208284" y="1150809"/>
          <a:ext cx="8756204" cy="530252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573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8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445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8351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VME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Industrial Computer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20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Operating System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LynxOS</a:t>
                      </a:r>
                      <a:endParaRPr lang="en-US" sz="1600" b="0" dirty="0" smtClean="0"/>
                    </a:p>
                    <a:p>
                      <a:pPr algn="ctr"/>
                      <a:r>
                        <a:rPr lang="en-US" sz="1600" b="0" dirty="0" smtClean="0"/>
                        <a:t>Diskless system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Windows XP</a:t>
                      </a:r>
                    </a:p>
                    <a:p>
                      <a:pPr algn="ctr"/>
                      <a:r>
                        <a:rPr lang="en-US" sz="1600" b="0" dirty="0" smtClean="0"/>
                        <a:t>Local</a:t>
                      </a:r>
                      <a:r>
                        <a:rPr lang="en-US" sz="1600" b="0" baseline="0" dirty="0" smtClean="0"/>
                        <a:t> hard drive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68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Processing</a:t>
                      </a:r>
                      <a:r>
                        <a:rPr lang="en-US" sz="1600" b="0" baseline="0" dirty="0" smtClean="0"/>
                        <a:t> Unit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 or 2 CPU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Single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processor</a:t>
                      </a:r>
                    </a:p>
                    <a:p>
                      <a:pPr algn="ctr"/>
                      <a:r>
                        <a:rPr lang="en-US" sz="1600" b="0" dirty="0" smtClean="0"/>
                        <a:t>(possibly multiple cores)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687"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/>
                        <a:t>Acquisition boards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VME board</a:t>
                      </a:r>
                    </a:p>
                    <a:p>
                      <a:pPr algn="ctr"/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PCI/PCIe</a:t>
                      </a:r>
                      <a:r>
                        <a:rPr lang="en-US" sz="1600" b="0" baseline="0" dirty="0" smtClean="0"/>
                        <a:t> board</a:t>
                      </a:r>
                    </a:p>
                    <a:p>
                      <a:pPr algn="ctr"/>
                      <a:r>
                        <a:rPr lang="en-US" sz="1600" b="0" dirty="0" smtClean="0"/>
                        <a:t>Ethernet boards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572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Timing System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Home made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PCIe boards from NI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466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Real Time</a:t>
                      </a:r>
                    </a:p>
                    <a:p>
                      <a:pPr algn="ctr"/>
                      <a:r>
                        <a:rPr lang="en-US" sz="1600" b="0" dirty="0" smtClean="0"/>
                        <a:t>(reflective memory)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/>
                        <a:t>ScramNet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No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21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Number of unit</a:t>
                      </a:r>
                      <a:endParaRPr lang="en-US" sz="1600" b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26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22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736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Advantages</a:t>
                      </a:r>
                      <a:endParaRPr lang="en-US" sz="1600" b="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Centralized system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Real</a:t>
                      </a:r>
                      <a:r>
                        <a:rPr lang="en-US" sz="1600" b="0" baseline="0" dirty="0" smtClean="0"/>
                        <a:t> Time 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/>
                        <a:t>Easy bus analysis</a:t>
                      </a:r>
                      <a:endParaRPr lang="en-US" sz="1600" b="0" dirty="0" smtClean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Cheap components (&lt;1k€)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3514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Issues</a:t>
                      </a:r>
                      <a:endParaRPr lang="en-US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Obsolescence issue</a:t>
                      </a:r>
                    </a:p>
                    <a:p>
                      <a:pPr algn="ctr"/>
                      <a:r>
                        <a:rPr lang="en-US" sz="1600" b="0" dirty="0" smtClean="0"/>
                        <a:t>Limited performance</a:t>
                      </a:r>
                    </a:p>
                    <a:p>
                      <a:pPr algn="ctr"/>
                      <a:r>
                        <a:rPr lang="en-US" sz="1600" b="0" dirty="0" smtClean="0"/>
                        <a:t>Cost (&gt;5k€)</a:t>
                      </a:r>
                      <a:endParaRPr lang="en-US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Lack of RT data</a:t>
                      </a:r>
                    </a:p>
                    <a:p>
                      <a:pPr algn="ctr"/>
                      <a:r>
                        <a:rPr lang="en-US" sz="1600" b="0" dirty="0" smtClean="0"/>
                        <a:t>Hard maintenance</a:t>
                      </a:r>
                    </a:p>
                    <a:p>
                      <a:pPr algn="ctr"/>
                      <a:r>
                        <a:rPr lang="en-US" sz="1600" b="0" dirty="0" smtClean="0"/>
                        <a:t>No Real Time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/>
                        <a:t>No bus analyzer available in house</a:t>
                      </a:r>
                      <a:endParaRPr lang="en-US" sz="1600" b="0" dirty="0" smtClean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" name="Picture 8" descr="RÃ©sultat de recherche d'images pour &quot;lynxOS lo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2" b="23444"/>
          <a:stretch/>
        </p:blipFill>
        <p:spPr bwMode="auto">
          <a:xfrm>
            <a:off x="4860032" y="1523319"/>
            <a:ext cx="720080" cy="3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XP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9" y="1477468"/>
            <a:ext cx="664211" cy="6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Ã©sultat de recherche d'images pour &quot;national instrumen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53" y="3298489"/>
            <a:ext cx="321940" cy="3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Ã©sultat de recherche d'images pour &quot;curtiss-wright&quot;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4" b="32103"/>
          <a:stretch/>
        </p:blipFill>
        <p:spPr bwMode="auto">
          <a:xfrm>
            <a:off x="4586386" y="3620429"/>
            <a:ext cx="1080120" cy="3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671888" y="1949450"/>
            <a:ext cx="5364162" cy="4719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Evolution of the WEST CODAC System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600" dirty="0" smtClean="0"/>
              <a:t>Motivations and solutions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  </a:t>
            </a:r>
            <a:r>
              <a:rPr lang="en-US" sz="1600" dirty="0" smtClean="0"/>
              <a:t>- Acquisition Units</a:t>
            </a:r>
            <a:br>
              <a:rPr lang="en-US" sz="1600" dirty="0" smtClean="0"/>
            </a:br>
            <a:r>
              <a:rPr lang="en-US" sz="1600" dirty="0" smtClean="0"/>
              <a:t>     - Acquisition boards</a:t>
            </a:r>
            <a:br>
              <a:rPr lang="en-US" sz="1600" dirty="0" smtClean="0"/>
            </a:br>
            <a:r>
              <a:rPr lang="en-US" sz="1600" dirty="0" smtClean="0"/>
              <a:t>     - Real-time Network</a:t>
            </a:r>
            <a:br>
              <a:rPr lang="en-US" sz="1600" dirty="0" smtClean="0"/>
            </a:br>
            <a:r>
              <a:rPr lang="en-US" sz="1600" dirty="0" smtClean="0"/>
              <a:t>     - Timing System Network</a:t>
            </a:r>
            <a:br>
              <a:rPr lang="en-US" sz="1600" dirty="0" smtClean="0"/>
            </a:br>
            <a:r>
              <a:rPr lang="en-US" sz="1600" dirty="0" smtClean="0"/>
              <a:t>     - Timeline</a:t>
            </a:r>
            <a:br>
              <a:rPr lang="en-US" sz="1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9458" name="Espace réservé du numéro de diapositive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75BCC8B2-0BA6-4B93-8971-7468F6C19B8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/>
          </a:p>
        </p:txBody>
      </p:sp>
      <p:sp>
        <p:nvSpPr>
          <p:cNvPr id="19459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Evolution – Why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1506" name="Espace réservé du contenu 11"/>
          <p:cNvSpPr>
            <a:spLocks noGrp="1"/>
          </p:cNvSpPr>
          <p:nvPr>
            <p:ph idx="1"/>
          </p:nvPr>
        </p:nvSpPr>
        <p:spPr>
          <a:xfrm>
            <a:off x="323528" y="1124744"/>
            <a:ext cx="8172450" cy="4968875"/>
          </a:xfrm>
        </p:spPr>
        <p:txBody>
          <a:bodyPr/>
          <a:lstStyle/>
          <a:p>
            <a:pPr marL="717550" lvl="1" indent="0" eaLnBrk="1" hangingPunct="1">
              <a:spcAft>
                <a:spcPts val="400"/>
              </a:spcAft>
              <a:buSzPct val="100000"/>
              <a:buNone/>
            </a:pPr>
            <a:r>
              <a:rPr lang="en-US" sz="2200" u="sng" dirty="0" smtClean="0">
                <a:solidFill>
                  <a:schemeClr val="bg1">
                    <a:lumMod val="50000"/>
                  </a:schemeClr>
                </a:solidFill>
              </a:rPr>
              <a:t>Motivations for an upgrade: 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Make maintenance easier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Improve performances (acquisition and computation)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Reduce cost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Manage obsolescence</a:t>
            </a:r>
          </a:p>
          <a:p>
            <a:pPr marL="717550" lvl="1" indent="0">
              <a:spcAft>
                <a:spcPts val="400"/>
              </a:spcAft>
              <a:buSzPct val="100000"/>
              <a:buNone/>
            </a:pPr>
            <a:endParaRPr lang="en-US" sz="2200" u="sng" dirty="0">
              <a:solidFill>
                <a:schemeClr val="bg1">
                  <a:lumMod val="50000"/>
                </a:schemeClr>
              </a:solidFill>
            </a:endParaRPr>
          </a:p>
          <a:p>
            <a:pPr marL="717550" lvl="1" indent="0">
              <a:spcAft>
                <a:spcPts val="400"/>
              </a:spcAft>
              <a:buSzPct val="100000"/>
              <a:buNone/>
            </a:pPr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Solutions: 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Centralized management for acquisition units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Define a “WEST acquisition unit” reference and upgrade old units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Change the “Real Time Network”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Suppliers selection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Choose “Off-the-shelf” components</a:t>
            </a: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endParaRPr lang="en-US" sz="2200" u="sng" dirty="0">
              <a:solidFill>
                <a:schemeClr val="bg1">
                  <a:lumMod val="50000"/>
                </a:schemeClr>
              </a:solidFill>
            </a:endParaRPr>
          </a:p>
          <a:p>
            <a:pPr marL="1258888" lvl="1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dirty="0"/>
          </a:p>
        </p:txBody>
      </p:sp>
      <p:sp>
        <p:nvSpPr>
          <p:cNvPr id="36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0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Acquisition Unit – </a:t>
            </a:r>
            <a:r>
              <a:rPr lang="en-US" dirty="0" err="1" smtClean="0"/>
              <a:t>CentrAlized</a:t>
            </a:r>
            <a:endParaRPr lang="en-US" dirty="0"/>
          </a:p>
        </p:txBody>
      </p:sp>
      <p:sp>
        <p:nvSpPr>
          <p:cNvPr id="35" name="Espace réservé du numéro de diapositive 8"/>
          <p:cNvSpPr txBox="1">
            <a:spLocks/>
          </p:cNvSpPr>
          <p:nvPr/>
        </p:nvSpPr>
        <p:spPr bwMode="auto">
          <a:xfrm>
            <a:off x="8352185" y="6476490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dirty="0"/>
          </a:p>
        </p:txBody>
      </p:sp>
      <p:sp>
        <p:nvSpPr>
          <p:cNvPr id="36" name="Espace réservé du pied de page 9"/>
          <p:cNvSpPr txBox="1">
            <a:spLocks/>
          </p:cNvSpPr>
          <p:nvPr/>
        </p:nvSpPr>
        <p:spPr bwMode="auto">
          <a:xfrm>
            <a:off x="7092280" y="6466984"/>
            <a:ext cx="117801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IAEA TM 2019</a:t>
            </a:r>
            <a:endParaRPr lang="fr-FR" dirty="0"/>
          </a:p>
        </p:txBody>
      </p:sp>
      <p:pic>
        <p:nvPicPr>
          <p:cNvPr id="37" name="Picture 2" descr="RÃ©sultat de recherche d'images pour &quot;dell server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b="28259"/>
          <a:stretch/>
        </p:blipFill>
        <p:spPr bwMode="auto">
          <a:xfrm>
            <a:off x="1076858" y="3816602"/>
            <a:ext cx="1895896" cy="7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Ã©sultat de recherche d'images pour &quot;dell server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b="28259"/>
          <a:stretch/>
        </p:blipFill>
        <p:spPr bwMode="auto">
          <a:xfrm>
            <a:off x="1076858" y="3453182"/>
            <a:ext cx="1895896" cy="7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1043608" y="3183940"/>
            <a:ext cx="1962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Production Server</a:t>
            </a:r>
          </a:p>
        </p:txBody>
      </p:sp>
      <p:sp>
        <p:nvSpPr>
          <p:cNvPr id="33" name="Espace réservé du contenu 11"/>
          <p:cNvSpPr txBox="1">
            <a:spLocks/>
          </p:cNvSpPr>
          <p:nvPr/>
        </p:nvSpPr>
        <p:spPr bwMode="auto">
          <a:xfrm>
            <a:off x="323528" y="1124744"/>
            <a:ext cx="858825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lvl="1" indent="0">
              <a:spcAft>
                <a:spcPts val="400"/>
              </a:spcAft>
              <a:buSzPct val="100000"/>
              <a:buFontTx/>
              <a:buNone/>
            </a:pPr>
            <a:r>
              <a:rPr lang="en-US" sz="2200" u="sng" dirty="0" smtClean="0">
                <a:solidFill>
                  <a:schemeClr val="bg1">
                    <a:lumMod val="50000"/>
                  </a:schemeClr>
                </a:solidFill>
              </a:rPr>
              <a:t>PXE (</a:t>
            </a:r>
            <a:r>
              <a:rPr lang="en-US" sz="2200" u="sng" dirty="0" err="1" smtClean="0">
                <a:solidFill>
                  <a:schemeClr val="bg1">
                    <a:lumMod val="50000"/>
                  </a:schemeClr>
                </a:solidFill>
              </a:rPr>
              <a:t>Preboot</a:t>
            </a:r>
            <a:r>
              <a:rPr lang="en-US" sz="2200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bg1">
                    <a:lumMod val="50000"/>
                  </a:schemeClr>
                </a:solidFill>
              </a:rPr>
              <a:t>eXecution</a:t>
            </a:r>
            <a:r>
              <a:rPr lang="en-US" sz="2200" u="sng" dirty="0" smtClean="0">
                <a:solidFill>
                  <a:schemeClr val="bg1">
                    <a:lumMod val="50000"/>
                  </a:schemeClr>
                </a:solidFill>
              </a:rPr>
              <a:t> Environment): 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The server can host several “Operating System”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client recovers the OS at startup and runs it from internal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RAM</a:t>
            </a:r>
          </a:p>
          <a:p>
            <a:pPr marL="1382713" lvl="4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Configuration files are used to manage all units:</a:t>
            </a: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	      PHY Address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IP Address  OS Version  User data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endParaRPr lang="en-US" sz="22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41375" lvl="4" indent="0">
              <a:spcAft>
                <a:spcPts val="400"/>
              </a:spcAft>
              <a:buSzPct val="100000"/>
              <a:buNone/>
            </a:pPr>
            <a:endParaRPr lang="en-US" sz="22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258888" lvl="1" indent="-541338">
              <a:spcAft>
                <a:spcPts val="400"/>
              </a:spcAft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964" y="6237312"/>
            <a:ext cx="8334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666666"/>
                </a:solidFill>
                <a:latin typeface="+mn-lt"/>
              </a:rPr>
              <a:t>DHCP = Dynamic Host Configuration </a:t>
            </a:r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Protocol / TFTP </a:t>
            </a:r>
            <a:r>
              <a:rPr lang="en-US" sz="1600" b="1" dirty="0">
                <a:solidFill>
                  <a:srgbClr val="666666"/>
                </a:solidFill>
                <a:latin typeface="+mn-lt"/>
              </a:rPr>
              <a:t>= Trivial File Transfer Protocol</a:t>
            </a:r>
          </a:p>
          <a:p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NFS = Network File System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cxnSp>
        <p:nvCxnSpPr>
          <p:cNvPr id="4" name="Connecteur droit 3"/>
          <p:cNvCxnSpPr>
            <a:stCxn id="37" idx="3"/>
          </p:cNvCxnSpPr>
          <p:nvPr/>
        </p:nvCxnSpPr>
        <p:spPr>
          <a:xfrm>
            <a:off x="2972754" y="4173604"/>
            <a:ext cx="53539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649039" y="3637896"/>
            <a:ext cx="0" cy="535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827095" y="3631478"/>
            <a:ext cx="0" cy="535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991678" y="3628688"/>
            <a:ext cx="0" cy="535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088883" y="4192052"/>
            <a:ext cx="1471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LAN Network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658893" y="3117041"/>
            <a:ext cx="2167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PXE Booting Clients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214430" y="4530606"/>
            <a:ext cx="16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66"/>
                </a:solidFill>
                <a:latin typeface="+mn-lt"/>
              </a:rPr>
              <a:t>Backup Server</a:t>
            </a:r>
            <a:endParaRPr lang="en-US" sz="1600" b="1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41" name="Picture 4" descr="RÃ©sultat de recherche d'images pour &quot;pc industriel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19" y="3286318"/>
            <a:ext cx="812240" cy="8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RÃ©sultat de recherche d'images pour &quot;pc industriel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75" y="3286318"/>
            <a:ext cx="812240" cy="8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RÃ©sultat de recherche d'images pour &quot;pc industriel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58" y="3286318"/>
            <a:ext cx="812240" cy="8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1331639" y="5046275"/>
            <a:ext cx="6938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Easier maintenance (configuration, update and replacement)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High  risk on </a:t>
            </a:r>
            <a:r>
              <a:rPr lang="en-US" sz="1600" b="1" dirty="0" smtClean="0">
                <a:solidFill>
                  <a:schemeClr val="tx2"/>
                </a:solidFill>
              </a:rPr>
              <a:t>server – Higher network traffic</a:t>
            </a:r>
            <a:endParaRPr lang="en-US" sz="1600" b="1" dirty="0">
              <a:solidFill>
                <a:schemeClr val="tx2"/>
              </a:solidFill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Local disk required for high data </a:t>
            </a:r>
            <a:r>
              <a:rPr lang="en-US" sz="1600" b="1" dirty="0" smtClean="0">
                <a:solidFill>
                  <a:schemeClr val="tx2"/>
                </a:solidFill>
              </a:rPr>
              <a:t>throughput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owerpoint2007_IRFM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Modele_powerpoint2007_IRFM</Template>
  <TotalTime>16971</TotalTime>
  <Words>1294</Words>
  <Application>Microsoft Office PowerPoint</Application>
  <PresentationFormat>Affichage à l'écran (4:3)</PresentationFormat>
  <Paragraphs>354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Modele_powerpoint2007_IRFM</vt:lpstr>
      <vt:lpstr>From Tore Supra to WEST: Evolution of the CODAC infrastructure </vt:lpstr>
      <vt:lpstr>Summary</vt:lpstr>
      <vt:lpstr>WEST Project</vt:lpstr>
      <vt:lpstr>Présentation PowerPoint</vt:lpstr>
      <vt:lpstr>Tore Supra CODAC - Infrastructure</vt:lpstr>
      <vt:lpstr>Tore Supra CODAC – Acquisition unitS</vt:lpstr>
      <vt:lpstr>Evolution of the WEST CODAC System      - Motivations and solutions      - Acquisition Units      - Acquisition boards      - Real-time Network      - Timing System Network      - Timeline    </vt:lpstr>
      <vt:lpstr>Evolution – Why ?</vt:lpstr>
      <vt:lpstr>Acquisition Unit – CentrAlized</vt:lpstr>
      <vt:lpstr>Acquisition Boards</vt:lpstr>
      <vt:lpstr>Real-Time Network</vt:lpstr>
      <vt:lpstr>Timing System Network</vt:lpstr>
      <vt:lpstr>WEST CODAC</vt:lpstr>
      <vt:lpstr>WEST CODAC</vt:lpstr>
      <vt:lpstr>WEST CODAC TIMELINE</vt:lpstr>
      <vt:lpstr>Example of acquisition unit       - standard acquisition unit: Magnetics      - HYBRID acquisition unit: Fueling      - Continuous acquisition unit: Calorimetry   </vt:lpstr>
      <vt:lpstr>Example - Standard acquisition unit</vt:lpstr>
      <vt:lpstr>Example - HYBRID acquisition unit</vt:lpstr>
      <vt:lpstr>Example - CONTINUOUS acquisition unit</vt:lpstr>
      <vt:lpstr>Conclusion and plan forward</vt:lpstr>
      <vt:lpstr>DRF  IRFM STEP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BERNE Alexandre 231954</dc:creator>
  <cp:lastModifiedBy>SANTRAINE Benjamin 244164</cp:lastModifiedBy>
  <cp:revision>159</cp:revision>
  <cp:lastPrinted>2012-06-19T14:18:21Z</cp:lastPrinted>
  <dcterms:created xsi:type="dcterms:W3CDTF">2012-06-19T13:54:11Z</dcterms:created>
  <dcterms:modified xsi:type="dcterms:W3CDTF">2019-05-11T07:31:09Z</dcterms:modified>
</cp:coreProperties>
</file>