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1"/>
  </p:notesMasterIdLst>
  <p:handoutMasterIdLst>
    <p:handoutMasterId r:id="rId22"/>
  </p:handoutMasterIdLst>
  <p:sldIdLst>
    <p:sldId id="317" r:id="rId2"/>
    <p:sldId id="325" r:id="rId3"/>
    <p:sldId id="326" r:id="rId4"/>
    <p:sldId id="327" r:id="rId5"/>
    <p:sldId id="350" r:id="rId6"/>
    <p:sldId id="351" r:id="rId7"/>
    <p:sldId id="353" r:id="rId8"/>
    <p:sldId id="354" r:id="rId9"/>
    <p:sldId id="355" r:id="rId10"/>
    <p:sldId id="356" r:id="rId11"/>
    <p:sldId id="357" r:id="rId12"/>
    <p:sldId id="358" r:id="rId13"/>
    <p:sldId id="359" r:id="rId14"/>
    <p:sldId id="360" r:id="rId15"/>
    <p:sldId id="352" r:id="rId16"/>
    <p:sldId id="362" r:id="rId17"/>
    <p:sldId id="364" r:id="rId18"/>
    <p:sldId id="365"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Daron (CONTR)" initials="C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2"/>
    <p:restoredTop sz="95179" autoAdjust="0"/>
  </p:normalViewPr>
  <p:slideViewPr>
    <p:cSldViewPr>
      <p:cViewPr varScale="1">
        <p:scale>
          <a:sx n="102" d="100"/>
          <a:sy n="102" d="100"/>
        </p:scale>
        <p:origin x="682" y="62"/>
      </p:cViewPr>
      <p:guideLst>
        <p:guide orient="horz" pos="2160"/>
        <p:guide pos="2880"/>
      </p:guideLst>
    </p:cSldViewPr>
  </p:slideViewPr>
  <p:notesTextViewPr>
    <p:cViewPr>
      <p:scale>
        <a:sx n="1" d="1"/>
        <a:sy n="1" d="1"/>
      </p:scale>
      <p:origin x="0" y="0"/>
    </p:cViewPr>
  </p:notesTextViewPr>
  <p:notesViewPr>
    <p:cSldViewPr>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1BF93-5587-A941-8C6A-0A17C428A384}" type="datetimeFigureOut">
              <a:rPr lang="en-US" smtClean="0"/>
              <a:t>6/18/2019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6557C9-8A8E-3F48-A08A-2206D4E80535}" type="slidenum">
              <a:rPr lang="en-US" smtClean="0"/>
              <a:t>‹#›</a:t>
            </a:fld>
            <a:endParaRPr lang="en-US"/>
          </a:p>
        </p:txBody>
      </p:sp>
    </p:spTree>
    <p:extLst>
      <p:ext uri="{BB962C8B-B14F-4D97-AF65-F5344CB8AC3E}">
        <p14:creationId xmlns:p14="http://schemas.microsoft.com/office/powerpoint/2010/main" val="115179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436BC-8E9E-4B73-B956-22F91378944A}" type="datetimeFigureOut">
              <a:rPr lang="en-US" smtClean="0"/>
              <a:t>6/18/2019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5B08D-7E9E-4F26-8301-A44CB4E8BFCD}" type="slidenum">
              <a:rPr lang="en-US" smtClean="0"/>
              <a:t>‹#›</a:t>
            </a:fld>
            <a:endParaRPr lang="en-US"/>
          </a:p>
        </p:txBody>
      </p:sp>
    </p:spTree>
    <p:extLst>
      <p:ext uri="{BB962C8B-B14F-4D97-AF65-F5344CB8AC3E}">
        <p14:creationId xmlns:p14="http://schemas.microsoft.com/office/powerpoint/2010/main" val="318298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alpha val="0"/>
          </a:schemeClr>
        </a:solidFill>
        <a:effectLst/>
      </p:bgPr>
    </p:bg>
    <p:spTree>
      <p:nvGrpSpPr>
        <p:cNvPr id="1" name=""/>
        <p:cNvGrpSpPr/>
        <p:nvPr/>
      </p:nvGrpSpPr>
      <p:grpSpPr>
        <a:xfrm>
          <a:off x="0" y="0"/>
          <a:ext cx="0" cy="0"/>
          <a:chOff x="0" y="0"/>
          <a:chExt cx="0" cy="0"/>
        </a:xfrm>
      </p:grpSpPr>
      <p:pic>
        <p:nvPicPr>
          <p:cNvPr id="29" name="Picture 28"/>
          <p:cNvPicPr>
            <a:picLocks/>
          </p:cNvPicPr>
          <p:nvPr userDrawn="1"/>
        </p:nvPicPr>
        <p:blipFill rotWithShape="1">
          <a:blip r:embed="rId2" cstate="print">
            <a:extLst>
              <a:ext uri="{28A0092B-C50C-407E-A947-70E740481C1C}">
                <a14:useLocalDpi xmlns:a14="http://schemas.microsoft.com/office/drawing/2010/main" val="0"/>
              </a:ext>
            </a:extLst>
          </a:blip>
          <a:srcRect t="38689" b="27610"/>
          <a:stretch/>
        </p:blipFill>
        <p:spPr>
          <a:xfrm>
            <a:off x="0" y="1068006"/>
            <a:ext cx="9143999" cy="4049904"/>
          </a:xfrm>
          <a:prstGeom prst="rect">
            <a:avLst/>
          </a:prstGeom>
        </p:spPr>
      </p:pic>
      <p:sp>
        <p:nvSpPr>
          <p:cNvPr id="26" name="Rectangle 9"/>
          <p:cNvSpPr/>
          <p:nvPr userDrawn="1"/>
        </p:nvSpPr>
        <p:spPr>
          <a:xfrm flipH="1">
            <a:off x="0" y="6627050"/>
            <a:ext cx="9144684" cy="230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6"/>
          <p:cNvSpPr/>
          <p:nvPr userDrawn="1"/>
        </p:nvSpPr>
        <p:spPr>
          <a:xfrm flipH="1">
            <a:off x="0" y="5092700"/>
            <a:ext cx="4572000" cy="1536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userDrawn="1"/>
        </p:nvSpPr>
        <p:spPr>
          <a:xfrm flipH="1">
            <a:off x="4462462" y="5092700"/>
            <a:ext cx="4681537" cy="1536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63635" y="383695"/>
            <a:ext cx="2743200" cy="335660"/>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7351" y="192390"/>
            <a:ext cx="2058049" cy="766555"/>
          </a:xfrm>
          <a:prstGeom prst="rect">
            <a:avLst/>
          </a:prstGeom>
        </p:spPr>
      </p:pic>
      <p:sp>
        <p:nvSpPr>
          <p:cNvPr id="30" name="Rectangle 9"/>
          <p:cNvSpPr/>
          <p:nvPr userDrawn="1"/>
        </p:nvSpPr>
        <p:spPr>
          <a:xfrm flipH="1">
            <a:off x="0" y="990508"/>
            <a:ext cx="9144684" cy="774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04022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713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638" y="1141413"/>
            <a:ext cx="8229600" cy="5110162"/>
          </a:xfrm>
        </p:spPr>
        <p:txBody>
          <a:bodyPr/>
          <a:lstStyle/>
          <a:p>
            <a:pPr lvl="0"/>
            <a:endParaRPr lang="en-US" noProof="0" dirty="0"/>
          </a:p>
        </p:txBody>
      </p:sp>
    </p:spTree>
    <p:extLst>
      <p:ext uri="{BB962C8B-B14F-4D97-AF65-F5344CB8AC3E}">
        <p14:creationId xmlns:p14="http://schemas.microsoft.com/office/powerpoint/2010/main" val="14288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4177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25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Questions?</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362200"/>
            <a:ext cx="8350548" cy="3110302"/>
          </a:xfrm>
          <a:prstGeom prst="rect">
            <a:avLst/>
          </a:prstGeom>
        </p:spPr>
      </p:pic>
    </p:spTree>
    <p:extLst>
      <p:ext uri="{BB962C8B-B14F-4D97-AF65-F5344CB8AC3E}">
        <p14:creationId xmlns:p14="http://schemas.microsoft.com/office/powerpoint/2010/main" val="67568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Clr>
                <a:srgbClr val="44546A"/>
              </a:buClr>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xmlns="" id="{048E41A4-000B-4503-800A-54BFDDABCFE3}"/>
              </a:ext>
            </a:extLst>
          </p:cNvPr>
          <p:cNvSpPr>
            <a:spLocks noGrp="1"/>
          </p:cNvSpPr>
          <p:nvPr>
            <p:ph type="sldNum" sz="quarter" idx="4"/>
          </p:nvPr>
        </p:nvSpPr>
        <p:spPr>
          <a:xfrm>
            <a:off x="4307416" y="6356351"/>
            <a:ext cx="529168" cy="365125"/>
          </a:xfrm>
          <a:prstGeom prst="rect">
            <a:avLst/>
          </a:prstGeom>
        </p:spPr>
        <p:txBody>
          <a:bodyPr vert="horz" lIns="91440" tIns="45720" rIns="91440" bIns="45720" rtlCol="0" anchor="ctr"/>
          <a:lstStyle>
            <a:lvl1pPr algn="ctr">
              <a:defRPr lang="en-US" sz="1400" i="1" kern="1200" smtClean="0">
                <a:solidFill>
                  <a:srgbClr val="44546A"/>
                </a:solidFill>
                <a:latin typeface="Garamond" panose="02020404030301010803" pitchFamily="18" charset="0"/>
                <a:ea typeface="+mn-ea"/>
                <a:cs typeface="+mn-cs"/>
              </a:defRPr>
            </a:lvl1pPr>
          </a:lstStyle>
          <a:p>
            <a:fld id="{3E944D33-EDF6-40EF-A3A9-008529FC64AE}" type="slidenum">
              <a:rPr lang="en-US" smtClean="0"/>
              <a:pPr/>
              <a:t>‹#›</a:t>
            </a:fld>
            <a:endParaRPr lang="en-US" dirty="0"/>
          </a:p>
        </p:txBody>
      </p:sp>
      <p:sp>
        <p:nvSpPr>
          <p:cNvPr id="8" name="Footer Placeholder 83">
            <a:extLst>
              <a:ext uri="{FF2B5EF4-FFF2-40B4-BE49-F238E27FC236}">
                <a16:creationId xmlns:a16="http://schemas.microsoft.com/office/drawing/2014/main" xmlns="" id="{A199BBD4-F419-4F1A-BC50-AC2F0B78D9A5}"/>
              </a:ext>
            </a:extLst>
          </p:cNvPr>
          <p:cNvSpPr>
            <a:spLocks noGrp="1"/>
          </p:cNvSpPr>
          <p:nvPr>
            <p:ph type="ftr" sz="quarter" idx="3"/>
          </p:nvPr>
        </p:nvSpPr>
        <p:spPr>
          <a:xfrm>
            <a:off x="501649" y="6356350"/>
            <a:ext cx="3805769" cy="365125"/>
          </a:xfrm>
          <a:prstGeom prst="rect">
            <a:avLst/>
          </a:prstGeom>
        </p:spPr>
        <p:txBody>
          <a:bodyPr vert="horz" lIns="91440" tIns="45720" rIns="91440" bIns="45720" rtlCol="0" anchor="ctr"/>
          <a:lstStyle>
            <a:lvl1pPr marL="0" algn="l" defTabSz="457200" rtl="0" eaLnBrk="1" latinLnBrk="0" hangingPunct="1">
              <a:defRPr lang="en-US" sz="1100" i="1" kern="1200" smtClean="0">
                <a:solidFill>
                  <a:srgbClr val="44546A"/>
                </a:solidFill>
                <a:latin typeface="Garamond" panose="02020404030301010803" pitchFamily="18" charset="0"/>
                <a:ea typeface="+mn-ea"/>
                <a:cs typeface="+mn-cs"/>
              </a:defRPr>
            </a:lvl1pPr>
          </a:lstStyle>
          <a:p>
            <a:r>
              <a:rPr lang="en-US"/>
              <a:t>2019 Spent Fuel &amp; Waste Disposition Annual Working Group Meeting</a:t>
            </a:r>
            <a:endParaRPr lang="en-US" dirty="0"/>
          </a:p>
        </p:txBody>
      </p:sp>
    </p:spTree>
    <p:extLst>
      <p:ext uri="{BB962C8B-B14F-4D97-AF65-F5344CB8AC3E}">
        <p14:creationId xmlns:p14="http://schemas.microsoft.com/office/powerpoint/2010/main" val="5528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279556"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9557" name="Text Placeholder 14"/>
          <p:cNvSpPr>
            <a:spLocks noGrp="1"/>
          </p:cNvSpPr>
          <p:nvPr>
            <p:ph type="body" idx="1"/>
          </p:nvPr>
        </p:nvSpPr>
        <p:spPr bwMode="auto">
          <a:xfrm>
            <a:off x="274638" y="1141413"/>
            <a:ext cx="8229600" cy="511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Text Placeholder 9"/>
          <p:cNvSpPr txBox="1">
            <a:spLocks/>
          </p:cNvSpPr>
          <p:nvPr/>
        </p:nvSpPr>
        <p:spPr>
          <a:xfrm>
            <a:off x="130175" y="6616700"/>
            <a:ext cx="7286625" cy="241300"/>
          </a:xfrm>
          <a:prstGeom prst="rect">
            <a:avLst/>
          </a:prstGeom>
        </p:spPr>
        <p:txBody>
          <a:bodyPr>
            <a:normAutofit/>
          </a:bodyPr>
          <a:lstStyle/>
          <a:p>
            <a:pPr marL="342900" indent="-342900" defTabSz="457200" fontAlgn="base">
              <a:lnSpc>
                <a:spcPct val="90000"/>
              </a:lnSpc>
              <a:spcBef>
                <a:spcPct val="20000"/>
              </a:spcBef>
              <a:spcAft>
                <a:spcPct val="0"/>
              </a:spcAft>
              <a:buFont typeface="Arial" charset="0"/>
              <a:buNone/>
              <a:defRPr/>
            </a:pPr>
            <a:endParaRPr lang="en-US" sz="1000" dirty="0">
              <a:solidFill>
                <a:prstClr val="white"/>
              </a:solidFill>
              <a:ea typeface="ＭＳ Ｐゴシック" pitchFamily="-108" charset="-128"/>
              <a:cs typeface="Arial" charset="0"/>
            </a:endParaRPr>
          </a:p>
        </p:txBody>
      </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fontAlgn="base">
              <a:lnSpc>
                <a:spcPct val="90000"/>
              </a:lnSpc>
              <a:spcBef>
                <a:spcPct val="20000"/>
              </a:spcBef>
              <a:spcAft>
                <a:spcPct val="0"/>
              </a:spcAft>
              <a:buFont typeface="Arial" charset="0"/>
              <a:buNone/>
              <a:defRPr/>
            </a:pPr>
            <a:r>
              <a:rPr lang="en-US" sz="1000" dirty="0" err="1" smtClean="0">
                <a:solidFill>
                  <a:prstClr val="white"/>
                </a:solidFill>
                <a:ea typeface="ＭＳ Ｐゴシック" pitchFamily="-108" charset="-128"/>
                <a:cs typeface="Arial" charset="0"/>
              </a:rPr>
              <a:t>energy.gov</a:t>
            </a:r>
            <a:r>
              <a:rPr lang="en-US" sz="1000" dirty="0" smtClean="0">
                <a:solidFill>
                  <a:prstClr val="white"/>
                </a:solidFill>
                <a:ea typeface="ＭＳ Ｐゴシック" pitchFamily="-108" charset="-128"/>
                <a:cs typeface="Arial" charset="0"/>
              </a:rPr>
              <a:t>/ne</a:t>
            </a:r>
            <a:endParaRPr lang="en-US" sz="1000" dirty="0">
              <a:solidFill>
                <a:prstClr val="white"/>
              </a:solidFill>
              <a:ea typeface="ＭＳ Ｐゴシック" pitchFamily="-108" charset="-128"/>
              <a:cs typeface="Arial" charset="0"/>
            </a:endParaRPr>
          </a:p>
        </p:txBody>
      </p:sp>
      <p:sp>
        <p:nvSpPr>
          <p:cNvPr id="1037" name="Text Box 13"/>
          <p:cNvSpPr txBox="1">
            <a:spLocks noChangeArrowheads="1"/>
          </p:cNvSpPr>
          <p:nvPr/>
        </p:nvSpPr>
        <p:spPr bwMode="auto">
          <a:xfrm>
            <a:off x="4319588" y="6580188"/>
            <a:ext cx="369887" cy="274637"/>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C442D1F6-B04B-4A74-BB1C-D46C8DEB0BEC}" type="slidenum">
              <a:rPr lang="en-US" sz="1200">
                <a:solidFill>
                  <a:prstClr val="white"/>
                </a:solidFill>
                <a:ea typeface="ＭＳ Ｐゴシック" pitchFamily="-110" charset="-128"/>
              </a:rPr>
              <a:pPr algn="ctr" fontAlgn="base">
                <a:spcBef>
                  <a:spcPct val="50000"/>
                </a:spcBef>
                <a:spcAft>
                  <a:spcPct val="0"/>
                </a:spcAft>
                <a:defRPr/>
              </a:pPr>
              <a:t>‹#›</a:t>
            </a:fld>
            <a:endParaRPr lang="en-US" sz="1200" dirty="0">
              <a:solidFill>
                <a:prstClr val="white"/>
              </a:solidFill>
              <a:ea typeface="ＭＳ Ｐゴシック" pitchFamily="-110" charset="-128"/>
            </a:endParaRPr>
          </a:p>
        </p:txBody>
      </p:sp>
    </p:spTree>
    <p:extLst>
      <p:ext uri="{BB962C8B-B14F-4D97-AF65-F5344CB8AC3E}">
        <p14:creationId xmlns:p14="http://schemas.microsoft.com/office/powerpoint/2010/main" val="1872585134"/>
      </p:ext>
    </p:extLst>
  </p:cSld>
  <p:clrMap bg1="lt1" tx1="dk1" bg2="lt2" tx2="dk2" accent1="accent1" accent2="accent2" accent3="accent3" accent4="accent4" accent5="accent5" accent6="accent6" hlink="hlink" folHlink="folHlink"/>
  <p:sldLayoutIdLst>
    <p:sldLayoutId id="2147483872" r:id="rId1"/>
    <p:sldLayoutId id="2147483885" r:id="rId2"/>
    <p:sldLayoutId id="2147483870" r:id="rId3"/>
    <p:sldLayoutId id="2147483876" r:id="rId4"/>
    <p:sldLayoutId id="2147483878" r:id="rId5"/>
    <p:sldLayoutId id="2147483879" r:id="rId6"/>
    <p:sldLayoutId id="2147483886" r:id="rId7"/>
  </p:sldLayoutIdLst>
  <p:txStyles>
    <p:titleStyle>
      <a:lvl1pPr algn="l" defTabSz="457200" rtl="0" eaLnBrk="0" fontAlgn="base" hangingPunct="0">
        <a:lnSpc>
          <a:spcPts val="2800"/>
        </a:lnSpc>
        <a:spcBef>
          <a:spcPct val="0"/>
        </a:spcBef>
        <a:spcAft>
          <a:spcPct val="0"/>
        </a:spcAft>
        <a:defRPr sz="3000" kern="1200">
          <a:solidFill>
            <a:srgbClr val="FFFFFF"/>
          </a:solidFill>
          <a:latin typeface="+mj-lt"/>
          <a:ea typeface="ＭＳ Ｐゴシック" pitchFamily="-108" charset="-128"/>
          <a:cs typeface="ＭＳ Ｐゴシック" pitchFamily="-110" charset="-128"/>
        </a:defRPr>
      </a:lvl1pPr>
      <a:lvl2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2pPr>
      <a:lvl3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3pPr>
      <a:lvl4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4pPr>
      <a:lvl5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5pPr>
      <a:lvl6pPr marL="4572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rgbClr val="292929"/>
          </a:solidFill>
          <a:latin typeface="+mn-lt"/>
          <a:ea typeface="ＭＳ Ｐゴシック" pitchFamily="-108"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4pPr>
      <a:lvl5pPr marL="2057400" marR="0" indent="-228600" algn="l" defTabSz="457200" rtl="0" eaLnBrk="0" fontAlgn="base" latinLnBrk="0" hangingPunct="0">
        <a:lnSpc>
          <a:spcPct val="100000"/>
        </a:lnSpc>
        <a:spcBef>
          <a:spcPct val="20000"/>
        </a:spcBef>
        <a:spcAft>
          <a:spcPct val="0"/>
        </a:spcAft>
        <a:buClrTx/>
        <a:buSzTx/>
        <a:buFont typeface="Arial" charset="0"/>
        <a:buChar char="»"/>
        <a:tabLst/>
        <a:defRPr lang="en-US" kern="1200" smtClean="0">
          <a:solidFill>
            <a:srgbClr val="292929"/>
          </a:solidFill>
          <a:effectLst/>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20000"/>
          </a:bodyPr>
          <a:lstStyle/>
          <a:p>
            <a:r>
              <a:rPr lang="en-US" dirty="0" smtClean="0"/>
              <a:t>Lessons Learned in Planning for the Removal of Spent Nuclear Fuel from Shutdown Nuclear Power Plant Sites in the US</a:t>
            </a:r>
            <a:endParaRPr lang="en-US" dirty="0"/>
          </a:p>
        </p:txBody>
      </p:sp>
      <p:sp>
        <p:nvSpPr>
          <p:cNvPr id="7" name="Text Placeholder 6"/>
          <p:cNvSpPr>
            <a:spLocks noGrp="1"/>
          </p:cNvSpPr>
          <p:nvPr>
            <p:ph type="body" sz="quarter" idx="12"/>
          </p:nvPr>
        </p:nvSpPr>
        <p:spPr>
          <a:xfrm>
            <a:off x="4545346" y="5117910"/>
            <a:ext cx="4598654" cy="1359090"/>
          </a:xfrm>
        </p:spPr>
        <p:txBody>
          <a:bodyPr>
            <a:normAutofit fontScale="85000" lnSpcReduction="20000"/>
          </a:bodyPr>
          <a:lstStyle/>
          <a:p>
            <a:r>
              <a:rPr lang="en-US" dirty="0" smtClean="0"/>
              <a:t>Steven J. Maheras</a:t>
            </a:r>
          </a:p>
          <a:p>
            <a:r>
              <a:rPr lang="en-US" dirty="0" smtClean="0"/>
              <a:t>International Conference on the Management of Spent Fuel from Nuclear Power Reactors: Learning from the Past, Enabling the Future</a:t>
            </a:r>
          </a:p>
          <a:p>
            <a:r>
              <a:rPr lang="en-US" dirty="0" smtClean="0"/>
              <a:t>June 24-28, 2019</a:t>
            </a:r>
          </a:p>
          <a:p>
            <a:r>
              <a:rPr lang="en-US" dirty="0" smtClean="0"/>
              <a:t>Vienna, Austria</a:t>
            </a:r>
            <a:endParaRPr lang="en-US" dirty="0"/>
          </a:p>
        </p:txBody>
      </p:sp>
    </p:spTree>
    <p:extLst>
      <p:ext uri="{BB962C8B-B14F-4D97-AF65-F5344CB8AC3E}">
        <p14:creationId xmlns:p14="http://schemas.microsoft.com/office/powerpoint/2010/main" val="9961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#4</a:t>
            </a:r>
            <a:endParaRPr lang="en-US" dirty="0"/>
          </a:p>
        </p:txBody>
      </p:sp>
      <p:sp>
        <p:nvSpPr>
          <p:cNvPr id="3" name="Content Placeholder 2"/>
          <p:cNvSpPr>
            <a:spLocks noGrp="1"/>
          </p:cNvSpPr>
          <p:nvPr>
            <p:ph idx="1"/>
          </p:nvPr>
        </p:nvSpPr>
        <p:spPr>
          <a:xfrm>
            <a:off x="274638" y="1141413"/>
            <a:ext cx="4983162" cy="5110162"/>
          </a:xfrm>
        </p:spPr>
        <p:txBody>
          <a:bodyPr/>
          <a:lstStyle/>
          <a:p>
            <a:r>
              <a:rPr lang="en-US" sz="2000" dirty="0"/>
              <a:t>Importance of Photographs to Provide Documentation of Site </a:t>
            </a:r>
            <a:r>
              <a:rPr lang="en-US" sz="2000" dirty="0" smtClean="0"/>
              <a:t>Conditions</a:t>
            </a:r>
          </a:p>
          <a:p>
            <a:pPr lvl="1"/>
            <a:r>
              <a:rPr lang="en-US" sz="1800" dirty="0"/>
              <a:t>Photographs taken during the site visits have been important in documenting conditions that exist to the shutdown </a:t>
            </a:r>
            <a:r>
              <a:rPr lang="en-US" sz="1800" dirty="0" smtClean="0"/>
              <a:t>sites</a:t>
            </a:r>
          </a:p>
          <a:p>
            <a:pPr lvl="1"/>
            <a:r>
              <a:rPr lang="en-US" sz="1800" dirty="0" smtClean="0"/>
              <a:t>Photographs </a:t>
            </a:r>
            <a:r>
              <a:rPr lang="en-US" sz="1800" dirty="0"/>
              <a:t>are typically geo-tagged to enable the files to be easily imported into DOE’s Stakeholder Tool for Assessing Radioactive Transportation (START) web-geographic information system to visualize transportation routes and features like potential transload </a:t>
            </a:r>
            <a:r>
              <a:rPr lang="en-US" sz="1800" dirty="0" smtClean="0"/>
              <a:t>sites</a:t>
            </a:r>
            <a:endParaRPr lang="en-US" sz="1800" dirty="0"/>
          </a:p>
        </p:txBody>
      </p:sp>
      <p:pic>
        <p:nvPicPr>
          <p:cNvPr id="4" name="Content Placeholder 4"/>
          <p:cNvPicPr>
            <a:picLocks noGrp="1"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5410200" y="101954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0200" y="3822700"/>
            <a:ext cx="3657600" cy="2743200"/>
          </a:xfrm>
          <a:prstGeom prst="rect">
            <a:avLst/>
          </a:prstGeom>
        </p:spPr>
      </p:pic>
    </p:spTree>
    <p:extLst>
      <p:ext uri="{BB962C8B-B14F-4D97-AF65-F5344CB8AC3E}">
        <p14:creationId xmlns:p14="http://schemas.microsoft.com/office/powerpoint/2010/main" val="219654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#5</a:t>
            </a:r>
            <a:endParaRPr lang="en-US" dirty="0"/>
          </a:p>
        </p:txBody>
      </p:sp>
      <p:sp>
        <p:nvSpPr>
          <p:cNvPr id="3" name="Content Placeholder 2"/>
          <p:cNvSpPr>
            <a:spLocks noGrp="1"/>
          </p:cNvSpPr>
          <p:nvPr>
            <p:ph idx="1"/>
          </p:nvPr>
        </p:nvSpPr>
        <p:spPr>
          <a:xfrm>
            <a:off x="274638" y="1141413"/>
            <a:ext cx="4830762" cy="5110162"/>
          </a:xfrm>
        </p:spPr>
        <p:txBody>
          <a:bodyPr/>
          <a:lstStyle/>
          <a:p>
            <a:r>
              <a:rPr lang="en-US" sz="2000" dirty="0"/>
              <a:t>Importance of Compiling Notes at the Conclusion of Each </a:t>
            </a:r>
            <a:r>
              <a:rPr lang="en-US" sz="2000" dirty="0" smtClean="0"/>
              <a:t>Day</a:t>
            </a:r>
          </a:p>
          <a:p>
            <a:pPr lvl="1"/>
            <a:r>
              <a:rPr lang="en-US" sz="1800" dirty="0"/>
              <a:t>It has been the practice to review and compile the groups’ notes from the site visits at the conclusion of each day, so that memories and recollections are </a:t>
            </a:r>
            <a:r>
              <a:rPr lang="en-US" sz="1800" dirty="0" smtClean="0"/>
              <a:t>fresh</a:t>
            </a:r>
          </a:p>
          <a:p>
            <a:pPr lvl="1"/>
            <a:r>
              <a:rPr lang="en-US" sz="1800" dirty="0" smtClean="0"/>
              <a:t>Done </a:t>
            </a:r>
            <a:r>
              <a:rPr lang="en-US" sz="1800" dirty="0"/>
              <a:t>most efficiently in a group setting using a projector and </a:t>
            </a:r>
            <a:r>
              <a:rPr lang="en-US" sz="1800" dirty="0" smtClean="0"/>
              <a:t>screen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914148"/>
            <a:ext cx="3840480" cy="2570894"/>
          </a:xfrm>
          <a:prstGeom prst="rect">
            <a:avLst/>
          </a:prstGeom>
        </p:spPr>
      </p:pic>
      <p:pic>
        <p:nvPicPr>
          <p:cNvPr id="6" name="Picture 5"/>
          <p:cNvPicPr>
            <a:picLocks noChangeAspect="1"/>
          </p:cNvPicPr>
          <p:nvPr/>
        </p:nvPicPr>
        <p:blipFill>
          <a:blip r:embed="rId3"/>
          <a:stretch>
            <a:fillRect/>
          </a:stretch>
        </p:blipFill>
        <p:spPr>
          <a:xfrm>
            <a:off x="5290460" y="1066800"/>
            <a:ext cx="3657600" cy="4732255"/>
          </a:xfrm>
          <a:prstGeom prst="rect">
            <a:avLst/>
          </a:prstGeom>
          <a:ln w="38100">
            <a:solidFill>
              <a:schemeClr val="tx1"/>
            </a:solidFill>
          </a:ln>
        </p:spPr>
      </p:pic>
    </p:spTree>
    <p:extLst>
      <p:ext uri="{BB962C8B-B14F-4D97-AF65-F5344CB8AC3E}">
        <p14:creationId xmlns:p14="http://schemas.microsoft.com/office/powerpoint/2010/main" val="393967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#6</a:t>
            </a:r>
            <a:endParaRPr lang="en-US" dirty="0"/>
          </a:p>
        </p:txBody>
      </p:sp>
      <p:sp>
        <p:nvSpPr>
          <p:cNvPr id="3" name="Content Placeholder 2"/>
          <p:cNvSpPr>
            <a:spLocks noGrp="1"/>
          </p:cNvSpPr>
          <p:nvPr>
            <p:ph idx="1"/>
          </p:nvPr>
        </p:nvSpPr>
        <p:spPr>
          <a:xfrm>
            <a:off x="132233" y="1141413"/>
            <a:ext cx="4227535" cy="5110162"/>
          </a:xfrm>
        </p:spPr>
        <p:txBody>
          <a:bodyPr/>
          <a:lstStyle/>
          <a:p>
            <a:r>
              <a:rPr lang="en-US" sz="2000" dirty="0"/>
              <a:t>Importance of Tools such as Google </a:t>
            </a:r>
            <a:r>
              <a:rPr lang="en-US" sz="2000" dirty="0" smtClean="0"/>
              <a:t>Earth</a:t>
            </a:r>
          </a:p>
          <a:p>
            <a:pPr lvl="1"/>
            <a:r>
              <a:rPr lang="en-US" sz="1800" dirty="0"/>
              <a:t>The availability of tools such as Google Earth has eliminated the need for paper </a:t>
            </a:r>
            <a:r>
              <a:rPr lang="en-US" sz="1800" dirty="0" smtClean="0"/>
              <a:t>maps</a:t>
            </a:r>
          </a:p>
          <a:p>
            <a:pPr lvl="1"/>
            <a:r>
              <a:rPr lang="en-US" sz="1800" dirty="0" smtClean="0"/>
              <a:t>The </a:t>
            </a:r>
            <a:r>
              <a:rPr lang="en-US" sz="1800" dirty="0"/>
              <a:t>imagery contained in Google Earth enables commercial nuclear power plant sites, independent spent fuel storage installations, roads, rail lines, potential transload locations, and barge slips or docks to be easily identified, mapped, and distances </a:t>
            </a:r>
            <a:r>
              <a:rPr lang="en-US" sz="1800" dirty="0" smtClean="0"/>
              <a:t>determined</a:t>
            </a:r>
            <a:endParaRPr lang="en-US" sz="1800" dirty="0"/>
          </a:p>
        </p:txBody>
      </p:sp>
      <p:pic>
        <p:nvPicPr>
          <p:cNvPr id="4" name="Content Placeholder 4"/>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12561" y="1373596"/>
            <a:ext cx="4572000" cy="324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4748102" y="3531806"/>
            <a:ext cx="120244" cy="8048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3755" y="3131695"/>
            <a:ext cx="876172" cy="442674"/>
          </a:xfrm>
          <a:prstGeom prst="roundRect">
            <a:avLst/>
          </a:prstGeom>
          <a:solidFill>
            <a:schemeClr val="bg1"/>
          </a:solid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000" b="1" dirty="0" smtClean="0"/>
              <a:t>Cargill</a:t>
            </a:r>
          </a:p>
          <a:p>
            <a:pPr algn="ctr"/>
            <a:r>
              <a:rPr lang="en-US" sz="1000" b="1" dirty="0" smtClean="0"/>
              <a:t>Rail Spur</a:t>
            </a:r>
            <a:endParaRPr lang="en-US" sz="1000" b="1" dirty="0"/>
          </a:p>
        </p:txBody>
      </p:sp>
      <p:cxnSp>
        <p:nvCxnSpPr>
          <p:cNvPr id="7" name="Straight Arrow Connector 6"/>
          <p:cNvCxnSpPr/>
          <p:nvPr/>
        </p:nvCxnSpPr>
        <p:spPr>
          <a:xfrm>
            <a:off x="5842000" y="3220998"/>
            <a:ext cx="1244081" cy="6758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5403914" y="2667000"/>
            <a:ext cx="876172" cy="612934"/>
          </a:xfrm>
          <a:prstGeom prst="roundRect">
            <a:avLst/>
          </a:prstGeom>
          <a:solidFill>
            <a:schemeClr val="bg1"/>
          </a:solid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000" b="1" dirty="0" smtClean="0"/>
              <a:t>Former Onsite Rail Spur</a:t>
            </a:r>
            <a:endParaRPr lang="en-US" sz="1000" b="1" dirty="0"/>
          </a:p>
        </p:txBody>
      </p:sp>
    </p:spTree>
    <p:extLst>
      <p:ext uri="{BB962C8B-B14F-4D97-AF65-F5344CB8AC3E}">
        <p14:creationId xmlns:p14="http://schemas.microsoft.com/office/powerpoint/2010/main" val="160115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#7</a:t>
            </a:r>
            <a:endParaRPr lang="en-US" dirty="0"/>
          </a:p>
        </p:txBody>
      </p:sp>
      <p:sp>
        <p:nvSpPr>
          <p:cNvPr id="3" name="Content Placeholder 2"/>
          <p:cNvSpPr>
            <a:spLocks noGrp="1"/>
          </p:cNvSpPr>
          <p:nvPr>
            <p:ph idx="1"/>
          </p:nvPr>
        </p:nvSpPr>
        <p:spPr/>
        <p:txBody>
          <a:bodyPr/>
          <a:lstStyle/>
          <a:p>
            <a:r>
              <a:rPr lang="en-US" sz="2000" dirty="0"/>
              <a:t>Importance of Identifying Issues associated with the Spent Nuclear Fuel </a:t>
            </a:r>
            <a:r>
              <a:rPr lang="en-US" sz="2000" dirty="0" smtClean="0"/>
              <a:t>Inventory</a:t>
            </a:r>
          </a:p>
          <a:p>
            <a:pPr lvl="1"/>
            <a:r>
              <a:rPr lang="en-US" sz="1800" dirty="0" smtClean="0"/>
              <a:t>US Nuclear Regulatory Commission regulation 10 </a:t>
            </a:r>
            <a:r>
              <a:rPr lang="en-US" sz="1800" dirty="0"/>
              <a:t>CFR </a:t>
            </a:r>
            <a:r>
              <a:rPr lang="en-US" sz="1800" dirty="0" smtClean="0"/>
              <a:t>72.48 </a:t>
            </a:r>
            <a:r>
              <a:rPr lang="en-US" sz="1800" dirty="0"/>
              <a:t>allows </a:t>
            </a:r>
            <a:r>
              <a:rPr lang="en-US" sz="1800" dirty="0" smtClean="0"/>
              <a:t>changes to be made in </a:t>
            </a:r>
            <a:r>
              <a:rPr lang="en-US" sz="1800" dirty="0"/>
              <a:t>an independent spent fuel storage installation or spent nuclear fuel </a:t>
            </a:r>
            <a:r>
              <a:rPr lang="en-US" sz="1800" dirty="0" smtClean="0"/>
              <a:t>storage cask </a:t>
            </a:r>
            <a:r>
              <a:rPr lang="en-US" sz="1800" dirty="0"/>
              <a:t>design as described in the final safety analysis report (FSAR); or in the procedures described in the FSAR; and conduct tests or experiments not described in the FSAR—provided that certain conditions are </a:t>
            </a:r>
            <a:r>
              <a:rPr lang="en-US" sz="1800" dirty="0" smtClean="0"/>
              <a:t>met</a:t>
            </a:r>
          </a:p>
          <a:p>
            <a:pPr lvl="1"/>
            <a:r>
              <a:rPr lang="en-US" sz="1800" dirty="0" smtClean="0"/>
              <a:t>In </a:t>
            </a:r>
            <a:r>
              <a:rPr lang="en-US" sz="1800" dirty="0"/>
              <a:t>addition, licensees may also request exemptions from the U.S. Nuclear Regulatory Commission (NRC) from the requirements contained in 10 CFR Part 72. </a:t>
            </a:r>
            <a:endParaRPr lang="en-US" sz="1800" dirty="0" smtClean="0"/>
          </a:p>
          <a:p>
            <a:pPr lvl="1"/>
            <a:r>
              <a:rPr lang="en-US" sz="1800" dirty="0" smtClean="0"/>
              <a:t>Making </a:t>
            </a:r>
            <a:r>
              <a:rPr lang="en-US" sz="1800" dirty="0"/>
              <a:t>these changes or </a:t>
            </a:r>
            <a:r>
              <a:rPr lang="en-US" sz="1800" dirty="0" smtClean="0"/>
              <a:t>exemptions granted could </a:t>
            </a:r>
            <a:r>
              <a:rPr lang="en-US" sz="1800" dirty="0"/>
              <a:t>result in a dry storage canister not being transportable as the canister might not meet the requirements contained in 10 CFR Part </a:t>
            </a:r>
            <a:r>
              <a:rPr lang="en-US" sz="1800" dirty="0" smtClean="0"/>
              <a:t>71</a:t>
            </a:r>
            <a:endParaRPr lang="en-US" sz="1800" dirty="0"/>
          </a:p>
        </p:txBody>
      </p:sp>
    </p:spTree>
    <p:extLst>
      <p:ext uri="{BB962C8B-B14F-4D97-AF65-F5344CB8AC3E}">
        <p14:creationId xmlns:p14="http://schemas.microsoft.com/office/powerpoint/2010/main" val="138307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#8</a:t>
            </a:r>
            <a:endParaRPr lang="en-US" dirty="0"/>
          </a:p>
        </p:txBody>
      </p:sp>
      <p:sp>
        <p:nvSpPr>
          <p:cNvPr id="3" name="Content Placeholder 2"/>
          <p:cNvSpPr>
            <a:spLocks noGrp="1"/>
          </p:cNvSpPr>
          <p:nvPr>
            <p:ph idx="1"/>
          </p:nvPr>
        </p:nvSpPr>
        <p:spPr/>
        <p:txBody>
          <a:bodyPr/>
          <a:lstStyle/>
          <a:p>
            <a:r>
              <a:rPr lang="en-US" dirty="0"/>
              <a:t>Importance of Capturing Data and Experience Shortly After </a:t>
            </a:r>
            <a:r>
              <a:rPr lang="en-US" dirty="0" smtClean="0"/>
              <a:t>Shutdown</a:t>
            </a:r>
          </a:p>
          <a:p>
            <a:pPr lvl="1"/>
            <a:r>
              <a:rPr lang="en-US" dirty="0"/>
              <a:t>The number of site personnel reduces dramatically, from roughly 600-800 to 120-150 in the 18-month period following </a:t>
            </a:r>
            <a:r>
              <a:rPr lang="en-US" dirty="0" smtClean="0"/>
              <a:t>shutdown</a:t>
            </a:r>
          </a:p>
          <a:p>
            <a:pPr lvl="1"/>
            <a:r>
              <a:rPr lang="en-US" dirty="0" smtClean="0"/>
              <a:t>Further </a:t>
            </a:r>
            <a:r>
              <a:rPr lang="en-US" dirty="0"/>
              <a:t>personnel reductions to less than 50 on-site may be encountered if the </a:t>
            </a:r>
            <a:r>
              <a:rPr lang="en-US" dirty="0" smtClean="0"/>
              <a:t>site </a:t>
            </a:r>
            <a:r>
              <a:rPr lang="en-US" dirty="0"/>
              <a:t>decides to move the facility into long-term safe storage before decommissioning begins years </a:t>
            </a:r>
            <a:r>
              <a:rPr lang="en-US" dirty="0" smtClean="0"/>
              <a:t>later</a:t>
            </a:r>
          </a:p>
          <a:p>
            <a:pPr lvl="1"/>
            <a:r>
              <a:rPr lang="en-US" dirty="0" smtClean="0"/>
              <a:t>Therefore</a:t>
            </a:r>
            <a:r>
              <a:rPr lang="en-US" dirty="0"/>
              <a:t>, the collection of the data from the site could represent a </a:t>
            </a:r>
            <a:r>
              <a:rPr lang="en-US" dirty="0" smtClean="0"/>
              <a:t>challenge if data collection is delayed</a:t>
            </a:r>
          </a:p>
          <a:p>
            <a:pPr lvl="1"/>
            <a:r>
              <a:rPr lang="en-US" dirty="0" smtClean="0"/>
              <a:t>Some </a:t>
            </a:r>
            <a:r>
              <a:rPr lang="en-US" dirty="0"/>
              <a:t>data may no longer be available, due to the site closure and staff </a:t>
            </a:r>
            <a:r>
              <a:rPr lang="en-US" dirty="0" smtClean="0"/>
              <a:t>departures</a:t>
            </a:r>
            <a:endParaRPr lang="en-US" dirty="0"/>
          </a:p>
          <a:p>
            <a:endParaRPr lang="en-US" dirty="0"/>
          </a:p>
        </p:txBody>
      </p:sp>
    </p:spTree>
    <p:extLst>
      <p:ext uri="{BB962C8B-B14F-4D97-AF65-F5344CB8AC3E}">
        <p14:creationId xmlns:p14="http://schemas.microsoft.com/office/powerpoint/2010/main" val="98231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#9</a:t>
            </a:r>
            <a:endParaRPr lang="en-US" dirty="0"/>
          </a:p>
        </p:txBody>
      </p:sp>
      <p:sp>
        <p:nvSpPr>
          <p:cNvPr id="3" name="Content Placeholder 2"/>
          <p:cNvSpPr>
            <a:spLocks noGrp="1"/>
          </p:cNvSpPr>
          <p:nvPr>
            <p:ph idx="1"/>
          </p:nvPr>
        </p:nvSpPr>
        <p:spPr>
          <a:xfrm>
            <a:off x="274638" y="1141413"/>
            <a:ext cx="4525962" cy="5110162"/>
          </a:xfrm>
        </p:spPr>
        <p:txBody>
          <a:bodyPr/>
          <a:lstStyle/>
          <a:p>
            <a:r>
              <a:rPr lang="en-US" sz="1800" dirty="0"/>
              <a:t>The </a:t>
            </a:r>
            <a:r>
              <a:rPr lang="en-US" sz="1800" dirty="0" smtClean="0"/>
              <a:t>Importance </a:t>
            </a:r>
            <a:r>
              <a:rPr lang="en-US" sz="1800" dirty="0"/>
              <a:t>of </a:t>
            </a:r>
            <a:r>
              <a:rPr lang="en-US" sz="1800" dirty="0" smtClean="0"/>
              <a:t>Building Relationships </a:t>
            </a:r>
            <a:r>
              <a:rPr lang="en-US" sz="1800" dirty="0"/>
              <a:t>with the </a:t>
            </a:r>
            <a:r>
              <a:rPr lang="en-US" sz="1800" dirty="0" smtClean="0"/>
              <a:t>Shutdown Sites</a:t>
            </a:r>
          </a:p>
          <a:p>
            <a:pPr lvl="1"/>
            <a:r>
              <a:rPr lang="en-US" sz="1600" dirty="0"/>
              <a:t>A key part of the shutdown site evaluations is the information obtained from personnel at the </a:t>
            </a:r>
            <a:r>
              <a:rPr lang="en-US" sz="1600" dirty="0" smtClean="0"/>
              <a:t>sites</a:t>
            </a:r>
          </a:p>
          <a:p>
            <a:pPr lvl="1"/>
            <a:r>
              <a:rPr lang="en-US" sz="1600" dirty="0" smtClean="0"/>
              <a:t>Site </a:t>
            </a:r>
            <a:r>
              <a:rPr lang="en-US" sz="1600" dirty="0"/>
              <a:t>personnel </a:t>
            </a:r>
            <a:r>
              <a:rPr lang="en-US" sz="1600" dirty="0" smtClean="0"/>
              <a:t>have provided:</a:t>
            </a:r>
          </a:p>
          <a:p>
            <a:pPr lvl="2"/>
            <a:r>
              <a:rPr lang="en-US" sz="1400" dirty="0" smtClean="0"/>
              <a:t>Data </a:t>
            </a:r>
            <a:r>
              <a:rPr lang="en-US" sz="1400" dirty="0"/>
              <a:t>on </a:t>
            </a:r>
            <a:r>
              <a:rPr lang="en-US" sz="1400" dirty="0" smtClean="0"/>
              <a:t>spent </a:t>
            </a:r>
            <a:r>
              <a:rPr lang="en-US" sz="1400" dirty="0"/>
              <a:t>nuclear fuel to augment the data contained in the GC-859 and RW-859 </a:t>
            </a:r>
            <a:r>
              <a:rPr lang="en-US" sz="1400" dirty="0" smtClean="0"/>
              <a:t>spent nuclear fuel databases</a:t>
            </a:r>
          </a:p>
          <a:p>
            <a:pPr lvl="2"/>
            <a:r>
              <a:rPr lang="en-US" sz="1400" dirty="0" smtClean="0"/>
              <a:t>Information </a:t>
            </a:r>
            <a:r>
              <a:rPr lang="en-US" sz="1400" dirty="0"/>
              <a:t>on how large components were shipped on and </a:t>
            </a:r>
            <a:r>
              <a:rPr lang="en-US" sz="1400" dirty="0" smtClean="0"/>
              <a:t>offsite</a:t>
            </a:r>
          </a:p>
          <a:p>
            <a:pPr lvl="2"/>
            <a:r>
              <a:rPr lang="en-US" sz="1400" dirty="0" smtClean="0"/>
              <a:t>Photographs </a:t>
            </a:r>
            <a:r>
              <a:rPr lang="en-US" sz="1400" dirty="0"/>
              <a:t>of past activities at their </a:t>
            </a:r>
            <a:r>
              <a:rPr lang="en-US" sz="1400" dirty="0" smtClean="0"/>
              <a:t>sites</a:t>
            </a:r>
          </a:p>
          <a:p>
            <a:pPr lvl="2"/>
            <a:r>
              <a:rPr lang="en-US" sz="1400" dirty="0" smtClean="0"/>
              <a:t>The </a:t>
            </a:r>
            <a:r>
              <a:rPr lang="en-US" sz="1400" dirty="0"/>
              <a:t>opportunity to directly observe onsite infrastructure, spent nuclear fuel storage installations, and near-site transportation </a:t>
            </a:r>
            <a:r>
              <a:rPr lang="en-US" sz="1400" dirty="0" smtClean="0"/>
              <a:t>infrastructure</a:t>
            </a:r>
          </a:p>
          <a:p>
            <a:pPr lvl="2"/>
            <a:r>
              <a:rPr lang="en-US" sz="1400" dirty="0" smtClean="0"/>
              <a:t>The </a:t>
            </a:r>
            <a:r>
              <a:rPr lang="en-US" sz="1400" dirty="0"/>
              <a:t>opportunity to take photographs at the site, which provides documentation of site </a:t>
            </a:r>
            <a:r>
              <a:rPr lang="en-US" sz="1400" dirty="0" smtClean="0"/>
              <a:t>conditions</a:t>
            </a:r>
            <a:endParaRPr lang="en-US" sz="1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9974"/>
          <a:stretch/>
        </p:blipFill>
        <p:spPr>
          <a:xfrm>
            <a:off x="4953000" y="964182"/>
            <a:ext cx="4114800" cy="2479786"/>
          </a:xfrm>
          <a:prstGeom prst="rect">
            <a:avLst/>
          </a:prstGeom>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5532"/>
          <a:stretch/>
        </p:blipFill>
        <p:spPr bwMode="auto">
          <a:xfrm>
            <a:off x="5257800" y="3480217"/>
            <a:ext cx="36385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31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#10</a:t>
            </a:r>
            <a:endParaRPr lang="en-US" dirty="0"/>
          </a:p>
        </p:txBody>
      </p:sp>
      <p:sp>
        <p:nvSpPr>
          <p:cNvPr id="3" name="Content Placeholder 2"/>
          <p:cNvSpPr>
            <a:spLocks noGrp="1"/>
          </p:cNvSpPr>
          <p:nvPr>
            <p:ph idx="1"/>
          </p:nvPr>
        </p:nvSpPr>
        <p:spPr>
          <a:xfrm>
            <a:off x="274638" y="1141413"/>
            <a:ext cx="5745162" cy="5110162"/>
          </a:xfrm>
        </p:spPr>
        <p:txBody>
          <a:bodyPr/>
          <a:lstStyle/>
          <a:p>
            <a:r>
              <a:rPr lang="en-US" sz="1600" dirty="0"/>
              <a:t>Importance of Including Tribal and State Representatives, </a:t>
            </a:r>
            <a:r>
              <a:rPr lang="en-US" sz="1600" dirty="0" smtClean="0"/>
              <a:t>State Regional Group Representatives</a:t>
            </a:r>
            <a:r>
              <a:rPr lang="en-US" sz="1600" dirty="0"/>
              <a:t>, and </a:t>
            </a:r>
            <a:r>
              <a:rPr lang="en-US" sz="1600" dirty="0" smtClean="0"/>
              <a:t>Federal Railroad Administration (FRA) Representatives </a:t>
            </a:r>
            <a:r>
              <a:rPr lang="en-US" sz="1600" dirty="0"/>
              <a:t>in the Site </a:t>
            </a:r>
            <a:r>
              <a:rPr lang="en-US" sz="1600" dirty="0" smtClean="0"/>
              <a:t>Visits</a:t>
            </a:r>
          </a:p>
          <a:p>
            <a:pPr lvl="1"/>
            <a:r>
              <a:rPr lang="en-US" sz="1400" dirty="0"/>
              <a:t>FRA and State Rail Safety Participation Program representatives provide expertise in the five primary railroad safety technical disciplines—track, motive power and equipment, operating practices, signals and train control, and hazardous </a:t>
            </a:r>
            <a:r>
              <a:rPr lang="en-US" sz="1400" dirty="0" smtClean="0"/>
              <a:t>materials</a:t>
            </a:r>
          </a:p>
          <a:p>
            <a:pPr lvl="1"/>
            <a:r>
              <a:rPr lang="en-US" sz="1400" dirty="0" smtClean="0"/>
              <a:t>FRA </a:t>
            </a:r>
            <a:r>
              <a:rPr lang="en-US" sz="1400" dirty="0"/>
              <a:t>also coordinates meetings with the rail carriers that serve the shutdown </a:t>
            </a:r>
            <a:r>
              <a:rPr lang="en-US" sz="1400" dirty="0" smtClean="0"/>
              <a:t>sites</a:t>
            </a:r>
          </a:p>
          <a:p>
            <a:pPr lvl="1"/>
            <a:r>
              <a:rPr lang="en-US" sz="1400" dirty="0" smtClean="0"/>
              <a:t>State </a:t>
            </a:r>
            <a:r>
              <a:rPr lang="en-US" sz="1400" dirty="0"/>
              <a:t>representatives typically represent their state department of energy, state department of environmental or natural resources, state police, state department of transportation, radiation protection organization, or emergency management organization, and provide expertise in these </a:t>
            </a:r>
            <a:r>
              <a:rPr lang="en-US" sz="1400" dirty="0" smtClean="0"/>
              <a:t>areas</a:t>
            </a:r>
          </a:p>
          <a:p>
            <a:pPr lvl="1"/>
            <a:r>
              <a:rPr lang="en-US" sz="1400" dirty="0" smtClean="0"/>
              <a:t>Tribal </a:t>
            </a:r>
            <a:r>
              <a:rPr lang="en-US" sz="1400" dirty="0"/>
              <a:t>representatives provide expertise associated with cultural affiliation and tribal involvement with past and present site </a:t>
            </a:r>
            <a:r>
              <a:rPr lang="en-US" sz="1400" dirty="0" smtClean="0"/>
              <a:t>activities</a:t>
            </a:r>
            <a:endParaRPr lang="en-US" sz="1400" dirty="0"/>
          </a:p>
        </p:txBody>
      </p:sp>
      <p:pic>
        <p:nvPicPr>
          <p:cNvPr id="4" name="Content Placeholder 4"/>
          <p:cNvPicPr>
            <a:picLocks noGrp="1"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6019800" y="990600"/>
            <a:ext cx="3017520" cy="450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 r="7407" b="-17"/>
          <a:stretch/>
        </p:blipFill>
        <p:spPr>
          <a:xfrm>
            <a:off x="6019800" y="4407462"/>
            <a:ext cx="3017520" cy="2181586"/>
          </a:xfrm>
          <a:prstGeom prst="rect">
            <a:avLst/>
          </a:prstGeom>
        </p:spPr>
      </p:pic>
    </p:spTree>
    <p:extLst>
      <p:ext uri="{BB962C8B-B14F-4D97-AF65-F5344CB8AC3E}">
        <p14:creationId xmlns:p14="http://schemas.microsoft.com/office/powerpoint/2010/main" val="397361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Future Shutdown Nuclear Power Plant Sites (2019-2025)</a:t>
            </a:r>
          </a:p>
        </p:txBody>
      </p:sp>
      <p:pic>
        <p:nvPicPr>
          <p:cNvPr id="18" name="Content Placeholder 1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70" t="7487" r="10109" b="6027"/>
          <a:stretch/>
        </p:blipFill>
        <p:spPr>
          <a:xfrm>
            <a:off x="762000" y="1259442"/>
            <a:ext cx="7772400" cy="5115308"/>
          </a:xfrm>
        </p:spPr>
      </p:pic>
      <p:grpSp>
        <p:nvGrpSpPr>
          <p:cNvPr id="19" name="Group 18"/>
          <p:cNvGrpSpPr/>
          <p:nvPr/>
        </p:nvGrpSpPr>
        <p:grpSpPr>
          <a:xfrm>
            <a:off x="1664159" y="1737610"/>
            <a:ext cx="6455516" cy="2953419"/>
            <a:chOff x="1664159" y="1125961"/>
            <a:chExt cx="6455516" cy="2953419"/>
          </a:xfrm>
        </p:grpSpPr>
        <p:sp>
          <p:nvSpPr>
            <p:cNvPr id="20" name="Rounded Rectangular Callout 11"/>
            <p:cNvSpPr>
              <a:spLocks noChangeArrowheads="1"/>
            </p:cNvSpPr>
            <p:nvPr/>
          </p:nvSpPr>
          <p:spPr bwMode="auto">
            <a:xfrm>
              <a:off x="1664159" y="3148984"/>
              <a:ext cx="1188720" cy="365760"/>
            </a:xfrm>
            <a:prstGeom prst="wedgeRoundRectCallout">
              <a:avLst>
                <a:gd name="adj1" fmla="val -83073"/>
                <a:gd name="adj2" fmla="val 35883"/>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Diablo Canyon</a:t>
              </a:r>
              <a:r>
                <a:rPr lang="en-US" sz="1050" b="1" dirty="0">
                  <a:solidFill>
                    <a:srgbClr val="000000"/>
                  </a:solidFill>
                  <a:latin typeface="Calibri" pitchFamily="34" charset="0"/>
                </a:rPr>
                <a:t/>
              </a:r>
              <a:br>
                <a:rPr lang="en-US" sz="1050" b="1" dirty="0">
                  <a:solidFill>
                    <a:srgbClr val="000000"/>
                  </a:solidFill>
                  <a:latin typeface="Calibri" pitchFamily="34" charset="0"/>
                </a:rPr>
              </a:br>
              <a:r>
                <a:rPr lang="en-US" sz="1050" b="1" dirty="0" smtClean="0">
                  <a:solidFill>
                    <a:srgbClr val="000000"/>
                  </a:solidFill>
                  <a:latin typeface="Calibri" pitchFamily="34" charset="0"/>
                </a:rPr>
                <a:t>(2024 and 2025)</a:t>
              </a:r>
            </a:p>
          </p:txBody>
        </p:sp>
        <p:sp>
          <p:nvSpPr>
            <p:cNvPr id="21" name="Rounded Rectangular Callout 11"/>
            <p:cNvSpPr>
              <a:spLocks noChangeArrowheads="1"/>
            </p:cNvSpPr>
            <p:nvPr/>
          </p:nvSpPr>
          <p:spPr bwMode="auto">
            <a:xfrm>
              <a:off x="4369634" y="2037940"/>
              <a:ext cx="1109275" cy="365760"/>
            </a:xfrm>
            <a:prstGeom prst="wedgeRoundRectCallout">
              <a:avLst>
                <a:gd name="adj1" fmla="val 80050"/>
                <a:gd name="adj2" fmla="val 81658"/>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Palisades</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(2022)</a:t>
              </a:r>
              <a:endParaRPr lang="en-US" sz="1050" b="1" dirty="0">
                <a:solidFill>
                  <a:srgbClr val="000000"/>
                </a:solidFill>
                <a:latin typeface="Calibri" pitchFamily="34" charset="0"/>
              </a:endParaRPr>
            </a:p>
          </p:txBody>
        </p:sp>
        <p:sp>
          <p:nvSpPr>
            <p:cNvPr id="22" name="Rounded Rectangular Callout 11"/>
            <p:cNvSpPr>
              <a:spLocks noChangeArrowheads="1"/>
            </p:cNvSpPr>
            <p:nvPr/>
          </p:nvSpPr>
          <p:spPr bwMode="auto">
            <a:xfrm>
              <a:off x="4467069" y="2738211"/>
              <a:ext cx="1109275" cy="365760"/>
            </a:xfrm>
            <a:prstGeom prst="wedgeRoundRectCallout">
              <a:avLst>
                <a:gd name="adj1" fmla="val 108495"/>
                <a:gd name="adj2" fmla="val -85596"/>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Davis-</a:t>
              </a:r>
              <a:r>
                <a:rPr lang="en-US" sz="1050" b="1" dirty="0" err="1" smtClean="0">
                  <a:solidFill>
                    <a:srgbClr val="000000"/>
                  </a:solidFill>
                  <a:latin typeface="Calibri" pitchFamily="34" charset="0"/>
                </a:rPr>
                <a:t>Besse</a:t>
              </a:r>
              <a:r>
                <a:rPr lang="en-US" sz="1050" b="1" dirty="0" smtClean="0">
                  <a:solidFill>
                    <a:srgbClr val="000000"/>
                  </a:solidFill>
                  <a:latin typeface="Calibri" pitchFamily="34" charset="0"/>
                </a:rPr>
                <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(2020)</a:t>
              </a:r>
              <a:endParaRPr lang="en-US" sz="1200" b="1" dirty="0">
                <a:solidFill>
                  <a:srgbClr val="000000"/>
                </a:solidFill>
                <a:latin typeface="Calibri" pitchFamily="34" charset="0"/>
              </a:endParaRPr>
            </a:p>
          </p:txBody>
        </p:sp>
        <p:sp>
          <p:nvSpPr>
            <p:cNvPr id="23" name="Rounded Rectangular Callout 11"/>
            <p:cNvSpPr>
              <a:spLocks noChangeArrowheads="1"/>
            </p:cNvSpPr>
            <p:nvPr/>
          </p:nvSpPr>
          <p:spPr bwMode="auto">
            <a:xfrm>
              <a:off x="4853065" y="3281339"/>
              <a:ext cx="1109275" cy="365760"/>
            </a:xfrm>
            <a:prstGeom prst="wedgeRoundRectCallout">
              <a:avLst>
                <a:gd name="adj1" fmla="val 105592"/>
                <a:gd name="adj2" fmla="val -198272"/>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Beaver Valley</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(2021)</a:t>
              </a:r>
              <a:endParaRPr lang="en-US" sz="1200" b="1" dirty="0">
                <a:solidFill>
                  <a:srgbClr val="000000"/>
                </a:solidFill>
                <a:latin typeface="Calibri" pitchFamily="34" charset="0"/>
              </a:endParaRPr>
            </a:p>
          </p:txBody>
        </p:sp>
        <p:sp>
          <p:nvSpPr>
            <p:cNvPr id="24" name="Rounded Rectangular Callout 23"/>
            <p:cNvSpPr>
              <a:spLocks noChangeArrowheads="1"/>
            </p:cNvSpPr>
            <p:nvPr/>
          </p:nvSpPr>
          <p:spPr bwMode="auto">
            <a:xfrm>
              <a:off x="5856155" y="1611227"/>
              <a:ext cx="1109275" cy="365760"/>
            </a:xfrm>
            <a:prstGeom prst="wedgeRoundRectCallout">
              <a:avLst>
                <a:gd name="adj1" fmla="val 4003"/>
                <a:gd name="adj2" fmla="val 201376"/>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Perry</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(2021)</a:t>
              </a:r>
              <a:endParaRPr lang="en-US" sz="1200" b="1" dirty="0">
                <a:solidFill>
                  <a:srgbClr val="000000"/>
                </a:solidFill>
                <a:latin typeface="Calibri" pitchFamily="34" charset="0"/>
              </a:endParaRPr>
            </a:p>
          </p:txBody>
        </p:sp>
        <p:sp>
          <p:nvSpPr>
            <p:cNvPr id="25" name="Rounded Rectangular Callout 24"/>
            <p:cNvSpPr>
              <a:spLocks noChangeArrowheads="1"/>
            </p:cNvSpPr>
            <p:nvPr/>
          </p:nvSpPr>
          <p:spPr bwMode="auto">
            <a:xfrm>
              <a:off x="7010400" y="1125961"/>
              <a:ext cx="1109275" cy="365760"/>
            </a:xfrm>
            <a:prstGeom prst="wedgeRoundRectCallout">
              <a:avLst>
                <a:gd name="adj1" fmla="val 13763"/>
                <a:gd name="adj2" fmla="val 251097"/>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Pilgrim</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(2019)</a:t>
              </a:r>
              <a:endParaRPr lang="en-US" sz="1200" b="1" dirty="0">
                <a:solidFill>
                  <a:srgbClr val="000000"/>
                </a:solidFill>
                <a:latin typeface="Calibri" pitchFamily="34" charset="0"/>
              </a:endParaRPr>
            </a:p>
          </p:txBody>
        </p:sp>
        <p:sp>
          <p:nvSpPr>
            <p:cNvPr id="26" name="Rounded Rectangular Callout 25"/>
            <p:cNvSpPr>
              <a:spLocks noChangeArrowheads="1"/>
            </p:cNvSpPr>
            <p:nvPr/>
          </p:nvSpPr>
          <p:spPr bwMode="auto">
            <a:xfrm>
              <a:off x="6880485" y="3498443"/>
              <a:ext cx="1188720" cy="365760"/>
            </a:xfrm>
            <a:prstGeom prst="wedgeRoundRectCallout">
              <a:avLst>
                <a:gd name="adj1" fmla="val -10303"/>
                <a:gd name="adj2" fmla="val -334433"/>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Indian Point</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(2020 and 2021)</a:t>
              </a:r>
              <a:endParaRPr lang="en-US" sz="1200" b="1" dirty="0">
                <a:solidFill>
                  <a:srgbClr val="000000"/>
                </a:solidFill>
                <a:latin typeface="Calibri" pitchFamily="34" charset="0"/>
              </a:endParaRPr>
            </a:p>
          </p:txBody>
        </p:sp>
        <p:sp>
          <p:nvSpPr>
            <p:cNvPr id="27" name="Rounded Rectangular Callout 11"/>
            <p:cNvSpPr>
              <a:spLocks noChangeArrowheads="1"/>
            </p:cNvSpPr>
            <p:nvPr/>
          </p:nvSpPr>
          <p:spPr bwMode="auto">
            <a:xfrm>
              <a:off x="5463915" y="3713620"/>
              <a:ext cx="1188720" cy="365760"/>
            </a:xfrm>
            <a:prstGeom prst="wedgeRoundRectCallout">
              <a:avLst>
                <a:gd name="adj1" fmla="val 83322"/>
                <a:gd name="adj2" fmla="val -316777"/>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Three Mile Island</a:t>
              </a:r>
              <a:br>
                <a:rPr lang="en-US" sz="1050" b="1" dirty="0" smtClean="0">
                  <a:solidFill>
                    <a:srgbClr val="000000"/>
                  </a:solidFill>
                  <a:latin typeface="Calibri" pitchFamily="34" charset="0"/>
                </a:rPr>
              </a:br>
              <a:r>
                <a:rPr lang="en-US" sz="1050" b="1" dirty="0" smtClean="0">
                  <a:solidFill>
                    <a:srgbClr val="000000"/>
                  </a:solidFill>
                  <a:latin typeface="Calibri" pitchFamily="34" charset="0"/>
                </a:rPr>
                <a:t>(2019)</a:t>
              </a:r>
              <a:endParaRPr lang="en-US" sz="1200" b="1" dirty="0">
                <a:solidFill>
                  <a:srgbClr val="000000"/>
                </a:solidFill>
                <a:latin typeface="Calibri" pitchFamily="34" charset="0"/>
              </a:endParaRPr>
            </a:p>
          </p:txBody>
        </p:sp>
        <p:sp>
          <p:nvSpPr>
            <p:cNvPr id="28" name="Rounded Rectangular Callout 11"/>
            <p:cNvSpPr>
              <a:spLocks noChangeArrowheads="1"/>
            </p:cNvSpPr>
            <p:nvPr/>
          </p:nvSpPr>
          <p:spPr bwMode="auto">
            <a:xfrm>
              <a:off x="2952427" y="2202082"/>
              <a:ext cx="1109275" cy="365760"/>
            </a:xfrm>
            <a:prstGeom prst="wedgeRoundRectCallout">
              <a:avLst>
                <a:gd name="adj1" fmla="val 147687"/>
                <a:gd name="adj2" fmla="val 60290"/>
                <a:gd name="adj3" fmla="val 16667"/>
              </a:avLst>
            </a:prstGeom>
            <a:solidFill>
              <a:schemeClr val="bg1">
                <a:alpha val="50000"/>
              </a:schemeClr>
            </a:solidFill>
            <a:ln w="12700">
              <a:solidFill>
                <a:schemeClr val="tx1"/>
              </a:solidFill>
              <a:round/>
              <a:headEnd/>
              <a:tailEnd/>
            </a:ln>
          </p:spPr>
          <p:txBody>
            <a:bodyPr anchor="ctr"/>
            <a:lstStyle/>
            <a:p>
              <a:pPr algn="ctr">
                <a:spcBef>
                  <a:spcPct val="50000"/>
                </a:spcBef>
              </a:pPr>
              <a:r>
                <a:rPr lang="en-US" sz="1050" b="1" dirty="0" smtClean="0">
                  <a:solidFill>
                    <a:srgbClr val="000000"/>
                  </a:solidFill>
                  <a:latin typeface="Calibri" pitchFamily="34" charset="0"/>
                </a:rPr>
                <a:t>Duane Arnold</a:t>
              </a:r>
              <a:r>
                <a:rPr lang="en-US" sz="1050" b="1" dirty="0">
                  <a:solidFill>
                    <a:srgbClr val="000000"/>
                  </a:solidFill>
                  <a:latin typeface="Calibri" pitchFamily="34" charset="0"/>
                </a:rPr>
                <a:t/>
              </a:r>
              <a:br>
                <a:rPr lang="en-US" sz="1050" b="1" dirty="0">
                  <a:solidFill>
                    <a:srgbClr val="000000"/>
                  </a:solidFill>
                  <a:latin typeface="Calibri" pitchFamily="34" charset="0"/>
                </a:rPr>
              </a:br>
              <a:r>
                <a:rPr lang="en-US" sz="1050" b="1" dirty="0" smtClean="0">
                  <a:solidFill>
                    <a:srgbClr val="000000"/>
                  </a:solidFill>
                  <a:latin typeface="Calibri" pitchFamily="34" charset="0"/>
                </a:rPr>
                <a:t>(2021)</a:t>
              </a:r>
            </a:p>
          </p:txBody>
        </p:sp>
      </p:grpSp>
    </p:spTree>
    <p:extLst>
      <p:ext uri="{BB962C8B-B14F-4D97-AF65-F5344CB8AC3E}">
        <p14:creationId xmlns:p14="http://schemas.microsoft.com/office/powerpoint/2010/main" val="291658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Future Work – Nuclear Power Plant Site Evaluations</a:t>
            </a:r>
            <a:endParaRPr lang="en-US" sz="2800" dirty="0"/>
          </a:p>
        </p:txBody>
      </p:sp>
      <p:sp>
        <p:nvSpPr>
          <p:cNvPr id="3" name="Content Placeholder 2"/>
          <p:cNvSpPr>
            <a:spLocks noGrp="1"/>
          </p:cNvSpPr>
          <p:nvPr>
            <p:ph idx="1"/>
          </p:nvPr>
        </p:nvSpPr>
        <p:spPr>
          <a:xfrm>
            <a:off x="457200" y="1027782"/>
            <a:ext cx="5873210" cy="5525418"/>
          </a:xfrm>
        </p:spPr>
        <p:txBody>
          <a:bodyPr>
            <a:noAutofit/>
          </a:bodyPr>
          <a:lstStyle/>
          <a:p>
            <a:r>
              <a:rPr lang="en-US" sz="1600" dirty="0"/>
              <a:t>New version of shutdown sites report (SSR) due on </a:t>
            </a:r>
            <a:r>
              <a:rPr lang="en-US" sz="1600" dirty="0" smtClean="0"/>
              <a:t>November</a:t>
            </a:r>
            <a:r>
              <a:rPr lang="en-US" sz="1600" dirty="0"/>
              <a:t> 30, 2019</a:t>
            </a:r>
            <a:endParaRPr lang="en-US" sz="1400" dirty="0"/>
          </a:p>
          <a:p>
            <a:r>
              <a:rPr lang="en-US" sz="1600" dirty="0"/>
              <a:t>Oyster Creek will be added to the new shutdown sites </a:t>
            </a:r>
            <a:r>
              <a:rPr lang="en-US" sz="1600" dirty="0" smtClean="0"/>
              <a:t>report</a:t>
            </a:r>
          </a:p>
          <a:p>
            <a:r>
              <a:rPr lang="en-US" sz="1600" dirty="0"/>
              <a:t>Planning for Pilgrim and Three Mile Island site visits will start in FY2019</a:t>
            </a:r>
            <a:endParaRPr lang="en-US" sz="2000" dirty="0"/>
          </a:p>
          <a:p>
            <a:pPr lvl="1"/>
            <a:r>
              <a:rPr lang="en-US" sz="1400" dirty="0" smtClean="0"/>
              <a:t>Pilgrim will be visited in Fall 2019/Spring 2020 (estimated)</a:t>
            </a:r>
          </a:p>
          <a:p>
            <a:pPr lvl="1"/>
            <a:r>
              <a:rPr lang="en-US" sz="1400" dirty="0" smtClean="0"/>
              <a:t>TMI will be visited in Spring 2020 (estimated)</a:t>
            </a:r>
            <a:endParaRPr lang="en-US" sz="1400" dirty="0"/>
          </a:p>
          <a:p>
            <a:r>
              <a:rPr lang="en-US" sz="1600" dirty="0" smtClean="0"/>
              <a:t>Continuing </a:t>
            </a:r>
            <a:r>
              <a:rPr lang="en-US" sz="1600" dirty="0"/>
              <a:t>to collect data on conditions at the </a:t>
            </a:r>
            <a:r>
              <a:rPr lang="en-US" sz="1600" dirty="0" smtClean="0"/>
              <a:t>sites</a:t>
            </a:r>
            <a:endParaRPr lang="en-US" sz="1600" dirty="0"/>
          </a:p>
          <a:p>
            <a:pPr lvl="1"/>
            <a:r>
              <a:rPr lang="en-US" sz="1400" dirty="0" smtClean="0"/>
              <a:t>Additional </a:t>
            </a:r>
            <a:r>
              <a:rPr lang="en-US" sz="1400" dirty="0"/>
              <a:t>SNF discharge data</a:t>
            </a:r>
          </a:p>
          <a:p>
            <a:pPr lvl="1"/>
            <a:r>
              <a:rPr lang="en-US" sz="1400" dirty="0" smtClean="0"/>
              <a:t>Additional </a:t>
            </a:r>
            <a:r>
              <a:rPr lang="en-US" sz="1400" dirty="0"/>
              <a:t>information on storage systems in </a:t>
            </a:r>
            <a:r>
              <a:rPr lang="en-US" sz="1400" dirty="0" smtClean="0"/>
              <a:t>use at the sites</a:t>
            </a:r>
            <a:endParaRPr lang="en-US" sz="1400" dirty="0"/>
          </a:p>
          <a:p>
            <a:pPr lvl="1"/>
            <a:r>
              <a:rPr lang="en-US" sz="1400" dirty="0" smtClean="0"/>
              <a:t>Additional </a:t>
            </a:r>
            <a:r>
              <a:rPr lang="en-US" sz="1400" dirty="0"/>
              <a:t>information on the local transportation infrastructure and transload locations around the </a:t>
            </a:r>
            <a:r>
              <a:rPr lang="en-US" sz="1400" dirty="0" smtClean="0"/>
              <a:t>sites</a:t>
            </a:r>
          </a:p>
          <a:p>
            <a:r>
              <a:rPr lang="en-US" sz="1600" dirty="0" smtClean="0"/>
              <a:t>Potential </a:t>
            </a:r>
            <a:r>
              <a:rPr lang="en-US" sz="1600" dirty="0" smtClean="0"/>
              <a:t>visits to Maine </a:t>
            </a:r>
            <a:r>
              <a:rPr lang="en-US" sz="1600" dirty="0" smtClean="0"/>
              <a:t>Yankee, Connecticut Yankee, and Yankee Rowe Summer/Fall 2019 to evaluate rail infrastructure</a:t>
            </a:r>
          </a:p>
          <a:p>
            <a:pPr lvl="1"/>
            <a:r>
              <a:rPr lang="en-US" sz="1400" dirty="0" smtClean="0"/>
              <a:t>FRA not included in original site visits</a:t>
            </a:r>
          </a:p>
          <a:p>
            <a:r>
              <a:rPr lang="en-US" sz="1600" dirty="0"/>
              <a:t>Planning for additional sites will occur as they shut down, such as Indian Point, Davis-</a:t>
            </a:r>
            <a:r>
              <a:rPr lang="en-US" sz="1600" dirty="0" err="1"/>
              <a:t>Besse</a:t>
            </a:r>
            <a:r>
              <a:rPr lang="en-US" sz="1600" dirty="0"/>
              <a:t>, Duane Arnold, Perry, Beaver Valley, Palisades, and Diablo Canyon</a:t>
            </a:r>
            <a:endParaRPr lang="en-US" sz="1600"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894" r="15780"/>
          <a:stretch/>
        </p:blipFill>
        <p:spPr>
          <a:xfrm>
            <a:off x="6491588" y="2081720"/>
            <a:ext cx="2535677" cy="2743200"/>
          </a:xfrm>
          <a:prstGeom prst="rect">
            <a:avLst/>
          </a:prstGeom>
        </p:spPr>
      </p:pic>
      <p:sp>
        <p:nvSpPr>
          <p:cNvPr id="5" name="TextBox 4"/>
          <p:cNvSpPr txBox="1"/>
          <p:nvPr/>
        </p:nvSpPr>
        <p:spPr>
          <a:xfrm>
            <a:off x="6349726" y="4876800"/>
            <a:ext cx="2819400" cy="215444"/>
          </a:xfrm>
          <a:prstGeom prst="rect">
            <a:avLst/>
          </a:prstGeom>
          <a:noFill/>
        </p:spPr>
        <p:txBody>
          <a:bodyPr wrap="square" rtlCol="0">
            <a:spAutoFit/>
          </a:bodyPr>
          <a:lstStyle/>
          <a:p>
            <a:r>
              <a:rPr lang="en-US" sz="800" dirty="0" smtClean="0">
                <a:solidFill>
                  <a:srgbClr val="000000"/>
                </a:solidFill>
              </a:rPr>
              <a:t>Photo </a:t>
            </a:r>
            <a:r>
              <a:rPr lang="en-US" sz="800" dirty="0">
                <a:solidFill>
                  <a:srgbClr val="000000"/>
                </a:solidFill>
              </a:rPr>
              <a:t>courtesy of </a:t>
            </a:r>
            <a:r>
              <a:rPr lang="en-US" sz="800" dirty="0" smtClean="0">
                <a:solidFill>
                  <a:srgbClr val="000000"/>
                </a:solidFill>
              </a:rPr>
              <a:t>Pacific Northwest National Laboratory</a:t>
            </a:r>
            <a:endParaRPr lang="en-US" sz="800" dirty="0">
              <a:solidFill>
                <a:srgbClr val="000000"/>
              </a:solidFill>
            </a:endParaRPr>
          </a:p>
        </p:txBody>
      </p:sp>
    </p:spTree>
    <p:extLst>
      <p:ext uri="{BB962C8B-B14F-4D97-AF65-F5344CB8AC3E}">
        <p14:creationId xmlns:p14="http://schemas.microsoft.com/office/powerpoint/2010/main" val="318200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37730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8DD93-A148-486B-82C2-4611C31F43A3}"/>
              </a:ext>
            </a:extLst>
          </p:cNvPr>
          <p:cNvSpPr>
            <a:spLocks noGrp="1"/>
          </p:cNvSpPr>
          <p:nvPr>
            <p:ph type="title"/>
          </p:nvPr>
        </p:nvSpPr>
        <p:spPr/>
        <p:txBody>
          <a:bodyPr/>
          <a:lstStyle/>
          <a:p>
            <a:r>
              <a:rPr lang="en-US" dirty="0" smtClean="0"/>
              <a:t>Disclaimer</a:t>
            </a:r>
            <a:endParaRPr lang="en-US" dirty="0"/>
          </a:p>
        </p:txBody>
      </p:sp>
      <p:sp>
        <p:nvSpPr>
          <p:cNvPr id="3" name="Content Placeholder 2">
            <a:extLst>
              <a:ext uri="{FF2B5EF4-FFF2-40B4-BE49-F238E27FC236}">
                <a16:creationId xmlns:a16="http://schemas.microsoft.com/office/drawing/2014/main" xmlns="" id="{1C63DBD2-B0D1-46AF-ADD0-8E3486BBB874}"/>
              </a:ext>
            </a:extLst>
          </p:cNvPr>
          <p:cNvSpPr>
            <a:spLocks noGrp="1"/>
          </p:cNvSpPr>
          <p:nvPr>
            <p:ph idx="1"/>
          </p:nvPr>
        </p:nvSpPr>
        <p:spPr/>
        <p:txBody>
          <a:bodyPr>
            <a:normAutofit fontScale="92500"/>
          </a:bodyPr>
          <a:lstStyle/>
          <a:p>
            <a:pPr marL="85725" indent="0">
              <a:buNone/>
            </a:pPr>
            <a:r>
              <a:rPr lang="en-US" smtClean="0"/>
              <a:t>This </a:t>
            </a:r>
            <a:r>
              <a:rPr lang="en-US" sz="2400" dirty="0"/>
              <a:t>is a technical presentation that does not take into account contractual limitations under the Standard Contract for Disposal of Spent Nuclear Fuel and/or High-Level Radioactive Waste (10 CFR Part 961). For example, under the provisions of the Standard Contract, DOE does not consider spent fuel in multi-assembly canisters to be an acceptable waste form, absent a mutually agreed to contract amendment. To the extent discussions or recommendations in this </a:t>
            </a:r>
            <a:r>
              <a:rPr lang="en-US" sz="2400" dirty="0" smtClean="0"/>
              <a:t>presentation </a:t>
            </a:r>
            <a:r>
              <a:rPr lang="en-US" sz="2400" dirty="0"/>
              <a:t>conflict with the provisions of the Standard Contract, the Standard Contract provisions prevail.</a:t>
            </a:r>
          </a:p>
          <a:p>
            <a:pPr marL="85725" indent="0">
              <a:buNone/>
            </a:pPr>
            <a:r>
              <a:rPr lang="en-US" sz="2400" dirty="0"/>
              <a:t>This presentation reflects research and development efforts to explore technical concepts which could support future decision making by DOE.  No inferences should be drawn from this presentation regarding future actions by DOE</a:t>
            </a:r>
            <a:r>
              <a:rPr lang="en-US" sz="2400" dirty="0" smtClean="0"/>
              <a:t>.</a:t>
            </a:r>
            <a:endParaRPr lang="en-US" sz="2400" dirty="0"/>
          </a:p>
        </p:txBody>
      </p:sp>
    </p:spTree>
    <p:extLst>
      <p:ext uri="{BB962C8B-B14F-4D97-AF65-F5344CB8AC3E}">
        <p14:creationId xmlns:p14="http://schemas.microsoft.com/office/powerpoint/2010/main" val="41412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6908800" cy="901700"/>
          </a:xfrm>
        </p:spPr>
        <p:txBody>
          <a:bodyPr/>
          <a:lstStyle/>
          <a:p>
            <a:r>
              <a:rPr lang="en-US" dirty="0"/>
              <a:t>Nuclear Power Plant Site Evaluations</a:t>
            </a:r>
          </a:p>
        </p:txBody>
      </p:sp>
      <p:sp>
        <p:nvSpPr>
          <p:cNvPr id="3" name="Content Placeholder 2"/>
          <p:cNvSpPr>
            <a:spLocks noGrp="1"/>
          </p:cNvSpPr>
          <p:nvPr>
            <p:ph idx="1"/>
          </p:nvPr>
        </p:nvSpPr>
        <p:spPr>
          <a:xfrm>
            <a:off x="501650" y="1325887"/>
            <a:ext cx="5075541" cy="4851076"/>
          </a:xfrm>
        </p:spPr>
        <p:txBody>
          <a:bodyPr>
            <a:normAutofit lnSpcReduction="10000"/>
          </a:bodyPr>
          <a:lstStyle/>
          <a:p>
            <a:r>
              <a:rPr lang="en-US" sz="2000" dirty="0"/>
              <a:t>The purpose of site evaluations is to support planning for removing spent nuclear fuel (SNF) and greater-than-Class C (GTCC) waste from nuclear power plant sites</a:t>
            </a:r>
          </a:p>
          <a:p>
            <a:pPr lvl="1"/>
            <a:r>
              <a:rPr lang="en-US" sz="1800" dirty="0"/>
              <a:t>Site inventory</a:t>
            </a:r>
          </a:p>
          <a:p>
            <a:pPr lvl="1"/>
            <a:r>
              <a:rPr lang="en-US" sz="1800" dirty="0"/>
              <a:t>Site conditions</a:t>
            </a:r>
          </a:p>
          <a:p>
            <a:pPr lvl="1"/>
            <a:r>
              <a:rPr lang="en-US" sz="1800" dirty="0"/>
              <a:t>Near-site transportation infrastructure and experience</a:t>
            </a:r>
          </a:p>
          <a:p>
            <a:r>
              <a:rPr lang="en-US" sz="2000" dirty="0"/>
              <a:t>Identify gaps in information needed to ship SNF and GTCC waste from the nuclear power plant sites</a:t>
            </a:r>
          </a:p>
          <a:p>
            <a:r>
              <a:rPr lang="en-US" sz="2000" dirty="0"/>
              <a:t>Based on the available information, identify options for transporting SNF and GTCC waste from nuclear power plant </a:t>
            </a:r>
            <a:r>
              <a:rPr lang="en-US" sz="2000" dirty="0" smtClean="0"/>
              <a:t>sites</a:t>
            </a:r>
            <a:endParaRPr lang="en-US" sz="3200" dirty="0"/>
          </a:p>
        </p:txBody>
      </p:sp>
      <p:pic>
        <p:nvPicPr>
          <p:cNvPr id="6" name="Picture 5"/>
          <p:cNvPicPr>
            <a:picLocks noChangeAspect="1"/>
          </p:cNvPicPr>
          <p:nvPr/>
        </p:nvPicPr>
        <p:blipFill>
          <a:blip r:embed="rId2"/>
          <a:stretch>
            <a:fillRect/>
          </a:stretch>
        </p:blipFill>
        <p:spPr>
          <a:xfrm>
            <a:off x="5686924" y="1676400"/>
            <a:ext cx="3291840" cy="4258098"/>
          </a:xfrm>
          <a:prstGeom prst="rect">
            <a:avLst/>
          </a:prstGeom>
          <a:ln w="38100">
            <a:solidFill>
              <a:schemeClr val="tx1"/>
            </a:solidFill>
          </a:ln>
        </p:spPr>
      </p:pic>
    </p:spTree>
    <p:extLst>
      <p:ext uri="{BB962C8B-B14F-4D97-AF65-F5344CB8AC3E}">
        <p14:creationId xmlns:p14="http://schemas.microsoft.com/office/powerpoint/2010/main" val="404269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7366000" cy="901700"/>
          </a:xfrm>
        </p:spPr>
        <p:txBody>
          <a:bodyPr>
            <a:normAutofit/>
          </a:bodyPr>
          <a:lstStyle/>
          <a:p>
            <a:r>
              <a:rPr lang="en-US" sz="2800" dirty="0"/>
              <a:t>Current Shutdown Nuclear Power Plant Sites</a:t>
            </a:r>
          </a:p>
        </p:txBody>
      </p:sp>
      <p:sp>
        <p:nvSpPr>
          <p:cNvPr id="3" name="Content Placeholder 2"/>
          <p:cNvSpPr>
            <a:spLocks noGrp="1"/>
          </p:cNvSpPr>
          <p:nvPr>
            <p:ph idx="1"/>
          </p:nvPr>
        </p:nvSpPr>
        <p:spPr/>
        <p:txBody>
          <a:bodyPr>
            <a:normAutofit/>
          </a:bodyPr>
          <a:lstStyle/>
          <a:p>
            <a:r>
              <a:rPr lang="en-US" sz="1600" dirty="0"/>
              <a:t>There will be </a:t>
            </a:r>
            <a:r>
              <a:rPr lang="en-US" sz="1600" dirty="0" smtClean="0"/>
              <a:t>648 </a:t>
            </a:r>
            <a:r>
              <a:rPr lang="en-US" sz="1600" dirty="0"/>
              <a:t>total canisters (</a:t>
            </a:r>
            <a:r>
              <a:rPr lang="en-US" sz="1600" dirty="0" smtClean="0"/>
              <a:t>609 </a:t>
            </a:r>
            <a:r>
              <a:rPr lang="en-US" sz="1600" dirty="0"/>
              <a:t>SNF, 39 GTCC waste) at 15 shutdown sites</a:t>
            </a:r>
          </a:p>
          <a:p>
            <a:r>
              <a:rPr lang="en-US" sz="1600" dirty="0"/>
              <a:t>There are </a:t>
            </a:r>
            <a:r>
              <a:rPr lang="en-US" sz="1600" dirty="0" smtClean="0"/>
              <a:t>12 </a:t>
            </a:r>
            <a:r>
              <a:rPr lang="en-US" sz="1600" dirty="0"/>
              <a:t>dry storage systems in use at the shutdown sites; </a:t>
            </a:r>
            <a:r>
              <a:rPr lang="en-US" sz="1600" dirty="0" smtClean="0"/>
              <a:t>10 </a:t>
            </a:r>
            <a:r>
              <a:rPr lang="en-US" sz="1600" dirty="0"/>
              <a:t>transportation cask models would be used to remove SNF and GTCC waste from the </a:t>
            </a:r>
            <a:r>
              <a:rPr lang="en-US" sz="1600" dirty="0" smtClean="0"/>
              <a:t>sites</a:t>
            </a:r>
            <a:endParaRPr lang="en-US" sz="1600" dirty="0"/>
          </a:p>
        </p:txBody>
      </p:sp>
      <p:grpSp>
        <p:nvGrpSpPr>
          <p:cNvPr id="6" name="Group 5"/>
          <p:cNvGrpSpPr>
            <a:grpSpLocks noChangeAspect="1"/>
          </p:cNvGrpSpPr>
          <p:nvPr/>
        </p:nvGrpSpPr>
        <p:grpSpPr>
          <a:xfrm>
            <a:off x="1140453" y="2445147"/>
            <a:ext cx="6863095" cy="4084318"/>
            <a:chOff x="685800" y="1356001"/>
            <a:chExt cx="8578869" cy="5105400"/>
          </a:xfrm>
        </p:grpSpPr>
        <p:grpSp>
          <p:nvGrpSpPr>
            <p:cNvPr id="7" name="Group 6"/>
            <p:cNvGrpSpPr/>
            <p:nvPr/>
          </p:nvGrpSpPr>
          <p:grpSpPr>
            <a:xfrm>
              <a:off x="685800" y="1356001"/>
              <a:ext cx="8578869" cy="5105400"/>
              <a:chOff x="685800" y="1356001"/>
              <a:chExt cx="8578869" cy="510540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842" t="3813" r="12745" b="1772"/>
              <a:stretch/>
            </p:blipFill>
            <p:spPr>
              <a:xfrm>
                <a:off x="685800" y="1356001"/>
                <a:ext cx="7772400" cy="5105400"/>
              </a:xfrm>
              <a:prstGeom prst="rect">
                <a:avLst/>
              </a:prstGeom>
            </p:spPr>
          </p:pic>
          <p:sp>
            <p:nvSpPr>
              <p:cNvPr id="10" name="TextBox 9"/>
              <p:cNvSpPr txBox="1">
                <a:spLocks noChangeArrowheads="1"/>
              </p:cNvSpPr>
              <p:nvPr/>
            </p:nvSpPr>
            <p:spPr bwMode="auto">
              <a:xfrm>
                <a:off x="739156" y="5835844"/>
                <a:ext cx="2743200" cy="571500"/>
              </a:xfrm>
              <a:prstGeom prst="rect">
                <a:avLst/>
              </a:prstGeom>
              <a:gradFill rotWithShape="1">
                <a:gsLst>
                  <a:gs pos="0">
                    <a:srgbClr val="A8A8EA"/>
                  </a:gs>
                  <a:gs pos="35001">
                    <a:srgbClr val="C3C3EF"/>
                  </a:gs>
                  <a:gs pos="100000">
                    <a:srgbClr val="E8E8FA"/>
                  </a:gs>
                </a:gsLst>
                <a:lin ang="16200000" scaled="1"/>
              </a:gradFill>
              <a:ln w="12700">
                <a:solidFill>
                  <a:schemeClr val="tx1"/>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1600" i="1">
                    <a:solidFill>
                      <a:schemeClr val="tx1"/>
                    </a:solidFill>
                    <a:latin typeface="Arial" charset="0"/>
                    <a:ea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eaLnBrk="1" hangingPunct="1">
                  <a:defRPr/>
                </a:pPr>
                <a:r>
                  <a:rPr lang="en-US" sz="800" b="1" i="0" u="sng" dirty="0">
                    <a:solidFill>
                      <a:srgbClr val="000000"/>
                    </a:solidFill>
                    <a:latin typeface="Calibri" pitchFamily="34" charset="0"/>
                    <a:cs typeface="Arial" charset="0"/>
                  </a:rPr>
                  <a:t>Key</a:t>
                </a:r>
              </a:p>
              <a:p>
                <a:pPr eaLnBrk="1" hangingPunct="1">
                  <a:defRPr/>
                </a:pPr>
                <a:r>
                  <a:rPr lang="en-US" sz="800" b="1" i="0" dirty="0">
                    <a:solidFill>
                      <a:srgbClr val="000000"/>
                    </a:solidFill>
                    <a:latin typeface="Calibri" pitchFamily="34" charset="0"/>
                    <a:cs typeface="Arial" charset="0"/>
                  </a:rPr>
                  <a:t>SNF – spent nuclear fuel canisters</a:t>
                </a:r>
              </a:p>
              <a:p>
                <a:pPr eaLnBrk="1" hangingPunct="1">
                  <a:defRPr/>
                </a:pPr>
                <a:r>
                  <a:rPr lang="en-US" sz="800" b="1" i="0" dirty="0">
                    <a:solidFill>
                      <a:srgbClr val="000000"/>
                    </a:solidFill>
                    <a:latin typeface="Calibri" pitchFamily="34" charset="0"/>
                    <a:cs typeface="Arial" charset="0"/>
                  </a:rPr>
                  <a:t>GTCC  – canisters of greater-than-Class C waste </a:t>
                </a:r>
              </a:p>
            </p:txBody>
          </p:sp>
          <p:sp>
            <p:nvSpPr>
              <p:cNvPr id="11" name="Rounded Rectangular Callout 11"/>
              <p:cNvSpPr>
                <a:spLocks noChangeArrowheads="1"/>
              </p:cNvSpPr>
              <p:nvPr/>
            </p:nvSpPr>
            <p:spPr bwMode="auto">
              <a:xfrm>
                <a:off x="7694700" y="4983479"/>
                <a:ext cx="1479033" cy="365760"/>
              </a:xfrm>
              <a:prstGeom prst="roundRect">
                <a:avLst/>
              </a:prstGeom>
              <a:solidFill>
                <a:srgbClr val="FFC000"/>
              </a:solidFill>
              <a:ln w="12700">
                <a:solidFill>
                  <a:schemeClr val="tx1"/>
                </a:solidFill>
                <a:round/>
                <a:headEnd/>
                <a:tailEnd/>
              </a:ln>
            </p:spPr>
            <p:txBody>
              <a:bodyPr anchor="ctr"/>
              <a:lstStyle/>
              <a:p>
                <a:pPr algn="ctr">
                  <a:spcBef>
                    <a:spcPct val="50000"/>
                  </a:spcBef>
                </a:pPr>
                <a:r>
                  <a:rPr lang="en-US" sz="1000" b="1" dirty="0" smtClean="0">
                    <a:solidFill>
                      <a:srgbClr val="000000"/>
                    </a:solidFill>
                    <a:latin typeface="Calibri" pitchFamily="34" charset="0"/>
                  </a:rPr>
                  <a:t>ORANO System</a:t>
                </a:r>
                <a:r>
                  <a:rPr lang="en-US" sz="1000" b="1" dirty="0">
                    <a:solidFill>
                      <a:srgbClr val="000000"/>
                    </a:solidFill>
                    <a:latin typeface="Calibri" pitchFamily="34" charset="0"/>
                  </a:rPr>
                  <a:t/>
                </a:r>
                <a:br>
                  <a:rPr lang="en-US" sz="1000" b="1" dirty="0">
                    <a:solidFill>
                      <a:srgbClr val="000000"/>
                    </a:solidFill>
                    <a:latin typeface="Calibri" pitchFamily="34" charset="0"/>
                  </a:rPr>
                </a:br>
                <a:r>
                  <a:rPr lang="en-US" sz="1000" b="1" dirty="0" smtClean="0">
                    <a:solidFill>
                      <a:srgbClr val="000000"/>
                    </a:solidFill>
                    <a:latin typeface="Calibri" pitchFamily="34" charset="0"/>
                  </a:rPr>
                  <a:t>SNF 198; GTCC 21</a:t>
                </a:r>
              </a:p>
            </p:txBody>
          </p:sp>
          <p:sp>
            <p:nvSpPr>
              <p:cNvPr id="12" name="Rounded Rectangular Callout 14"/>
              <p:cNvSpPr>
                <a:spLocks noChangeArrowheads="1"/>
              </p:cNvSpPr>
              <p:nvPr/>
            </p:nvSpPr>
            <p:spPr bwMode="auto">
              <a:xfrm>
                <a:off x="7694700" y="4522880"/>
                <a:ext cx="1479033" cy="365760"/>
              </a:xfrm>
              <a:prstGeom prst="roundRect">
                <a:avLst/>
              </a:prstGeom>
              <a:solidFill>
                <a:schemeClr val="accent1"/>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NAC </a:t>
                </a:r>
                <a:r>
                  <a:rPr lang="en-US" sz="1000" b="1" dirty="0" smtClean="0">
                    <a:solidFill>
                      <a:srgbClr val="000000"/>
                    </a:solidFill>
                    <a:latin typeface="Calibri" pitchFamily="34" charset="0"/>
                  </a:rPr>
                  <a:t>System</a:t>
                </a:r>
                <a:r>
                  <a:rPr lang="en-US" sz="1000" b="1" dirty="0">
                    <a:solidFill>
                      <a:srgbClr val="000000"/>
                    </a:solidFill>
                    <a:latin typeface="Calibri" pitchFamily="34" charset="0"/>
                  </a:rPr>
                  <a:t/>
                </a:r>
                <a:br>
                  <a:rPr lang="en-US" sz="1000" b="1" dirty="0">
                    <a:solidFill>
                      <a:srgbClr val="000000"/>
                    </a:solidFill>
                    <a:latin typeface="Calibri" pitchFamily="34" charset="0"/>
                  </a:rPr>
                </a:br>
                <a:r>
                  <a:rPr lang="en-US" sz="1000" b="1" dirty="0" smtClean="0">
                    <a:solidFill>
                      <a:srgbClr val="000000"/>
                    </a:solidFill>
                    <a:latin typeface="Calibri" pitchFamily="34" charset="0"/>
                  </a:rPr>
                  <a:t>SNF 205; GTCC 12</a:t>
                </a:r>
              </a:p>
            </p:txBody>
          </p:sp>
          <p:sp>
            <p:nvSpPr>
              <p:cNvPr id="13" name="Rounded Rectangular Callout 10"/>
              <p:cNvSpPr>
                <a:spLocks noChangeArrowheads="1"/>
              </p:cNvSpPr>
              <p:nvPr/>
            </p:nvSpPr>
            <p:spPr bwMode="auto">
              <a:xfrm>
                <a:off x="7716016" y="5436511"/>
                <a:ext cx="1479033" cy="365760"/>
              </a:xfrm>
              <a:prstGeom prst="roundRect">
                <a:avLst/>
              </a:prstGeom>
              <a:solidFill>
                <a:schemeClr val="accent6">
                  <a:lumMod val="20000"/>
                  <a:lumOff val="80000"/>
                </a:schemeClr>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Holtec </a:t>
                </a:r>
                <a:r>
                  <a:rPr lang="en-US" sz="1000" b="1" dirty="0" smtClean="0">
                    <a:solidFill>
                      <a:srgbClr val="000000"/>
                    </a:solidFill>
                    <a:latin typeface="Calibri" pitchFamily="34" charset="0"/>
                  </a:rPr>
                  <a:t>System</a:t>
                </a:r>
                <a:br>
                  <a:rPr lang="en-US" sz="1000" b="1" dirty="0" smtClean="0">
                    <a:solidFill>
                      <a:srgbClr val="000000"/>
                    </a:solidFill>
                    <a:latin typeface="Calibri" pitchFamily="34" charset="0"/>
                  </a:rPr>
                </a:br>
                <a:r>
                  <a:rPr lang="en-US" sz="1000" b="1" dirty="0" smtClean="0">
                    <a:solidFill>
                      <a:srgbClr val="000000"/>
                    </a:solidFill>
                    <a:latin typeface="Calibri" pitchFamily="34" charset="0"/>
                  </a:rPr>
                  <a:t>SNF 199; GTCC 5</a:t>
                </a:r>
                <a:endParaRPr lang="en-US" sz="1000" b="1" dirty="0">
                  <a:solidFill>
                    <a:srgbClr val="000000"/>
                  </a:solidFill>
                  <a:latin typeface="Calibri" pitchFamily="34" charset="0"/>
                </a:endParaRPr>
              </a:p>
            </p:txBody>
          </p:sp>
          <p:sp>
            <p:nvSpPr>
              <p:cNvPr id="14" name="Rounded Rectangular Callout 13"/>
              <p:cNvSpPr>
                <a:spLocks noChangeArrowheads="1"/>
              </p:cNvSpPr>
              <p:nvPr/>
            </p:nvSpPr>
            <p:spPr bwMode="auto">
              <a:xfrm>
                <a:off x="7765086" y="5904019"/>
                <a:ext cx="1479033" cy="548640"/>
              </a:xfrm>
              <a:prstGeom prst="roundRect">
                <a:avLst/>
              </a:prstGeom>
              <a:solidFill>
                <a:srgbClr val="CCCC00"/>
              </a:solidFill>
              <a:ln w="12700">
                <a:solidFill>
                  <a:schemeClr val="tx1"/>
                </a:solidFill>
                <a:round/>
                <a:headEnd/>
                <a:tailEnd/>
              </a:ln>
            </p:spPr>
            <p:txBody>
              <a:bodyPr anchor="ctr"/>
              <a:lstStyle/>
              <a:p>
                <a:pPr algn="ctr">
                  <a:spcBef>
                    <a:spcPct val="50000"/>
                  </a:spcBef>
                </a:pPr>
                <a:r>
                  <a:rPr lang="en-US" sz="1000" b="1" dirty="0" err="1">
                    <a:solidFill>
                      <a:srgbClr val="000000"/>
                    </a:solidFill>
                    <a:latin typeface="Calibri" pitchFamily="34" charset="0"/>
                  </a:rPr>
                  <a:t>EnergySolutions</a:t>
                </a:r>
                <a:r>
                  <a:rPr lang="en-US" sz="1000" b="1" dirty="0">
                    <a:solidFill>
                      <a:srgbClr val="000000"/>
                    </a:solidFill>
                    <a:latin typeface="Calibri" pitchFamily="34" charset="0"/>
                  </a:rPr>
                  <a:t> </a:t>
                </a:r>
                <a:r>
                  <a:rPr lang="en-US" sz="1000" b="1" dirty="0" smtClean="0">
                    <a:solidFill>
                      <a:srgbClr val="000000"/>
                    </a:solidFill>
                    <a:latin typeface="Calibri" pitchFamily="34" charset="0"/>
                  </a:rPr>
                  <a:t>System</a:t>
                </a:r>
                <a:br>
                  <a:rPr lang="en-US" sz="1000" b="1" dirty="0" smtClean="0">
                    <a:solidFill>
                      <a:srgbClr val="000000"/>
                    </a:solidFill>
                    <a:latin typeface="Calibri" pitchFamily="34" charset="0"/>
                  </a:rPr>
                </a:br>
                <a:r>
                  <a:rPr lang="en-US" sz="1000" b="1" dirty="0" smtClean="0">
                    <a:solidFill>
                      <a:srgbClr val="000000"/>
                    </a:solidFill>
                    <a:latin typeface="Calibri" pitchFamily="34" charset="0"/>
                  </a:rPr>
                  <a:t>SNF 7; GTCC 1</a:t>
                </a:r>
                <a:endParaRPr lang="en-US" sz="1000" b="1" dirty="0">
                  <a:solidFill>
                    <a:srgbClr val="000000"/>
                  </a:solidFill>
                  <a:latin typeface="Calibri" pitchFamily="34" charset="0"/>
                </a:endParaRPr>
              </a:p>
            </p:txBody>
          </p:sp>
          <p:sp>
            <p:nvSpPr>
              <p:cNvPr id="15" name="Rounded Rectangular Callout 8"/>
              <p:cNvSpPr>
                <a:spLocks noChangeArrowheads="1"/>
              </p:cNvSpPr>
              <p:nvPr/>
            </p:nvSpPr>
            <p:spPr bwMode="auto">
              <a:xfrm>
                <a:off x="1775979" y="1487359"/>
                <a:ext cx="1371600" cy="457200"/>
              </a:xfrm>
              <a:prstGeom prst="wedgeRoundRectCallout">
                <a:avLst>
                  <a:gd name="adj1" fmla="val -81199"/>
                  <a:gd name="adj2" fmla="val 71170"/>
                  <a:gd name="adj3" fmla="val 16667"/>
                </a:avLst>
              </a:prstGeom>
              <a:solidFill>
                <a:schemeClr val="accent6">
                  <a:lumMod val="20000"/>
                  <a:lumOff val="80000"/>
                </a:schemeClr>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Trojan SNF 34; GTCC 0</a:t>
                </a:r>
              </a:p>
            </p:txBody>
          </p:sp>
          <p:sp>
            <p:nvSpPr>
              <p:cNvPr id="16" name="Rounded Rectangular Callout 10"/>
              <p:cNvSpPr>
                <a:spLocks noChangeArrowheads="1"/>
              </p:cNvSpPr>
              <p:nvPr/>
            </p:nvSpPr>
            <p:spPr bwMode="auto">
              <a:xfrm>
                <a:off x="1032787" y="2615248"/>
                <a:ext cx="1371600" cy="457200"/>
              </a:xfrm>
              <a:prstGeom prst="wedgeRoundRectCallout">
                <a:avLst>
                  <a:gd name="adj1" fmla="val -61963"/>
                  <a:gd name="adj2" fmla="val 34362"/>
                  <a:gd name="adj3" fmla="val 16667"/>
                </a:avLst>
              </a:prstGeom>
              <a:solidFill>
                <a:schemeClr val="accent6">
                  <a:lumMod val="20000"/>
                  <a:lumOff val="80000"/>
                </a:schemeClr>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Humboldt Bay SNF 5; GTCC 1</a:t>
                </a:r>
              </a:p>
            </p:txBody>
          </p:sp>
          <p:sp>
            <p:nvSpPr>
              <p:cNvPr id="17" name="Rounded Rectangular Callout 11"/>
              <p:cNvSpPr>
                <a:spLocks noChangeArrowheads="1"/>
              </p:cNvSpPr>
              <p:nvPr/>
            </p:nvSpPr>
            <p:spPr bwMode="auto">
              <a:xfrm>
                <a:off x="1506338" y="3248016"/>
                <a:ext cx="1371600" cy="457200"/>
              </a:xfrm>
              <a:prstGeom prst="wedgeRoundRectCallout">
                <a:avLst>
                  <a:gd name="adj1" fmla="val -75390"/>
                  <a:gd name="adj2" fmla="val 21699"/>
                  <a:gd name="adj3" fmla="val 16667"/>
                </a:avLst>
              </a:prstGeom>
              <a:solidFill>
                <a:srgbClr val="FFC000"/>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Rancho Seco SNF 21; GTCC 1</a:t>
                </a:r>
              </a:p>
            </p:txBody>
          </p:sp>
          <p:sp>
            <p:nvSpPr>
              <p:cNvPr id="18" name="Rounded Rectangular Callout 12"/>
              <p:cNvSpPr>
                <a:spLocks noChangeArrowheads="1"/>
              </p:cNvSpPr>
              <p:nvPr/>
            </p:nvSpPr>
            <p:spPr bwMode="auto">
              <a:xfrm>
                <a:off x="4188982" y="3943866"/>
                <a:ext cx="1371600" cy="457200"/>
              </a:xfrm>
              <a:prstGeom prst="wedgeRoundRectCallout">
                <a:avLst>
                  <a:gd name="adj1" fmla="val 51858"/>
                  <a:gd name="adj2" fmla="val -214579"/>
                  <a:gd name="adj3" fmla="val 16667"/>
                </a:avLst>
              </a:prstGeom>
              <a:solidFill>
                <a:schemeClr val="accent1"/>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Zion SNF 61; GTCC 4</a:t>
                </a:r>
              </a:p>
            </p:txBody>
          </p:sp>
          <p:sp>
            <p:nvSpPr>
              <p:cNvPr id="19" name="Rounded Rectangular Callout 16"/>
              <p:cNvSpPr>
                <a:spLocks noChangeArrowheads="1"/>
              </p:cNvSpPr>
              <p:nvPr/>
            </p:nvSpPr>
            <p:spPr bwMode="auto">
              <a:xfrm>
                <a:off x="3235719" y="2555724"/>
                <a:ext cx="1257300" cy="457200"/>
              </a:xfrm>
              <a:prstGeom prst="wedgeRoundRectCallout">
                <a:avLst>
                  <a:gd name="adj1" fmla="val 99298"/>
                  <a:gd name="adj2" fmla="val 41505"/>
                  <a:gd name="adj3" fmla="val 16667"/>
                </a:avLst>
              </a:prstGeom>
              <a:solidFill>
                <a:schemeClr val="accent1"/>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La Crosse </a:t>
                </a:r>
              </a:p>
              <a:p>
                <a:pPr algn="ctr"/>
                <a:r>
                  <a:rPr lang="en-US" sz="1000" b="1" dirty="0">
                    <a:solidFill>
                      <a:srgbClr val="000000"/>
                    </a:solidFill>
                    <a:latin typeface="Calibri" pitchFamily="34" charset="0"/>
                  </a:rPr>
                  <a:t>SNF 5; GTCC 0</a:t>
                </a:r>
              </a:p>
            </p:txBody>
          </p:sp>
          <p:sp>
            <p:nvSpPr>
              <p:cNvPr id="20" name="Rounded Rectangular Callout 13"/>
              <p:cNvSpPr>
                <a:spLocks noChangeArrowheads="1"/>
              </p:cNvSpPr>
              <p:nvPr/>
            </p:nvSpPr>
            <p:spPr bwMode="auto">
              <a:xfrm>
                <a:off x="4798811" y="1484034"/>
                <a:ext cx="1257300" cy="457200"/>
              </a:xfrm>
              <a:prstGeom prst="wedgeRoundRectCallout">
                <a:avLst>
                  <a:gd name="adj1" fmla="val 34845"/>
                  <a:gd name="adj2" fmla="val 190854"/>
                  <a:gd name="adj3" fmla="val 16667"/>
                </a:avLst>
              </a:prstGeom>
              <a:solidFill>
                <a:srgbClr val="CCCC00"/>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Big Rock Point SNF 7; GTCC 1</a:t>
                </a:r>
              </a:p>
            </p:txBody>
          </p:sp>
          <p:sp>
            <p:nvSpPr>
              <p:cNvPr id="21" name="Rounded Rectangular Callout 14"/>
              <p:cNvSpPr>
                <a:spLocks noChangeArrowheads="1"/>
              </p:cNvSpPr>
              <p:nvPr/>
            </p:nvSpPr>
            <p:spPr bwMode="auto">
              <a:xfrm>
                <a:off x="7893069" y="1467186"/>
                <a:ext cx="1371600" cy="457200"/>
              </a:xfrm>
              <a:prstGeom prst="wedgeRoundRectCallout">
                <a:avLst>
                  <a:gd name="adj1" fmla="val -56261"/>
                  <a:gd name="adj2" fmla="val 168334"/>
                  <a:gd name="adj3" fmla="val 16667"/>
                </a:avLst>
              </a:prstGeom>
              <a:solidFill>
                <a:schemeClr val="accent1"/>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Maine Yankee SNF 60; GTCC 4</a:t>
                </a:r>
              </a:p>
            </p:txBody>
          </p:sp>
          <p:sp>
            <p:nvSpPr>
              <p:cNvPr id="22" name="Rounded Rectangular Callout 15"/>
              <p:cNvSpPr>
                <a:spLocks noChangeArrowheads="1"/>
              </p:cNvSpPr>
              <p:nvPr/>
            </p:nvSpPr>
            <p:spPr bwMode="auto">
              <a:xfrm>
                <a:off x="5883374" y="3053277"/>
                <a:ext cx="1371600" cy="457200"/>
              </a:xfrm>
              <a:prstGeom prst="wedgeRoundRectCallout">
                <a:avLst>
                  <a:gd name="adj1" fmla="val 64469"/>
                  <a:gd name="adj2" fmla="val -104310"/>
                  <a:gd name="adj3" fmla="val 16667"/>
                </a:avLst>
              </a:prstGeom>
              <a:solidFill>
                <a:schemeClr val="accent1"/>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Yankee Rowe SNF 15; GTCC 1</a:t>
                </a:r>
              </a:p>
            </p:txBody>
          </p:sp>
          <p:sp>
            <p:nvSpPr>
              <p:cNvPr id="23" name="Rounded Rectangular Callout 16"/>
              <p:cNvSpPr>
                <a:spLocks noChangeArrowheads="1"/>
              </p:cNvSpPr>
              <p:nvPr/>
            </p:nvSpPr>
            <p:spPr bwMode="auto">
              <a:xfrm>
                <a:off x="7643919" y="3767952"/>
                <a:ext cx="1600200" cy="457200"/>
              </a:xfrm>
              <a:prstGeom prst="wedgeRoundRectCallout">
                <a:avLst>
                  <a:gd name="adj1" fmla="val -53917"/>
                  <a:gd name="adj2" fmla="val -211915"/>
                  <a:gd name="adj3" fmla="val 16667"/>
                </a:avLst>
              </a:prstGeom>
              <a:solidFill>
                <a:schemeClr val="accent1"/>
              </a:solidFill>
              <a:ln w="12700">
                <a:solidFill>
                  <a:schemeClr val="tx1"/>
                </a:solidFill>
                <a:round/>
                <a:headEnd/>
                <a:tailEnd/>
              </a:ln>
            </p:spPr>
            <p:txBody>
              <a:bodyPr anchor="ctr"/>
              <a:lstStyle/>
              <a:p>
                <a:pPr algn="ctr">
                  <a:spcBef>
                    <a:spcPct val="50000"/>
                  </a:spcBef>
                </a:pPr>
                <a:r>
                  <a:rPr lang="en-US" sz="1000" b="1" dirty="0" smtClean="0">
                    <a:solidFill>
                      <a:srgbClr val="000000"/>
                    </a:solidFill>
                    <a:latin typeface="Calibri" pitchFamily="34" charset="0"/>
                  </a:rPr>
                  <a:t>Connecticut </a:t>
                </a:r>
                <a:r>
                  <a:rPr lang="en-US" sz="1000" b="1" dirty="0">
                    <a:solidFill>
                      <a:srgbClr val="000000"/>
                    </a:solidFill>
                    <a:latin typeface="Calibri" pitchFamily="34" charset="0"/>
                  </a:rPr>
                  <a:t>Yankee</a:t>
                </a:r>
              </a:p>
              <a:p>
                <a:pPr algn="ctr"/>
                <a:r>
                  <a:rPr lang="en-US" sz="1000" b="1" dirty="0">
                    <a:solidFill>
                      <a:srgbClr val="000000"/>
                    </a:solidFill>
                    <a:latin typeface="Calibri" pitchFamily="34" charset="0"/>
                  </a:rPr>
                  <a:t>SNF 40; GTCC 3</a:t>
                </a:r>
              </a:p>
            </p:txBody>
          </p:sp>
          <p:sp>
            <p:nvSpPr>
              <p:cNvPr id="24" name="Rounded Rectangular Callout 12"/>
              <p:cNvSpPr>
                <a:spLocks noChangeArrowheads="1"/>
              </p:cNvSpPr>
              <p:nvPr/>
            </p:nvSpPr>
            <p:spPr bwMode="auto">
              <a:xfrm>
                <a:off x="5029200" y="5703234"/>
                <a:ext cx="1371600" cy="571500"/>
              </a:xfrm>
              <a:prstGeom prst="wedgeRoundRectCallout">
                <a:avLst>
                  <a:gd name="adj1" fmla="val 64021"/>
                  <a:gd name="adj2" fmla="val -51131"/>
                  <a:gd name="adj3" fmla="val 16667"/>
                </a:avLst>
              </a:prstGeom>
              <a:solidFill>
                <a:srgbClr val="FFC000"/>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Crystal River SNF 39; GTCC 5 (Estimated)</a:t>
                </a:r>
              </a:p>
            </p:txBody>
          </p:sp>
          <p:sp>
            <p:nvSpPr>
              <p:cNvPr id="25" name="Rounded Rectangular Callout 13"/>
              <p:cNvSpPr>
                <a:spLocks noChangeArrowheads="1"/>
              </p:cNvSpPr>
              <p:nvPr/>
            </p:nvSpPr>
            <p:spPr bwMode="auto">
              <a:xfrm>
                <a:off x="3291936" y="1490634"/>
                <a:ext cx="1371600" cy="571500"/>
              </a:xfrm>
              <a:prstGeom prst="wedgeRoundRectCallout">
                <a:avLst>
                  <a:gd name="adj1" fmla="val 116343"/>
                  <a:gd name="adj2" fmla="val 177930"/>
                  <a:gd name="adj3" fmla="val 16667"/>
                </a:avLst>
              </a:prstGeom>
              <a:gradFill flip="none" rotWithShape="1">
                <a:gsLst>
                  <a:gs pos="0">
                    <a:srgbClr val="FFC000"/>
                  </a:gs>
                  <a:gs pos="22000">
                    <a:schemeClr val="accent1"/>
                  </a:gs>
                  <a:gs pos="21000">
                    <a:srgbClr val="FFC000"/>
                  </a:gs>
                  <a:gs pos="100000">
                    <a:schemeClr val="accent1"/>
                  </a:gs>
                </a:gsLst>
                <a:lin ang="5400000" scaled="1"/>
                <a:tileRect/>
              </a:gra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Kewaunee  SNF 38; GTCC </a:t>
                </a:r>
                <a:r>
                  <a:rPr lang="en-US" sz="1000" b="1" dirty="0" smtClean="0">
                    <a:solidFill>
                      <a:srgbClr val="000000"/>
                    </a:solidFill>
                    <a:latin typeface="Calibri" pitchFamily="34" charset="0"/>
                  </a:rPr>
                  <a:t>2 (Estimated)</a:t>
                </a:r>
                <a:endParaRPr lang="en-US" sz="1000" b="1" dirty="0">
                  <a:solidFill>
                    <a:srgbClr val="000000"/>
                  </a:solidFill>
                  <a:latin typeface="Calibri" pitchFamily="34" charset="0"/>
                </a:endParaRPr>
              </a:p>
            </p:txBody>
          </p:sp>
          <p:sp>
            <p:nvSpPr>
              <p:cNvPr id="26" name="Rounded Rectangular Callout 10"/>
              <p:cNvSpPr>
                <a:spLocks noChangeArrowheads="1"/>
              </p:cNvSpPr>
              <p:nvPr/>
            </p:nvSpPr>
            <p:spPr bwMode="auto">
              <a:xfrm>
                <a:off x="1790418" y="4116944"/>
                <a:ext cx="1479033" cy="571500"/>
              </a:xfrm>
              <a:prstGeom prst="wedgeRoundRectCallout">
                <a:avLst>
                  <a:gd name="adj1" fmla="val -76522"/>
                  <a:gd name="adj2" fmla="val 39858"/>
                  <a:gd name="adj3" fmla="val 16667"/>
                </a:avLst>
              </a:prstGeom>
              <a:gradFill>
                <a:gsLst>
                  <a:gs pos="0">
                    <a:srgbClr val="FFC000"/>
                  </a:gs>
                  <a:gs pos="50000">
                    <a:schemeClr val="accent6">
                      <a:lumMod val="20000"/>
                      <a:lumOff val="80000"/>
                    </a:schemeClr>
                  </a:gs>
                  <a:gs pos="49000">
                    <a:srgbClr val="FFC000"/>
                  </a:gs>
                  <a:gs pos="100000">
                    <a:schemeClr val="accent6">
                      <a:lumMod val="20000"/>
                      <a:lumOff val="80000"/>
                    </a:schemeClr>
                  </a:gs>
                </a:gsLst>
                <a:lin ang="5400000" scaled="1"/>
              </a:gra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San Onofre </a:t>
                </a:r>
                <a:br>
                  <a:rPr lang="en-US" sz="1000" b="1" dirty="0">
                    <a:solidFill>
                      <a:srgbClr val="000000"/>
                    </a:solidFill>
                    <a:latin typeface="Calibri" pitchFamily="34" charset="0"/>
                  </a:rPr>
                </a:br>
                <a:r>
                  <a:rPr lang="en-US" sz="1000" b="1" dirty="0">
                    <a:solidFill>
                      <a:srgbClr val="000000"/>
                    </a:solidFill>
                    <a:latin typeface="Calibri" pitchFamily="34" charset="0"/>
                  </a:rPr>
                  <a:t>SNF </a:t>
                </a:r>
                <a:r>
                  <a:rPr lang="en-US" sz="1000" b="1" dirty="0" smtClean="0">
                    <a:solidFill>
                      <a:srgbClr val="000000"/>
                    </a:solidFill>
                    <a:latin typeface="Calibri" pitchFamily="34" charset="0"/>
                  </a:rPr>
                  <a:t>123; </a:t>
                </a:r>
                <a:r>
                  <a:rPr lang="en-US" sz="1000" b="1" dirty="0">
                    <a:solidFill>
                      <a:srgbClr val="000000"/>
                    </a:solidFill>
                    <a:latin typeface="Calibri" pitchFamily="34" charset="0"/>
                  </a:rPr>
                  <a:t>GTCC  11 (Estimated)</a:t>
                </a:r>
              </a:p>
            </p:txBody>
          </p:sp>
          <p:sp>
            <p:nvSpPr>
              <p:cNvPr id="27" name="Rounded Rectangular Callout 15"/>
              <p:cNvSpPr>
                <a:spLocks noChangeArrowheads="1"/>
              </p:cNvSpPr>
              <p:nvPr/>
            </p:nvSpPr>
            <p:spPr bwMode="auto">
              <a:xfrm>
                <a:off x="6208800" y="1467186"/>
                <a:ext cx="1485900" cy="571500"/>
              </a:xfrm>
              <a:prstGeom prst="wedgeRoundRectCallout">
                <a:avLst>
                  <a:gd name="adj1" fmla="val 37819"/>
                  <a:gd name="adj2" fmla="val 174339"/>
                  <a:gd name="adj3" fmla="val 16667"/>
                </a:avLst>
              </a:prstGeom>
              <a:solidFill>
                <a:schemeClr val="accent6">
                  <a:lumMod val="20000"/>
                  <a:lumOff val="80000"/>
                </a:schemeClr>
              </a:solidFill>
              <a:ln w="12700">
                <a:solidFill>
                  <a:schemeClr val="tx1"/>
                </a:solidFill>
                <a:round/>
                <a:headEnd/>
                <a:tailEnd/>
              </a:ln>
            </p:spPr>
            <p:txBody>
              <a:bodyPr anchor="ctr"/>
              <a:lstStyle/>
              <a:p>
                <a:pPr algn="ctr">
                  <a:spcBef>
                    <a:spcPct val="50000"/>
                  </a:spcBef>
                </a:pPr>
                <a:r>
                  <a:rPr lang="en-US" sz="1000" b="1" dirty="0">
                    <a:solidFill>
                      <a:srgbClr val="000000"/>
                    </a:solidFill>
                    <a:latin typeface="Calibri" pitchFamily="34" charset="0"/>
                  </a:rPr>
                  <a:t>Vermont Yankee SNF 58; GTCC 2 (Estimated)</a:t>
                </a:r>
              </a:p>
            </p:txBody>
          </p:sp>
          <p:sp>
            <p:nvSpPr>
              <p:cNvPr id="28" name="Rounded Rectangular Callout 12"/>
              <p:cNvSpPr>
                <a:spLocks noChangeArrowheads="1"/>
              </p:cNvSpPr>
              <p:nvPr/>
            </p:nvSpPr>
            <p:spPr bwMode="auto">
              <a:xfrm>
                <a:off x="2911201" y="3233926"/>
                <a:ext cx="1371600" cy="571500"/>
              </a:xfrm>
              <a:prstGeom prst="wedgeRoundRectCallout">
                <a:avLst>
                  <a:gd name="adj1" fmla="val 65033"/>
                  <a:gd name="adj2" fmla="val -22578"/>
                  <a:gd name="adj3" fmla="val 16667"/>
                </a:avLst>
              </a:prstGeom>
              <a:solidFill>
                <a:srgbClr val="FFC000"/>
              </a:solidFill>
              <a:ln w="12700">
                <a:solidFill>
                  <a:schemeClr val="tx1"/>
                </a:solidFill>
                <a:round/>
                <a:headEnd/>
                <a:tailEnd/>
              </a:ln>
            </p:spPr>
            <p:txBody>
              <a:bodyPr anchor="ctr"/>
              <a:lstStyle/>
              <a:p>
                <a:pPr algn="ctr">
                  <a:spcBef>
                    <a:spcPct val="50000"/>
                  </a:spcBef>
                </a:pPr>
                <a:r>
                  <a:rPr lang="en-US" sz="1000" b="1" dirty="0" smtClean="0">
                    <a:solidFill>
                      <a:srgbClr val="000000"/>
                    </a:solidFill>
                    <a:latin typeface="Calibri" pitchFamily="34" charset="0"/>
                  </a:rPr>
                  <a:t>Fort Calhoun SNF 40; </a:t>
                </a:r>
                <a:r>
                  <a:rPr lang="en-US" sz="1000" b="1" dirty="0">
                    <a:solidFill>
                      <a:srgbClr val="000000"/>
                    </a:solidFill>
                    <a:latin typeface="Calibri" pitchFamily="34" charset="0"/>
                  </a:rPr>
                  <a:t>GTCC </a:t>
                </a:r>
                <a:r>
                  <a:rPr lang="en-US" sz="1000" b="1" dirty="0" smtClean="0">
                    <a:solidFill>
                      <a:srgbClr val="000000"/>
                    </a:solidFill>
                    <a:latin typeface="Calibri" pitchFamily="34" charset="0"/>
                  </a:rPr>
                  <a:t>2 </a:t>
                </a:r>
                <a:r>
                  <a:rPr lang="en-US" sz="1000" b="1" dirty="0">
                    <a:solidFill>
                      <a:srgbClr val="000000"/>
                    </a:solidFill>
                    <a:latin typeface="Calibri" pitchFamily="34" charset="0"/>
                  </a:rPr>
                  <a:t>(Estimated)</a:t>
                </a:r>
              </a:p>
            </p:txBody>
          </p:sp>
        </p:grpSp>
        <p:sp>
          <p:nvSpPr>
            <p:cNvPr id="8" name="Rounded Rectangular Callout 10"/>
            <p:cNvSpPr>
              <a:spLocks noChangeArrowheads="1"/>
            </p:cNvSpPr>
            <p:nvPr/>
          </p:nvSpPr>
          <p:spPr bwMode="auto">
            <a:xfrm>
              <a:off x="5769074" y="3951081"/>
              <a:ext cx="1600200" cy="571500"/>
            </a:xfrm>
            <a:prstGeom prst="wedgeRoundRectCallout">
              <a:avLst>
                <a:gd name="adj1" fmla="val 53562"/>
                <a:gd name="adj2" fmla="val -146849"/>
                <a:gd name="adj3" fmla="val 16667"/>
              </a:avLst>
            </a:prstGeom>
            <a:gradFill>
              <a:gsLst>
                <a:gs pos="0">
                  <a:srgbClr val="FFC000"/>
                </a:gs>
                <a:gs pos="76000">
                  <a:schemeClr val="accent6">
                    <a:lumMod val="20000"/>
                    <a:lumOff val="80000"/>
                  </a:schemeClr>
                </a:gs>
                <a:gs pos="75000">
                  <a:srgbClr val="FFC000"/>
                </a:gs>
                <a:gs pos="100000">
                  <a:schemeClr val="accent6">
                    <a:lumMod val="20000"/>
                    <a:lumOff val="80000"/>
                  </a:schemeClr>
                </a:gs>
              </a:gsLst>
              <a:lin ang="5400000" scaled="1"/>
            </a:gradFill>
            <a:ln w="12700">
              <a:solidFill>
                <a:schemeClr val="tx1"/>
              </a:solidFill>
              <a:round/>
              <a:headEnd/>
              <a:tailEnd/>
            </a:ln>
          </p:spPr>
          <p:txBody>
            <a:bodyPr anchor="ctr"/>
            <a:lstStyle/>
            <a:p>
              <a:pPr algn="ctr">
                <a:spcBef>
                  <a:spcPct val="50000"/>
                </a:spcBef>
              </a:pPr>
              <a:r>
                <a:rPr lang="en-US" sz="1000" b="1" dirty="0" smtClean="0">
                  <a:solidFill>
                    <a:srgbClr val="000000"/>
                  </a:solidFill>
                  <a:latin typeface="Calibri" pitchFamily="34" charset="0"/>
                </a:rPr>
                <a:t>Oyster Creek </a:t>
              </a:r>
              <a:br>
                <a:rPr lang="en-US" sz="1000" b="1" dirty="0" smtClean="0">
                  <a:solidFill>
                    <a:srgbClr val="000000"/>
                  </a:solidFill>
                  <a:latin typeface="Calibri" pitchFamily="34" charset="0"/>
                </a:rPr>
              </a:br>
              <a:r>
                <a:rPr lang="en-US" sz="1000" b="1" dirty="0" smtClean="0">
                  <a:solidFill>
                    <a:srgbClr val="000000"/>
                  </a:solidFill>
                  <a:latin typeface="Calibri" pitchFamily="34" charset="0"/>
                </a:rPr>
                <a:t>SNF 63; GTCC 2 (Estimated)</a:t>
              </a:r>
              <a:endParaRPr lang="en-US" sz="1000" b="1" dirty="0">
                <a:solidFill>
                  <a:srgbClr val="000000"/>
                </a:solidFill>
                <a:latin typeface="Calibri" pitchFamily="34" charset="0"/>
              </a:endParaRPr>
            </a:p>
          </p:txBody>
        </p:sp>
      </p:grpSp>
    </p:spTree>
    <p:extLst>
      <p:ext uri="{BB962C8B-B14F-4D97-AF65-F5344CB8AC3E}">
        <p14:creationId xmlns:p14="http://schemas.microsoft.com/office/powerpoint/2010/main" val="84923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Site Evaluation Process</a:t>
            </a:r>
            <a:endParaRPr lang="en-US" dirty="0"/>
          </a:p>
        </p:txBody>
      </p:sp>
      <p:sp>
        <p:nvSpPr>
          <p:cNvPr id="3" name="Content Placeholder 2"/>
          <p:cNvSpPr>
            <a:spLocks noGrp="1"/>
          </p:cNvSpPr>
          <p:nvPr>
            <p:ph idx="1"/>
          </p:nvPr>
        </p:nvSpPr>
        <p:spPr/>
        <p:txBody>
          <a:bodyPr/>
          <a:lstStyle/>
          <a:p>
            <a:r>
              <a:rPr lang="en-US" sz="2000" dirty="0" smtClean="0"/>
              <a:t>Planning starts before site closes when site research begins</a:t>
            </a:r>
          </a:p>
          <a:p>
            <a:pPr lvl="1"/>
            <a:r>
              <a:rPr lang="en-US" sz="1800" dirty="0" smtClean="0"/>
              <a:t>GC-859 spent nuclear fuel database</a:t>
            </a:r>
          </a:p>
          <a:p>
            <a:pPr lvl="1"/>
            <a:r>
              <a:rPr lang="en-US" sz="1800" dirty="0" smtClean="0"/>
              <a:t>Environmental Impact Statements and Environmental Impact Reports</a:t>
            </a:r>
          </a:p>
          <a:p>
            <a:pPr lvl="1"/>
            <a:r>
              <a:rPr lang="en-US" sz="1800" dirty="0"/>
              <a:t>Facility Interface Data Sheets (FIDS), Services Planning Documents (SPDs), Facility Interface Capability Assessment reports (FICAs), and Near-Site Transportation Infrastructure reports (NSTIs</a:t>
            </a:r>
            <a:r>
              <a:rPr lang="en-US" sz="1800" dirty="0" smtClean="0"/>
              <a:t>)</a:t>
            </a:r>
          </a:p>
          <a:p>
            <a:pPr lvl="1"/>
            <a:r>
              <a:rPr lang="en-US" sz="1800" dirty="0" smtClean="0"/>
              <a:t>Local newspaper articles, industry publications (</a:t>
            </a:r>
            <a:r>
              <a:rPr lang="en-US" sz="1800" dirty="0" err="1" smtClean="0"/>
              <a:t>StoreFuel</a:t>
            </a:r>
            <a:r>
              <a:rPr lang="en-US" sz="1800" dirty="0" smtClean="0"/>
              <a:t>)</a:t>
            </a:r>
          </a:p>
          <a:p>
            <a:pPr lvl="1"/>
            <a:r>
              <a:rPr lang="en-US" sz="1800" dirty="0" smtClean="0"/>
              <a:t>Google Earth imagery</a:t>
            </a:r>
          </a:p>
          <a:p>
            <a:r>
              <a:rPr lang="en-US" sz="2000" dirty="0" smtClean="0"/>
              <a:t>Site visit is scheduled after site closes and fuel is removed from the reactor vessel</a:t>
            </a:r>
          </a:p>
          <a:p>
            <a:pPr lvl="1"/>
            <a:r>
              <a:rPr lang="en-US" sz="1800" dirty="0" smtClean="0"/>
              <a:t>Schedule site visit before staff begin to depart</a:t>
            </a:r>
          </a:p>
          <a:p>
            <a:r>
              <a:rPr lang="en-US" sz="2000" dirty="0" smtClean="0"/>
              <a:t>Develop list of participants</a:t>
            </a:r>
          </a:p>
          <a:p>
            <a:pPr lvl="1"/>
            <a:r>
              <a:rPr lang="en-US" sz="1800" dirty="0" smtClean="0"/>
              <a:t>U.S. Department of Energy and National Laboratory staff</a:t>
            </a:r>
          </a:p>
          <a:p>
            <a:pPr lvl="1"/>
            <a:r>
              <a:rPr lang="en-US" sz="1800" dirty="0" smtClean="0"/>
              <a:t>Tribal </a:t>
            </a:r>
            <a:r>
              <a:rPr lang="en-US" sz="1800" dirty="0"/>
              <a:t>and state representatives, </a:t>
            </a:r>
            <a:r>
              <a:rPr lang="en-US" sz="1800" dirty="0" smtClean="0"/>
              <a:t>State Regional Group </a:t>
            </a:r>
            <a:r>
              <a:rPr lang="en-US" sz="1800" dirty="0"/>
              <a:t>representatives, and </a:t>
            </a:r>
            <a:r>
              <a:rPr lang="en-US" sz="1800" dirty="0" smtClean="0"/>
              <a:t>Federal Railroad Administration representatives</a:t>
            </a:r>
            <a:endParaRPr lang="en-US" sz="2400" dirty="0" smtClean="0"/>
          </a:p>
        </p:txBody>
      </p:sp>
    </p:spTree>
    <p:extLst>
      <p:ext uri="{BB962C8B-B14F-4D97-AF65-F5344CB8AC3E}">
        <p14:creationId xmlns:p14="http://schemas.microsoft.com/office/powerpoint/2010/main" val="25688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Site Evaluation Process</a:t>
            </a:r>
          </a:p>
        </p:txBody>
      </p:sp>
      <p:sp>
        <p:nvSpPr>
          <p:cNvPr id="3" name="Content Placeholder 2"/>
          <p:cNvSpPr>
            <a:spLocks noGrp="1"/>
          </p:cNvSpPr>
          <p:nvPr>
            <p:ph idx="1"/>
          </p:nvPr>
        </p:nvSpPr>
        <p:spPr/>
        <p:txBody>
          <a:bodyPr/>
          <a:lstStyle/>
          <a:p>
            <a:r>
              <a:rPr lang="en-US" sz="1800" dirty="0"/>
              <a:t>Develop agenda with the site, local railroads, and community engagement </a:t>
            </a:r>
            <a:r>
              <a:rPr lang="en-US" sz="1800" dirty="0" smtClean="0"/>
              <a:t>panel</a:t>
            </a:r>
          </a:p>
          <a:p>
            <a:pPr lvl="1"/>
            <a:r>
              <a:rPr lang="en-US" sz="1600" dirty="0" smtClean="0"/>
              <a:t>Typical site visit is three days</a:t>
            </a:r>
            <a:endParaRPr lang="en-US" sz="1600" dirty="0"/>
          </a:p>
          <a:p>
            <a:r>
              <a:rPr lang="en-US" sz="1800" dirty="0"/>
              <a:t>Develop list of questions for the </a:t>
            </a:r>
            <a:r>
              <a:rPr lang="en-US" sz="1800" dirty="0" smtClean="0"/>
              <a:t>site</a:t>
            </a:r>
          </a:p>
          <a:p>
            <a:pPr lvl="1"/>
            <a:r>
              <a:rPr lang="en-US" sz="1600" dirty="0" smtClean="0"/>
              <a:t>General </a:t>
            </a:r>
            <a:r>
              <a:rPr lang="en-US" sz="1600" dirty="0"/>
              <a:t>site questions</a:t>
            </a:r>
          </a:p>
          <a:p>
            <a:pPr lvl="1"/>
            <a:r>
              <a:rPr lang="en-US" sz="1600" dirty="0"/>
              <a:t>Operating and shutdown spent nuclear fuel management</a:t>
            </a:r>
          </a:p>
          <a:p>
            <a:pPr lvl="1"/>
            <a:r>
              <a:rPr lang="en-US" sz="1600" dirty="0"/>
              <a:t>Site heavy load transportation experience, and on-site and near-site large/heavy load transportation infrastructure and capabilities</a:t>
            </a:r>
          </a:p>
          <a:p>
            <a:pPr lvl="1"/>
            <a:r>
              <a:rPr lang="en-US" sz="1600" dirty="0"/>
              <a:t>Cultural affiliation and tribal </a:t>
            </a:r>
            <a:r>
              <a:rPr lang="en-US" sz="1600" dirty="0" smtClean="0"/>
              <a:t>involvement</a:t>
            </a:r>
          </a:p>
          <a:p>
            <a:pPr lvl="1"/>
            <a:r>
              <a:rPr lang="en-US" sz="1600" dirty="0" smtClean="0"/>
              <a:t>Submit to site one month before visit</a:t>
            </a:r>
          </a:p>
          <a:p>
            <a:r>
              <a:rPr lang="en-US" sz="1800" dirty="0" smtClean="0"/>
              <a:t>Continuous coordination with the site and among participants required</a:t>
            </a:r>
          </a:p>
          <a:p>
            <a:pPr lvl="1"/>
            <a:r>
              <a:rPr lang="en-US" sz="1600" dirty="0" smtClean="0"/>
              <a:t>Hotels, logistics, security paperwork, etc.</a:t>
            </a:r>
          </a:p>
          <a:p>
            <a:pPr lvl="1"/>
            <a:r>
              <a:rPr lang="en-US" sz="1600" dirty="0" smtClean="0"/>
              <a:t>Sharing of information and data before and after site visit facilitated by using CURIE website</a:t>
            </a:r>
          </a:p>
          <a:p>
            <a:r>
              <a:rPr lang="en-US" sz="1800" dirty="0" smtClean="0"/>
              <a:t>Write report</a:t>
            </a:r>
          </a:p>
          <a:p>
            <a:pPr lvl="1"/>
            <a:r>
              <a:rPr lang="en-US" sz="1600" dirty="0" smtClean="0"/>
              <a:t>Draft site sections provided to sites for review</a:t>
            </a:r>
            <a:endParaRPr lang="en-US" sz="1800" dirty="0"/>
          </a:p>
        </p:txBody>
      </p:sp>
    </p:spTree>
    <p:extLst>
      <p:ext uri="{BB962C8B-B14F-4D97-AF65-F5344CB8AC3E}">
        <p14:creationId xmlns:p14="http://schemas.microsoft.com/office/powerpoint/2010/main" val="289682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6299200" cy="901700"/>
          </a:xfrm>
        </p:spPr>
        <p:txBody>
          <a:bodyPr/>
          <a:lstStyle/>
          <a:p>
            <a:r>
              <a:rPr lang="en-US" dirty="0" smtClean="0"/>
              <a:t>Site Evaluation Lessons Learned #1 </a:t>
            </a:r>
            <a:endParaRPr lang="en-US" dirty="0"/>
          </a:p>
        </p:txBody>
      </p:sp>
      <p:sp>
        <p:nvSpPr>
          <p:cNvPr id="3" name="Content Placeholder 2"/>
          <p:cNvSpPr>
            <a:spLocks noGrp="1"/>
          </p:cNvSpPr>
          <p:nvPr>
            <p:ph idx="1"/>
          </p:nvPr>
        </p:nvSpPr>
        <p:spPr>
          <a:xfrm>
            <a:off x="274638" y="1141413"/>
            <a:ext cx="4602162" cy="5110162"/>
          </a:xfrm>
        </p:spPr>
        <p:txBody>
          <a:bodyPr/>
          <a:lstStyle/>
          <a:p>
            <a:r>
              <a:rPr lang="en-US" dirty="0" smtClean="0"/>
              <a:t>Importance of Safety</a:t>
            </a:r>
          </a:p>
          <a:p>
            <a:pPr lvl="1"/>
            <a:r>
              <a:rPr lang="en-US" dirty="0"/>
              <a:t>Site visits involve field work in nuclear and railroad </a:t>
            </a:r>
            <a:r>
              <a:rPr lang="en-US" dirty="0" smtClean="0"/>
              <a:t>environments</a:t>
            </a:r>
          </a:p>
          <a:p>
            <a:pPr lvl="1"/>
            <a:r>
              <a:rPr lang="en-US" dirty="0" smtClean="0"/>
              <a:t>The </a:t>
            </a:r>
            <a:r>
              <a:rPr lang="en-US" dirty="0"/>
              <a:t>railroad environment in particular has unique </a:t>
            </a:r>
            <a:r>
              <a:rPr lang="en-US" dirty="0" smtClean="0"/>
              <a:t>hazards</a:t>
            </a:r>
          </a:p>
          <a:p>
            <a:pPr lvl="1"/>
            <a:r>
              <a:rPr lang="en-US" dirty="0" smtClean="0"/>
              <a:t>For </a:t>
            </a:r>
            <a:r>
              <a:rPr lang="en-US" dirty="0"/>
              <a:t>this reason, morning safety briefings are conducted each day of a site </a:t>
            </a:r>
            <a:r>
              <a:rPr lang="en-US" dirty="0" smtClean="0"/>
              <a:t>visit</a:t>
            </a:r>
          </a:p>
          <a:p>
            <a:pPr lvl="1"/>
            <a:r>
              <a:rPr lang="en-US" dirty="0" smtClean="0"/>
              <a:t>Personal </a:t>
            </a:r>
            <a:r>
              <a:rPr lang="en-US" dirty="0"/>
              <a:t>protective equipment is worn, as </a:t>
            </a:r>
            <a:r>
              <a:rPr lang="en-US" dirty="0" smtClean="0"/>
              <a:t>appropriate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18377"/>
          <a:stretch/>
        </p:blipFill>
        <p:spPr>
          <a:xfrm>
            <a:off x="4724400" y="1141413"/>
            <a:ext cx="4297680" cy="2348255"/>
          </a:xfrm>
          <a:prstGeom prst="rect">
            <a:avLst/>
          </a:prstGeom>
        </p:spPr>
      </p:pic>
    </p:spTree>
    <p:extLst>
      <p:ext uri="{BB962C8B-B14F-4D97-AF65-F5344CB8AC3E}">
        <p14:creationId xmlns:p14="http://schemas.microsoft.com/office/powerpoint/2010/main" val="147726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a:t>
            </a:r>
            <a:endParaRPr lang="en-US" dirty="0"/>
          </a:p>
        </p:txBody>
      </p:sp>
      <p:sp>
        <p:nvSpPr>
          <p:cNvPr id="3" name="Content Placeholder 2"/>
          <p:cNvSpPr>
            <a:spLocks noGrp="1"/>
          </p:cNvSpPr>
          <p:nvPr>
            <p:ph idx="1"/>
          </p:nvPr>
        </p:nvSpPr>
        <p:spPr>
          <a:xfrm>
            <a:off x="274638" y="1141413"/>
            <a:ext cx="4983162" cy="5110162"/>
          </a:xfrm>
        </p:spPr>
        <p:txBody>
          <a:bodyPr/>
          <a:lstStyle/>
          <a:p>
            <a:r>
              <a:rPr lang="en-US" sz="2000" dirty="0"/>
              <a:t>Importance of </a:t>
            </a:r>
            <a:r>
              <a:rPr lang="en-US" sz="2000" dirty="0" smtClean="0"/>
              <a:t>Preparation</a:t>
            </a:r>
          </a:p>
          <a:p>
            <a:pPr lvl="1"/>
            <a:r>
              <a:rPr lang="en-US" sz="1800" dirty="0"/>
              <a:t>The success of a site visit depends greatly on the background research performed prior to the site </a:t>
            </a:r>
            <a:r>
              <a:rPr lang="en-US" sz="1800" dirty="0" smtClean="0"/>
              <a:t>visit</a:t>
            </a:r>
          </a:p>
          <a:p>
            <a:pPr lvl="1"/>
            <a:r>
              <a:rPr lang="en-US" sz="1800" dirty="0" smtClean="0"/>
              <a:t>This </a:t>
            </a:r>
            <a:r>
              <a:rPr lang="en-US" sz="1800" dirty="0"/>
              <a:t>preparation takes the form of collecting and reviewing the data </a:t>
            </a:r>
            <a:r>
              <a:rPr lang="en-US" sz="1800" dirty="0" smtClean="0"/>
              <a:t>sources collected during site research</a:t>
            </a:r>
          </a:p>
          <a:p>
            <a:pPr lvl="1"/>
            <a:r>
              <a:rPr lang="en-US" sz="1800" dirty="0" smtClean="0"/>
              <a:t>Site-specific </a:t>
            </a:r>
            <a:r>
              <a:rPr lang="en-US" sz="1800" dirty="0"/>
              <a:t>questions are developed and submitted to the site approximately one month prior to the visit. </a:t>
            </a:r>
            <a:endParaRPr lang="en-US" sz="1600" dirty="0"/>
          </a:p>
          <a:p>
            <a:pPr lvl="1"/>
            <a:r>
              <a:rPr lang="en-US" sz="1800" dirty="0"/>
              <a:t>Each shutdown site visit team member is typically assigned an area of responsibility and prepares the questions for their </a:t>
            </a:r>
            <a:r>
              <a:rPr lang="en-US" sz="1800" dirty="0" smtClean="0"/>
              <a:t>area</a:t>
            </a:r>
            <a:endParaRPr lang="en-US" sz="1800" dirty="0"/>
          </a:p>
        </p:txBody>
      </p:sp>
      <p:pic>
        <p:nvPicPr>
          <p:cNvPr id="5" name="Picture 4"/>
          <p:cNvPicPr>
            <a:picLocks noChangeAspect="1"/>
          </p:cNvPicPr>
          <p:nvPr/>
        </p:nvPicPr>
        <p:blipFill>
          <a:blip r:embed="rId2"/>
          <a:stretch>
            <a:fillRect/>
          </a:stretch>
        </p:blipFill>
        <p:spPr>
          <a:xfrm>
            <a:off x="5289030" y="1295400"/>
            <a:ext cx="3657600" cy="4731391"/>
          </a:xfrm>
          <a:prstGeom prst="rect">
            <a:avLst/>
          </a:prstGeom>
          <a:ln w="38100">
            <a:solidFill>
              <a:schemeClr val="tx1"/>
            </a:solidFill>
          </a:ln>
        </p:spPr>
      </p:pic>
    </p:spTree>
    <p:extLst>
      <p:ext uri="{BB962C8B-B14F-4D97-AF65-F5344CB8AC3E}">
        <p14:creationId xmlns:p14="http://schemas.microsoft.com/office/powerpoint/2010/main" val="11992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#3</a:t>
            </a:r>
            <a:endParaRPr lang="en-US" dirty="0"/>
          </a:p>
        </p:txBody>
      </p:sp>
      <p:sp>
        <p:nvSpPr>
          <p:cNvPr id="3" name="Content Placeholder 2"/>
          <p:cNvSpPr>
            <a:spLocks noGrp="1"/>
          </p:cNvSpPr>
          <p:nvPr>
            <p:ph idx="1"/>
          </p:nvPr>
        </p:nvSpPr>
        <p:spPr>
          <a:xfrm>
            <a:off x="274638" y="1141413"/>
            <a:ext cx="4830762" cy="5110162"/>
          </a:xfrm>
        </p:spPr>
        <p:txBody>
          <a:bodyPr/>
          <a:lstStyle/>
          <a:p>
            <a:r>
              <a:rPr lang="en-US" dirty="0"/>
              <a:t>Length of Questions Submitted to the </a:t>
            </a:r>
            <a:r>
              <a:rPr lang="en-US" dirty="0" smtClean="0"/>
              <a:t>Sites</a:t>
            </a:r>
          </a:p>
          <a:p>
            <a:pPr lvl="1"/>
            <a:r>
              <a:rPr lang="en-US" dirty="0"/>
              <a:t>The length of the site-specific questions submitted to the shutdown sites has varied between 2-8 </a:t>
            </a:r>
            <a:r>
              <a:rPr lang="en-US" dirty="0" smtClean="0"/>
              <a:t>pages</a:t>
            </a:r>
          </a:p>
          <a:p>
            <a:pPr lvl="1"/>
            <a:r>
              <a:rPr lang="en-US" dirty="0" smtClean="0"/>
              <a:t>Based </a:t>
            </a:r>
            <a:r>
              <a:rPr lang="en-US" dirty="0"/>
              <a:t>on experience from the site visits, the optimum number of pages to gather necessary information without overwhelming the site staff, appears to be 4-6 </a:t>
            </a:r>
            <a:r>
              <a:rPr lang="en-US" dirty="0" smtClean="0"/>
              <a:t>pages</a:t>
            </a:r>
            <a:endParaRPr lang="en-US" dirty="0"/>
          </a:p>
        </p:txBody>
      </p:sp>
      <p:pic>
        <p:nvPicPr>
          <p:cNvPr id="4" name="Picture 3"/>
          <p:cNvPicPr>
            <a:picLocks noChangeAspect="1"/>
          </p:cNvPicPr>
          <p:nvPr/>
        </p:nvPicPr>
        <p:blipFill>
          <a:blip r:embed="rId2"/>
          <a:stretch>
            <a:fillRect/>
          </a:stretch>
        </p:blipFill>
        <p:spPr>
          <a:xfrm>
            <a:off x="5348990" y="1330798"/>
            <a:ext cx="3657600" cy="4731391"/>
          </a:xfrm>
          <a:prstGeom prst="rect">
            <a:avLst/>
          </a:prstGeom>
          <a:ln w="38100">
            <a:solidFill>
              <a:schemeClr val="tx1"/>
            </a:solidFill>
          </a:ln>
        </p:spPr>
      </p:pic>
    </p:spTree>
    <p:extLst>
      <p:ext uri="{BB962C8B-B14F-4D97-AF65-F5344CB8AC3E}">
        <p14:creationId xmlns:p14="http://schemas.microsoft.com/office/powerpoint/2010/main" val="4032085763"/>
      </p:ext>
    </p:extLst>
  </p:cSld>
  <p:clrMapOvr>
    <a:masterClrMapping/>
  </p:clrMapOvr>
</p:sld>
</file>

<file path=ppt/theme/theme1.xml><?xml version="1.0" encoding="utf-8"?>
<a:theme xmlns:a="http://schemas.openxmlformats.org/drawingml/2006/main" name="2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3010</TotalTime>
  <Words>1556</Words>
  <Application>Microsoft Office PowerPoint</Application>
  <PresentationFormat>On-screen Show (4:3)</PresentationFormat>
  <Paragraphs>150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Arial Narrow</vt:lpstr>
      <vt:lpstr>Calibri</vt:lpstr>
      <vt:lpstr>Garamond</vt:lpstr>
      <vt:lpstr>2_eere_template_blue</vt:lpstr>
      <vt:lpstr>PowerPoint Presentation</vt:lpstr>
      <vt:lpstr>Disclaimer</vt:lpstr>
      <vt:lpstr>Nuclear Power Plant Site Evaluations</vt:lpstr>
      <vt:lpstr>Current Shutdown Nuclear Power Plant Sites</vt:lpstr>
      <vt:lpstr>The Site Evaluation Process</vt:lpstr>
      <vt:lpstr>The Site Evaluation Process</vt:lpstr>
      <vt:lpstr>Site Evaluation Lessons Learned #1 </vt:lpstr>
      <vt:lpstr>Lessons Learned #2</vt:lpstr>
      <vt:lpstr>Lessons Learned #3</vt:lpstr>
      <vt:lpstr>Lessons Learned #4</vt:lpstr>
      <vt:lpstr>Lessons Learned #5</vt:lpstr>
      <vt:lpstr>Lessons Learned #6</vt:lpstr>
      <vt:lpstr>Lessons Learned #7</vt:lpstr>
      <vt:lpstr>Lessons Learned #8</vt:lpstr>
      <vt:lpstr>Lessons Learned #9</vt:lpstr>
      <vt:lpstr>Lessons Learned #10</vt:lpstr>
      <vt:lpstr>Future Shutdown Nuclear Power Plant Sites (2019-2025)</vt:lpstr>
      <vt:lpstr>Future Work – Nuclear Power Plant Site Evaluations</vt:lpstr>
      <vt:lpstr>Questions?</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Penniman, Elizabeth (CONTR)</dc:creator>
  <cp:lastModifiedBy>SJM</cp:lastModifiedBy>
  <cp:revision>168</cp:revision>
  <cp:lastPrinted>2015-03-26T15:50:00Z</cp:lastPrinted>
  <dcterms:created xsi:type="dcterms:W3CDTF">2015-02-23T17:14:16Z</dcterms:created>
  <dcterms:modified xsi:type="dcterms:W3CDTF">2019-06-18T15:10:57Z</dcterms:modified>
</cp:coreProperties>
</file>