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59" r:id="rId6"/>
    <p:sldId id="271" r:id="rId7"/>
    <p:sldId id="273" r:id="rId8"/>
    <p:sldId id="274" r:id="rId9"/>
    <p:sldId id="262" r:id="rId10"/>
    <p:sldId id="261" r:id="rId11"/>
    <p:sldId id="276" r:id="rId12"/>
    <p:sldId id="264" r:id="rId13"/>
    <p:sldId id="272" r:id="rId14"/>
    <p:sldId id="277" r:id="rId15"/>
    <p:sldId id="275" r:id="rId16"/>
    <p:sldId id="265" r:id="rId17"/>
    <p:sldId id="278" r:id="rId18"/>
    <p:sldId id="279"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6" y="55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627E0D-542D-4E0E-8DEA-D84D838395BD}" type="datetimeFigureOut">
              <a:rPr lang="en-US" smtClean="0"/>
              <a:t>6/17/2019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2F46E-E6D6-4C16-B8CC-40D6FF7A1909}" type="slidenum">
              <a:rPr lang="en-US" smtClean="0"/>
              <a:t>‹#›</a:t>
            </a:fld>
            <a:endParaRPr lang="en-US"/>
          </a:p>
        </p:txBody>
      </p:sp>
    </p:spTree>
    <p:extLst>
      <p:ext uri="{BB962C8B-B14F-4D97-AF65-F5344CB8AC3E}">
        <p14:creationId xmlns:p14="http://schemas.microsoft.com/office/powerpoint/2010/main" val="1531930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2F46E-E6D6-4C16-B8CC-40D6FF7A1909}" type="slidenum">
              <a:rPr lang="en-US" smtClean="0"/>
              <a:t>7</a:t>
            </a:fld>
            <a:endParaRPr lang="en-US"/>
          </a:p>
        </p:txBody>
      </p:sp>
    </p:spTree>
    <p:extLst>
      <p:ext uri="{BB962C8B-B14F-4D97-AF65-F5344CB8AC3E}">
        <p14:creationId xmlns:p14="http://schemas.microsoft.com/office/powerpoint/2010/main" val="372603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2F46E-E6D6-4C16-B8CC-40D6FF7A1909}" type="slidenum">
              <a:rPr lang="en-US" smtClean="0"/>
              <a:t>8</a:t>
            </a:fld>
            <a:endParaRPr lang="en-US"/>
          </a:p>
        </p:txBody>
      </p:sp>
    </p:spTree>
    <p:extLst>
      <p:ext uri="{BB962C8B-B14F-4D97-AF65-F5344CB8AC3E}">
        <p14:creationId xmlns:p14="http://schemas.microsoft.com/office/powerpoint/2010/main" val="372603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2F46E-E6D6-4C16-B8CC-40D6FF7A1909}" type="slidenum">
              <a:rPr lang="en-US" smtClean="0"/>
              <a:t>18</a:t>
            </a:fld>
            <a:endParaRPr lang="en-US"/>
          </a:p>
        </p:txBody>
      </p:sp>
    </p:spTree>
    <p:extLst>
      <p:ext uri="{BB962C8B-B14F-4D97-AF65-F5344CB8AC3E}">
        <p14:creationId xmlns:p14="http://schemas.microsoft.com/office/powerpoint/2010/main" val="3263588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55526"/>
            <a:ext cx="4392488" cy="1944216"/>
          </a:xfrm>
          <a:prstGeom prst="rect">
            <a:avLst/>
          </a:prstGeo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94116" y="2571750"/>
            <a:ext cx="4392488" cy="131445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510148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2C5479E2-A87A-4EEC-B33A-4E1BB137E898}"/>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112291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49DD1218-EDE8-4C98-9DD6-660C0C4B99F1}"/>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1556828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1717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90297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DD782684-14CC-419B-AB8A-8E4768829A74}"/>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44312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 xmlns:a16="http://schemas.microsoft.com/office/drawing/2014/main" id="{7421730A-CA40-4D4B-AF9E-73DCB2139725}"/>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381763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 xmlns:a16="http://schemas.microsoft.com/office/drawing/2014/main" id="{6092CB68-90F9-4A15-82E9-7B7EBE80558A}"/>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160862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endParaRPr lang="en-GB"/>
          </a:p>
        </p:txBody>
      </p:sp>
      <p:sp>
        <p:nvSpPr>
          <p:cNvPr id="6" name="Slide Number Placeholder 5">
            <a:extLst>
              <a:ext uri="{FF2B5EF4-FFF2-40B4-BE49-F238E27FC236}">
                <a16:creationId xmlns="" xmlns:a16="http://schemas.microsoft.com/office/drawing/2014/main" id="{493C3FE1-ADE5-4875-B3EB-73E395B5DBB4}"/>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36588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EE060894-669B-4932-B823-211B735C795D}"/>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200566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C13798CC-AAFF-4220-B865-8DA9A834B31F}"/>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214278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A17338F2-6AB5-423F-8E12-EA7FD4D6FA00}"/>
              </a:ext>
            </a:extLst>
          </p:cNvPr>
          <p:cNvSpPr>
            <a:spLocks noGrp="1"/>
          </p:cNvSpPr>
          <p:nvPr>
            <p:ph type="sldNum" sz="quarter" idx="12"/>
          </p:nvPr>
        </p:nvSpPr>
        <p:spPr>
          <a:xfrm>
            <a:off x="6553200" y="4663677"/>
            <a:ext cx="2133600" cy="273844"/>
          </a:xfrm>
          <a:prstGeom prst="rect">
            <a:avLst/>
          </a:prstGeom>
        </p:spPr>
        <p:txBody>
          <a:bodyPr/>
          <a:lstStyle>
            <a:lvl1pPr algn="r">
              <a:defRPr>
                <a:solidFill>
                  <a:schemeClr val="bg1"/>
                </a:solidFill>
              </a:defRPr>
            </a:lvl1pPr>
          </a:lstStyle>
          <a:p>
            <a:fld id="{9A2AA8DD-EA7E-4FA7-8412-D69152E9002D}" type="slidenum">
              <a:rPr lang="en-GB" smtClean="0"/>
              <a:pPr/>
              <a:t>‹#›</a:t>
            </a:fld>
            <a:endParaRPr lang="en-GB" dirty="0"/>
          </a:p>
        </p:txBody>
      </p:sp>
    </p:spTree>
    <p:extLst>
      <p:ext uri="{BB962C8B-B14F-4D97-AF65-F5344CB8AC3E}">
        <p14:creationId xmlns:p14="http://schemas.microsoft.com/office/powerpoint/2010/main" val="328142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652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23F63D-7C1F-4819-A320-BE8F936CC0B3}"/>
              </a:ext>
            </a:extLst>
          </p:cNvPr>
          <p:cNvSpPr>
            <a:spLocks noGrp="1"/>
          </p:cNvSpPr>
          <p:nvPr>
            <p:ph type="ctrTitle"/>
          </p:nvPr>
        </p:nvSpPr>
        <p:spPr>
          <a:xfrm>
            <a:off x="395536" y="555526"/>
            <a:ext cx="4392488" cy="1944216"/>
          </a:xfrm>
          <a:prstGeom prst="rect">
            <a:avLst/>
          </a:prstGeom>
        </p:spPr>
        <p:txBody>
          <a:bodyPr/>
          <a:lstStyle>
            <a:lvl1pPr algn="l">
              <a:defRPr>
                <a:solidFill>
                  <a:schemeClr val="bg1"/>
                </a:solidFill>
              </a:defRPr>
            </a:lvl1pPr>
          </a:lstStyle>
          <a:p>
            <a:r>
              <a:rPr lang="en-US" sz="2400" b="1" dirty="0">
                <a:latin typeface="Times New Roman" pitchFamily="18" charset="0"/>
                <a:cs typeface="Times New Roman" pitchFamily="18" charset="0"/>
              </a:rPr>
              <a:t>TRANSPORTATION CASK </a:t>
            </a:r>
            <a:r>
              <a:rPr lang="en-US" sz="2400" b="1" dirty="0" smtClean="0">
                <a:latin typeface="Times New Roman" pitchFamily="18" charset="0"/>
                <a:cs typeface="Times New Roman" pitchFamily="18" charset="0"/>
              </a:rPr>
              <a:t>AND CONCRETE </a:t>
            </a:r>
            <a:r>
              <a:rPr lang="en-US" sz="2400" b="1" dirty="0">
                <a:latin typeface="Times New Roman" pitchFamily="18" charset="0"/>
                <a:cs typeface="Times New Roman" pitchFamily="18" charset="0"/>
              </a:rPr>
              <a:t>MODULE DESIGN </a:t>
            </a:r>
            <a:r>
              <a:rPr lang="en-US" sz="2400" b="1" dirty="0" smtClean="0">
                <a:latin typeface="Times New Roman" pitchFamily="18" charset="0"/>
                <a:cs typeface="Times New Roman" pitchFamily="18" charset="0"/>
              </a:rPr>
              <a:t>FOR MANAGING </a:t>
            </a:r>
            <a:r>
              <a:rPr lang="en-US" sz="2400" b="1" dirty="0">
                <a:latin typeface="Times New Roman" pitchFamily="18" charset="0"/>
                <a:cs typeface="Times New Roman" pitchFamily="18" charset="0"/>
              </a:rPr>
              <a:t>NUCLEAR SPENT FUEL PRODUCED IN BUSHEHR NUCLEAR POWER PLANT</a:t>
            </a:r>
            <a:endParaRPr lang="en-GB" sz="2400" b="1" dirty="0">
              <a:latin typeface="Times New Roman" pitchFamily="18" charset="0"/>
              <a:cs typeface="Times New Roman" pitchFamily="18" charset="0"/>
            </a:endParaRPr>
          </a:p>
        </p:txBody>
      </p:sp>
      <p:sp>
        <p:nvSpPr>
          <p:cNvPr id="3" name="Subtitle 2">
            <a:extLst>
              <a:ext uri="{FF2B5EF4-FFF2-40B4-BE49-F238E27FC236}">
                <a16:creationId xmlns="" xmlns:a16="http://schemas.microsoft.com/office/drawing/2014/main" id="{EF6AADEA-62ED-4BD9-A19A-9FAA53894C27}"/>
              </a:ext>
            </a:extLst>
          </p:cNvPr>
          <p:cNvSpPr>
            <a:spLocks noGrp="1"/>
          </p:cNvSpPr>
          <p:nvPr>
            <p:ph type="subTitle" idx="1"/>
          </p:nvPr>
        </p:nvSpPr>
        <p:spPr>
          <a:xfrm>
            <a:off x="251520" y="3291830"/>
            <a:ext cx="5040560" cy="131445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1800" dirty="0" smtClean="0">
                <a:latin typeface="Times New Roman" pitchFamily="18" charset="0"/>
                <a:cs typeface="Times New Roman" pitchFamily="18" charset="0"/>
              </a:rPr>
              <a:t>A.M</a:t>
            </a:r>
            <a:r>
              <a:rPr lang="en-US" sz="1800" dirty="0">
                <a:latin typeface="Times New Roman" pitchFamily="18" charset="0"/>
                <a:cs typeface="Times New Roman" pitchFamily="18" charset="0"/>
              </a:rPr>
              <a:t>. TAHERIAN</a:t>
            </a:r>
          </a:p>
          <a:p>
            <a:r>
              <a:rPr lang="en-US" sz="1600" dirty="0">
                <a:latin typeface="Times New Roman" pitchFamily="18" charset="0"/>
                <a:cs typeface="Times New Roman" pitchFamily="18" charset="0"/>
              </a:rPr>
              <a:t>Iran Radioactive Waste Management Company </a:t>
            </a:r>
            <a:r>
              <a:rPr lang="en-US" sz="1600" dirty="0" smtClean="0">
                <a:latin typeface="Times New Roman" pitchFamily="18" charset="0"/>
                <a:cs typeface="Times New Roman" pitchFamily="18" charset="0"/>
              </a:rPr>
              <a:t>Co. (IRWA</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ataherian@aeoi.org.ir</a:t>
            </a:r>
          </a:p>
        </p:txBody>
      </p:sp>
    </p:spTree>
    <p:extLst>
      <p:ext uri="{BB962C8B-B14F-4D97-AF65-F5344CB8AC3E}">
        <p14:creationId xmlns:p14="http://schemas.microsoft.com/office/powerpoint/2010/main" val="399021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a:xfrm>
            <a:off x="179512" y="205979"/>
            <a:ext cx="8712968" cy="857250"/>
          </a:xfrm>
        </p:spPr>
        <p:txBody>
          <a:bodyPr/>
          <a:lstStyle/>
          <a:p>
            <a:r>
              <a:rPr lang="en-US" sz="2800" dirty="0">
                <a:latin typeface="Times New Roman" pitchFamily="18" charset="0"/>
                <a:cs typeface="Times New Roman" pitchFamily="18" charset="0"/>
              </a:rPr>
              <a:t>Dose Rate and Criticality Calculation for Canister and Cask</a:t>
            </a:r>
            <a:endParaRPr lang="en-GB" sz="28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60011227"/>
              </p:ext>
            </p:extLst>
          </p:nvPr>
        </p:nvGraphicFramePr>
        <p:xfrm>
          <a:off x="179512" y="3219822"/>
          <a:ext cx="5976664" cy="890524"/>
        </p:xfrm>
        <a:graphic>
          <a:graphicData uri="http://schemas.openxmlformats.org/drawingml/2006/table">
            <a:tbl>
              <a:tblPr firstRow="1" firstCol="1" bandRow="1"/>
              <a:tblGrid>
                <a:gridCol w="1963524"/>
                <a:gridCol w="1256623"/>
                <a:gridCol w="1493574"/>
                <a:gridCol w="1262943"/>
              </a:tblGrid>
              <a:tr h="21590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dose measurement Location </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Gamma dose rate </a:t>
                      </a:r>
                      <a:endParaRPr lang="en-US" sz="1200" dirty="0">
                        <a:effectLst/>
                        <a:latin typeface="Calibri"/>
                        <a:ea typeface="Calibri"/>
                        <a:cs typeface="Arial"/>
                      </a:endParaRPr>
                    </a:p>
                    <a:p>
                      <a:pPr marL="540385" indent="-540385" algn="ctr" rtl="0">
                        <a:lnSpc>
                          <a:spcPct val="115000"/>
                        </a:lnSpc>
                        <a:spcBef>
                          <a:spcPts val="300"/>
                        </a:spcBef>
                        <a:spcAft>
                          <a:spcPts val="0"/>
                        </a:spcAft>
                      </a:pPr>
                      <a:r>
                        <a:rPr lang="en-US" sz="1200" dirty="0">
                          <a:effectLst/>
                          <a:latin typeface="Times New Roman"/>
                          <a:ea typeface="Times New Roman"/>
                          <a:cs typeface="Arial"/>
                        </a:rPr>
                        <a:t>(µ</a:t>
                      </a:r>
                      <a:r>
                        <a:rPr lang="en-US" sz="1200" dirty="0" err="1">
                          <a:effectLst/>
                          <a:latin typeface="Times New Roman"/>
                          <a:ea typeface="Times New Roman"/>
                          <a:cs typeface="Arial"/>
                        </a:rPr>
                        <a:t>Sv</a:t>
                      </a:r>
                      <a:r>
                        <a:rPr lang="en-US" sz="1200" dirty="0">
                          <a:effectLst/>
                          <a:latin typeface="Times New Roman"/>
                          <a:ea typeface="Times New Roman"/>
                          <a:cs typeface="Arial"/>
                        </a:rPr>
                        <a:t>/h)</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Neutron dose rate</a:t>
                      </a:r>
                      <a:endParaRPr lang="en-US" sz="1200" dirty="0">
                        <a:effectLst/>
                        <a:latin typeface="Calibri"/>
                        <a:ea typeface="Calibri"/>
                        <a:cs typeface="Arial"/>
                      </a:endParaRPr>
                    </a:p>
                    <a:p>
                      <a:pPr marL="540385" indent="-540385" algn="ctr" rtl="0">
                        <a:lnSpc>
                          <a:spcPct val="115000"/>
                        </a:lnSpc>
                        <a:spcBef>
                          <a:spcPts val="300"/>
                        </a:spcBef>
                        <a:spcAft>
                          <a:spcPts val="0"/>
                        </a:spcAft>
                      </a:pPr>
                      <a:r>
                        <a:rPr lang="en-US" sz="1200" dirty="0">
                          <a:effectLst/>
                          <a:latin typeface="Times New Roman"/>
                          <a:ea typeface="Times New Roman"/>
                          <a:cs typeface="Arial"/>
                        </a:rPr>
                        <a:t>(µ</a:t>
                      </a:r>
                      <a:r>
                        <a:rPr lang="en-US" sz="1200" dirty="0" err="1">
                          <a:effectLst/>
                          <a:latin typeface="Times New Roman"/>
                          <a:ea typeface="Times New Roman"/>
                          <a:cs typeface="Arial"/>
                        </a:rPr>
                        <a:t>Sv</a:t>
                      </a:r>
                      <a:r>
                        <a:rPr lang="en-US" sz="1200" dirty="0">
                          <a:effectLst/>
                          <a:latin typeface="Times New Roman"/>
                          <a:ea typeface="Times New Roman"/>
                          <a:cs typeface="Arial"/>
                        </a:rPr>
                        <a:t>/h)</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Total dose rate</a:t>
                      </a:r>
                      <a:endParaRPr lang="en-US" sz="1200" dirty="0">
                        <a:effectLst/>
                        <a:latin typeface="Calibri"/>
                        <a:ea typeface="Calibri"/>
                        <a:cs typeface="Arial"/>
                      </a:endParaRPr>
                    </a:p>
                    <a:p>
                      <a:pPr marL="540385" indent="-540385" algn="ctr" rtl="0">
                        <a:lnSpc>
                          <a:spcPct val="115000"/>
                        </a:lnSpc>
                        <a:spcBef>
                          <a:spcPts val="300"/>
                        </a:spcBef>
                        <a:spcAft>
                          <a:spcPts val="0"/>
                        </a:spcAft>
                      </a:pPr>
                      <a:r>
                        <a:rPr lang="en-US" sz="1200" dirty="0">
                          <a:effectLst/>
                          <a:latin typeface="Times New Roman"/>
                          <a:ea typeface="Times New Roman"/>
                          <a:cs typeface="Arial"/>
                        </a:rPr>
                        <a:t>(µ</a:t>
                      </a:r>
                      <a:r>
                        <a:rPr lang="en-US" sz="1200" dirty="0" err="1">
                          <a:effectLst/>
                          <a:latin typeface="Times New Roman"/>
                          <a:ea typeface="Times New Roman"/>
                          <a:cs typeface="Arial"/>
                        </a:rPr>
                        <a:t>Sv</a:t>
                      </a:r>
                      <a:r>
                        <a:rPr lang="en-US" sz="1200" dirty="0">
                          <a:effectLst/>
                          <a:latin typeface="Times New Roman"/>
                          <a:ea typeface="Times New Roman"/>
                          <a:cs typeface="Arial"/>
                        </a:rPr>
                        <a:t>/h)</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0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Outer surface </a:t>
                      </a:r>
                      <a:r>
                        <a:rPr lang="en-US" sz="1200" dirty="0" smtClean="0">
                          <a:effectLst/>
                          <a:latin typeface="Times New Roman"/>
                          <a:ea typeface="Times New Roman"/>
                          <a:cs typeface="Arial"/>
                        </a:rPr>
                        <a:t> of Cask</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10.10</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1.08E-01</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10.21</a:t>
                      </a:r>
                      <a:endParaRPr lang="en-US" sz="1200" dirty="0">
                        <a:effectLst/>
                        <a:latin typeface="Calibri"/>
                        <a:ea typeface="Calibri"/>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1590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2 m from  </a:t>
                      </a:r>
                      <a:r>
                        <a:rPr lang="en-US" sz="1200" dirty="0" smtClean="0">
                          <a:effectLst/>
                          <a:latin typeface="Times New Roman"/>
                          <a:ea typeface="Times New Roman"/>
                          <a:cs typeface="Arial"/>
                        </a:rPr>
                        <a:t>surface of  Cask</a:t>
                      </a:r>
                      <a:endParaRPr lang="en-US" sz="1200" dirty="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4.54</a:t>
                      </a:r>
                      <a:endParaRPr lang="en-US" sz="1200" dirty="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2.02E-02</a:t>
                      </a:r>
                      <a:endParaRPr lang="en-US" sz="1200" dirty="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4.56</a:t>
                      </a:r>
                      <a:endParaRPr lang="en-US" sz="1200" dirty="0">
                        <a:effectLst/>
                        <a:latin typeface="Calibri"/>
                        <a:ea typeface="Calibri"/>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69192614"/>
              </p:ext>
            </p:extLst>
          </p:nvPr>
        </p:nvGraphicFramePr>
        <p:xfrm>
          <a:off x="683568" y="2067694"/>
          <a:ext cx="3771909" cy="841248"/>
        </p:xfrm>
        <a:graphic>
          <a:graphicData uri="http://schemas.openxmlformats.org/drawingml/2006/table">
            <a:tbl>
              <a:tblPr firstRow="1" firstCol="1" bandRow="1"/>
              <a:tblGrid>
                <a:gridCol w="2456127"/>
                <a:gridCol w="1315782"/>
              </a:tblGrid>
              <a:tr h="0">
                <a:tc>
                  <a:txBody>
                    <a:bodyPr/>
                    <a:lstStyle/>
                    <a:p>
                      <a:pPr marL="540385" indent="-540385">
                        <a:lnSpc>
                          <a:spcPct val="115000"/>
                        </a:lnSpc>
                        <a:spcBef>
                          <a:spcPts val="300"/>
                        </a:spcBef>
                        <a:spcAft>
                          <a:spcPts val="0"/>
                        </a:spcAft>
                      </a:pPr>
                      <a:r>
                        <a:rPr lang="en-US" sz="1200" dirty="0">
                          <a:effectLst/>
                          <a:latin typeface="Times New Roman" pitchFamily="18" charset="0"/>
                          <a:ea typeface="Times New Roman"/>
                          <a:cs typeface="Times New Roman" pitchFamily="18" charset="0"/>
                        </a:rPr>
                        <a:t>Distance </a:t>
                      </a:r>
                      <a:endParaRPr lang="en-US" sz="12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a:lnSpc>
                          <a:spcPct val="115000"/>
                        </a:lnSpc>
                        <a:spcBef>
                          <a:spcPts val="300"/>
                        </a:spcBef>
                        <a:spcAft>
                          <a:spcPts val="0"/>
                        </a:spcAft>
                      </a:pPr>
                      <a:r>
                        <a:rPr lang="en-US" sz="1200">
                          <a:effectLst/>
                          <a:latin typeface="Times New Roman" pitchFamily="18" charset="0"/>
                          <a:ea typeface="Times New Roman"/>
                          <a:cs typeface="Times New Roman" pitchFamily="18" charset="0"/>
                        </a:rPr>
                        <a:t>Dose rate (mSv/hr)</a:t>
                      </a:r>
                      <a:endParaRPr lang="en-US" sz="120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40385" indent="-540385">
                        <a:lnSpc>
                          <a:spcPct val="115000"/>
                        </a:lnSpc>
                        <a:spcBef>
                          <a:spcPts val="300"/>
                        </a:spcBef>
                        <a:spcAft>
                          <a:spcPts val="0"/>
                        </a:spcAft>
                      </a:pPr>
                      <a:r>
                        <a:rPr lang="en-US" sz="1200" dirty="0">
                          <a:effectLst/>
                          <a:latin typeface="Times New Roman" pitchFamily="18" charset="0"/>
                          <a:ea typeface="Times New Roman"/>
                          <a:cs typeface="Times New Roman" pitchFamily="18" charset="0"/>
                        </a:rPr>
                        <a:t>surface</a:t>
                      </a:r>
                      <a:endParaRPr lang="en-US" sz="1200" dirty="0">
                        <a:effectLst/>
                        <a:latin typeface="Times New Roman" pitchFamily="18" charset="0"/>
                        <a:ea typeface="Calibri"/>
                        <a:cs typeface="Times New Roman"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200">
                          <a:solidFill>
                            <a:srgbClr val="000000"/>
                          </a:solidFill>
                          <a:effectLst/>
                          <a:latin typeface="Times New Roman" pitchFamily="18" charset="0"/>
                          <a:ea typeface="Calibri"/>
                          <a:cs typeface="Times New Roman" pitchFamily="18" charset="0"/>
                        </a:rPr>
                        <a:t>5.23E+05</a:t>
                      </a:r>
                      <a:endParaRPr lang="en-US" sz="1200">
                        <a:effectLst/>
                        <a:latin typeface="Times New Roman" pitchFamily="18" charset="0"/>
                        <a:ea typeface="Calibri"/>
                        <a:cs typeface="Times New Roman"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540385" indent="-540385">
                        <a:lnSpc>
                          <a:spcPct val="115000"/>
                        </a:lnSpc>
                        <a:spcBef>
                          <a:spcPts val="300"/>
                        </a:spcBef>
                        <a:spcAft>
                          <a:spcPts val="0"/>
                        </a:spcAft>
                      </a:pPr>
                      <a:r>
                        <a:rPr lang="en-US" sz="1200" dirty="0">
                          <a:effectLst/>
                          <a:latin typeface="Times New Roman" pitchFamily="18" charset="0"/>
                          <a:ea typeface="Times New Roman"/>
                          <a:cs typeface="Times New Roman" pitchFamily="18" charset="0"/>
                        </a:rPr>
                        <a:t>1 m from the </a:t>
                      </a:r>
                      <a:r>
                        <a:rPr lang="en-US" sz="1200" dirty="0" smtClean="0">
                          <a:effectLst/>
                          <a:latin typeface="Times New Roman" pitchFamily="18" charset="0"/>
                          <a:ea typeface="Times New Roman"/>
                          <a:cs typeface="Times New Roman" pitchFamily="18" charset="0"/>
                        </a:rPr>
                        <a:t>surface  of  the Canister</a:t>
                      </a:r>
                      <a:endParaRPr lang="en-US" sz="1200" dirty="0">
                        <a:effectLst/>
                        <a:latin typeface="Times New Roman" pitchFamily="18" charset="0"/>
                        <a:ea typeface="Calibri"/>
                        <a:cs typeface="Times New Roman" pitchFamily="18" charset="0"/>
                      </a:endParaRPr>
                    </a:p>
                  </a:txBody>
                  <a:tcPr marL="68580" marR="68580" marT="0" marB="0">
                    <a:lnL>
                      <a:noFill/>
                    </a:lnL>
                    <a:lnR>
                      <a:noFill/>
                    </a:lnR>
                    <a:lnT>
                      <a:noFill/>
                    </a:lnT>
                    <a:lnB>
                      <a:noFill/>
                    </a:lnB>
                  </a:tcPr>
                </a:tc>
                <a:tc>
                  <a:txBody>
                    <a:bodyPr/>
                    <a:lstStyle/>
                    <a:p>
                      <a:pPr algn="ctr">
                        <a:lnSpc>
                          <a:spcPct val="115000"/>
                        </a:lnSpc>
                        <a:spcAft>
                          <a:spcPts val="0"/>
                        </a:spcAft>
                      </a:pPr>
                      <a:r>
                        <a:rPr lang="en-US" sz="1200" dirty="0">
                          <a:solidFill>
                            <a:srgbClr val="000000"/>
                          </a:solidFill>
                          <a:effectLst/>
                          <a:latin typeface="Times New Roman" pitchFamily="18" charset="0"/>
                          <a:ea typeface="Calibri"/>
                          <a:cs typeface="Times New Roman" pitchFamily="18" charset="0"/>
                        </a:rPr>
                        <a:t>1.74E+05</a:t>
                      </a:r>
                      <a:endParaRPr lang="en-US" sz="1200" dirty="0">
                        <a:effectLst/>
                        <a:latin typeface="Times New Roman" pitchFamily="18" charset="0"/>
                        <a:ea typeface="Calibri"/>
                        <a:cs typeface="Times New Roman" pitchFamily="18" charset="0"/>
                      </a:endParaRPr>
                    </a:p>
                  </a:txBody>
                  <a:tcPr marL="68580" marR="68580" marT="0" marB="0" anchor="b">
                    <a:lnL>
                      <a:noFill/>
                    </a:lnL>
                    <a:lnR>
                      <a:noFill/>
                    </a:lnR>
                    <a:lnT>
                      <a:noFill/>
                    </a:lnT>
                    <a:lnB>
                      <a:noFill/>
                    </a:lnB>
                  </a:tcPr>
                </a:tc>
              </a:tr>
              <a:tr h="0">
                <a:tc>
                  <a:txBody>
                    <a:bodyPr/>
                    <a:lstStyle/>
                    <a:p>
                      <a:pPr marL="540385" indent="-540385">
                        <a:lnSpc>
                          <a:spcPct val="115000"/>
                        </a:lnSpc>
                        <a:spcBef>
                          <a:spcPts val="300"/>
                        </a:spcBef>
                        <a:spcAft>
                          <a:spcPts val="0"/>
                        </a:spcAft>
                      </a:pPr>
                      <a:r>
                        <a:rPr lang="en-US" sz="1200" dirty="0">
                          <a:effectLst/>
                          <a:latin typeface="Times New Roman" pitchFamily="18" charset="0"/>
                          <a:ea typeface="Times New Roman"/>
                          <a:cs typeface="Times New Roman" pitchFamily="18" charset="0"/>
                        </a:rPr>
                        <a:t>2 m from the </a:t>
                      </a:r>
                      <a:r>
                        <a:rPr lang="en-US" sz="1200" dirty="0" smtClean="0">
                          <a:effectLst/>
                          <a:latin typeface="Times New Roman" pitchFamily="18" charset="0"/>
                          <a:ea typeface="Times New Roman"/>
                          <a:cs typeface="Times New Roman" pitchFamily="18" charset="0"/>
                        </a:rPr>
                        <a:t>surface of  the Canister</a:t>
                      </a:r>
                      <a:endParaRPr lang="en-US" sz="1200" dirty="0">
                        <a:effectLst/>
                        <a:latin typeface="Times New Roman" pitchFamily="18" charset="0"/>
                        <a:ea typeface="Calibri"/>
                        <a:cs typeface="Times New Roman"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dirty="0">
                          <a:solidFill>
                            <a:srgbClr val="000000"/>
                          </a:solidFill>
                          <a:effectLst/>
                          <a:latin typeface="Times New Roman" pitchFamily="18" charset="0"/>
                          <a:ea typeface="Calibri"/>
                          <a:cs typeface="Times New Roman" pitchFamily="18" charset="0"/>
                        </a:rPr>
                        <a:t>8.22E+04</a:t>
                      </a:r>
                      <a:endParaRPr lang="en-US" sz="1200" dirty="0">
                        <a:effectLst/>
                        <a:latin typeface="Times New Roman" pitchFamily="18" charset="0"/>
                        <a:ea typeface="Calibri"/>
                        <a:cs typeface="Times New Roman"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139702"/>
            <a:ext cx="266382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7504" y="4256921"/>
            <a:ext cx="8928992" cy="259045"/>
          </a:xfrm>
          <a:prstGeom prst="rect">
            <a:avLst/>
          </a:prstGeom>
        </p:spPr>
        <p:txBody>
          <a:bodyPr wrap="square">
            <a:spAutoFit/>
          </a:bodyPr>
          <a:lstStyle/>
          <a:p>
            <a:pPr algn="ctr">
              <a:lnSpc>
                <a:spcPts val="1300"/>
              </a:lnSpc>
              <a:spcAft>
                <a:spcPts val="0"/>
              </a:spcAft>
            </a:pPr>
            <a:r>
              <a:rPr lang="en-GB" sz="1400" dirty="0">
                <a:latin typeface="Times New Roman"/>
                <a:ea typeface="Times New Roman"/>
                <a:cs typeface="Arial"/>
              </a:rPr>
              <a:t>The neutron multiplication factor and its relative error were obtained about 0.31463 and 0. 019% for cask filled by the air. </a:t>
            </a:r>
            <a:endParaRPr lang="en-US" sz="1400" dirty="0">
              <a:ea typeface="Calibri"/>
              <a:cs typeface="Aria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5566"/>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839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a:xfrm>
            <a:off x="251520" y="205979"/>
            <a:ext cx="8712968" cy="857250"/>
          </a:xfrm>
        </p:spPr>
        <p:txBody>
          <a:bodyPr/>
          <a:lstStyle/>
          <a:p>
            <a:r>
              <a:rPr lang="en-US" sz="2800" dirty="0">
                <a:latin typeface="Times New Roman" pitchFamily="18" charset="0"/>
                <a:cs typeface="Times New Roman" pitchFamily="18" charset="0"/>
              </a:rPr>
              <a:t>Dose </a:t>
            </a:r>
            <a:r>
              <a:rPr lang="en-US" sz="2800" dirty="0" smtClean="0">
                <a:latin typeface="Times New Roman" pitchFamily="18" charset="0"/>
                <a:cs typeface="Times New Roman" pitchFamily="18" charset="0"/>
              </a:rPr>
              <a:t>Rate and Criticality Calculation for Canister and Cask</a:t>
            </a:r>
            <a:endParaRPr lang="en-GB" sz="2800" dirty="0">
              <a:latin typeface="Times New Roman" pitchFamily="18" charset="0"/>
              <a:cs typeface="Times New Roman" pitchFamily="18" charset="0"/>
            </a:endParaRPr>
          </a:p>
        </p:txBody>
      </p:sp>
      <p:pic>
        <p:nvPicPr>
          <p:cNvPr id="12290" name="Picture 2" descr="J:\arrangement\SNF\SNF\1st article\archive (2)_2821783952418\cask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19622"/>
            <a:ext cx="4267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7574"/>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703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sz="3600" dirty="0">
                <a:latin typeface="Times New Roman" pitchFamily="18" charset="0"/>
                <a:cs typeface="Times New Roman" pitchFamily="18" charset="0"/>
              </a:rPr>
              <a:t>Designing Concrete Module</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3023" r="802" b="6922"/>
          <a:stretch/>
        </p:blipFill>
        <p:spPr bwMode="auto">
          <a:xfrm>
            <a:off x="4067944" y="1995686"/>
            <a:ext cx="4833104" cy="2448272"/>
          </a:xfrm>
          <a:prstGeom prst="rect">
            <a:avLst/>
          </a:prstGeom>
          <a:noFill/>
          <a:ln>
            <a:noFill/>
          </a:ln>
          <a:extLst>
            <a:ext uri="{53640926-AAD7-44D8-BBD7-CCE9431645EC}">
              <a14:shadowObscured xmlns:a14="http://schemas.microsoft.com/office/drawing/2010/main"/>
            </a:ext>
          </a:extLst>
        </p:spPr>
      </p:pic>
      <p:graphicFrame>
        <p:nvGraphicFramePr>
          <p:cNvPr id="6" name="Table 5"/>
          <p:cNvGraphicFramePr>
            <a:graphicFrameLocks noGrp="1"/>
          </p:cNvGraphicFramePr>
          <p:nvPr>
            <p:extLst>
              <p:ext uri="{D42A27DB-BD31-4B8C-83A1-F6EECF244321}">
                <p14:modId xmlns:p14="http://schemas.microsoft.com/office/powerpoint/2010/main" val="431918424"/>
              </p:ext>
            </p:extLst>
          </p:nvPr>
        </p:nvGraphicFramePr>
        <p:xfrm>
          <a:off x="395536" y="1923678"/>
          <a:ext cx="3600400" cy="2523744"/>
        </p:xfrm>
        <a:graphic>
          <a:graphicData uri="http://schemas.openxmlformats.org/drawingml/2006/table">
            <a:tbl>
              <a:tblPr firstRow="1" firstCol="1" bandRow="1"/>
              <a:tblGrid>
                <a:gridCol w="2736095"/>
                <a:gridCol w="864305"/>
              </a:tblGrid>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Item</a:t>
                      </a:r>
                      <a:endParaRPr lang="en-US" sz="12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a:effectLst/>
                          <a:latin typeface="Times New Roman"/>
                          <a:ea typeface="Times New Roman"/>
                          <a:cs typeface="Arial"/>
                        </a:rPr>
                        <a:t>Value (cm)</a:t>
                      </a:r>
                      <a:endParaRPr lang="en-US" sz="12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Base/roof width </a:t>
                      </a:r>
                      <a:endParaRPr lang="en-US" sz="12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rtl="0">
                        <a:lnSpc>
                          <a:spcPct val="115000"/>
                        </a:lnSpc>
                        <a:spcBef>
                          <a:spcPts val="300"/>
                        </a:spcBef>
                        <a:spcAft>
                          <a:spcPts val="0"/>
                        </a:spcAft>
                      </a:pPr>
                      <a:r>
                        <a:rPr lang="en-US" sz="1200">
                          <a:effectLst/>
                          <a:latin typeface="Times New Roman"/>
                          <a:ea typeface="Times New Roman"/>
                          <a:cs typeface="Arial"/>
                        </a:rPr>
                        <a:t>417</a:t>
                      </a:r>
                      <a:endParaRPr lang="en-US" sz="12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Base/roof length </a:t>
                      </a:r>
                      <a:endParaRPr lang="en-US" sz="1200" dirty="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a:effectLst/>
                          <a:latin typeface="Times New Roman"/>
                          <a:ea typeface="Times New Roman"/>
                          <a:cs typeface="Arial"/>
                        </a:rPr>
                        <a:t>652</a:t>
                      </a:r>
                      <a:endParaRPr lang="en-US" sz="120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Base upper side wall thickness </a:t>
                      </a:r>
                      <a:endParaRPr lang="en-US" sz="1200" dirty="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a:effectLst/>
                          <a:latin typeface="Times New Roman"/>
                          <a:ea typeface="Times New Roman"/>
                          <a:cs typeface="Arial"/>
                        </a:rPr>
                        <a:t>30.5</a:t>
                      </a:r>
                      <a:endParaRPr lang="en-US" sz="120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Base upper rear wall thickness </a:t>
                      </a:r>
                      <a:endParaRPr lang="en-US" sz="1200" dirty="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a:effectLst/>
                          <a:latin typeface="Times New Roman"/>
                          <a:ea typeface="Times New Roman"/>
                          <a:cs typeface="Arial"/>
                        </a:rPr>
                        <a:t>30.5</a:t>
                      </a:r>
                      <a:endParaRPr lang="en-US" sz="120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Roof thickness </a:t>
                      </a:r>
                      <a:endParaRPr lang="en-US" sz="1200" dirty="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a:effectLst/>
                          <a:latin typeface="Times New Roman"/>
                          <a:ea typeface="Times New Roman"/>
                          <a:cs typeface="Arial"/>
                        </a:rPr>
                        <a:t>135</a:t>
                      </a:r>
                      <a:endParaRPr lang="en-US" sz="120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dirty="0">
                          <a:effectLst/>
                          <a:latin typeface="Times New Roman"/>
                          <a:ea typeface="Times New Roman"/>
                          <a:cs typeface="Arial"/>
                        </a:rPr>
                        <a:t>Rear/end (side) shield wall thickness </a:t>
                      </a:r>
                      <a:endParaRPr lang="en-US" sz="1200" dirty="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114.44</a:t>
                      </a:r>
                      <a:endParaRPr lang="en-US" sz="1200" dirty="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a:effectLst/>
                          <a:latin typeface="Times New Roman"/>
                          <a:ea typeface="Times New Roman"/>
                          <a:cs typeface="Arial"/>
                        </a:rPr>
                        <a:t>Rear/end (side)/corner shield wall height </a:t>
                      </a:r>
                      <a:endParaRPr lang="en-US" sz="12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564</a:t>
                      </a:r>
                      <a:endParaRPr lang="en-US" sz="1200" dirty="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a:effectLst/>
                          <a:latin typeface="Times New Roman"/>
                          <a:ea typeface="Times New Roman"/>
                          <a:cs typeface="Arial"/>
                        </a:rPr>
                        <a:t>End (side) shield wall length </a:t>
                      </a:r>
                      <a:endParaRPr lang="en-US" sz="12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297</a:t>
                      </a:r>
                      <a:endParaRPr lang="en-US" sz="1200" dirty="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a:effectLst/>
                          <a:latin typeface="Times New Roman"/>
                          <a:ea typeface="Times New Roman"/>
                          <a:cs typeface="Arial"/>
                        </a:rPr>
                        <a:t>Corner shield wall width (square) </a:t>
                      </a:r>
                      <a:endParaRPr lang="en-US" sz="12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114.44</a:t>
                      </a:r>
                      <a:endParaRPr lang="en-US" sz="1200" dirty="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a:effectLst/>
                          <a:latin typeface="Times New Roman"/>
                          <a:ea typeface="Times New Roman"/>
                          <a:cs typeface="Arial"/>
                        </a:rPr>
                        <a:t>Door inner steel plate thickness </a:t>
                      </a:r>
                      <a:endParaRPr lang="en-US" sz="12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2.5</a:t>
                      </a:r>
                      <a:endParaRPr lang="en-US" sz="1200" dirty="0">
                        <a:effectLst/>
                        <a:latin typeface="Calibri"/>
                        <a:ea typeface="Calibri"/>
                        <a:cs typeface="Arial"/>
                      </a:endParaRPr>
                    </a:p>
                  </a:txBody>
                  <a:tcPr marL="68580" marR="68580" marT="0" marB="0">
                    <a:lnL>
                      <a:noFill/>
                    </a:lnL>
                    <a:lnR>
                      <a:noFill/>
                    </a:lnR>
                    <a:lnT>
                      <a:noFill/>
                    </a:lnT>
                    <a:lnB>
                      <a:noFill/>
                    </a:lnB>
                  </a:tcPr>
                </a:tc>
              </a:tr>
              <a:tr h="0">
                <a:tc>
                  <a:txBody>
                    <a:bodyPr/>
                    <a:lstStyle/>
                    <a:p>
                      <a:pPr marL="540385" indent="-540385" algn="l" rtl="0">
                        <a:lnSpc>
                          <a:spcPct val="115000"/>
                        </a:lnSpc>
                        <a:spcBef>
                          <a:spcPts val="300"/>
                        </a:spcBef>
                        <a:spcAft>
                          <a:spcPts val="0"/>
                        </a:spcAft>
                      </a:pPr>
                      <a:r>
                        <a:rPr lang="en-US" sz="1200">
                          <a:effectLst/>
                          <a:latin typeface="Times New Roman"/>
                          <a:ea typeface="Times New Roman"/>
                          <a:cs typeface="Arial"/>
                        </a:rPr>
                        <a:t>Door concrete thickness (centerline) </a:t>
                      </a:r>
                      <a:endParaRPr lang="en-US" sz="12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rtl="0">
                        <a:lnSpc>
                          <a:spcPct val="115000"/>
                        </a:lnSpc>
                        <a:spcBef>
                          <a:spcPts val="300"/>
                        </a:spcBef>
                        <a:spcAft>
                          <a:spcPts val="0"/>
                        </a:spcAft>
                      </a:pPr>
                      <a:r>
                        <a:rPr lang="en-US" sz="1200" dirty="0">
                          <a:effectLst/>
                          <a:latin typeface="Times New Roman"/>
                          <a:ea typeface="Times New Roman"/>
                          <a:cs typeface="Arial"/>
                        </a:rPr>
                        <a:t>50,67</a:t>
                      </a:r>
                      <a:endParaRPr lang="en-US" sz="1200" dirty="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059582"/>
            <a:ext cx="8229600" cy="7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404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a:xfrm>
            <a:off x="457200" y="267493"/>
            <a:ext cx="8229600" cy="795735"/>
          </a:xfrm>
        </p:spPr>
        <p:txBody>
          <a:bodyPr/>
          <a:lstStyle/>
          <a:p>
            <a:r>
              <a:rPr lang="en-US" sz="3200" dirty="0" smtClean="0">
                <a:latin typeface="Times New Roman" pitchFamily="18" charset="0"/>
                <a:cs typeface="Times New Roman" pitchFamily="18" charset="0"/>
              </a:rPr>
              <a:t>Dose Rates in 5 Directions in Concrete Module</a:t>
            </a:r>
            <a:endParaRPr lang="en-GB" sz="3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5461766"/>
              </p:ext>
            </p:extLst>
          </p:nvPr>
        </p:nvGraphicFramePr>
        <p:xfrm>
          <a:off x="755576" y="1923678"/>
          <a:ext cx="3449955" cy="2839212"/>
        </p:xfrm>
        <a:graphic>
          <a:graphicData uri="http://schemas.openxmlformats.org/drawingml/2006/table">
            <a:tbl>
              <a:tblPr firstRow="1" firstCol="1" bandRow="1"/>
              <a:tblGrid>
                <a:gridCol w="1169670"/>
                <a:gridCol w="1169670"/>
                <a:gridCol w="1110615"/>
              </a:tblGrid>
              <a:tr h="0">
                <a:tc>
                  <a:txBody>
                    <a:bodyPr/>
                    <a:lstStyle/>
                    <a:p>
                      <a:pPr>
                        <a:lnSpc>
                          <a:spcPct val="115000"/>
                        </a:lnSpc>
                        <a:spcAft>
                          <a:spcPts val="0"/>
                        </a:spcAft>
                      </a:pPr>
                      <a:r>
                        <a:rPr lang="en-US" sz="900" dirty="0">
                          <a:effectLst/>
                          <a:latin typeface="Times New Roman"/>
                          <a:ea typeface="Times New Roman"/>
                          <a:cs typeface="B Nazanin"/>
                        </a:rPr>
                        <a:t>Location   </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Distance (m)</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Dose rate (mSv/hr)</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900">
                          <a:effectLst/>
                          <a:latin typeface="Times New Roman"/>
                          <a:ea typeface="Times New Roman"/>
                          <a:cs typeface="B Nazanin"/>
                        </a:rPr>
                        <a:t>Before adding another module</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1</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0.011</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0.027</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0.030</a:t>
                      </a:r>
                      <a:endParaRPr lang="en-US" sz="1100">
                        <a:effectLst/>
                        <a:latin typeface="Calibri"/>
                        <a:ea typeface="Calibri"/>
                        <a:cs typeface="Arial"/>
                      </a:endParaRPr>
                    </a:p>
                  </a:txBody>
                  <a:tcPr marL="68580" marR="68580" marT="0" marB="0" anchor="b">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2</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0.0007</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0.0005</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0.0004</a:t>
                      </a:r>
                      <a:endParaRPr lang="en-US" sz="1100">
                        <a:effectLst/>
                        <a:latin typeface="Calibri"/>
                        <a:ea typeface="Calibri"/>
                        <a:cs typeface="Arial"/>
                      </a:endParaRPr>
                    </a:p>
                  </a:txBody>
                  <a:tcPr marL="68580" marR="68580" marT="0" marB="0" anchor="b">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3</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4.3399</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2.1914</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1.2152</a:t>
                      </a:r>
                      <a:endParaRPr lang="en-US" sz="1100">
                        <a:effectLst/>
                        <a:latin typeface="Calibri"/>
                        <a:ea typeface="Calibri"/>
                        <a:cs typeface="Arial"/>
                      </a:endParaRPr>
                    </a:p>
                  </a:txBody>
                  <a:tcPr marL="68580" marR="68580" marT="0" marB="0" anchor="b">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4</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0.00010</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0.00194</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0.00421</a:t>
                      </a:r>
                      <a:endParaRPr lang="en-US" sz="1100">
                        <a:effectLst/>
                        <a:latin typeface="Calibri"/>
                        <a:ea typeface="Calibri"/>
                        <a:cs typeface="Arial"/>
                      </a:endParaRPr>
                    </a:p>
                  </a:txBody>
                  <a:tcPr marL="68580" marR="68580" marT="0" marB="0" anchor="b">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5</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0.0043</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0.1861</a:t>
                      </a:r>
                      <a:endParaRPr lang="en-US" sz="1100" dirty="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0.1923</a:t>
                      </a:r>
                      <a:endParaRPr lang="en-US" sz="1100" dirty="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147" y="2139702"/>
            <a:ext cx="4686349"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3568" y="3327834"/>
            <a:ext cx="3312368" cy="468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3568" y="4299942"/>
            <a:ext cx="331236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987574"/>
            <a:ext cx="82677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55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a:xfrm>
            <a:off x="457200" y="267493"/>
            <a:ext cx="8229600" cy="795735"/>
          </a:xfrm>
        </p:spPr>
        <p:txBody>
          <a:bodyPr/>
          <a:lstStyle/>
          <a:p>
            <a:r>
              <a:rPr lang="en-US" sz="3200" dirty="0" smtClean="0">
                <a:latin typeface="Times New Roman" pitchFamily="18" charset="0"/>
                <a:cs typeface="Times New Roman" pitchFamily="18" charset="0"/>
              </a:rPr>
              <a:t>Dose Rates in 5 Directions in Concrete Module</a:t>
            </a:r>
            <a:endParaRPr lang="en-GB" sz="3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90650559"/>
              </p:ext>
            </p:extLst>
          </p:nvPr>
        </p:nvGraphicFramePr>
        <p:xfrm>
          <a:off x="611560" y="2678473"/>
          <a:ext cx="3449955" cy="1419606"/>
        </p:xfrm>
        <a:graphic>
          <a:graphicData uri="http://schemas.openxmlformats.org/drawingml/2006/table">
            <a:tbl>
              <a:tblPr firstRow="1" firstCol="1" bandRow="1"/>
              <a:tblGrid>
                <a:gridCol w="1169670"/>
                <a:gridCol w="1169670"/>
                <a:gridCol w="1110615"/>
              </a:tblGrid>
              <a:tr h="0">
                <a:tc>
                  <a:txBody>
                    <a:bodyPr/>
                    <a:lstStyle/>
                    <a:p>
                      <a:pPr>
                        <a:lnSpc>
                          <a:spcPct val="115000"/>
                        </a:lnSpc>
                        <a:spcAft>
                          <a:spcPts val="0"/>
                        </a:spcAft>
                      </a:pPr>
                      <a:r>
                        <a:rPr lang="en-US" sz="900" dirty="0">
                          <a:effectLst/>
                          <a:latin typeface="Times New Roman"/>
                          <a:ea typeface="Times New Roman"/>
                          <a:cs typeface="B Nazanin"/>
                        </a:rPr>
                        <a:t>Location   </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Distance (m)</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Dose rate (mSv/hr)</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900">
                          <a:effectLst/>
                          <a:latin typeface="Times New Roman"/>
                          <a:ea typeface="Times New Roman"/>
                          <a:cs typeface="B Nazanin"/>
                        </a:rPr>
                        <a:t>Before adding another module</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nSpc>
                          <a:spcPct val="115000"/>
                        </a:lnSpc>
                        <a:spcAft>
                          <a:spcPts val="0"/>
                        </a:spcAft>
                      </a:pPr>
                      <a:r>
                        <a:rPr lang="en-US" sz="900" dirty="0">
                          <a:effectLst/>
                          <a:latin typeface="Times New Roman"/>
                          <a:ea typeface="Times New Roman"/>
                          <a:cs typeface="B Nazanin"/>
                        </a:rPr>
                        <a:t> </a:t>
                      </a:r>
                      <a:endParaRPr lang="en-US" sz="1100" dirty="0">
                        <a:effectLst/>
                        <a:latin typeface="Calibri"/>
                        <a:ea typeface="Calibri"/>
                        <a:cs typeface="Arial"/>
                      </a:endParaRPr>
                    </a:p>
                    <a:p>
                      <a:pPr>
                        <a:lnSpc>
                          <a:spcPct val="115000"/>
                        </a:lnSpc>
                        <a:spcAft>
                          <a:spcPts val="0"/>
                        </a:spcAft>
                      </a:pPr>
                      <a:r>
                        <a:rPr lang="en-US" sz="900" dirty="0">
                          <a:effectLst/>
                          <a:latin typeface="Times New Roman"/>
                          <a:ea typeface="Times New Roman"/>
                          <a:cs typeface="B Nazanin"/>
                        </a:rPr>
                        <a:t>Direction No. 3</a:t>
                      </a:r>
                      <a:endParaRPr lang="en-US" sz="1100" dirty="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4.3399</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2.1914</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1.2152</a:t>
                      </a:r>
                      <a:endParaRPr lang="en-US" sz="1100">
                        <a:effectLst/>
                        <a:latin typeface="Calibri"/>
                        <a:ea typeface="Calibri"/>
                        <a:cs typeface="Arial"/>
                      </a:endParaRPr>
                    </a:p>
                  </a:txBody>
                  <a:tcPr marL="68580" marR="68580" marT="0" marB="0" anchor="b">
                    <a:lnL>
                      <a:noFill/>
                    </a:lnL>
                    <a:lnR>
                      <a:noFill/>
                    </a:lnR>
                    <a:lnT>
                      <a:noFill/>
                    </a:lnT>
                    <a:lnB>
                      <a:noFill/>
                    </a:lnB>
                  </a:tcPr>
                </a:tc>
              </a:tr>
              <a:tr h="0">
                <a:tc rowSpan="3">
                  <a:txBody>
                    <a:bodyPr/>
                    <a:lstStyle/>
                    <a:p>
                      <a:pPr>
                        <a:lnSpc>
                          <a:spcPct val="115000"/>
                        </a:lnSpc>
                        <a:spcAft>
                          <a:spcPts val="0"/>
                        </a:spcAft>
                      </a:pPr>
                      <a:r>
                        <a:rPr lang="en-US" sz="900" dirty="0">
                          <a:effectLst/>
                          <a:latin typeface="Times New Roman"/>
                          <a:ea typeface="Times New Roman"/>
                          <a:cs typeface="B Nazanin"/>
                        </a:rPr>
                        <a:t> </a:t>
                      </a:r>
                      <a:endParaRPr lang="en-US" sz="1100" dirty="0">
                        <a:effectLst/>
                        <a:latin typeface="Calibri"/>
                        <a:ea typeface="Calibri"/>
                        <a:cs typeface="Arial"/>
                      </a:endParaRPr>
                    </a:p>
                    <a:p>
                      <a:pPr>
                        <a:lnSpc>
                          <a:spcPct val="115000"/>
                        </a:lnSpc>
                        <a:spcAft>
                          <a:spcPts val="0"/>
                        </a:spcAft>
                      </a:pPr>
                      <a:r>
                        <a:rPr lang="en-US" sz="900" dirty="0">
                          <a:effectLst/>
                          <a:latin typeface="Times New Roman"/>
                          <a:ea typeface="Times New Roman"/>
                          <a:cs typeface="B Nazanin"/>
                        </a:rPr>
                        <a:t>Direction No. 5</a:t>
                      </a:r>
                      <a:endParaRPr lang="en-US" sz="1100" dirty="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0.0043</a:t>
                      </a:r>
                      <a:endParaRPr lang="en-US" sz="110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dirty="0">
                          <a:effectLst/>
                          <a:latin typeface="Times New Roman"/>
                          <a:ea typeface="Times New Roman"/>
                          <a:cs typeface="B Nazanin"/>
                        </a:rPr>
                        <a:t>1 m from the surface</a:t>
                      </a:r>
                      <a:endParaRPr lang="en-US" sz="1100" dirty="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0.1861</a:t>
                      </a:r>
                      <a:endParaRPr lang="en-US" sz="1100" dirty="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0.1923</a:t>
                      </a:r>
                      <a:endParaRPr lang="en-US" sz="1100" dirty="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1953" y="1962564"/>
            <a:ext cx="40544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53" y="3426143"/>
            <a:ext cx="40544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987574"/>
            <a:ext cx="8229600" cy="79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246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a:xfrm>
            <a:off x="457200" y="267493"/>
            <a:ext cx="8229600" cy="795735"/>
          </a:xfrm>
        </p:spPr>
        <p:txBody>
          <a:bodyPr/>
          <a:lstStyle/>
          <a:p>
            <a:r>
              <a:rPr lang="en-US" sz="3200" dirty="0">
                <a:solidFill>
                  <a:prstClr val="black"/>
                </a:solidFill>
                <a:latin typeface="Times New Roman" pitchFamily="18" charset="0"/>
                <a:cs typeface="Times New Roman" pitchFamily="18" charset="0"/>
              </a:rPr>
              <a:t>Dose Rates in 5 Directions in Concrete Module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01874875"/>
              </p:ext>
            </p:extLst>
          </p:nvPr>
        </p:nvGraphicFramePr>
        <p:xfrm>
          <a:off x="323528" y="1995686"/>
          <a:ext cx="4560570" cy="2839212"/>
        </p:xfrm>
        <a:graphic>
          <a:graphicData uri="http://schemas.openxmlformats.org/drawingml/2006/table">
            <a:tbl>
              <a:tblPr firstRow="1" firstCol="1" bandRow="1"/>
              <a:tblGrid>
                <a:gridCol w="1169670"/>
                <a:gridCol w="1169670"/>
                <a:gridCol w="1110615"/>
                <a:gridCol w="1110615"/>
              </a:tblGrid>
              <a:tr h="0">
                <a:tc>
                  <a:txBody>
                    <a:bodyPr/>
                    <a:lstStyle/>
                    <a:p>
                      <a:pPr>
                        <a:lnSpc>
                          <a:spcPct val="115000"/>
                        </a:lnSpc>
                        <a:spcAft>
                          <a:spcPts val="0"/>
                        </a:spcAft>
                      </a:pPr>
                      <a:r>
                        <a:rPr lang="en-US" sz="900" dirty="0">
                          <a:effectLst/>
                          <a:latin typeface="Times New Roman"/>
                          <a:ea typeface="Times New Roman"/>
                          <a:cs typeface="B Nazanin"/>
                        </a:rPr>
                        <a:t>Location   </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Distance (m)</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Dose rate (mSv/hr)</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effectLst/>
                          <a:latin typeface="Times New Roman"/>
                          <a:ea typeface="Times New Roman"/>
                          <a:cs typeface="B Nazanin"/>
                        </a:rPr>
                        <a:t>Dose rate (</a:t>
                      </a:r>
                      <a:r>
                        <a:rPr lang="en-US" sz="900" dirty="0" err="1">
                          <a:effectLst/>
                          <a:latin typeface="Times New Roman"/>
                          <a:ea typeface="Times New Roman"/>
                          <a:cs typeface="B Nazanin"/>
                        </a:rPr>
                        <a:t>mSv</a:t>
                      </a:r>
                      <a:r>
                        <a:rPr lang="en-US" sz="900" dirty="0">
                          <a:effectLst/>
                          <a:latin typeface="Times New Roman"/>
                          <a:ea typeface="Times New Roman"/>
                          <a:cs typeface="B Nazanin"/>
                        </a:rPr>
                        <a:t>/</a:t>
                      </a:r>
                      <a:r>
                        <a:rPr lang="en-US" sz="900" dirty="0" err="1">
                          <a:effectLst/>
                          <a:latin typeface="Times New Roman"/>
                          <a:ea typeface="Times New Roman"/>
                          <a:cs typeface="B Nazanin"/>
                        </a:rPr>
                        <a:t>hr</a:t>
                      </a:r>
                      <a:r>
                        <a:rPr lang="en-US" sz="900" dirty="0">
                          <a:effectLst/>
                          <a:latin typeface="Times New Roman"/>
                          <a:ea typeface="Times New Roman"/>
                          <a:cs typeface="B Nazanin"/>
                        </a:rPr>
                        <a:t>)</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900">
                          <a:effectLst/>
                          <a:latin typeface="Times New Roman"/>
                          <a:ea typeface="Times New Roman"/>
                          <a:cs typeface="B Nazanin"/>
                        </a:rPr>
                        <a:t>Before adding another module</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effectLst/>
                          <a:latin typeface="Times New Roman"/>
                          <a:ea typeface="Times New Roman"/>
                          <a:cs typeface="B Nazanin"/>
                        </a:rPr>
                        <a:t>After adding another (new) module</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1</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0.011</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0.027</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0.030</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2</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0.0007</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0.0005</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3</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4.3399</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900" dirty="0">
                          <a:effectLst/>
                          <a:latin typeface="Times New Roman"/>
                          <a:ea typeface="Times New Roman"/>
                          <a:cs typeface="B Nazanin"/>
                        </a:rPr>
                        <a:t>0.0321</a:t>
                      </a:r>
                      <a:endParaRPr lang="en-US" sz="1100" dirty="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2.1914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900" dirty="0">
                          <a:effectLst/>
                          <a:latin typeface="Times New Roman"/>
                          <a:ea typeface="Times New Roman"/>
                          <a:cs typeface="B Nazanin"/>
                        </a:rPr>
                        <a:t>0.0206</a:t>
                      </a:r>
                      <a:endParaRPr lang="en-US" sz="1100" dirty="0">
                        <a:effectLst/>
                        <a:latin typeface="Calibri"/>
                        <a:ea typeface="Calibri"/>
                        <a:cs typeface="Arial"/>
                      </a:endParaRPr>
                    </a:p>
                  </a:txBody>
                  <a:tcPr marL="68580" marR="68580" marT="0" marB="0" anchor="b">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1.2152</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rtl="0">
                        <a:lnSpc>
                          <a:spcPct val="115000"/>
                        </a:lnSpc>
                        <a:spcAft>
                          <a:spcPts val="0"/>
                        </a:spcAft>
                      </a:pPr>
                      <a:r>
                        <a:rPr lang="en-US" sz="900" dirty="0">
                          <a:effectLst/>
                          <a:latin typeface="Times New Roman"/>
                          <a:ea typeface="Times New Roman"/>
                          <a:cs typeface="B Nazanin"/>
                        </a:rPr>
                        <a:t>0.0154</a:t>
                      </a:r>
                      <a:endParaRPr lang="en-US" sz="1100" dirty="0">
                        <a:effectLst/>
                        <a:latin typeface="Calibri"/>
                        <a:ea typeface="Calibri"/>
                        <a:cs typeface="Arial"/>
                      </a:endParaRPr>
                    </a:p>
                  </a:txBody>
                  <a:tcPr marL="68580" marR="68580" marT="0" marB="0" anchor="b">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4</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0.00010</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0.00194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0.00421</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rowSpan="3">
                  <a:txBody>
                    <a:bodyPr/>
                    <a:lstStyle/>
                    <a:p>
                      <a:pPr>
                        <a:lnSpc>
                          <a:spcPct val="115000"/>
                        </a:lnSpc>
                        <a:spcAft>
                          <a:spcPts val="0"/>
                        </a:spcAft>
                      </a:pPr>
                      <a:r>
                        <a:rPr lang="en-US" sz="900">
                          <a:effectLst/>
                          <a:latin typeface="Times New Roman"/>
                          <a:ea typeface="Times New Roman"/>
                          <a:cs typeface="B Nazanin"/>
                        </a:rPr>
                        <a:t> </a:t>
                      </a:r>
                      <a:endParaRPr lang="en-US" sz="1100">
                        <a:effectLst/>
                        <a:latin typeface="Calibri"/>
                        <a:ea typeface="Calibri"/>
                        <a:cs typeface="Arial"/>
                      </a:endParaRPr>
                    </a:p>
                    <a:p>
                      <a:pPr>
                        <a:lnSpc>
                          <a:spcPct val="115000"/>
                        </a:lnSpc>
                        <a:spcAft>
                          <a:spcPts val="0"/>
                        </a:spcAft>
                      </a:pPr>
                      <a:r>
                        <a:rPr lang="en-US" sz="900">
                          <a:effectLst/>
                          <a:latin typeface="Times New Roman"/>
                          <a:ea typeface="Times New Roman"/>
                          <a:cs typeface="B Nazanin"/>
                        </a:rPr>
                        <a:t>Direction No. 5</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B Nazanin"/>
                        </a:rPr>
                        <a:t>On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0.0043</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1 m from the surface</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algn="ctr">
                        <a:lnSpc>
                          <a:spcPct val="115000"/>
                        </a:lnSpc>
                        <a:spcAft>
                          <a:spcPts val="0"/>
                        </a:spcAft>
                      </a:pPr>
                      <a:r>
                        <a:rPr lang="en-US" sz="900">
                          <a:solidFill>
                            <a:srgbClr val="000000"/>
                          </a:solidFill>
                          <a:effectLst/>
                          <a:latin typeface="Times New Roman"/>
                          <a:ea typeface="Calibri"/>
                          <a:cs typeface="Arial"/>
                        </a:rPr>
                        <a:t>0.1861</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a:noFill/>
                    </a:lnB>
                  </a:tcPr>
                </a:tc>
              </a:tr>
              <a:tr h="0">
                <a:tc vMerge="1">
                  <a:txBody>
                    <a:bodyPr/>
                    <a:lstStyle/>
                    <a:p>
                      <a:endParaRPr lang="en-US"/>
                    </a:p>
                  </a:txBody>
                  <a:tcPr/>
                </a:tc>
                <a:tc>
                  <a:txBody>
                    <a:bodyPr/>
                    <a:lstStyle/>
                    <a:p>
                      <a:pPr algn="ctr">
                        <a:lnSpc>
                          <a:spcPct val="115000"/>
                        </a:lnSpc>
                        <a:spcAft>
                          <a:spcPts val="0"/>
                        </a:spcAft>
                      </a:pPr>
                      <a:r>
                        <a:rPr lang="en-US" sz="900">
                          <a:effectLst/>
                          <a:latin typeface="Times New Roman"/>
                          <a:ea typeface="Times New Roman"/>
                          <a:cs typeface="B Nazanin"/>
                        </a:rPr>
                        <a:t>2 m from the surface</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0.1923</a:t>
                      </a:r>
                      <a:endParaRPr lang="en-US" sz="1100" dirty="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solidFill>
                            <a:srgbClr val="000000"/>
                          </a:solidFill>
                          <a:effectLst/>
                          <a:latin typeface="Times New Roman"/>
                          <a:ea typeface="Calibri"/>
                          <a:cs typeface="Arial"/>
                        </a:rPr>
                        <a:t> </a:t>
                      </a:r>
                      <a:endParaRPr lang="en-US" sz="1100" dirty="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0018" y="2499742"/>
            <a:ext cx="398476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915566"/>
            <a:ext cx="82677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583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sz="3600" dirty="0">
                <a:solidFill>
                  <a:prstClr val="black"/>
                </a:solidFill>
                <a:latin typeface="Times New Roman" pitchFamily="18" charset="0"/>
                <a:cs typeface="Times New Roman" pitchFamily="18" charset="0"/>
              </a:rPr>
              <a:t>Summary of </a:t>
            </a:r>
            <a:r>
              <a:rPr lang="en-GB" sz="3600" dirty="0" smtClean="0">
                <a:solidFill>
                  <a:prstClr val="black"/>
                </a:solidFill>
                <a:latin typeface="Times New Roman" pitchFamily="18" charset="0"/>
                <a:cs typeface="Times New Roman" pitchFamily="18" charset="0"/>
              </a:rPr>
              <a:t>Results and Conclusions</a:t>
            </a:r>
            <a:endParaRPr lang="en-GB" sz="3600" dirty="0">
              <a:solidFill>
                <a:prstClr val="black"/>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12646EB-A0F9-4020-BB0C-764AD0B68257}"/>
              </a:ext>
            </a:extLst>
          </p:cNvPr>
          <p:cNvSpPr>
            <a:spLocks noGrp="1"/>
          </p:cNvSpPr>
          <p:nvPr>
            <p:ph idx="1"/>
          </p:nvPr>
        </p:nvSpPr>
        <p:spPr>
          <a:xfrm>
            <a:off x="457200" y="987574"/>
            <a:ext cx="8229600" cy="3171799"/>
          </a:xfrm>
        </p:spPr>
        <p:txBody>
          <a:bodyPr/>
          <a:lstStyle/>
          <a:p>
            <a:r>
              <a:rPr lang="en-US" sz="1600" dirty="0" smtClean="0">
                <a:latin typeface="Times New Roman" pitchFamily="18" charset="0"/>
                <a:cs typeface="Times New Roman" pitchFamily="18" charset="0"/>
              </a:rPr>
              <a:t>Determination of </a:t>
            </a:r>
            <a:r>
              <a:rPr lang="en-US" sz="1600" dirty="0">
                <a:latin typeface="Times New Roman" pitchFamily="18" charset="0"/>
                <a:cs typeface="Times New Roman" pitchFamily="18" charset="0"/>
              </a:rPr>
              <a:t>the source term for spent nuclear fuel, designing the canister and cask for transportation, designing the concrete module for storing spent fuel were carried out using Origen 2.1 and MCNPX 2.6</a:t>
            </a:r>
            <a:r>
              <a:rPr lang="en-US" sz="1600" dirty="0" smtClean="0">
                <a:latin typeface="Times New Roman" pitchFamily="18" charset="0"/>
                <a:cs typeface="Times New Roman" pitchFamily="18" charset="0"/>
              </a:rPr>
              <a:t>.</a:t>
            </a:r>
          </a:p>
          <a:p>
            <a:r>
              <a:rPr lang="en-US" sz="1600" dirty="0" smtClean="0">
                <a:solidFill>
                  <a:prstClr val="black"/>
                </a:solidFill>
                <a:latin typeface="Times New Roman" pitchFamily="18" charset="0"/>
                <a:cs typeface="Times New Roman" pitchFamily="18" charset="0"/>
              </a:rPr>
              <a:t>Canister:</a:t>
            </a:r>
          </a:p>
          <a:p>
            <a:pPr marL="1028700">
              <a:buFont typeface="Wingdings" pitchFamily="2" charset="2"/>
              <a:buChar char="ü"/>
            </a:pPr>
            <a:r>
              <a:rPr lang="en-US" sz="1600" dirty="0">
                <a:latin typeface="Times New Roman" pitchFamily="18" charset="0"/>
                <a:cs typeface="Times New Roman" pitchFamily="18" charset="0"/>
              </a:rPr>
              <a:t>thickness of the stainless steel: 2 cm</a:t>
            </a:r>
          </a:p>
          <a:p>
            <a:pPr marL="1028700">
              <a:buFont typeface="Wingdings" pitchFamily="2" charset="2"/>
              <a:buChar char="ü"/>
            </a:pPr>
            <a:r>
              <a:rPr lang="en-GB" sz="1600" dirty="0" smtClean="0">
                <a:latin typeface="Times New Roman" pitchFamily="18" charset="0"/>
                <a:cs typeface="Times New Roman" pitchFamily="18" charset="0"/>
              </a:rPr>
              <a:t>Dose rate on </a:t>
            </a:r>
            <a:r>
              <a:rPr lang="en-GB" sz="1600" dirty="0">
                <a:latin typeface="Times New Roman" pitchFamily="18" charset="0"/>
                <a:cs typeface="Times New Roman" pitchFamily="18" charset="0"/>
              </a:rPr>
              <a:t>the canister </a:t>
            </a:r>
            <a:r>
              <a:rPr lang="en-GB" sz="1600" dirty="0" smtClean="0">
                <a:latin typeface="Times New Roman" pitchFamily="18" charset="0"/>
                <a:cs typeface="Times New Roman" pitchFamily="18" charset="0"/>
              </a:rPr>
              <a:t>surface: </a:t>
            </a:r>
            <a:r>
              <a:rPr lang="en-GB" sz="1600" dirty="0">
                <a:latin typeface="Times New Roman" pitchFamily="18" charset="0"/>
                <a:cs typeface="Times New Roman" pitchFamily="18" charset="0"/>
              </a:rPr>
              <a:t>3.95E+08 </a:t>
            </a:r>
            <a:r>
              <a:rPr lang="en-GB" sz="1600" dirty="0" err="1">
                <a:latin typeface="Times New Roman" pitchFamily="18" charset="0"/>
                <a:cs typeface="Times New Roman" pitchFamily="18" charset="0"/>
              </a:rPr>
              <a:t>mSv</a:t>
            </a:r>
            <a:r>
              <a:rPr lang="en-GB" sz="1600" dirty="0">
                <a:latin typeface="Times New Roman" pitchFamily="18" charset="0"/>
                <a:cs typeface="Times New Roman" pitchFamily="18" charset="0"/>
              </a:rPr>
              <a:t>/</a:t>
            </a:r>
            <a:r>
              <a:rPr lang="en-GB" sz="1600" dirty="0" err="1">
                <a:latin typeface="Times New Roman" pitchFamily="18" charset="0"/>
                <a:cs typeface="Times New Roman" pitchFamily="18" charset="0"/>
              </a:rPr>
              <a:t>hr</a:t>
            </a:r>
            <a:endParaRPr lang="en-GB" sz="1600" dirty="0" smtClean="0">
              <a:latin typeface="Times New Roman" pitchFamily="18" charset="0"/>
              <a:cs typeface="Times New Roman" pitchFamily="18" charset="0"/>
            </a:endParaRPr>
          </a:p>
          <a:p>
            <a:pPr marL="1028700">
              <a:buFont typeface="Wingdings" pitchFamily="2" charset="2"/>
              <a:buChar char="ü"/>
            </a:pPr>
            <a:r>
              <a:rPr lang="en-GB" sz="1600" dirty="0" smtClean="0">
                <a:latin typeface="Times New Roman" pitchFamily="18" charset="0"/>
                <a:cs typeface="Times New Roman" pitchFamily="18" charset="0"/>
              </a:rPr>
              <a:t>on </a:t>
            </a:r>
            <a:r>
              <a:rPr lang="en-GB" sz="1600" dirty="0">
                <a:latin typeface="Times New Roman" pitchFamily="18" charset="0"/>
                <a:cs typeface="Times New Roman" pitchFamily="18" charset="0"/>
              </a:rPr>
              <a:t>1 meter from the </a:t>
            </a:r>
            <a:r>
              <a:rPr lang="en-GB" sz="1600" dirty="0" smtClean="0">
                <a:latin typeface="Times New Roman" pitchFamily="18" charset="0"/>
                <a:cs typeface="Times New Roman" pitchFamily="18" charset="0"/>
              </a:rPr>
              <a:t>surface: </a:t>
            </a:r>
            <a:r>
              <a:rPr lang="en-GB" sz="1600" dirty="0">
                <a:latin typeface="Times New Roman" pitchFamily="18" charset="0"/>
                <a:cs typeface="Times New Roman" pitchFamily="18" charset="0"/>
              </a:rPr>
              <a:t>1.32E+08 </a:t>
            </a:r>
            <a:r>
              <a:rPr lang="en-GB" sz="1600" dirty="0" err="1">
                <a:latin typeface="Times New Roman" pitchFamily="18" charset="0"/>
                <a:cs typeface="Times New Roman" pitchFamily="18" charset="0"/>
              </a:rPr>
              <a:t>mSv</a:t>
            </a:r>
            <a:r>
              <a:rPr lang="en-GB" sz="1600" dirty="0">
                <a:latin typeface="Times New Roman" pitchFamily="18" charset="0"/>
                <a:cs typeface="Times New Roman" pitchFamily="18" charset="0"/>
              </a:rPr>
              <a:t>/</a:t>
            </a:r>
            <a:r>
              <a:rPr lang="en-GB" sz="1600" dirty="0" err="1">
                <a:latin typeface="Times New Roman" pitchFamily="18" charset="0"/>
                <a:cs typeface="Times New Roman" pitchFamily="18" charset="0"/>
              </a:rPr>
              <a:t>hr</a:t>
            </a:r>
            <a:endParaRPr lang="en-GB" sz="1600" dirty="0" smtClean="0">
              <a:latin typeface="Times New Roman" pitchFamily="18" charset="0"/>
              <a:cs typeface="Times New Roman" pitchFamily="18" charset="0"/>
            </a:endParaRPr>
          </a:p>
          <a:p>
            <a:pPr marL="1028700">
              <a:buFont typeface="Wingdings" pitchFamily="2" charset="2"/>
              <a:buChar char="ü"/>
            </a:pPr>
            <a:r>
              <a:rPr lang="en-GB" sz="1600" dirty="0" smtClean="0">
                <a:latin typeface="Times New Roman" pitchFamily="18" charset="0"/>
                <a:cs typeface="Times New Roman" pitchFamily="18" charset="0"/>
              </a:rPr>
              <a:t>2 </a:t>
            </a:r>
            <a:r>
              <a:rPr lang="en-GB" sz="1600" dirty="0">
                <a:latin typeface="Times New Roman" pitchFamily="18" charset="0"/>
                <a:cs typeface="Times New Roman" pitchFamily="18" charset="0"/>
              </a:rPr>
              <a:t>meters from the </a:t>
            </a:r>
            <a:r>
              <a:rPr lang="en-GB" sz="1600" dirty="0" smtClean="0">
                <a:latin typeface="Times New Roman" pitchFamily="18" charset="0"/>
                <a:cs typeface="Times New Roman" pitchFamily="18" charset="0"/>
              </a:rPr>
              <a:t>surface:</a:t>
            </a:r>
            <a:r>
              <a:rPr lang="en-GB" sz="1600" dirty="0">
                <a:latin typeface="Times New Roman" pitchFamily="18" charset="0"/>
                <a:cs typeface="Times New Roman" pitchFamily="18" charset="0"/>
              </a:rPr>
              <a:t>6.24E+07 </a:t>
            </a:r>
            <a:r>
              <a:rPr lang="en-GB" sz="1600" dirty="0" err="1">
                <a:latin typeface="Times New Roman" pitchFamily="18" charset="0"/>
                <a:cs typeface="Times New Roman" pitchFamily="18" charset="0"/>
              </a:rPr>
              <a:t>mSv</a:t>
            </a:r>
            <a:r>
              <a:rPr lang="en-GB" sz="1600" dirty="0">
                <a:latin typeface="Times New Roman" pitchFamily="18" charset="0"/>
                <a:cs typeface="Times New Roman" pitchFamily="18" charset="0"/>
              </a:rPr>
              <a:t>/</a:t>
            </a:r>
            <a:r>
              <a:rPr lang="en-GB" sz="1600" dirty="0" err="1">
                <a:latin typeface="Times New Roman" pitchFamily="18" charset="0"/>
                <a:cs typeface="Times New Roman" pitchFamily="18" charset="0"/>
              </a:rPr>
              <a:t>hr</a:t>
            </a:r>
            <a:endParaRPr lang="en-GB" sz="1600" dirty="0" smtClean="0">
              <a:latin typeface="Times New Roman" pitchFamily="18" charset="0"/>
              <a:cs typeface="Times New Roman" pitchFamily="18" charset="0"/>
            </a:endParaRPr>
          </a:p>
          <a:p>
            <a:pPr marL="1028700">
              <a:buFont typeface="Wingdings" pitchFamily="2" charset="2"/>
              <a:buChar char="ü"/>
            </a:pPr>
            <a:r>
              <a:rPr lang="en-GB" sz="1600" dirty="0">
                <a:solidFill>
                  <a:prstClr val="black"/>
                </a:solidFill>
                <a:latin typeface="Times New Roman" pitchFamily="18" charset="0"/>
                <a:cs typeface="Times New Roman" pitchFamily="18" charset="0"/>
              </a:rPr>
              <a:t>at the top of the </a:t>
            </a:r>
            <a:r>
              <a:rPr lang="en-GB" sz="1600" dirty="0" smtClean="0">
                <a:solidFill>
                  <a:prstClr val="black"/>
                </a:solidFill>
                <a:latin typeface="Times New Roman" pitchFamily="18" charset="0"/>
                <a:cs typeface="Times New Roman" pitchFamily="18" charset="0"/>
              </a:rPr>
              <a:t>canister: </a:t>
            </a:r>
            <a:r>
              <a:rPr lang="en-GB" sz="1600" dirty="0" smtClean="0">
                <a:latin typeface="Times New Roman" pitchFamily="18" charset="0"/>
                <a:cs typeface="Times New Roman" pitchFamily="18" charset="0"/>
              </a:rPr>
              <a:t>7.07E+03 </a:t>
            </a:r>
            <a:r>
              <a:rPr lang="en-GB" sz="1600" dirty="0" err="1" smtClean="0">
                <a:latin typeface="Times New Roman" pitchFamily="18" charset="0"/>
                <a:cs typeface="Times New Roman" pitchFamily="18" charset="0"/>
              </a:rPr>
              <a:t>mSv</a:t>
            </a:r>
            <a:r>
              <a:rPr lang="en-GB" sz="1600" dirty="0" smtClean="0">
                <a:latin typeface="Times New Roman" pitchFamily="18" charset="0"/>
                <a:cs typeface="Times New Roman" pitchFamily="18" charset="0"/>
              </a:rPr>
              <a:t>/</a:t>
            </a:r>
            <a:r>
              <a:rPr lang="en-GB" sz="1600" dirty="0" err="1" smtClean="0">
                <a:latin typeface="Times New Roman" pitchFamily="18" charset="0"/>
                <a:cs typeface="Times New Roman" pitchFamily="18" charset="0"/>
              </a:rPr>
              <a:t>hr</a:t>
            </a:r>
            <a:endParaRPr lang="en-GB" sz="1600" dirty="0" smtClean="0">
              <a:latin typeface="Times New Roman" pitchFamily="18" charset="0"/>
              <a:cs typeface="Times New Roman" pitchFamily="18" charset="0"/>
            </a:endParaRPr>
          </a:p>
          <a:p>
            <a:pPr indent="-223838">
              <a:tabLst>
                <a:tab pos="282575" algn="l"/>
              </a:tabLst>
            </a:pPr>
            <a:r>
              <a:rPr lang="en-GB" sz="1600" dirty="0" smtClean="0">
                <a:latin typeface="Times New Roman" pitchFamily="18" charset="0"/>
                <a:cs typeface="Times New Roman" pitchFamily="18" charset="0"/>
              </a:rPr>
              <a:t>Thermal power:</a:t>
            </a:r>
          </a:p>
          <a:p>
            <a:pPr indent="-223838">
              <a:tabLst>
                <a:tab pos="282575" algn="l"/>
              </a:tabLst>
            </a:pPr>
            <a:r>
              <a:rPr lang="en-GB"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for each spent fuel assembly after 3 </a:t>
            </a:r>
            <a:r>
              <a:rPr lang="en-US" sz="1600" dirty="0" smtClean="0">
                <a:latin typeface="Times New Roman" pitchFamily="18" charset="0"/>
                <a:cs typeface="Times New Roman" pitchFamily="18" charset="0"/>
              </a:rPr>
              <a:t>years: </a:t>
            </a:r>
            <a:r>
              <a:rPr lang="en-GB" sz="1600" dirty="0">
                <a:latin typeface="Times New Roman" pitchFamily="18" charset="0"/>
                <a:cs typeface="Times New Roman" pitchFamily="18" charset="0"/>
              </a:rPr>
              <a:t>2.13 kW </a:t>
            </a:r>
            <a:endParaRPr lang="en-US" sz="1600" dirty="0" smtClean="0">
              <a:latin typeface="Times New Roman" pitchFamily="18" charset="0"/>
              <a:cs typeface="Times New Roman" pitchFamily="18" charset="0"/>
            </a:endParaRPr>
          </a:p>
          <a:p>
            <a:pPr indent="-223838">
              <a:tabLst>
                <a:tab pos="282575" algn="l"/>
              </a:tabLst>
            </a:pPr>
            <a:r>
              <a:rPr lang="en-US" sz="1600" dirty="0">
                <a:latin typeface="Times New Roman" pitchFamily="18" charset="0"/>
                <a:cs typeface="Times New Roman" pitchFamily="18" charset="0"/>
              </a:rPr>
              <a:t>for each spent fuel assembly after </a:t>
            </a:r>
            <a:r>
              <a:rPr lang="en-US" sz="1600" dirty="0" smtClean="0">
                <a:latin typeface="Times New Roman" pitchFamily="18" charset="0"/>
                <a:cs typeface="Times New Roman" pitchFamily="18" charset="0"/>
              </a:rPr>
              <a:t>6 years: </a:t>
            </a:r>
            <a:r>
              <a:rPr lang="en-GB" sz="1600" dirty="0" smtClean="0">
                <a:latin typeface="Times New Roman" pitchFamily="18" charset="0"/>
                <a:cs typeface="Times New Roman" pitchFamily="18" charset="0"/>
              </a:rPr>
              <a:t>1.2 kW</a:t>
            </a: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147241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sz="3600" dirty="0">
                <a:solidFill>
                  <a:prstClr val="black"/>
                </a:solidFill>
                <a:latin typeface="Times New Roman" pitchFamily="18" charset="0"/>
                <a:cs typeface="Times New Roman" pitchFamily="18" charset="0"/>
              </a:rPr>
              <a:t>Summary of </a:t>
            </a:r>
            <a:r>
              <a:rPr lang="en-GB" sz="3600" dirty="0" smtClean="0">
                <a:solidFill>
                  <a:prstClr val="black"/>
                </a:solidFill>
                <a:latin typeface="Times New Roman" pitchFamily="18" charset="0"/>
                <a:cs typeface="Times New Roman" pitchFamily="18" charset="0"/>
              </a:rPr>
              <a:t>Results and Conclusions</a:t>
            </a:r>
            <a:endParaRPr lang="en-GB" sz="3600" dirty="0">
              <a:solidFill>
                <a:prstClr val="black"/>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12646EB-A0F9-4020-BB0C-764AD0B68257}"/>
              </a:ext>
            </a:extLst>
          </p:cNvPr>
          <p:cNvSpPr>
            <a:spLocks noGrp="1"/>
          </p:cNvSpPr>
          <p:nvPr>
            <p:ph idx="1"/>
          </p:nvPr>
        </p:nvSpPr>
        <p:spPr/>
        <p:txBody>
          <a:bodyPr/>
          <a:lstStyle/>
          <a:p>
            <a:r>
              <a:rPr lang="en-GB" sz="1600" dirty="0" smtClean="0">
                <a:solidFill>
                  <a:prstClr val="black"/>
                </a:solidFill>
                <a:latin typeface="Times New Roman"/>
                <a:ea typeface="Times New Roman"/>
              </a:rPr>
              <a:t>Cask:</a:t>
            </a:r>
            <a:endParaRPr lang="en-GB" sz="1600" dirty="0" smtClean="0">
              <a:latin typeface="Times New Roman"/>
              <a:ea typeface="Times New Roman"/>
            </a:endParaRPr>
          </a:p>
          <a:p>
            <a:pPr marL="735013" indent="-49213">
              <a:buFont typeface="Wingdings" pitchFamily="2" charset="2"/>
              <a:buChar char="ü"/>
            </a:pPr>
            <a:r>
              <a:rPr lang="en-GB" sz="1600" dirty="0" smtClean="0">
                <a:latin typeface="Times New Roman"/>
                <a:ea typeface="Times New Roman"/>
              </a:rPr>
              <a:t>The </a:t>
            </a:r>
            <a:r>
              <a:rPr lang="en-GB" sz="1600" dirty="0">
                <a:latin typeface="Times New Roman" pitchFamily="18" charset="0"/>
                <a:cs typeface="Times New Roman" pitchFamily="18" charset="0"/>
              </a:rPr>
              <a:t>thickness of carbon steel: 35.5 cm</a:t>
            </a:r>
          </a:p>
          <a:p>
            <a:pPr marL="685800" indent="0">
              <a:buFont typeface="Wingdings" pitchFamily="2" charset="2"/>
              <a:buChar char="ü"/>
            </a:pPr>
            <a:r>
              <a:rPr lang="en-GB" sz="1600" dirty="0">
                <a:latin typeface="Times New Roman" pitchFamily="18" charset="0"/>
                <a:cs typeface="Times New Roman" pitchFamily="18" charset="0"/>
              </a:rPr>
              <a:t> The neutron multiplication factor: 0.31463 for the cask filled by the air</a:t>
            </a:r>
          </a:p>
          <a:p>
            <a:pPr marL="914400" indent="-230188">
              <a:buFont typeface="Wingdings" pitchFamily="2" charset="2"/>
              <a:buChar char="ü"/>
            </a:pPr>
            <a:r>
              <a:rPr lang="en-GB" sz="1600" dirty="0">
                <a:latin typeface="Times New Roman" pitchFamily="18" charset="0"/>
                <a:cs typeface="Times New Roman" pitchFamily="18" charset="0"/>
              </a:rPr>
              <a:t>Dose rate on the cask surface: 10.21 µ</a:t>
            </a:r>
            <a:r>
              <a:rPr lang="en-GB" sz="1600" dirty="0" err="1">
                <a:latin typeface="Times New Roman" pitchFamily="18" charset="0"/>
                <a:cs typeface="Times New Roman" pitchFamily="18" charset="0"/>
              </a:rPr>
              <a:t>Sv</a:t>
            </a:r>
            <a:r>
              <a:rPr lang="en-GB" sz="1600" dirty="0">
                <a:latin typeface="Times New Roman" pitchFamily="18" charset="0"/>
                <a:cs typeface="Times New Roman" pitchFamily="18" charset="0"/>
              </a:rPr>
              <a:t>/h</a:t>
            </a:r>
          </a:p>
          <a:p>
            <a:pPr marL="914400" indent="-230188">
              <a:buFont typeface="Wingdings" pitchFamily="2" charset="2"/>
              <a:buChar char="ü"/>
            </a:pPr>
            <a:r>
              <a:rPr lang="en-GB" sz="1600" dirty="0" smtClean="0">
                <a:latin typeface="Times New Roman" pitchFamily="18" charset="0"/>
                <a:cs typeface="Times New Roman" pitchFamily="18" charset="0"/>
              </a:rPr>
              <a:t>2 </a:t>
            </a:r>
            <a:r>
              <a:rPr lang="en-GB" sz="1600" dirty="0">
                <a:latin typeface="Times New Roman" pitchFamily="18" charset="0"/>
                <a:cs typeface="Times New Roman" pitchFamily="18" charset="0"/>
              </a:rPr>
              <a:t>meters from the </a:t>
            </a:r>
            <a:r>
              <a:rPr lang="en-GB" sz="1600" dirty="0" smtClean="0">
                <a:latin typeface="Times New Roman" pitchFamily="18" charset="0"/>
                <a:cs typeface="Times New Roman" pitchFamily="18" charset="0"/>
              </a:rPr>
              <a:t>surface: </a:t>
            </a:r>
            <a:r>
              <a:rPr lang="en-GB" sz="1600" dirty="0" smtClean="0">
                <a:latin typeface="Times New Roman"/>
                <a:ea typeface="Times New Roman"/>
              </a:rPr>
              <a:t>4.56 µ</a:t>
            </a:r>
            <a:r>
              <a:rPr lang="en-GB" sz="1600" dirty="0" err="1" smtClean="0">
                <a:latin typeface="Times New Roman"/>
                <a:ea typeface="Times New Roman"/>
              </a:rPr>
              <a:t>Sv</a:t>
            </a:r>
            <a:r>
              <a:rPr lang="en-GB" sz="1600" dirty="0" smtClean="0">
                <a:latin typeface="Times New Roman"/>
                <a:ea typeface="Times New Roman"/>
              </a:rPr>
              <a:t>/h </a:t>
            </a:r>
          </a:p>
          <a:p>
            <a:pPr marL="350838" indent="-285750"/>
            <a:r>
              <a:rPr lang="en-GB" sz="1600" dirty="0" smtClean="0">
                <a:latin typeface="Times New Roman"/>
                <a:ea typeface="Times New Roman"/>
              </a:rPr>
              <a:t>Concrete module</a:t>
            </a:r>
            <a:endParaRPr lang="en-GB" sz="1600" dirty="0" smtClean="0">
              <a:latin typeface="Times New Roman"/>
              <a:ea typeface="Times New Roman"/>
            </a:endParaRPr>
          </a:p>
          <a:p>
            <a:pPr marL="914400" indent="-285750">
              <a:buFont typeface="Wingdings" panose="05000000000000000000" pitchFamily="2" charset="2"/>
              <a:buChar char="ü"/>
              <a:tabLst>
                <a:tab pos="858838" algn="l"/>
              </a:tabLst>
            </a:pPr>
            <a:r>
              <a:rPr lang="en-US" sz="1600" dirty="0">
                <a:latin typeface="Times New Roman" pitchFamily="18" charset="0"/>
                <a:cs typeface="Times New Roman" pitchFamily="18" charset="0"/>
              </a:rPr>
              <a:t>inlet and outlet vents have a crucial </a:t>
            </a:r>
            <a:r>
              <a:rPr lang="en-US" sz="1600" dirty="0">
                <a:latin typeface="Times New Roman" pitchFamily="18" charset="0"/>
                <a:cs typeface="Times New Roman" pitchFamily="18" charset="0"/>
              </a:rPr>
              <a:t>role </a:t>
            </a:r>
            <a:r>
              <a:rPr lang="en-US" sz="1600" dirty="0">
                <a:latin typeface="Times New Roman" pitchFamily="18" charset="0"/>
                <a:cs typeface="Times New Roman" pitchFamily="18" charset="0"/>
              </a:rPr>
              <a:t>in the dose rate around the </a:t>
            </a:r>
            <a:r>
              <a:rPr lang="en-US" sz="1600" dirty="0">
                <a:latin typeface="Times New Roman" pitchFamily="18" charset="0"/>
                <a:cs typeface="Times New Roman" pitchFamily="18" charset="0"/>
              </a:rPr>
              <a:t>module</a:t>
            </a:r>
          </a:p>
          <a:p>
            <a:pPr marL="914400" indent="-285750">
              <a:buFont typeface="Wingdings" panose="05000000000000000000" pitchFamily="2" charset="2"/>
              <a:buChar char="ü"/>
              <a:tabLst>
                <a:tab pos="858838" algn="l"/>
              </a:tabLst>
            </a:pPr>
            <a:r>
              <a:rPr lang="en-US" sz="1600" dirty="0">
                <a:latin typeface="Times New Roman" pitchFamily="18" charset="0"/>
                <a:cs typeface="Times New Roman" pitchFamily="18" charset="0"/>
              </a:rPr>
              <a:t>maximum dose rates on the </a:t>
            </a:r>
            <a:r>
              <a:rPr lang="en-US" sz="1600" dirty="0">
                <a:latin typeface="Times New Roman" pitchFamily="18" charset="0"/>
                <a:cs typeface="Times New Roman" pitchFamily="18" charset="0"/>
              </a:rPr>
              <a:t>surface: </a:t>
            </a:r>
            <a:r>
              <a:rPr lang="en-US" sz="1600" dirty="0">
                <a:latin typeface="Times New Roman" pitchFamily="18" charset="0"/>
                <a:cs typeface="Times New Roman" pitchFamily="18" charset="0"/>
              </a:rPr>
              <a:t>0.011 </a:t>
            </a:r>
            <a:r>
              <a:rPr lang="en-US" sz="1600" dirty="0" err="1">
                <a:latin typeface="Times New Roman" pitchFamily="18" charset="0"/>
                <a:cs typeface="Times New Roman" pitchFamily="18" charset="0"/>
              </a:rPr>
              <a:t>mSv</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hr</a:t>
            </a:r>
            <a:r>
              <a:rPr lang="en-US" sz="1600" dirty="0">
                <a:latin typeface="Times New Roman" pitchFamily="18" charset="0"/>
                <a:cs typeface="Times New Roman" pitchFamily="18" charset="0"/>
              </a:rPr>
              <a:t> for front side (door side) </a:t>
            </a:r>
            <a:endParaRPr lang="en-US" sz="1600" dirty="0">
              <a:latin typeface="Times New Roman" pitchFamily="18" charset="0"/>
              <a:cs typeface="Times New Roman" pitchFamily="18" charset="0"/>
            </a:endParaRPr>
          </a:p>
          <a:p>
            <a:pPr marL="914400" indent="-285750">
              <a:buFont typeface="Wingdings" panose="05000000000000000000" pitchFamily="2" charset="2"/>
              <a:buChar char="ü"/>
              <a:tabLst>
                <a:tab pos="858838" algn="l"/>
              </a:tabLst>
            </a:pPr>
            <a:r>
              <a:rPr lang="en-US" sz="1600" dirty="0">
                <a:latin typeface="Times New Roman" pitchFamily="18" charset="0"/>
                <a:cs typeface="Times New Roman" pitchFamily="18" charset="0"/>
              </a:rPr>
              <a:t>maximum dose </a:t>
            </a:r>
            <a:r>
              <a:rPr lang="en-US" sz="1600" dirty="0">
                <a:latin typeface="Times New Roman" pitchFamily="18" charset="0"/>
                <a:cs typeface="Times New Roman" pitchFamily="18" charset="0"/>
              </a:rPr>
              <a:t>rates </a:t>
            </a:r>
            <a:r>
              <a:rPr lang="en-US" sz="1600" dirty="0" smtClean="0">
                <a:latin typeface="Times New Roman" pitchFamily="18" charset="0"/>
                <a:cs typeface="Times New Roman" pitchFamily="18" charset="0"/>
              </a:rPr>
              <a:t>2 </a:t>
            </a:r>
            <a:r>
              <a:rPr lang="en-US" sz="1600" dirty="0">
                <a:latin typeface="Times New Roman" pitchFamily="18" charset="0"/>
                <a:cs typeface="Times New Roman" pitchFamily="18" charset="0"/>
              </a:rPr>
              <a:t>meters from the </a:t>
            </a:r>
            <a:r>
              <a:rPr lang="en-US" sz="1600" dirty="0" smtClean="0">
                <a:latin typeface="Times New Roman" pitchFamily="18" charset="0"/>
                <a:cs typeface="Times New Roman" pitchFamily="18" charset="0"/>
              </a:rPr>
              <a:t>surface: 0.192 </a:t>
            </a:r>
            <a:r>
              <a:rPr lang="en-US" sz="1600" dirty="0" err="1">
                <a:latin typeface="Times New Roman" pitchFamily="18" charset="0"/>
                <a:cs typeface="Times New Roman" pitchFamily="18" charset="0"/>
              </a:rPr>
              <a:t>mSv</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hr</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for </a:t>
            </a:r>
            <a:r>
              <a:rPr lang="en-US" sz="1600" dirty="0">
                <a:latin typeface="Times New Roman" pitchFamily="18" charset="0"/>
                <a:cs typeface="Times New Roman" pitchFamily="18" charset="0"/>
              </a:rPr>
              <a:t>roof </a:t>
            </a:r>
            <a:r>
              <a:rPr lang="en-US" sz="1600" dirty="0" smtClean="0">
                <a:latin typeface="Times New Roman" pitchFamily="18" charset="0"/>
                <a:cs typeface="Times New Roman" pitchFamily="18" charset="0"/>
              </a:rPr>
              <a:t>side</a:t>
            </a:r>
            <a:endParaRPr lang="en-GB" sz="1600" dirty="0" smtClean="0">
              <a:latin typeface="Times New Roman" pitchFamily="18" charset="0"/>
              <a:cs typeface="Times New Roman" pitchFamily="18" charset="0"/>
            </a:endParaRPr>
          </a:p>
          <a:p>
            <a:pPr marL="1028700">
              <a:buFont typeface="Wingdings" pitchFamily="2" charset="2"/>
              <a:buChar char="ü"/>
            </a:pPr>
            <a:endParaRPr lang="en-GB" sz="1600" dirty="0" smtClean="0">
              <a:latin typeface="Times New Roman" pitchFamily="18" charset="0"/>
              <a:cs typeface="Times New Roman" pitchFamily="18" charset="0"/>
            </a:endParaRPr>
          </a:p>
          <a:p>
            <a:pPr marL="347663" indent="-293688"/>
            <a:r>
              <a:rPr lang="en-GB" sz="1600" dirty="0" smtClean="0">
                <a:latin typeface="Times New Roman"/>
                <a:ea typeface="Times New Roman"/>
              </a:rPr>
              <a:t>The </a:t>
            </a:r>
            <a:r>
              <a:rPr lang="en-GB" sz="1600" dirty="0">
                <a:latin typeface="Times New Roman"/>
                <a:ea typeface="Times New Roman"/>
              </a:rPr>
              <a:t>relative errors were less than 10% for all calculations.</a:t>
            </a:r>
            <a:endParaRPr lang="en-GB" sz="1600" dirty="0">
              <a:latin typeface="Times New Roman" pitchFamily="18" charset="0"/>
              <a:cs typeface="Times New Roman" pitchFamily="18" charset="0"/>
            </a:endParaRPr>
          </a:p>
        </p:txBody>
      </p:sp>
    </p:spTree>
    <p:extLst>
      <p:ext uri="{BB962C8B-B14F-4D97-AF65-F5344CB8AC3E}">
        <p14:creationId xmlns:p14="http://schemas.microsoft.com/office/powerpoint/2010/main" val="3437826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sz="3600" dirty="0" smtClean="0">
                <a:solidFill>
                  <a:prstClr val="black"/>
                </a:solidFill>
                <a:latin typeface="Times New Roman" pitchFamily="18" charset="0"/>
                <a:cs typeface="Times New Roman" pitchFamily="18" charset="0"/>
              </a:rPr>
              <a:t>Future Activities</a:t>
            </a:r>
            <a:endParaRPr lang="en-GB" sz="3600" dirty="0">
              <a:solidFill>
                <a:prstClr val="black"/>
              </a:solidFill>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B12646EB-A0F9-4020-BB0C-764AD0B68257}"/>
              </a:ext>
            </a:extLst>
          </p:cNvPr>
          <p:cNvSpPr>
            <a:spLocks noGrp="1"/>
          </p:cNvSpPr>
          <p:nvPr>
            <p:ph idx="1"/>
          </p:nvPr>
        </p:nvSpPr>
        <p:spPr/>
        <p:txBody>
          <a:bodyPr/>
          <a:lstStyle/>
          <a:p>
            <a:r>
              <a:rPr lang="en-GB" sz="1600" dirty="0" smtClean="0">
                <a:solidFill>
                  <a:prstClr val="black"/>
                </a:solidFill>
                <a:latin typeface="Times New Roman"/>
                <a:ea typeface="Times New Roman"/>
              </a:rPr>
              <a:t>Simulation of fire test, drop tests (9m and 2m) and submersion in water for transportation Cask</a:t>
            </a:r>
            <a:endParaRPr lang="en-GB" sz="1600" dirty="0" smtClean="0">
              <a:latin typeface="Times New Roman"/>
              <a:ea typeface="Times New Roman"/>
            </a:endParaRPr>
          </a:p>
          <a:p>
            <a:pPr marL="350838" indent="-285750"/>
            <a:r>
              <a:rPr lang="en-GB" sz="1600" dirty="0" smtClean="0">
                <a:latin typeface="Times New Roman"/>
                <a:ea typeface="Times New Roman"/>
              </a:rPr>
              <a:t>Study of Dual purpose cask (DPC) as a alternative option</a:t>
            </a:r>
            <a:endParaRPr lang="en-GB" sz="1600" dirty="0" smtClean="0">
              <a:latin typeface="Times New Roman"/>
              <a:ea typeface="Times New Roman"/>
            </a:endParaRPr>
          </a:p>
        </p:txBody>
      </p:sp>
    </p:spTree>
    <p:extLst>
      <p:ext uri="{BB962C8B-B14F-4D97-AF65-F5344CB8AC3E}">
        <p14:creationId xmlns:p14="http://schemas.microsoft.com/office/powerpoint/2010/main" val="272824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a:solidFill>
                  <a:prstClr val="black"/>
                </a:solidFill>
                <a:latin typeface="Times New Roman" pitchFamily="18" charset="0"/>
                <a:cs typeface="Times New Roman" pitchFamily="18" charset="0"/>
              </a:rPr>
              <a:t>Spent Fuel Management </a:t>
            </a:r>
            <a:r>
              <a:rPr lang="en-GB" dirty="0" smtClean="0">
                <a:solidFill>
                  <a:prstClr val="black"/>
                </a:solidFill>
                <a:latin typeface="Times New Roman" pitchFamily="18" charset="0"/>
                <a:cs typeface="Times New Roman" pitchFamily="18" charset="0"/>
              </a:rPr>
              <a:t>Policy</a:t>
            </a:r>
            <a:endParaRPr lang="en-GB" dirty="0"/>
          </a:p>
        </p:txBody>
      </p:sp>
      <p:sp>
        <p:nvSpPr>
          <p:cNvPr id="37" name="Slide Number Placeholder 3"/>
          <p:cNvSpPr>
            <a:spLocks noGrp="1"/>
          </p:cNvSpPr>
          <p:nvPr>
            <p:ph type="sldNum" sz="quarter" idx="12"/>
          </p:nvPr>
        </p:nvSpPr>
        <p:spPr>
          <a:xfrm>
            <a:off x="6928520" y="5911334"/>
            <a:ext cx="2133600" cy="365125"/>
          </a:xfrm>
        </p:spPr>
        <p:txBody>
          <a:bodyPr/>
          <a:lstStyle/>
          <a:p>
            <a:fld id="{151C240F-F02B-4891-83A6-77F00A555D14}" type="slidenum">
              <a:rPr lang="en-US" smtClean="0"/>
              <a:t>2</a:t>
            </a:fld>
            <a:endParaRPr lang="en-US"/>
          </a:p>
        </p:txBody>
      </p:sp>
      <p:sp>
        <p:nvSpPr>
          <p:cNvPr id="38" name="Rectangle 3"/>
          <p:cNvSpPr>
            <a:spLocks noChangeArrowheads="1"/>
          </p:cNvSpPr>
          <p:nvPr/>
        </p:nvSpPr>
        <p:spPr bwMode="auto">
          <a:xfrm>
            <a:off x="659323" y="1995686"/>
            <a:ext cx="2040469" cy="5492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39" name="Text Box 4"/>
          <p:cNvSpPr txBox="1">
            <a:spLocks noChangeArrowheads="1"/>
          </p:cNvSpPr>
          <p:nvPr/>
        </p:nvSpPr>
        <p:spPr bwMode="auto">
          <a:xfrm>
            <a:off x="382038" y="2099820"/>
            <a:ext cx="26018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ko-KR" sz="2000" dirty="0">
                <a:solidFill>
                  <a:srgbClr val="0000FF"/>
                </a:solidFill>
                <a:latin typeface="Times New Roman" pitchFamily="18" charset="0"/>
                <a:ea typeface="굴림" pitchFamily="34" charset="-127"/>
                <a:cs typeface="Times New Roman" pitchFamily="18" charset="0"/>
              </a:rPr>
              <a:t>Nuclear Power</a:t>
            </a:r>
          </a:p>
        </p:txBody>
      </p:sp>
      <p:sp>
        <p:nvSpPr>
          <p:cNvPr id="40" name="Line 5"/>
          <p:cNvSpPr>
            <a:spLocks noChangeShapeType="1"/>
          </p:cNvSpPr>
          <p:nvPr/>
        </p:nvSpPr>
        <p:spPr bwMode="auto">
          <a:xfrm flipH="1">
            <a:off x="1682984" y="2546598"/>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1" name="Oval 6"/>
          <p:cNvSpPr>
            <a:spLocks noChangeArrowheads="1"/>
          </p:cNvSpPr>
          <p:nvPr/>
        </p:nvSpPr>
        <p:spPr bwMode="auto">
          <a:xfrm>
            <a:off x="611560" y="3003798"/>
            <a:ext cx="2179726" cy="9144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42" name="Text Box 7"/>
          <p:cNvSpPr txBox="1">
            <a:spLocks noChangeArrowheads="1"/>
          </p:cNvSpPr>
          <p:nvPr/>
        </p:nvSpPr>
        <p:spPr bwMode="auto">
          <a:xfrm>
            <a:off x="627570" y="3244334"/>
            <a:ext cx="2320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ko-KR" sz="2000" dirty="0">
                <a:solidFill>
                  <a:prstClr val="white"/>
                </a:solidFill>
                <a:latin typeface="Times New Roman" pitchFamily="18" charset="0"/>
                <a:ea typeface="굴림" pitchFamily="34" charset="-127"/>
                <a:cs typeface="Times New Roman" pitchFamily="18" charset="0"/>
              </a:rPr>
              <a:t>SPENT FUEL</a:t>
            </a:r>
          </a:p>
        </p:txBody>
      </p:sp>
      <p:sp>
        <p:nvSpPr>
          <p:cNvPr id="43" name="Line 8"/>
          <p:cNvSpPr>
            <a:spLocks noChangeShapeType="1"/>
          </p:cNvSpPr>
          <p:nvPr/>
        </p:nvSpPr>
        <p:spPr bwMode="auto">
          <a:xfrm flipV="1">
            <a:off x="2699792" y="2859782"/>
            <a:ext cx="844332"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4" name="Text Box 9"/>
          <p:cNvSpPr txBox="1">
            <a:spLocks noChangeArrowheads="1"/>
          </p:cNvSpPr>
          <p:nvPr/>
        </p:nvSpPr>
        <p:spPr bwMode="auto">
          <a:xfrm>
            <a:off x="3752143" y="2663340"/>
            <a:ext cx="15479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ko-KR" sz="2000" dirty="0">
                <a:solidFill>
                  <a:srgbClr val="7A2304"/>
                </a:solidFill>
                <a:latin typeface="Arial Black" pitchFamily="34" charset="0"/>
                <a:ea typeface="굴림" pitchFamily="34" charset="-127"/>
              </a:rPr>
              <a:t>   (Asset )</a:t>
            </a:r>
          </a:p>
        </p:txBody>
      </p:sp>
      <p:sp>
        <p:nvSpPr>
          <p:cNvPr id="45" name="Line 10"/>
          <p:cNvSpPr>
            <a:spLocks noChangeShapeType="1"/>
          </p:cNvSpPr>
          <p:nvPr/>
        </p:nvSpPr>
        <p:spPr bwMode="auto">
          <a:xfrm>
            <a:off x="5216145" y="2885558"/>
            <a:ext cx="119467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6" name="Line 11"/>
          <p:cNvSpPr>
            <a:spLocks noChangeShapeType="1"/>
          </p:cNvSpPr>
          <p:nvPr/>
        </p:nvSpPr>
        <p:spPr bwMode="auto">
          <a:xfrm>
            <a:off x="2699792" y="3697982"/>
            <a:ext cx="773971"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47" name="Text Box 12"/>
          <p:cNvSpPr txBox="1">
            <a:spLocks noChangeArrowheads="1"/>
          </p:cNvSpPr>
          <p:nvPr/>
        </p:nvSpPr>
        <p:spPr bwMode="auto">
          <a:xfrm>
            <a:off x="3681782" y="4039344"/>
            <a:ext cx="16886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altLang="ko-KR" sz="2000" dirty="0" smtClean="0">
                <a:solidFill>
                  <a:srgbClr val="7A2304"/>
                </a:solidFill>
                <a:latin typeface="Arial Black" pitchFamily="34" charset="0"/>
                <a:ea typeface="굴림" pitchFamily="34" charset="-127"/>
              </a:rPr>
              <a:t>(Liability)</a:t>
            </a:r>
            <a:endParaRPr lang="en-US" altLang="ko-KR" sz="2000" dirty="0">
              <a:solidFill>
                <a:srgbClr val="7A2304"/>
              </a:solidFill>
              <a:latin typeface="Arial Black" pitchFamily="34" charset="0"/>
              <a:ea typeface="굴림" pitchFamily="34" charset="-127"/>
            </a:endParaRPr>
          </a:p>
        </p:txBody>
      </p:sp>
      <p:sp>
        <p:nvSpPr>
          <p:cNvPr id="49" name="Text Box 14"/>
          <p:cNvSpPr txBox="1">
            <a:spLocks noChangeArrowheads="1"/>
          </p:cNvSpPr>
          <p:nvPr/>
        </p:nvSpPr>
        <p:spPr bwMode="auto">
          <a:xfrm>
            <a:off x="6551305" y="2679743"/>
            <a:ext cx="131497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ko-KR" sz="2000" dirty="0">
                <a:solidFill>
                  <a:srgbClr val="003859"/>
                </a:solidFill>
                <a:latin typeface="Arial Black" pitchFamily="34" charset="0"/>
                <a:ea typeface="굴림" pitchFamily="34" charset="-127"/>
              </a:rPr>
              <a:t>Recycle</a:t>
            </a:r>
          </a:p>
        </p:txBody>
      </p:sp>
      <p:sp>
        <p:nvSpPr>
          <p:cNvPr id="50" name="Text Box 15"/>
          <p:cNvSpPr txBox="1">
            <a:spLocks noChangeArrowheads="1"/>
          </p:cNvSpPr>
          <p:nvPr/>
        </p:nvSpPr>
        <p:spPr bwMode="auto">
          <a:xfrm>
            <a:off x="6677151" y="2177534"/>
            <a:ext cx="14761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ko-KR" u="sng" dirty="0">
                <a:solidFill>
                  <a:srgbClr val="003859"/>
                </a:solidFill>
                <a:latin typeface="Arial Black" pitchFamily="34" charset="0"/>
                <a:ea typeface="굴림" pitchFamily="34" charset="-127"/>
              </a:rPr>
              <a:t>POLICY</a:t>
            </a:r>
            <a:endParaRPr lang="ko-KR" altLang="en-US" u="sng" dirty="0">
              <a:solidFill>
                <a:srgbClr val="003859"/>
              </a:solidFill>
              <a:latin typeface="Arial Black" pitchFamily="34" charset="0"/>
              <a:ea typeface="굴림" pitchFamily="34" charset="-127"/>
            </a:endParaRPr>
          </a:p>
        </p:txBody>
      </p:sp>
      <p:sp>
        <p:nvSpPr>
          <p:cNvPr id="51" name="Line 16"/>
          <p:cNvSpPr>
            <a:spLocks noChangeShapeType="1"/>
          </p:cNvSpPr>
          <p:nvPr/>
        </p:nvSpPr>
        <p:spPr bwMode="auto">
          <a:xfrm>
            <a:off x="2791286" y="3460998"/>
            <a:ext cx="2560320" cy="0"/>
          </a:xfrm>
          <a:prstGeom prst="line">
            <a:avLst/>
          </a:prstGeom>
          <a:noFill/>
          <a:ln w="381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2" name="Line 17"/>
          <p:cNvSpPr>
            <a:spLocks noChangeShapeType="1"/>
          </p:cNvSpPr>
          <p:nvPr/>
        </p:nvSpPr>
        <p:spPr bwMode="auto">
          <a:xfrm flipV="1">
            <a:off x="5237680" y="4227934"/>
            <a:ext cx="1265033" cy="0"/>
          </a:xfrm>
          <a:prstGeom prst="line">
            <a:avLst/>
          </a:prstGeom>
          <a:noFill/>
          <a:ln w="9525">
            <a:solidFill>
              <a:srgbClr val="00385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3" name="Text Box 18"/>
          <p:cNvSpPr txBox="1">
            <a:spLocks noChangeArrowheads="1"/>
          </p:cNvSpPr>
          <p:nvPr/>
        </p:nvSpPr>
        <p:spPr bwMode="auto">
          <a:xfrm>
            <a:off x="6585471" y="4002782"/>
            <a:ext cx="137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ko-KR" sz="2000" dirty="0">
                <a:solidFill>
                  <a:srgbClr val="003859"/>
                </a:solidFill>
                <a:latin typeface="Arial Black" pitchFamily="34" charset="0"/>
                <a:ea typeface="굴림" pitchFamily="34" charset="-127"/>
              </a:rPr>
              <a:t>Disposal</a:t>
            </a:r>
          </a:p>
        </p:txBody>
      </p:sp>
      <p:sp>
        <p:nvSpPr>
          <p:cNvPr id="56" name="Text Box 21"/>
          <p:cNvSpPr txBox="1">
            <a:spLocks noChangeArrowheads="1"/>
          </p:cNvSpPr>
          <p:nvPr/>
        </p:nvSpPr>
        <p:spPr bwMode="auto">
          <a:xfrm>
            <a:off x="3509777" y="2071886"/>
            <a:ext cx="232044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ko-KR" sz="2000" u="sng" dirty="0">
                <a:solidFill>
                  <a:srgbClr val="7A2304"/>
                </a:solidFill>
                <a:latin typeface="Arial Black" pitchFamily="34" charset="0"/>
                <a:ea typeface="굴림" pitchFamily="34" charset="-127"/>
              </a:rPr>
              <a:t>PERCEPTION</a:t>
            </a:r>
          </a:p>
        </p:txBody>
      </p:sp>
      <p:sp>
        <p:nvSpPr>
          <p:cNvPr id="57" name="Oval 22"/>
          <p:cNvSpPr>
            <a:spLocks noChangeArrowheads="1"/>
          </p:cNvSpPr>
          <p:nvPr/>
        </p:nvSpPr>
        <p:spPr bwMode="auto">
          <a:xfrm>
            <a:off x="627569" y="1110734"/>
            <a:ext cx="2181191" cy="609600"/>
          </a:xfrm>
          <a:prstGeom prst="ellipse">
            <a:avLst/>
          </a:prstGeom>
          <a:noFill/>
          <a:ln w="9525">
            <a:solidFill>
              <a:srgbClr val="CC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58" name="Line 23"/>
          <p:cNvSpPr>
            <a:spLocks noChangeShapeType="1"/>
          </p:cNvSpPr>
          <p:nvPr/>
        </p:nvSpPr>
        <p:spPr bwMode="auto">
          <a:xfrm>
            <a:off x="1682984" y="1720334"/>
            <a:ext cx="0" cy="304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59" name="Text Box 24"/>
          <p:cNvSpPr txBox="1">
            <a:spLocks noChangeArrowheads="1"/>
          </p:cNvSpPr>
          <p:nvPr/>
        </p:nvSpPr>
        <p:spPr bwMode="auto">
          <a:xfrm>
            <a:off x="873832" y="1230868"/>
            <a:ext cx="16183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ko-KR" b="1" dirty="0">
                <a:solidFill>
                  <a:srgbClr val="CC0000"/>
                </a:solidFill>
                <a:latin typeface="Times New Roman" pitchFamily="18" charset="0"/>
                <a:ea typeface="굴림" pitchFamily="34" charset="-127"/>
                <a:cs typeface="Times New Roman" pitchFamily="18" charset="0"/>
              </a:rPr>
              <a:t>Fresh Fuel</a:t>
            </a:r>
          </a:p>
        </p:txBody>
      </p:sp>
      <p:sp>
        <p:nvSpPr>
          <p:cNvPr id="60" name="Rectangle 25"/>
          <p:cNvSpPr>
            <a:spLocks noChangeArrowheads="1"/>
          </p:cNvSpPr>
          <p:nvPr/>
        </p:nvSpPr>
        <p:spPr bwMode="auto">
          <a:xfrm>
            <a:off x="3582732" y="2558534"/>
            <a:ext cx="1970108" cy="1957432"/>
          </a:xfrm>
          <a:prstGeom prst="rect">
            <a:avLst/>
          </a:prstGeom>
          <a:noFill/>
          <a:ln w="3175">
            <a:solidFill>
              <a:srgbClr val="99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1" name="Rectangle 26"/>
          <p:cNvSpPr>
            <a:spLocks noChangeArrowheads="1"/>
          </p:cNvSpPr>
          <p:nvPr/>
        </p:nvSpPr>
        <p:spPr bwMode="auto">
          <a:xfrm>
            <a:off x="5623201" y="2558534"/>
            <a:ext cx="2673718" cy="1957432"/>
          </a:xfrm>
          <a:prstGeom prst="rect">
            <a:avLst/>
          </a:prstGeom>
          <a:noFill/>
          <a:ln w="31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62" name="Slide Number Placeholder 1"/>
          <p:cNvSpPr txBox="1">
            <a:spLocks/>
          </p:cNvSpPr>
          <p:nvPr/>
        </p:nvSpPr>
        <p:spPr>
          <a:xfrm>
            <a:off x="6896246" y="5888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1C240F-F02B-4891-83A6-77F00A555D14}" type="slidenum">
              <a:rPr lang="en-US" smtClean="0">
                <a:solidFill>
                  <a:prstClr val="black">
                    <a:tint val="75000"/>
                  </a:prstClr>
                </a:solidFill>
              </a:rPr>
              <a:pPr/>
              <a:t>2</a:t>
            </a:fld>
            <a:endParaRPr lang="en-US">
              <a:solidFill>
                <a:prstClr val="black">
                  <a:tint val="75000"/>
                </a:prstClr>
              </a:solidFill>
            </a:endParaRPr>
          </a:p>
        </p:txBody>
      </p:sp>
      <p:sp>
        <p:nvSpPr>
          <p:cNvPr id="63" name="Oval 62"/>
          <p:cNvSpPr/>
          <p:nvPr/>
        </p:nvSpPr>
        <p:spPr>
          <a:xfrm>
            <a:off x="6774258" y="1494552"/>
            <a:ext cx="1418312" cy="577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400" dirty="0" smtClean="0">
                <a:solidFill>
                  <a:prstClr val="white"/>
                </a:solidFill>
                <a:latin typeface="Times New Roman" pitchFamily="18" charset="0"/>
                <a:cs typeface="Times New Roman" pitchFamily="18" charset="0"/>
              </a:rPr>
              <a:t>Closed Fuel Cycle</a:t>
            </a:r>
            <a:endParaRPr lang="en-US" sz="1400" dirty="0">
              <a:solidFill>
                <a:prstClr val="white"/>
              </a:solidFill>
              <a:latin typeface="Times New Roman" pitchFamily="18" charset="0"/>
              <a:cs typeface="Times New Roman" pitchFamily="18" charset="0"/>
            </a:endParaRPr>
          </a:p>
        </p:txBody>
      </p:sp>
      <p:sp>
        <p:nvSpPr>
          <p:cNvPr id="64" name="Oval 63"/>
          <p:cNvSpPr/>
          <p:nvPr/>
        </p:nvSpPr>
        <p:spPr>
          <a:xfrm>
            <a:off x="6509503" y="4566166"/>
            <a:ext cx="1418312" cy="577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1400" dirty="0" smtClean="0">
                <a:solidFill>
                  <a:prstClr val="white"/>
                </a:solidFill>
                <a:latin typeface="Times New Roman" pitchFamily="18" charset="0"/>
                <a:cs typeface="Times New Roman" pitchFamily="18" charset="0"/>
              </a:rPr>
              <a:t>Open Fuel Cycle</a:t>
            </a:r>
            <a:endParaRPr lang="en-US" sz="1400" dirty="0">
              <a:solidFill>
                <a:prstClr val="white"/>
              </a:solidFill>
              <a:latin typeface="Times New Roman" pitchFamily="18" charset="0"/>
              <a:cs typeface="Times New Roman" pitchFamily="18" charset="0"/>
            </a:endParaRPr>
          </a:p>
        </p:txBody>
      </p:sp>
      <p:sp>
        <p:nvSpPr>
          <p:cNvPr id="65" name="Curved Left Arrow 64"/>
          <p:cNvSpPr/>
          <p:nvPr/>
        </p:nvSpPr>
        <p:spPr>
          <a:xfrm>
            <a:off x="7993165" y="4120694"/>
            <a:ext cx="398810" cy="7905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6" name="Curved Up Arrow 65"/>
          <p:cNvSpPr/>
          <p:nvPr/>
        </p:nvSpPr>
        <p:spPr>
          <a:xfrm rot="16506968">
            <a:off x="7790028" y="2139726"/>
            <a:ext cx="1079033" cy="39713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7" name="Text Box 19"/>
          <p:cNvSpPr txBox="1">
            <a:spLocks noChangeArrowheads="1"/>
          </p:cNvSpPr>
          <p:nvPr/>
        </p:nvSpPr>
        <p:spPr bwMode="auto">
          <a:xfrm>
            <a:off x="5969411" y="3231619"/>
            <a:ext cx="2108632" cy="461665"/>
          </a:xfrm>
          <a:prstGeom prst="rect">
            <a:avLst/>
          </a:prstGeom>
          <a:solidFill>
            <a:schemeClr val="accent1">
              <a:lumMod val="20000"/>
              <a:lumOff val="80000"/>
            </a:schemeClr>
          </a:solidFill>
          <a:ln>
            <a:noFill/>
          </a:ln>
          <a:effectLst/>
          <a:extLst/>
        </p:spPr>
        <p:txBody>
          <a:bodyPr wrap="square">
            <a:spAutoFit/>
          </a:bodyPr>
          <a:lstStyle/>
          <a:p>
            <a:pPr algn="ctr" eaLnBrk="0" hangingPunct="0">
              <a:spcBef>
                <a:spcPct val="50000"/>
              </a:spcBef>
            </a:pPr>
            <a:r>
              <a:rPr lang="en-US" altLang="ko-KR" sz="2400" dirty="0" smtClean="0">
                <a:solidFill>
                  <a:srgbClr val="FF0000"/>
                </a:solidFill>
                <a:latin typeface="Arial Black" pitchFamily="34" charset="0"/>
                <a:ea typeface="굴림" pitchFamily="34" charset="-127"/>
              </a:rPr>
              <a:t>Do &amp; See</a:t>
            </a:r>
            <a:endParaRPr lang="en-US" altLang="ko-KR" sz="2400" dirty="0">
              <a:solidFill>
                <a:srgbClr val="FF0000"/>
              </a:solidFill>
              <a:latin typeface="Arial Black" pitchFamily="34" charset="0"/>
              <a:ea typeface="굴림" pitchFamily="34" charset="-127"/>
            </a:endParaRPr>
          </a:p>
        </p:txBody>
      </p:sp>
    </p:spTree>
    <p:extLst>
      <p:ext uri="{BB962C8B-B14F-4D97-AF65-F5344CB8AC3E}">
        <p14:creationId xmlns:p14="http://schemas.microsoft.com/office/powerpoint/2010/main" val="32556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circle(in)">
                                      <p:cBhvr>
                                        <p:cTn id="14"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smtClean="0">
                <a:latin typeface="Times New Roman" pitchFamily="18" charset="0"/>
                <a:cs typeface="Times New Roman" pitchFamily="18" charset="0"/>
              </a:rPr>
              <a:t>Spent Fuel Management Steps</a:t>
            </a:r>
            <a:endParaRPr lang="en-GB" dirty="0">
              <a:latin typeface="Times New Roman" pitchFamily="18" charset="0"/>
              <a:cs typeface="Times New Roman" pitchFamily="18" charset="0"/>
            </a:endParaRPr>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872" y="1347614"/>
            <a:ext cx="8620608" cy="247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91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smtClean="0">
                <a:solidFill>
                  <a:prstClr val="black"/>
                </a:solidFill>
                <a:latin typeface="Times New Roman" pitchFamily="18" charset="0"/>
                <a:cs typeface="Times New Roman" pitchFamily="18" charset="0"/>
              </a:rPr>
              <a:t>Power Plant and Fuel Specification</a:t>
            </a:r>
            <a:endParaRPr lang="en-GB" dirty="0"/>
          </a:p>
        </p:txBody>
      </p:sp>
      <p:sp>
        <p:nvSpPr>
          <p:cNvPr id="7" name="Rectangle 6"/>
          <p:cNvSpPr/>
          <p:nvPr/>
        </p:nvSpPr>
        <p:spPr>
          <a:xfrm>
            <a:off x="395536" y="1995686"/>
            <a:ext cx="4752528" cy="2585323"/>
          </a:xfrm>
          <a:prstGeom prst="rect">
            <a:avLst/>
          </a:prstGeom>
        </p:spPr>
        <p:txBody>
          <a:bodyPr wrap="square">
            <a:spAutoFit/>
          </a:bodyPr>
          <a:lstStyle/>
          <a:p>
            <a:pPr marL="285750" indent="-285750">
              <a:buFont typeface="Wingdings" pitchFamily="2" charset="2"/>
              <a:buChar char="Ø"/>
            </a:pPr>
            <a:r>
              <a:rPr lang="en-US" dirty="0">
                <a:latin typeface="Times New Roman" pitchFamily="18" charset="0"/>
                <a:ea typeface="Calibri"/>
                <a:cs typeface="Times New Roman" pitchFamily="18" charset="0"/>
              </a:rPr>
              <a:t>Bushehr Nuclear Power </a:t>
            </a:r>
            <a:r>
              <a:rPr lang="en-US" dirty="0" smtClean="0">
                <a:latin typeface="Times New Roman" pitchFamily="18" charset="0"/>
                <a:ea typeface="Calibri"/>
                <a:cs typeface="Times New Roman" pitchFamily="18" charset="0"/>
              </a:rPr>
              <a:t>Plant:</a:t>
            </a:r>
          </a:p>
          <a:p>
            <a:pPr marL="285750" indent="-285750">
              <a:buFont typeface="Wingdings" pitchFamily="2" charset="2"/>
              <a:buChar char="Ø"/>
            </a:pPr>
            <a:r>
              <a:rPr lang="en-US" dirty="0" smtClean="0">
                <a:latin typeface="Times New Roman" pitchFamily="18" charset="0"/>
                <a:ea typeface="Calibri"/>
                <a:cs typeface="Times New Roman" pitchFamily="18" charset="0"/>
              </a:rPr>
              <a:t>Officially opened: Sep 2011 </a:t>
            </a:r>
          </a:p>
          <a:p>
            <a:pPr marL="285750" indent="-285750">
              <a:buFont typeface="Wingdings" pitchFamily="2" charset="2"/>
              <a:buChar char="Ø"/>
            </a:pPr>
            <a:r>
              <a:rPr lang="en-US" dirty="0" smtClean="0">
                <a:latin typeface="Times New Roman" pitchFamily="18" charset="0"/>
                <a:ea typeface="Calibri"/>
                <a:cs typeface="Times New Roman" pitchFamily="18" charset="0"/>
              </a:rPr>
              <a:t>Commercially operated: Sep </a:t>
            </a:r>
            <a:r>
              <a:rPr lang="en-US" dirty="0">
                <a:latin typeface="Times New Roman" pitchFamily="18" charset="0"/>
                <a:ea typeface="Calibri"/>
                <a:cs typeface="Times New Roman" pitchFamily="18" charset="0"/>
              </a:rPr>
              <a:t>2013, </a:t>
            </a:r>
            <a:endParaRPr lang="en-US" dirty="0" smtClean="0">
              <a:latin typeface="Times New Roman" pitchFamily="18" charset="0"/>
              <a:ea typeface="Calibri"/>
              <a:cs typeface="Times New Roman" pitchFamily="18" charset="0"/>
            </a:endParaRPr>
          </a:p>
          <a:p>
            <a:pPr marL="285750" indent="-285750">
              <a:buFont typeface="Wingdings" pitchFamily="2" charset="2"/>
              <a:buChar char="Ø"/>
            </a:pPr>
            <a:r>
              <a:rPr lang="en-US" dirty="0" smtClean="0">
                <a:latin typeface="Times New Roman" pitchFamily="18" charset="0"/>
                <a:ea typeface="Calibri"/>
                <a:cs typeface="Times New Roman" pitchFamily="18" charset="0"/>
              </a:rPr>
              <a:t>Russian </a:t>
            </a:r>
            <a:r>
              <a:rPr lang="en-US" dirty="0">
                <a:latin typeface="Times New Roman" pitchFamily="18" charset="0"/>
                <a:ea typeface="Calibri"/>
                <a:cs typeface="Times New Roman" pitchFamily="18" charset="0"/>
              </a:rPr>
              <a:t>type VVER </a:t>
            </a:r>
            <a:r>
              <a:rPr lang="en-US" dirty="0" smtClean="0">
                <a:latin typeface="Times New Roman" pitchFamily="18" charset="0"/>
                <a:ea typeface="Calibri"/>
                <a:cs typeface="Times New Roman" pitchFamily="18" charset="0"/>
              </a:rPr>
              <a:t>1000/446</a:t>
            </a:r>
            <a:r>
              <a:rPr lang="en-US" dirty="0">
                <a:latin typeface="Times New Roman" pitchFamily="18" charset="0"/>
                <a:ea typeface="Calibri"/>
                <a:cs typeface="Times New Roman" pitchFamily="18" charset="0"/>
              </a:rPr>
              <a:t>,</a:t>
            </a:r>
            <a:endParaRPr lang="en-US" dirty="0" smtClean="0">
              <a:latin typeface="Times New Roman" pitchFamily="18" charset="0"/>
              <a:ea typeface="Calibri"/>
              <a:cs typeface="Times New Roman" pitchFamily="18" charset="0"/>
            </a:endParaRPr>
          </a:p>
          <a:p>
            <a:pPr marL="285750" indent="-285750">
              <a:buFont typeface="Wingdings" pitchFamily="2" charset="2"/>
              <a:buChar char="Ø"/>
            </a:pPr>
            <a:r>
              <a:rPr lang="en-US" dirty="0">
                <a:latin typeface="Times New Roman" pitchFamily="18" charset="0"/>
                <a:ea typeface="Calibri"/>
                <a:cs typeface="Times New Roman" pitchFamily="18" charset="0"/>
              </a:rPr>
              <a:t>R</a:t>
            </a:r>
            <a:r>
              <a:rPr lang="en-US" dirty="0" smtClean="0">
                <a:latin typeface="Times New Roman" pitchFamily="18" charset="0"/>
                <a:ea typeface="Calibri"/>
                <a:cs typeface="Times New Roman" pitchFamily="18" charset="0"/>
              </a:rPr>
              <a:t>eactor core: 163 </a:t>
            </a:r>
            <a:r>
              <a:rPr lang="en-US" dirty="0">
                <a:latin typeface="Times New Roman" pitchFamily="18" charset="0"/>
                <a:ea typeface="Calibri"/>
                <a:cs typeface="Times New Roman" pitchFamily="18" charset="0"/>
              </a:rPr>
              <a:t>fuel assemblies </a:t>
            </a:r>
            <a:r>
              <a:rPr lang="en-US" dirty="0" smtClean="0">
                <a:latin typeface="Times New Roman" pitchFamily="18" charset="0"/>
                <a:ea typeface="Calibri"/>
                <a:cs typeface="Times New Roman" pitchFamily="18" charset="0"/>
              </a:rPr>
              <a:t>fuel assemblies</a:t>
            </a:r>
          </a:p>
          <a:p>
            <a:pPr marL="285750" indent="-285750">
              <a:buFont typeface="Wingdings" pitchFamily="2" charset="2"/>
              <a:buChar char="Ø"/>
            </a:pPr>
            <a:r>
              <a:rPr lang="en-US" dirty="0">
                <a:latin typeface="Times New Roman" pitchFamily="18" charset="0"/>
                <a:ea typeface="Calibri"/>
                <a:cs typeface="Times New Roman" pitchFamily="18" charset="0"/>
              </a:rPr>
              <a:t> fuel life </a:t>
            </a:r>
            <a:r>
              <a:rPr lang="en-US" dirty="0" smtClean="0">
                <a:latin typeface="Times New Roman" pitchFamily="18" charset="0"/>
                <a:ea typeface="Calibri"/>
                <a:cs typeface="Times New Roman" pitchFamily="18" charset="0"/>
              </a:rPr>
              <a:t>time: 3 </a:t>
            </a:r>
            <a:r>
              <a:rPr lang="en-US" dirty="0">
                <a:latin typeface="Times New Roman" pitchFamily="18" charset="0"/>
                <a:ea typeface="Calibri"/>
                <a:cs typeface="Times New Roman" pitchFamily="18" charset="0"/>
              </a:rPr>
              <a:t>up to 4 </a:t>
            </a:r>
            <a:r>
              <a:rPr lang="en-US" dirty="0" smtClean="0">
                <a:latin typeface="Times New Roman" pitchFamily="18" charset="0"/>
                <a:ea typeface="Calibri"/>
                <a:cs typeface="Times New Roman" pitchFamily="18" charset="0"/>
              </a:rPr>
              <a:t>years</a:t>
            </a:r>
          </a:p>
          <a:p>
            <a:pPr marL="285750" indent="-285750">
              <a:buFont typeface="Wingdings" pitchFamily="2" charset="2"/>
              <a:buChar char="Ø"/>
            </a:pPr>
            <a:r>
              <a:rPr lang="en-US" dirty="0" smtClean="0">
                <a:latin typeface="Times New Roman" pitchFamily="18" charset="0"/>
                <a:cs typeface="Times New Roman" pitchFamily="18" charset="0"/>
              </a:rPr>
              <a:t>Up to now: 3 refueling in reactor core (3*163 fuel assemblies)</a:t>
            </a:r>
            <a:endParaRPr lang="en-US"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970" y="1923678"/>
            <a:ext cx="306910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64" y="987574"/>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080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a:solidFill>
                  <a:prstClr val="black"/>
                </a:solidFill>
                <a:latin typeface="Times New Roman" pitchFamily="18" charset="0"/>
                <a:cs typeface="Times New Roman" pitchFamily="18" charset="0"/>
              </a:rPr>
              <a:t>Source</a:t>
            </a:r>
            <a:r>
              <a:rPr lang="en-GB" dirty="0">
                <a:solidFill>
                  <a:prstClr val="black"/>
                </a:solidFill>
              </a:rPr>
              <a:t> </a:t>
            </a:r>
            <a:r>
              <a:rPr lang="en-GB" dirty="0">
                <a:solidFill>
                  <a:prstClr val="black"/>
                </a:solidFill>
                <a:latin typeface="Times New Roman" pitchFamily="18" charset="0"/>
                <a:cs typeface="Times New Roman" pitchFamily="18" charset="0"/>
              </a:rPr>
              <a:t>Terms Calculation</a:t>
            </a:r>
            <a:endParaRPr lang="en-GB" dirty="0"/>
          </a:p>
        </p:txBody>
      </p:sp>
      <p:sp>
        <p:nvSpPr>
          <p:cNvPr id="5" name="Rectangle 4"/>
          <p:cNvSpPr/>
          <p:nvPr/>
        </p:nvSpPr>
        <p:spPr>
          <a:xfrm>
            <a:off x="395536" y="1971586"/>
            <a:ext cx="4572000" cy="1477328"/>
          </a:xfrm>
          <a:prstGeom prst="rect">
            <a:avLst/>
          </a:prstGeom>
        </p:spPr>
        <p:txBody>
          <a:bodyPr>
            <a:spAutoFit/>
          </a:bodyPr>
          <a:lstStyle/>
          <a:p>
            <a:r>
              <a:rPr lang="en-GB" dirty="0" smtClean="0">
                <a:latin typeface="Times New Roman"/>
                <a:ea typeface="Times New Roman"/>
              </a:rPr>
              <a:t>Considerations for </a:t>
            </a:r>
            <a:r>
              <a:rPr lang="en-GB" dirty="0">
                <a:latin typeface="Times New Roman"/>
                <a:ea typeface="Times New Roman"/>
              </a:rPr>
              <a:t>determining source </a:t>
            </a:r>
            <a:r>
              <a:rPr lang="en-GB" dirty="0" smtClean="0">
                <a:latin typeface="Times New Roman"/>
                <a:ea typeface="Times New Roman"/>
              </a:rPr>
              <a:t>term:</a:t>
            </a:r>
          </a:p>
          <a:p>
            <a:pPr marL="285750" indent="-285750">
              <a:buFont typeface="Wingdings" pitchFamily="2" charset="2"/>
              <a:buChar char="Ø"/>
            </a:pPr>
            <a:r>
              <a:rPr lang="en-GB" dirty="0" smtClean="0">
                <a:latin typeface="Times New Roman"/>
                <a:ea typeface="Times New Roman"/>
              </a:rPr>
              <a:t>47000 </a:t>
            </a:r>
            <a:r>
              <a:rPr lang="en-GB" dirty="0">
                <a:latin typeface="Times New Roman"/>
                <a:ea typeface="Times New Roman"/>
              </a:rPr>
              <a:t>MWD/MTU burnup, </a:t>
            </a:r>
            <a:endParaRPr lang="en-GB" dirty="0" smtClean="0">
              <a:latin typeface="Times New Roman"/>
              <a:ea typeface="Times New Roman"/>
            </a:endParaRPr>
          </a:p>
          <a:p>
            <a:pPr marL="285750" indent="-285750">
              <a:buFont typeface="Wingdings" pitchFamily="2" charset="2"/>
              <a:buChar char="Ø"/>
            </a:pPr>
            <a:r>
              <a:rPr lang="en-GB" dirty="0" smtClean="0">
                <a:latin typeface="Times New Roman"/>
                <a:ea typeface="Times New Roman"/>
              </a:rPr>
              <a:t>4.2 </a:t>
            </a:r>
            <a:r>
              <a:rPr lang="en-GB" dirty="0">
                <a:latin typeface="Times New Roman"/>
                <a:ea typeface="Times New Roman"/>
              </a:rPr>
              <a:t>% enrichment, </a:t>
            </a:r>
            <a:endParaRPr lang="en-GB" dirty="0" smtClean="0">
              <a:latin typeface="Times New Roman"/>
              <a:ea typeface="Times New Roman"/>
            </a:endParaRPr>
          </a:p>
          <a:p>
            <a:pPr marL="285750" indent="-285750">
              <a:buFont typeface="Wingdings" pitchFamily="2" charset="2"/>
              <a:buChar char="Ø"/>
            </a:pPr>
            <a:r>
              <a:rPr lang="en-GB" dirty="0" smtClean="0">
                <a:latin typeface="Times New Roman"/>
                <a:ea typeface="Times New Roman"/>
              </a:rPr>
              <a:t>3 up to 4 </a:t>
            </a:r>
            <a:r>
              <a:rPr lang="en-GB" dirty="0">
                <a:latin typeface="Times New Roman"/>
                <a:ea typeface="Times New Roman"/>
              </a:rPr>
              <a:t>years’ fuel life </a:t>
            </a:r>
            <a:r>
              <a:rPr lang="en-GB" dirty="0" smtClean="0">
                <a:latin typeface="Times New Roman"/>
                <a:ea typeface="Times New Roman"/>
              </a:rPr>
              <a:t>time,</a:t>
            </a:r>
          </a:p>
          <a:p>
            <a:pPr marL="285750" indent="-285750">
              <a:buFont typeface="Wingdings" pitchFamily="2" charset="2"/>
              <a:buChar char="Ø"/>
            </a:pPr>
            <a:r>
              <a:rPr lang="en-GB" dirty="0" smtClean="0">
                <a:latin typeface="Times New Roman"/>
                <a:ea typeface="Times New Roman"/>
              </a:rPr>
              <a:t>3 </a:t>
            </a:r>
            <a:r>
              <a:rPr lang="en-GB" dirty="0">
                <a:latin typeface="Times New Roman"/>
                <a:ea typeface="Times New Roman"/>
              </a:rPr>
              <a:t>and 6 years cooling time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87574"/>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827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a:solidFill>
                  <a:prstClr val="black"/>
                </a:solidFill>
                <a:latin typeface="Times New Roman" pitchFamily="18" charset="0"/>
                <a:cs typeface="Times New Roman" pitchFamily="18" charset="0"/>
              </a:rPr>
              <a:t>Source</a:t>
            </a:r>
            <a:r>
              <a:rPr lang="en-GB" dirty="0">
                <a:solidFill>
                  <a:prstClr val="black"/>
                </a:solidFill>
              </a:rPr>
              <a:t> </a:t>
            </a:r>
            <a:r>
              <a:rPr lang="en-GB" dirty="0" smtClean="0">
                <a:solidFill>
                  <a:prstClr val="black"/>
                </a:solidFill>
                <a:latin typeface="Times New Roman" pitchFamily="18" charset="0"/>
                <a:cs typeface="Times New Roman" pitchFamily="18" charset="0"/>
              </a:rPr>
              <a:t>Terms Calculation</a:t>
            </a:r>
            <a:endParaRPr lang="en-GB" dirty="0"/>
          </a:p>
        </p:txBody>
      </p:sp>
      <p:sp>
        <p:nvSpPr>
          <p:cNvPr id="5" name="Rectangle 4"/>
          <p:cNvSpPr/>
          <p:nvPr/>
        </p:nvSpPr>
        <p:spPr>
          <a:xfrm>
            <a:off x="72008" y="4443958"/>
            <a:ext cx="8964488" cy="338554"/>
          </a:xfrm>
          <a:prstGeom prst="rect">
            <a:avLst/>
          </a:prstGeom>
        </p:spPr>
        <p:txBody>
          <a:bodyPr wrap="square">
            <a:spAutoFit/>
          </a:bodyPr>
          <a:lstStyle/>
          <a:p>
            <a:pPr algn="ctr">
              <a:spcAft>
                <a:spcPts val="1000"/>
              </a:spcAft>
            </a:pPr>
            <a:r>
              <a:rPr lang="en-GB" sz="1600" dirty="0">
                <a:latin typeface="Times New Roman"/>
                <a:ea typeface="Times New Roman"/>
                <a:cs typeface="Arial"/>
              </a:rPr>
              <a:t>PHOTON FLUX SPECTRUM AFTER 3 AND 6 YEARS COOLING TIME FOR 12 FUEL ASSEMBLIES</a:t>
            </a:r>
            <a:endParaRPr lang="en-US" sz="1600" i="1" dirty="0">
              <a:ea typeface="Calibri"/>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1423813317"/>
              </p:ext>
            </p:extLst>
          </p:nvPr>
        </p:nvGraphicFramePr>
        <p:xfrm>
          <a:off x="755576" y="1923678"/>
          <a:ext cx="5760639" cy="2520276"/>
        </p:xfrm>
        <a:graphic>
          <a:graphicData uri="http://schemas.openxmlformats.org/drawingml/2006/table">
            <a:tbl>
              <a:tblPr firstRow="1" firstCol="1" bandRow="1"/>
              <a:tblGrid>
                <a:gridCol w="991548"/>
                <a:gridCol w="908727"/>
                <a:gridCol w="927131"/>
                <a:gridCol w="976977"/>
                <a:gridCol w="1031425"/>
                <a:gridCol w="924831"/>
              </a:tblGrid>
              <a:tr h="229116">
                <a:tc>
                  <a:txBody>
                    <a:bodyPr/>
                    <a:lstStyle/>
                    <a:p>
                      <a:pPr marL="540385" indent="-540385">
                        <a:lnSpc>
                          <a:spcPct val="115000"/>
                        </a:lnSpc>
                        <a:spcBef>
                          <a:spcPts val="300"/>
                        </a:spcBef>
                        <a:spcAft>
                          <a:spcPts val="0"/>
                        </a:spcAft>
                      </a:pPr>
                      <a:r>
                        <a:rPr lang="en-US" sz="900" dirty="0">
                          <a:effectLst/>
                          <a:latin typeface="Times New Roman"/>
                          <a:ea typeface="Times New Roman"/>
                          <a:cs typeface="Arial"/>
                        </a:rPr>
                        <a:t>Energy (MeV)</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40385" indent="-540385" algn="ctr">
                        <a:lnSpc>
                          <a:spcPct val="115000"/>
                        </a:lnSpc>
                        <a:spcBef>
                          <a:spcPts val="300"/>
                        </a:spcBef>
                        <a:spcAft>
                          <a:spcPts val="0"/>
                        </a:spcAft>
                      </a:pPr>
                      <a:r>
                        <a:rPr lang="en-US" sz="900" dirty="0">
                          <a:effectLst/>
                          <a:latin typeface="Times New Roman"/>
                          <a:ea typeface="Times New Roman"/>
                          <a:cs typeface="Arial"/>
                        </a:rPr>
                        <a:t>Gamma Flux (photons/sec)</a:t>
                      </a:r>
                      <a:endParaRPr lang="en-US" sz="11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Energy (MeV)</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Gamma Flux (photons/sec)</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Arial"/>
                        </a:rPr>
                        <a:t>After 3 years</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Arial"/>
                        </a:rPr>
                        <a:t>After 6 years</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 </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Arial"/>
                        </a:rPr>
                        <a:t>After 3 years</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Arial"/>
                        </a:rPr>
                        <a:t>After 6 years</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0.01~0.05</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4.85E+15</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900">
                          <a:effectLst/>
                          <a:latin typeface="Times New Roman"/>
                          <a:ea typeface="Times New Roman"/>
                          <a:cs typeface="Arial"/>
                        </a:rPr>
                        <a:t>2.1E+15</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1.33~1.66</a:t>
                      </a:r>
                      <a:endParaRPr lang="en-US" sz="11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3.03E+14</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900">
                          <a:effectLst/>
                          <a:latin typeface="Times New Roman"/>
                          <a:ea typeface="Times New Roman"/>
                          <a:cs typeface="Arial"/>
                        </a:rPr>
                        <a:t>1.06E+15</a:t>
                      </a:r>
                      <a:endParaRPr lang="en-US" sz="11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0.05~0.10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1.10E+15</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4.82E+14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1.66~2.00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1.49E+14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2.22E+14</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0.10~0.20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1.14E+15</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5.72E+14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2.00~2.50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6.70E+12</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6.45E+12</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0.20~0.30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9.54E+14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4.12E+14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2.50~3.00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1.94E+13</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1.51E+12</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0.30~0.40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6.52E+14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2.72E+14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3.00~4.00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1.75E+11</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6.93E+10</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0.40~0.60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6.83E+14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3.00E+14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4.00~5.00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2.07E+10</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8.98E+09</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0.60~0.80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5.42E+14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2.21E+14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5.00~6.50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6.18E+04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48270000</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0.80~1.00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3.04E+14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1.25E+14</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6.50~8.00</a:t>
                      </a:r>
                      <a:endParaRPr lang="en-US" sz="1100">
                        <a:effectLst/>
                        <a:latin typeface="Calibri"/>
                        <a:ea typeface="Calibri"/>
                        <a:cs typeface="Arial"/>
                      </a:endParaRPr>
                    </a:p>
                  </a:txBody>
                  <a:tcPr marL="68580" marR="68580" marT="0" marB="0">
                    <a:lnL>
                      <a:noFill/>
                    </a:lnL>
                    <a:lnR>
                      <a:noFill/>
                    </a:lnR>
                    <a:lnT>
                      <a:noFill/>
                    </a:lnT>
                    <a:lnB>
                      <a:noFill/>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7.00E+03</a:t>
                      </a:r>
                      <a:endParaRPr lang="en-US" sz="1100">
                        <a:effectLst/>
                        <a:latin typeface="Calibri"/>
                        <a:ea typeface="Calibri"/>
                        <a:cs typeface="Arial"/>
                      </a:endParaRPr>
                    </a:p>
                  </a:txBody>
                  <a:tcPr marL="68580" marR="68580" marT="0" marB="0" anchor="b">
                    <a:lnL>
                      <a:noFill/>
                    </a:lnL>
                    <a:lnR>
                      <a:noFill/>
                    </a:lnR>
                    <a:lnT>
                      <a:noFill/>
                    </a:lnT>
                    <a:lnB>
                      <a:noFill/>
                    </a:lnB>
                  </a:tcPr>
                </a:tc>
                <a:tc>
                  <a:txBody>
                    <a:bodyPr/>
                    <a:lstStyle/>
                    <a:p>
                      <a:pPr algn="ctr">
                        <a:lnSpc>
                          <a:spcPct val="115000"/>
                        </a:lnSpc>
                        <a:spcAft>
                          <a:spcPts val="0"/>
                        </a:spcAft>
                      </a:pPr>
                      <a:r>
                        <a:rPr lang="en-US" sz="900">
                          <a:effectLst/>
                          <a:latin typeface="Times New Roman"/>
                          <a:ea typeface="Times New Roman"/>
                          <a:cs typeface="Arial"/>
                        </a:rPr>
                        <a:t>5567000</a:t>
                      </a:r>
                      <a:endParaRPr lang="en-US" sz="11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900">
                          <a:effectLst/>
                          <a:latin typeface="Times New Roman"/>
                          <a:ea typeface="Times New Roman"/>
                          <a:cs typeface="Arial"/>
                        </a:rPr>
                        <a:t>1.00~1.33</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3.70E+15</a:t>
                      </a:r>
                      <a:endParaRPr lang="en-US" sz="11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a:effectLst/>
                          <a:latin typeface="Times New Roman"/>
                          <a:ea typeface="Times New Roman"/>
                          <a:cs typeface="Arial"/>
                        </a:rPr>
                        <a:t>4.24E+15</a:t>
                      </a:r>
                      <a:endParaRPr lang="en-US" sz="11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nSpc>
                          <a:spcPct val="115000"/>
                        </a:lnSpc>
                        <a:spcBef>
                          <a:spcPts val="300"/>
                        </a:spcBef>
                        <a:spcAft>
                          <a:spcPts val="0"/>
                        </a:spcAft>
                      </a:pPr>
                      <a:r>
                        <a:rPr lang="en-US" sz="900">
                          <a:effectLst/>
                          <a:latin typeface="Times New Roman"/>
                          <a:ea typeface="Times New Roman"/>
                          <a:cs typeface="Arial"/>
                        </a:rPr>
                        <a:t>8.00~10.0</a:t>
                      </a:r>
                      <a:endParaRPr lang="en-US" sz="11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a:lnSpc>
                          <a:spcPct val="115000"/>
                        </a:lnSpc>
                        <a:spcBef>
                          <a:spcPts val="300"/>
                        </a:spcBef>
                        <a:spcAft>
                          <a:spcPts val="0"/>
                        </a:spcAft>
                      </a:pPr>
                      <a:r>
                        <a:rPr lang="en-US" sz="900">
                          <a:effectLst/>
                          <a:latin typeface="Times New Roman"/>
                          <a:ea typeface="Times New Roman"/>
                          <a:cs typeface="Arial"/>
                        </a:rPr>
                        <a:t>7.98E+02</a:t>
                      </a:r>
                      <a:endParaRPr lang="en-US" sz="11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900" dirty="0">
                          <a:effectLst/>
                          <a:latin typeface="Times New Roman"/>
                          <a:ea typeface="Times New Roman"/>
                          <a:cs typeface="Arial"/>
                        </a:rPr>
                        <a:t>639600</a:t>
                      </a:r>
                      <a:endParaRPr lang="en-US" sz="1100" dirty="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3491880" y="2859782"/>
            <a:ext cx="3024336" cy="15841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60231" y="2427734"/>
            <a:ext cx="2304257" cy="1815882"/>
          </a:xfrm>
          <a:prstGeom prst="rect">
            <a:avLst/>
          </a:prstGeom>
        </p:spPr>
        <p:txBody>
          <a:bodyPr wrap="square">
            <a:spAutoFit/>
          </a:bodyPr>
          <a:lstStyle/>
          <a:p>
            <a:r>
              <a:rPr lang="en-GB" sz="1600" dirty="0" smtClean="0">
                <a:latin typeface="Times New Roman"/>
                <a:ea typeface="Times New Roman"/>
              </a:rPr>
              <a:t>Total Gamma Flux:</a:t>
            </a:r>
          </a:p>
          <a:p>
            <a:endParaRPr lang="en-GB" sz="1600" dirty="0">
              <a:latin typeface="Times New Roman"/>
              <a:ea typeface="Times New Roman"/>
            </a:endParaRPr>
          </a:p>
          <a:p>
            <a:r>
              <a:rPr lang="en-GB" sz="1600" dirty="0" smtClean="0">
                <a:latin typeface="Times New Roman"/>
                <a:ea typeface="Times New Roman"/>
              </a:rPr>
              <a:t>1.44E+16</a:t>
            </a:r>
            <a:r>
              <a:rPr lang="en-GB" sz="1600" dirty="0" smtClean="0">
                <a:ea typeface="Calibri"/>
                <a:cs typeface="Arial"/>
              </a:rPr>
              <a:t> </a:t>
            </a:r>
            <a:r>
              <a:rPr lang="en-GB" sz="1600" dirty="0">
                <a:latin typeface="Times New Roman"/>
                <a:ea typeface="Times New Roman"/>
              </a:rPr>
              <a:t>photons/sec </a:t>
            </a:r>
            <a:r>
              <a:rPr lang="en-US" sz="1600" dirty="0">
                <a:latin typeface="Times New Roman"/>
                <a:ea typeface="Times New Roman"/>
              </a:rPr>
              <a:t>for 3 </a:t>
            </a:r>
            <a:r>
              <a:rPr lang="en-US" sz="1600" dirty="0" smtClean="0">
                <a:latin typeface="Times New Roman"/>
                <a:ea typeface="Times New Roman"/>
              </a:rPr>
              <a:t>years </a:t>
            </a:r>
            <a:r>
              <a:rPr lang="en-US" sz="1600" dirty="0">
                <a:latin typeface="Times New Roman"/>
                <a:ea typeface="Times New Roman"/>
              </a:rPr>
              <a:t>cooling </a:t>
            </a:r>
            <a:r>
              <a:rPr lang="en-US" sz="1600" dirty="0" smtClean="0">
                <a:latin typeface="Times New Roman"/>
                <a:ea typeface="Times New Roman"/>
              </a:rPr>
              <a:t>time</a:t>
            </a:r>
          </a:p>
          <a:p>
            <a:endParaRPr lang="en-US" sz="1600" dirty="0" smtClean="0">
              <a:latin typeface="Times New Roman"/>
              <a:ea typeface="Times New Roman"/>
            </a:endParaRPr>
          </a:p>
          <a:p>
            <a:r>
              <a:rPr lang="en-GB" sz="1600" dirty="0" smtClean="0">
                <a:latin typeface="Times New Roman"/>
                <a:ea typeface="Times New Roman"/>
              </a:rPr>
              <a:t>1.04E+16</a:t>
            </a:r>
            <a:r>
              <a:rPr lang="en-GB" sz="1600" dirty="0" smtClean="0">
                <a:ea typeface="Calibri"/>
                <a:cs typeface="Arial"/>
              </a:rPr>
              <a:t> </a:t>
            </a:r>
            <a:r>
              <a:rPr lang="en-GB" sz="1600" dirty="0" smtClean="0">
                <a:latin typeface="Times New Roman"/>
                <a:ea typeface="Times New Roman"/>
              </a:rPr>
              <a:t>photons/sec </a:t>
            </a:r>
            <a:r>
              <a:rPr lang="en-GB" sz="1600" dirty="0">
                <a:latin typeface="Times New Roman"/>
                <a:ea typeface="Times New Roman"/>
              </a:rPr>
              <a:t>for </a:t>
            </a:r>
            <a:r>
              <a:rPr lang="en-GB" sz="1600" dirty="0" smtClean="0">
                <a:latin typeface="Times New Roman"/>
                <a:ea typeface="Times New Roman"/>
              </a:rPr>
              <a:t>6 </a:t>
            </a:r>
            <a:r>
              <a:rPr lang="en-GB" sz="1600" dirty="0">
                <a:latin typeface="Times New Roman"/>
                <a:ea typeface="Times New Roman"/>
              </a:rPr>
              <a:t>years cooling time</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89087"/>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7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a:latin typeface="Times New Roman" pitchFamily="18" charset="0"/>
                <a:cs typeface="Times New Roman" pitchFamily="18" charset="0"/>
              </a:rPr>
              <a:t>Source</a:t>
            </a:r>
            <a:r>
              <a:rPr lang="en-GB" dirty="0" smtClean="0"/>
              <a:t> </a:t>
            </a:r>
            <a:r>
              <a:rPr lang="en-GB" dirty="0">
                <a:latin typeface="Times New Roman" pitchFamily="18" charset="0"/>
                <a:cs typeface="Times New Roman" pitchFamily="18" charset="0"/>
              </a:rPr>
              <a:t>terms</a:t>
            </a:r>
          </a:p>
        </p:txBody>
      </p:sp>
      <p:graphicFrame>
        <p:nvGraphicFramePr>
          <p:cNvPr id="3" name="Table 2"/>
          <p:cNvGraphicFramePr>
            <a:graphicFrameLocks noGrp="1"/>
          </p:cNvGraphicFramePr>
          <p:nvPr>
            <p:extLst>
              <p:ext uri="{D42A27DB-BD31-4B8C-83A1-F6EECF244321}">
                <p14:modId xmlns:p14="http://schemas.microsoft.com/office/powerpoint/2010/main" val="1475537828"/>
              </p:ext>
            </p:extLst>
          </p:nvPr>
        </p:nvGraphicFramePr>
        <p:xfrm>
          <a:off x="1115616" y="1995686"/>
          <a:ext cx="7200799" cy="2520276"/>
        </p:xfrm>
        <a:graphic>
          <a:graphicData uri="http://schemas.openxmlformats.org/drawingml/2006/table">
            <a:tbl>
              <a:tblPr firstRow="1" firstCol="1" bandRow="1"/>
              <a:tblGrid>
                <a:gridCol w="1195110"/>
                <a:gridCol w="1305323"/>
                <a:gridCol w="1363872"/>
                <a:gridCol w="1279122"/>
                <a:gridCol w="1028686"/>
                <a:gridCol w="1028686"/>
              </a:tblGrid>
              <a:tr h="229116">
                <a:tc gridSpan="3">
                  <a:txBody>
                    <a:bodyPr/>
                    <a:lstStyle/>
                    <a:p>
                      <a:pPr algn="ctr">
                        <a:lnSpc>
                          <a:spcPct val="115000"/>
                        </a:lnSpc>
                        <a:spcAft>
                          <a:spcPts val="0"/>
                        </a:spcAft>
                      </a:pPr>
                      <a:r>
                        <a:rPr lang="en-US" sz="1200" dirty="0">
                          <a:effectLst/>
                          <a:latin typeface="Times New Roman"/>
                          <a:ea typeface="Times New Roman"/>
                          <a:cs typeface="Arial"/>
                        </a:rPr>
                        <a:t>(α, n) reaction</a:t>
                      </a:r>
                      <a:endParaRPr lang="en-US" sz="1200" dirty="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Spontaneous fission</a:t>
                      </a:r>
                      <a:endParaRPr lang="en-US" sz="12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29116">
                <a:tc>
                  <a:txBody>
                    <a:bodyPr/>
                    <a:lstStyle/>
                    <a:p>
                      <a:pPr>
                        <a:lnSpc>
                          <a:spcPct val="115000"/>
                        </a:lnSpc>
                        <a:spcAft>
                          <a:spcPts val="0"/>
                        </a:spcAft>
                      </a:pPr>
                      <a:r>
                        <a:rPr lang="en-US" sz="1200">
                          <a:effectLst/>
                          <a:latin typeface="Times New Roman"/>
                          <a:ea typeface="Times New Roman"/>
                          <a:cs typeface="Arial"/>
                        </a:rPr>
                        <a:t>Radionuclides</a:t>
                      </a:r>
                      <a:endParaRPr lang="en-US" sz="12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n-US" sz="1200">
                          <a:effectLst/>
                          <a:latin typeface="Times New Roman"/>
                          <a:ea typeface="Times New Roman"/>
                          <a:cs typeface="Arial"/>
                        </a:rPr>
                        <a:t>per fuel element (neutrons/sec)</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nSpc>
                          <a:spcPct val="115000"/>
                        </a:lnSpc>
                        <a:spcAft>
                          <a:spcPts val="0"/>
                        </a:spcAft>
                      </a:pPr>
                      <a:r>
                        <a:rPr lang="en-US" sz="1200">
                          <a:effectLst/>
                          <a:latin typeface="Times New Roman"/>
                          <a:ea typeface="Times New Roman"/>
                          <a:cs typeface="Arial"/>
                        </a:rPr>
                        <a:t>Radionuclides</a:t>
                      </a:r>
                      <a:endParaRPr lang="en-US" sz="1200">
                        <a:effectLst/>
                        <a:latin typeface="Calibri"/>
                        <a:ea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a:lnSpc>
                          <a:spcPct val="115000"/>
                        </a:lnSpc>
                        <a:spcAft>
                          <a:spcPts val="0"/>
                        </a:spcAft>
                      </a:pPr>
                      <a:r>
                        <a:rPr lang="en-US" sz="1200" dirty="0">
                          <a:effectLst/>
                          <a:latin typeface="Times New Roman"/>
                          <a:ea typeface="Times New Roman"/>
                          <a:cs typeface="Arial"/>
                        </a:rPr>
                        <a:t>per fuel element (neutrons/sec)</a:t>
                      </a:r>
                      <a:endParaRPr lang="en-US" sz="1200" dirty="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29116">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a:ea typeface="Times New Roman"/>
                          <a:cs typeface="Arial"/>
                        </a:rPr>
                        <a:t>After 3 years</a:t>
                      </a:r>
                      <a:endParaRPr lang="en-US" sz="12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a:ea typeface="Times New Roman"/>
                          <a:cs typeface="Arial"/>
                        </a:rPr>
                        <a:t>After 6 years</a:t>
                      </a:r>
                      <a:endParaRPr lang="en-US" sz="12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a:ea typeface="Times New Roman"/>
                          <a:cs typeface="Arial"/>
                        </a:rPr>
                        <a:t>After 3 years</a:t>
                      </a:r>
                      <a:endParaRPr lang="en-US" sz="12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200">
                          <a:effectLst/>
                          <a:latin typeface="Times New Roman"/>
                          <a:ea typeface="Times New Roman"/>
                          <a:cs typeface="Arial"/>
                        </a:rPr>
                        <a:t>After 6 years</a:t>
                      </a:r>
                      <a:endParaRPr lang="en-US" sz="12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229116">
                <a:tc>
                  <a:txBody>
                    <a:bodyPr/>
                    <a:lstStyle/>
                    <a:p>
                      <a:pPr marL="540385" indent="-540385">
                        <a:lnSpc>
                          <a:spcPct val="115000"/>
                        </a:lnSpc>
                        <a:spcBef>
                          <a:spcPts val="300"/>
                        </a:spcBef>
                        <a:spcAft>
                          <a:spcPts val="0"/>
                        </a:spcAft>
                      </a:pPr>
                      <a:r>
                        <a:rPr lang="en-US" sz="1200">
                          <a:effectLst/>
                          <a:latin typeface="Times New Roman"/>
                          <a:ea typeface="Times New Roman"/>
                          <a:cs typeface="Arial"/>
                        </a:rPr>
                        <a:t>PU-238</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3.50E+06</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3.45E+06</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nSpc>
                          <a:spcPct val="115000"/>
                        </a:lnSpc>
                        <a:spcBef>
                          <a:spcPts val="300"/>
                        </a:spcBef>
                        <a:spcAft>
                          <a:spcPts val="0"/>
                        </a:spcAft>
                      </a:pPr>
                      <a:r>
                        <a:rPr lang="en-US" sz="1200">
                          <a:effectLst/>
                          <a:latin typeface="Times New Roman"/>
                          <a:ea typeface="Times New Roman"/>
                          <a:cs typeface="Arial"/>
                        </a:rPr>
                        <a:t>PU-240</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1.22E+06</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1.22E+06</a:t>
                      </a:r>
                      <a:endParaRPr lang="en-US" sz="1200">
                        <a:effectLst/>
                        <a:latin typeface="Calibri"/>
                        <a:ea typeface="Calibri"/>
                        <a:cs typeface="Arial"/>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29116">
                <a:tc>
                  <a:txBody>
                    <a:bodyPr/>
                    <a:lstStyle/>
                    <a:p>
                      <a:pPr marL="540385" indent="-540385">
                        <a:lnSpc>
                          <a:spcPct val="115000"/>
                        </a:lnSpc>
                        <a:spcBef>
                          <a:spcPts val="300"/>
                        </a:spcBef>
                        <a:spcAft>
                          <a:spcPts val="0"/>
                        </a:spcAft>
                      </a:pPr>
                      <a:r>
                        <a:rPr lang="en-US" sz="1200">
                          <a:effectLst/>
                          <a:latin typeface="Times New Roman"/>
                          <a:ea typeface="Times New Roman"/>
                          <a:cs typeface="Arial"/>
                        </a:rPr>
                        <a:t>PU-239</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1.16E+05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1.16E+05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1200">
                          <a:effectLst/>
                          <a:latin typeface="Times New Roman"/>
                          <a:ea typeface="Times New Roman"/>
                          <a:cs typeface="Arial"/>
                        </a:rPr>
                        <a:t>PU-242</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9.97E+05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9.97E+05</a:t>
                      </a:r>
                      <a:endParaRPr lang="en-US" sz="12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1200">
                          <a:effectLst/>
                          <a:latin typeface="Times New Roman"/>
                          <a:ea typeface="Times New Roman"/>
                          <a:cs typeface="Arial"/>
                        </a:rPr>
                        <a:t>PU-240</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2.31E+05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dirty="0">
                          <a:effectLst/>
                          <a:latin typeface="Times New Roman"/>
                          <a:ea typeface="Times New Roman"/>
                          <a:cs typeface="Arial"/>
                        </a:rPr>
                        <a:t>2.32E+05</a:t>
                      </a:r>
                      <a:endParaRPr lang="en-US" sz="1200" dirty="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1200">
                          <a:effectLst/>
                          <a:latin typeface="Times New Roman"/>
                          <a:ea typeface="Times New Roman"/>
                          <a:cs typeface="Arial"/>
                        </a:rPr>
                        <a:t>CM-242</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2.54E+06</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1.34E+05</a:t>
                      </a:r>
                      <a:endParaRPr lang="en-US" sz="12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1200">
                          <a:effectLst/>
                          <a:latin typeface="Times New Roman"/>
                          <a:ea typeface="Times New Roman"/>
                          <a:cs typeface="Arial"/>
                        </a:rPr>
                        <a:t>AM-241</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4.60E+05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6.89E+05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1200">
                          <a:effectLst/>
                          <a:latin typeface="Times New Roman"/>
                          <a:ea typeface="Times New Roman"/>
                          <a:cs typeface="Arial"/>
                        </a:rPr>
                        <a:t>CM-244</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1.21E+09</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1.12E+09</a:t>
                      </a:r>
                      <a:endParaRPr lang="en-US" sz="12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1200">
                          <a:effectLst/>
                          <a:latin typeface="Times New Roman"/>
                          <a:ea typeface="Times New Roman"/>
                          <a:cs typeface="Arial"/>
                        </a:rPr>
                        <a:t>AM-243</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3.30E+04</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3.30E+04</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1200">
                          <a:effectLst/>
                          <a:latin typeface="Times New Roman"/>
                          <a:ea typeface="Times New Roman"/>
                          <a:cs typeface="Arial"/>
                        </a:rPr>
                        <a:t>CM-246</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1.57E+07</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1.57E+07</a:t>
                      </a:r>
                      <a:endParaRPr lang="en-US" sz="12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1200" dirty="0">
                          <a:effectLst/>
                          <a:latin typeface="Times New Roman"/>
                          <a:ea typeface="Times New Roman"/>
                          <a:cs typeface="Arial"/>
                        </a:rPr>
                        <a:t>CM-242</a:t>
                      </a:r>
                      <a:endParaRPr lang="en-US" sz="1200" dirty="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5.24E+05</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2.77E+04</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nSpc>
                          <a:spcPct val="115000"/>
                        </a:lnSpc>
                        <a:spcBef>
                          <a:spcPts val="300"/>
                        </a:spcBef>
                        <a:spcAft>
                          <a:spcPts val="0"/>
                        </a:spcAft>
                      </a:pPr>
                      <a:r>
                        <a:rPr lang="en-US" sz="1200">
                          <a:effectLst/>
                          <a:latin typeface="Times New Roman"/>
                          <a:ea typeface="Times New Roman"/>
                          <a:cs typeface="Arial"/>
                        </a:rPr>
                        <a:t>CF-252</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7.23E+06</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4.27E+06</a:t>
                      </a:r>
                      <a:endParaRPr lang="en-US" sz="1200">
                        <a:effectLst/>
                        <a:latin typeface="Calibri"/>
                        <a:ea typeface="Calibri"/>
                        <a:cs typeface="Arial"/>
                      </a:endParaRPr>
                    </a:p>
                  </a:txBody>
                  <a:tcPr marL="68580" marR="68580" marT="0" marB="0" anchor="b">
                    <a:lnL>
                      <a:noFill/>
                    </a:lnL>
                    <a:lnR>
                      <a:noFill/>
                    </a:lnR>
                    <a:lnT>
                      <a:noFill/>
                    </a:lnT>
                    <a:lnB>
                      <a:noFill/>
                    </a:lnB>
                  </a:tcPr>
                </a:tc>
              </a:tr>
              <a:tr h="229116">
                <a:tc>
                  <a:txBody>
                    <a:bodyPr/>
                    <a:lstStyle/>
                    <a:p>
                      <a:pPr marL="540385" indent="-540385">
                        <a:lnSpc>
                          <a:spcPct val="115000"/>
                        </a:lnSpc>
                        <a:spcBef>
                          <a:spcPts val="300"/>
                        </a:spcBef>
                        <a:spcAft>
                          <a:spcPts val="0"/>
                        </a:spcAft>
                      </a:pPr>
                      <a:r>
                        <a:rPr lang="en-US" sz="1200" dirty="0">
                          <a:effectLst/>
                          <a:latin typeface="Times New Roman"/>
                          <a:ea typeface="Times New Roman"/>
                          <a:cs typeface="Arial"/>
                        </a:rPr>
                        <a:t>CM-243</a:t>
                      </a:r>
                      <a:endParaRPr lang="en-US" sz="1200" dirty="0">
                        <a:effectLst/>
                        <a:latin typeface="Calibri"/>
                        <a:ea typeface="Calibri"/>
                        <a:cs typeface="Arial"/>
                      </a:endParaRPr>
                    </a:p>
                  </a:txBody>
                  <a:tcPr marL="68580" marR="68580" marT="0" marB="0" anchor="b">
                    <a:lnL>
                      <a:noFill/>
                    </a:lnL>
                    <a:lnR>
                      <a:noFill/>
                    </a:lnR>
                    <a:lnT>
                      <a:noFill/>
                    </a:lnT>
                    <a:lnB>
                      <a:noFill/>
                    </a:lnB>
                  </a:tcPr>
                </a:tc>
                <a:tc>
                  <a:txBody>
                    <a:bodyPr/>
                    <a:lstStyle/>
                    <a:p>
                      <a:pPr algn="ctr" rtl="1">
                        <a:lnSpc>
                          <a:spcPct val="115000"/>
                        </a:lnSpc>
                        <a:spcAft>
                          <a:spcPts val="0"/>
                        </a:spcAft>
                      </a:pPr>
                      <a:r>
                        <a:rPr lang="en-US" sz="1200">
                          <a:effectLst/>
                          <a:latin typeface="Times New Roman"/>
                          <a:ea typeface="Times New Roman"/>
                          <a:cs typeface="Arial"/>
                        </a:rPr>
                        <a:t>4.56E+04</a:t>
                      </a:r>
                      <a:endParaRPr lang="en-US" sz="1200">
                        <a:effectLst/>
                        <a:latin typeface="Calibri"/>
                        <a:ea typeface="Calibri"/>
                        <a:cs typeface="Arial"/>
                      </a:endParaRPr>
                    </a:p>
                  </a:txBody>
                  <a:tcPr marL="68580" marR="68580" marT="0" marB="0" anchor="b">
                    <a:lnL>
                      <a:noFill/>
                    </a:lnL>
                    <a:lnR>
                      <a:noFill/>
                    </a:lnR>
                    <a:lnT>
                      <a:noFill/>
                    </a:lnT>
                    <a:lnB>
                      <a:noFill/>
                    </a:lnB>
                  </a:tcPr>
                </a:tc>
                <a:tc>
                  <a:txBody>
                    <a:bodyPr/>
                    <a:lstStyle/>
                    <a:p>
                      <a:pPr marL="540385" indent="-540385" algn="ctr">
                        <a:lnSpc>
                          <a:spcPct val="115000"/>
                        </a:lnSpc>
                        <a:spcBef>
                          <a:spcPts val="300"/>
                        </a:spcBef>
                        <a:spcAft>
                          <a:spcPts val="0"/>
                        </a:spcAft>
                      </a:pPr>
                      <a:r>
                        <a:rPr lang="en-US" sz="1200" dirty="0">
                          <a:effectLst/>
                          <a:latin typeface="Times New Roman"/>
                          <a:ea typeface="Times New Roman"/>
                          <a:cs typeface="Arial"/>
                        </a:rPr>
                        <a:t>4.34E+04</a:t>
                      </a:r>
                      <a:endParaRPr lang="en-US" sz="1200" dirty="0">
                        <a:effectLst/>
                        <a:latin typeface="Calibri"/>
                        <a:ea typeface="Calibri"/>
                        <a:cs typeface="Arial"/>
                      </a:endParaRPr>
                    </a:p>
                  </a:txBody>
                  <a:tcPr marL="68580" marR="68580" marT="0" marB="0" anchor="b">
                    <a:lnL>
                      <a:noFill/>
                    </a:lnL>
                    <a:lnR>
                      <a:noFill/>
                    </a:lnR>
                    <a:lnT>
                      <a:noFill/>
                    </a:lnT>
                    <a:lnB>
                      <a:noFill/>
                    </a:lnB>
                  </a:tcPr>
                </a:tc>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a:noFill/>
                    </a:lnB>
                  </a:tcPr>
                </a:tc>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a:noFill/>
                    </a:lnB>
                  </a:tcPr>
                </a:tc>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a:noFill/>
                    </a:lnB>
                  </a:tcPr>
                </a:tc>
              </a:tr>
              <a:tr h="229116">
                <a:tc>
                  <a:txBody>
                    <a:bodyPr/>
                    <a:lstStyle/>
                    <a:p>
                      <a:pPr marL="540385" indent="-540385">
                        <a:lnSpc>
                          <a:spcPct val="115000"/>
                        </a:lnSpc>
                        <a:spcBef>
                          <a:spcPts val="300"/>
                        </a:spcBef>
                        <a:spcAft>
                          <a:spcPts val="0"/>
                        </a:spcAft>
                      </a:pPr>
                      <a:r>
                        <a:rPr lang="en-US" sz="1200" dirty="0">
                          <a:effectLst/>
                          <a:latin typeface="Times New Roman"/>
                          <a:ea typeface="Times New Roman"/>
                          <a:cs typeface="Arial"/>
                        </a:rPr>
                        <a:t>CM-244</a:t>
                      </a:r>
                      <a:endParaRPr lang="en-US" sz="1200" dirty="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en-US" sz="1200" dirty="0">
                          <a:effectLst/>
                          <a:latin typeface="Times New Roman"/>
                          <a:ea typeface="Times New Roman"/>
                          <a:cs typeface="Arial"/>
                        </a:rPr>
                        <a:t>1.01E+07</a:t>
                      </a:r>
                      <a:endParaRPr lang="en-US" sz="1200" dirty="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540385" indent="-540385" algn="ctr">
                        <a:lnSpc>
                          <a:spcPct val="115000"/>
                        </a:lnSpc>
                        <a:spcBef>
                          <a:spcPts val="300"/>
                        </a:spcBef>
                        <a:spcAft>
                          <a:spcPts val="0"/>
                        </a:spcAft>
                      </a:pPr>
                      <a:r>
                        <a:rPr lang="en-US" sz="1200">
                          <a:effectLst/>
                          <a:latin typeface="Times New Roman"/>
                          <a:ea typeface="Times New Roman"/>
                          <a:cs typeface="Arial"/>
                        </a:rPr>
                        <a:t>9.31E+06</a:t>
                      </a:r>
                      <a:endParaRPr lang="en-US" sz="1200">
                        <a:effectLst/>
                        <a:latin typeface="Calibri"/>
                        <a:ea typeface="Calibri"/>
                        <a:cs typeface="Arial"/>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a:effectLst/>
                          <a:latin typeface="Times New Roman"/>
                          <a:ea typeface="Times New Roman"/>
                          <a:cs typeface="Arial"/>
                        </a:rPr>
                        <a:t> </a:t>
                      </a:r>
                      <a:endParaRPr lang="en-US" sz="120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200" dirty="0">
                          <a:effectLst/>
                          <a:latin typeface="Times New Roman"/>
                          <a:ea typeface="Times New Roman"/>
                          <a:cs typeface="Arial"/>
                        </a:rPr>
                        <a:t> </a:t>
                      </a:r>
                      <a:endParaRPr lang="en-US" sz="1200" dirty="0">
                        <a:effectLst/>
                        <a:latin typeface="Calibri"/>
                        <a:ea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228868" y="4533373"/>
            <a:ext cx="7848872" cy="584775"/>
          </a:xfrm>
          <a:prstGeom prst="rect">
            <a:avLst/>
          </a:prstGeom>
        </p:spPr>
        <p:txBody>
          <a:bodyPr wrap="square">
            <a:spAutoFit/>
          </a:bodyPr>
          <a:lstStyle/>
          <a:p>
            <a:pPr algn="ctr"/>
            <a:r>
              <a:rPr lang="en-GB" sz="1600" dirty="0">
                <a:latin typeface="Times New Roman"/>
                <a:ea typeface="Times New Roman"/>
              </a:rPr>
              <a:t>NEUTRON SOURCE DUE TO (α, n) REACTION AND SPONTANEOUS FISSION AFTER 3 AND 6 YEARS COOLING TIME</a:t>
            </a:r>
            <a:r>
              <a:rPr lang="en-GB" sz="1600" dirty="0">
                <a:ea typeface="Calibri"/>
                <a:cs typeface="Arial"/>
              </a:rPr>
              <a:t> </a:t>
            </a:r>
            <a:r>
              <a:rPr lang="en-GB" sz="1600" dirty="0">
                <a:latin typeface="Times New Roman"/>
                <a:ea typeface="Times New Roman"/>
              </a:rPr>
              <a:t>FOR 12 FUEL ASSEMBLIES</a:t>
            </a:r>
            <a:endParaRPr lang="en-US" sz="1600" dirty="0"/>
          </a:p>
        </p:txBody>
      </p:sp>
      <p:sp>
        <p:nvSpPr>
          <p:cNvPr id="5" name="Rectangle 4"/>
          <p:cNvSpPr/>
          <p:nvPr/>
        </p:nvSpPr>
        <p:spPr>
          <a:xfrm>
            <a:off x="1043608" y="4299942"/>
            <a:ext cx="3744416" cy="2334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7574"/>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1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p:txBody>
          <a:bodyPr/>
          <a:lstStyle/>
          <a:p>
            <a:r>
              <a:rPr lang="en-GB" dirty="0">
                <a:solidFill>
                  <a:prstClr val="black"/>
                </a:solidFill>
                <a:latin typeface="Times New Roman" pitchFamily="18" charset="0"/>
                <a:cs typeface="Times New Roman" pitchFamily="18" charset="0"/>
              </a:rPr>
              <a:t>Source</a:t>
            </a:r>
            <a:r>
              <a:rPr lang="en-GB" dirty="0">
                <a:solidFill>
                  <a:prstClr val="black"/>
                </a:solidFill>
              </a:rPr>
              <a:t> </a:t>
            </a:r>
            <a:r>
              <a:rPr lang="en-GB" dirty="0">
                <a:solidFill>
                  <a:prstClr val="black"/>
                </a:solidFill>
                <a:latin typeface="Times New Roman" pitchFamily="18" charset="0"/>
                <a:cs typeface="Times New Roman" pitchFamily="18" charset="0"/>
              </a:rPr>
              <a:t>Terms Calculation</a:t>
            </a:r>
            <a:endParaRPr lang="en-GB" dirty="0">
              <a:latin typeface="Times New Roman" pitchFamily="18" charset="0"/>
              <a:cs typeface="Times New Roman" pitchFamily="18" charset="0"/>
            </a:endParaRPr>
          </a:p>
        </p:txBody>
      </p:sp>
      <p:sp>
        <p:nvSpPr>
          <p:cNvPr id="4" name="Rectangle 3"/>
          <p:cNvSpPr/>
          <p:nvPr/>
        </p:nvSpPr>
        <p:spPr>
          <a:xfrm>
            <a:off x="611560" y="4533373"/>
            <a:ext cx="7848872" cy="338554"/>
          </a:xfrm>
          <a:prstGeom prst="rect">
            <a:avLst/>
          </a:prstGeom>
        </p:spPr>
        <p:txBody>
          <a:bodyPr wrap="square">
            <a:spAutoFit/>
          </a:bodyPr>
          <a:lstStyle/>
          <a:p>
            <a:pPr algn="ctr"/>
            <a:r>
              <a:rPr lang="en-US" sz="1600" dirty="0" smtClean="0">
                <a:latin typeface="Times New Roman"/>
                <a:ea typeface="Times New Roman"/>
              </a:rPr>
              <a:t>Thermal </a:t>
            </a:r>
            <a:r>
              <a:rPr lang="en-US" sz="1600" dirty="0">
                <a:latin typeface="Times New Roman"/>
                <a:ea typeface="Times New Roman"/>
              </a:rPr>
              <a:t>power for spent fuel assembly after removing from the core</a:t>
            </a:r>
            <a:endParaRPr lang="en-US"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44090"/>
            <a:ext cx="4194821" cy="2520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32040" y="1995686"/>
            <a:ext cx="3923928" cy="2031325"/>
          </a:xfrm>
          <a:prstGeom prst="rect">
            <a:avLst/>
          </a:prstGeom>
        </p:spPr>
        <p:txBody>
          <a:bodyPr wrap="square">
            <a:spAutoFit/>
          </a:bodyPr>
          <a:lstStyle/>
          <a:p>
            <a:r>
              <a:rPr lang="en-GB" dirty="0" smtClean="0">
                <a:latin typeface="Times New Roman"/>
                <a:ea typeface="Times New Roman"/>
              </a:rPr>
              <a:t>Thermal power results:</a:t>
            </a:r>
          </a:p>
          <a:p>
            <a:endParaRPr lang="en-GB" dirty="0" smtClean="0">
              <a:latin typeface="Times New Roman"/>
              <a:ea typeface="Times New Roman"/>
            </a:endParaRPr>
          </a:p>
          <a:p>
            <a:r>
              <a:rPr lang="en-GB" dirty="0" smtClean="0">
                <a:latin typeface="Times New Roman"/>
                <a:ea typeface="Times New Roman"/>
              </a:rPr>
              <a:t>2.13 </a:t>
            </a:r>
            <a:r>
              <a:rPr lang="en-GB" dirty="0">
                <a:latin typeface="Times New Roman"/>
                <a:ea typeface="Times New Roman"/>
              </a:rPr>
              <a:t>kW </a:t>
            </a:r>
            <a:r>
              <a:rPr lang="en-US" dirty="0" smtClean="0">
                <a:latin typeface="Times New Roman"/>
                <a:ea typeface="Times New Roman"/>
              </a:rPr>
              <a:t>after 3 years </a:t>
            </a:r>
            <a:r>
              <a:rPr lang="en-US" dirty="0">
                <a:latin typeface="Times New Roman"/>
                <a:ea typeface="Times New Roman"/>
              </a:rPr>
              <a:t>cooling </a:t>
            </a:r>
            <a:r>
              <a:rPr lang="en-US" dirty="0" smtClean="0">
                <a:latin typeface="Times New Roman"/>
                <a:ea typeface="Times New Roman"/>
              </a:rPr>
              <a:t>time,</a:t>
            </a:r>
          </a:p>
          <a:p>
            <a:r>
              <a:rPr lang="en-GB" dirty="0">
                <a:latin typeface="Times New Roman"/>
                <a:ea typeface="Times New Roman"/>
              </a:rPr>
              <a:t>considered for cask </a:t>
            </a:r>
            <a:r>
              <a:rPr lang="en-GB" dirty="0" smtClean="0">
                <a:latin typeface="Times New Roman"/>
                <a:ea typeface="Times New Roman"/>
              </a:rPr>
              <a:t>design.</a:t>
            </a:r>
          </a:p>
          <a:p>
            <a:endParaRPr lang="en-GB" dirty="0" smtClean="0">
              <a:latin typeface="Times New Roman"/>
              <a:ea typeface="Times New Roman"/>
            </a:endParaRPr>
          </a:p>
          <a:p>
            <a:r>
              <a:rPr lang="en-GB" dirty="0" smtClean="0">
                <a:latin typeface="Times New Roman"/>
                <a:ea typeface="Times New Roman"/>
              </a:rPr>
              <a:t>1.2 </a:t>
            </a:r>
            <a:r>
              <a:rPr lang="en-GB" dirty="0">
                <a:latin typeface="Times New Roman"/>
                <a:ea typeface="Times New Roman"/>
              </a:rPr>
              <a:t>kW after </a:t>
            </a:r>
            <a:r>
              <a:rPr lang="en-GB" dirty="0" smtClean="0">
                <a:latin typeface="Times New Roman"/>
                <a:ea typeface="Times New Roman"/>
              </a:rPr>
              <a:t>6 </a:t>
            </a:r>
            <a:r>
              <a:rPr lang="en-GB" dirty="0">
                <a:latin typeface="Times New Roman"/>
                <a:ea typeface="Times New Roman"/>
              </a:rPr>
              <a:t>years cooling time </a:t>
            </a:r>
            <a:endParaRPr lang="en-GB" dirty="0" smtClean="0">
              <a:latin typeface="Times New Roman"/>
              <a:ea typeface="Times New Roman"/>
            </a:endParaRPr>
          </a:p>
          <a:p>
            <a:r>
              <a:rPr lang="en-GB" dirty="0" smtClean="0">
                <a:latin typeface="Times New Roman"/>
                <a:ea typeface="Times New Roman"/>
              </a:rPr>
              <a:t>taken </a:t>
            </a:r>
            <a:r>
              <a:rPr lang="en-GB" dirty="0">
                <a:latin typeface="Times New Roman"/>
                <a:ea typeface="Times New Roman"/>
              </a:rPr>
              <a:t>into account for module </a:t>
            </a:r>
            <a:r>
              <a:rPr lang="en-GB" dirty="0" smtClean="0">
                <a:latin typeface="Times New Roman"/>
                <a:ea typeface="Times New Roman"/>
              </a:rPr>
              <a:t>design.</a:t>
            </a: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87574"/>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875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D7CF6-07E1-4A22-BA18-5A6EB2998BA7}"/>
              </a:ext>
            </a:extLst>
          </p:cNvPr>
          <p:cNvSpPr>
            <a:spLocks noGrp="1"/>
          </p:cNvSpPr>
          <p:nvPr>
            <p:ph type="title"/>
          </p:nvPr>
        </p:nvSpPr>
        <p:spPr>
          <a:xfrm>
            <a:off x="441110" y="339502"/>
            <a:ext cx="8424936" cy="565571"/>
          </a:xfrm>
        </p:spPr>
        <p:txBody>
          <a:bodyPr/>
          <a:lstStyle/>
          <a:p>
            <a:r>
              <a:rPr lang="en-US" sz="3200" dirty="0" smtClean="0">
                <a:latin typeface="Times New Roman" pitchFamily="18" charset="0"/>
                <a:cs typeface="Times New Roman" pitchFamily="18" charset="0"/>
              </a:rPr>
              <a:t>Principal Specifications of Cask and Canister</a:t>
            </a:r>
            <a:endParaRPr lang="en-GB" sz="3200" dirty="0">
              <a:latin typeface="Times New Roman" pitchFamily="18" charset="0"/>
              <a:cs typeface="Times New Roman" pitchFamily="18" charset="0"/>
            </a:endParaRPr>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283718"/>
            <a:ext cx="2663825" cy="187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94668205"/>
              </p:ext>
            </p:extLst>
          </p:nvPr>
        </p:nvGraphicFramePr>
        <p:xfrm>
          <a:off x="179512" y="1779662"/>
          <a:ext cx="6048672" cy="2641600"/>
        </p:xfrm>
        <a:graphic>
          <a:graphicData uri="http://schemas.openxmlformats.org/drawingml/2006/table">
            <a:tbl>
              <a:tblPr firstRow="1" firstCol="1" bandRow="1"/>
              <a:tblGrid>
                <a:gridCol w="200073"/>
                <a:gridCol w="128683"/>
                <a:gridCol w="1778502"/>
                <a:gridCol w="1425929"/>
                <a:gridCol w="1740703"/>
                <a:gridCol w="774782"/>
              </a:tblGrid>
              <a:tr h="0">
                <a:tc gridSpan="3">
                  <a:txBody>
                    <a:bodyPr/>
                    <a:lstStyle/>
                    <a:p>
                      <a:pPr algn="just">
                        <a:lnSpc>
                          <a:spcPts val="1300"/>
                        </a:lnSpc>
                        <a:spcAft>
                          <a:spcPts val="0"/>
                        </a:spcAft>
                      </a:pPr>
                      <a:r>
                        <a:rPr lang="en-GB" sz="900" dirty="0">
                          <a:effectLst/>
                          <a:latin typeface="Times New Roman"/>
                          <a:ea typeface="Times New Roman"/>
                          <a:cs typeface="Arial"/>
                        </a:rPr>
                        <a:t>Component</a:t>
                      </a:r>
                      <a:endParaRPr lang="en-US" sz="1100" dirty="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lnSpc>
                          <a:spcPts val="1300"/>
                        </a:lnSpc>
                        <a:spcAft>
                          <a:spcPts val="0"/>
                        </a:spcAft>
                      </a:pPr>
                      <a:r>
                        <a:rPr lang="en-GB" sz="900">
                          <a:effectLst/>
                          <a:latin typeface="Times New Roman"/>
                          <a:ea typeface="Times New Roman"/>
                          <a:cs typeface="Arial"/>
                        </a:rPr>
                        <a:t>Value</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r>
                        <a:rPr lang="en-GB" sz="900">
                          <a:effectLst/>
                          <a:latin typeface="Times New Roman"/>
                          <a:ea typeface="Times New Roman"/>
                          <a:cs typeface="Arial"/>
                        </a:rPr>
                        <a:t>Component</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GB" sz="900">
                          <a:effectLst/>
                          <a:latin typeface="Times New Roman"/>
                          <a:ea typeface="Times New Roman"/>
                          <a:cs typeface="Arial"/>
                        </a:rPr>
                        <a:t>Value</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lgn="just">
                        <a:lnSpc>
                          <a:spcPts val="1300"/>
                        </a:lnSpc>
                        <a:spcAft>
                          <a:spcPts val="0"/>
                        </a:spcAft>
                      </a:pPr>
                      <a:r>
                        <a:rPr lang="en-GB" sz="900">
                          <a:effectLst/>
                          <a:latin typeface="Times New Roman"/>
                          <a:ea typeface="Times New Roman"/>
                          <a:cs typeface="Arial"/>
                        </a:rPr>
                        <a:t>Basket</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gridSpan="2">
                  <a:txBody>
                    <a:bodyPr/>
                    <a:lstStyle/>
                    <a:p>
                      <a:pPr algn="just">
                        <a:lnSpc>
                          <a:spcPts val="1300"/>
                        </a:lnSpc>
                        <a:spcAft>
                          <a:spcPts val="0"/>
                        </a:spcAft>
                      </a:pPr>
                      <a:r>
                        <a:rPr lang="en-GB" sz="900">
                          <a:effectLst/>
                          <a:latin typeface="Times New Roman"/>
                          <a:ea typeface="Times New Roman"/>
                          <a:cs typeface="Arial"/>
                        </a:rPr>
                        <a:t>Thickness (cm)</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ctr">
                        <a:lnSpc>
                          <a:spcPts val="1300"/>
                        </a:lnSpc>
                        <a:spcAft>
                          <a:spcPts val="0"/>
                        </a:spcAft>
                      </a:pPr>
                      <a:r>
                        <a:rPr lang="en-GB" sz="1000">
                          <a:effectLst/>
                          <a:latin typeface="Times New Roman"/>
                          <a:ea typeface="Times New Roman"/>
                          <a:cs typeface="Arial"/>
                        </a:rPr>
                        <a:t>2</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r>
              <a:tr h="0">
                <a:tc>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gridSpan="2">
                  <a:txBody>
                    <a:bodyPr/>
                    <a:lstStyle/>
                    <a:p>
                      <a:pPr algn="just">
                        <a:lnSpc>
                          <a:spcPts val="1300"/>
                        </a:lnSpc>
                        <a:spcAft>
                          <a:spcPts val="0"/>
                        </a:spcAft>
                      </a:pPr>
                      <a:r>
                        <a:rPr lang="en-GB" sz="900">
                          <a:effectLst/>
                          <a:latin typeface="Times New Roman"/>
                          <a:ea typeface="Times New Roman"/>
                          <a:cs typeface="Arial"/>
                        </a:rPr>
                        <a:t>Material</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ctr">
                        <a:lnSpc>
                          <a:spcPts val="1300"/>
                        </a:lnSpc>
                        <a:spcAft>
                          <a:spcPts val="0"/>
                        </a:spcAft>
                      </a:pPr>
                      <a:r>
                        <a:rPr lang="en-GB" sz="900">
                          <a:effectLst/>
                          <a:latin typeface="Times New Roman"/>
                          <a:ea typeface="Times New Roman"/>
                          <a:cs typeface="Arial"/>
                        </a:rPr>
                        <a:t>Borated Stainless Steel</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r>
              <a:tr h="0">
                <a:tc gridSpan="3">
                  <a:txBody>
                    <a:bodyPr/>
                    <a:lstStyle/>
                    <a:p>
                      <a:pPr algn="just">
                        <a:lnSpc>
                          <a:spcPts val="1300"/>
                        </a:lnSpc>
                        <a:spcAft>
                          <a:spcPts val="0"/>
                        </a:spcAft>
                      </a:pPr>
                      <a:r>
                        <a:rPr lang="en-GB" sz="900">
                          <a:effectLst/>
                          <a:latin typeface="Times New Roman"/>
                          <a:ea typeface="Times New Roman"/>
                          <a:cs typeface="Arial"/>
                        </a:rPr>
                        <a:t>Canister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gridSpan="2">
                  <a:txBody>
                    <a:bodyPr/>
                    <a:lstStyle/>
                    <a:p>
                      <a:pPr>
                        <a:lnSpc>
                          <a:spcPts val="1300"/>
                        </a:lnSpc>
                        <a:spcAft>
                          <a:spcPts val="0"/>
                        </a:spcAft>
                      </a:pPr>
                      <a:r>
                        <a:rPr lang="en-GB" sz="900">
                          <a:effectLst/>
                          <a:latin typeface="Times New Roman"/>
                          <a:ea typeface="Times New Roman"/>
                          <a:cs typeface="Arial"/>
                        </a:rPr>
                        <a:t>Cask (inner body)</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Thickness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1.5</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Thickness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33.5</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Inner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130</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Inner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133</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Outer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133</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Outer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200</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Thickness  of Top Lid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25.4</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Thickness  of Outer Top Lid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26.6</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Thickness  of Bottom Lid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20</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Material</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900">
                          <a:effectLst/>
                          <a:latin typeface="Times New Roman"/>
                          <a:ea typeface="Times New Roman"/>
                          <a:cs typeface="Arial"/>
                        </a:rPr>
                        <a:t>Carbon Steel</a:t>
                      </a:r>
                      <a:endParaRPr lang="en-US" sz="1100">
                        <a:effectLst/>
                        <a:latin typeface="Calibri"/>
                        <a:cs typeface="Arial"/>
                      </a:endParaRPr>
                    </a:p>
                  </a:txBody>
                  <a:tcPr marL="68580" marR="68580" marT="0" marB="0">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Material</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900">
                          <a:effectLst/>
                          <a:latin typeface="Times New Roman"/>
                          <a:ea typeface="Times New Roman"/>
                          <a:cs typeface="Arial"/>
                        </a:rPr>
                        <a:t>Stainless Steel</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r>
              <a:tr h="0">
                <a:tc gridSpan="3">
                  <a:txBody>
                    <a:bodyPr/>
                    <a:lstStyle/>
                    <a:p>
                      <a:pPr algn="just">
                        <a:lnSpc>
                          <a:spcPts val="1300"/>
                        </a:lnSpc>
                        <a:spcAft>
                          <a:spcPts val="0"/>
                        </a:spcAft>
                      </a:pPr>
                      <a:r>
                        <a:rPr lang="en-GB" sz="900">
                          <a:effectLst/>
                          <a:latin typeface="Times New Roman"/>
                          <a:ea typeface="Times New Roman"/>
                          <a:cs typeface="Arial"/>
                        </a:rPr>
                        <a:t>Neutron absorber</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gridSpan="2">
                  <a:txBody>
                    <a:bodyPr/>
                    <a:lstStyle/>
                    <a:p>
                      <a:pPr>
                        <a:lnSpc>
                          <a:spcPts val="1300"/>
                        </a:lnSpc>
                        <a:spcAft>
                          <a:spcPts val="0"/>
                        </a:spcAft>
                      </a:pPr>
                      <a:r>
                        <a:rPr lang="en-GB" sz="900">
                          <a:effectLst/>
                          <a:latin typeface="Times New Roman"/>
                          <a:ea typeface="Times New Roman"/>
                          <a:cs typeface="Arial"/>
                        </a:rPr>
                        <a:t>Cask (Outer Shell)</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Thickness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12.7</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Thickness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Inner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200</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a:effectLst/>
                          <a:latin typeface="Times New Roman"/>
                          <a:ea typeface="Times New Roman"/>
                          <a:cs typeface="Arial"/>
                        </a:rPr>
                        <a:t>Inner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225.4</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Outer diameter (cm)</a:t>
                      </a:r>
                      <a:endParaRPr lang="en-US" sz="110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225.4</a:t>
                      </a:r>
                      <a:endParaRPr lang="en-US" sz="1100">
                        <a:effectLst/>
                        <a:latin typeface="Calibri"/>
                        <a:cs typeface="Arial"/>
                      </a:endParaRPr>
                    </a:p>
                  </a:txBody>
                  <a:tcPr marL="68580" marR="68580" marT="0" marB="0" anchor="ctr">
                    <a:lnL>
                      <a:noFill/>
                    </a:lnL>
                    <a:lnR>
                      <a:noFill/>
                    </a:lnR>
                    <a:lnT>
                      <a:noFill/>
                    </a:lnT>
                    <a:lnB>
                      <a:noFill/>
                    </a:lnB>
                  </a:tcPr>
                </a:tc>
                <a:tc>
                  <a:txBody>
                    <a:bodyPr/>
                    <a:lstStyle/>
                    <a:p>
                      <a:pPr algn="just">
                        <a:lnSpc>
                          <a:spcPts val="1300"/>
                        </a:lnSpc>
                        <a:spcAft>
                          <a:spcPts val="0"/>
                        </a:spcAft>
                      </a:pPr>
                      <a:r>
                        <a:rPr lang="en-GB" sz="900" dirty="0">
                          <a:effectLst/>
                          <a:latin typeface="Times New Roman"/>
                          <a:ea typeface="Times New Roman"/>
                          <a:cs typeface="Arial"/>
                        </a:rPr>
                        <a:t>Outer diameter (cm)</a:t>
                      </a:r>
                      <a:endParaRPr lang="en-US" sz="1100" dirty="0">
                        <a:effectLst/>
                        <a:latin typeface="Calibri"/>
                        <a:cs typeface="Arial"/>
                      </a:endParaRPr>
                    </a:p>
                  </a:txBody>
                  <a:tcPr marL="68580" marR="68580" marT="0" marB="0">
                    <a:lnL>
                      <a:noFill/>
                    </a:lnL>
                    <a:lnR>
                      <a:noFill/>
                    </a:lnR>
                    <a:lnT>
                      <a:noFill/>
                    </a:lnT>
                    <a:lnB>
                      <a:noFill/>
                    </a:lnB>
                  </a:tcPr>
                </a:tc>
                <a:tc>
                  <a:txBody>
                    <a:bodyPr/>
                    <a:lstStyle/>
                    <a:p>
                      <a:pPr algn="ctr">
                        <a:lnSpc>
                          <a:spcPts val="1300"/>
                        </a:lnSpc>
                        <a:spcAft>
                          <a:spcPts val="0"/>
                        </a:spcAft>
                      </a:pPr>
                      <a:r>
                        <a:rPr lang="en-GB" sz="1000">
                          <a:effectLst/>
                          <a:latin typeface="Times New Roman"/>
                          <a:ea typeface="Times New Roman"/>
                          <a:cs typeface="Arial"/>
                        </a:rPr>
                        <a:t>229.4</a:t>
                      </a:r>
                      <a:endParaRPr lang="en-US" sz="1100">
                        <a:effectLst/>
                        <a:latin typeface="Calibri"/>
                        <a:cs typeface="Arial"/>
                      </a:endParaRPr>
                    </a:p>
                  </a:txBody>
                  <a:tcPr marL="68580" marR="68580" marT="0" marB="0" anchor="ctr">
                    <a:lnL>
                      <a:noFill/>
                    </a:lnL>
                    <a:lnR>
                      <a:noFill/>
                    </a:lnR>
                    <a:lnT>
                      <a:noFill/>
                    </a:lnT>
                    <a:lnB>
                      <a:noFill/>
                    </a:lnB>
                  </a:tcPr>
                </a:tc>
              </a:tr>
              <a:tr h="0">
                <a:tc gridSpan="2">
                  <a:txBody>
                    <a:bodyPr/>
                    <a:lstStyle/>
                    <a:p>
                      <a:pPr algn="just">
                        <a:lnSpc>
                          <a:spcPts val="1300"/>
                        </a:lnSpc>
                        <a:spcAft>
                          <a:spcPts val="0"/>
                        </a:spcAft>
                      </a:pPr>
                      <a:r>
                        <a:rPr lang="en-GB" sz="900">
                          <a:effectLst/>
                          <a:latin typeface="Times New Roman"/>
                          <a:ea typeface="Times New Roman"/>
                          <a:cs typeface="Arial"/>
                        </a:rPr>
                        <a:t> </a:t>
                      </a:r>
                      <a:endParaRPr lang="en-US" sz="1100">
                        <a:effectLst/>
                        <a:latin typeface="Calibri"/>
                        <a:cs typeface="Arial"/>
                      </a:endParaRPr>
                    </a:p>
                  </a:txBody>
                  <a:tcPr marL="68580" marR="68580" marT="0" marB="0">
                    <a:lnL>
                      <a:noFill/>
                    </a:lnL>
                    <a:lnR>
                      <a:noFill/>
                    </a:lnR>
                    <a:lnT>
                      <a:noFill/>
                    </a:lnT>
                    <a:lnB>
                      <a:noFill/>
                    </a:lnB>
                  </a:tcPr>
                </a:tc>
                <a:tc hMerge="1">
                  <a:txBody>
                    <a:bodyPr/>
                    <a:lstStyle/>
                    <a:p>
                      <a:endParaRPr lang="en-US"/>
                    </a:p>
                  </a:txBody>
                  <a:tcPr/>
                </a:tc>
                <a:tc>
                  <a:txBody>
                    <a:bodyPr/>
                    <a:lstStyle/>
                    <a:p>
                      <a:pPr algn="just">
                        <a:lnSpc>
                          <a:spcPts val="1300"/>
                        </a:lnSpc>
                        <a:spcAft>
                          <a:spcPts val="0"/>
                        </a:spcAft>
                      </a:pPr>
                      <a:r>
                        <a:rPr lang="en-GB" sz="900">
                          <a:effectLst/>
                          <a:latin typeface="Times New Roman"/>
                          <a:ea typeface="Times New Roman"/>
                          <a:cs typeface="Arial"/>
                        </a:rPr>
                        <a:t>Material</a:t>
                      </a:r>
                      <a:endParaRPr lang="en-US" sz="1100">
                        <a:effectLst/>
                        <a:latin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GB" sz="900">
                          <a:effectLst/>
                          <a:latin typeface="Times New Roman"/>
                          <a:ea typeface="Times New Roman"/>
                          <a:cs typeface="Arial"/>
                        </a:rPr>
                        <a:t>Ethylene Glycol (67%)</a:t>
                      </a:r>
                      <a:endParaRPr lang="en-US" sz="1100">
                        <a:effectLst/>
                        <a:latin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ts val="1300"/>
                        </a:lnSpc>
                        <a:spcAft>
                          <a:spcPts val="0"/>
                        </a:spcAft>
                      </a:pPr>
                      <a:r>
                        <a:rPr lang="en-GB" sz="900">
                          <a:effectLst/>
                          <a:latin typeface="Times New Roman"/>
                          <a:ea typeface="Times New Roman"/>
                          <a:cs typeface="Arial"/>
                        </a:rPr>
                        <a:t>Material</a:t>
                      </a:r>
                      <a:endParaRPr lang="en-US" sz="1100">
                        <a:effectLst/>
                        <a:latin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en-GB" sz="900" dirty="0">
                          <a:effectLst/>
                          <a:latin typeface="Times New Roman"/>
                          <a:ea typeface="Times New Roman"/>
                          <a:cs typeface="Arial"/>
                        </a:rPr>
                        <a:t>Carbon Steel</a:t>
                      </a:r>
                      <a:endParaRPr lang="en-US" sz="1100" dirty="0">
                        <a:effectLst/>
                        <a:latin typeface="Calibri"/>
                        <a:cs typeface="Arial"/>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179512" y="1923678"/>
            <a:ext cx="3456384"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9512" y="2427734"/>
            <a:ext cx="3240360" cy="11521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07904" y="2427734"/>
            <a:ext cx="2448272" cy="201622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79512" y="3579862"/>
            <a:ext cx="3456384" cy="864096"/>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87574"/>
            <a:ext cx="822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942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1269</Words>
  <Application>Microsoft Office PowerPoint</Application>
  <PresentationFormat>On-screen Show (16:9)</PresentationFormat>
  <Paragraphs>465</Paragraphs>
  <Slides>18</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굴림</vt:lpstr>
      <vt:lpstr>Arial</vt:lpstr>
      <vt:lpstr>Arial Black</vt:lpstr>
      <vt:lpstr>B Nazanin</vt:lpstr>
      <vt:lpstr>Calibri</vt:lpstr>
      <vt:lpstr>Times New Roman</vt:lpstr>
      <vt:lpstr>Wingdings</vt:lpstr>
      <vt:lpstr>Office Theme</vt:lpstr>
      <vt:lpstr>TRANSPORTATION CASK AND CONCRETE MODULE DESIGN FOR MANAGING NUCLEAR SPENT FUEL PRODUCED IN BUSHEHR NUCLEAR POWER PLANT</vt:lpstr>
      <vt:lpstr>Spent Fuel Management Policy</vt:lpstr>
      <vt:lpstr>Spent Fuel Management Steps</vt:lpstr>
      <vt:lpstr>Power Plant and Fuel Specification</vt:lpstr>
      <vt:lpstr>Source Terms Calculation</vt:lpstr>
      <vt:lpstr>Source Terms Calculation</vt:lpstr>
      <vt:lpstr>Source terms</vt:lpstr>
      <vt:lpstr>Source Terms Calculation</vt:lpstr>
      <vt:lpstr>Principal Specifications of Cask and Canister</vt:lpstr>
      <vt:lpstr>Dose Rate and Criticality Calculation for Canister and Cask</vt:lpstr>
      <vt:lpstr>Dose Rate and Criticality Calculation for Canister and Cask</vt:lpstr>
      <vt:lpstr>Designing Concrete Module</vt:lpstr>
      <vt:lpstr>Dose Rates in 5 Directions in Concrete Module</vt:lpstr>
      <vt:lpstr>Dose Rates in 5 Directions in Concrete Module</vt:lpstr>
      <vt:lpstr>Dose Rates in 5 Directions in Concrete Module</vt:lpstr>
      <vt:lpstr>Summary of Results and Conclusions</vt:lpstr>
      <vt:lpstr>Summary of Results and Conclusions</vt:lpstr>
      <vt:lpstr>Future Activities</vt:lpstr>
    </vt:vector>
  </TitlesOfParts>
  <Company>IAEA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SCHLOSMAN, Anna</dc:creator>
  <cp:lastModifiedBy>Amir Masoud Taherian</cp:lastModifiedBy>
  <cp:revision>46</cp:revision>
  <dcterms:created xsi:type="dcterms:W3CDTF">2017-02-15T15:49:57Z</dcterms:created>
  <dcterms:modified xsi:type="dcterms:W3CDTF">2019-06-17T14:32:51Z</dcterms:modified>
</cp:coreProperties>
</file>