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332" r:id="rId3"/>
    <p:sldId id="333" r:id="rId4"/>
    <p:sldId id="317" r:id="rId5"/>
    <p:sldId id="343" r:id="rId6"/>
    <p:sldId id="339" r:id="rId7"/>
    <p:sldId id="311" r:id="rId8"/>
    <p:sldId id="340" r:id="rId9"/>
    <p:sldId id="342" r:id="rId10"/>
    <p:sldId id="344" r:id="rId11"/>
    <p:sldId id="338" r:id="rId12"/>
    <p:sldId id="346" r:id="rId13"/>
    <p:sldId id="345" r:id="rId14"/>
    <p:sldId id="347" r:id="rId15"/>
    <p:sldId id="336" r:id="rId16"/>
    <p:sldId id="334" r:id="rId17"/>
    <p:sldId id="312" r:id="rId18"/>
    <p:sldId id="319" r:id="rId19"/>
    <p:sldId id="327" r:id="rId20"/>
    <p:sldId id="322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003399"/>
    <a:srgbClr val="00359E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9" autoAdjust="0"/>
  </p:normalViewPr>
  <p:slideViewPr>
    <p:cSldViewPr>
      <p:cViewPr>
        <p:scale>
          <a:sx n="109" d="100"/>
          <a:sy n="109" d="100"/>
        </p:scale>
        <p:origin x="-108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888ED5-5941-4F1F-8EEC-C67ABD4E6BB5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FC063EB-A373-4251-8EFA-5914E6A7F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00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063EB-A373-4251-8EFA-5914E6A7F4F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1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0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6AE2-CC14-4C0F-B17C-3AB6F1639694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CDBC-622F-4AB2-A916-D324EB22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embo St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embo St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6462E-2741-4C3C-BE1C-E7E7FCE64871}" type="datetimeFigureOut">
              <a:rPr lang="en-US" smtClean="0"/>
              <a:pPr/>
              <a:t>7/5/14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7FE8-E271-4AA6-B8AA-91B9AB21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/>
                <a:cs typeface="Times New Roman"/>
              </a:rPr>
              <a:t>Educating Policy Students in Nuclear Forensics </a:t>
            </a:r>
            <a:r>
              <a:rPr lang="en-US" sz="3600" b="1" dirty="0">
                <a:latin typeface="Times New Roman"/>
                <a:cs typeface="Times New Roman"/>
              </a:rPr>
              <a:t/>
            </a:r>
            <a:br>
              <a:rPr lang="en-US" sz="3600" b="1" dirty="0">
                <a:latin typeface="Times New Roman"/>
                <a:cs typeface="Times New Roman"/>
              </a:rPr>
            </a:br>
            <a:r>
              <a:rPr lang="en-US" sz="3600" b="1" dirty="0" smtClean="0">
                <a:latin typeface="Times New Roman"/>
                <a:cs typeface="Times New Roman"/>
              </a:rPr>
              <a:t/>
            </a:r>
            <a:br>
              <a:rPr lang="en-US" sz="3600" b="1" dirty="0" smtClean="0">
                <a:latin typeface="Times New Roman"/>
                <a:cs typeface="Times New Roman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George M. Moore PE PhD JD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Scientist-in-Residence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James Martin Center for Nonproliferation  Studies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Monterey Institute of International Studies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Graduate School of Middlebury College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/>
                <a:cs typeface="Times New Roman"/>
              </a:rPr>
              <a:t/>
            </a:r>
            <a:br>
              <a:rPr lang="en-US" sz="1800" b="1" dirty="0" smtClean="0">
                <a:latin typeface="Times New Roman"/>
                <a:cs typeface="Times New Roman"/>
              </a:rPr>
            </a:br>
            <a:r>
              <a:rPr lang="en-US" sz="1800" b="1" dirty="0">
                <a:latin typeface="Times New Roman"/>
                <a:cs typeface="Times New Roman"/>
              </a:rPr>
              <a:t>International Conference on Advances in Nuclear Forensics: Countering the Evolving Threat of Nuclear and Other Radioactive Material out of Regulatory Control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800" b="1" dirty="0" smtClean="0">
                <a:latin typeface="Times New Roman"/>
                <a:cs typeface="Times New Roman"/>
              </a:rPr>
              <a:t>Vienna</a:t>
            </a:r>
            <a:br>
              <a:rPr lang="en-US" sz="1800" b="1" dirty="0" smtClean="0">
                <a:latin typeface="Times New Roman"/>
                <a:cs typeface="Times New Roman"/>
              </a:rPr>
            </a:br>
            <a:r>
              <a:rPr lang="en-US" sz="1800" b="1" dirty="0" smtClean="0">
                <a:latin typeface="Times New Roman"/>
                <a:cs typeface="Times New Roman"/>
              </a:rPr>
              <a:t>July 7-10, 2014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/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294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785746" y="2155413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7" name="image02.jp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-304800" y="1295400"/>
            <a:ext cx="5410200" cy="4953000"/>
          </a:xfrm>
          <a:prstGeom prst="rect">
            <a:avLst/>
          </a:prstGeom>
          <a:ln/>
        </p:spPr>
      </p:pic>
      <p:pic>
        <p:nvPicPr>
          <p:cNvPr id="8" name="image00.jp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5029200" y="1905000"/>
            <a:ext cx="3276600" cy="43434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656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1219200"/>
            <a:ext cx="869996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Texts?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Updates to Moody?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Society studies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Journal publications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Media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Timeliness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Death by Lecture and PowerPoint—the Need for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Flipping—</a:t>
            </a:r>
            <a:r>
              <a:rPr lang="en-GB" sz="2800" b="1" smtClean="0">
                <a:latin typeface="Times New Roman" pitchFamily="18" charset="0"/>
                <a:cs typeface="Times New Roman" pitchFamily="18" charset="0"/>
              </a:rPr>
              <a:t>Guided reading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24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785746" y="2155413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professor-teaching-cart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3946277" cy="2933700"/>
          </a:xfrm>
          <a:prstGeom prst="rect">
            <a:avLst/>
          </a:prstGeom>
        </p:spPr>
      </p:pic>
      <p:pic>
        <p:nvPicPr>
          <p:cNvPr id="6" name="Picture 5" descr="16058206-portrait-of-a-teacher-giving-a-lecture-at-a-classro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06800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40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1219200"/>
            <a:ext cx="869996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 “Flipped Classroom”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Hot topic with teachers (query whether university instructors, professors, lecturers are teachers)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Concept is to present outside the classroom by video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Post on class site (Moodle, etc.) is a possibility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Reading guide videos for assigned reading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Post-class videos of difficult topics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0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3765" y="1905000"/>
            <a:ext cx="7463802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is educating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Policy Students</a:t>
            </a:r>
          </a:p>
          <a:p>
            <a:pPr algn="ctr"/>
            <a:r>
              <a:rPr lang="en-US" sz="8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ifferent?</a:t>
            </a:r>
          </a:p>
        </p:txBody>
      </p:sp>
    </p:spTree>
    <p:extLst>
      <p:ext uri="{BB962C8B-B14F-4D97-AF65-F5344CB8AC3E}">
        <p14:creationId xmlns:p14="http://schemas.microsoft.com/office/powerpoint/2010/main" val="367997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SzPct val="90000"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We’ve been talking about it</a:t>
            </a: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But we haven’t discussed</a:t>
            </a: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Fears re grades and competition, particularly with more technically oriented students</a:t>
            </a:r>
          </a:p>
          <a:p>
            <a:pPr marL="742950" lvl="1" indent="-2857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Reluctance to ask questions in class</a:t>
            </a:r>
          </a:p>
          <a:p>
            <a:pPr marL="742950" lvl="1" indent="-2857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Need for increased office hours?</a:t>
            </a:r>
          </a:p>
        </p:txBody>
      </p:sp>
    </p:spTree>
    <p:extLst>
      <p:ext uri="{BB962C8B-B14F-4D97-AF65-F5344CB8AC3E}">
        <p14:creationId xmlns:p14="http://schemas.microsoft.com/office/powerpoint/2010/main" val="314952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6598" y="2022824"/>
            <a:ext cx="6130805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Problems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Opportunities </a:t>
            </a:r>
          </a:p>
          <a:p>
            <a:pPr algn="ctr"/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29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2020" y="1412776"/>
            <a:ext cx="8699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Little to work with</a:t>
            </a:r>
          </a:p>
          <a:p>
            <a:pPr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Text suitable for Policy Students</a:t>
            </a:r>
          </a:p>
          <a:p>
            <a:pPr marL="971550" lvl="1" indent="-5143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Accepted curriculum</a:t>
            </a:r>
          </a:p>
          <a:p>
            <a:pPr marL="971550" lvl="1" indent="-51435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Lack of sponsorship (faculty, funder)</a:t>
            </a: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Nuclear Security Series No. 12</a:t>
            </a: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INSEN</a:t>
            </a: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2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47497" y="2420888"/>
            <a:ext cx="645238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needed—</a:t>
            </a:r>
          </a:p>
          <a:p>
            <a:pPr algn="ctr"/>
            <a:endParaRPr lang="en-US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991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Definitely a text </a:t>
            </a: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Broad coverage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Policy and International format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Pre-calculus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Potential for graded approach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Why rather than How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800" b="1" smtClean="0">
                <a:latin typeface="Times New Roman" pitchFamily="18" charset="0"/>
                <a:cs typeface="Times New Roman" pitchFamily="18" charset="0"/>
              </a:rPr>
              <a:t>lead sponsor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2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6536" y="1499604"/>
            <a:ext cx="8699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672" y="1219200"/>
            <a:ext cx="6991918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a Policy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Student?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Why  should we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educate them? </a:t>
            </a:r>
          </a:p>
          <a:p>
            <a:pPr algn="ctr"/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06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219200"/>
            <a:ext cx="869996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SzPct val="90000"/>
            </a:pPr>
            <a:endParaRPr lang="en-GB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Policy Students are those students who will become diplomats, politicians, managers, etc.—these are decision makers</a:t>
            </a:r>
          </a:p>
          <a:p>
            <a:pPr lvl="1">
              <a:buClr>
                <a:schemeClr val="tx2"/>
              </a:buClr>
              <a:buSzPct val="90000"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Most are non-technical—if they are grad students they probably studied international relations, government, pre-law, etc. as an undergraduate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 small group will have technical backgrounds, but many have had no math or science since high school</a:t>
            </a:r>
          </a:p>
        </p:txBody>
      </p:sp>
    </p:spTree>
    <p:extLst>
      <p:ext uri="{BB962C8B-B14F-4D97-AF65-F5344CB8AC3E}">
        <p14:creationId xmlns:p14="http://schemas.microsoft.com/office/powerpoint/2010/main" val="194702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57200" y="13716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They are bright and good students, but most lack fundamentals of science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28800" lvl="3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Clr>
                <a:schemeClr val="tx2"/>
              </a:buClr>
              <a:buSzPct val="90000"/>
            </a:pP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=b   implies x=b/a</a:t>
            </a:r>
          </a:p>
          <a:p>
            <a:pPr lvl="3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buClr>
                <a:schemeClr val="tx2"/>
              </a:buClr>
              <a:buSzPct val="90000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3 x 10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           5E-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02     N(t)=N(0)e</a:t>
            </a:r>
            <a:r>
              <a:rPr lang="en-GB" sz="2800" b="1" baseline="30000" dirty="0" smtClean="0">
                <a:latin typeface="Times New Roman" pitchFamily="18" charset="0"/>
                <a:cs typeface="Times New Roman" pitchFamily="18" charset="0"/>
              </a:rPr>
              <a:t>-(.693t/T)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Monterey experience</a:t>
            </a:r>
          </a:p>
        </p:txBody>
      </p:sp>
    </p:spTree>
    <p:extLst>
      <p:ext uri="{BB962C8B-B14F-4D97-AF65-F5344CB8AC3E}">
        <p14:creationId xmlns:p14="http://schemas.microsoft.com/office/powerpoint/2010/main" val="22772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219200"/>
            <a:ext cx="869996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SzPct val="90000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Why education of Policy Students is important</a:t>
            </a:r>
          </a:p>
          <a:p>
            <a:pPr>
              <a:buClr>
                <a:schemeClr val="tx2"/>
              </a:buClr>
              <a:buSzPct val="90000"/>
            </a:pP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Because they may have a great potential downstream impact on sustainability of nuclear forensics programs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Because they have or are the general public and public understanding of nuclear forensics is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lacking</a:t>
            </a: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So, why are almost all programs geared to technical students?</a:t>
            </a: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93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143000" y="2017455"/>
            <a:ext cx="694432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to educate</a:t>
            </a:r>
          </a:p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Policy Students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29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219200"/>
            <a:ext cx="8699960" cy="723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There are two basic issues</a:t>
            </a:r>
          </a:p>
          <a:p>
            <a:pPr lvl="1">
              <a:buClr>
                <a:schemeClr val="tx2"/>
              </a:buClr>
              <a:buSzPct val="90000"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What to teach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How to teach it</a:t>
            </a:r>
          </a:p>
          <a:p>
            <a:pPr lvl="1">
              <a:buClr>
                <a:schemeClr val="tx2"/>
              </a:buClr>
              <a:buSzPct val="90000"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What to teach</a:t>
            </a:r>
          </a:p>
          <a:p>
            <a:pPr lvl="2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Scope of nuclear forensics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Basic science—but needs broad introduction and must be grounded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International organizations and domestic organizations and their roles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Don’t forget the “forensics” bit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18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1219200"/>
            <a:ext cx="869996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tx2"/>
              </a:buClr>
              <a:buSzPct val="90000"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What to teach</a:t>
            </a:r>
          </a:p>
          <a:p>
            <a:pPr lvl="2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How much science vs. how much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policy (or lack thereof)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Monterey syllabus</a:t>
            </a:r>
          </a:p>
          <a:p>
            <a:pPr lvl="2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How to teach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Opinion—lecture is now the best course format—seminar may be preferable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Concepts need to be taught at a high (overview ) level </a:t>
            </a:r>
          </a:p>
          <a:p>
            <a:pPr lvl="2">
              <a:buClr>
                <a:schemeClr val="tx2"/>
              </a:buClr>
              <a:buSzPct val="90000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0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4789"/>
              </a:clrFrom>
              <a:clrTo>
                <a:srgbClr val="004789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267200" cy="124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1219200"/>
            <a:ext cx="8699960" cy="7909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to teach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2">
              <a:buClr>
                <a:schemeClr val="tx2"/>
              </a:buClr>
              <a:buSzPct val="90000"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asic science will need to be covered as will definitions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of my declared objectives is not to make the students nuclear forensics experts, but to give them the background and language to talk to experts and read reports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Perhaps thinking of it as a language course is helpful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Importance of case studies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Texts?</a:t>
            </a: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buClr>
                <a:schemeClr val="tx2"/>
              </a:buClr>
              <a:buSzPct val="90000"/>
              <a:buFont typeface="Wingdings" charset="2"/>
              <a:buChar char="ü"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Clr>
                <a:schemeClr val="tx2"/>
              </a:buClr>
              <a:buSzPct val="90000"/>
              <a:buFont typeface="Wingdings" charset="2"/>
              <a:buChar char="Ø"/>
            </a:pP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tx2"/>
              </a:buClr>
              <a:buSzPct val="90000"/>
            </a:pPr>
            <a:endParaRPr lang="en-GB" sz="20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chemeClr val="tx2"/>
              </a:buClr>
              <a:buSzPct val="90000"/>
            </a:pPr>
            <a:endParaRPr lang="en-GB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7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II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MIIStemplate</Template>
  <TotalTime>2478</TotalTime>
  <Words>530</Words>
  <Application>Microsoft Macintosh PowerPoint</Application>
  <PresentationFormat>On-screen Show (4:3)</PresentationFormat>
  <Paragraphs>146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MIIStemplate</vt:lpstr>
      <vt:lpstr>Custom Design</vt:lpstr>
      <vt:lpstr>      Educating Policy Students in Nuclear Forensics    George M. Moore PE PhD JD Scientist-in-Residence James Martin Center for Nonproliferation  Studies Monterey Institute of International Studies A Graduate School of Middlebury College  International Conference on Advances in Nuclear Forensics: Countering the Evolving Threat of Nuclear and Other Radioactive Material out of Regulatory Control  Vienna July 7-10, 2014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bgudbergsdottir</dc:creator>
  <cp:lastModifiedBy>George Moore</cp:lastModifiedBy>
  <cp:revision>193</cp:revision>
  <cp:lastPrinted>2012-10-29T16:59:58Z</cp:lastPrinted>
  <dcterms:created xsi:type="dcterms:W3CDTF">2010-08-17T18:08:52Z</dcterms:created>
  <dcterms:modified xsi:type="dcterms:W3CDTF">2014-07-05T14:58:06Z</dcterms:modified>
</cp:coreProperties>
</file>