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62" r:id="rId3"/>
  </p:sldMasterIdLst>
  <p:notesMasterIdLst>
    <p:notesMasterId r:id="rId31"/>
  </p:notesMasterIdLst>
  <p:handoutMasterIdLst>
    <p:handoutMasterId r:id="rId32"/>
  </p:handoutMasterIdLst>
  <p:sldIdLst>
    <p:sldId id="256" r:id="rId4"/>
    <p:sldId id="342" r:id="rId5"/>
    <p:sldId id="345" r:id="rId6"/>
    <p:sldId id="347" r:id="rId7"/>
    <p:sldId id="350" r:id="rId8"/>
    <p:sldId id="348" r:id="rId9"/>
    <p:sldId id="353" r:id="rId10"/>
    <p:sldId id="354" r:id="rId11"/>
    <p:sldId id="362" r:id="rId12"/>
    <p:sldId id="359" r:id="rId13"/>
    <p:sldId id="366" r:id="rId14"/>
    <p:sldId id="367" r:id="rId15"/>
    <p:sldId id="368" r:id="rId16"/>
    <p:sldId id="370" r:id="rId17"/>
    <p:sldId id="382" r:id="rId18"/>
    <p:sldId id="371" r:id="rId19"/>
    <p:sldId id="375" r:id="rId20"/>
    <p:sldId id="376" r:id="rId21"/>
    <p:sldId id="377" r:id="rId22"/>
    <p:sldId id="378" r:id="rId23"/>
    <p:sldId id="381" r:id="rId24"/>
    <p:sldId id="384" r:id="rId25"/>
    <p:sldId id="373" r:id="rId26"/>
    <p:sldId id="374" r:id="rId27"/>
    <p:sldId id="379" r:id="rId28"/>
    <p:sldId id="337" r:id="rId29"/>
    <p:sldId id="380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83" autoAdjust="0"/>
  </p:normalViewPr>
  <p:slideViewPr>
    <p:cSldViewPr showGuides="1"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19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D1C92A-52F5-416F-9D83-495C9B16DA08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4DE9C9-5DAF-4B42-84FA-DBDFB95D4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14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2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rtlCol="0" anchor="t">
            <a:normAutofit/>
          </a:bodyPr>
          <a:lstStyle>
            <a:lvl1pPr algn="ctr">
              <a:defRPr lang="en-US" baseline="0">
                <a:solidFill>
                  <a:srgbClr val="000000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5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27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0143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4047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rtlCol="0" anchor="t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14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267200" y="1295400"/>
            <a:ext cx="4114800" cy="30480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57725" y="4419600"/>
            <a:ext cx="3724275" cy="152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1">
                <a:latin typeface="+mn-lt"/>
              </a:defRPr>
            </a:lvl1pPr>
            <a:lvl2pPr marL="0" indent="0">
              <a:buFontTx/>
              <a:buNone/>
              <a:defRPr sz="1600">
                <a:latin typeface="+mn-lt"/>
              </a:defRPr>
            </a:lvl2pPr>
            <a:lvl3pPr marL="0" indent="0">
              <a:buFontTx/>
              <a:buNone/>
              <a:defRPr sz="1600">
                <a:latin typeface="+mn-lt"/>
              </a:defRPr>
            </a:lvl3pPr>
            <a:lvl4pPr marL="0" indent="0">
              <a:buFontTx/>
              <a:buNone/>
              <a:defRPr sz="1600">
                <a:latin typeface="+mn-lt"/>
              </a:defRPr>
            </a:lvl4pPr>
            <a:lvl5pPr marL="0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54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200" y="4572000"/>
            <a:ext cx="3810000" cy="1447800"/>
          </a:xfrm>
          <a:prstGeom prst="rect">
            <a:avLst/>
          </a:prstGeom>
        </p:spPr>
        <p:txBody>
          <a:bodyPr/>
          <a:lstStyle>
            <a:lvl1pPr>
              <a:defRPr sz="16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3006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rtlCol="0" anchor="t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8418" y="5102163"/>
            <a:ext cx="2479849" cy="523875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02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267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34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1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649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72000" y="1447800"/>
            <a:ext cx="3810000" cy="2863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lang="en-US" dirty="0" smtClean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57725" y="4419600"/>
            <a:ext cx="3724275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i="1">
                <a:latin typeface="+mn-lt"/>
              </a:defRPr>
            </a:lvl1pPr>
            <a:lvl2pPr marL="0" indent="0">
              <a:buFontTx/>
              <a:buNone/>
              <a:defRPr sz="1600">
                <a:latin typeface="+mn-lt"/>
              </a:defRPr>
            </a:lvl2pPr>
            <a:lvl3pPr marL="0" indent="0">
              <a:buFontTx/>
              <a:buNone/>
              <a:defRPr sz="1600">
                <a:latin typeface="+mn-lt"/>
              </a:defRPr>
            </a:lvl3pPr>
            <a:lvl4pPr marL="0" indent="0">
              <a:buFontTx/>
              <a:buNone/>
              <a:defRPr sz="1600">
                <a:latin typeface="+mn-lt"/>
              </a:defRPr>
            </a:lvl4pPr>
            <a:lvl5pPr marL="0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11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76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5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05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32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45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058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072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925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rtlCol="0" anchor="t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8418" y="5102163"/>
            <a:ext cx="2479849" cy="523875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620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2895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200" y="4572000"/>
            <a:ext cx="3810000" cy="1447800"/>
          </a:xfrm>
          <a:prstGeom prst="rect">
            <a:avLst/>
          </a:prstGeom>
        </p:spPr>
        <p:txBody>
          <a:bodyPr/>
          <a:lstStyle>
            <a:lvl1pPr>
              <a:defRPr sz="16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2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043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rtlCol="0" anchor="t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8418" y="5102163"/>
            <a:ext cx="2479849" cy="523875"/>
          </a:xfrm>
        </p:spPr>
        <p:txBody>
          <a:bodyPr lIns="0" rIns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3914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97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781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1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41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32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0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600" y="-3175"/>
            <a:ext cx="3505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200" dirty="0">
                <a:solidFill>
                  <a:schemeClr val="bg1"/>
                </a:solidFill>
                <a:latin typeface="Frutiger LT Std 45 Light"/>
              </a:rPr>
              <a:t>  </a:t>
            </a:r>
            <a:r>
              <a:rPr lang="en-US" sz="1200" dirty="0">
                <a:latin typeface="Frutiger LT Std 45 Light"/>
              </a:rPr>
              <a:t>Los Alamos National Laboratory  </a:t>
            </a:r>
            <a:r>
              <a:rPr lang="en-US" sz="1200" dirty="0">
                <a:solidFill>
                  <a:srgbClr val="F4B834"/>
                </a:solidFill>
                <a:latin typeface="Frutiger LT Std 45 Light"/>
              </a:rPr>
              <a:t>|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LLC for 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0F1824"/>
                </a:solidFill>
                <a:latin typeface="Frutiger LT Std 67 Bold Condens"/>
              </a:rPr>
              <a:t>UNCLASSIFIED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600" y="6564313"/>
            <a:ext cx="35052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Frutiger LT Std 45 Light"/>
              </a:rPr>
              <a:t>April 2014  </a:t>
            </a:r>
            <a:r>
              <a:rPr lang="en-US" sz="1000" dirty="0">
                <a:solidFill>
                  <a:srgbClr val="F4B834"/>
                </a:solidFill>
                <a:latin typeface="Frutiger LT Std 45 Light"/>
              </a:rPr>
              <a:t>|  </a:t>
            </a:r>
            <a:r>
              <a:rPr lang="en-US" sz="1000" b="1" dirty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dirty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dirty="0">
                <a:solidFill>
                  <a:srgbClr val="FFFFFF"/>
                </a:solidFill>
                <a:latin typeface="Frutiger LT Std 45 Light"/>
              </a:rPr>
              <a:t>  </a:t>
            </a:r>
            <a:fld id="{B43A3DAF-83AA-4137-9139-77BCC644B0C8}" type="slidenum">
              <a:rPr lang="en-US" sz="1000">
                <a:solidFill>
                  <a:srgbClr val="FFFFFF"/>
                </a:solidFill>
                <a:latin typeface="Frutiger LT Std 45 Ligh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Frutiger LT Std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6075" indent="-346075" algn="l" rtl="0" fontAlgn="base">
        <a:spcBef>
          <a:spcPts val="900"/>
        </a:spcBef>
        <a:spcAft>
          <a:spcPct val="0"/>
        </a:spcAft>
        <a:buClr>
          <a:srgbClr val="F4B834"/>
        </a:buClr>
        <a:buFont typeface="Wingdings" pitchFamily="2" charset="2"/>
        <a:buChar char="§"/>
        <a:defRPr lang="en-US"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7763" indent="-233363" algn="l" rtl="0" fontAlgn="base">
        <a:spcBef>
          <a:spcPts val="575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82725" indent="-222250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830388" indent="-225425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600" y="-3175"/>
            <a:ext cx="3505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200" dirty="0">
                <a:solidFill>
                  <a:schemeClr val="bg1"/>
                </a:solidFill>
                <a:latin typeface="Frutiger LT Std 45 Light"/>
              </a:rPr>
              <a:t>  Los Alamos National Laboratory  </a:t>
            </a:r>
            <a:r>
              <a:rPr lang="en-US" sz="1200" dirty="0">
                <a:solidFill>
                  <a:srgbClr val="F4B834"/>
                </a:solidFill>
                <a:latin typeface="Frutiger LT Std 45 Light"/>
              </a:rPr>
              <a:t>|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LLC for 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chemeClr val="bg1"/>
                </a:solidFill>
                <a:latin typeface="Frutiger LT Std 67 Bold Condens"/>
              </a:rPr>
              <a:t>UNCLASSIFIED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600" y="6564313"/>
            <a:ext cx="35052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Frutiger LT Std 45 Light"/>
              </a:rPr>
              <a:t>April 2013  </a:t>
            </a:r>
            <a:r>
              <a:rPr lang="en-US" sz="1000" dirty="0">
                <a:solidFill>
                  <a:srgbClr val="F4B834"/>
                </a:solidFill>
                <a:latin typeface="Frutiger LT Std 45 Light"/>
              </a:rPr>
              <a:t>|  </a:t>
            </a:r>
            <a:r>
              <a:rPr lang="en-US" sz="1000" b="1" dirty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dirty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dirty="0">
                <a:solidFill>
                  <a:srgbClr val="FFFFFF"/>
                </a:solidFill>
                <a:latin typeface="Frutiger LT Std 45 Light"/>
              </a:rPr>
              <a:t>  </a:t>
            </a:r>
            <a:fld id="{B14814EB-1D37-44F6-BA21-D999A02393FE}" type="slidenum">
              <a:rPr lang="en-US" sz="1000">
                <a:solidFill>
                  <a:srgbClr val="FFFFFF"/>
                </a:solidFill>
                <a:latin typeface="Frutiger LT Std 45 Ligh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Frutiger LT Std 45 Ligh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6075" indent="-346075" algn="l" rtl="0" fontAlgn="base">
        <a:spcBef>
          <a:spcPts val="900"/>
        </a:spcBef>
        <a:spcAft>
          <a:spcPct val="0"/>
        </a:spcAft>
        <a:buClr>
          <a:srgbClr val="F4B834"/>
        </a:buClr>
        <a:buFont typeface="Wingdings" pitchFamily="2" charset="2"/>
        <a:buChar char="§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7763" indent="-233363" algn="l" rtl="0" fontAlgn="base">
        <a:spcBef>
          <a:spcPts val="575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482725" indent="-222250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830388" indent="-225425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LLC for 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chemeClr val="bg1"/>
                </a:solidFill>
                <a:latin typeface="Frutiger LT Std 67 Bold Condens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6075" indent="-346075" algn="l" rtl="0" fontAlgn="base">
        <a:spcBef>
          <a:spcPts val="900"/>
        </a:spcBef>
        <a:spcAft>
          <a:spcPct val="0"/>
        </a:spcAft>
        <a:buClr>
          <a:srgbClr val="F4B834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7763" indent="-233363" algn="l" rtl="0" fontAlgn="base">
        <a:spcBef>
          <a:spcPts val="575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82725" indent="-222250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830388" indent="-225425" algn="l" rtl="0" fontAlgn="base">
        <a:spcBef>
          <a:spcPct val="20000"/>
        </a:spcBef>
        <a:spcAft>
          <a:spcPct val="0"/>
        </a:spcAft>
        <a:buClr>
          <a:srgbClr val="F4B83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599" y="533400"/>
            <a:ext cx="8686800" cy="86946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altLang="en-US" sz="1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en-US" sz="2550" dirty="0" smtClean="0">
                <a:solidFill>
                  <a:srgbClr val="FFC000"/>
                </a:solidFill>
                <a:cs typeface="Arial" pitchFamily="34" charset="0"/>
              </a:rPr>
              <a:t>Challenges in Bulk Nuclear Forensics Sample Analysis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altLang="en-US" sz="1000" b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4" y="3689628"/>
            <a:ext cx="83438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cs typeface="Arial" pitchFamily="34" charset="0"/>
              </a:rPr>
              <a:t>Lisa Colletti, Laura Ortega, Karen Haynes, Kevin Kuhn, Peter Mason,</a:t>
            </a:r>
            <a:r>
              <a:rPr lang="en-US" altLang="en-US" b="1" baseline="30000" dirty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altLang="en-US" b="1" dirty="0">
                <a:solidFill>
                  <a:schemeClr val="bg1"/>
                </a:solidFill>
                <a:cs typeface="Arial" pitchFamily="34" charset="0"/>
              </a:rPr>
              <a:t> Richard Essex,</a:t>
            </a:r>
            <a:r>
              <a:rPr lang="en-US" altLang="en-US" b="1" baseline="30000" dirty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altLang="en-US" b="1" dirty="0">
                <a:solidFill>
                  <a:schemeClr val="bg1"/>
                </a:solidFill>
                <a:cs typeface="Arial" pitchFamily="34" charset="0"/>
              </a:rPr>
              <a:t> Kevin McLeary,</a:t>
            </a:r>
            <a:r>
              <a:rPr lang="en-US" altLang="en-US" b="1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cs typeface="Arial" pitchFamily="34" charset="0"/>
              </a:rPr>
              <a:t> Jim Blankenship,</a:t>
            </a:r>
            <a:r>
              <a:rPr lang="en-US" altLang="en-US" b="1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cs typeface="Arial" pitchFamily="34" charset="0"/>
              </a:rPr>
              <a:t>Lav</a:t>
            </a:r>
            <a:r>
              <a:rPr lang="en-US" alt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cs typeface="Arial" pitchFamily="34" charset="0"/>
              </a:rPr>
              <a:t>Tandon</a:t>
            </a:r>
            <a:endParaRPr lang="en-US" altLang="en-US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en-US" sz="8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1200" b="1" dirty="0">
                <a:cs typeface="Arial" pitchFamily="34" charset="0"/>
              </a:rPr>
              <a:t>Los Alamos National Laboratory, </a:t>
            </a:r>
            <a:r>
              <a:rPr lang="en-US" altLang="en-US" sz="1200" b="1" u="sng" dirty="0" smtClean="0">
                <a:cs typeface="Arial" pitchFamily="34" charset="0"/>
              </a:rPr>
              <a:t>USA</a:t>
            </a:r>
            <a:r>
              <a:rPr lang="en-US" altLang="en-US" sz="1200" b="1" dirty="0" smtClean="0">
                <a:cs typeface="Arial" pitchFamily="34" charset="0"/>
              </a:rPr>
              <a:t> | </a:t>
            </a:r>
            <a:r>
              <a:rPr lang="en-US" altLang="en-US" sz="1200" b="1" baseline="30000" dirty="0" smtClean="0">
                <a:cs typeface="Arial" pitchFamily="34" charset="0"/>
              </a:rPr>
              <a:t>1</a:t>
            </a:r>
            <a:r>
              <a:rPr lang="en-US" altLang="en-US" sz="1200" b="1" dirty="0" smtClean="0">
                <a:cs typeface="Arial" pitchFamily="34" charset="0"/>
              </a:rPr>
              <a:t>New </a:t>
            </a:r>
            <a:r>
              <a:rPr lang="en-US" altLang="en-US" sz="1200" b="1" dirty="0">
                <a:cs typeface="Arial" pitchFamily="34" charset="0"/>
              </a:rPr>
              <a:t>Brunswick Laboratory, </a:t>
            </a:r>
            <a:r>
              <a:rPr lang="en-US" altLang="en-US" sz="1200" b="1" u="sng" dirty="0" smtClean="0">
                <a:cs typeface="Arial" pitchFamily="34" charset="0"/>
              </a:rPr>
              <a:t>USA</a:t>
            </a:r>
            <a:r>
              <a:rPr lang="en-US" altLang="en-US" sz="1200" b="1" dirty="0" smtClean="0">
                <a:cs typeface="Arial" pitchFamily="34" charset="0"/>
              </a:rPr>
              <a:t> | </a:t>
            </a:r>
            <a:r>
              <a:rPr lang="en-US" altLang="en-US" sz="1200" b="1" baseline="30000" dirty="0" smtClean="0">
                <a:cs typeface="Arial" pitchFamily="34" charset="0"/>
              </a:rPr>
              <a:t>2</a:t>
            </a:r>
            <a:r>
              <a:rPr lang="en-US" altLang="en-US" sz="1200" b="1" dirty="0" smtClean="0">
                <a:cs typeface="Arial" pitchFamily="34" charset="0"/>
              </a:rPr>
              <a:t>Federal </a:t>
            </a:r>
            <a:r>
              <a:rPr lang="en-US" altLang="en-US" sz="1200" b="1" dirty="0">
                <a:cs typeface="Arial" pitchFamily="34" charset="0"/>
              </a:rPr>
              <a:t>Bureau of Investigation, </a:t>
            </a:r>
            <a:r>
              <a:rPr lang="en-US" altLang="en-US" sz="1200" b="1" u="sng" dirty="0">
                <a:cs typeface="Arial" pitchFamily="34" charset="0"/>
              </a:rPr>
              <a:t>USA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0998" y="5257800"/>
            <a:ext cx="83438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700" b="1" dirty="0">
                <a:solidFill>
                  <a:srgbClr val="FFC000"/>
                </a:solidFill>
              </a:rPr>
              <a:t>IAEA International Conference on Advances in Nuclear Forensics IAEA-CN-218</a:t>
            </a:r>
            <a:endParaRPr lang="en-US" sz="1700" b="1" dirty="0">
              <a:solidFill>
                <a:srgbClr val="FFC000"/>
              </a:solidFill>
              <a:ea typeface="ＭＳ Ｐゴシック"/>
              <a:cs typeface="ＭＳ Ｐゴシック"/>
            </a:endParaRPr>
          </a:p>
          <a:p>
            <a:pPr marL="914400">
              <a:spcBef>
                <a:spcPts val="0"/>
              </a:spcBef>
              <a:spcAft>
                <a:spcPts val="0"/>
              </a:spcAft>
              <a:buNone/>
              <a:tabLst>
                <a:tab pos="5943600" algn="l"/>
              </a:tabLst>
              <a:defRPr/>
            </a:pPr>
            <a:r>
              <a:rPr lang="en-GB" sz="14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July 7-10, 2014	Vienna, Austria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C000"/>
                </a:solidFill>
                <a:latin typeface="Calibri" pitchFamily="34" charset="0"/>
              </a:rPr>
              <a:t>-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896" y="76200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LA-UR-14-24844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914400" y="1752600"/>
            <a:ext cx="6915393" cy="43088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ISO-17025 Procedures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7575" y="2209800"/>
            <a:ext cx="7997825" cy="23767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lang="en-US" sz="2800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Times" pitchFamily="-12" charset="0"/>
              <a:buBlip>
                <a:blip r:embed="rId2"/>
              </a:buBlip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NF-QA-001, </a:t>
            </a:r>
            <a:r>
              <a:rPr lang="en-US" sz="1800" i="1" dirty="0" smtClean="0">
                <a:latin typeface="Arial" panose="020B0604020202020204" pitchFamily="34" charset="0"/>
              </a:rPr>
              <a:t>Nuclear Forensics Analysis Results Review, Approval and Release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Times" pitchFamily="-12" charset="0"/>
              <a:buBlip>
                <a:blip r:embed="rId2"/>
              </a:buBlip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NF-QA-003, </a:t>
            </a:r>
            <a:r>
              <a:rPr lang="en-US" sz="1800" i="1" dirty="0" smtClean="0">
                <a:latin typeface="Arial" panose="020B0604020202020204" pitchFamily="34" charset="0"/>
              </a:rPr>
              <a:t>Calculation of Uncertainties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Times" pitchFamily="-12" charset="0"/>
              <a:buBlip>
                <a:blip r:embed="rId2"/>
              </a:buBlip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NF-QA-006, </a:t>
            </a:r>
            <a:r>
              <a:rPr lang="en-US" sz="1800" i="1" dirty="0" smtClean="0">
                <a:latin typeface="Arial" panose="020B0604020202020204" pitchFamily="34" charset="0"/>
              </a:rPr>
              <a:t>Root Cause Analysis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Times" pitchFamily="-12" charset="0"/>
              <a:buBlip>
                <a:blip r:embed="rId2"/>
              </a:buBlip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NF-QA-007, </a:t>
            </a:r>
            <a:r>
              <a:rPr lang="en-US" sz="1800" i="1" dirty="0" smtClean="0">
                <a:latin typeface="Arial" panose="020B0604020202020204" pitchFamily="34" charset="0"/>
              </a:rPr>
              <a:t>Management Review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Times" pitchFamily="-12" charset="0"/>
              <a:buBlip>
                <a:blip r:embed="rId2"/>
              </a:buBlip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NF-QA-008, </a:t>
            </a:r>
            <a:r>
              <a:rPr lang="en-US" sz="1800" i="1" dirty="0" smtClean="0">
                <a:latin typeface="Arial" panose="020B0604020202020204" pitchFamily="34" charset="0"/>
              </a:rPr>
              <a:t>Review of Requests, Tenders, and Contracts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Times" pitchFamily="-12" charset="0"/>
              <a:buBlip>
                <a:blip r:embed="rId2"/>
              </a:buBlip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NF-QA-009, </a:t>
            </a:r>
            <a:r>
              <a:rPr lang="en-US" sz="1800" i="1" dirty="0" smtClean="0">
                <a:latin typeface="Arial" panose="020B0604020202020204" pitchFamily="34" charset="0"/>
              </a:rPr>
              <a:t>Nuclear Forensics Case Notebook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57052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Standard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38200" y="1572161"/>
            <a:ext cx="7286625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lnSpc>
                <a:spcPct val="150000"/>
              </a:lnSpc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ISO-17025 Customer Interaction</a:t>
            </a:r>
          </a:p>
          <a:p>
            <a:pPr marL="400050" lvl="2" indent="-34290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NF-QA-008,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Requests, Tenders, and Contracts</a:t>
            </a:r>
          </a:p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endParaRPr lang="en-US" sz="2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590800"/>
            <a:ext cx="7380288" cy="3223959"/>
          </a:xfrm>
          <a:prstGeom prst="rect">
            <a:avLst/>
          </a:prstGeom>
          <a:solidFill>
            <a:srgbClr val="FFE89F"/>
          </a:solidFill>
          <a:ln w="127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/>
              </a:rPr>
              <a:t>Name </a:t>
            </a:r>
            <a:r>
              <a:rPr lang="en-US" sz="1600" dirty="0">
                <a:latin typeface="Times New Roman"/>
              </a:rPr>
              <a:t>of Customer</a:t>
            </a:r>
            <a:r>
              <a:rPr lang="en-US" sz="1600" dirty="0" smtClean="0">
                <a:latin typeface="Times New Roman"/>
              </a:rPr>
              <a:t>:________________________  Date </a:t>
            </a:r>
            <a:r>
              <a:rPr lang="en-US" sz="1600" dirty="0">
                <a:latin typeface="Times New Roman"/>
              </a:rPr>
              <a:t>of Request/Tender/Contract: </a:t>
            </a:r>
            <a:r>
              <a:rPr lang="en-US" sz="1600" dirty="0" smtClean="0">
                <a:latin typeface="Times New Roman"/>
              </a:rPr>
              <a:t>______</a:t>
            </a:r>
            <a:endParaRPr lang="en-US" sz="1600" dirty="0">
              <a:latin typeface="Times New Roman"/>
            </a:endParaRPr>
          </a:p>
          <a:p>
            <a:r>
              <a:rPr lang="en-US" sz="1600" dirty="0">
                <a:latin typeface="Times New Roman"/>
              </a:rPr>
              <a:t>Written or Oral? ________________ </a:t>
            </a:r>
            <a:r>
              <a:rPr lang="en-US" sz="1600" dirty="0" smtClean="0">
                <a:latin typeface="Times New Roman"/>
              </a:rPr>
              <a:t> Reference Number</a:t>
            </a:r>
            <a:r>
              <a:rPr lang="en-US" sz="1600" dirty="0">
                <a:latin typeface="Times New Roman"/>
              </a:rPr>
              <a:t>: </a:t>
            </a:r>
            <a:r>
              <a:rPr lang="en-US" sz="1600" dirty="0" smtClean="0">
                <a:latin typeface="Times New Roman"/>
              </a:rPr>
              <a:t>_________________</a:t>
            </a:r>
            <a:endParaRPr lang="en-US" sz="1600" dirty="0">
              <a:latin typeface="Times New Roman"/>
            </a:endParaRPr>
          </a:p>
          <a:p>
            <a:endParaRPr lang="en-US" sz="1200" i="1" dirty="0" smtClean="0">
              <a:latin typeface="Times New Roman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Times New Roman"/>
              </a:rPr>
              <a:t>Are </a:t>
            </a:r>
            <a:r>
              <a:rPr lang="en-US" sz="1600" dirty="0">
                <a:latin typeface="Times New Roman"/>
              </a:rPr>
              <a:t>the </a:t>
            </a:r>
            <a:r>
              <a:rPr lang="en-US" sz="1600" b="1" dirty="0" smtClean="0">
                <a:solidFill>
                  <a:srgbClr val="0000CC"/>
                </a:solidFill>
                <a:latin typeface="Times New Roman"/>
              </a:rPr>
              <a:t>customer requirements</a:t>
            </a:r>
            <a:r>
              <a:rPr lang="en-US" sz="1600" b="1" dirty="0" smtClean="0">
                <a:latin typeface="Times New Roman"/>
              </a:rPr>
              <a:t> </a:t>
            </a:r>
            <a:r>
              <a:rPr lang="en-US" sz="1600" dirty="0" smtClean="0">
                <a:latin typeface="Times New Roman"/>
              </a:rPr>
              <a:t>adequately </a:t>
            </a:r>
            <a:r>
              <a:rPr lang="en-US" sz="1600" dirty="0">
                <a:latin typeface="Times New Roman"/>
              </a:rPr>
              <a:t>defined, documented, and understood</a:t>
            </a:r>
            <a:r>
              <a:rPr lang="en-US" sz="1600" dirty="0" smtClean="0">
                <a:latin typeface="Times New Roman"/>
              </a:rPr>
              <a:t>?</a:t>
            </a:r>
            <a:endParaRPr lang="en-US" sz="1600" dirty="0">
              <a:latin typeface="Times New Roman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Times New Roman"/>
              </a:rPr>
              <a:t>Can listed customer requirements be addressed by existing </a:t>
            </a:r>
            <a:r>
              <a:rPr lang="en-US" sz="1600" b="1" dirty="0" smtClean="0">
                <a:solidFill>
                  <a:srgbClr val="006600"/>
                </a:solidFill>
                <a:latin typeface="Times New Roman"/>
              </a:rPr>
              <a:t>capabilities</a:t>
            </a:r>
            <a:r>
              <a:rPr lang="en-US" sz="1600" dirty="0" smtClean="0">
                <a:latin typeface="Times New Roman"/>
              </a:rPr>
              <a:t> and </a:t>
            </a:r>
            <a:r>
              <a:rPr lang="en-US" sz="1600" b="1" dirty="0" smtClean="0">
                <a:solidFill>
                  <a:srgbClr val="006600"/>
                </a:solidFill>
                <a:latin typeface="Times New Roman"/>
              </a:rPr>
              <a:t>resources</a:t>
            </a:r>
            <a:r>
              <a:rPr lang="en-US" sz="1600" dirty="0" smtClean="0">
                <a:latin typeface="Times New Roman"/>
              </a:rPr>
              <a:t>? Do personnel/equipment </a:t>
            </a:r>
            <a:r>
              <a:rPr lang="en-US" sz="1600" dirty="0">
                <a:latin typeface="Times New Roman"/>
              </a:rPr>
              <a:t>have the </a:t>
            </a:r>
            <a:r>
              <a:rPr lang="en-US" sz="1600" b="1" dirty="0">
                <a:solidFill>
                  <a:srgbClr val="006600"/>
                </a:solidFill>
                <a:latin typeface="Times New Roman"/>
              </a:rPr>
              <a:t>skills</a:t>
            </a:r>
            <a:r>
              <a:rPr lang="en-US" sz="1600" dirty="0">
                <a:latin typeface="Times New Roman"/>
              </a:rPr>
              <a:t> and </a:t>
            </a:r>
            <a:r>
              <a:rPr lang="en-US" sz="1600" b="1" dirty="0">
                <a:solidFill>
                  <a:srgbClr val="006600"/>
                </a:solidFill>
                <a:latin typeface="Times New Roman"/>
              </a:rPr>
              <a:t>expertise </a:t>
            </a:r>
            <a:r>
              <a:rPr lang="en-US" sz="1600" dirty="0">
                <a:latin typeface="Times New Roman"/>
              </a:rPr>
              <a:t>necessary to perform the tests</a:t>
            </a:r>
            <a:r>
              <a:rPr lang="en-US" sz="1600" dirty="0" smtClean="0">
                <a:latin typeface="Times New Roman"/>
              </a:rPr>
              <a:t>?</a:t>
            </a:r>
            <a:endParaRPr lang="en-US" sz="1600" dirty="0">
              <a:latin typeface="Times New Roman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Times New Roman"/>
              </a:rPr>
              <a:t>Have appropriate </a:t>
            </a:r>
            <a:r>
              <a:rPr lang="en-US" sz="1600" b="1" dirty="0" smtClean="0">
                <a:solidFill>
                  <a:srgbClr val="006600"/>
                </a:solidFill>
                <a:latin typeface="Times New Roman"/>
              </a:rPr>
              <a:t>test methods </a:t>
            </a:r>
            <a:r>
              <a:rPr lang="en-US" sz="1600" dirty="0" smtClean="0">
                <a:latin typeface="Times New Roman"/>
              </a:rPr>
              <a:t>been selected to meet the customer </a:t>
            </a:r>
            <a:r>
              <a:rPr lang="en-US" sz="1600" dirty="0">
                <a:latin typeface="Times New Roman"/>
              </a:rPr>
              <a:t>requirements</a:t>
            </a:r>
            <a:r>
              <a:rPr lang="en-US" sz="1600" dirty="0" smtClean="0">
                <a:latin typeface="Times New Roman"/>
              </a:rPr>
              <a:t>?</a:t>
            </a:r>
            <a:endParaRPr lang="en-US" sz="1600" dirty="0">
              <a:latin typeface="Times New Roman"/>
            </a:endParaRPr>
          </a:p>
          <a:p>
            <a:endParaRPr lang="en-US" sz="1200" dirty="0" smtClean="0">
              <a:latin typeface="Times New Roman"/>
            </a:endParaRPr>
          </a:p>
          <a:p>
            <a:r>
              <a:rPr lang="en-US" sz="1600" dirty="0" smtClean="0">
                <a:latin typeface="Times New Roman"/>
              </a:rPr>
              <a:t>If </a:t>
            </a:r>
            <a:r>
              <a:rPr lang="en-US" sz="1600" dirty="0">
                <a:latin typeface="Times New Roman"/>
              </a:rPr>
              <a:t>any of the above are not met, consult with the customer to resolve, or if not possible, turn down the request, </a:t>
            </a:r>
            <a:r>
              <a:rPr lang="en-US" sz="1600" dirty="0" smtClean="0">
                <a:latin typeface="Times New Roman"/>
              </a:rPr>
              <a:t>tender, or </a:t>
            </a:r>
            <a:r>
              <a:rPr lang="en-US" sz="1600" dirty="0">
                <a:latin typeface="Times New Roman"/>
              </a:rPr>
              <a:t>contract</a:t>
            </a:r>
            <a:r>
              <a:rPr lang="en-US" sz="1600" dirty="0" smtClean="0">
                <a:latin typeface="Times New Roman"/>
              </a:rPr>
              <a:t>.</a:t>
            </a:r>
          </a:p>
          <a:p>
            <a:endParaRPr lang="en-US" sz="1200" dirty="0">
              <a:latin typeface="Times New Roman"/>
            </a:endParaRPr>
          </a:p>
          <a:p>
            <a:r>
              <a:rPr lang="en-US" sz="1600" dirty="0" smtClean="0">
                <a:latin typeface="Times New Roman"/>
              </a:rPr>
              <a:t>List </a:t>
            </a:r>
            <a:r>
              <a:rPr lang="en-US" sz="1600" dirty="0">
                <a:latin typeface="Times New Roman"/>
              </a:rPr>
              <a:t>any issues/concerns which need to be addressed prior to acceptance: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62570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38200" y="1752600"/>
            <a:ext cx="7848600" cy="102335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ISO-17025 Quality Testing</a:t>
            </a:r>
          </a:p>
          <a:p>
            <a:pPr marL="342900" indent="-28575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latin typeface="+mn-lt"/>
              </a:rPr>
              <a:t>NF-PLAN-006 </a:t>
            </a:r>
            <a:r>
              <a:rPr lang="en-US" sz="1800" i="1" dirty="0" smtClean="0">
                <a:latin typeface="+mn-lt"/>
              </a:rPr>
              <a:t>LANL </a:t>
            </a:r>
            <a:r>
              <a:rPr lang="en-US" sz="1800" i="1" dirty="0">
                <a:latin typeface="+mn-lt"/>
              </a:rPr>
              <a:t>Actinide Analytical Chemistry Proficiency Testing (PT) </a:t>
            </a:r>
            <a:r>
              <a:rPr lang="en-US" sz="1800" i="1" dirty="0" smtClean="0">
                <a:latin typeface="+mn-lt"/>
              </a:rPr>
              <a:t>Plan</a:t>
            </a:r>
            <a:endParaRPr lang="en-US" sz="1800" i="1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797388"/>
            <a:ext cx="7086600" cy="2923877"/>
          </a:xfrm>
          <a:prstGeom prst="rect">
            <a:avLst/>
          </a:prstGeom>
          <a:solidFill>
            <a:srgbClr val="FFE89F"/>
          </a:solidFill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+mn-lt"/>
              </a:rPr>
              <a:t>The </a:t>
            </a:r>
            <a:r>
              <a:rPr lang="en-US" sz="1600" dirty="0" smtClean="0">
                <a:latin typeface="+mn-lt"/>
              </a:rPr>
              <a:t>laboratory policy is </a:t>
            </a:r>
            <a:r>
              <a:rPr lang="en-US" sz="1600" dirty="0">
                <a:latin typeface="+mn-lt"/>
              </a:rPr>
              <a:t>to run </a:t>
            </a:r>
            <a:r>
              <a:rPr lang="en-US" sz="1600" b="1" dirty="0" smtClean="0">
                <a:solidFill>
                  <a:srgbClr val="0000CC"/>
                </a:solidFill>
                <a:latin typeface="+mn-lt"/>
              </a:rPr>
              <a:t>proficiency test samples </a:t>
            </a:r>
            <a:r>
              <a:rPr lang="en-US" sz="1600" dirty="0" smtClean="0">
                <a:latin typeface="+mn-lt"/>
              </a:rPr>
              <a:t>(PTs) where </a:t>
            </a:r>
            <a:r>
              <a:rPr lang="en-US" sz="1600" b="1" dirty="0" smtClean="0">
                <a:solidFill>
                  <a:srgbClr val="0000CC"/>
                </a:solidFill>
                <a:latin typeface="+mn-lt"/>
              </a:rPr>
              <a:t>applicable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and when PTs are 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available</a:t>
            </a:r>
            <a:r>
              <a:rPr lang="en-US" sz="1600" dirty="0" smtClean="0">
                <a:latin typeface="+mn-lt"/>
              </a:rPr>
              <a:t>.  Applicability </a:t>
            </a:r>
            <a:r>
              <a:rPr lang="en-US" sz="1600" dirty="0">
                <a:latin typeface="+mn-lt"/>
              </a:rPr>
              <a:t>is based on the </a:t>
            </a:r>
            <a:r>
              <a:rPr lang="en-US" sz="1600" dirty="0" err="1">
                <a:latin typeface="+mn-lt"/>
              </a:rPr>
              <a:t>analyte</a:t>
            </a:r>
            <a:r>
              <a:rPr lang="en-US" sz="1600" dirty="0">
                <a:latin typeface="+mn-lt"/>
              </a:rPr>
              <a:t>/nuclide, available matrix, and </a:t>
            </a:r>
            <a:r>
              <a:rPr lang="en-US" sz="1600" dirty="0" smtClean="0">
                <a:latin typeface="+mn-lt"/>
              </a:rPr>
              <a:t>concentration range </a:t>
            </a:r>
            <a:r>
              <a:rPr lang="en-US" sz="1600" dirty="0">
                <a:latin typeface="+mn-lt"/>
              </a:rPr>
              <a:t>of the PT. </a:t>
            </a:r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When </a:t>
            </a:r>
            <a:r>
              <a:rPr lang="en-US" sz="1600" dirty="0">
                <a:latin typeface="+mn-lt"/>
              </a:rPr>
              <a:t>a PT is not available, appropriate </a:t>
            </a:r>
            <a:r>
              <a:rPr lang="en-US" sz="1600" b="1" dirty="0">
                <a:solidFill>
                  <a:srgbClr val="006600"/>
                </a:solidFill>
                <a:latin typeface="+mn-lt"/>
              </a:rPr>
              <a:t>quality control </a:t>
            </a:r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standards</a:t>
            </a:r>
            <a:r>
              <a:rPr lang="en-US" sz="16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will be </a:t>
            </a:r>
            <a:r>
              <a:rPr lang="en-US" sz="1600" dirty="0">
                <a:latin typeface="+mn-lt"/>
              </a:rPr>
              <a:t>analyzed to ensure the accuracy and precision for quantitative methods. For </a:t>
            </a:r>
            <a:r>
              <a:rPr lang="en-US" sz="1600" dirty="0" smtClean="0">
                <a:latin typeface="+mn-lt"/>
              </a:rPr>
              <a:t>the qualitative </a:t>
            </a:r>
            <a:r>
              <a:rPr lang="en-US" sz="1600" dirty="0">
                <a:latin typeface="+mn-lt"/>
              </a:rPr>
              <a:t>identification, other appropriate schemes within the laboratory </a:t>
            </a:r>
            <a:r>
              <a:rPr lang="en-US" sz="1600" dirty="0" smtClean="0">
                <a:latin typeface="+mn-lt"/>
              </a:rPr>
              <a:t>test procedures </a:t>
            </a:r>
            <a:r>
              <a:rPr lang="en-US" sz="1600" dirty="0">
                <a:latin typeface="+mn-lt"/>
              </a:rPr>
              <a:t>will be implemented.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93321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457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914400" y="1752600"/>
            <a:ext cx="7848600" cy="119263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lnSpc>
                <a:spcPct val="150000"/>
              </a:lnSpc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ISO-17025 Quality Testing</a:t>
            </a:r>
          </a:p>
          <a:p>
            <a:pPr marL="342900" indent="-28575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latin typeface="+mn-lt"/>
              </a:rPr>
              <a:t>NF-PLAN-006 </a:t>
            </a:r>
            <a:r>
              <a:rPr lang="en-US" sz="1800" i="1" dirty="0" smtClean="0">
                <a:latin typeface="+mn-lt"/>
              </a:rPr>
              <a:t>LANL </a:t>
            </a:r>
            <a:r>
              <a:rPr lang="en-US" sz="1800" i="1" dirty="0">
                <a:latin typeface="+mn-lt"/>
              </a:rPr>
              <a:t>Actinide Analytical Chemistry Proficiency Testing (PT) </a:t>
            </a:r>
            <a:r>
              <a:rPr lang="en-US" sz="1800" i="1" dirty="0" smtClean="0">
                <a:latin typeface="+mn-lt"/>
              </a:rPr>
              <a:t>Plan</a:t>
            </a:r>
            <a:endParaRPr lang="en-US" sz="1800" i="1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276600"/>
            <a:ext cx="7010400" cy="1569660"/>
          </a:xfrm>
          <a:prstGeom prst="rect">
            <a:avLst/>
          </a:prstGeom>
          <a:solidFill>
            <a:srgbClr val="FFE89F"/>
          </a:solidFill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LANL analytical chemistry has </a:t>
            </a:r>
            <a:r>
              <a:rPr lang="en-US" sz="1600" dirty="0"/>
              <a:t>one accreditation discipline, chemistry, with two sub </a:t>
            </a:r>
            <a:r>
              <a:rPr lang="en-US" sz="1600" dirty="0" smtClean="0"/>
              <a:t>disciplines: general </a:t>
            </a:r>
            <a:r>
              <a:rPr lang="en-US" sz="1600" dirty="0"/>
              <a:t>or wet chemistry and spectroscopy. Note there are </a:t>
            </a:r>
            <a:r>
              <a:rPr lang="en-US" sz="1600" dirty="0" smtClean="0"/>
              <a:t>no </a:t>
            </a:r>
            <a:r>
              <a:rPr lang="en-US" sz="1600" dirty="0"/>
              <a:t>ISO/IEC </a:t>
            </a:r>
            <a:r>
              <a:rPr lang="en-US" sz="1600" dirty="0" smtClean="0"/>
              <a:t>17043 accredited domestic (U.S.) PT Programs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</a:t>
            </a:r>
            <a:r>
              <a:rPr lang="en-US" sz="1600" dirty="0"/>
              <a:t>the bulk </a:t>
            </a:r>
            <a:r>
              <a:rPr lang="en-US" sz="1600" b="1" dirty="0">
                <a:solidFill>
                  <a:srgbClr val="0000CC"/>
                </a:solidFill>
              </a:rPr>
              <a:t>nuclear fuel </a:t>
            </a:r>
            <a:r>
              <a:rPr lang="en-US" sz="1600" dirty="0"/>
              <a:t>or </a:t>
            </a:r>
            <a:r>
              <a:rPr lang="en-US" sz="1600" b="1" dirty="0" smtClean="0">
                <a:solidFill>
                  <a:srgbClr val="0000CC"/>
                </a:solidFill>
              </a:rPr>
              <a:t>nuclear material </a:t>
            </a:r>
            <a:r>
              <a:rPr lang="en-US" sz="1600" b="1" dirty="0">
                <a:solidFill>
                  <a:srgbClr val="0000CC"/>
                </a:solidFill>
              </a:rPr>
              <a:t>programs</a:t>
            </a:r>
            <a:r>
              <a:rPr lang="en-US" sz="1600" dirty="0"/>
              <a:t>.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230323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90800"/>
            <a:ext cx="7467600" cy="3346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0668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914400" y="1600200"/>
            <a:ext cx="7848600" cy="444737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ISO-17025 Quality Testing</a:t>
            </a:r>
          </a:p>
          <a:p>
            <a:pPr marL="342900" indent="-285750" eaLnBrk="0" hangingPunct="0"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</a:rPr>
              <a:t>Applicable Proficiency Test Programs Would Require…</a:t>
            </a:r>
          </a:p>
          <a:p>
            <a:pPr marL="685800" indent="-28575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Appropriate nuclear (Pu and U) materials for distribution</a:t>
            </a:r>
          </a:p>
          <a:p>
            <a:pPr marL="1085850" indent="-285750" eaLnBrk="0" hangingPunct="0"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Certified Reference Materials</a:t>
            </a:r>
          </a:p>
          <a:p>
            <a:pPr marL="1085850" indent="-285750" eaLnBrk="0" hangingPunct="0"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Working Reference Materials</a:t>
            </a:r>
          </a:p>
          <a:p>
            <a:pPr marL="1085850" indent="-285750" eaLnBrk="0" hangingPunct="0"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Viable Control Materials</a:t>
            </a:r>
          </a:p>
          <a:p>
            <a:pPr marL="685800" indent="-285750" eaLnBrk="0" hangingPunct="0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Accurate and precise measured reference values for materials</a:t>
            </a:r>
          </a:p>
          <a:p>
            <a:pPr marL="685800" indent="-285750" eaLnBrk="0" hangingPunct="0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GUM compliant reference value uncertainties</a:t>
            </a:r>
          </a:p>
          <a:p>
            <a:pPr marL="685800" indent="-285750" eaLnBrk="0" hangingPunct="0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Accredited Proficiency Test program administrator</a:t>
            </a:r>
          </a:p>
          <a:p>
            <a:pPr marL="685800" indent="-285750" eaLnBrk="0" hangingPunct="0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Infrastructure and skill to package and ship bulk quantities of nuclear materials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68174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457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752600"/>
            <a:ext cx="6629400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ISO-17025 Quality Testing Options</a:t>
            </a:r>
          </a:p>
          <a:p>
            <a:pPr marL="400050" indent="-285750" eaLnBrk="0" hangingPunct="0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trike="sngStrike" dirty="0" smtClean="0">
                <a:solidFill>
                  <a:srgbClr val="000000"/>
                </a:solidFill>
                <a:cs typeface="Arial" panose="020B0604020202020204" pitchFamily="34" charset="0"/>
              </a:rPr>
              <a:t>Proficiency </a:t>
            </a:r>
            <a:r>
              <a:rPr lang="en-US" strike="sngStrike" dirty="0">
                <a:solidFill>
                  <a:srgbClr val="000000"/>
                </a:solidFill>
                <a:cs typeface="Arial" panose="020B0604020202020204" pitchFamily="34" charset="0"/>
              </a:rPr>
              <a:t>Test </a:t>
            </a:r>
            <a:r>
              <a:rPr lang="en-US" strike="sngStrike" dirty="0" smtClean="0">
                <a:solidFill>
                  <a:srgbClr val="000000"/>
                </a:solidFill>
                <a:cs typeface="Arial" panose="020B0604020202020204" pitchFamily="34" charset="0"/>
              </a:rPr>
              <a:t>Programs</a:t>
            </a:r>
            <a:endParaRPr lang="en-US" strike="sngStrike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00050" indent="-285750" eaLnBrk="0" hangingPunct="0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Round-Robin Nuclear Material Exchanges</a:t>
            </a:r>
          </a:p>
          <a:p>
            <a:pPr marL="400050" indent="-285750" eaLnBrk="0" hangingPunct="0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Measurement Quality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Control Samples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44718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600200"/>
            <a:ext cx="7448793" cy="77713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Round-Robin Uranium Material Exchange</a:t>
            </a:r>
          </a:p>
          <a:p>
            <a:pPr marL="400050" indent="-342900" eaLnBrk="0" hangingPunct="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Safeguards Measurement Evaluation (SME) Program - NBL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03" y="2438401"/>
            <a:ext cx="6086497" cy="365760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38200" y="2438400"/>
            <a:ext cx="1524000" cy="276225"/>
          </a:xfrm>
          <a:prstGeom prst="rect">
            <a:avLst/>
          </a:prstGeom>
          <a:solidFill>
            <a:srgbClr val="FFE89F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CC"/>
                </a:solidFill>
              </a:rPr>
              <a:t>ITV Requirements</a:t>
            </a:r>
            <a:endParaRPr lang="en-US" altLang="en-US" sz="1200" b="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351645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600200"/>
            <a:ext cx="7448793" cy="71558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Round-Robin Uranium Material Exchange</a:t>
            </a:r>
          </a:p>
          <a:p>
            <a:pPr marL="400050" indent="-34290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Safeguards Measurement Evaluation (SME) Program - NBL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1" y="2438400"/>
            <a:ext cx="701764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9600" y="2438400"/>
            <a:ext cx="1524000" cy="276225"/>
          </a:xfrm>
          <a:prstGeom prst="rect">
            <a:avLst/>
          </a:prstGeom>
          <a:solidFill>
            <a:srgbClr val="FFE89F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200">
                <a:solidFill>
                  <a:srgbClr val="0000CC"/>
                </a:solidFill>
              </a:rPr>
              <a:t>ITV Requirements</a:t>
            </a:r>
            <a:endParaRPr lang="en-US" altLang="en-US" sz="1200" b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78586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1430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524000"/>
            <a:ext cx="7448793" cy="71558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Round-Robin Plutonium Material Exchange</a:t>
            </a:r>
          </a:p>
          <a:p>
            <a:pPr marL="400050" indent="-34290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Plutonium Standards Metal Exchange Program - LANL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9500"/>
            <a:ext cx="63531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14400" y="2351088"/>
            <a:ext cx="1524000" cy="461963"/>
          </a:xfrm>
          <a:prstGeom prst="rect">
            <a:avLst/>
          </a:prstGeom>
          <a:solidFill>
            <a:srgbClr val="FFE89F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200">
                <a:solidFill>
                  <a:srgbClr val="0000CC"/>
                </a:solidFill>
              </a:rPr>
              <a:t>Evaluate Bias and Method Precision</a:t>
            </a:r>
            <a:endParaRPr lang="en-US" altLang="en-US" sz="1200" b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229728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1430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524000"/>
            <a:ext cx="7448793" cy="71558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Round-Robin Plutonium Material Exchange</a:t>
            </a:r>
          </a:p>
          <a:p>
            <a:pPr marL="400050" indent="-34290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Plutonium Standards Metal Exchange Program - LANL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260600"/>
            <a:ext cx="61690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95400" y="2286000"/>
            <a:ext cx="16764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CC"/>
                </a:solidFill>
              </a:rPr>
              <a:t>Validate Method and Trend Detection</a:t>
            </a:r>
            <a:endParaRPr lang="en-US" altLang="en-US" sz="1200" b="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48797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94" y="1219200"/>
            <a:ext cx="4602164" cy="304800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652802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Introduction - Los Alamos National Laboratory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270455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itchFamily="34" charset="-128"/>
              </a:rPr>
              <a:t>Over 70 years of actinide nuclear science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Mission Statement</a:t>
            </a:r>
          </a:p>
          <a:p>
            <a:pPr marL="5143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" panose="020B0604020202020204" pitchFamily="34" charset="0"/>
              </a:rPr>
              <a:t>To solve national security challenges through scientific excellence.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70109"/>
            <a:ext cx="8305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n-US" sz="2200" b="1" dirty="0">
                <a:ea typeface="ＭＳ Ｐゴシック" pitchFamily="34" charset="-128"/>
              </a:rPr>
              <a:t>Continuing Mission</a:t>
            </a:r>
          </a:p>
          <a:p>
            <a:pPr marL="514350" lvl="1" indent="1588">
              <a:spcBef>
                <a:spcPts val="600"/>
              </a:spcBef>
              <a:buClr>
                <a:srgbClr val="FFC000"/>
              </a:buClr>
              <a:buFont typeface="Times" pitchFamily="18" charset="0"/>
              <a:buNone/>
            </a:pPr>
            <a:r>
              <a:rPr lang="en-US" altLang="en-US" sz="2000" dirty="0">
                <a:ea typeface="ＭＳ Ｐゴシック" pitchFamily="34" charset="-128"/>
                <a:cs typeface="Arial" panose="020B0604020202020204" pitchFamily="34" charset="0"/>
              </a:rPr>
              <a:t>Develop and apply science and technology to ensure the </a:t>
            </a:r>
            <a:r>
              <a:rPr lang="en-US" altLang="en-US" sz="2000" b="1" dirty="0">
                <a:ea typeface="ＭＳ Ｐゴシック" pitchFamily="34" charset="-128"/>
                <a:cs typeface="Arial" panose="020B0604020202020204" pitchFamily="34" charset="0"/>
              </a:rPr>
              <a:t>safety and reliability</a:t>
            </a:r>
            <a:r>
              <a:rPr lang="en-US" altLang="en-US" sz="2000" dirty="0">
                <a:ea typeface="ＭＳ Ｐゴシック" pitchFamily="34" charset="-128"/>
                <a:cs typeface="Arial" panose="020B0604020202020204" pitchFamily="34" charset="0"/>
              </a:rPr>
              <a:t> of the United States nuclear deterrent; reduce the threat of weapons of mass destruction, proliferation, and terrorism; and solve national problems regarding defense, energy, environment, and infrastructure.</a:t>
            </a:r>
          </a:p>
          <a:p>
            <a:pPr>
              <a:buClr>
                <a:srgbClr val="FFC000"/>
              </a:buClr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38791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1430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524000"/>
            <a:ext cx="7448793" cy="71558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Measurement Quality Control Sample</a:t>
            </a:r>
          </a:p>
          <a:p>
            <a:pPr marL="400050" indent="-34290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Plutonium Standards Metal Exchange Program - LANL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19337"/>
            <a:ext cx="6022975" cy="3700463"/>
          </a:xfrm>
          <a:prstGeom prst="rect">
            <a:avLst/>
          </a:prstGeom>
          <a:solidFill>
            <a:srgbClr val="FFE89F"/>
          </a:solidFill>
          <a:ln>
            <a:noFill/>
          </a:ln>
          <a:effectLst/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95400" y="2319337"/>
            <a:ext cx="1524000" cy="461963"/>
          </a:xfrm>
          <a:prstGeom prst="rect">
            <a:avLst/>
          </a:prstGeom>
          <a:solidFill>
            <a:srgbClr val="FFE89F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200">
                <a:solidFill>
                  <a:srgbClr val="0000CC"/>
                </a:solidFill>
              </a:rPr>
              <a:t>Evaluate Bias &amp; Trends</a:t>
            </a:r>
            <a:endParaRPr lang="en-US" altLang="en-US" sz="1200" b="0">
              <a:solidFill>
                <a:srgbClr val="0000CC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858000" y="3311295"/>
            <a:ext cx="1939925" cy="119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65000"/>
              <a:buFont typeface="Wingdings" pitchFamily="2" charset="2"/>
              <a:buNone/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Certified Atom Ratio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65000"/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006600"/>
                </a:solidFill>
                <a:latin typeface="+mn-lt"/>
                <a:ea typeface="ＭＳ Ｐゴシック"/>
                <a:cs typeface="ＭＳ Ｐゴシック"/>
              </a:rPr>
              <a:t>0.062711</a:t>
            </a:r>
            <a:r>
              <a:rPr lang="en-US" sz="1200" dirty="0">
                <a:latin typeface="+mn-lt"/>
                <a:ea typeface="ＭＳ Ｐゴシック"/>
                <a:cs typeface="ＭＳ Ｐゴシック"/>
              </a:rPr>
              <a:t> ± 0.000016*</a:t>
            </a:r>
          </a:p>
          <a:p>
            <a:pPr algn="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  <a:defRPr/>
            </a:pPr>
            <a:r>
              <a:rPr lang="en-US" sz="1000" i="1" dirty="0">
                <a:latin typeface="+mn-lt"/>
                <a:ea typeface="ＭＳ Ｐゴシック"/>
                <a:cs typeface="ＭＳ Ｐゴシック"/>
              </a:rPr>
              <a:t>* Decay corrected</a:t>
            </a:r>
            <a:endParaRPr lang="en-US" sz="1000" dirty="0">
              <a:latin typeface="+mn-lt"/>
              <a:ea typeface="ＭＳ Ｐゴシック"/>
              <a:cs typeface="ＭＳ Ｐゴシック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65000"/>
              <a:buFont typeface="Wingdings" pitchFamily="2" charset="2"/>
              <a:buNone/>
              <a:defRPr/>
            </a:pPr>
            <a:r>
              <a:rPr lang="en-US" sz="1400" b="1" u="sng" dirty="0">
                <a:latin typeface="+mn-lt"/>
                <a:ea typeface="ＭＳ Ｐゴシック"/>
                <a:cs typeface="ＭＳ Ｐゴシック"/>
              </a:rPr>
              <a:t>LANL Atom Ratio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65000"/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0000CC"/>
                </a:solidFill>
                <a:latin typeface="+mn-lt"/>
                <a:ea typeface="ＭＳ Ｐゴシック"/>
                <a:cs typeface="ＭＳ Ｐゴシック"/>
              </a:rPr>
              <a:t>0.062719</a:t>
            </a:r>
            <a:r>
              <a:rPr lang="en-US" sz="12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en-US" sz="1000" dirty="0">
                <a:latin typeface="+mn-lt"/>
                <a:ea typeface="ＭＳ Ｐゴシック"/>
                <a:cs typeface="ＭＳ Ｐゴシック"/>
              </a:rPr>
              <a:t>(%RD = -0.013)</a:t>
            </a:r>
            <a:endParaRPr lang="en-US" sz="1200" i="1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401992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57007" y="1752600"/>
            <a:ext cx="6915393" cy="71558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ISO-17025 Uncertainties</a:t>
            </a:r>
          </a:p>
          <a:p>
            <a:pPr marL="342900" lvl="2" indent="-28575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</a:rPr>
              <a:t>NF-QA-003, </a:t>
            </a:r>
            <a:r>
              <a:rPr lang="en-US" sz="1800" i="1" dirty="0">
                <a:latin typeface="Arial" panose="020B0604020202020204" pitchFamily="34" charset="0"/>
              </a:rPr>
              <a:t>Calculation of </a:t>
            </a:r>
            <a:r>
              <a:rPr lang="en-US" sz="1800" i="1" dirty="0" smtClean="0">
                <a:latin typeface="Arial" panose="020B0604020202020204" pitchFamily="34" charset="0"/>
              </a:rPr>
              <a:t>Uncertainties</a:t>
            </a:r>
            <a:endParaRPr lang="en-US" sz="1800" i="1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131403"/>
            <a:ext cx="7010400" cy="830997"/>
          </a:xfrm>
          <a:prstGeom prst="rect">
            <a:avLst/>
          </a:prstGeom>
          <a:solidFill>
            <a:srgbClr val="FFE89F"/>
          </a:solidFill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dirty="0"/>
              <a:t>There are various methods of calculating uncertainties, any of which may </a:t>
            </a:r>
            <a:r>
              <a:rPr lang="en-US" sz="1600" dirty="0" smtClean="0"/>
              <a:t>be used</a:t>
            </a:r>
            <a:r>
              <a:rPr lang="en-US" sz="1600" dirty="0"/>
              <a:t>. If requested by customer, the uncertainty calculation may be </a:t>
            </a:r>
            <a:r>
              <a:rPr lang="en-US" sz="1600" dirty="0" smtClean="0"/>
              <a:t>performed through </a:t>
            </a:r>
            <a:r>
              <a:rPr lang="en-US" sz="1600" dirty="0"/>
              <a:t>the use of </a:t>
            </a:r>
            <a:r>
              <a:rPr lang="en-US" sz="1600" b="1" dirty="0">
                <a:solidFill>
                  <a:srgbClr val="0000CC"/>
                </a:solidFill>
              </a:rPr>
              <a:t>GUM</a:t>
            </a:r>
            <a:r>
              <a:rPr lang="en-US" sz="1600" dirty="0"/>
              <a:t> compliant </a:t>
            </a:r>
            <a:r>
              <a:rPr lang="en-US" sz="1600" dirty="0" smtClean="0"/>
              <a:t>methods.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295400" y="5181600"/>
            <a:ext cx="7591425" cy="49244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GUM</a:t>
            </a:r>
          </a:p>
          <a:p>
            <a:r>
              <a:rPr lang="en-US" sz="1200" dirty="0" smtClean="0"/>
              <a:t>Guide </a:t>
            </a:r>
            <a:r>
              <a:rPr lang="en-US" sz="1200" dirty="0"/>
              <a:t>to the Expression of Uncertainty in Measurement (</a:t>
            </a:r>
            <a:r>
              <a:rPr lang="en-US" sz="1200" dirty="0" smtClean="0"/>
              <a:t>International Organization </a:t>
            </a:r>
            <a:r>
              <a:rPr lang="en-US" sz="1200" dirty="0"/>
              <a:t>for Standardization, 1995)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3912945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-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57007" y="1752600"/>
            <a:ext cx="6915393" cy="8694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lnSpc>
                <a:spcPct val="150000"/>
              </a:lnSpc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ISO-17025  Uncertainties</a:t>
            </a:r>
          </a:p>
          <a:p>
            <a:pPr marL="342900" lvl="2" indent="-285750" eaLnBrk="0" hangingPunct="0"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</a:rPr>
              <a:t>NF-QA-003, </a:t>
            </a:r>
            <a:r>
              <a:rPr lang="en-US" sz="1800" i="1" dirty="0">
                <a:latin typeface="Arial" panose="020B0604020202020204" pitchFamily="34" charset="0"/>
              </a:rPr>
              <a:t>Calculation of </a:t>
            </a:r>
            <a:r>
              <a:rPr lang="en-US" sz="1800" i="1" dirty="0" smtClean="0">
                <a:latin typeface="Arial" panose="020B0604020202020204" pitchFamily="34" charset="0"/>
              </a:rPr>
              <a:t>Uncertainties</a:t>
            </a:r>
            <a:endParaRPr lang="en-US" sz="1800" i="1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51052"/>
              </p:ext>
            </p:extLst>
          </p:nvPr>
        </p:nvGraphicFramePr>
        <p:xfrm>
          <a:off x="762000" y="2819400"/>
          <a:ext cx="7848600" cy="1828421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  <a:gridCol w="1371600"/>
                <a:gridCol w="609600"/>
                <a:gridCol w="1524000"/>
                <a:gridCol w="1371600"/>
                <a:gridCol w="1524000"/>
              </a:tblGrid>
              <a:tr h="518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Measurement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Replicate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Standard Dev.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(n=12)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Method 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Uncertainty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(k=2)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GUM Uncertainty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(k=2)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Pu Assay</a:t>
                      </a:r>
                      <a:endParaRPr lang="en-US" sz="1500" b="0" baseline="-25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87.60 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wt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en-US" sz="1500" b="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0.07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wt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en-US" sz="1500" b="0" baseline="30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0.08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wt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en-US" sz="1500" b="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0.08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wt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en-US" sz="1500" b="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238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Pu content</a:t>
                      </a:r>
                      <a:endParaRPr lang="en-US" sz="1500" b="0" baseline="-25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0.0120 at%</a:t>
                      </a:r>
                      <a:endParaRPr lang="en-US" sz="1500" b="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0.0003 at%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0.0004 at%</a:t>
                      </a:r>
                      <a:endParaRPr lang="en-US" sz="1500" b="0" baseline="30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0.0009 at%</a:t>
                      </a:r>
                      <a:endParaRPr lang="en-US" sz="1500" b="0" baseline="30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239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Pu content</a:t>
                      </a:r>
                      <a:endParaRPr lang="en-US" sz="1500" b="0" baseline="-25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93.9645 at%</a:t>
                      </a:r>
                      <a:endParaRPr lang="en-US" sz="1500" b="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0.0008 at%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0.0007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at%</a:t>
                      </a:r>
                      <a:endParaRPr lang="en-US" sz="1500" b="0" baseline="30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0.0021 at%</a:t>
                      </a:r>
                      <a:endParaRPr lang="en-US" sz="1500" b="0" baseline="30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66134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733490"/>
            <a:ext cx="767739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New Reference Material Production – Pu Oxide via Recycle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1172"/>
            <a:ext cx="4513659" cy="3131428"/>
          </a:xfrm>
          <a:prstGeom prst="rect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7" y="2431172"/>
            <a:ext cx="3558441" cy="3131428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06881" y="2297668"/>
            <a:ext cx="22920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Nitric Acid Process</a:t>
            </a:r>
            <a:endParaRPr lang="en-US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396492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657290"/>
            <a:ext cx="691539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New Reference Material Production – Pu Oxide to 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96603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7244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Nuclear Material Production </a:t>
            </a:r>
            <a:r>
              <a:rPr lang="en-US" altLang="en-US" dirty="0" smtClean="0">
                <a:solidFill>
                  <a:srgbClr val="0000CC"/>
                </a:solidFill>
                <a:latin typeface="Calibri"/>
              </a:rPr>
              <a:t>●</a:t>
            </a:r>
            <a:r>
              <a:rPr lang="en-US" altLang="en-US" dirty="0" smtClean="0">
                <a:solidFill>
                  <a:prstClr val="black"/>
                </a:solidFill>
              </a:rPr>
              <a:t> Production Records </a:t>
            </a:r>
            <a:r>
              <a:rPr lang="en-US" altLang="en-US" dirty="0">
                <a:solidFill>
                  <a:srgbClr val="0000CC"/>
                </a:solidFill>
                <a:latin typeface="Calibri"/>
              </a:rPr>
              <a:t>●</a:t>
            </a:r>
            <a:r>
              <a:rPr lang="en-US" altLang="en-US" dirty="0" smtClean="0">
                <a:solidFill>
                  <a:prstClr val="black"/>
                </a:solidFill>
              </a:rPr>
              <a:t> Packaging </a:t>
            </a:r>
            <a:r>
              <a:rPr lang="en-US" altLang="en-US" dirty="0">
                <a:solidFill>
                  <a:srgbClr val="0000CC"/>
                </a:solidFill>
                <a:latin typeface="Calibri"/>
              </a:rPr>
              <a:t>●</a:t>
            </a:r>
            <a:r>
              <a:rPr lang="en-US" altLang="en-US" dirty="0" smtClean="0">
                <a:solidFill>
                  <a:prstClr val="black"/>
                </a:solidFill>
              </a:rPr>
              <a:t> Shipping (Send/Receive) </a:t>
            </a:r>
            <a:r>
              <a:rPr lang="en-US" altLang="en-US" dirty="0">
                <a:solidFill>
                  <a:srgbClr val="0000CC"/>
                </a:solidFill>
                <a:latin typeface="Calibri"/>
              </a:rPr>
              <a:t>●</a:t>
            </a:r>
            <a:r>
              <a:rPr lang="en-US" altLang="en-US" dirty="0" smtClean="0">
                <a:solidFill>
                  <a:prstClr val="black"/>
                </a:solidFill>
              </a:rPr>
              <a:t> Stabilization </a:t>
            </a:r>
            <a:r>
              <a:rPr lang="en-US" altLang="en-US" dirty="0">
                <a:solidFill>
                  <a:srgbClr val="0000CC"/>
                </a:solidFill>
                <a:latin typeface="Calibri"/>
              </a:rPr>
              <a:t>●</a:t>
            </a:r>
            <a:r>
              <a:rPr lang="en-US" altLang="en-US" dirty="0" smtClean="0">
                <a:solidFill>
                  <a:prstClr val="black"/>
                </a:solidFill>
              </a:rPr>
              <a:t> Homogenization </a:t>
            </a:r>
            <a:r>
              <a:rPr lang="en-US" altLang="en-US" dirty="0">
                <a:solidFill>
                  <a:srgbClr val="0000CC"/>
                </a:solidFill>
                <a:latin typeface="Calibri"/>
              </a:rPr>
              <a:t>● </a:t>
            </a:r>
            <a:r>
              <a:rPr lang="en-US" altLang="en-US" dirty="0" smtClean="0">
                <a:solidFill>
                  <a:prstClr val="black"/>
                </a:solidFill>
              </a:rPr>
              <a:t>Blending </a:t>
            </a:r>
            <a:r>
              <a:rPr lang="en-US" altLang="en-US" dirty="0">
                <a:solidFill>
                  <a:srgbClr val="0000CC"/>
                </a:solidFill>
                <a:latin typeface="Calibri"/>
              </a:rPr>
              <a:t>●</a:t>
            </a:r>
            <a:r>
              <a:rPr lang="en-US" altLang="en-US" dirty="0" smtClean="0">
                <a:solidFill>
                  <a:prstClr val="black"/>
                </a:solidFill>
              </a:rPr>
              <a:t> Material Analysis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4113429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Nuclear Forensics – Reference Materials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83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New Mission – Quality Assurance</a:t>
            </a: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80807" y="1657290"/>
            <a:ext cx="691539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New Reference Material Production – Sample Analysis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54350"/>
              </p:ext>
            </p:extLst>
          </p:nvPr>
        </p:nvGraphicFramePr>
        <p:xfrm>
          <a:off x="990600" y="2235200"/>
          <a:ext cx="7162801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695"/>
                <a:gridCol w="2844053"/>
                <a:gridCol w="2844053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WRM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Pu</a:t>
                      </a:r>
                      <a:r>
                        <a:rPr lang="en-US" sz="1400" dirty="0" smtClean="0"/>
                        <a:t> oxide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Pu</a:t>
                      </a:r>
                      <a:r>
                        <a:rPr lang="en-US" sz="1400" dirty="0" smtClean="0"/>
                        <a:t> oxide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 Size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160-200 mg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160-200 mg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Attributes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Isotopics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(238-244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Isotopics </a:t>
                      </a:r>
                      <a:r>
                        <a:rPr lang="en-US" sz="1400" dirty="0">
                          <a:effectLst/>
                        </a:rPr>
                        <a:t>(238-244)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 assay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Pu</a:t>
                      </a:r>
                      <a:r>
                        <a:rPr lang="en-US" sz="1400" dirty="0">
                          <a:effectLst/>
                        </a:rPr>
                        <a:t> assay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 assay and </a:t>
                      </a:r>
                      <a:r>
                        <a:rPr lang="en-US" sz="1400" dirty="0" smtClean="0">
                          <a:effectLst/>
                        </a:rPr>
                        <a:t>isotopics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 assay and </a:t>
                      </a:r>
                      <a:r>
                        <a:rPr lang="en-US" sz="1400" dirty="0" smtClean="0">
                          <a:effectLst/>
                        </a:rPr>
                        <a:t>isotopics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 assay (</a:t>
                      </a:r>
                      <a:r>
                        <a:rPr lang="en-US" sz="1400" dirty="0" smtClean="0">
                          <a:effectLst/>
                        </a:rPr>
                        <a:t>isotopics if </a:t>
                      </a:r>
                      <a:r>
                        <a:rPr lang="en-US" sz="1400" dirty="0">
                          <a:effectLst/>
                        </a:rPr>
                        <a:t>appropriate)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 assay (</a:t>
                      </a:r>
                      <a:r>
                        <a:rPr lang="en-US" sz="1400" dirty="0" smtClean="0">
                          <a:effectLst/>
                        </a:rPr>
                        <a:t>isotopics if </a:t>
                      </a:r>
                      <a:r>
                        <a:rPr lang="en-US" sz="1400" dirty="0">
                          <a:effectLst/>
                        </a:rPr>
                        <a:t>appropriate)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Np</a:t>
                      </a:r>
                      <a:r>
                        <a:rPr lang="en-US" sz="1400" dirty="0">
                          <a:effectLst/>
                        </a:rPr>
                        <a:t> assay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Np</a:t>
                      </a:r>
                      <a:r>
                        <a:rPr lang="en-US" sz="1400" dirty="0">
                          <a:effectLst/>
                        </a:rPr>
                        <a:t> assay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624745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343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 eaLnBrk="0" hangingPunct="0">
              <a:spcBef>
                <a:spcPts val="1800"/>
              </a:spcBef>
              <a:spcAft>
                <a:spcPts val="12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200" kern="0" dirty="0" smtClean="0">
                <a:latin typeface="+mj-lt"/>
                <a:ea typeface="ＭＳ Ｐゴシック"/>
                <a:cs typeface="ＭＳ Ｐゴシック"/>
              </a:rPr>
              <a:t>Los </a:t>
            </a:r>
            <a:r>
              <a:rPr lang="en-US" sz="2200" kern="0" dirty="0">
                <a:latin typeface="+mj-lt"/>
                <a:ea typeface="ＭＳ Ｐゴシック"/>
                <a:cs typeface="ＭＳ Ｐゴシック"/>
              </a:rPr>
              <a:t>Alamos National Laboratory operates capable </a:t>
            </a:r>
            <a:r>
              <a:rPr lang="en-US" sz="2200" kern="0" dirty="0" smtClean="0">
                <a:latin typeface="+mj-lt"/>
                <a:ea typeface="ＭＳ Ｐゴシック"/>
                <a:cs typeface="ＭＳ Ｐゴシック"/>
              </a:rPr>
              <a:t>analytical </a:t>
            </a:r>
            <a:r>
              <a:rPr lang="en-US" sz="2200" kern="0" dirty="0">
                <a:latin typeface="+mj-lt"/>
                <a:ea typeface="ＭＳ Ｐゴシック"/>
                <a:cs typeface="ＭＳ Ｐゴシック"/>
              </a:rPr>
              <a:t>chemistry and material science laboratories suitable for nuclear material forensic </a:t>
            </a:r>
            <a:r>
              <a:rPr lang="en-US" sz="2200" kern="0" dirty="0" smtClean="0">
                <a:latin typeface="+mj-lt"/>
                <a:ea typeface="ＭＳ Ｐゴシック"/>
                <a:cs typeface="ＭＳ Ｐゴシック"/>
              </a:rPr>
              <a:t>measurements</a:t>
            </a:r>
            <a:endParaRPr lang="en-US" sz="2200" kern="0" dirty="0">
              <a:latin typeface="+mj-lt"/>
              <a:ea typeface="ＭＳ Ｐゴシック"/>
              <a:cs typeface="ＭＳ Ｐゴシック"/>
            </a:endParaRPr>
          </a:p>
          <a:p>
            <a:pPr marL="400050" indent="-40005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latin typeface="+mj-lt"/>
                <a:ea typeface="ＭＳ Ｐゴシック"/>
                <a:cs typeface="ＭＳ Ｐゴシック"/>
              </a:rPr>
              <a:t>LANL analytical </a:t>
            </a:r>
            <a:r>
              <a:rPr lang="en-US" sz="2200" dirty="0">
                <a:latin typeface="+mj-lt"/>
                <a:ea typeface="ＭＳ Ｐゴシック"/>
                <a:cs typeface="ＭＳ Ｐゴシック"/>
              </a:rPr>
              <a:t>chemistry </a:t>
            </a:r>
            <a:r>
              <a:rPr lang="en-US" sz="2200" dirty="0" smtClean="0">
                <a:latin typeface="+mj-lt"/>
                <a:ea typeface="ＭＳ Ｐゴシック"/>
                <a:cs typeface="ＭＳ Ｐゴシック"/>
              </a:rPr>
              <a:t>has numerous ISO 17025 accredited measurement processes to support nuclear forensic customers</a:t>
            </a:r>
            <a:endParaRPr lang="en-US" sz="2200" dirty="0">
              <a:latin typeface="+mj-lt"/>
              <a:ea typeface="ＭＳ Ｐゴシック"/>
              <a:cs typeface="ＭＳ Ｐゴシック"/>
            </a:endParaRPr>
          </a:p>
          <a:p>
            <a:pPr marL="400050" indent="-40005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ea typeface="ＭＳ Ｐゴシック"/>
                <a:cs typeface="ＭＳ Ｐゴシック"/>
              </a:rPr>
              <a:t>LANL analytical chemistry uses numerous means to validate and independently verify that ISO17025 measurement data quality objectives are </a:t>
            </a:r>
            <a:r>
              <a:rPr lang="en-US" sz="2200" dirty="0" smtClean="0">
                <a:ea typeface="ＭＳ Ｐゴシック"/>
                <a:cs typeface="ＭＳ Ｐゴシック"/>
              </a:rPr>
              <a:t>met</a:t>
            </a:r>
            <a:endParaRPr lang="en-US" sz="3200" b="1" kern="0" dirty="0">
              <a:latin typeface="+mn-lt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endParaRPr lang="en-US" sz="3200" b="1" kern="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19812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Conclusions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3519570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Acknowledgments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825" y="1219200"/>
            <a:ext cx="7877175" cy="2209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Heather Dion, Steve LaMont, Steve Goldberg, DOE NNSA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Jacqueline Mann, NIST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Jeff Morrison, DHS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Mike </a:t>
            </a:r>
            <a:r>
              <a:rPr lang="en-US" altLang="en-US" sz="220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Kristo</a:t>
            </a:r>
            <a:r>
              <a:rPr lang="en-US" alt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, LLNL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Mike Holland, SRNL/SRS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Chris Worley, LANL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85195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652802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Introduction - Los Alamos National Laboratory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305800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Continuing Mission - Operational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857250" indent="-342900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itchFamily="34" charset="-128"/>
              </a:rPr>
              <a:t>Nuclear Facilities</a:t>
            </a:r>
          </a:p>
          <a:p>
            <a:pPr marL="10287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itchFamily="34" charset="-128"/>
              </a:rPr>
              <a:t>safe handling of actinide materials</a:t>
            </a:r>
          </a:p>
          <a:p>
            <a:pPr marL="10287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itchFamily="34" charset="-128"/>
              </a:rPr>
              <a:t>actinide material processing capabilities</a:t>
            </a:r>
          </a:p>
          <a:p>
            <a:pPr marL="85725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Analytical Chemistry</a:t>
            </a:r>
          </a:p>
          <a:p>
            <a:pPr marL="10287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</a:rPr>
              <a:t>actinide analysis capabilities</a:t>
            </a:r>
          </a:p>
          <a:p>
            <a:pPr marL="10287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</a:rPr>
              <a:t>quality assurance program</a:t>
            </a:r>
          </a:p>
          <a:p>
            <a:pPr marL="85725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itchFamily="34" charset="-128"/>
              </a:rPr>
              <a:t>Quality Assurance Program</a:t>
            </a:r>
          </a:p>
          <a:p>
            <a:pPr marL="10287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itchFamily="34" charset="-128"/>
              </a:rPr>
              <a:t>actinide product certification standard</a:t>
            </a:r>
          </a:p>
          <a:p>
            <a:pPr marL="51435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000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25535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SCN33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0288"/>
            <a:ext cx="3505200" cy="26289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105400" y="4980801"/>
            <a:ext cx="3517900" cy="276999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5400">
            <a:solidFill>
              <a:srgbClr val="7030A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Davies &amp; Gray </a:t>
            </a:r>
            <a:r>
              <a:rPr lang="en-US" altLang="en-US" sz="1200" b="1" dirty="0" err="1">
                <a:solidFill>
                  <a:schemeClr val="bg1"/>
                </a:solidFill>
                <a:cs typeface="Arial" panose="020B0604020202020204" pitchFamily="34" charset="0"/>
              </a:rPr>
              <a:t>titrimetry</a:t>
            </a:r>
            <a:endParaRPr lang="en-US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65532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Introduction </a:t>
            </a:r>
            <a:r>
              <a:rPr lang="en-US" altLang="en-US" sz="2600" dirty="0">
                <a:solidFill>
                  <a:srgbClr val="FFC000"/>
                </a:solidFill>
                <a:latin typeface="Calibri" pitchFamily="34" charset="0"/>
              </a:rPr>
              <a:t>- </a:t>
            </a: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Los Alamos National Laboratory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90601" y="1619012"/>
            <a:ext cx="4038600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potential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combustion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spectroscopy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chromatography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counting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ionization mass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titrimetry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mass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atomic emission spectroscopy 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fluorescence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6210" y="5486400"/>
            <a:ext cx="7438190" cy="4308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Capability Application – Actinide Product Certification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115199"/>
            <a:ext cx="8305800" cy="533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Continuing Mission – Capability Requirements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3065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652802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Introduction - Los Alamos National Laboratory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08063" y="1919903"/>
            <a:ext cx="1555750" cy="1465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pure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impure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heat source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power source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precursors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85802" y="1519793"/>
            <a:ext cx="2200274" cy="40011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Plutonium Metal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008063" y="4004230"/>
            <a:ext cx="155575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pure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impure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MOX fuels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heat </a:t>
            </a:r>
            <a:r>
              <a:rPr lang="en-US" altLang="en-US" sz="1800" b="0" dirty="0" smtClean="0"/>
              <a:t>source</a:t>
            </a:r>
            <a:endParaRPr lang="en-US" altLang="en-US" sz="1800" b="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634162" y="4157662"/>
            <a:ext cx="142875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pure (EU)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targets (NU)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257926" y="1416050"/>
            <a:ext cx="2276474" cy="39687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Uranium Oxide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48400" y="1809750"/>
            <a:ext cx="2317750" cy="1739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pure (EU)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targets (NU)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MOX fuels (EU)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reactor fuel (EU)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metal precursor (EU)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ore concentrate (NU)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5800" y="3607355"/>
            <a:ext cx="2200275" cy="396875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Plutonium Oxide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6634162" y="5378450"/>
            <a:ext cx="142875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err="1"/>
              <a:t>tetrafluoride</a:t>
            </a:r>
            <a:endParaRPr lang="en-US" altLang="en-US" sz="1800" b="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/>
              <a:t>hexafluoride</a:t>
            </a:r>
          </a:p>
        </p:txBody>
      </p:sp>
      <p:pic>
        <p:nvPicPr>
          <p:cNvPr id="32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149825" cy="2981356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008064" y="5802868"/>
            <a:ext cx="15557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err="1" smtClean="0"/>
              <a:t>PuBe</a:t>
            </a:r>
            <a:endParaRPr lang="en-US" altLang="en-US" sz="1800" b="0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85801" y="5405993"/>
            <a:ext cx="2109873" cy="40011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Neutron Source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248400" y="3762375"/>
            <a:ext cx="2286000" cy="39687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Uranium </a:t>
            </a:r>
            <a:r>
              <a:rPr lang="en-US" altLang="en-US" sz="2000" dirty="0" smtClean="0">
                <a:solidFill>
                  <a:schemeClr val="bg1"/>
                </a:solidFill>
              </a:rPr>
              <a:t>Metal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248400" y="4997450"/>
            <a:ext cx="2286000" cy="40011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Uranium </a:t>
            </a:r>
            <a:r>
              <a:rPr lang="en-US" altLang="en-US" sz="2000" dirty="0" smtClean="0">
                <a:solidFill>
                  <a:schemeClr val="bg1"/>
                </a:solidFill>
              </a:rPr>
              <a:t>Fluoride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09575" y="990600"/>
            <a:ext cx="8305800" cy="533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Continuing Mission – Analytical Chemistry Samples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29254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0292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Introduction – Analytical Chemistry</a:t>
            </a:r>
            <a:endParaRPr lang="en-US" altLang="en-US" sz="2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33207" y="1958623"/>
            <a:ext cx="7372593" cy="1546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QC-1	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Implements quality assurance requirements for domestic nuclear industry contractors performing work in relevant product life-cycles.  Institutional quality requirements are implemented through Manufacturing Administrative Procedures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0403" y="1219200"/>
            <a:ext cx="8305800" cy="533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Continuing Mission – Quality Assurance Standards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933206" y="4112821"/>
            <a:ext cx="7372593" cy="992579"/>
          </a:xfrm>
          <a:prstGeom prst="rect">
            <a:avLst/>
          </a:prstGeom>
          <a:solidFill>
            <a:srgbClr val="FFE89F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5715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NQA-1	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eaLnBrk="0" hangingPunct="0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Implements quality assurance requirements for nuclear facility applications including design and operation.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31518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8674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None/>
            </a:pPr>
            <a:r>
              <a:rPr lang="en-US" altLang="en-US" sz="2600" dirty="0">
                <a:solidFill>
                  <a:srgbClr val="FFC000"/>
                </a:solidFill>
                <a:latin typeface="Calibri" pitchFamily="34" charset="0"/>
              </a:rPr>
              <a:t>Nuclear Forensics - </a:t>
            </a: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Analytical </a:t>
            </a:r>
            <a:r>
              <a:rPr lang="en-US" altLang="en-US" sz="2600" dirty="0">
                <a:solidFill>
                  <a:srgbClr val="FFC000"/>
                </a:solidFill>
                <a:latin typeface="Calibri" pitchFamily="34" charset="0"/>
              </a:rPr>
              <a:t>Chemistry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305800" cy="3048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Nuclear Forensics Mission - Operational Requirements</a:t>
            </a:r>
            <a:endParaRPr lang="en-US" sz="2200" b="1" dirty="0">
              <a:latin typeface="Arial" panose="020B0604020202020204" pitchFamily="34" charset="0"/>
            </a:endParaRPr>
          </a:p>
          <a:p>
            <a:pPr marL="857250" indent="-342900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itchFamily="34" charset="-128"/>
              </a:rPr>
              <a:t>Nuclear Facilities</a:t>
            </a:r>
          </a:p>
          <a:p>
            <a:pPr marL="10287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itchFamily="34" charset="-128"/>
              </a:rPr>
              <a:t>safe handling of actinide materials</a:t>
            </a:r>
          </a:p>
          <a:p>
            <a:pPr marL="10287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1800" dirty="0" smtClean="0">
                <a:latin typeface="Arial" panose="020B0604020202020204" pitchFamily="34" charset="0"/>
                <a:ea typeface="ＭＳ Ｐゴシック" pitchFamily="34" charset="-128"/>
              </a:rPr>
              <a:t>actinide material processing capabilities</a:t>
            </a:r>
          </a:p>
          <a:p>
            <a:pPr marL="85725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Analytical Chemistry</a:t>
            </a:r>
          </a:p>
          <a:p>
            <a:pPr marL="10287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</a:rPr>
              <a:t>actinide analysis capabilities</a:t>
            </a:r>
          </a:p>
          <a:p>
            <a:pPr marL="10287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</a:rPr>
              <a:t>quality assurance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85163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None/>
            </a:pPr>
            <a:r>
              <a:rPr lang="en-US" altLang="en-US" sz="2600" dirty="0">
                <a:solidFill>
                  <a:srgbClr val="FFC000"/>
                </a:solidFill>
                <a:latin typeface="Calibri" pitchFamily="34" charset="0"/>
              </a:rPr>
              <a:t>Nuclear Forensics - </a:t>
            </a: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Analytical </a:t>
            </a:r>
            <a:r>
              <a:rPr lang="en-US" altLang="en-US" sz="2600" dirty="0">
                <a:solidFill>
                  <a:srgbClr val="FFC000"/>
                </a:solidFill>
                <a:latin typeface="Calibri" pitchFamily="34" charset="0"/>
              </a:rPr>
              <a:t>Chemistry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90601" y="1619012"/>
            <a:ext cx="4038600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potential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combustion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spectroscopy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chromatography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counting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ionization mass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titrimetry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mass spectrometry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atomic emission spectroscopy </a:t>
            </a:r>
          </a:p>
          <a:p>
            <a:pPr marL="396875" eaLnBrk="0" hangingPunct="0">
              <a:spcAft>
                <a:spcPts val="30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fluorescence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4694" y="5665113"/>
            <a:ext cx="6876306" cy="430887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Capability Application – Actinide Sample Analysis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115199"/>
            <a:ext cx="8305800" cy="533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Nuclear Forensics Mission – Capability Requirements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8743" y="1619012"/>
            <a:ext cx="3413114" cy="1762021"/>
          </a:xfrm>
          <a:prstGeom prst="rect">
            <a:avLst/>
          </a:prstGeom>
          <a:solidFill>
            <a:srgbClr val="FFE89F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39725" indent="-282575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density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39725" indent="-282575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particle size analysis</a:t>
            </a:r>
          </a:p>
          <a:p>
            <a:pPr marL="339725" indent="-282575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optical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microscopy</a:t>
            </a:r>
          </a:p>
          <a:p>
            <a:pPr marL="339725" indent="-282575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secondary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electron  microscopy</a:t>
            </a:r>
          </a:p>
          <a:p>
            <a:pPr marL="339725" indent="-282575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x - ray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diffractometry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39725" indent="-282575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x - ray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radiography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 descr="C:\C-AAC Documents\C-AAC Group Related\C-AAC Group\Pictures\Mass Spec\55-08-0151-0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429000"/>
            <a:ext cx="3124199" cy="217098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5410201" y="5330678"/>
            <a:ext cx="3124199" cy="2693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50" b="1" dirty="0">
                <a:solidFill>
                  <a:schemeClr val="bg1"/>
                </a:solidFill>
                <a:cs typeface="Arial" panose="020B0604020202020204" pitchFamily="34" charset="0"/>
              </a:rPr>
              <a:t>thermal ionization mass </a:t>
            </a:r>
            <a:r>
              <a:rPr lang="en-US" altLang="en-US" sz="115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spectrometry</a:t>
            </a:r>
            <a:endParaRPr lang="en-US" altLang="en-US" sz="11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151340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457200"/>
            <a:ext cx="5715000" cy="49244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65000"/>
              <a:buChar char="—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None/>
            </a:pPr>
            <a:r>
              <a:rPr lang="en-US" altLang="en-US" sz="2600" dirty="0">
                <a:solidFill>
                  <a:srgbClr val="FFC000"/>
                </a:solidFill>
                <a:latin typeface="Calibri" pitchFamily="34" charset="0"/>
              </a:rPr>
              <a:t>Nuclear Forensics - </a:t>
            </a:r>
            <a:r>
              <a:rPr lang="en-US" altLang="en-US" sz="2600" dirty="0" smtClean="0">
                <a:solidFill>
                  <a:srgbClr val="FFC000"/>
                </a:solidFill>
                <a:latin typeface="Calibri" pitchFamily="34" charset="0"/>
              </a:rPr>
              <a:t>Analytical </a:t>
            </a:r>
            <a:r>
              <a:rPr lang="en-US" altLang="en-US" sz="2600" dirty="0">
                <a:solidFill>
                  <a:srgbClr val="FFC000"/>
                </a:solidFill>
                <a:latin typeface="Calibri" pitchFamily="34" charset="0"/>
              </a:rPr>
              <a:t>Chemistry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115199"/>
            <a:ext cx="8305800" cy="533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Arial" panose="020B0604020202020204" pitchFamily="34" charset="0"/>
              </a:rPr>
              <a:t>Nuclear Forensics Mission – Quality Assurance Standard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914400" y="1600200"/>
            <a:ext cx="7696200" cy="156196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marL="0" indent="0" eaLnBrk="0" hangingPunct="0">
              <a:lnSpc>
                <a:spcPct val="150000"/>
              </a:lnSpc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ISO/IEC 17025:2005</a:t>
            </a:r>
          </a:p>
          <a:p>
            <a:pPr marL="285750" indent="-228600" eaLnBrk="0" hangingPunct="0">
              <a:lnSpc>
                <a:spcPct val="150000"/>
              </a:lnSpc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Requirements for the Competence of Testing and Calibration Laboratories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352800"/>
            <a:ext cx="73152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ISO/IEC </a:t>
            </a:r>
            <a:r>
              <a:rPr lang="en-US" dirty="0">
                <a:latin typeface="+mj-lt"/>
              </a:rPr>
              <a:t>17025:2005 specifies the general requirements for the </a:t>
            </a:r>
            <a:r>
              <a:rPr lang="en-US" b="1" dirty="0">
                <a:solidFill>
                  <a:srgbClr val="006600"/>
                </a:solidFill>
                <a:latin typeface="+mj-lt"/>
              </a:rPr>
              <a:t>competence to carry out tests </a:t>
            </a:r>
            <a:r>
              <a:rPr lang="en-US" dirty="0">
                <a:latin typeface="+mj-lt"/>
              </a:rPr>
              <a:t>and/or calibrations, including sampling. </a:t>
            </a:r>
            <a:r>
              <a:rPr lang="en-US" dirty="0" smtClean="0">
                <a:latin typeface="+mj-lt"/>
              </a:rPr>
              <a:t> It </a:t>
            </a:r>
            <a:r>
              <a:rPr lang="en-US" dirty="0">
                <a:latin typeface="+mj-lt"/>
              </a:rPr>
              <a:t>covers testing and calibration performed using standard methods, non-standard methods, and laboratory-developed methods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It is applicable to all </a:t>
            </a:r>
            <a:r>
              <a:rPr lang="en-US" b="1" dirty="0">
                <a:solidFill>
                  <a:srgbClr val="006600"/>
                </a:solidFill>
                <a:latin typeface="+mj-lt"/>
              </a:rPr>
              <a:t>organizations </a:t>
            </a:r>
            <a:r>
              <a:rPr lang="en-US" b="1" dirty="0">
                <a:solidFill>
                  <a:srgbClr val="006600"/>
                </a:solidFill>
              </a:rPr>
              <a:t>performing tests </a:t>
            </a:r>
            <a:r>
              <a:rPr lang="en-US" dirty="0"/>
              <a:t>and/or calibrations.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4779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LA-UR-14-24844</a:t>
            </a:r>
          </a:p>
        </p:txBody>
      </p:sp>
    </p:spTree>
    <p:extLst>
      <p:ext uri="{BB962C8B-B14F-4D97-AF65-F5344CB8AC3E}">
        <p14:creationId xmlns:p14="http://schemas.microsoft.com/office/powerpoint/2010/main" val="375159728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4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powerpoint-2014-template.potx</Template>
  <TotalTime>4965</TotalTime>
  <Words>1489</Words>
  <Application>Microsoft Office PowerPoint</Application>
  <PresentationFormat>On-screen Show (4:3)</PresentationFormat>
  <Paragraphs>303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powerpoint-2014-template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257587</dc:creator>
  <cp:lastModifiedBy>Tandon, Lav</cp:lastModifiedBy>
  <cp:revision>258</cp:revision>
  <cp:lastPrinted>2014-06-20T21:03:45Z</cp:lastPrinted>
  <dcterms:created xsi:type="dcterms:W3CDTF">2013-05-17T15:58:11Z</dcterms:created>
  <dcterms:modified xsi:type="dcterms:W3CDTF">2014-07-01T18:49:10Z</dcterms:modified>
</cp:coreProperties>
</file>