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5" r:id="rId1"/>
  </p:sldMasterIdLst>
  <p:notesMasterIdLst>
    <p:notesMasterId r:id="rId22"/>
  </p:notesMasterIdLst>
  <p:handoutMasterIdLst>
    <p:handoutMasterId r:id="rId23"/>
  </p:handoutMasterIdLst>
  <p:sldIdLst>
    <p:sldId id="265" r:id="rId2"/>
    <p:sldId id="266" r:id="rId3"/>
    <p:sldId id="295" r:id="rId4"/>
    <p:sldId id="279" r:id="rId5"/>
    <p:sldId id="267" r:id="rId6"/>
    <p:sldId id="296"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275" r:id="rId20"/>
    <p:sldId id="278" r:id="rId21"/>
  </p:sldIdLst>
  <p:sldSz cx="9906000" cy="6858000" type="A4"/>
  <p:notesSz cx="6797675" cy="9926638"/>
  <p:defaultTextStyle>
    <a:defPPr>
      <a:defRPr lang="en-US"/>
    </a:defPPr>
    <a:lvl1pPr algn="ctr" rtl="0" fontAlgn="base">
      <a:spcBef>
        <a:spcPct val="0"/>
      </a:spcBef>
      <a:spcAft>
        <a:spcPct val="0"/>
      </a:spcAft>
      <a:defRPr sz="2000" kern="1200">
        <a:solidFill>
          <a:schemeClr val="hlink"/>
        </a:solidFill>
        <a:latin typeface="Arial Rounded MT Bold" pitchFamily="34" charset="0"/>
        <a:ea typeface="+mn-ea"/>
        <a:cs typeface="Arial" charset="0"/>
      </a:defRPr>
    </a:lvl1pPr>
    <a:lvl2pPr marL="457200" algn="ctr" rtl="0" fontAlgn="base">
      <a:spcBef>
        <a:spcPct val="0"/>
      </a:spcBef>
      <a:spcAft>
        <a:spcPct val="0"/>
      </a:spcAft>
      <a:defRPr sz="2000" kern="1200">
        <a:solidFill>
          <a:schemeClr val="hlink"/>
        </a:solidFill>
        <a:latin typeface="Arial Rounded MT Bold" pitchFamily="34" charset="0"/>
        <a:ea typeface="+mn-ea"/>
        <a:cs typeface="Arial" charset="0"/>
      </a:defRPr>
    </a:lvl2pPr>
    <a:lvl3pPr marL="914400" algn="ctr" rtl="0" fontAlgn="base">
      <a:spcBef>
        <a:spcPct val="0"/>
      </a:spcBef>
      <a:spcAft>
        <a:spcPct val="0"/>
      </a:spcAft>
      <a:defRPr sz="2000" kern="1200">
        <a:solidFill>
          <a:schemeClr val="hlink"/>
        </a:solidFill>
        <a:latin typeface="Arial Rounded MT Bold" pitchFamily="34" charset="0"/>
        <a:ea typeface="+mn-ea"/>
        <a:cs typeface="Arial" charset="0"/>
      </a:defRPr>
    </a:lvl3pPr>
    <a:lvl4pPr marL="1371600" algn="ctr" rtl="0" fontAlgn="base">
      <a:spcBef>
        <a:spcPct val="0"/>
      </a:spcBef>
      <a:spcAft>
        <a:spcPct val="0"/>
      </a:spcAft>
      <a:defRPr sz="2000" kern="1200">
        <a:solidFill>
          <a:schemeClr val="hlink"/>
        </a:solidFill>
        <a:latin typeface="Arial Rounded MT Bold" pitchFamily="34" charset="0"/>
        <a:ea typeface="+mn-ea"/>
        <a:cs typeface="Arial" charset="0"/>
      </a:defRPr>
    </a:lvl4pPr>
    <a:lvl5pPr marL="1828800" algn="ctr" rtl="0" fontAlgn="base">
      <a:spcBef>
        <a:spcPct val="0"/>
      </a:spcBef>
      <a:spcAft>
        <a:spcPct val="0"/>
      </a:spcAft>
      <a:defRPr sz="2000" kern="1200">
        <a:solidFill>
          <a:schemeClr val="hlink"/>
        </a:solidFill>
        <a:latin typeface="Arial Rounded MT Bold" pitchFamily="34" charset="0"/>
        <a:ea typeface="+mn-ea"/>
        <a:cs typeface="Arial" charset="0"/>
      </a:defRPr>
    </a:lvl5pPr>
    <a:lvl6pPr marL="2286000" algn="l" defTabSz="914400" rtl="0" eaLnBrk="1" latinLnBrk="0" hangingPunct="1">
      <a:defRPr sz="2000" kern="1200">
        <a:solidFill>
          <a:schemeClr val="hlink"/>
        </a:solidFill>
        <a:latin typeface="Arial Rounded MT Bold" pitchFamily="34" charset="0"/>
        <a:ea typeface="+mn-ea"/>
        <a:cs typeface="Arial" charset="0"/>
      </a:defRPr>
    </a:lvl6pPr>
    <a:lvl7pPr marL="2743200" algn="l" defTabSz="914400" rtl="0" eaLnBrk="1" latinLnBrk="0" hangingPunct="1">
      <a:defRPr sz="2000" kern="1200">
        <a:solidFill>
          <a:schemeClr val="hlink"/>
        </a:solidFill>
        <a:latin typeface="Arial Rounded MT Bold" pitchFamily="34" charset="0"/>
        <a:ea typeface="+mn-ea"/>
        <a:cs typeface="Arial" charset="0"/>
      </a:defRPr>
    </a:lvl7pPr>
    <a:lvl8pPr marL="3200400" algn="l" defTabSz="914400" rtl="0" eaLnBrk="1" latinLnBrk="0" hangingPunct="1">
      <a:defRPr sz="2000" kern="1200">
        <a:solidFill>
          <a:schemeClr val="hlink"/>
        </a:solidFill>
        <a:latin typeface="Arial Rounded MT Bold" pitchFamily="34" charset="0"/>
        <a:ea typeface="+mn-ea"/>
        <a:cs typeface="Arial" charset="0"/>
      </a:defRPr>
    </a:lvl8pPr>
    <a:lvl9pPr marL="3657600" algn="l" defTabSz="914400" rtl="0" eaLnBrk="1" latinLnBrk="0" hangingPunct="1">
      <a:defRPr sz="2000" kern="1200">
        <a:solidFill>
          <a:schemeClr val="hlink"/>
        </a:solidFill>
        <a:latin typeface="Arial Rounded MT Bold"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CCFFCC"/>
    </p:penClr>
  </p:showPr>
  <p:clrMru>
    <a:srgbClr val="269900"/>
    <a:srgbClr val="7B7A5C"/>
    <a:srgbClr val="595842"/>
    <a:srgbClr val="7F8B0F"/>
    <a:srgbClr val="990033"/>
    <a:srgbClr val="9D3005"/>
    <a:srgbClr val="C86400"/>
    <a:srgbClr val="33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80" autoAdjust="0"/>
    <p:restoredTop sz="94660" autoAdjust="0"/>
  </p:normalViewPr>
  <p:slideViewPr>
    <p:cSldViewPr>
      <p:cViewPr>
        <p:scale>
          <a:sx n="70" d="100"/>
          <a:sy n="70" d="100"/>
        </p:scale>
        <p:origin x="-509" y="134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794" y="-96"/>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45659" cy="49556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effectLst/>
                <a:latin typeface="Times New Roman" pitchFamily="18" charset="0"/>
              </a:defRPr>
            </a:lvl1pPr>
          </a:lstStyle>
          <a:p>
            <a:pPr>
              <a:defRPr/>
            </a:pPr>
            <a:endParaRPr lang="en-US"/>
          </a:p>
        </p:txBody>
      </p:sp>
      <p:sp>
        <p:nvSpPr>
          <p:cNvPr id="34819" name="Rectangle 3"/>
          <p:cNvSpPr>
            <a:spLocks noGrp="1" noChangeArrowheads="1"/>
          </p:cNvSpPr>
          <p:nvPr>
            <p:ph type="dt" sz="quarter" idx="1"/>
          </p:nvPr>
        </p:nvSpPr>
        <p:spPr bwMode="auto">
          <a:xfrm>
            <a:off x="3852016" y="0"/>
            <a:ext cx="2945659" cy="49556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effectLst/>
                <a:latin typeface="Times New Roman" pitchFamily="18" charset="0"/>
              </a:defRPr>
            </a:lvl1pPr>
          </a:lstStyle>
          <a:p>
            <a:pPr>
              <a:defRPr/>
            </a:pPr>
            <a:endParaRPr lang="en-US"/>
          </a:p>
        </p:txBody>
      </p:sp>
      <p:sp>
        <p:nvSpPr>
          <p:cNvPr id="34820" name="Rectangle 4"/>
          <p:cNvSpPr>
            <a:spLocks noGrp="1" noChangeArrowheads="1"/>
          </p:cNvSpPr>
          <p:nvPr>
            <p:ph type="ftr" sz="quarter" idx="2"/>
          </p:nvPr>
        </p:nvSpPr>
        <p:spPr bwMode="auto">
          <a:xfrm>
            <a:off x="0" y="9431077"/>
            <a:ext cx="2945659" cy="49556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effectLst/>
                <a:latin typeface="Times New Roman" pitchFamily="18" charset="0"/>
              </a:defRPr>
            </a:lvl1pPr>
          </a:lstStyle>
          <a:p>
            <a:pPr>
              <a:defRPr/>
            </a:pPr>
            <a:endParaRPr lang="en-US"/>
          </a:p>
        </p:txBody>
      </p:sp>
      <p:sp>
        <p:nvSpPr>
          <p:cNvPr id="34821" name="Rectangle 5"/>
          <p:cNvSpPr>
            <a:spLocks noGrp="1" noChangeArrowheads="1"/>
          </p:cNvSpPr>
          <p:nvPr>
            <p:ph type="sldNum" sz="quarter" idx="3"/>
          </p:nvPr>
        </p:nvSpPr>
        <p:spPr bwMode="auto">
          <a:xfrm>
            <a:off x="3852016" y="9431077"/>
            <a:ext cx="2945659" cy="49556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effectLst/>
                <a:latin typeface="Times New Roman" pitchFamily="18" charset="0"/>
              </a:defRPr>
            </a:lvl1pPr>
          </a:lstStyle>
          <a:p>
            <a:pPr>
              <a:defRPr/>
            </a:pPr>
            <a:fld id="{0FC2FEC1-9EBB-41CA-8712-0D90C903ED6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45659" cy="49556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effectLst/>
                <a:latin typeface="Times New Roman" pitchFamily="18" charset="0"/>
              </a:defRPr>
            </a:lvl1pPr>
          </a:lstStyle>
          <a:p>
            <a:pPr>
              <a:defRPr/>
            </a:pPr>
            <a:endParaRPr lang="en-US"/>
          </a:p>
        </p:txBody>
      </p:sp>
      <p:sp>
        <p:nvSpPr>
          <p:cNvPr id="25603" name="Rectangle 3"/>
          <p:cNvSpPr>
            <a:spLocks noGrp="1" noChangeArrowheads="1"/>
          </p:cNvSpPr>
          <p:nvPr>
            <p:ph type="dt" idx="1"/>
          </p:nvPr>
        </p:nvSpPr>
        <p:spPr bwMode="auto">
          <a:xfrm>
            <a:off x="3852016" y="0"/>
            <a:ext cx="2945659" cy="49556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effectLst/>
                <a:latin typeface="Times New Roman" pitchFamily="18" charset="0"/>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711200" y="744538"/>
            <a:ext cx="5376863" cy="3722687"/>
          </a:xfrm>
          <a:prstGeom prst="rect">
            <a:avLst/>
          </a:prstGeom>
          <a:noFill/>
          <a:ln w="9525">
            <a:solidFill>
              <a:srgbClr val="000000"/>
            </a:solidFill>
            <a:miter lim="800000"/>
            <a:headEnd/>
            <a:tailEnd/>
          </a:ln>
        </p:spPr>
      </p:sp>
      <p:sp>
        <p:nvSpPr>
          <p:cNvPr id="25605" name="Rectangle 5"/>
          <p:cNvSpPr>
            <a:spLocks noGrp="1" noChangeArrowheads="1"/>
          </p:cNvSpPr>
          <p:nvPr>
            <p:ph type="body" sz="quarter" idx="3"/>
          </p:nvPr>
        </p:nvSpPr>
        <p:spPr bwMode="auto">
          <a:xfrm>
            <a:off x="906357" y="4715538"/>
            <a:ext cx="4984962" cy="446690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0" y="9431077"/>
            <a:ext cx="2945659" cy="49556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effectLst/>
                <a:latin typeface="Times New Roman" pitchFamily="18" charset="0"/>
              </a:defRPr>
            </a:lvl1pPr>
          </a:lstStyle>
          <a:p>
            <a:pPr>
              <a:defRPr/>
            </a:pPr>
            <a:endParaRPr lang="en-US"/>
          </a:p>
        </p:txBody>
      </p:sp>
      <p:sp>
        <p:nvSpPr>
          <p:cNvPr id="25607" name="Rectangle 7"/>
          <p:cNvSpPr>
            <a:spLocks noGrp="1" noChangeArrowheads="1"/>
          </p:cNvSpPr>
          <p:nvPr>
            <p:ph type="sldNum" sz="quarter" idx="5"/>
          </p:nvPr>
        </p:nvSpPr>
        <p:spPr bwMode="auto">
          <a:xfrm>
            <a:off x="3852016" y="9431077"/>
            <a:ext cx="2945659" cy="49556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effectLst/>
                <a:latin typeface="Times New Roman" pitchFamily="18" charset="0"/>
              </a:defRPr>
            </a:lvl1pPr>
          </a:lstStyle>
          <a:p>
            <a:pPr>
              <a:defRPr/>
            </a:pPr>
            <a:fld id="{4ACE760D-46A1-4F76-A80F-7CC788F730E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55B90AB3-B61D-4C2E-B3D2-6FE50FF613C9}" type="slidenum">
              <a:rPr lang="en-US" smtClean="0"/>
              <a:pPr/>
              <a:t>1</a:t>
            </a:fld>
            <a:endParaRPr 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endParaRPr lang="id-ID"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endParaRPr lang="id-ID"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endParaRPr lang="id-ID"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endParaRPr lang="id-ID"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endParaRPr lang="id-ID"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endParaRPr lang="id-ID"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endParaRPr lang="id-ID"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endParaRPr lang="id-ID"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endParaRPr lang="id-ID"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endParaRPr lang="id-ID"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id-ID"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endParaRPr lang="id-ID"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endParaRPr lang="id-ID"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endParaRPr lang="id-ID"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endParaRPr lang="id-ID"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endParaRPr lang="id-ID"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endParaRPr lang="id-ID"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endParaRPr lang="id-ID"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endParaRPr lang="id-ID"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38"/>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33696EE-6119-426A-8649-9993473BFEAB}" type="datetime1">
              <a:rPr lang="en-US"/>
              <a:pPr>
                <a:defRPr/>
              </a:pPr>
              <a:t>7/8/2014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C8D351F-5FDA-491F-A298-FA1483A0E31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0FBD4D1-7268-4AEC-BA70-0291698A505B}" type="datetime1">
              <a:rPr lang="en-US"/>
              <a:pPr>
                <a:defRPr/>
              </a:pPr>
              <a:t>7/8/2014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F77F786-7DE5-4703-AB79-73B88C75A98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51"/>
            <a:ext cx="22288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5300" y="274651"/>
            <a:ext cx="65214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EE8C82F-2DAD-4AEC-B2C3-90ED5DB6929A}" type="datetime1">
              <a:rPr lang="en-US"/>
              <a:pPr>
                <a:defRPr/>
              </a:pPr>
              <a:t>7/8/2014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054A814-7B5E-4137-A955-50C3CE7F0FA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2E6AE62-EB5C-4FB1-8E95-DF9BAAD49EF6}" type="datetime1">
              <a:rPr lang="en-US"/>
              <a:pPr>
                <a:defRPr/>
              </a:pPr>
              <a:t>7/8/2014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0ECD820-8344-4BE8-82BC-837B51D496A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13"/>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F41E4BB-3F55-4D43-A459-9F48E0048D5F}" type="datetime1">
              <a:rPr lang="en-US"/>
              <a:pPr>
                <a:defRPr/>
              </a:pPr>
              <a:t>7/8/2014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8E093FA-33A6-4329-A7C1-F4784041D9B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57AB860-DBA0-47F4-900B-55A7B38E7CA3}" type="datetime1">
              <a:rPr lang="en-US"/>
              <a:pPr>
                <a:defRPr/>
              </a:pPr>
              <a:t>7/8/2014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CA104A6-B37D-4BF7-8FBE-27F571FFE60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115"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9A80780-0B80-4F38-B1A0-118608EBF893}" type="datetime1">
              <a:rPr lang="en-US"/>
              <a:pPr>
                <a:defRPr/>
              </a:pPr>
              <a:t>7/8/2014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C3BD091-2B22-454E-919B-DCD834AC71B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7C9E522-2B70-450A-AA79-CD753A396132}" type="datetime1">
              <a:rPr lang="en-US"/>
              <a:pPr>
                <a:defRPr/>
              </a:pPr>
              <a:t>7/8/2014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33AF419-FF57-4FB9-8B3C-A9570297087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079B370-BBC8-4127-AADC-E3946162F293}" type="datetime1">
              <a:rPr lang="en-US"/>
              <a:pPr>
                <a:defRPr/>
              </a:pPr>
              <a:t>7/8/2014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6276F3F-1BF2-487C-B196-7EEF693C532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2972" y="27306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D5F1CE3-1AD6-4A19-BAF6-723682AE9739}" type="datetime1">
              <a:rPr lang="en-US"/>
              <a:pPr>
                <a:defRPr/>
              </a:pPr>
              <a:t>7/8/2014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ADC3A65-1528-45BD-B31C-34F98243F7C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C618B3F-7966-4F45-80B8-677B8C0CE30E}" type="datetime1">
              <a:rPr lang="en-US"/>
              <a:pPr>
                <a:defRPr/>
              </a:pPr>
              <a:t>7/8/2014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92FB348-A808-4CB2-9F4E-146D6ECFB81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38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95300" y="6356350"/>
            <a:ext cx="2311400" cy="365125"/>
          </a:xfrm>
          <a:prstGeom prst="rect">
            <a:avLst/>
          </a:prstGeom>
        </p:spPr>
        <p:txBody>
          <a:bodyPr vert="horz" wrap="square" lIns="91440" tIns="45720" rIns="91440" bIns="45720" numCol="1" anchor="ctr" anchorCtr="0" compatLnSpc="1">
            <a:prstTxWarp prst="textNoShape">
              <a:avLst/>
            </a:prstTxWarp>
          </a:bodyPr>
          <a:lstStyle>
            <a:lvl1pPr algn="l">
              <a:defRPr sz="1200" b="1">
                <a:solidFill>
                  <a:srgbClr val="898989"/>
                </a:solidFill>
                <a:effectLst>
                  <a:outerShdw blurRad="38100" dist="38100" dir="2700000" algn="tl">
                    <a:srgbClr val="C0C0C0"/>
                  </a:outerShdw>
                </a:effectLst>
              </a:defRPr>
            </a:lvl1pPr>
          </a:lstStyle>
          <a:p>
            <a:pPr>
              <a:defRPr/>
            </a:pPr>
            <a:fld id="{6DB2F193-D648-4AD1-A542-B690FD8EF8A0}" type="datetime1">
              <a:rPr lang="en-US"/>
              <a:pPr>
                <a:defRPr/>
              </a:pPr>
              <a:t>7/8/2014</a:t>
            </a:fld>
            <a:endParaRPr lang="en-US"/>
          </a:p>
        </p:txBody>
      </p:sp>
      <p:sp>
        <p:nvSpPr>
          <p:cNvPr id="5" name="Footer Placeholder 4"/>
          <p:cNvSpPr>
            <a:spLocks noGrp="1"/>
          </p:cNvSpPr>
          <p:nvPr>
            <p:ph type="ftr" sz="quarter" idx="3"/>
          </p:nvPr>
        </p:nvSpPr>
        <p:spPr>
          <a:xfrm>
            <a:off x="3384550" y="6356350"/>
            <a:ext cx="3136900" cy="365125"/>
          </a:xfrm>
          <a:prstGeom prst="rect">
            <a:avLst/>
          </a:prstGeom>
        </p:spPr>
        <p:txBody>
          <a:bodyPr vert="horz" wrap="square" lIns="91440" tIns="45720" rIns="91440" bIns="45720" numCol="1" anchor="ctr" anchorCtr="0" compatLnSpc="1">
            <a:prstTxWarp prst="textNoShape">
              <a:avLst/>
            </a:prstTxWarp>
          </a:bodyPr>
          <a:lstStyle>
            <a:lvl1pPr>
              <a:defRPr sz="1200" b="1">
                <a:solidFill>
                  <a:srgbClr val="898989"/>
                </a:solidFill>
                <a:effectLst>
                  <a:outerShdw blurRad="38100" dist="38100" dir="2700000" algn="tl">
                    <a:srgbClr val="C0C0C0"/>
                  </a:outerShdw>
                </a:effectLst>
              </a:defRPr>
            </a:lvl1pPr>
          </a:lstStyle>
          <a:p>
            <a:pPr>
              <a:defRPr/>
            </a:pPr>
            <a:endParaRPr lang="en-US"/>
          </a:p>
        </p:txBody>
      </p:sp>
      <p:sp>
        <p:nvSpPr>
          <p:cNvPr id="6" name="Slide Number Placeholder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a:defRPr sz="1200" b="1">
                <a:solidFill>
                  <a:schemeClr val="tx1">
                    <a:tint val="75000"/>
                  </a:schemeClr>
                </a:solidFill>
                <a:effectLst>
                  <a:outerShdw blurRad="38100" dist="38100" dir="2700000" algn="tl">
                    <a:srgbClr val="000000">
                      <a:alpha val="43137"/>
                    </a:srgbClr>
                  </a:outerShdw>
                </a:effectLst>
              </a:defRPr>
            </a:lvl1pPr>
          </a:lstStyle>
          <a:p>
            <a:pPr>
              <a:defRPr/>
            </a:pPr>
            <a:fld id="{9CF9DA9E-3961-4E5B-B790-4D7A7C1341D5}" type="slidenum">
              <a:rPr lang="en-US"/>
              <a:pPr>
                <a:defRPr/>
              </a:pPr>
              <a:t>‹#›</a:t>
            </a:fld>
            <a:endParaRPr lang="en-US"/>
          </a:p>
        </p:txBody>
      </p:sp>
      <p:pic>
        <p:nvPicPr>
          <p:cNvPr id="1031" name="Picture 8"/>
          <p:cNvPicPr>
            <a:picLocks noChangeAspect="1" noChangeArrowheads="1"/>
          </p:cNvPicPr>
          <p:nvPr userDrawn="1"/>
        </p:nvPicPr>
        <p:blipFill>
          <a:blip r:embed="rId13"/>
          <a:srcRect r="14439"/>
          <a:stretch>
            <a:fillRect/>
          </a:stretch>
        </p:blipFill>
        <p:spPr bwMode="auto">
          <a:xfrm>
            <a:off x="0" y="0"/>
            <a:ext cx="9906000" cy="914400"/>
          </a:xfrm>
          <a:prstGeom prst="rect">
            <a:avLst/>
          </a:prstGeom>
          <a:noFill/>
          <a:ln w="9525">
            <a:noFill/>
            <a:round/>
            <a:headEnd/>
            <a:tailEnd/>
          </a:ln>
        </p:spPr>
      </p:pic>
    </p:spTree>
  </p:cSld>
  <p:clrMap bg1="lt1" tx1="dk1" bg2="lt2" tx2="dk2" accent1="accent1" accent2="accent2" accent3="accent3" accent4="accent4" accent5="accent5" accent6="accent6" hlink="hlink" folHlink="folHlink"/>
  <p:sldLayoutIdLst>
    <p:sldLayoutId id="2147483916" r:id="rId1"/>
    <p:sldLayoutId id="2147483917" r:id="rId2"/>
    <p:sldLayoutId id="2147483918" r:id="rId3"/>
    <p:sldLayoutId id="2147483919" r:id="rId4"/>
    <p:sldLayoutId id="2147483920" r:id="rId5"/>
    <p:sldLayoutId id="2147483921" r:id="rId6"/>
    <p:sldLayoutId id="2147483922" r:id="rId7"/>
    <p:sldLayoutId id="2147483923" r:id="rId8"/>
    <p:sldLayoutId id="2147483924" r:id="rId9"/>
    <p:sldLayoutId id="2147483925" r:id="rId10"/>
    <p:sldLayoutId id="2147483926"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beta@bapeten.go.id"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ChangeArrowheads="1"/>
          </p:cNvSpPr>
          <p:nvPr/>
        </p:nvSpPr>
        <p:spPr bwMode="auto">
          <a:xfrm>
            <a:off x="0" y="857232"/>
            <a:ext cx="9906000" cy="5847755"/>
          </a:xfrm>
          <a:prstGeom prst="rect">
            <a:avLst/>
          </a:prstGeom>
          <a:solidFill>
            <a:schemeClr val="bg2"/>
          </a:solidFill>
          <a:ln w="9525" algn="ctr">
            <a:noFill/>
            <a:miter lim="800000"/>
            <a:headEnd/>
            <a:tailEnd/>
          </a:ln>
        </p:spPr>
        <p:txBody>
          <a:bodyPr wrap="square" anchor="ctr">
            <a:spAutoFit/>
          </a:bodyPr>
          <a:lstStyle/>
          <a:p>
            <a:pPr eaLnBrk="0" hangingPunct="0"/>
            <a:r>
              <a:rPr lang="id-ID" sz="4000" dirty="0" smtClean="0"/>
              <a:t>Opportunity and Challenge </a:t>
            </a:r>
            <a:endParaRPr lang="en-US" sz="4000" dirty="0" smtClean="0"/>
          </a:p>
          <a:p>
            <a:pPr eaLnBrk="0" hangingPunct="0"/>
            <a:r>
              <a:rPr lang="id-ID" sz="4000" dirty="0" smtClean="0"/>
              <a:t>of Nuclear Forensics in Indonesia</a:t>
            </a:r>
            <a:r>
              <a:rPr lang="en-US" sz="4000" b="1" dirty="0" smtClean="0">
                <a:solidFill>
                  <a:schemeClr val="tx1"/>
                </a:solidFill>
              </a:rPr>
              <a:t> </a:t>
            </a:r>
            <a:endParaRPr lang="en-US" sz="4000" dirty="0" smtClean="0">
              <a:solidFill>
                <a:schemeClr val="tx1"/>
              </a:solidFill>
            </a:endParaRPr>
          </a:p>
          <a:p>
            <a:endParaRPr lang="en-US" b="1" dirty="0" smtClean="0"/>
          </a:p>
          <a:p>
            <a:endParaRPr lang="id-ID" b="1" dirty="0"/>
          </a:p>
          <a:p>
            <a:r>
              <a:rPr lang="id-ID" dirty="0" smtClean="0"/>
              <a:t>b</a:t>
            </a:r>
            <a:r>
              <a:rPr lang="en-US" dirty="0"/>
              <a:t>y </a:t>
            </a:r>
            <a:r>
              <a:rPr lang="id-ID" dirty="0"/>
              <a:t> </a:t>
            </a:r>
            <a:r>
              <a:rPr lang="en-US" dirty="0" smtClean="0"/>
              <a:t>W.P. </a:t>
            </a:r>
            <a:r>
              <a:rPr lang="en-US" dirty="0" err="1"/>
              <a:t>Daeng</a:t>
            </a:r>
            <a:r>
              <a:rPr lang="en-US" dirty="0"/>
              <a:t> Beta </a:t>
            </a:r>
          </a:p>
          <a:p>
            <a:r>
              <a:rPr lang="en-US" dirty="0" smtClean="0"/>
              <a:t>BAPETEN, Indonesia</a:t>
            </a:r>
            <a:endParaRPr lang="en-US" dirty="0"/>
          </a:p>
          <a:p>
            <a:r>
              <a:rPr lang="en-US" dirty="0" err="1" smtClean="0">
                <a:hlinkClick r:id="rId3"/>
              </a:rPr>
              <a:t>putradaeng</a:t>
            </a:r>
            <a:r>
              <a:rPr lang="en-US" dirty="0" smtClean="0">
                <a:hlinkClick r:id="rId3"/>
              </a:rPr>
              <a:t>@</a:t>
            </a:r>
            <a:r>
              <a:rPr lang="en-US" dirty="0" smtClean="0"/>
              <a:t> yahoo.com</a:t>
            </a:r>
            <a:endParaRPr lang="en-US" dirty="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r>
              <a:rPr lang="en-US" sz="1800" dirty="0" smtClean="0"/>
              <a:t>International Conference on Advances in Nuclear Forensics: Countering the Evolving Threat of Nuclear and </a:t>
            </a:r>
            <a:r>
              <a:rPr lang="en-US" sz="1800" dirty="0" err="1" smtClean="0"/>
              <a:t>OtherRadioactive</a:t>
            </a:r>
            <a:r>
              <a:rPr lang="en-US" sz="1800" dirty="0" smtClean="0"/>
              <a:t> Material out of Regulatory Control</a:t>
            </a:r>
          </a:p>
          <a:p>
            <a:r>
              <a:rPr lang="en-US" sz="1800" dirty="0" smtClean="0"/>
              <a:t>Vienna, 7 - 10 July 2014 </a:t>
            </a:r>
            <a:endParaRPr lang="en-US" sz="1800" dirty="0"/>
          </a:p>
        </p:txBody>
      </p:sp>
      <p:sp>
        <p:nvSpPr>
          <p:cNvPr id="5" name="Slide Number Placeholder 5"/>
          <p:cNvSpPr>
            <a:spLocks noGrp="1"/>
          </p:cNvSpPr>
          <p:nvPr>
            <p:ph type="sldNum" sz="quarter" idx="12"/>
          </p:nvPr>
        </p:nvSpPr>
        <p:spPr/>
        <p:txBody>
          <a:bodyPr/>
          <a:lstStyle/>
          <a:p>
            <a:pPr>
              <a:defRPr/>
            </a:pPr>
            <a:fld id="{8948BBF6-9965-4610-89E2-74D486057D63}" type="slidenum">
              <a:rPr lang="en-US"/>
              <a:pPr>
                <a:defRPr/>
              </a:pPr>
              <a:t>1</a:t>
            </a:fld>
            <a:endParaRPr lang="en-US"/>
          </a:p>
        </p:txBody>
      </p:sp>
      <p:sp>
        <p:nvSpPr>
          <p:cNvPr id="4" name="Slide Number Placeholder 4"/>
          <p:cNvSpPr txBox="1">
            <a:spLocks noGrp="1"/>
          </p:cNvSpPr>
          <p:nvPr/>
        </p:nvSpPr>
        <p:spPr>
          <a:xfrm>
            <a:off x="7099300" y="6356350"/>
            <a:ext cx="2311400" cy="365125"/>
          </a:xfrm>
          <a:prstGeom prst="rect">
            <a:avLst/>
          </a:prstGeom>
          <a:noFill/>
        </p:spPr>
        <p:txBody>
          <a:bodyPr anchor="ctr"/>
          <a:lstStyle/>
          <a:p>
            <a:pPr algn="r">
              <a:defRPr/>
            </a:pPr>
            <a:fld id="{EB3BE009-151D-4B54-A308-0C5B9AE46D6B}" type="slidenum">
              <a:rPr lang="en-US" sz="1200" b="1">
                <a:solidFill>
                  <a:schemeClr val="tx1">
                    <a:tint val="75000"/>
                  </a:schemeClr>
                </a:solidFill>
                <a:effectLst>
                  <a:outerShdw blurRad="38100" dist="38100" dir="2700000" algn="tl">
                    <a:srgbClr val="000000">
                      <a:alpha val="43137"/>
                    </a:srgbClr>
                  </a:outerShdw>
                </a:effectLst>
              </a:rPr>
              <a:pPr algn="r">
                <a:defRPr/>
              </a:pPr>
              <a:t>1</a:t>
            </a:fld>
            <a:endParaRPr lang="en-US" sz="1200" b="1">
              <a:solidFill>
                <a:schemeClr val="tx1">
                  <a:tint val="75000"/>
                </a:schemeClr>
              </a:solidFill>
              <a:effectLst>
                <a:outerShdw blurRad="38100" dist="38100" dir="2700000" algn="tl">
                  <a:srgbClr val="000000">
                    <a:alpha val="43137"/>
                  </a:srgbClr>
                </a:outerShdw>
              </a:effectLst>
            </a:endParaRPr>
          </a:p>
        </p:txBody>
      </p:sp>
      <p:pic>
        <p:nvPicPr>
          <p:cNvPr id="8" name="Picture 7" descr="http://img823.imageshack.us/img823/1118/lapgab.jpg"/>
          <p:cNvPicPr/>
          <p:nvPr/>
        </p:nvPicPr>
        <p:blipFill>
          <a:blip r:embed="rId4"/>
          <a:srcRect/>
          <a:stretch>
            <a:fillRect/>
          </a:stretch>
        </p:blipFill>
        <p:spPr bwMode="auto">
          <a:xfrm>
            <a:off x="6596074" y="2571744"/>
            <a:ext cx="3071834" cy="2643206"/>
          </a:xfrm>
          <a:prstGeom prst="rect">
            <a:avLst/>
          </a:prstGeom>
          <a:noFill/>
          <a:ln w="9525">
            <a:noFill/>
            <a:miter lim="800000"/>
            <a:headEnd/>
            <a:tailEnd/>
          </a:ln>
        </p:spPr>
      </p:pic>
      <p:pic>
        <p:nvPicPr>
          <p:cNvPr id="9" name="Picture 1" descr="http://jabarprov.go.id/assets/images/berita/BAPETEN-BATAN-Gelar-Geladi-Penanggulangan-Kecelakaan-Radiasi.jpg"/>
          <p:cNvPicPr>
            <a:picLocks noChangeAspect="1" noChangeArrowheads="1"/>
          </p:cNvPicPr>
          <p:nvPr/>
        </p:nvPicPr>
        <p:blipFill>
          <a:blip r:embed="rId5"/>
          <a:srcRect/>
          <a:stretch>
            <a:fillRect/>
          </a:stretch>
        </p:blipFill>
        <p:spPr bwMode="auto">
          <a:xfrm>
            <a:off x="238092" y="2612566"/>
            <a:ext cx="3071834" cy="2602384"/>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2B1640FF-E632-4D4D-9172-260DB8DD3921}" type="slidenum">
              <a:rPr lang="en-US"/>
              <a:pPr>
                <a:defRPr/>
              </a:pPr>
              <a:t>10</a:t>
            </a:fld>
            <a:endParaRPr lang="en-US"/>
          </a:p>
        </p:txBody>
      </p:sp>
      <p:sp>
        <p:nvSpPr>
          <p:cNvPr id="5123" name="Rectangle 2"/>
          <p:cNvSpPr>
            <a:spLocks noGrp="1"/>
          </p:cNvSpPr>
          <p:nvPr>
            <p:ph type="title"/>
          </p:nvPr>
        </p:nvSpPr>
        <p:spPr>
          <a:xfrm>
            <a:off x="595282" y="357166"/>
            <a:ext cx="8915400" cy="714375"/>
          </a:xfrm>
        </p:spPr>
        <p:txBody>
          <a:bodyPr/>
          <a:lstStyle/>
          <a:p>
            <a:pPr lvl="0">
              <a:lnSpc>
                <a:spcPts val="2700"/>
              </a:lnSpc>
            </a:pPr>
            <a:r>
              <a:rPr lang="en-US" b="1" dirty="0" smtClean="0">
                <a:solidFill>
                  <a:srgbClr val="FFFF00"/>
                </a:solidFill>
              </a:rPr>
              <a:t>4. Results and Discussions (6)</a:t>
            </a:r>
            <a:endParaRPr lang="en-US" dirty="0">
              <a:solidFill>
                <a:srgbClr val="FFFF00"/>
              </a:solidFill>
            </a:endParaRPr>
          </a:p>
        </p:txBody>
      </p:sp>
      <p:sp>
        <p:nvSpPr>
          <p:cNvPr id="5124" name="Rectangle 3"/>
          <p:cNvSpPr>
            <a:spLocks noGrp="1"/>
          </p:cNvSpPr>
          <p:nvPr>
            <p:ph type="body" idx="1"/>
          </p:nvPr>
        </p:nvSpPr>
        <p:spPr>
          <a:xfrm>
            <a:off x="495300" y="928670"/>
            <a:ext cx="8915400" cy="5357850"/>
          </a:xfrm>
        </p:spPr>
        <p:txBody>
          <a:bodyPr/>
          <a:lstStyle/>
          <a:p>
            <a:pPr>
              <a:buNone/>
            </a:pPr>
            <a:r>
              <a:rPr lang="id-ID" sz="2800" i="1" dirty="0" smtClean="0"/>
              <a:t>4.2.1. Strenght</a:t>
            </a:r>
            <a:r>
              <a:rPr lang="en-US" sz="2800" i="1" dirty="0" smtClean="0"/>
              <a:t> ((2)</a:t>
            </a:r>
            <a:r>
              <a:rPr lang="en-US" sz="2800" i="1" dirty="0" err="1" smtClean="0"/>
              <a:t>con’t</a:t>
            </a:r>
            <a:r>
              <a:rPr lang="en-US" sz="2800" i="1" dirty="0" smtClean="0"/>
              <a:t>)</a:t>
            </a:r>
            <a:endParaRPr lang="en-US" sz="2800" dirty="0" smtClean="0"/>
          </a:p>
          <a:p>
            <a:r>
              <a:rPr lang="id-ID" sz="2800" dirty="0" smtClean="0"/>
              <a:t>Thus, nuclear forensic analysis includes the characterization of the material and correlation with its production history.  The purpose of the nuclear security regime is to prevent, detect and respond to nuclear security events (e.g. illicit trafficking of nuclear material or a nuclear terrorism attack). Nuclear forensic analysis is a key technical capability that utilises signatures inherent to nuclear or other radioactive material to provide information on its source, production and history. It can be used as part of the response to the nuclear security event, as well as to help prevent it.</a:t>
            </a:r>
            <a:endParaRPr lang="en-US" sz="2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2B1640FF-E632-4D4D-9172-260DB8DD3921}" type="slidenum">
              <a:rPr lang="en-US"/>
              <a:pPr>
                <a:defRPr/>
              </a:pPr>
              <a:t>11</a:t>
            </a:fld>
            <a:endParaRPr lang="en-US"/>
          </a:p>
        </p:txBody>
      </p:sp>
      <p:sp>
        <p:nvSpPr>
          <p:cNvPr id="5123" name="Rectangle 2"/>
          <p:cNvSpPr>
            <a:spLocks noGrp="1"/>
          </p:cNvSpPr>
          <p:nvPr>
            <p:ph type="title"/>
          </p:nvPr>
        </p:nvSpPr>
        <p:spPr>
          <a:xfrm>
            <a:off x="595282" y="357166"/>
            <a:ext cx="8915400" cy="714375"/>
          </a:xfrm>
        </p:spPr>
        <p:txBody>
          <a:bodyPr/>
          <a:lstStyle/>
          <a:p>
            <a:pPr lvl="0">
              <a:lnSpc>
                <a:spcPts val="2700"/>
              </a:lnSpc>
            </a:pPr>
            <a:r>
              <a:rPr lang="en-US" b="1" dirty="0" smtClean="0">
                <a:solidFill>
                  <a:srgbClr val="FFFF00"/>
                </a:solidFill>
              </a:rPr>
              <a:t>4. Results and Discussions (7)</a:t>
            </a:r>
            <a:endParaRPr lang="en-US" dirty="0">
              <a:solidFill>
                <a:srgbClr val="FFFF00"/>
              </a:solidFill>
            </a:endParaRPr>
          </a:p>
        </p:txBody>
      </p:sp>
      <p:sp>
        <p:nvSpPr>
          <p:cNvPr id="5124" name="Rectangle 3"/>
          <p:cNvSpPr>
            <a:spLocks noGrp="1"/>
          </p:cNvSpPr>
          <p:nvPr>
            <p:ph type="body" idx="1"/>
          </p:nvPr>
        </p:nvSpPr>
        <p:spPr>
          <a:xfrm>
            <a:off x="495300" y="928670"/>
            <a:ext cx="8915400" cy="5357850"/>
          </a:xfrm>
        </p:spPr>
        <p:txBody>
          <a:bodyPr/>
          <a:lstStyle/>
          <a:p>
            <a:pPr>
              <a:buNone/>
            </a:pPr>
            <a:r>
              <a:rPr lang="id-ID" sz="2800" i="1" dirty="0" smtClean="0"/>
              <a:t>4.2.2. Weaknesses </a:t>
            </a:r>
            <a:endParaRPr lang="en-US" sz="2800" i="1" dirty="0" smtClean="0"/>
          </a:p>
          <a:p>
            <a:pPr>
              <a:buNone/>
            </a:pPr>
            <a:r>
              <a:rPr lang="en-US" sz="2800" dirty="0" smtClean="0"/>
              <a:t>(</a:t>
            </a:r>
            <a:r>
              <a:rPr lang="id-ID" sz="2800" dirty="0" smtClean="0"/>
              <a:t>1) Indonesia does not have their own nuclear forensic capabilities. </a:t>
            </a:r>
            <a:endParaRPr lang="en-US" sz="2800" dirty="0" smtClean="0"/>
          </a:p>
          <a:p>
            <a:pPr>
              <a:buNone/>
            </a:pPr>
            <a:r>
              <a:rPr lang="id-ID" sz="2800" dirty="0" smtClean="0"/>
              <a:t>(2) Indonesia concerned with physical protection of nuclear material and nuclear installations, nuclear material accountancy, detection and response to illicit nuclear trafficking, the security and safety of radioactive sources, emergency response measures, including pre-emergency, and the promotion of adherence to relevant international instruments. These concerns can be weaknesses.</a:t>
            </a:r>
            <a:endParaRPr lang="en-US" sz="2800" dirty="0" smtClean="0"/>
          </a:p>
          <a:p>
            <a:pPr>
              <a:buNone/>
            </a:pPr>
            <a:r>
              <a:rPr lang="id-ID" sz="2800" dirty="0" smtClean="0"/>
              <a:t>(3) Lack of quality human resources and sustainability of knowledge management in nuclear forensics. </a:t>
            </a:r>
            <a:r>
              <a:rPr lang="en-US" sz="2800" dirty="0" smtClean="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2B1640FF-E632-4D4D-9172-260DB8DD3921}" type="slidenum">
              <a:rPr lang="en-US"/>
              <a:pPr>
                <a:defRPr/>
              </a:pPr>
              <a:t>12</a:t>
            </a:fld>
            <a:endParaRPr lang="en-US"/>
          </a:p>
        </p:txBody>
      </p:sp>
      <p:sp>
        <p:nvSpPr>
          <p:cNvPr id="5123" name="Rectangle 2"/>
          <p:cNvSpPr>
            <a:spLocks noGrp="1"/>
          </p:cNvSpPr>
          <p:nvPr>
            <p:ph type="title"/>
          </p:nvPr>
        </p:nvSpPr>
        <p:spPr>
          <a:xfrm>
            <a:off x="595282" y="357166"/>
            <a:ext cx="8915400" cy="714375"/>
          </a:xfrm>
        </p:spPr>
        <p:txBody>
          <a:bodyPr/>
          <a:lstStyle/>
          <a:p>
            <a:pPr lvl="0">
              <a:lnSpc>
                <a:spcPts val="2700"/>
              </a:lnSpc>
            </a:pPr>
            <a:r>
              <a:rPr lang="en-US" b="1" dirty="0" smtClean="0">
                <a:solidFill>
                  <a:srgbClr val="FFFF00"/>
                </a:solidFill>
              </a:rPr>
              <a:t>4. Results and Discussions (8)</a:t>
            </a:r>
            <a:endParaRPr lang="en-US" dirty="0">
              <a:solidFill>
                <a:srgbClr val="FFFF00"/>
              </a:solidFill>
            </a:endParaRPr>
          </a:p>
        </p:txBody>
      </p:sp>
      <p:sp>
        <p:nvSpPr>
          <p:cNvPr id="5124" name="Rectangle 3"/>
          <p:cNvSpPr>
            <a:spLocks noGrp="1"/>
          </p:cNvSpPr>
          <p:nvPr>
            <p:ph type="body" idx="1"/>
          </p:nvPr>
        </p:nvSpPr>
        <p:spPr>
          <a:xfrm>
            <a:off x="309530" y="857232"/>
            <a:ext cx="9144064" cy="5357850"/>
          </a:xfrm>
        </p:spPr>
        <p:txBody>
          <a:bodyPr/>
          <a:lstStyle/>
          <a:p>
            <a:pPr>
              <a:buNone/>
            </a:pPr>
            <a:r>
              <a:rPr lang="id-ID" sz="2500" i="1" dirty="0" smtClean="0"/>
              <a:t>4.2.3. Opportunity of Nuclear Forensics</a:t>
            </a:r>
            <a:endParaRPr lang="en-US" sz="2500" i="1" dirty="0" smtClean="0"/>
          </a:p>
          <a:p>
            <a:pPr>
              <a:buNone/>
            </a:pPr>
            <a:r>
              <a:rPr lang="en-US" sz="2500" dirty="0" smtClean="0"/>
              <a:t>(</a:t>
            </a:r>
            <a:r>
              <a:rPr lang="id-ID" sz="2500" dirty="0" smtClean="0"/>
              <a:t>1) Opportunity of Nuclear Forensics are d</a:t>
            </a:r>
            <a:r>
              <a:rPr lang="de-DE" sz="2500" dirty="0" smtClean="0"/>
              <a:t>iscipline between science, law enforcement</a:t>
            </a:r>
            <a:r>
              <a:rPr lang="id-ID" sz="2500" dirty="0" smtClean="0"/>
              <a:t>; u</a:t>
            </a:r>
            <a:r>
              <a:rPr lang="en-GB" sz="2500" dirty="0" err="1" smtClean="0"/>
              <a:t>ses</a:t>
            </a:r>
            <a:r>
              <a:rPr lang="en-GB" sz="2500" dirty="0" smtClean="0"/>
              <a:t> systematic approach for analysis and attribution</a:t>
            </a:r>
            <a:r>
              <a:rPr lang="id-ID" sz="2500" dirty="0" smtClean="0"/>
              <a:t>; b</a:t>
            </a:r>
            <a:r>
              <a:rPr lang="de-DE" sz="2500" dirty="0" smtClean="0"/>
              <a:t>enefits from </a:t>
            </a:r>
            <a:r>
              <a:rPr lang="id-ID" sz="2500" dirty="0" smtClean="0"/>
              <a:t>r</a:t>
            </a:r>
            <a:r>
              <a:rPr lang="de-DE" sz="2500" dirty="0" smtClean="0"/>
              <a:t>eference </a:t>
            </a:r>
            <a:r>
              <a:rPr lang="id-ID" sz="2500" dirty="0" smtClean="0"/>
              <a:t>d</a:t>
            </a:r>
            <a:r>
              <a:rPr lang="de-DE" sz="2500" dirty="0" smtClean="0"/>
              <a:t>ata</a:t>
            </a:r>
            <a:r>
              <a:rPr lang="id-ID" sz="2500" dirty="0" smtClean="0"/>
              <a:t>; </a:t>
            </a:r>
            <a:r>
              <a:rPr lang="en-GB" sz="2500" dirty="0" smtClean="0"/>
              <a:t>provides clues on the origin of the material</a:t>
            </a:r>
            <a:r>
              <a:rPr lang="id-ID" sz="2500" dirty="0" smtClean="0"/>
              <a:t>; </a:t>
            </a:r>
            <a:r>
              <a:rPr lang="id-ID" sz="2500" b="1" dirty="0" smtClean="0"/>
              <a:t>a</a:t>
            </a:r>
            <a:r>
              <a:rPr lang="de-DE" sz="2500" b="1" dirty="0" smtClean="0"/>
              <a:t>ssures sustainability in combating illicit trafficking</a:t>
            </a:r>
            <a:r>
              <a:rPr lang="id-ID" sz="2500" b="1" dirty="0" smtClean="0"/>
              <a:t>;</a:t>
            </a:r>
            <a:r>
              <a:rPr lang="id-ID" sz="2500" dirty="0" smtClean="0"/>
              <a:t> c</a:t>
            </a:r>
            <a:r>
              <a:rPr lang="de-DE" sz="2500" dirty="0" smtClean="0"/>
              <a:t>alls for International </a:t>
            </a:r>
            <a:r>
              <a:rPr lang="id-ID" sz="2500" dirty="0" smtClean="0"/>
              <a:t>c</a:t>
            </a:r>
            <a:r>
              <a:rPr lang="de-DE" sz="2500" dirty="0" smtClean="0"/>
              <a:t>ooperation</a:t>
            </a:r>
            <a:r>
              <a:rPr lang="id-ID" sz="2500" dirty="0" smtClean="0"/>
              <a:t>; and m</a:t>
            </a:r>
            <a:r>
              <a:rPr lang="de-DE" sz="2500" dirty="0" smtClean="0"/>
              <a:t>ethodology applicable in other areas</a:t>
            </a:r>
            <a:r>
              <a:rPr lang="id-ID" sz="2500" dirty="0" smtClean="0"/>
              <a:t>.</a:t>
            </a:r>
            <a:endParaRPr lang="en-US" sz="2500" dirty="0" smtClean="0"/>
          </a:p>
          <a:p>
            <a:pPr>
              <a:buNone/>
            </a:pPr>
            <a:r>
              <a:rPr lang="id-ID" sz="2500" dirty="0" smtClean="0"/>
              <a:t>(2) </a:t>
            </a:r>
            <a:r>
              <a:rPr lang="en-US" sz="2500" dirty="0" smtClean="0"/>
              <a:t>N</a:t>
            </a:r>
            <a:r>
              <a:rPr lang="id-ID" sz="2500" dirty="0" smtClean="0"/>
              <a:t>uclear forensics </a:t>
            </a:r>
            <a:r>
              <a:rPr lang="en-US" sz="2500" dirty="0" smtClean="0"/>
              <a:t> </a:t>
            </a:r>
            <a:r>
              <a:rPr lang="id-ID" sz="2500" dirty="0" smtClean="0"/>
              <a:t>and the analysis of foreign nuclear test </a:t>
            </a:r>
            <a:r>
              <a:rPr lang="en-US" sz="2500" dirty="0" smtClean="0"/>
              <a:t> </a:t>
            </a:r>
            <a:r>
              <a:rPr lang="id-ID" sz="2500" dirty="0" smtClean="0"/>
              <a:t>rest on the same scientific base. Nuclear forensics for attribution involves comparing data and analysis samples from identified sources. Forensics analysis for attribution therefore requires that data concerning foreign origin material be available. Therefore, </a:t>
            </a:r>
            <a:r>
              <a:rPr lang="id-ID" sz="2500" b="1" dirty="0" smtClean="0"/>
              <a:t>nuclear forensics analysis would benefit from as much international cooperation as possible. </a:t>
            </a:r>
            <a:endParaRPr lang="en-US" sz="2500" b="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2B1640FF-E632-4D4D-9172-260DB8DD3921}" type="slidenum">
              <a:rPr lang="en-US"/>
              <a:pPr>
                <a:defRPr/>
              </a:pPr>
              <a:t>13</a:t>
            </a:fld>
            <a:endParaRPr lang="en-US"/>
          </a:p>
        </p:txBody>
      </p:sp>
      <p:sp>
        <p:nvSpPr>
          <p:cNvPr id="5123" name="Rectangle 2"/>
          <p:cNvSpPr>
            <a:spLocks noGrp="1"/>
          </p:cNvSpPr>
          <p:nvPr>
            <p:ph type="title"/>
          </p:nvPr>
        </p:nvSpPr>
        <p:spPr>
          <a:xfrm>
            <a:off x="595282" y="357166"/>
            <a:ext cx="8915400" cy="714375"/>
          </a:xfrm>
        </p:spPr>
        <p:txBody>
          <a:bodyPr/>
          <a:lstStyle/>
          <a:p>
            <a:pPr lvl="0">
              <a:lnSpc>
                <a:spcPts val="2700"/>
              </a:lnSpc>
            </a:pPr>
            <a:r>
              <a:rPr lang="en-US" b="1" dirty="0" smtClean="0">
                <a:solidFill>
                  <a:srgbClr val="FFFF00"/>
                </a:solidFill>
              </a:rPr>
              <a:t>4. Results and Discussions (9)</a:t>
            </a:r>
            <a:endParaRPr lang="en-US" dirty="0">
              <a:solidFill>
                <a:srgbClr val="FFFF00"/>
              </a:solidFill>
            </a:endParaRPr>
          </a:p>
        </p:txBody>
      </p:sp>
      <p:sp>
        <p:nvSpPr>
          <p:cNvPr id="5124" name="Rectangle 3"/>
          <p:cNvSpPr>
            <a:spLocks noGrp="1"/>
          </p:cNvSpPr>
          <p:nvPr>
            <p:ph type="body" idx="1"/>
          </p:nvPr>
        </p:nvSpPr>
        <p:spPr>
          <a:xfrm>
            <a:off x="309530" y="857232"/>
            <a:ext cx="9144064" cy="5357850"/>
          </a:xfrm>
        </p:spPr>
        <p:txBody>
          <a:bodyPr/>
          <a:lstStyle/>
          <a:p>
            <a:pPr>
              <a:buNone/>
            </a:pPr>
            <a:r>
              <a:rPr lang="id-ID" sz="2800" i="1" dirty="0" smtClean="0"/>
              <a:t>4.2.4. Threats</a:t>
            </a:r>
            <a:r>
              <a:rPr lang="id-ID" sz="2800" dirty="0" smtClean="0"/>
              <a:t> </a:t>
            </a:r>
            <a:r>
              <a:rPr lang="en-US" sz="2800" i="1" dirty="0" smtClean="0"/>
              <a:t>on nuclear security </a:t>
            </a:r>
            <a:r>
              <a:rPr lang="en-US" sz="2800" dirty="0" smtClean="0"/>
              <a:t>- </a:t>
            </a:r>
            <a:r>
              <a:rPr lang="en-US" sz="2800" i="1" dirty="0" smtClean="0"/>
              <a:t>C</a:t>
            </a:r>
            <a:r>
              <a:rPr lang="id-ID" sz="2800" i="1" dirty="0" smtClean="0"/>
              <a:t>hallenge of </a:t>
            </a:r>
            <a:r>
              <a:rPr lang="en-US" sz="2800" i="1" dirty="0" smtClean="0"/>
              <a:t>N</a:t>
            </a:r>
            <a:r>
              <a:rPr lang="id-ID" sz="2800" i="1" dirty="0" smtClean="0"/>
              <a:t>uclear </a:t>
            </a:r>
            <a:r>
              <a:rPr lang="en-US" sz="2800" i="1" dirty="0" smtClean="0"/>
              <a:t>F</a:t>
            </a:r>
            <a:r>
              <a:rPr lang="id-ID" sz="2800" i="1" dirty="0" smtClean="0"/>
              <a:t>orensics</a:t>
            </a:r>
            <a:r>
              <a:rPr lang="en-US" sz="2800" i="1" dirty="0" smtClean="0"/>
              <a:t> (1)</a:t>
            </a:r>
            <a:endParaRPr lang="en-US" sz="2800" dirty="0" smtClean="0"/>
          </a:p>
          <a:p>
            <a:r>
              <a:rPr lang="en-US" sz="2800" dirty="0" smtClean="0"/>
              <a:t>T</a:t>
            </a:r>
            <a:r>
              <a:rPr lang="id-ID" sz="2800" dirty="0" smtClean="0"/>
              <a:t>he risk</a:t>
            </a:r>
            <a:r>
              <a:rPr lang="en-US" sz="2800" dirty="0" smtClean="0"/>
              <a:t>s</a:t>
            </a:r>
            <a:r>
              <a:rPr lang="id-ID" sz="2800" dirty="0" smtClean="0"/>
              <a:t> of the smuggling</a:t>
            </a:r>
            <a:r>
              <a:rPr lang="en-US" sz="2800" dirty="0" smtClean="0"/>
              <a:t>/</a:t>
            </a:r>
            <a:r>
              <a:rPr lang="id-ID" sz="2800" dirty="0" smtClean="0"/>
              <a:t>illicit trafficking of nuclear materials and radioactive sources in international gateways</a:t>
            </a:r>
            <a:r>
              <a:rPr lang="en-US" sz="2800" dirty="0" smtClean="0"/>
              <a:t>, border crossing, nuclear terrorism, orphan sources and nuclear security at </a:t>
            </a:r>
            <a:r>
              <a:rPr lang="id-ID" sz="2800" dirty="0" smtClean="0"/>
              <a:t>major public event </a:t>
            </a:r>
            <a:r>
              <a:rPr lang="en-US" sz="2800" dirty="0" smtClean="0"/>
              <a:t>have been emerged</a:t>
            </a:r>
            <a:r>
              <a:rPr lang="id-ID" sz="2800" dirty="0" smtClean="0"/>
              <a:t>. The</a:t>
            </a:r>
            <a:r>
              <a:rPr lang="en-US" sz="2800" dirty="0" smtClean="0"/>
              <a:t>se</a:t>
            </a:r>
            <a:r>
              <a:rPr lang="id-ID" sz="2800" dirty="0" smtClean="0"/>
              <a:t> threat</a:t>
            </a:r>
            <a:r>
              <a:rPr lang="en-US" sz="2800" dirty="0" smtClean="0"/>
              <a:t>s </a:t>
            </a:r>
            <a:r>
              <a:rPr lang="id-ID" sz="2800" dirty="0" smtClean="0"/>
              <a:t>pose serious challenges for governmental organizations, users of nuclear technology and society in all regions of the world.</a:t>
            </a:r>
            <a:r>
              <a:rPr lang="en-US" sz="2800" dirty="0" smtClean="0"/>
              <a:t> </a:t>
            </a:r>
            <a:r>
              <a:rPr lang="id-ID" sz="2800" dirty="0" smtClean="0"/>
              <a:t>Although most States have recently adopted enhanced measures to address </a:t>
            </a:r>
            <a:r>
              <a:rPr lang="en-US" sz="2800" dirty="0" smtClean="0"/>
              <a:t>threats</a:t>
            </a:r>
            <a:r>
              <a:rPr lang="id-ID" sz="2800" dirty="0" smtClean="0"/>
              <a:t>, further </a:t>
            </a:r>
            <a:r>
              <a:rPr lang="id-ID" sz="2800" b="1" dirty="0" smtClean="0"/>
              <a:t>sustained efforts </a:t>
            </a:r>
            <a:r>
              <a:rPr lang="id-ID" sz="2800" dirty="0" smtClean="0"/>
              <a:t>will be necessary to meet this threat in the future.</a:t>
            </a:r>
            <a:endParaRPr lang="en-US" sz="2800" dirty="0" smtClean="0"/>
          </a:p>
          <a:p>
            <a:endParaRPr lang="en-US" sz="2500" b="1" dirty="0" smtClean="0"/>
          </a:p>
          <a:p>
            <a:endParaRPr lang="en-US" sz="25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2B1640FF-E632-4D4D-9172-260DB8DD3921}" type="slidenum">
              <a:rPr lang="en-US"/>
              <a:pPr>
                <a:defRPr/>
              </a:pPr>
              <a:t>14</a:t>
            </a:fld>
            <a:endParaRPr lang="en-US"/>
          </a:p>
        </p:txBody>
      </p:sp>
      <p:sp>
        <p:nvSpPr>
          <p:cNvPr id="5123" name="Rectangle 2"/>
          <p:cNvSpPr>
            <a:spLocks noGrp="1"/>
          </p:cNvSpPr>
          <p:nvPr>
            <p:ph type="title"/>
          </p:nvPr>
        </p:nvSpPr>
        <p:spPr>
          <a:xfrm>
            <a:off x="595282" y="357166"/>
            <a:ext cx="8915400" cy="714375"/>
          </a:xfrm>
        </p:spPr>
        <p:txBody>
          <a:bodyPr/>
          <a:lstStyle/>
          <a:p>
            <a:pPr lvl="0">
              <a:lnSpc>
                <a:spcPts val="2700"/>
              </a:lnSpc>
            </a:pPr>
            <a:r>
              <a:rPr lang="en-US" b="1" dirty="0" smtClean="0">
                <a:solidFill>
                  <a:srgbClr val="FFFF00"/>
                </a:solidFill>
              </a:rPr>
              <a:t>4. Results and Discussions (10)</a:t>
            </a:r>
            <a:endParaRPr lang="en-US" dirty="0">
              <a:solidFill>
                <a:srgbClr val="FFFF00"/>
              </a:solidFill>
            </a:endParaRPr>
          </a:p>
        </p:txBody>
      </p:sp>
      <p:sp>
        <p:nvSpPr>
          <p:cNvPr id="5124" name="Rectangle 3"/>
          <p:cNvSpPr>
            <a:spLocks noGrp="1"/>
          </p:cNvSpPr>
          <p:nvPr>
            <p:ph type="body" idx="1"/>
          </p:nvPr>
        </p:nvSpPr>
        <p:spPr>
          <a:xfrm>
            <a:off x="309530" y="857232"/>
            <a:ext cx="9144064" cy="5357850"/>
          </a:xfrm>
        </p:spPr>
        <p:txBody>
          <a:bodyPr/>
          <a:lstStyle/>
          <a:p>
            <a:pPr>
              <a:buNone/>
            </a:pPr>
            <a:r>
              <a:rPr lang="id-ID" sz="2800" i="1" dirty="0" smtClean="0"/>
              <a:t>4.2.4. Threats</a:t>
            </a:r>
            <a:r>
              <a:rPr lang="id-ID" sz="2800" dirty="0" smtClean="0"/>
              <a:t> </a:t>
            </a:r>
            <a:r>
              <a:rPr lang="en-US" sz="2800" i="1" dirty="0" smtClean="0"/>
              <a:t>on nuclear security </a:t>
            </a:r>
            <a:r>
              <a:rPr lang="en-US" sz="2800" dirty="0" smtClean="0"/>
              <a:t>- </a:t>
            </a:r>
            <a:r>
              <a:rPr lang="en-US" sz="2800" i="1" dirty="0" smtClean="0"/>
              <a:t>C</a:t>
            </a:r>
            <a:r>
              <a:rPr lang="id-ID" sz="2800" i="1" dirty="0" smtClean="0"/>
              <a:t>hallenge of </a:t>
            </a:r>
            <a:r>
              <a:rPr lang="en-US" sz="2800" i="1" dirty="0" smtClean="0"/>
              <a:t>N</a:t>
            </a:r>
            <a:r>
              <a:rPr lang="id-ID" sz="2800" i="1" dirty="0" smtClean="0"/>
              <a:t>uclear </a:t>
            </a:r>
            <a:r>
              <a:rPr lang="en-US" sz="2800" i="1" dirty="0" smtClean="0"/>
              <a:t>F</a:t>
            </a:r>
            <a:r>
              <a:rPr lang="id-ID" sz="2800" i="1" dirty="0" smtClean="0"/>
              <a:t>orensics</a:t>
            </a:r>
            <a:r>
              <a:rPr lang="en-US" sz="2800" i="1" dirty="0" smtClean="0"/>
              <a:t> (2)</a:t>
            </a:r>
            <a:endParaRPr lang="en-US" sz="2800" dirty="0" smtClean="0"/>
          </a:p>
          <a:p>
            <a:pPr>
              <a:buNone/>
            </a:pPr>
            <a:r>
              <a:rPr lang="id-ID" sz="2800" dirty="0" smtClean="0"/>
              <a:t>(1) </a:t>
            </a:r>
            <a:r>
              <a:rPr lang="en-US" sz="2800" dirty="0" smtClean="0"/>
              <a:t>the methods safeguards inspectors use to verify compliance with treaty obligations is "environmental sampling", i.e. the collection of particles within (or outside) nuclear facilities using swipe sampling.</a:t>
            </a:r>
          </a:p>
          <a:p>
            <a:pPr>
              <a:buNone/>
            </a:pPr>
            <a:r>
              <a:rPr lang="id-ID" sz="2800" dirty="0" smtClean="0"/>
              <a:t>(2) The need for laboratory analysis facilities and  new technology; including field equipment and numerical modelling, software of code.</a:t>
            </a:r>
            <a:endParaRPr lang="en-US" sz="2800" dirty="0" smtClean="0"/>
          </a:p>
          <a:p>
            <a:pPr>
              <a:buNone/>
            </a:pPr>
            <a:r>
              <a:rPr lang="id-ID" sz="2800" dirty="0" smtClean="0"/>
              <a:t>(3) The need for quality of human resources with relevan capabilities and competencies.</a:t>
            </a:r>
            <a:endParaRPr lang="en-US" sz="2800" dirty="0" smtClean="0"/>
          </a:p>
          <a:p>
            <a:pPr>
              <a:buNone/>
            </a:pPr>
            <a:endParaRPr lang="en-US" sz="2500" b="1" dirty="0" smtClean="0"/>
          </a:p>
          <a:p>
            <a:endParaRPr lang="en-US" sz="25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2B1640FF-E632-4D4D-9172-260DB8DD3921}" type="slidenum">
              <a:rPr lang="en-US"/>
              <a:pPr>
                <a:defRPr/>
              </a:pPr>
              <a:t>15</a:t>
            </a:fld>
            <a:endParaRPr lang="en-US"/>
          </a:p>
        </p:txBody>
      </p:sp>
      <p:sp>
        <p:nvSpPr>
          <p:cNvPr id="5123" name="Rectangle 2"/>
          <p:cNvSpPr>
            <a:spLocks noGrp="1"/>
          </p:cNvSpPr>
          <p:nvPr>
            <p:ph type="title"/>
          </p:nvPr>
        </p:nvSpPr>
        <p:spPr>
          <a:xfrm>
            <a:off x="595282" y="357166"/>
            <a:ext cx="8915400" cy="714375"/>
          </a:xfrm>
        </p:spPr>
        <p:txBody>
          <a:bodyPr/>
          <a:lstStyle/>
          <a:p>
            <a:pPr lvl="0">
              <a:lnSpc>
                <a:spcPts val="2700"/>
              </a:lnSpc>
            </a:pPr>
            <a:r>
              <a:rPr lang="en-US" b="1" dirty="0" smtClean="0">
                <a:solidFill>
                  <a:srgbClr val="FFFF00"/>
                </a:solidFill>
              </a:rPr>
              <a:t>4. Results and Discussions (11)</a:t>
            </a:r>
            <a:endParaRPr lang="en-US" dirty="0">
              <a:solidFill>
                <a:srgbClr val="FFFF00"/>
              </a:solidFill>
            </a:endParaRPr>
          </a:p>
        </p:txBody>
      </p:sp>
      <p:sp>
        <p:nvSpPr>
          <p:cNvPr id="5124" name="Rectangle 3"/>
          <p:cNvSpPr>
            <a:spLocks noGrp="1"/>
          </p:cNvSpPr>
          <p:nvPr>
            <p:ph type="body" idx="1"/>
          </p:nvPr>
        </p:nvSpPr>
        <p:spPr>
          <a:xfrm>
            <a:off x="309530" y="1000108"/>
            <a:ext cx="9429816" cy="5357850"/>
          </a:xfrm>
        </p:spPr>
        <p:txBody>
          <a:bodyPr/>
          <a:lstStyle/>
          <a:p>
            <a:pPr>
              <a:buNone/>
            </a:pPr>
            <a:r>
              <a:rPr lang="id-ID" sz="2800" i="1" dirty="0" smtClean="0"/>
              <a:t>4.2.4.Threats</a:t>
            </a:r>
            <a:r>
              <a:rPr lang="id-ID" sz="2800" dirty="0" smtClean="0"/>
              <a:t> </a:t>
            </a:r>
            <a:r>
              <a:rPr lang="en-US" sz="2800" i="1" dirty="0" smtClean="0"/>
              <a:t>on nuclear security </a:t>
            </a:r>
            <a:r>
              <a:rPr lang="en-US" sz="2800" dirty="0" smtClean="0"/>
              <a:t>- </a:t>
            </a:r>
            <a:r>
              <a:rPr lang="en-US" sz="2800" i="1" dirty="0" smtClean="0"/>
              <a:t>C</a:t>
            </a:r>
            <a:r>
              <a:rPr lang="id-ID" sz="2800" i="1" dirty="0" smtClean="0"/>
              <a:t>hallenge of </a:t>
            </a:r>
            <a:r>
              <a:rPr lang="en-US" sz="2800" i="1" dirty="0" smtClean="0"/>
              <a:t>N</a:t>
            </a:r>
            <a:r>
              <a:rPr lang="id-ID" sz="2800" i="1" dirty="0" smtClean="0"/>
              <a:t>uclear </a:t>
            </a:r>
            <a:r>
              <a:rPr lang="en-US" sz="2800" i="1" dirty="0" smtClean="0"/>
              <a:t>F</a:t>
            </a:r>
            <a:r>
              <a:rPr lang="id-ID" sz="2800" i="1" dirty="0" smtClean="0"/>
              <a:t>orensics</a:t>
            </a:r>
            <a:r>
              <a:rPr lang="en-US" sz="2800" i="1" dirty="0" smtClean="0"/>
              <a:t> (3)</a:t>
            </a:r>
            <a:endParaRPr lang="en-US" sz="2800" dirty="0" smtClean="0"/>
          </a:p>
          <a:p>
            <a:pPr>
              <a:buNone/>
            </a:pPr>
            <a:r>
              <a:rPr lang="id-ID" sz="2800" dirty="0" smtClean="0"/>
              <a:t>(4)  Nuclear forensics remains a technically complex challenge for the scientific and law enforcement communities. The difficulty in kin succesful forensics work, especially an attribution process, should not be underestimated.</a:t>
            </a:r>
            <a:endParaRPr lang="en-US" sz="2800" dirty="0" smtClean="0"/>
          </a:p>
          <a:p>
            <a:pPr>
              <a:buNone/>
            </a:pPr>
            <a:r>
              <a:rPr lang="id-ID" sz="2800" dirty="0" smtClean="0"/>
              <a:t>(5) Knowledge management: the future problem of declining pool of technically competent scientists. The underlying scientific disciplines, radiochemistry, nuclear physics, and others are understood adequately for the purpose of forensics.</a:t>
            </a:r>
            <a:endParaRPr lang="en-US" sz="2800" b="1" dirty="0" smtClean="0"/>
          </a:p>
          <a:p>
            <a:endParaRPr lang="en-US" sz="28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2B1640FF-E632-4D4D-9172-260DB8DD3921}" type="slidenum">
              <a:rPr lang="en-US"/>
              <a:pPr>
                <a:defRPr/>
              </a:pPr>
              <a:t>16</a:t>
            </a:fld>
            <a:endParaRPr lang="en-US"/>
          </a:p>
        </p:txBody>
      </p:sp>
      <p:sp>
        <p:nvSpPr>
          <p:cNvPr id="5123" name="Rectangle 2"/>
          <p:cNvSpPr>
            <a:spLocks noGrp="1"/>
          </p:cNvSpPr>
          <p:nvPr>
            <p:ph type="title"/>
          </p:nvPr>
        </p:nvSpPr>
        <p:spPr>
          <a:xfrm>
            <a:off x="595282" y="357166"/>
            <a:ext cx="8915400" cy="714375"/>
          </a:xfrm>
        </p:spPr>
        <p:txBody>
          <a:bodyPr/>
          <a:lstStyle/>
          <a:p>
            <a:pPr lvl="0">
              <a:lnSpc>
                <a:spcPts val="2700"/>
              </a:lnSpc>
            </a:pPr>
            <a:r>
              <a:rPr lang="en-US" b="1" dirty="0" smtClean="0">
                <a:solidFill>
                  <a:srgbClr val="FFFF00"/>
                </a:solidFill>
              </a:rPr>
              <a:t>4. Results and Discussions (12)</a:t>
            </a:r>
            <a:endParaRPr lang="en-US" dirty="0">
              <a:solidFill>
                <a:srgbClr val="FFFF00"/>
              </a:solidFill>
            </a:endParaRPr>
          </a:p>
        </p:txBody>
      </p:sp>
      <p:sp>
        <p:nvSpPr>
          <p:cNvPr id="5124" name="Rectangle 3"/>
          <p:cNvSpPr>
            <a:spLocks noGrp="1"/>
          </p:cNvSpPr>
          <p:nvPr>
            <p:ph type="body" idx="1"/>
          </p:nvPr>
        </p:nvSpPr>
        <p:spPr>
          <a:xfrm>
            <a:off x="309530" y="857232"/>
            <a:ext cx="9429816" cy="5357850"/>
          </a:xfrm>
        </p:spPr>
        <p:txBody>
          <a:bodyPr/>
          <a:lstStyle/>
          <a:p>
            <a:pPr>
              <a:buNone/>
            </a:pPr>
            <a:r>
              <a:rPr lang="id-ID" sz="2600" i="1" dirty="0" smtClean="0"/>
              <a:t>4.2.4.Threats</a:t>
            </a:r>
            <a:r>
              <a:rPr lang="id-ID" sz="2600" dirty="0" smtClean="0"/>
              <a:t> </a:t>
            </a:r>
            <a:r>
              <a:rPr lang="en-US" sz="2600" i="1" dirty="0" smtClean="0"/>
              <a:t>on nuclear security </a:t>
            </a:r>
            <a:r>
              <a:rPr lang="en-US" sz="2600" dirty="0" smtClean="0"/>
              <a:t>- </a:t>
            </a:r>
            <a:r>
              <a:rPr lang="en-US" sz="2600" i="1" dirty="0" smtClean="0"/>
              <a:t>C</a:t>
            </a:r>
            <a:r>
              <a:rPr lang="id-ID" sz="2600" i="1" dirty="0" smtClean="0"/>
              <a:t>hallenge of </a:t>
            </a:r>
            <a:r>
              <a:rPr lang="en-US" sz="2600" i="1" dirty="0" smtClean="0"/>
              <a:t>N</a:t>
            </a:r>
            <a:r>
              <a:rPr lang="id-ID" sz="2600" i="1" dirty="0" smtClean="0"/>
              <a:t>uclear </a:t>
            </a:r>
            <a:r>
              <a:rPr lang="en-US" sz="2600" i="1" dirty="0" smtClean="0"/>
              <a:t>F</a:t>
            </a:r>
            <a:r>
              <a:rPr lang="id-ID" sz="2600" i="1" dirty="0" smtClean="0"/>
              <a:t>orensics</a:t>
            </a:r>
            <a:r>
              <a:rPr lang="en-US" sz="2600" i="1" dirty="0" smtClean="0"/>
              <a:t> (4)</a:t>
            </a:r>
          </a:p>
          <a:p>
            <a:pPr>
              <a:buNone/>
            </a:pPr>
            <a:endParaRPr lang="en-US" sz="2600" dirty="0" smtClean="0"/>
          </a:p>
          <a:p>
            <a:pPr>
              <a:buNone/>
            </a:pPr>
            <a:r>
              <a:rPr lang="id-ID" sz="2600" dirty="0" smtClean="0"/>
              <a:t>(6) Indonesia has National Legislation Implementation Kit for Nuclear Security to deal with the threat of nuclear and other radioactive material out of  regulatory control, namely illicit trafficking, orphan sources and major public event</a:t>
            </a:r>
            <a:r>
              <a:rPr lang="en-US" sz="2600" dirty="0" smtClean="0"/>
              <a:t>. It was mentioned in the kit that nuclear forensics is an important part of nuclear security regime</a:t>
            </a:r>
            <a:r>
              <a:rPr lang="id-ID" sz="2600" dirty="0" smtClean="0"/>
              <a:t>.</a:t>
            </a:r>
            <a:endParaRPr lang="en-US" sz="2600" dirty="0" smtClean="0"/>
          </a:p>
          <a:p>
            <a:r>
              <a:rPr lang="id-ID" sz="2600" dirty="0" smtClean="0"/>
              <a:t>In Nuclear Security Summit 2014 (Den Haagh, 24-25 March 2014) Indonesia delegates stated that  </a:t>
            </a:r>
            <a:r>
              <a:rPr lang="en-US" sz="2600" dirty="0" smtClean="0"/>
              <a:t>“S</a:t>
            </a:r>
            <a:r>
              <a:rPr lang="id-ID" sz="2600" dirty="0" smtClean="0"/>
              <a:t>ince 2013  the Government has started the process of drawing up a draft law on nuclear security with the view to submit it to the parliament in 2015. </a:t>
            </a:r>
            <a:r>
              <a:rPr lang="en-US" sz="2600" dirty="0" smtClean="0"/>
              <a:t> </a:t>
            </a:r>
            <a:endParaRPr lang="en-US" sz="2600" b="1" dirty="0" smtClean="0"/>
          </a:p>
          <a:p>
            <a:endParaRPr lang="en-US" sz="26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2B1640FF-E632-4D4D-9172-260DB8DD3921}" type="slidenum">
              <a:rPr lang="en-US"/>
              <a:pPr>
                <a:defRPr/>
              </a:pPr>
              <a:t>17</a:t>
            </a:fld>
            <a:endParaRPr lang="en-US"/>
          </a:p>
        </p:txBody>
      </p:sp>
      <p:sp>
        <p:nvSpPr>
          <p:cNvPr id="5123" name="Rectangle 2"/>
          <p:cNvSpPr>
            <a:spLocks noGrp="1"/>
          </p:cNvSpPr>
          <p:nvPr>
            <p:ph type="title"/>
          </p:nvPr>
        </p:nvSpPr>
        <p:spPr>
          <a:xfrm>
            <a:off x="595282" y="357166"/>
            <a:ext cx="8915400" cy="714375"/>
          </a:xfrm>
        </p:spPr>
        <p:txBody>
          <a:bodyPr/>
          <a:lstStyle/>
          <a:p>
            <a:pPr lvl="0">
              <a:lnSpc>
                <a:spcPts val="2700"/>
              </a:lnSpc>
            </a:pPr>
            <a:r>
              <a:rPr lang="en-US" b="1" dirty="0" smtClean="0">
                <a:solidFill>
                  <a:srgbClr val="FFFF00"/>
                </a:solidFill>
              </a:rPr>
              <a:t>4. Results and Discussions (13)</a:t>
            </a:r>
            <a:endParaRPr lang="en-US" dirty="0">
              <a:solidFill>
                <a:srgbClr val="FFFF00"/>
              </a:solidFill>
            </a:endParaRPr>
          </a:p>
        </p:txBody>
      </p:sp>
      <p:sp>
        <p:nvSpPr>
          <p:cNvPr id="5124" name="Rectangle 3"/>
          <p:cNvSpPr>
            <a:spLocks noGrp="1"/>
          </p:cNvSpPr>
          <p:nvPr>
            <p:ph type="body" idx="1"/>
          </p:nvPr>
        </p:nvSpPr>
        <p:spPr>
          <a:xfrm>
            <a:off x="309530" y="857232"/>
            <a:ext cx="9429816" cy="5357850"/>
          </a:xfrm>
        </p:spPr>
        <p:txBody>
          <a:bodyPr/>
          <a:lstStyle/>
          <a:p>
            <a:pPr>
              <a:buNone/>
            </a:pPr>
            <a:r>
              <a:rPr lang="id-ID" sz="2600" i="1" dirty="0" smtClean="0"/>
              <a:t>4.2.4.Threats</a:t>
            </a:r>
            <a:r>
              <a:rPr lang="id-ID" sz="2600" dirty="0" smtClean="0"/>
              <a:t> </a:t>
            </a:r>
            <a:r>
              <a:rPr lang="en-US" sz="2600" i="1" dirty="0" smtClean="0"/>
              <a:t>on nuclear security </a:t>
            </a:r>
            <a:r>
              <a:rPr lang="en-US" sz="2600" dirty="0" smtClean="0"/>
              <a:t>- </a:t>
            </a:r>
            <a:r>
              <a:rPr lang="en-US" sz="2600" i="1" dirty="0" smtClean="0"/>
              <a:t>C</a:t>
            </a:r>
            <a:r>
              <a:rPr lang="id-ID" sz="2600" i="1" dirty="0" smtClean="0"/>
              <a:t>hallenge of </a:t>
            </a:r>
            <a:r>
              <a:rPr lang="en-US" sz="2600" i="1" dirty="0" smtClean="0"/>
              <a:t>N</a:t>
            </a:r>
            <a:r>
              <a:rPr lang="id-ID" sz="2600" i="1" dirty="0" smtClean="0"/>
              <a:t>uclear </a:t>
            </a:r>
            <a:r>
              <a:rPr lang="en-US" sz="2600" i="1" dirty="0" smtClean="0"/>
              <a:t>F</a:t>
            </a:r>
            <a:r>
              <a:rPr lang="id-ID" sz="2600" i="1" dirty="0" smtClean="0"/>
              <a:t>orensics</a:t>
            </a:r>
            <a:r>
              <a:rPr lang="en-US" sz="2600" i="1" dirty="0" smtClean="0"/>
              <a:t> (5)</a:t>
            </a:r>
            <a:endParaRPr lang="en-US" sz="2600" dirty="0" smtClean="0"/>
          </a:p>
          <a:p>
            <a:r>
              <a:rPr lang="id-ID" sz="2600" dirty="0" smtClean="0"/>
              <a:t>The Government of Indonesia sees the importance to strengthen its national legislation which in turn can reinforce and complement existing law such as the Law No. 10 Year 1997 on Nuclear Energy. The law is expected to cover, </a:t>
            </a:r>
            <a:r>
              <a:rPr lang="en-US" sz="2600" dirty="0" smtClean="0"/>
              <a:t>inter alia, </a:t>
            </a:r>
            <a:r>
              <a:rPr lang="id-ID" sz="2600" dirty="0" smtClean="0"/>
              <a:t>total prohibition of the use, possession and transfer of nuclear weapons; strengthening transfer control and licensing for the possession and transfer nuclear and radioactive materials, and enhancing national nuclear security architecture</a:t>
            </a:r>
            <a:r>
              <a:rPr lang="en-US" sz="2600" dirty="0" smtClean="0"/>
              <a:t>”</a:t>
            </a:r>
            <a:r>
              <a:rPr lang="id-ID" sz="2600" dirty="0" smtClean="0"/>
              <a:t>. </a:t>
            </a:r>
            <a:r>
              <a:rPr lang="en-US" sz="2600" dirty="0" smtClean="0"/>
              <a:t> </a:t>
            </a:r>
            <a:endParaRPr lang="en-US" sz="2600" b="1" dirty="0" smtClean="0"/>
          </a:p>
          <a:p>
            <a:endParaRPr lang="en-US" sz="26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2B1640FF-E632-4D4D-9172-260DB8DD3921}" type="slidenum">
              <a:rPr lang="en-US"/>
              <a:pPr>
                <a:defRPr/>
              </a:pPr>
              <a:t>18</a:t>
            </a:fld>
            <a:endParaRPr lang="en-US"/>
          </a:p>
        </p:txBody>
      </p:sp>
      <p:sp>
        <p:nvSpPr>
          <p:cNvPr id="5123" name="Rectangle 2"/>
          <p:cNvSpPr>
            <a:spLocks noGrp="1"/>
          </p:cNvSpPr>
          <p:nvPr>
            <p:ph type="title"/>
          </p:nvPr>
        </p:nvSpPr>
        <p:spPr>
          <a:xfrm>
            <a:off x="595282" y="357166"/>
            <a:ext cx="8915400" cy="714375"/>
          </a:xfrm>
        </p:spPr>
        <p:txBody>
          <a:bodyPr/>
          <a:lstStyle/>
          <a:p>
            <a:pPr lvl="0">
              <a:lnSpc>
                <a:spcPts val="2700"/>
              </a:lnSpc>
            </a:pPr>
            <a:r>
              <a:rPr lang="en-US" b="1" dirty="0" smtClean="0">
                <a:solidFill>
                  <a:srgbClr val="FFFF00"/>
                </a:solidFill>
              </a:rPr>
              <a:t>4. Results and Discussions (14)</a:t>
            </a:r>
            <a:endParaRPr lang="en-US" dirty="0">
              <a:solidFill>
                <a:srgbClr val="FFFF00"/>
              </a:solidFill>
            </a:endParaRPr>
          </a:p>
        </p:txBody>
      </p:sp>
      <p:sp>
        <p:nvSpPr>
          <p:cNvPr id="5124" name="Rectangle 3"/>
          <p:cNvSpPr>
            <a:spLocks noGrp="1"/>
          </p:cNvSpPr>
          <p:nvPr>
            <p:ph type="body" idx="1"/>
          </p:nvPr>
        </p:nvSpPr>
        <p:spPr>
          <a:xfrm>
            <a:off x="309530" y="857232"/>
            <a:ext cx="9429816" cy="5357850"/>
          </a:xfrm>
        </p:spPr>
        <p:txBody>
          <a:bodyPr/>
          <a:lstStyle/>
          <a:p>
            <a:pPr>
              <a:buNone/>
            </a:pPr>
            <a:r>
              <a:rPr lang="id-ID" sz="2800" i="1" dirty="0" smtClean="0"/>
              <a:t>4.2.4.Threats</a:t>
            </a:r>
            <a:r>
              <a:rPr lang="id-ID" sz="2800" dirty="0" smtClean="0"/>
              <a:t> </a:t>
            </a:r>
            <a:r>
              <a:rPr lang="en-US" sz="2800" i="1" dirty="0" smtClean="0"/>
              <a:t>on nuclear security </a:t>
            </a:r>
            <a:r>
              <a:rPr lang="en-US" sz="2800" dirty="0" smtClean="0"/>
              <a:t>- </a:t>
            </a:r>
            <a:r>
              <a:rPr lang="en-US" sz="2800" i="1" dirty="0" smtClean="0"/>
              <a:t>C</a:t>
            </a:r>
            <a:r>
              <a:rPr lang="id-ID" sz="2800" i="1" dirty="0" smtClean="0"/>
              <a:t>hallenge of </a:t>
            </a:r>
            <a:r>
              <a:rPr lang="en-US" sz="2800" i="1" dirty="0" smtClean="0"/>
              <a:t>N</a:t>
            </a:r>
            <a:r>
              <a:rPr lang="id-ID" sz="2800" i="1" dirty="0" smtClean="0"/>
              <a:t>uclear </a:t>
            </a:r>
            <a:r>
              <a:rPr lang="en-US" sz="2800" i="1" dirty="0" smtClean="0"/>
              <a:t>F</a:t>
            </a:r>
            <a:r>
              <a:rPr lang="id-ID" sz="2800" i="1" dirty="0" smtClean="0"/>
              <a:t>orensics</a:t>
            </a:r>
            <a:r>
              <a:rPr lang="en-US" sz="2800" i="1" dirty="0" smtClean="0"/>
              <a:t> (6)</a:t>
            </a:r>
            <a:endParaRPr lang="en-US" sz="2800" dirty="0" smtClean="0"/>
          </a:p>
          <a:p>
            <a:r>
              <a:rPr lang="id-ID" sz="2800" dirty="0" smtClean="0"/>
              <a:t>Indonesia has submitted the National Legislation Implementation Kit as house gift in the 2014 Nuclear Security Summit with the objective to help States with building blocks to develop comprehensive national legislation in accordance with their own respective legal cultures and internal legal processes</a:t>
            </a:r>
            <a:r>
              <a:rPr lang="en-US" sz="2800" dirty="0" smtClean="0"/>
              <a:t>.</a:t>
            </a:r>
          </a:p>
          <a:p>
            <a:pPr>
              <a:buNone/>
            </a:pPr>
            <a:r>
              <a:rPr lang="id-ID" sz="2800" dirty="0" smtClean="0"/>
              <a:t>(7) Experience on inspection and law enforcement are the ways of controlling and enforcing nuclear security implementation in Indonesia as parts of nuclear security infrastructure has to be manage at the best and maintained their qualities.</a:t>
            </a:r>
            <a:endParaRPr lang="en-US" sz="2500" b="1" dirty="0" smtClean="0"/>
          </a:p>
          <a:p>
            <a:endParaRPr lang="en-US" sz="25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455B8715-0806-42FE-A3D9-BB30C16CEB98}" type="slidenum">
              <a:rPr lang="en-US"/>
              <a:pPr>
                <a:defRPr/>
              </a:pPr>
              <a:t>19</a:t>
            </a:fld>
            <a:endParaRPr lang="en-US"/>
          </a:p>
        </p:txBody>
      </p:sp>
      <p:sp>
        <p:nvSpPr>
          <p:cNvPr id="13315" name="Rectangle 2"/>
          <p:cNvSpPr>
            <a:spLocks noGrp="1"/>
          </p:cNvSpPr>
          <p:nvPr>
            <p:ph type="title"/>
          </p:nvPr>
        </p:nvSpPr>
        <p:spPr>
          <a:xfrm>
            <a:off x="495300" y="773113"/>
            <a:ext cx="8915400" cy="655637"/>
          </a:xfrm>
        </p:spPr>
        <p:txBody>
          <a:bodyPr/>
          <a:lstStyle/>
          <a:p>
            <a:r>
              <a:rPr lang="en-US" sz="3600" b="1" dirty="0" smtClean="0"/>
              <a:t>5. CONCLUSION </a:t>
            </a:r>
            <a:endParaRPr lang="id-ID" sz="3600" b="1" dirty="0" smtClean="0"/>
          </a:p>
        </p:txBody>
      </p:sp>
      <p:sp>
        <p:nvSpPr>
          <p:cNvPr id="13316" name="Content Placeholder 4"/>
          <p:cNvSpPr>
            <a:spLocks noGrp="1"/>
          </p:cNvSpPr>
          <p:nvPr>
            <p:ph idx="1"/>
          </p:nvPr>
        </p:nvSpPr>
        <p:spPr>
          <a:xfrm>
            <a:off x="238125" y="1214438"/>
            <a:ext cx="9172575" cy="5357812"/>
          </a:xfrm>
        </p:spPr>
        <p:txBody>
          <a:bodyPr/>
          <a:lstStyle/>
          <a:p>
            <a:endParaRPr lang="en-US" sz="2800" dirty="0" smtClean="0"/>
          </a:p>
          <a:p>
            <a:r>
              <a:rPr lang="id-ID" sz="2800" dirty="0" smtClean="0"/>
              <a:t>Nuclear forensics to be one of nuclear security infrastructure that has to be planned and strengthened in order to respond to nuclear security events in Indonesia. Also, to develop international cooperation in the area of nuclear forensics through IAEA and relevan institutions is an important matter for Indonesia.</a:t>
            </a:r>
            <a:endParaRPr lang="en-US" sz="2800" dirty="0" smtClean="0"/>
          </a:p>
          <a:p>
            <a:endParaRPr lang="en-US" sz="2800" dirty="0" smtClean="0"/>
          </a:p>
          <a:p>
            <a:endParaRPr lang="id-ID" sz="26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A7331EF2-D35E-4B3B-AE53-C9A5FAD9E735}" type="slidenum">
              <a:rPr lang="en-US"/>
              <a:pPr>
                <a:defRPr/>
              </a:pPr>
              <a:t>2</a:t>
            </a:fld>
            <a:endParaRPr lang="en-US"/>
          </a:p>
        </p:txBody>
      </p:sp>
      <p:sp>
        <p:nvSpPr>
          <p:cNvPr id="3075" name="Rectangle 4"/>
          <p:cNvSpPr>
            <a:spLocks noGrp="1"/>
          </p:cNvSpPr>
          <p:nvPr>
            <p:ph type="title"/>
          </p:nvPr>
        </p:nvSpPr>
        <p:spPr>
          <a:xfrm>
            <a:off x="495300" y="773099"/>
            <a:ext cx="8915400" cy="655637"/>
          </a:xfrm>
        </p:spPr>
        <p:txBody>
          <a:bodyPr/>
          <a:lstStyle/>
          <a:p>
            <a:r>
              <a:rPr lang="en-US" b="1" dirty="0" smtClean="0">
                <a:solidFill>
                  <a:srgbClr val="9D3005"/>
                </a:solidFill>
              </a:rPr>
              <a:t>1. </a:t>
            </a:r>
            <a:r>
              <a:rPr lang="id-ID" b="1" dirty="0" smtClean="0">
                <a:solidFill>
                  <a:srgbClr val="9D3005"/>
                </a:solidFill>
              </a:rPr>
              <a:t>INTRODUCTION</a:t>
            </a:r>
            <a:endParaRPr lang="en-US" b="1" dirty="0" smtClean="0">
              <a:solidFill>
                <a:srgbClr val="9D3005"/>
              </a:solidFill>
            </a:endParaRPr>
          </a:p>
        </p:txBody>
      </p:sp>
      <p:sp>
        <p:nvSpPr>
          <p:cNvPr id="3076" name="Rectangle 5"/>
          <p:cNvSpPr>
            <a:spLocks noGrp="1"/>
          </p:cNvSpPr>
          <p:nvPr>
            <p:ph type="body" idx="1"/>
          </p:nvPr>
        </p:nvSpPr>
        <p:spPr>
          <a:xfrm>
            <a:off x="203200" y="1357314"/>
            <a:ext cx="9536146" cy="5000644"/>
          </a:xfrm>
        </p:spPr>
        <p:txBody>
          <a:bodyPr/>
          <a:lstStyle/>
          <a:p>
            <a:r>
              <a:rPr lang="id-ID" sz="2500" dirty="0" smtClean="0">
                <a:latin typeface="Arial Narrow" pitchFamily="34" charset="0"/>
                <a:ea typeface="Tahoma" pitchFamily="34" charset="0"/>
                <a:cs typeface="Tahoma" pitchFamily="34" charset="0"/>
              </a:rPr>
              <a:t>Indonesia concerned with the physical protection of nuclear material and nuclear installations, nuclear material accountancy, detection and response to illicit nuclear trafficking, the security and safety of radioactive sources, emergency response measures, including pre-emergency, and the promotion of adherence to relevant international instruments.</a:t>
            </a:r>
            <a:endParaRPr lang="en-US" sz="2500" dirty="0" smtClean="0">
              <a:latin typeface="Arial Narrow" pitchFamily="34" charset="0"/>
              <a:ea typeface="Tahoma" pitchFamily="34" charset="0"/>
              <a:cs typeface="Tahoma" pitchFamily="34" charset="0"/>
            </a:endParaRPr>
          </a:p>
          <a:p>
            <a:r>
              <a:rPr lang="en-US" sz="2500" dirty="0" smtClean="0">
                <a:latin typeface="Arial Narrow" pitchFamily="34" charset="0"/>
                <a:ea typeface="Tahoma" pitchFamily="34" charset="0"/>
                <a:cs typeface="Tahoma" pitchFamily="34" charset="0"/>
              </a:rPr>
              <a:t> </a:t>
            </a:r>
            <a:r>
              <a:rPr lang="id-ID" sz="2500" dirty="0" smtClean="0">
                <a:latin typeface="Arial Narrow" pitchFamily="34" charset="0"/>
                <a:ea typeface="Tahoma" pitchFamily="34" charset="0"/>
                <a:cs typeface="Tahoma" pitchFamily="34" charset="0"/>
              </a:rPr>
              <a:t>It is important for Indonesia to prevent, detect and response to incidents involving the illicit trafficking of nuclear materials and other radioactive sources. Indonesia itself is the victim of several terrorist bombings, and certainly it is unthinkable if the terrorist have had the access to such dangerous materials, such as nuclear material.  Currently, Indonesia operates 9 international airports and 20 international seaports. </a:t>
            </a:r>
            <a:r>
              <a:rPr lang="en-US" sz="2500" dirty="0" smtClean="0">
                <a:latin typeface="Arial Narrow" pitchFamily="34" charset="0"/>
                <a:ea typeface="Tahoma" pitchFamily="34" charset="0"/>
                <a:cs typeface="Tahoma" pitchFamily="34" charset="0"/>
              </a:rPr>
              <a:t>I</a:t>
            </a:r>
            <a:r>
              <a:rPr lang="id-ID" sz="2500" dirty="0" smtClean="0">
                <a:latin typeface="Arial Narrow" pitchFamily="34" charset="0"/>
                <a:ea typeface="Tahoma" pitchFamily="34" charset="0"/>
                <a:cs typeface="Tahoma" pitchFamily="34" charset="0"/>
              </a:rPr>
              <a:t>t is necessary for us to ensure that we can effectively reduce the risk of the smuggling of nuclear materials and radioactive sources in these international gateways.</a:t>
            </a:r>
            <a:endParaRPr lang="id-ID" sz="2500" b="1" dirty="0" smtClean="0">
              <a:latin typeface="Arial Narrow" pitchFamily="34" charset="0"/>
              <a:ea typeface="Tahoma" pitchFamily="34" charset="0"/>
              <a:cs typeface="Tahoma" pitchFamily="34" charset="0"/>
            </a:endParaRPr>
          </a:p>
          <a:p>
            <a:endParaRPr lang="en-US" sz="2500" dirty="0" smtClean="0">
              <a:latin typeface="Arial Narrow"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6F4612DE-6DE1-4549-9B1C-D40F52CDA32B}" type="slidenum">
              <a:rPr lang="en-US"/>
              <a:pPr>
                <a:defRPr/>
              </a:pPr>
              <a:t>20</a:t>
            </a:fld>
            <a:endParaRPr lang="en-US"/>
          </a:p>
        </p:txBody>
      </p:sp>
      <p:sp>
        <p:nvSpPr>
          <p:cNvPr id="15363" name="Rectangle 2"/>
          <p:cNvSpPr>
            <a:spLocks noGrp="1"/>
          </p:cNvSpPr>
          <p:nvPr>
            <p:ph type="title"/>
          </p:nvPr>
        </p:nvSpPr>
        <p:spPr/>
        <p:txBody>
          <a:bodyPr/>
          <a:lstStyle/>
          <a:p>
            <a:endParaRPr lang="id-ID" dirty="0" smtClean="0"/>
          </a:p>
        </p:txBody>
      </p:sp>
      <p:sp>
        <p:nvSpPr>
          <p:cNvPr id="15364" name="Rectangle 3"/>
          <p:cNvSpPr>
            <a:spLocks noGrp="1"/>
          </p:cNvSpPr>
          <p:nvPr>
            <p:ph type="body" idx="1"/>
          </p:nvPr>
        </p:nvSpPr>
        <p:spPr>
          <a:xfrm>
            <a:off x="495300" y="1600200"/>
            <a:ext cx="8915400" cy="4614882"/>
          </a:xfrm>
        </p:spPr>
        <p:txBody>
          <a:bodyPr/>
          <a:lstStyle/>
          <a:p>
            <a:pPr algn="ctr">
              <a:buNone/>
            </a:pPr>
            <a:endParaRPr lang="en-US" sz="5400" b="1" dirty="0" smtClean="0">
              <a:solidFill>
                <a:srgbClr val="269900"/>
              </a:solidFill>
            </a:endParaRPr>
          </a:p>
          <a:p>
            <a:pPr algn="ctr">
              <a:buNone/>
            </a:pPr>
            <a:endParaRPr lang="en-US" sz="5400" b="1" dirty="0" smtClean="0">
              <a:solidFill>
                <a:srgbClr val="269900"/>
              </a:solidFill>
            </a:endParaRPr>
          </a:p>
          <a:p>
            <a:pPr algn="ctr">
              <a:buFont typeface="Arial" charset="0"/>
              <a:buNone/>
            </a:pPr>
            <a:endParaRPr lang="en-US" sz="5400" b="1" dirty="0" smtClean="0">
              <a:solidFill>
                <a:srgbClr val="269900"/>
              </a:solidFill>
            </a:endParaRPr>
          </a:p>
          <a:p>
            <a:pPr algn="ctr">
              <a:buFont typeface="Arial" charset="0"/>
              <a:buNone/>
            </a:pPr>
            <a:endParaRPr lang="en-US" sz="1050" b="1" dirty="0" smtClean="0">
              <a:solidFill>
                <a:srgbClr val="269900"/>
              </a:solidFill>
            </a:endParaRPr>
          </a:p>
          <a:p>
            <a:pPr algn="ctr">
              <a:buFont typeface="Arial" charset="0"/>
              <a:buNone/>
            </a:pPr>
            <a:r>
              <a:rPr lang="en-US" sz="5400" b="1" dirty="0" smtClean="0">
                <a:solidFill>
                  <a:srgbClr val="269900"/>
                </a:solidFill>
              </a:rPr>
              <a:t>THANK YOU FOR YOUR ATTENTION</a:t>
            </a:r>
          </a:p>
        </p:txBody>
      </p:sp>
      <p:pic>
        <p:nvPicPr>
          <p:cNvPr id="5" name="Picture 5" descr="Hasil Pengukuran Paparan dan Kontaminasi Radiasi Dinyatakan Negatif (2)"/>
          <p:cNvPicPr>
            <a:picLocks noChangeAspect="1" noChangeArrowheads="1"/>
          </p:cNvPicPr>
          <p:nvPr/>
        </p:nvPicPr>
        <p:blipFill>
          <a:blip r:embed="rId3"/>
          <a:srcRect/>
          <a:stretch>
            <a:fillRect/>
          </a:stretch>
        </p:blipFill>
        <p:spPr bwMode="auto">
          <a:xfrm>
            <a:off x="952472" y="928670"/>
            <a:ext cx="2851308" cy="3857652"/>
          </a:xfrm>
          <a:prstGeom prst="rect">
            <a:avLst/>
          </a:prstGeom>
          <a:noFill/>
        </p:spPr>
      </p:pic>
      <p:pic>
        <p:nvPicPr>
          <p:cNvPr id="6" name="Picture 3" descr="Hasil Pengukuran Paparan dan Kontaminasi Radiasi Dinyatakan Negatif (1)"/>
          <p:cNvPicPr>
            <a:picLocks noChangeAspect="1" noChangeArrowheads="1"/>
          </p:cNvPicPr>
          <p:nvPr/>
        </p:nvPicPr>
        <p:blipFill>
          <a:blip r:embed="rId4"/>
          <a:srcRect/>
          <a:stretch>
            <a:fillRect/>
          </a:stretch>
        </p:blipFill>
        <p:spPr bwMode="auto">
          <a:xfrm>
            <a:off x="5595942" y="928670"/>
            <a:ext cx="3462451" cy="385765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A7331EF2-D35E-4B3B-AE53-C9A5FAD9E735}" type="slidenum">
              <a:rPr lang="en-US"/>
              <a:pPr>
                <a:defRPr/>
              </a:pPr>
              <a:t>3</a:t>
            </a:fld>
            <a:endParaRPr lang="en-US"/>
          </a:p>
        </p:txBody>
      </p:sp>
      <p:sp>
        <p:nvSpPr>
          <p:cNvPr id="3075" name="Rectangle 4"/>
          <p:cNvSpPr>
            <a:spLocks noGrp="1"/>
          </p:cNvSpPr>
          <p:nvPr>
            <p:ph type="title"/>
          </p:nvPr>
        </p:nvSpPr>
        <p:spPr>
          <a:xfrm>
            <a:off x="495300" y="773099"/>
            <a:ext cx="8915400" cy="655637"/>
          </a:xfrm>
        </p:spPr>
        <p:txBody>
          <a:bodyPr/>
          <a:lstStyle/>
          <a:p>
            <a:r>
              <a:rPr lang="en-US" b="1" dirty="0" smtClean="0">
                <a:solidFill>
                  <a:srgbClr val="9D3005"/>
                </a:solidFill>
              </a:rPr>
              <a:t>1. </a:t>
            </a:r>
            <a:r>
              <a:rPr lang="id-ID" b="1" dirty="0" smtClean="0">
                <a:solidFill>
                  <a:srgbClr val="9D3005"/>
                </a:solidFill>
              </a:rPr>
              <a:t>INTRODUCTION</a:t>
            </a:r>
            <a:endParaRPr lang="en-US" b="1" dirty="0" smtClean="0">
              <a:solidFill>
                <a:srgbClr val="9D3005"/>
              </a:solidFill>
            </a:endParaRPr>
          </a:p>
        </p:txBody>
      </p:sp>
      <p:sp>
        <p:nvSpPr>
          <p:cNvPr id="3076" name="Rectangle 5"/>
          <p:cNvSpPr>
            <a:spLocks noGrp="1"/>
          </p:cNvSpPr>
          <p:nvPr>
            <p:ph type="body" idx="1"/>
          </p:nvPr>
        </p:nvSpPr>
        <p:spPr>
          <a:xfrm>
            <a:off x="203200" y="1428736"/>
            <a:ext cx="9393238" cy="5000644"/>
          </a:xfrm>
        </p:spPr>
        <p:txBody>
          <a:bodyPr/>
          <a:lstStyle/>
          <a:p>
            <a:r>
              <a:rPr lang="en-US" sz="2800" dirty="0" smtClean="0"/>
              <a:t>More importantly, Indonesia is a part of the global community in combating nuclear terrorism. As our president mentioned during the Second Nuclear Security Summit in Seoul early</a:t>
            </a:r>
            <a:r>
              <a:rPr lang="id-ID" sz="2800" dirty="0" smtClean="0"/>
              <a:t> 2012</a:t>
            </a:r>
            <a:r>
              <a:rPr lang="en-US" sz="2800" dirty="0" smtClean="0"/>
              <a:t>, Indonesia fully supports international cooperation to enhance peace and security in the world.</a:t>
            </a:r>
          </a:p>
          <a:p>
            <a:r>
              <a:rPr lang="id-ID" sz="2800" dirty="0" smtClean="0"/>
              <a:t>Indonesia, in this case BAPETEN</a:t>
            </a:r>
            <a:r>
              <a:rPr lang="en-US" sz="2800" dirty="0" smtClean="0"/>
              <a:t> and</a:t>
            </a:r>
            <a:r>
              <a:rPr lang="id-ID" sz="2800" dirty="0" smtClean="0"/>
              <a:t> other relevan institutions have the responsibility for combating illicit trafficking and the inadvertent movements of radioactive material.  Nuclear forensics is one element of nuclear security regime that should be viewed as the opportunity and challenge for BAPETEN and Indonesia.</a:t>
            </a:r>
            <a:r>
              <a:rPr lang="en-US" sz="2800" dirty="0" smtClean="0">
                <a:latin typeface="Arial Narrow" pitchFamily="34" charset="0"/>
                <a:ea typeface="Tahoma" pitchFamily="34" charset="0"/>
                <a:cs typeface="Tahoma" pitchFamily="34" charset="0"/>
              </a:rPr>
              <a:t> </a:t>
            </a:r>
            <a:endParaRPr lang="id-ID" sz="2800" b="1" dirty="0" smtClean="0">
              <a:latin typeface="Arial Narrow" pitchFamily="34" charset="0"/>
              <a:ea typeface="Tahoma" pitchFamily="34" charset="0"/>
              <a:cs typeface="Tahoma" pitchFamily="34" charset="0"/>
            </a:endParaRPr>
          </a:p>
          <a:p>
            <a:endParaRPr lang="en-US" sz="3600" dirty="0" smtClean="0">
              <a:latin typeface="Arial Narrow"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C4940F61-A07A-41CF-B4D3-929E9D039056}" type="slidenum">
              <a:rPr lang="en-US"/>
              <a:pPr>
                <a:defRPr/>
              </a:pPr>
              <a:t>4</a:t>
            </a:fld>
            <a:endParaRPr lang="en-US"/>
          </a:p>
        </p:txBody>
      </p:sp>
      <p:sp>
        <p:nvSpPr>
          <p:cNvPr id="4099" name="Rectangle 2"/>
          <p:cNvSpPr>
            <a:spLocks noGrp="1"/>
          </p:cNvSpPr>
          <p:nvPr>
            <p:ph type="title"/>
          </p:nvPr>
        </p:nvSpPr>
        <p:spPr>
          <a:xfrm>
            <a:off x="488950" y="763588"/>
            <a:ext cx="8915400" cy="736600"/>
          </a:xfrm>
        </p:spPr>
        <p:txBody>
          <a:bodyPr/>
          <a:lstStyle/>
          <a:p>
            <a:r>
              <a:rPr lang="en-US" dirty="0" smtClean="0"/>
              <a:t>2. </a:t>
            </a:r>
            <a:r>
              <a:rPr lang="id-ID" dirty="0" smtClean="0"/>
              <a:t>Objectives</a:t>
            </a:r>
            <a:endParaRPr lang="en-US" dirty="0" smtClean="0"/>
          </a:p>
        </p:txBody>
      </p:sp>
      <p:sp>
        <p:nvSpPr>
          <p:cNvPr id="4100" name="Rectangle 3"/>
          <p:cNvSpPr>
            <a:spLocks noGrp="1"/>
          </p:cNvSpPr>
          <p:nvPr>
            <p:ph type="body" idx="1"/>
          </p:nvPr>
        </p:nvSpPr>
        <p:spPr>
          <a:xfrm>
            <a:off x="495300" y="1428750"/>
            <a:ext cx="8915400" cy="5143500"/>
          </a:xfrm>
        </p:spPr>
        <p:txBody>
          <a:bodyPr/>
          <a:lstStyle/>
          <a:p>
            <a:pPr>
              <a:lnSpc>
                <a:spcPct val="90000"/>
              </a:lnSpc>
            </a:pPr>
            <a:r>
              <a:rPr lang="en-US" sz="2800" dirty="0" smtClean="0"/>
              <a:t>T</a:t>
            </a:r>
            <a:r>
              <a:rPr lang="id-ID" sz="2800" dirty="0" smtClean="0"/>
              <a:t>o overview the opportunity and challenge of nuclear forensics in Indonesia</a:t>
            </a:r>
          </a:p>
          <a:p>
            <a:pPr algn="ctr">
              <a:lnSpc>
                <a:spcPct val="90000"/>
              </a:lnSpc>
              <a:buNone/>
            </a:pPr>
            <a:r>
              <a:rPr lang="id-ID" sz="2800" dirty="0" smtClean="0"/>
              <a:t> </a:t>
            </a:r>
            <a:endParaRPr lang="en-US" sz="2800" dirty="0" smtClean="0"/>
          </a:p>
          <a:p>
            <a:pPr algn="ctr">
              <a:lnSpc>
                <a:spcPct val="90000"/>
              </a:lnSpc>
              <a:buNone/>
            </a:pPr>
            <a:endParaRPr lang="en-US" sz="4400" dirty="0" smtClean="0"/>
          </a:p>
          <a:p>
            <a:pPr algn="ctr">
              <a:lnSpc>
                <a:spcPct val="90000"/>
              </a:lnSpc>
              <a:buNone/>
            </a:pPr>
            <a:r>
              <a:rPr lang="en-US" sz="4400" dirty="0" smtClean="0"/>
              <a:t>3. Methods</a:t>
            </a:r>
            <a:endParaRPr lang="en-US" sz="2800" dirty="0" smtClean="0"/>
          </a:p>
          <a:p>
            <a:r>
              <a:rPr lang="en-US" sz="2800" dirty="0" smtClean="0"/>
              <a:t>SWOT analysis and study of literatures. </a:t>
            </a:r>
            <a:r>
              <a:rPr lang="id-ID" sz="2800" dirty="0" smtClean="0"/>
              <a:t>In SWOT  analysis, we identify strenght, weaknesses, opprortunities, and threats. </a:t>
            </a:r>
            <a:r>
              <a:rPr lang="en-US" sz="2800" dirty="0" smtClean="0"/>
              <a:t> </a:t>
            </a:r>
            <a:endParaRPr lang="id-ID" sz="2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2B1640FF-E632-4D4D-9172-260DB8DD3921}" type="slidenum">
              <a:rPr lang="en-US"/>
              <a:pPr>
                <a:defRPr/>
              </a:pPr>
              <a:t>5</a:t>
            </a:fld>
            <a:endParaRPr lang="en-US"/>
          </a:p>
        </p:txBody>
      </p:sp>
      <p:sp>
        <p:nvSpPr>
          <p:cNvPr id="5123" name="Rectangle 2"/>
          <p:cNvSpPr>
            <a:spLocks noGrp="1"/>
          </p:cNvSpPr>
          <p:nvPr>
            <p:ph type="title"/>
          </p:nvPr>
        </p:nvSpPr>
        <p:spPr>
          <a:xfrm>
            <a:off x="595282" y="785799"/>
            <a:ext cx="8915400" cy="714375"/>
          </a:xfrm>
        </p:spPr>
        <p:txBody>
          <a:bodyPr/>
          <a:lstStyle/>
          <a:p>
            <a:pPr lvl="0">
              <a:lnSpc>
                <a:spcPts val="2700"/>
              </a:lnSpc>
            </a:pPr>
            <a:r>
              <a:rPr lang="en-US" b="1" dirty="0" smtClean="0">
                <a:solidFill>
                  <a:srgbClr val="FFFF00"/>
                </a:solidFill>
              </a:rPr>
              <a:t>4. Results and Discussions (1)</a:t>
            </a:r>
            <a:br>
              <a:rPr lang="en-US" b="1" dirty="0" smtClean="0">
                <a:solidFill>
                  <a:srgbClr val="FFFF00"/>
                </a:solidFill>
              </a:rPr>
            </a:br>
            <a:r>
              <a:rPr lang="en-US" sz="2800" b="1" dirty="0" smtClean="0"/>
              <a:t>4.1. </a:t>
            </a:r>
            <a:r>
              <a:rPr lang="id-ID" sz="2800" b="1" dirty="0" smtClean="0"/>
              <a:t>From </a:t>
            </a:r>
            <a:r>
              <a:rPr lang="en-US" sz="2800" b="1" dirty="0" smtClean="0"/>
              <a:t>Nuclear Security Plan 2010-2013</a:t>
            </a:r>
            <a:r>
              <a:rPr lang="id-ID" sz="2800" b="1" dirty="0" smtClean="0"/>
              <a:t> to </a:t>
            </a:r>
            <a:r>
              <a:rPr lang="en-US" sz="2800" b="1" dirty="0" smtClean="0"/>
              <a:t/>
            </a:r>
            <a:br>
              <a:rPr lang="en-US" sz="2800" b="1" dirty="0" smtClean="0"/>
            </a:br>
            <a:r>
              <a:rPr lang="en-US" sz="2800" b="1" dirty="0" smtClean="0"/>
              <a:t>Nuclear Security Plan 201</a:t>
            </a:r>
            <a:r>
              <a:rPr lang="en-GB" sz="2800" b="1" dirty="0" smtClean="0"/>
              <a:t>4</a:t>
            </a:r>
            <a:r>
              <a:rPr lang="en-US" sz="2800" b="1" dirty="0" smtClean="0"/>
              <a:t>-201</a:t>
            </a:r>
            <a:r>
              <a:rPr lang="id-ID" sz="2800" b="1" dirty="0" smtClean="0"/>
              <a:t>7</a:t>
            </a:r>
            <a:endParaRPr lang="en-US" dirty="0"/>
          </a:p>
        </p:txBody>
      </p:sp>
      <p:sp>
        <p:nvSpPr>
          <p:cNvPr id="5124" name="Rectangle 3"/>
          <p:cNvSpPr>
            <a:spLocks noGrp="1"/>
          </p:cNvSpPr>
          <p:nvPr>
            <p:ph type="body" idx="1"/>
          </p:nvPr>
        </p:nvSpPr>
        <p:spPr>
          <a:xfrm>
            <a:off x="495300" y="1814538"/>
            <a:ext cx="8915400" cy="4543420"/>
          </a:xfrm>
        </p:spPr>
        <p:txBody>
          <a:bodyPr/>
          <a:lstStyle/>
          <a:p>
            <a:r>
              <a:rPr lang="id-ID" sz="2800" dirty="0" smtClean="0">
                <a:latin typeface="Arial Narrow" pitchFamily="34" charset="0"/>
              </a:rPr>
              <a:t>It has been mentioned in </a:t>
            </a:r>
            <a:r>
              <a:rPr lang="en-US" sz="2800" dirty="0" smtClean="0">
                <a:latin typeface="Arial Narrow" pitchFamily="34" charset="0"/>
              </a:rPr>
              <a:t>Nuclear Security Plan 2010-</a:t>
            </a:r>
            <a:r>
              <a:rPr lang="id-ID" sz="2800" dirty="0" smtClean="0">
                <a:latin typeface="Arial Narrow" pitchFamily="34" charset="0"/>
              </a:rPr>
              <a:t>2013</a:t>
            </a:r>
            <a:r>
              <a:rPr lang="en-US" sz="2800" dirty="0" smtClean="0">
                <a:latin typeface="Arial Narrow" pitchFamily="34" charset="0"/>
              </a:rPr>
              <a:t> </a:t>
            </a:r>
            <a:r>
              <a:rPr lang="id-ID" sz="2800" dirty="0" smtClean="0">
                <a:latin typeface="Arial Narrow" pitchFamily="34" charset="0"/>
              </a:rPr>
              <a:t>that  o</a:t>
            </a:r>
            <a:r>
              <a:rPr lang="en-US" sz="2800" dirty="0" smtClean="0">
                <a:latin typeface="Arial Narrow" pitchFamily="34" charset="0"/>
              </a:rPr>
              <a:t>ne of activities </a:t>
            </a:r>
            <a:r>
              <a:rPr lang="id-ID" sz="2800" dirty="0" smtClean="0">
                <a:latin typeface="Arial Narrow" pitchFamily="34" charset="0"/>
              </a:rPr>
              <a:t>i</a:t>
            </a:r>
            <a:r>
              <a:rPr lang="en-US" sz="2800" dirty="0" smtClean="0">
                <a:latin typeface="Arial Narrow" pitchFamily="34" charset="0"/>
              </a:rPr>
              <a:t>n contributing to the </a:t>
            </a:r>
            <a:r>
              <a:rPr lang="en-US" sz="2800" b="1" dirty="0" smtClean="0">
                <a:latin typeface="Arial Narrow" pitchFamily="34" charset="0"/>
              </a:rPr>
              <a:t>Enhancement of a Global Nuclear Security Framework Program</a:t>
            </a:r>
            <a:r>
              <a:rPr lang="en-US" sz="2800" dirty="0" smtClean="0">
                <a:latin typeface="Arial Narrow" pitchFamily="34" charset="0"/>
              </a:rPr>
              <a:t> is completing and considering options for further broadening the participation in ongoing and new CRPs aimed at developing improved, user-friendly and effective radiation detection instrument, for risk methodology development and for nuclear forensics.</a:t>
            </a:r>
          </a:p>
          <a:p>
            <a:r>
              <a:rPr lang="en-US" sz="2800" dirty="0" smtClean="0">
                <a:latin typeface="Arial Narrow" pitchFamily="34" charset="0"/>
              </a:rPr>
              <a:t>One of activities in </a:t>
            </a:r>
            <a:r>
              <a:rPr lang="en-US" sz="2800" b="1" dirty="0" smtClean="0">
                <a:latin typeface="Arial Narrow" pitchFamily="34" charset="0"/>
              </a:rPr>
              <a:t>Risk Reduction and Security Improvement Program</a:t>
            </a:r>
            <a:r>
              <a:rPr lang="en-US" sz="2800" dirty="0" smtClean="0">
                <a:latin typeface="Arial Narrow" pitchFamily="34" charset="0"/>
              </a:rPr>
              <a:t> is </a:t>
            </a:r>
            <a:r>
              <a:rPr lang="id-ID" sz="2800" dirty="0" smtClean="0">
                <a:latin typeface="Arial Narrow" pitchFamily="34" charset="0"/>
              </a:rPr>
              <a:t>s</a:t>
            </a:r>
            <a:r>
              <a:rPr lang="en-US" sz="2800" dirty="0" err="1" smtClean="0">
                <a:latin typeface="Arial Narrow" pitchFamily="34" charset="0"/>
              </a:rPr>
              <a:t>upporting</a:t>
            </a:r>
            <a:r>
              <a:rPr lang="en-US" sz="2800" dirty="0" smtClean="0">
                <a:latin typeface="Arial Narrow" pitchFamily="34" charset="0"/>
              </a:rPr>
              <a:t> the development of nuclear forensics capabilities and making such capacity available to all States</a:t>
            </a:r>
            <a:r>
              <a:rPr lang="id-ID" sz="2800" dirty="0" smtClean="0"/>
              <a:t>.</a:t>
            </a:r>
            <a:r>
              <a:rPr lang="en-US" sz="3000" dirty="0" smtClean="0"/>
              <a:t> </a:t>
            </a:r>
            <a:endParaRPr lang="id-ID" sz="3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2B1640FF-E632-4D4D-9172-260DB8DD3921}" type="slidenum">
              <a:rPr lang="en-US"/>
              <a:pPr>
                <a:defRPr/>
              </a:pPr>
              <a:t>6</a:t>
            </a:fld>
            <a:endParaRPr lang="en-US"/>
          </a:p>
        </p:txBody>
      </p:sp>
      <p:sp>
        <p:nvSpPr>
          <p:cNvPr id="5123" name="Rectangle 2"/>
          <p:cNvSpPr>
            <a:spLocks noGrp="1"/>
          </p:cNvSpPr>
          <p:nvPr>
            <p:ph type="title"/>
          </p:nvPr>
        </p:nvSpPr>
        <p:spPr>
          <a:xfrm>
            <a:off x="595282" y="785799"/>
            <a:ext cx="8915400" cy="714375"/>
          </a:xfrm>
        </p:spPr>
        <p:txBody>
          <a:bodyPr/>
          <a:lstStyle/>
          <a:p>
            <a:pPr lvl="0">
              <a:lnSpc>
                <a:spcPts val="2700"/>
              </a:lnSpc>
            </a:pPr>
            <a:r>
              <a:rPr lang="en-US" b="1" dirty="0" smtClean="0">
                <a:solidFill>
                  <a:srgbClr val="FFFF00"/>
                </a:solidFill>
              </a:rPr>
              <a:t>4. Results and Discussions (2)</a:t>
            </a:r>
            <a:br>
              <a:rPr lang="en-US" b="1" dirty="0" smtClean="0">
                <a:solidFill>
                  <a:srgbClr val="FFFF00"/>
                </a:solidFill>
              </a:rPr>
            </a:br>
            <a:r>
              <a:rPr lang="en-US" sz="2800" b="1" dirty="0" smtClean="0"/>
              <a:t>4.1. </a:t>
            </a:r>
            <a:r>
              <a:rPr lang="id-ID" sz="2800" b="1" dirty="0" smtClean="0"/>
              <a:t>From </a:t>
            </a:r>
            <a:r>
              <a:rPr lang="en-US" sz="2800" b="1" dirty="0" smtClean="0"/>
              <a:t>Nuclear Security Plan 2010-2013</a:t>
            </a:r>
            <a:r>
              <a:rPr lang="id-ID" sz="2800" b="1" dirty="0" smtClean="0"/>
              <a:t> to </a:t>
            </a:r>
            <a:r>
              <a:rPr lang="en-US" sz="2800" b="1" dirty="0" smtClean="0"/>
              <a:t/>
            </a:r>
            <a:br>
              <a:rPr lang="en-US" sz="2800" b="1" dirty="0" smtClean="0"/>
            </a:br>
            <a:r>
              <a:rPr lang="en-US" sz="2800" b="1" dirty="0" smtClean="0"/>
              <a:t>Nuclear Security Plan 201</a:t>
            </a:r>
            <a:r>
              <a:rPr lang="en-GB" sz="2800" b="1" dirty="0" smtClean="0"/>
              <a:t>4</a:t>
            </a:r>
            <a:r>
              <a:rPr lang="en-US" sz="2800" b="1" dirty="0" smtClean="0"/>
              <a:t>-201</a:t>
            </a:r>
            <a:r>
              <a:rPr lang="id-ID" sz="2800" b="1" dirty="0" smtClean="0"/>
              <a:t>7</a:t>
            </a:r>
            <a:r>
              <a:rPr lang="en-US" sz="2800" b="1" dirty="0" smtClean="0"/>
              <a:t> (</a:t>
            </a:r>
            <a:r>
              <a:rPr lang="en-US" sz="2800" b="1" dirty="0" err="1" smtClean="0"/>
              <a:t>con’t</a:t>
            </a:r>
            <a:r>
              <a:rPr lang="en-US" sz="2800" b="1" dirty="0" smtClean="0"/>
              <a:t>)</a:t>
            </a:r>
            <a:endParaRPr lang="en-US" dirty="0"/>
          </a:p>
        </p:txBody>
      </p:sp>
      <p:sp>
        <p:nvSpPr>
          <p:cNvPr id="5124" name="Rectangle 3"/>
          <p:cNvSpPr>
            <a:spLocks noGrp="1"/>
          </p:cNvSpPr>
          <p:nvPr>
            <p:ph type="body" idx="1"/>
          </p:nvPr>
        </p:nvSpPr>
        <p:spPr>
          <a:xfrm>
            <a:off x="495300" y="1814538"/>
            <a:ext cx="8915400" cy="4686296"/>
          </a:xfrm>
        </p:spPr>
        <p:txBody>
          <a:bodyPr/>
          <a:lstStyle/>
          <a:p>
            <a:r>
              <a:rPr lang="id-ID" sz="3000" dirty="0" smtClean="0"/>
              <a:t>Development of nuclear forensics capabilities for Indonesia is a matter of concern.  Author believes that capacity on nuclear forensics has to be enhanced in order to build a better nuclear security infrastructure. So, author hopes that these programs and activities could be sustainably continued  in nuclear security plan 2014-2017. </a:t>
            </a:r>
            <a:endParaRPr lang="en-US" sz="3000" dirty="0" smtClean="0"/>
          </a:p>
          <a:p>
            <a:r>
              <a:rPr lang="id-ID" sz="3000" dirty="0" smtClean="0"/>
              <a:t>Indonesia will take part on these programs. Also Indonesia will organise activities under these programs.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2B1640FF-E632-4D4D-9172-260DB8DD3921}" type="slidenum">
              <a:rPr lang="en-US"/>
              <a:pPr>
                <a:defRPr/>
              </a:pPr>
              <a:t>7</a:t>
            </a:fld>
            <a:endParaRPr lang="en-US"/>
          </a:p>
        </p:txBody>
      </p:sp>
      <p:sp>
        <p:nvSpPr>
          <p:cNvPr id="5123" name="Rectangle 2"/>
          <p:cNvSpPr>
            <a:spLocks noGrp="1"/>
          </p:cNvSpPr>
          <p:nvPr>
            <p:ph type="title"/>
          </p:nvPr>
        </p:nvSpPr>
        <p:spPr>
          <a:xfrm>
            <a:off x="595282" y="571480"/>
            <a:ext cx="8915400" cy="714375"/>
          </a:xfrm>
        </p:spPr>
        <p:txBody>
          <a:bodyPr/>
          <a:lstStyle/>
          <a:p>
            <a:pPr lvl="0">
              <a:lnSpc>
                <a:spcPts val="2700"/>
              </a:lnSpc>
            </a:pPr>
            <a:r>
              <a:rPr lang="en-US" b="1" dirty="0" smtClean="0">
                <a:solidFill>
                  <a:srgbClr val="FFFF00"/>
                </a:solidFill>
              </a:rPr>
              <a:t>4. Results and Discussions (3)</a:t>
            </a:r>
            <a:r>
              <a:rPr lang="en-US" b="1" dirty="0" smtClean="0"/>
              <a:t/>
            </a:r>
            <a:br>
              <a:rPr lang="en-US" b="1" dirty="0" smtClean="0"/>
            </a:br>
            <a:r>
              <a:rPr lang="en-US" sz="2800" b="1" dirty="0" smtClean="0"/>
              <a:t>4.1. SWOT Analysis</a:t>
            </a:r>
            <a:endParaRPr lang="en-US" dirty="0"/>
          </a:p>
        </p:txBody>
      </p:sp>
      <p:graphicFrame>
        <p:nvGraphicFramePr>
          <p:cNvPr id="5" name="Table 4"/>
          <p:cNvGraphicFramePr>
            <a:graphicFrameLocks noGrp="1"/>
          </p:cNvGraphicFramePr>
          <p:nvPr/>
        </p:nvGraphicFramePr>
        <p:xfrm>
          <a:off x="309530" y="1214422"/>
          <a:ext cx="9286940" cy="5553457"/>
        </p:xfrm>
        <a:graphic>
          <a:graphicData uri="http://schemas.openxmlformats.org/drawingml/2006/table">
            <a:tbl>
              <a:tblPr/>
              <a:tblGrid>
                <a:gridCol w="4643470"/>
                <a:gridCol w="4643470"/>
              </a:tblGrid>
              <a:tr h="1998953">
                <a:tc>
                  <a:txBody>
                    <a:bodyPr/>
                    <a:lstStyle/>
                    <a:p>
                      <a:pPr marL="0" marR="0" algn="just">
                        <a:lnSpc>
                          <a:spcPct val="150000"/>
                        </a:lnSpc>
                        <a:spcBef>
                          <a:spcPts val="0"/>
                        </a:spcBef>
                        <a:spcAft>
                          <a:spcPts val="0"/>
                        </a:spcAft>
                      </a:pPr>
                      <a:r>
                        <a:rPr lang="id-ID" sz="1600" b="1" dirty="0">
                          <a:latin typeface="Times New Roman"/>
                          <a:ea typeface="Calibri"/>
                          <a:cs typeface="Times New Roman"/>
                        </a:rPr>
                        <a:t>Strenght</a:t>
                      </a:r>
                      <a:endParaRPr lang="en-US" sz="1600" dirty="0">
                        <a:latin typeface="Arial"/>
                        <a:ea typeface="Calibri"/>
                        <a:cs typeface="Times New Roman"/>
                      </a:endParaRPr>
                    </a:p>
                    <a:p>
                      <a:pPr marL="0" marR="0" algn="just">
                        <a:lnSpc>
                          <a:spcPct val="150000"/>
                        </a:lnSpc>
                        <a:spcBef>
                          <a:spcPts val="0"/>
                        </a:spcBef>
                        <a:spcAft>
                          <a:spcPts val="0"/>
                        </a:spcAft>
                      </a:pPr>
                      <a:r>
                        <a:rPr lang="id-ID" sz="1600" dirty="0">
                          <a:latin typeface="Times New Roman"/>
                          <a:ea typeface="Calibri"/>
                          <a:cs typeface="Times New Roman"/>
                        </a:rPr>
                        <a:t>1. Indonesia has an intention to apply nuclear forensics for responding nuclear security event and nuclear security threat. </a:t>
                      </a:r>
                      <a:endParaRPr lang="en-US" sz="1600" dirty="0">
                        <a:latin typeface="Arial"/>
                        <a:ea typeface="Calibri"/>
                        <a:cs typeface="Times New Roman"/>
                      </a:endParaRPr>
                    </a:p>
                    <a:p>
                      <a:pPr marL="0" marR="0" algn="just">
                        <a:lnSpc>
                          <a:spcPct val="150000"/>
                        </a:lnSpc>
                        <a:spcBef>
                          <a:spcPts val="0"/>
                        </a:spcBef>
                        <a:spcAft>
                          <a:spcPts val="0"/>
                        </a:spcAft>
                      </a:pPr>
                      <a:r>
                        <a:rPr lang="id-ID" sz="1600" dirty="0">
                          <a:latin typeface="Times New Roman"/>
                          <a:ea typeface="Calibri"/>
                          <a:cs typeface="Times New Roman"/>
                        </a:rPr>
                        <a:t>2. Indonesia assumes Nuclear forensics is a powerful tool.</a:t>
                      </a:r>
                      <a:endParaRPr lang="en-US" sz="16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id-ID" sz="1600" b="1" dirty="0">
                          <a:latin typeface="Times New Roman"/>
                          <a:ea typeface="Calibri"/>
                          <a:cs typeface="Times New Roman"/>
                        </a:rPr>
                        <a:t>Weaknesses</a:t>
                      </a:r>
                      <a:endParaRPr lang="en-US" sz="1600" dirty="0">
                        <a:latin typeface="Arial"/>
                        <a:ea typeface="Calibri"/>
                        <a:cs typeface="Times New Roman"/>
                      </a:endParaRPr>
                    </a:p>
                    <a:p>
                      <a:pPr marL="0" marR="0" algn="just">
                        <a:lnSpc>
                          <a:spcPct val="150000"/>
                        </a:lnSpc>
                        <a:spcBef>
                          <a:spcPts val="0"/>
                        </a:spcBef>
                        <a:spcAft>
                          <a:spcPts val="0"/>
                        </a:spcAft>
                        <a:tabLst>
                          <a:tab pos="680720" algn="l"/>
                        </a:tabLst>
                      </a:pPr>
                      <a:r>
                        <a:rPr lang="id-ID" sz="1600" dirty="0">
                          <a:latin typeface="Times New Roman"/>
                          <a:ea typeface="Calibri"/>
                          <a:cs typeface="Times New Roman"/>
                        </a:rPr>
                        <a:t>1. </a:t>
                      </a:r>
                      <a:r>
                        <a:rPr lang="en-US" sz="1600" dirty="0" smtClean="0">
                          <a:latin typeface="Times New Roman"/>
                          <a:ea typeface="Calibri"/>
                          <a:cs typeface="Times New Roman"/>
                        </a:rPr>
                        <a:t>Lack of</a:t>
                      </a:r>
                      <a:r>
                        <a:rPr lang="id-ID" sz="1600" dirty="0" smtClean="0">
                          <a:latin typeface="Times New Roman"/>
                          <a:ea typeface="Calibri"/>
                          <a:cs typeface="Times New Roman"/>
                        </a:rPr>
                        <a:t> </a:t>
                      </a:r>
                      <a:r>
                        <a:rPr lang="id-ID" sz="1600" dirty="0">
                          <a:latin typeface="Times New Roman"/>
                          <a:ea typeface="Calibri"/>
                          <a:cs typeface="Times New Roman"/>
                        </a:rPr>
                        <a:t>capability on  nuclear forensics. </a:t>
                      </a:r>
                      <a:endParaRPr lang="en-US" sz="1600" dirty="0">
                        <a:latin typeface="Arial"/>
                        <a:ea typeface="Calibri"/>
                        <a:cs typeface="Times New Roman"/>
                      </a:endParaRPr>
                    </a:p>
                    <a:p>
                      <a:pPr marL="0" marR="0" algn="just">
                        <a:lnSpc>
                          <a:spcPct val="150000"/>
                        </a:lnSpc>
                        <a:spcBef>
                          <a:spcPts val="0"/>
                        </a:spcBef>
                        <a:spcAft>
                          <a:spcPts val="0"/>
                        </a:spcAft>
                        <a:tabLst>
                          <a:tab pos="680720" algn="l"/>
                        </a:tabLst>
                      </a:pPr>
                      <a:r>
                        <a:rPr lang="id-ID" sz="1600" dirty="0">
                          <a:latin typeface="Times New Roman"/>
                          <a:ea typeface="Calibri"/>
                          <a:cs typeface="Times New Roman"/>
                        </a:rPr>
                        <a:t>2. Indonesia concerned with national nuclear security matters</a:t>
                      </a:r>
                      <a:endParaRPr lang="en-US" sz="1600" dirty="0">
                        <a:latin typeface="Arial"/>
                        <a:ea typeface="Calibri"/>
                        <a:cs typeface="Times New Roman"/>
                      </a:endParaRPr>
                    </a:p>
                    <a:p>
                      <a:pPr marL="0" marR="0" algn="just">
                        <a:lnSpc>
                          <a:spcPct val="150000"/>
                        </a:lnSpc>
                        <a:spcBef>
                          <a:spcPts val="0"/>
                        </a:spcBef>
                        <a:spcAft>
                          <a:spcPts val="0"/>
                        </a:spcAft>
                        <a:tabLst>
                          <a:tab pos="680720" algn="l"/>
                        </a:tabLst>
                      </a:pPr>
                      <a:r>
                        <a:rPr lang="id-ID" sz="1600" dirty="0">
                          <a:latin typeface="Times New Roman"/>
                          <a:ea typeface="Calibri"/>
                          <a:cs typeface="Times New Roman"/>
                        </a:rPr>
                        <a:t>3. Lack of quality human resources.</a:t>
                      </a:r>
                      <a:endParaRPr lang="en-US" sz="16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58897">
                <a:tc>
                  <a:txBody>
                    <a:bodyPr/>
                    <a:lstStyle/>
                    <a:p>
                      <a:pPr marL="0" marR="0" algn="just">
                        <a:lnSpc>
                          <a:spcPct val="150000"/>
                        </a:lnSpc>
                        <a:spcBef>
                          <a:spcPts val="0"/>
                        </a:spcBef>
                        <a:spcAft>
                          <a:spcPts val="0"/>
                        </a:spcAft>
                      </a:pPr>
                      <a:r>
                        <a:rPr lang="id-ID" sz="1600" b="1" dirty="0">
                          <a:latin typeface="Times New Roman"/>
                          <a:ea typeface="Calibri"/>
                          <a:cs typeface="Times New Roman"/>
                        </a:rPr>
                        <a:t>Opportunities</a:t>
                      </a:r>
                      <a:endParaRPr lang="en-US" sz="1600" dirty="0">
                        <a:latin typeface="Arial"/>
                        <a:ea typeface="Calibri"/>
                        <a:cs typeface="Times New Roman"/>
                      </a:endParaRPr>
                    </a:p>
                    <a:p>
                      <a:pPr marL="0" marR="0" algn="just">
                        <a:lnSpc>
                          <a:spcPct val="150000"/>
                        </a:lnSpc>
                        <a:spcBef>
                          <a:spcPts val="0"/>
                        </a:spcBef>
                        <a:spcAft>
                          <a:spcPts val="0"/>
                        </a:spcAft>
                      </a:pPr>
                      <a:r>
                        <a:rPr lang="id-ID" sz="1600" dirty="0">
                          <a:latin typeface="Times New Roman"/>
                          <a:ea typeface="Calibri"/>
                          <a:cs typeface="Times New Roman"/>
                        </a:rPr>
                        <a:t>1. Nuclear forensic science is closely related to the phenomenon of illicit trafficking</a:t>
                      </a:r>
                      <a:r>
                        <a:rPr lang="en-US" sz="1600" dirty="0">
                          <a:latin typeface="Times New Roman"/>
                          <a:ea typeface="Calibri"/>
                          <a:cs typeface="Times New Roman"/>
                        </a:rPr>
                        <a:t>,</a:t>
                      </a:r>
                      <a:r>
                        <a:rPr lang="id-ID" sz="1600" dirty="0">
                          <a:latin typeface="Times New Roman"/>
                          <a:ea typeface="Calibri"/>
                          <a:cs typeface="Times New Roman"/>
                        </a:rPr>
                        <a:t> nuclear security and nuclear safeguards. A border crossing threat is </a:t>
                      </a:r>
                      <a:r>
                        <a:rPr lang="id-ID" sz="1600" dirty="0" smtClean="0">
                          <a:latin typeface="Times New Roman"/>
                          <a:ea typeface="Calibri"/>
                          <a:cs typeface="Times New Roman"/>
                        </a:rPr>
                        <a:t>calling </a:t>
                      </a:r>
                      <a:r>
                        <a:rPr lang="id-ID" sz="1600" dirty="0">
                          <a:latin typeface="Times New Roman"/>
                          <a:ea typeface="Calibri"/>
                          <a:cs typeface="Times New Roman"/>
                        </a:rPr>
                        <a:t>for an internationally coordinated response.</a:t>
                      </a:r>
                      <a:endParaRPr lang="en-US" sz="1600" dirty="0">
                        <a:latin typeface="Arial"/>
                        <a:ea typeface="Calibri"/>
                        <a:cs typeface="Times New Roman"/>
                      </a:endParaRPr>
                    </a:p>
                    <a:p>
                      <a:pPr marL="0" marR="0" algn="just">
                        <a:lnSpc>
                          <a:spcPct val="150000"/>
                        </a:lnSpc>
                        <a:spcBef>
                          <a:spcPts val="0"/>
                        </a:spcBef>
                        <a:spcAft>
                          <a:spcPts val="0"/>
                        </a:spcAft>
                      </a:pPr>
                      <a:r>
                        <a:rPr lang="en-US" sz="1600" dirty="0">
                          <a:latin typeface="Times New Roman"/>
                          <a:ea typeface="Calibri"/>
                          <a:cs typeface="Times New Roman"/>
                        </a:rPr>
                        <a:t>2</a:t>
                      </a:r>
                      <a:r>
                        <a:rPr lang="id-ID" sz="1600" dirty="0">
                          <a:latin typeface="Times New Roman"/>
                          <a:ea typeface="Calibri"/>
                          <a:cs typeface="Times New Roman"/>
                        </a:rPr>
                        <a:t>. </a:t>
                      </a:r>
                      <a:r>
                        <a:rPr lang="en-US" sz="1600" dirty="0">
                          <a:latin typeface="Times New Roman"/>
                          <a:ea typeface="Calibri"/>
                          <a:cs typeface="Times New Roman"/>
                        </a:rPr>
                        <a:t>to </a:t>
                      </a:r>
                      <a:r>
                        <a:rPr lang="id-ID" sz="1600" dirty="0">
                          <a:latin typeface="Times New Roman"/>
                          <a:ea typeface="Calibri"/>
                          <a:cs typeface="Times New Roman"/>
                        </a:rPr>
                        <a:t>establish broad international cooperation appears highly recommendable in view of the threats of nuclear terrorism, which is unavoidably linked to illicit trafficking of nuclear material.</a:t>
                      </a:r>
                      <a:endParaRPr lang="en-US" sz="16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50000"/>
                        </a:lnSpc>
                        <a:spcBef>
                          <a:spcPts val="0"/>
                        </a:spcBef>
                        <a:spcAft>
                          <a:spcPts val="0"/>
                        </a:spcAft>
                      </a:pPr>
                      <a:r>
                        <a:rPr lang="id-ID" sz="1600" b="1" dirty="0">
                          <a:latin typeface="Times New Roman"/>
                          <a:ea typeface="Calibri"/>
                          <a:cs typeface="Times New Roman"/>
                        </a:rPr>
                        <a:t>Threats</a:t>
                      </a:r>
                      <a:endParaRPr lang="en-US" sz="1600" dirty="0">
                        <a:latin typeface="Arial"/>
                        <a:ea typeface="Calibri"/>
                        <a:cs typeface="Times New Roman"/>
                      </a:endParaRPr>
                    </a:p>
                    <a:p>
                      <a:pPr marL="0" marR="0" algn="just">
                        <a:lnSpc>
                          <a:spcPct val="150000"/>
                        </a:lnSpc>
                        <a:spcBef>
                          <a:spcPts val="0"/>
                        </a:spcBef>
                        <a:spcAft>
                          <a:spcPts val="0"/>
                        </a:spcAft>
                      </a:pPr>
                      <a:r>
                        <a:rPr lang="id-ID" sz="1600" dirty="0">
                          <a:latin typeface="Times New Roman"/>
                          <a:ea typeface="Calibri"/>
                          <a:cs typeface="Times New Roman"/>
                        </a:rPr>
                        <a:t>1. Terrorists attacks/nuclear terrorism</a:t>
                      </a:r>
                      <a:endParaRPr lang="en-US" sz="1600" dirty="0">
                        <a:latin typeface="Arial"/>
                        <a:ea typeface="Calibri"/>
                        <a:cs typeface="Times New Roman"/>
                      </a:endParaRPr>
                    </a:p>
                    <a:p>
                      <a:pPr marL="0" marR="0" algn="just">
                        <a:lnSpc>
                          <a:spcPct val="150000"/>
                        </a:lnSpc>
                        <a:spcBef>
                          <a:spcPts val="0"/>
                        </a:spcBef>
                        <a:spcAft>
                          <a:spcPts val="0"/>
                        </a:spcAft>
                      </a:pPr>
                      <a:r>
                        <a:rPr lang="en-US" sz="1600" dirty="0">
                          <a:latin typeface="Times New Roman"/>
                          <a:ea typeface="Calibri"/>
                          <a:cs typeface="Times New Roman"/>
                        </a:rPr>
                        <a:t>2</a:t>
                      </a:r>
                      <a:r>
                        <a:rPr lang="id-ID" sz="1600" dirty="0">
                          <a:latin typeface="Times New Roman"/>
                          <a:ea typeface="Calibri"/>
                          <a:cs typeface="Times New Roman"/>
                        </a:rPr>
                        <a:t>. Border crossing threats</a:t>
                      </a:r>
                      <a:r>
                        <a:rPr lang="en-US" sz="1600" dirty="0">
                          <a:latin typeface="Times New Roman"/>
                          <a:ea typeface="Calibri"/>
                          <a:cs typeface="Times New Roman"/>
                        </a:rPr>
                        <a:t>, </a:t>
                      </a:r>
                      <a:r>
                        <a:rPr lang="id-ID" sz="1600" dirty="0">
                          <a:latin typeface="Times New Roman"/>
                          <a:ea typeface="Calibri"/>
                          <a:cs typeface="Times New Roman"/>
                        </a:rPr>
                        <a:t>illicit trafficking, orphan sources and </a:t>
                      </a:r>
                      <a:r>
                        <a:rPr lang="en-US" sz="1600" dirty="0">
                          <a:latin typeface="Times New Roman"/>
                          <a:ea typeface="Calibri"/>
                          <a:cs typeface="Times New Roman"/>
                        </a:rPr>
                        <a:t>nuclear security at </a:t>
                      </a:r>
                      <a:r>
                        <a:rPr lang="id-ID" sz="1600" dirty="0">
                          <a:latin typeface="Times New Roman"/>
                          <a:ea typeface="Calibri"/>
                          <a:cs typeface="Times New Roman"/>
                        </a:rPr>
                        <a:t>major public event. </a:t>
                      </a:r>
                      <a:endParaRPr lang="en-US" sz="1600" dirty="0">
                        <a:latin typeface="Arial"/>
                        <a:ea typeface="Calibri"/>
                        <a:cs typeface="Times New Roman"/>
                      </a:endParaRPr>
                    </a:p>
                    <a:p>
                      <a:pPr marL="0" marR="0" algn="just">
                        <a:lnSpc>
                          <a:spcPct val="150000"/>
                        </a:lnSpc>
                        <a:spcBef>
                          <a:spcPts val="0"/>
                        </a:spcBef>
                        <a:spcAft>
                          <a:spcPts val="0"/>
                        </a:spcAft>
                      </a:pPr>
                      <a:r>
                        <a:rPr lang="en-US" sz="1600" dirty="0">
                          <a:latin typeface="Times New Roman"/>
                          <a:ea typeface="Calibri"/>
                          <a:cs typeface="Times New Roman"/>
                        </a:rPr>
                        <a:t>3</a:t>
                      </a:r>
                      <a:r>
                        <a:rPr lang="id-ID" sz="1600" dirty="0">
                          <a:latin typeface="Times New Roman"/>
                          <a:ea typeface="Calibri"/>
                          <a:cs typeface="Times New Roman"/>
                        </a:rPr>
                        <a:t>. The exchange of information on nuclear materials as well as on analytical methodologies is often restricted, due to commercial sensitivities and for national security reasons.</a:t>
                      </a:r>
                      <a:endParaRPr lang="en-US" sz="1600" dirty="0">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2B1640FF-E632-4D4D-9172-260DB8DD3921}" type="slidenum">
              <a:rPr lang="en-US"/>
              <a:pPr>
                <a:defRPr/>
              </a:pPr>
              <a:t>8</a:t>
            </a:fld>
            <a:endParaRPr lang="en-US"/>
          </a:p>
        </p:txBody>
      </p:sp>
      <p:sp>
        <p:nvSpPr>
          <p:cNvPr id="5123" name="Rectangle 2"/>
          <p:cNvSpPr>
            <a:spLocks noGrp="1"/>
          </p:cNvSpPr>
          <p:nvPr>
            <p:ph type="title"/>
          </p:nvPr>
        </p:nvSpPr>
        <p:spPr>
          <a:xfrm>
            <a:off x="595282" y="357166"/>
            <a:ext cx="8915400" cy="714375"/>
          </a:xfrm>
        </p:spPr>
        <p:txBody>
          <a:bodyPr/>
          <a:lstStyle/>
          <a:p>
            <a:pPr lvl="0">
              <a:lnSpc>
                <a:spcPts val="2700"/>
              </a:lnSpc>
            </a:pPr>
            <a:r>
              <a:rPr lang="en-US" b="1" dirty="0" smtClean="0">
                <a:solidFill>
                  <a:srgbClr val="FFFF00"/>
                </a:solidFill>
              </a:rPr>
              <a:t>4. Results and Discussions (4)</a:t>
            </a:r>
            <a:endParaRPr lang="en-US" dirty="0">
              <a:solidFill>
                <a:srgbClr val="FFFF00"/>
              </a:solidFill>
            </a:endParaRPr>
          </a:p>
        </p:txBody>
      </p:sp>
      <p:sp>
        <p:nvSpPr>
          <p:cNvPr id="5124" name="Rectangle 3"/>
          <p:cNvSpPr>
            <a:spLocks noGrp="1"/>
          </p:cNvSpPr>
          <p:nvPr>
            <p:ph type="body" idx="1"/>
          </p:nvPr>
        </p:nvSpPr>
        <p:spPr>
          <a:xfrm>
            <a:off x="495300" y="928670"/>
            <a:ext cx="8915400" cy="4686296"/>
          </a:xfrm>
        </p:spPr>
        <p:txBody>
          <a:bodyPr/>
          <a:lstStyle/>
          <a:p>
            <a:pPr>
              <a:buNone/>
            </a:pPr>
            <a:r>
              <a:rPr lang="id-ID" sz="2800" i="1" dirty="0" smtClean="0"/>
              <a:t>4.2.1. Strenght</a:t>
            </a:r>
            <a:r>
              <a:rPr lang="en-US" sz="2800" i="1" dirty="0" smtClean="0"/>
              <a:t> (1)</a:t>
            </a:r>
            <a:endParaRPr lang="en-US" sz="2800" dirty="0" smtClean="0"/>
          </a:p>
          <a:p>
            <a:r>
              <a:rPr lang="id-ID" sz="2800" dirty="0" smtClean="0"/>
              <a:t> Indonesia has an  intention to apply nuclear forensics for responding nuclear security event and nuclear security threat. Nuclear security event is an event that has potential or actual implications for nuclear security that must be addressed. Nuclear security threat means a person or group of persons with motivation,intention, and capability to commit criminal or intentional unauthorized acts involving or directed at nuclear material, other radioactive material, associated facilities or associated activities or other acts determined by the State to have an adverse impact on nuclear security.</a:t>
            </a:r>
            <a:endParaRPr lang="en-US" sz="2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2B1640FF-E632-4D4D-9172-260DB8DD3921}" type="slidenum">
              <a:rPr lang="en-US"/>
              <a:pPr>
                <a:defRPr/>
              </a:pPr>
              <a:t>9</a:t>
            </a:fld>
            <a:endParaRPr lang="en-US"/>
          </a:p>
        </p:txBody>
      </p:sp>
      <p:sp>
        <p:nvSpPr>
          <p:cNvPr id="5123" name="Rectangle 2"/>
          <p:cNvSpPr>
            <a:spLocks noGrp="1"/>
          </p:cNvSpPr>
          <p:nvPr>
            <p:ph type="title"/>
          </p:nvPr>
        </p:nvSpPr>
        <p:spPr>
          <a:xfrm>
            <a:off x="595282" y="357166"/>
            <a:ext cx="8915400" cy="714375"/>
          </a:xfrm>
        </p:spPr>
        <p:txBody>
          <a:bodyPr/>
          <a:lstStyle/>
          <a:p>
            <a:pPr lvl="0">
              <a:lnSpc>
                <a:spcPts val="2700"/>
              </a:lnSpc>
            </a:pPr>
            <a:r>
              <a:rPr lang="en-US" b="1" dirty="0" smtClean="0">
                <a:solidFill>
                  <a:srgbClr val="FFFF00"/>
                </a:solidFill>
              </a:rPr>
              <a:t>4. Results and Discussions (5)</a:t>
            </a:r>
            <a:endParaRPr lang="en-US" dirty="0">
              <a:solidFill>
                <a:srgbClr val="FFFF00"/>
              </a:solidFill>
            </a:endParaRPr>
          </a:p>
        </p:txBody>
      </p:sp>
      <p:sp>
        <p:nvSpPr>
          <p:cNvPr id="5124" name="Rectangle 3"/>
          <p:cNvSpPr>
            <a:spLocks noGrp="1"/>
          </p:cNvSpPr>
          <p:nvPr>
            <p:ph type="body" idx="1"/>
          </p:nvPr>
        </p:nvSpPr>
        <p:spPr>
          <a:xfrm>
            <a:off x="495300" y="928670"/>
            <a:ext cx="8915400" cy="4686296"/>
          </a:xfrm>
        </p:spPr>
        <p:txBody>
          <a:bodyPr/>
          <a:lstStyle/>
          <a:p>
            <a:pPr>
              <a:buNone/>
            </a:pPr>
            <a:r>
              <a:rPr lang="id-ID" sz="2800" i="1" dirty="0" smtClean="0"/>
              <a:t>4.2.1. Strenght</a:t>
            </a:r>
            <a:r>
              <a:rPr lang="en-US" sz="2800" i="1" dirty="0" smtClean="0"/>
              <a:t> (2)</a:t>
            </a:r>
            <a:endParaRPr lang="en-US" sz="2800" dirty="0" smtClean="0"/>
          </a:p>
          <a:p>
            <a:r>
              <a:rPr lang="id-ID" sz="2800" dirty="0" smtClean="0"/>
              <a:t>Indonesia assumes </a:t>
            </a:r>
            <a:r>
              <a:rPr lang="en-US" sz="2800" dirty="0" smtClean="0"/>
              <a:t>n</a:t>
            </a:r>
            <a:r>
              <a:rPr lang="id-ID" sz="2800" dirty="0" smtClean="0"/>
              <a:t>uclear forensics is a powerful tool to identify the origin of the seized nuclear material and provide feedback on potential security weaknesses. Nuclear forensics</a:t>
            </a:r>
            <a:r>
              <a:rPr lang="id-ID" sz="2800" i="1" dirty="0" smtClean="0"/>
              <a:t> </a:t>
            </a:r>
            <a:r>
              <a:rPr lang="id-ID" sz="2800" dirty="0" smtClean="0"/>
              <a:t>is the analysis of intercepted illicit nuclear or radioactive material and any associated material to provide evidence for nuclear attribution. The goal of nuclear analysis is to identify forensic indicators in interdicted nuclear and radiological samples or the surrounding environment, e.g. the container or transport vehicle. These indicators arise from known relationships between material characteristics and process history</a:t>
            </a:r>
            <a:r>
              <a:rPr lang="en-US" sz="2800" dirty="0" smtClean="0"/>
              <a:t>.</a:t>
            </a:r>
            <a:r>
              <a:rPr lang="id-ID" sz="2800" dirty="0" smtClean="0"/>
              <a:t> </a:t>
            </a:r>
            <a:endParaRPr lang="en-US" sz="28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7249</TotalTime>
  <Words>1907</Words>
  <Application>Microsoft PowerPoint</Application>
  <PresentationFormat>A4 Paper (210x297 mm)</PresentationFormat>
  <Paragraphs>121</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1. INTRODUCTION</vt:lpstr>
      <vt:lpstr>1. INTRODUCTION</vt:lpstr>
      <vt:lpstr>2. Objectives</vt:lpstr>
      <vt:lpstr>4. Results and Discussions (1) 4.1. From Nuclear Security Plan 2010-2013 to  Nuclear Security Plan 2014-2017</vt:lpstr>
      <vt:lpstr>4. Results and Discussions (2) 4.1. From Nuclear Security Plan 2010-2013 to  Nuclear Security Plan 2014-2017 (con’t)</vt:lpstr>
      <vt:lpstr>4. Results and Discussions (3) 4.1. SWOT Analysis</vt:lpstr>
      <vt:lpstr>4. Results and Discussions (4)</vt:lpstr>
      <vt:lpstr>4. Results and Discussions (5)</vt:lpstr>
      <vt:lpstr>4. Results and Discussions (6)</vt:lpstr>
      <vt:lpstr>4. Results and Discussions (7)</vt:lpstr>
      <vt:lpstr>4. Results and Discussions (8)</vt:lpstr>
      <vt:lpstr>4. Results and Discussions (9)</vt:lpstr>
      <vt:lpstr>4. Results and Discussions (10)</vt:lpstr>
      <vt:lpstr>4. Results and Discussions (11)</vt:lpstr>
      <vt:lpstr>4. Results and Discussions (12)</vt:lpstr>
      <vt:lpstr>4. Results and Discussions (13)</vt:lpstr>
      <vt:lpstr>4. Results and Discussions (14)</vt:lpstr>
      <vt:lpstr>5. CONCLUSION </vt:lpstr>
      <vt:lpstr>Slide 20</vt:lpstr>
    </vt:vector>
  </TitlesOfParts>
  <Company>BAPETEN, Indonesia Nuclear Energy Regulatory Agency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Opportunity and Challenge of Nuclear Forensics in Indonesia</dc:title>
  <dc:subject>Intl Conf in Nuclear Forensics</dc:subject>
  <dc:creator>W.P. Daeng Beta</dc:creator>
  <cp:keywords>nuclear forensics, nuclear security infrstructure</cp:keywords>
  <dc:description>Presented in International Conference on Advances in Nuclear Forensics: Countering the Evolving Threat of Nuclear and OtherRadioactive Material out of Regulatory Control, Vienna, 7-10 July 2014</dc:description>
  <cp:lastModifiedBy>Beta</cp:lastModifiedBy>
  <cp:revision>383</cp:revision>
  <cp:lastPrinted>1601-01-01T00:00:00Z</cp:lastPrinted>
  <dcterms:created xsi:type="dcterms:W3CDTF">2004-03-25T02:39:13Z</dcterms:created>
  <dcterms:modified xsi:type="dcterms:W3CDTF">2014-07-08T04:45:47Z</dcterms:modified>
  <cp:category>Paper Presentation</cp:category>
  <cp:contentStatus>Final</cp:contentStatus>
</cp:coreProperties>
</file>