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3" r:id="rId2"/>
  </p:sldIdLst>
  <p:sldSz cx="9906000" cy="6858000" type="A4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Osak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Osak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Osak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Osak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charset="0"/>
        <a:ea typeface="Osaka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Osaka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Osaka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Osaka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FFFFFF"/>
    <a:srgbClr val="FFFF00"/>
    <a:srgbClr val="FFCCFF"/>
    <a:srgbClr val="008000"/>
    <a:srgbClr val="FF9999"/>
    <a:srgbClr val="FF3300"/>
    <a:srgbClr val="FF66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47" autoAdjust="0"/>
    <p:restoredTop sz="94049" autoAdjust="0"/>
  </p:normalViewPr>
  <p:slideViewPr>
    <p:cSldViewPr snapToGrid="0">
      <p:cViewPr varScale="1">
        <p:scale>
          <a:sx n="116" d="100"/>
          <a:sy n="116" d="100"/>
        </p:scale>
        <p:origin x="468" y="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76977" cy="51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323" y="1"/>
            <a:ext cx="3076977" cy="51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2635"/>
            <a:ext cx="3076977" cy="51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323" y="9722635"/>
            <a:ext cx="3076977" cy="511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45" tIns="47723" rIns="95445" bIns="47723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46497710-7C9C-45AA-A391-F639AA8190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4465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977" cy="511978"/>
          </a:xfrm>
          <a:prstGeom prst="rect">
            <a:avLst/>
          </a:prstGeom>
        </p:spPr>
        <p:txBody>
          <a:bodyPr vert="horz" lIns="95445" tIns="47723" rIns="95445" bIns="47723" rtlCol="0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0650" y="1"/>
            <a:ext cx="3076976" cy="511978"/>
          </a:xfrm>
          <a:prstGeom prst="rect">
            <a:avLst/>
          </a:prstGeom>
        </p:spPr>
        <p:txBody>
          <a:bodyPr vert="horz" lIns="95445" tIns="47723" rIns="95445" bIns="47723" rtlCol="0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601CBA38-1348-40C9-9249-E69BD514ADD1}" type="datetimeFigureOut">
              <a:rPr lang="ja-JP" altLang="en-US"/>
              <a:pPr>
                <a:defRPr/>
              </a:pPr>
              <a:t>2018/9/27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6288" y="766763"/>
            <a:ext cx="554672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45" tIns="47723" rIns="95445" bIns="4772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429" y="4861318"/>
            <a:ext cx="5680444" cy="4606152"/>
          </a:xfrm>
          <a:prstGeom prst="rect">
            <a:avLst/>
          </a:prstGeom>
        </p:spPr>
        <p:txBody>
          <a:bodyPr vert="horz" lIns="95445" tIns="47723" rIns="95445" bIns="47723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720989"/>
            <a:ext cx="3076977" cy="511977"/>
          </a:xfrm>
          <a:prstGeom prst="rect">
            <a:avLst/>
          </a:prstGeom>
        </p:spPr>
        <p:txBody>
          <a:bodyPr vert="horz" lIns="95445" tIns="47723" rIns="95445" bIns="47723" rtlCol="0" anchor="b"/>
          <a:lstStyle>
            <a:lvl1pPr algn="l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0650" y="9720989"/>
            <a:ext cx="3076976" cy="511977"/>
          </a:xfrm>
          <a:prstGeom prst="rect">
            <a:avLst/>
          </a:prstGeom>
        </p:spPr>
        <p:txBody>
          <a:bodyPr vert="horz" lIns="95445" tIns="47723" rIns="95445" bIns="47723" rtlCol="0" anchor="b"/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E8A1AFF9-3765-46A0-A698-7CDC8D5675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2945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ja-JP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7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F44465-32C3-4490-963D-8BE344F3B960}" type="slidenum">
              <a:rPr lang="ja-JP" altLang="en-US" smtClean="0">
                <a:latin typeface="Arial" charset="0"/>
              </a:rPr>
              <a:pPr/>
              <a:t>1</a:t>
            </a:fld>
            <a:endParaRPr lang="ja-JP" altLang="en-US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089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C631C-3474-4E56-9AF8-DB11EEE1EF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A403B-634F-4FEE-91BF-98BC6D100E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A42261-B6EF-4CBC-B382-631B208E14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9C9F4-C11C-45C1-977F-A219CD7B42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6E48-C885-435C-B3F7-E453D2EAAA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29F56-EB58-419B-A7A7-FC48B2C0CA9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64FFD-F418-4F48-B48E-B74EDCD4F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16466-D953-40D5-90A2-0A863C2EDEA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851FA-339B-4A8E-99AE-87A79BB5A7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38C5D-197D-4D83-AE3F-124E598CA19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21C36-6808-467A-B65D-66E0051B15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C29D9E3-D389-44AF-9F79-B850DE9902D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8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8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8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8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8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8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8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itchFamily="18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="" xmlns:a16="http://schemas.microsoft.com/office/drawing/2014/main" id="{D8E689EC-E320-425D-9672-69055B2590D1}"/>
              </a:ext>
            </a:extLst>
          </p:cNvPr>
          <p:cNvSpPr/>
          <p:nvPr/>
        </p:nvSpPr>
        <p:spPr>
          <a:xfrm>
            <a:off x="0" y="520591"/>
            <a:ext cx="9906000" cy="214314"/>
          </a:xfrm>
          <a:prstGeom prst="rect">
            <a:avLst/>
          </a:prstGeom>
          <a:gradFill flip="none" rotWithShape="1">
            <a:gsLst>
              <a:gs pos="91000">
                <a:srgbClr val="FFC389"/>
              </a:gs>
              <a:gs pos="43000">
                <a:srgbClr val="FEEDDF"/>
              </a:gs>
              <a:gs pos="0">
                <a:schemeClr val="accent6">
                  <a:lumMod val="5000"/>
                  <a:lumOff val="95000"/>
                </a:schemeClr>
              </a:gs>
              <a:gs pos="100000">
                <a:srgbClr val="FF9933"/>
              </a:gs>
            </a:gsLst>
            <a:lin ang="5400000" scaled="1"/>
            <a:tileRect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9" name="タイトル 5">
            <a:extLst>
              <a:ext uri="{FF2B5EF4-FFF2-40B4-BE49-F238E27FC236}">
                <a16:creationId xmlns="" xmlns:a16="http://schemas.microsoft.com/office/drawing/2014/main" id="{2577BA95-5916-48C9-86F5-A1C2C8A311A3}"/>
              </a:ext>
            </a:extLst>
          </p:cNvPr>
          <p:cNvSpPr txBox="1">
            <a:spLocks/>
          </p:cNvSpPr>
          <p:nvPr/>
        </p:nvSpPr>
        <p:spPr>
          <a:xfrm>
            <a:off x="1037963" y="158032"/>
            <a:ext cx="8311979" cy="41805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pitchFamily="18" charset="0"/>
                <a:ea typeface="Osaka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pitchFamily="18" charset="0"/>
                <a:ea typeface="Osaka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pitchFamily="18" charset="0"/>
                <a:ea typeface="Osaka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pitchFamily="18" charset="0"/>
                <a:ea typeface="Osaka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pitchFamily="18" charset="0"/>
                <a:ea typeface="Osaka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pitchFamily="18" charset="0"/>
                <a:ea typeface="Osaka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pitchFamily="18" charset="0"/>
                <a:ea typeface="Osaka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" pitchFamily="18" charset="0"/>
                <a:ea typeface="Osaka" charset="-128"/>
              </a:defRPr>
            </a:lvl9pPr>
          </a:lstStyle>
          <a:p>
            <a:r>
              <a:rPr lang="en-US" altLang="ja-JP" sz="2800" kern="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of the First Deuteriu</a:t>
            </a:r>
            <a:r>
              <a:rPr lang="en-US" altLang="ja-JP" sz="2800" kern="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Experiment in LHD</a:t>
            </a:r>
            <a:endParaRPr lang="ja-JP" altLang="en-US" sz="2800" kern="0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01039" y="1378851"/>
            <a:ext cx="2977123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6531" indent="-31653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Fusion-relevant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i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ja-JP" sz="1600" baseline="-25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altLang="ja-JP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keV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was first </a:t>
            </a: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achieved in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stellarator/heliotron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531" indent="-31653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Ion thermal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diffusivity was found to be small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in D plasma with ITB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16531" indent="-31653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 improvement was observed in ECH plasma</a:t>
            </a:r>
          </a:p>
          <a:p>
            <a:pPr marL="444500" indent="-444500">
              <a:spcAft>
                <a:spcPts val="600"/>
              </a:spcAft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ja-JP" sz="16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</a:t>
            </a:r>
            <a:r>
              <a:rPr lang="en-US" altLang="ja-JP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1600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Observation of </a:t>
            </a:r>
            <a:r>
              <a:rPr lang="en-US" altLang="ja-JP" sz="1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 isotope effect</a:t>
            </a:r>
            <a:r>
              <a:rPr lang="en-US" altLang="ja-JP" sz="1600" i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stellarator/heliotron</a:t>
            </a:r>
            <a:endParaRPr lang="en-US" altLang="ja-JP" sz="1600" i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7797" y="914399"/>
            <a:ext cx="4819135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LHD extended its operational regime with D plasma</a:t>
            </a:r>
            <a:endParaRPr kumimoji="1" lang="ja-JP" altLang="en-US" sz="1600" dirty="0"/>
          </a:p>
        </p:txBody>
      </p:sp>
      <p:pic>
        <p:nvPicPr>
          <p:cNvPr id="11" name="Picture 216">
            <a:extLst>
              <a:ext uri="{FF2B5EF4-FFF2-40B4-BE49-F238E27FC236}">
                <a16:creationId xmlns:a16="http://schemas.microsoft.com/office/drawing/2014/main" xmlns="" id="{46742039-0FCB-433E-BFA1-404D2B7B3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30" y="1386906"/>
            <a:ext cx="2454463" cy="242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080" y="1614615"/>
            <a:ext cx="3549147" cy="2797528"/>
          </a:xfrm>
          <a:prstGeom prst="rect">
            <a:avLst/>
          </a:prstGeom>
        </p:spPr>
      </p:pic>
      <p:grpSp>
        <p:nvGrpSpPr>
          <p:cNvPr id="21" name="グループ化 20"/>
          <p:cNvGrpSpPr/>
          <p:nvPr/>
        </p:nvGrpSpPr>
        <p:grpSpPr>
          <a:xfrm>
            <a:off x="-90618" y="4464911"/>
            <a:ext cx="3369280" cy="2278738"/>
            <a:chOff x="2603154" y="4168345"/>
            <a:chExt cx="3369280" cy="2278738"/>
          </a:xfrm>
        </p:grpSpPr>
        <p:graphicFrame>
          <p:nvGraphicFramePr>
            <p:cNvPr id="13" name="オブジェクト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7562215"/>
                </p:ext>
              </p:extLst>
            </p:nvPr>
          </p:nvGraphicFramePr>
          <p:xfrm>
            <a:off x="2603154" y="4168345"/>
            <a:ext cx="3369280" cy="2278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9041" name="ｸﾞﾗﾌ" r:id="rId6" imgW="3920760" imgH="3000960" progId="Origin50.Graph">
                    <p:embed/>
                  </p:oleObj>
                </mc:Choice>
                <mc:Fallback>
                  <p:oleObj name="ｸﾞﾗﾌ" r:id="rId6" imgW="3920760" imgH="3000960" progId="Origin50.Graph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603154" y="4168345"/>
                          <a:ext cx="3369280" cy="22787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正方形/長方形 15"/>
            <p:cNvSpPr/>
            <p:nvPr/>
          </p:nvSpPr>
          <p:spPr>
            <a:xfrm>
              <a:off x="4044778" y="6203089"/>
              <a:ext cx="832022" cy="14828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4184823" y="6087757"/>
              <a:ext cx="4530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sym typeface="Symbol" panose="05050102010706020507" pitchFamily="18" charset="2"/>
                </a:rPr>
                <a:t></a:t>
              </a:r>
              <a:endParaRPr kumimoji="1" lang="ja-JP" altLang="en-US" sz="1400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2866767" y="4637903"/>
            <a:ext cx="2636107" cy="1982363"/>
            <a:chOff x="90618" y="4349576"/>
            <a:chExt cx="2636107" cy="1982363"/>
          </a:xfrm>
        </p:grpSpPr>
        <p:pic>
          <p:nvPicPr>
            <p:cNvPr id="15" name="図 14"/>
            <p:cNvPicPr>
              <a:picLocks noChangeAspect="1"/>
            </p:cNvPicPr>
            <p:nvPr/>
          </p:nvPicPr>
          <p:blipFill rotWithShape="1">
            <a:blip r:embed="rId8"/>
            <a:srcRect r="45673"/>
            <a:stretch/>
          </p:blipFill>
          <p:spPr>
            <a:xfrm>
              <a:off x="289428" y="4349576"/>
              <a:ext cx="2437297" cy="1982363"/>
            </a:xfrm>
            <a:prstGeom prst="rect">
              <a:avLst/>
            </a:prstGeom>
          </p:spPr>
        </p:pic>
        <p:sp>
          <p:nvSpPr>
            <p:cNvPr id="6" name="テキスト ボックス 5"/>
            <p:cNvSpPr txBox="1"/>
            <p:nvPr/>
          </p:nvSpPr>
          <p:spPr>
            <a:xfrm rot="16200000">
              <a:off x="-207689" y="5166865"/>
              <a:ext cx="9043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>
                  <a:sym typeface="Symbol" panose="05050102010706020507" pitchFamily="18" charset="2"/>
                </a:rPr>
                <a:t></a:t>
              </a:r>
              <a:r>
                <a:rPr kumimoji="1" lang="en-US" altLang="ja-JP" sz="1400" baseline="-25000" dirty="0" smtClean="0">
                  <a:sym typeface="Symbol" panose="05050102010706020507" pitchFamily="18" charset="2"/>
                </a:rPr>
                <a:t>I</a:t>
              </a:r>
              <a:r>
                <a:rPr kumimoji="1" lang="en-US" altLang="ja-JP" sz="1400" dirty="0" smtClean="0">
                  <a:sym typeface="Symbol" panose="05050102010706020507" pitchFamily="18" charset="2"/>
                </a:rPr>
                <a:t> (m</a:t>
              </a:r>
              <a:r>
                <a:rPr kumimoji="1" lang="en-US" altLang="ja-JP" sz="1400" baseline="30000" dirty="0" smtClean="0">
                  <a:sym typeface="Symbol" panose="05050102010706020507" pitchFamily="18" charset="2"/>
                </a:rPr>
                <a:t>2</a:t>
              </a:r>
              <a:r>
                <a:rPr kumimoji="1" lang="en-US" altLang="ja-JP" sz="1400" dirty="0" smtClean="0">
                  <a:sym typeface="Symbol" panose="05050102010706020507" pitchFamily="18" charset="2"/>
                </a:rPr>
                <a:t>/s)</a:t>
              </a:r>
              <a:endParaRPr kumimoji="1" lang="ja-JP" altLang="en-US" sz="1400" baseline="-250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729047" y="4477262"/>
              <a:ext cx="1248033" cy="358349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3" name="テキスト ボックス 22"/>
          <p:cNvSpPr txBox="1"/>
          <p:nvPr/>
        </p:nvSpPr>
        <p:spPr>
          <a:xfrm>
            <a:off x="6075409" y="885568"/>
            <a:ext cx="338163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Energetic ions are well confined in heliotron configuration</a:t>
            </a:r>
            <a:endParaRPr kumimoji="1" lang="ja-JP" altLang="en-US" sz="16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2947" y="98855"/>
            <a:ext cx="12109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OV4-2</a:t>
            </a:r>
          </a:p>
          <a:p>
            <a:r>
              <a:rPr kumimoji="1" lang="en-US" altLang="ja-JP" sz="1600" dirty="0" smtClean="0"/>
              <a:t>T. Morisaki</a:t>
            </a:r>
            <a:endParaRPr kumimoji="1" lang="ja-JP" altLang="en-US" sz="1600" dirty="0"/>
          </a:p>
        </p:txBody>
      </p:sp>
      <p:pic>
        <p:nvPicPr>
          <p:cNvPr id="25" name="図 1">
            <a:extLst>
              <a:ext uri="{FF2B5EF4-FFF2-40B4-BE49-F238E27FC236}">
                <a16:creationId xmlns="" xmlns:a16="http://schemas.microsoft.com/office/drawing/2014/main" id="{CE71DC9B-5D7E-424A-9881-05E38F74868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0" y="187712"/>
            <a:ext cx="547339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テキスト ボックス 25"/>
          <p:cNvSpPr txBox="1"/>
          <p:nvPr/>
        </p:nvSpPr>
        <p:spPr>
          <a:xfrm>
            <a:off x="6072142" y="4636918"/>
            <a:ext cx="3681458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6531" indent="-31653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ja-JP" sz="1600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Triton burn up experiment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with newly installed neutron diagnostics proved the 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performance of energetic particle confin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ement,</a:t>
            </a:r>
          </a:p>
          <a:p>
            <a:pPr marL="316531" indent="-316531"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which are </a:t>
            </a:r>
            <a:r>
              <a:rPr lang="en-US" altLang="ja-JP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comparable to tokamak</a:t>
            </a:r>
            <a:r>
              <a:rPr lang="en-US" altLang="ja-JP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with similar plasma cross section as LHD</a:t>
            </a:r>
            <a:endParaRPr lang="en-US" altLang="ja-JP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6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ster">
  <a:themeElements>
    <a:clrScheme name="po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ster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Main:Applications:Microsoft Office 98:Templates:プレゼンテーション:poster</Template>
  <TotalTime>14521</TotalTime>
  <Words>103</Words>
  <Application>Microsoft Office PowerPoint</Application>
  <PresentationFormat>A4 210 x 297 mm</PresentationFormat>
  <Paragraphs>14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Osaka</vt:lpstr>
      <vt:lpstr>Arial</vt:lpstr>
      <vt:lpstr>Calibri</vt:lpstr>
      <vt:lpstr>Symbol</vt:lpstr>
      <vt:lpstr>Times</vt:lpstr>
      <vt:lpstr>Wingdings</vt:lpstr>
      <vt:lpstr>poster</vt:lpstr>
      <vt:lpstr>ｸﾞﾗﾌ</vt:lpstr>
      <vt:lpstr>PowerPoint プレゼンテーション</vt:lpstr>
    </vt:vector>
  </TitlesOfParts>
  <Company>文部省 核融合科学研究所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森崎友宏</dc:creator>
  <cp:lastModifiedBy>morisaki</cp:lastModifiedBy>
  <cp:revision>993</cp:revision>
  <cp:lastPrinted>2018-08-06T01:26:55Z</cp:lastPrinted>
  <dcterms:created xsi:type="dcterms:W3CDTF">2000-06-09T09:25:41Z</dcterms:created>
  <dcterms:modified xsi:type="dcterms:W3CDTF">2018-09-27T04:03:32Z</dcterms:modified>
</cp:coreProperties>
</file>