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86" autoAdjust="0"/>
  </p:normalViewPr>
  <p:slideViewPr>
    <p:cSldViewPr snapToGrid="0" snapToObjects="1">
      <p:cViewPr>
        <p:scale>
          <a:sx n="75" d="100"/>
          <a:sy n="75" d="100"/>
        </p:scale>
        <p:origin x="-1576" y="-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44F7-2033-1E4D-8AB9-D3BE2C21107C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15E4-F66A-2D42-8AF6-3397A7B4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08700" y="931159"/>
            <a:ext cx="2832100" cy="1854200"/>
            <a:chOff x="2884942" y="1090143"/>
            <a:chExt cx="2832100" cy="1854200"/>
          </a:xfrm>
        </p:grpSpPr>
        <p:pic>
          <p:nvPicPr>
            <p:cNvPr id="8" name="Picture 7" descr="poincar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942" y="1090143"/>
              <a:ext cx="2832100" cy="1854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94326" y="1096762"/>
              <a:ext cx="2522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Fig. 1: M3D-C1 screened RMP field with KAM surfaces</a:t>
              </a:r>
            </a:p>
          </p:txBody>
        </p:sp>
      </p:grpSp>
      <p:pic>
        <p:nvPicPr>
          <p:cNvPr id="33" name="Picture 32" descr="HBPS-logo_r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49" y="4561571"/>
            <a:ext cx="590533" cy="505435"/>
          </a:xfrm>
          <a:prstGeom prst="rect">
            <a:avLst/>
          </a:prstGeom>
        </p:spPr>
      </p:pic>
      <p:pic>
        <p:nvPicPr>
          <p:cNvPr id="34" name="Picture 33" descr="PPP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6" y="4605065"/>
            <a:ext cx="759866" cy="418447"/>
          </a:xfrm>
          <a:prstGeom prst="rect">
            <a:avLst/>
          </a:prstGeom>
        </p:spPr>
      </p:pic>
      <p:pic>
        <p:nvPicPr>
          <p:cNvPr id="37" name="Picture 19" descr="DIII-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64" y="4598910"/>
            <a:ext cx="763926" cy="4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-12700"/>
            <a:ext cx="9144000" cy="740833"/>
          </a:xfrm>
          <a:prstGeom prst="rect">
            <a:avLst/>
          </a:prstGeom>
          <a:solidFill>
            <a:srgbClr val="E2751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algn="l"/>
            <a:r>
              <a:rPr lang="en-US" sz="2000" dirty="0" smtClean="0">
                <a:solidFill>
                  <a:srgbClr val="FFFFFF"/>
                </a:solidFill>
              </a:rPr>
              <a:t>RMP-driven </a:t>
            </a:r>
            <a:r>
              <a:rPr lang="en-US" sz="2000" dirty="0">
                <a:solidFill>
                  <a:srgbClr val="FFFFFF"/>
                </a:solidFill>
              </a:rPr>
              <a:t>d</a:t>
            </a:r>
            <a:r>
              <a:rPr lang="en-US" sz="2000" dirty="0" smtClean="0">
                <a:solidFill>
                  <a:srgbClr val="FFFFFF"/>
                </a:solidFill>
              </a:rPr>
              <a:t>ensity pump-out without</a:t>
            </a:r>
            <a:r>
              <a:rPr lang="el-GR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enhanced </a:t>
            </a:r>
            <a:r>
              <a:rPr lang="el-GR" sz="2000" dirty="0" smtClean="0">
                <a:solidFill>
                  <a:srgbClr val="FFFFFF"/>
                </a:solidFill>
              </a:rPr>
              <a:t>χ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FFFF"/>
                </a:solidFill>
              </a:rPr>
              <a:t>eff</a:t>
            </a:r>
            <a:r>
              <a:rPr lang="en-US" sz="2000" dirty="0" smtClean="0">
                <a:solidFill>
                  <a:srgbClr val="FFFFFF"/>
                </a:solidFill>
              </a:rPr>
              <a:t> in the pedestal seen in </a:t>
            </a:r>
            <a:r>
              <a:rPr lang="en-US" sz="2000" dirty="0">
                <a:solidFill>
                  <a:srgbClr val="FFFFFF"/>
                </a:solidFill>
              </a:rPr>
              <a:t>c</a:t>
            </a:r>
            <a:r>
              <a:rPr lang="en-US" sz="2000" dirty="0" smtClean="0">
                <a:solidFill>
                  <a:srgbClr val="FFFFFF"/>
                </a:solidFill>
              </a:rPr>
              <a:t>oupled neoclassical-</a:t>
            </a:r>
            <a:r>
              <a:rPr lang="en-US" sz="2000" dirty="0" err="1" smtClean="0">
                <a:solidFill>
                  <a:srgbClr val="FFFFFF"/>
                </a:solidFill>
              </a:rPr>
              <a:t>gyrokinetic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&amp; MHD </a:t>
            </a:r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imulation (</a:t>
            </a:r>
            <a:r>
              <a:rPr lang="en-US" sz="2000" dirty="0">
                <a:solidFill>
                  <a:srgbClr val="FFFFFF"/>
                </a:solidFill>
              </a:rPr>
              <a:t>TH/P5-9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4960" y="352905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R. </a:t>
            </a:r>
            <a:r>
              <a:rPr lang="en-US" b="1" dirty="0" smtClean="0"/>
              <a:t>Hager</a:t>
            </a:r>
            <a:r>
              <a:rPr lang="en-US" dirty="0"/>
              <a:t> </a:t>
            </a:r>
            <a:r>
              <a:rPr lang="en-US" dirty="0" smtClean="0"/>
              <a:t>et al. (</a:t>
            </a:r>
            <a:r>
              <a:rPr lang="en-US" dirty="0"/>
              <a:t>PPPL)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" y="804834"/>
            <a:ext cx="6065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16038" algn="l"/>
              </a:tabLst>
            </a:pPr>
            <a:r>
              <a:rPr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Long standing issue: density pump-out without loss of </a:t>
            </a:r>
            <a:r>
              <a:rPr lang="en-US" altLang="ja-JP" sz="16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altLang="ja-JP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pedestal</a:t>
            </a:r>
          </a:p>
          <a:p>
            <a:pPr marL="173038" indent="-173038">
              <a:spcBef>
                <a:spcPts val="300"/>
              </a:spcBef>
              <a:buFont typeface="Arial"/>
              <a:buChar char="•"/>
              <a:tabLst>
                <a:tab pos="1316038" algn="l"/>
              </a:tabLst>
            </a:pPr>
            <a:r>
              <a:rPr lang="en-US" altLang="ja-JP" sz="1600" dirty="0" smtClean="0">
                <a:latin typeface="Arial"/>
                <a:cs typeface="Arial"/>
              </a:rPr>
              <a:t>RMP penetration is </a:t>
            </a:r>
            <a:r>
              <a:rPr lang="en-US" altLang="ja-JP" sz="1600" dirty="0">
                <a:latin typeface="Arial"/>
                <a:cs typeface="Arial"/>
              </a:rPr>
              <a:t>computed </a:t>
            </a:r>
            <a:r>
              <a:rPr lang="en-US" altLang="ja-JP" sz="1600" dirty="0" smtClean="0">
                <a:latin typeface="Arial"/>
                <a:cs typeface="Arial"/>
              </a:rPr>
              <a:t>in M3D</a:t>
            </a:r>
            <a:r>
              <a:rPr lang="en-US" altLang="ja-JP" sz="1600" dirty="0">
                <a:latin typeface="Arial"/>
                <a:cs typeface="Arial"/>
              </a:rPr>
              <a:t>-C1, and read in </a:t>
            </a:r>
            <a:r>
              <a:rPr lang="en-US" altLang="ja-JP" sz="1600" dirty="0" smtClean="0">
                <a:latin typeface="Arial"/>
                <a:cs typeface="Arial"/>
              </a:rPr>
              <a:t>by the </a:t>
            </a:r>
            <a:r>
              <a:rPr lang="en-US" altLang="ja-JP" sz="1600" dirty="0" err="1" smtClean="0">
                <a:latin typeface="Arial"/>
                <a:cs typeface="Arial"/>
              </a:rPr>
              <a:t>gyrokinetic</a:t>
            </a:r>
            <a:r>
              <a:rPr lang="en-US" altLang="ja-JP" sz="1600" dirty="0" smtClean="0">
                <a:latin typeface="Arial"/>
                <a:cs typeface="Arial"/>
              </a:rPr>
              <a:t> neoclassical code </a:t>
            </a:r>
            <a:r>
              <a:rPr lang="en-US" altLang="ja-JP" sz="1600" dirty="0" err="1">
                <a:latin typeface="Arial"/>
                <a:cs typeface="Arial"/>
              </a:rPr>
              <a:t>XGCa</a:t>
            </a:r>
            <a:r>
              <a:rPr lang="en-US" altLang="ja-JP" sz="1600" dirty="0">
                <a:latin typeface="Arial"/>
                <a:cs typeface="Arial"/>
              </a:rPr>
              <a:t> for transport </a:t>
            </a:r>
            <a:r>
              <a:rPr lang="en-US" altLang="ja-JP" sz="1600" dirty="0" smtClean="0">
                <a:latin typeface="Arial"/>
                <a:cs typeface="Arial"/>
              </a:rPr>
              <a:t>calculation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  <a:tabLst>
                <a:tab pos="1316038" algn="l"/>
              </a:tabLst>
            </a:pPr>
            <a:r>
              <a:rPr lang="en-US" altLang="ja-JP" sz="1600" dirty="0" smtClean="0">
                <a:latin typeface="Arial"/>
                <a:cs typeface="Arial"/>
              </a:rPr>
              <a:t>Even though the M3D-C1-produced RMPs have well defined KAM surfaces (Fig. 1), </a:t>
            </a:r>
            <a:r>
              <a:rPr lang="en-US" altLang="ja-JP" sz="1600" dirty="0" err="1" smtClean="0">
                <a:latin typeface="Arial"/>
                <a:cs typeface="Arial"/>
              </a:rPr>
              <a:t>XGCa</a:t>
            </a:r>
            <a:r>
              <a:rPr lang="en-US" altLang="ja-JP" sz="1600" dirty="0" smtClean="0">
                <a:latin typeface="Arial"/>
                <a:cs typeface="Arial"/>
              </a:rPr>
              <a:t> shows (Fig. 2) that they enhance the </a:t>
            </a:r>
            <a:r>
              <a:rPr lang="en-US" altLang="ja-JP" sz="1600" dirty="0">
                <a:latin typeface="Arial"/>
                <a:cs typeface="Arial"/>
              </a:rPr>
              <a:t>outward neoclassical particle transport in the pedestal to the level required for density pump-out (</a:t>
            </a:r>
            <a:r>
              <a:rPr lang="en-US" altLang="ja-JP" sz="1600" i="1" dirty="0" err="1">
                <a:latin typeface="Arial"/>
                <a:cs typeface="Arial"/>
              </a:rPr>
              <a:t>D</a:t>
            </a:r>
            <a:r>
              <a:rPr lang="en-US" altLang="ja-JP" sz="1600" i="1" baseline="-25000" dirty="0" err="1">
                <a:latin typeface="Arial"/>
                <a:cs typeface="Arial"/>
              </a:rPr>
              <a:t>eff</a:t>
            </a:r>
            <a:r>
              <a:rPr lang="en-US" altLang="ja-JP" sz="1600" i="1" dirty="0">
                <a:latin typeface="Arial"/>
                <a:cs typeface="Arial"/>
              </a:rPr>
              <a:t> </a:t>
            </a:r>
            <a:r>
              <a:rPr lang="en-US" altLang="ja-JP" sz="1600" dirty="0">
                <a:latin typeface="Arial"/>
                <a:cs typeface="Arial"/>
              </a:rPr>
              <a:t>∼𝓞(0.1) m</a:t>
            </a:r>
            <a:r>
              <a:rPr lang="en-US" altLang="ja-JP" sz="1600" baseline="30000" dirty="0">
                <a:latin typeface="Arial"/>
                <a:cs typeface="Arial"/>
              </a:rPr>
              <a:t>2</a:t>
            </a:r>
            <a:r>
              <a:rPr lang="en-US" altLang="ja-JP" sz="1600" dirty="0">
                <a:latin typeface="Arial"/>
                <a:cs typeface="Arial"/>
              </a:rPr>
              <a:t>/s</a:t>
            </a:r>
            <a:r>
              <a:rPr lang="en-US" altLang="ja-JP" sz="1600" dirty="0" smtClean="0">
                <a:latin typeface="Arial"/>
                <a:cs typeface="Arial"/>
              </a:rPr>
              <a:t>)</a:t>
            </a:r>
          </a:p>
          <a:p>
            <a:pPr marL="346075" lvl="1" indent="-173038">
              <a:spcBef>
                <a:spcPts val="300"/>
              </a:spcBef>
              <a:buFont typeface="Lucida Grande"/>
              <a:buChar char="-"/>
              <a:tabLst>
                <a:tab pos="1316038" algn="l"/>
              </a:tabLst>
            </a:pPr>
            <a:r>
              <a:rPr lang="en-US" altLang="ja-JP" sz="1600" dirty="0" smtClean="0">
                <a:latin typeface="Arial"/>
                <a:cs typeface="Arial"/>
              </a:rPr>
              <a:t>Collisional neoclassical 3D effect</a:t>
            </a:r>
            <a:endParaRPr lang="en-US" altLang="ja-JP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" y="2965766"/>
            <a:ext cx="3705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/>
              <a:buChar char="•"/>
              <a:tabLst>
                <a:tab pos="1316038" algn="l"/>
              </a:tabLst>
            </a:pPr>
            <a:r>
              <a:rPr lang="en-US" altLang="ja-JP" sz="1600" dirty="0" smtClean="0">
                <a:latin typeface="Arial"/>
                <a:cs typeface="Arial"/>
              </a:rPr>
              <a:t>However,</a:t>
            </a:r>
            <a:r>
              <a:rPr lang="en-US" altLang="ja-JP" sz="1600" dirty="0" smtClean="0"/>
              <a:t> </a:t>
            </a:r>
            <a:r>
              <a:rPr lang="el-GR" altLang="ja-JP" sz="1600" dirty="0" smtClean="0"/>
              <a:t>χ</a:t>
            </a:r>
            <a:r>
              <a:rPr lang="en-US" altLang="ja-JP" sz="1600" baseline="-25000" dirty="0" err="1" smtClean="0"/>
              <a:t>e</a:t>
            </a:r>
            <a:r>
              <a:rPr lang="en-US" altLang="ja-JP" sz="1600" baseline="30000" dirty="0" err="1" smtClean="0"/>
              <a:t>eff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latin typeface="Arial"/>
                <a:cs typeface="Arial"/>
              </a:rPr>
              <a:t> is </a:t>
            </a:r>
            <a:r>
              <a:rPr lang="en-US" altLang="ja-JP" sz="1600" dirty="0" smtClean="0">
                <a:latin typeface="Arial"/>
                <a:cs typeface="Arial"/>
              </a:rPr>
              <a:t>negative </a:t>
            </a:r>
            <a:r>
              <a:rPr lang="en-US" altLang="ja-JP" sz="1600" dirty="0" smtClean="0">
                <a:latin typeface="Arial"/>
                <a:cs typeface="Arial"/>
              </a:rPr>
              <a:t>with RMPs in the steep pedestal slope, except at pedestal top and foot (Fig. 3, orange solid line).</a:t>
            </a:r>
          </a:p>
          <a:p>
            <a:pPr marL="346075" lvl="1" indent="-173038">
              <a:buFont typeface="Lucida Grande"/>
              <a:buChar char="-"/>
              <a:tabLst>
                <a:tab pos="1316038" algn="l"/>
              </a:tabLst>
            </a:pPr>
            <a:r>
              <a:rPr lang="en-US" altLang="ja-JP" sz="1600" dirty="0" smtClean="0">
                <a:latin typeface="Arial"/>
                <a:cs typeface="Arial"/>
              </a:rPr>
              <a:t>Cancellation </a:t>
            </a:r>
            <a:r>
              <a:rPr lang="en-US" altLang="ja-JP" sz="1600" dirty="0" smtClean="0">
                <a:latin typeface="Arial"/>
                <a:cs typeface="Arial"/>
              </a:rPr>
              <a:t>between inward heat-pinch </a:t>
            </a:r>
            <a:r>
              <a:rPr lang="en-US" altLang="ja-JP" sz="1600" dirty="0" smtClean="0">
                <a:latin typeface="Arial"/>
                <a:cs typeface="Arial"/>
              </a:rPr>
              <a:t>and outward convection</a:t>
            </a:r>
            <a:endParaRPr lang="en-US" altLang="ja-JP" sz="16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0515" y="3013801"/>
            <a:ext cx="5181600" cy="1920240"/>
            <a:chOff x="3799715" y="2922361"/>
            <a:chExt cx="5181600" cy="1920240"/>
          </a:xfrm>
        </p:grpSpPr>
        <p:grpSp>
          <p:nvGrpSpPr>
            <p:cNvPr id="29" name="Group 28"/>
            <p:cNvGrpSpPr/>
            <p:nvPr/>
          </p:nvGrpSpPr>
          <p:grpSpPr>
            <a:xfrm>
              <a:off x="3799715" y="2963001"/>
              <a:ext cx="5181600" cy="1879600"/>
              <a:chOff x="3242789" y="3131124"/>
              <a:chExt cx="5181600" cy="18796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242789" y="3131124"/>
                <a:ext cx="5181600" cy="1879600"/>
                <a:chOff x="3009949" y="3131124"/>
                <a:chExt cx="5181600" cy="1879600"/>
              </a:xfrm>
            </p:grpSpPr>
            <p:pic>
              <p:nvPicPr>
                <p:cNvPr id="9" name="Picture 8" descr="figure03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9949" y="3131124"/>
                  <a:ext cx="5181600" cy="1879600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 flipH="1">
                  <a:off x="3458329" y="3838575"/>
                  <a:ext cx="126245" cy="1182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551466" y="3616994"/>
                  <a:ext cx="107980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Linear ramp-up of RMP field</a:t>
                  </a:r>
                  <a:endParaRPr lang="en-US" sz="1400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4495800" y="3804099"/>
                  <a:ext cx="529167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arrow" w="med" len="sm"/>
                  <a:tailEnd type="arrow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/>
              <p:cNvSpPr/>
              <p:nvPr/>
            </p:nvSpPr>
            <p:spPr>
              <a:xfrm flipH="1">
                <a:off x="6314824" y="3841003"/>
                <a:ext cx="126245" cy="118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60720" y="2936240"/>
              <a:ext cx="62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Fig. 2</a:t>
              </a:r>
              <a:endParaRPr kumimoji="1" lang="ja-JP" alt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56525" y="2922361"/>
              <a:ext cx="62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Fig. 3</a:t>
              </a:r>
              <a:endParaRPr kumimoji="1" lang="ja-JP" alt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74419" y="2577663"/>
            <a:ext cx="6130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θ</a:t>
            </a:r>
            <a:r>
              <a:rPr kumimoji="1" lang="en-US" altLang="ja-JP" sz="1400" dirty="0" smtClean="0"/>
              <a:t>/</a:t>
            </a:r>
            <a:r>
              <a:rPr kumimoji="1" lang="ja-JP" altLang="en-US" sz="1400" dirty="0" smtClean="0"/>
              <a:t>π</a:t>
            </a:r>
            <a:endParaRPr kumimoji="1" lang="ja-JP" alt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00720" y="4278975"/>
            <a:ext cx="106605" cy="3260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6378" y="4021574"/>
            <a:ext cx="1850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electron thermal pinch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6536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204</Words>
  <Application>Microsoft Macintosh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XGCa - M3D-C1 Simulation of RMP Plasma Transport Reproduces Density Pump-Out (TH/P5-9)</dc:title>
  <dc:creator>Robert Hager</dc:creator>
  <cp:lastModifiedBy>Robert Hager</cp:lastModifiedBy>
  <cp:revision>35</cp:revision>
  <dcterms:created xsi:type="dcterms:W3CDTF">2018-09-26T13:02:03Z</dcterms:created>
  <dcterms:modified xsi:type="dcterms:W3CDTF">2018-09-27T14:22:50Z</dcterms:modified>
</cp:coreProperties>
</file>