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683" r:id="rId5"/>
  </p:sldMasterIdLst>
  <p:notesMasterIdLst>
    <p:notesMasterId r:id="rId7"/>
  </p:notesMasterIdLst>
  <p:handoutMasterIdLst>
    <p:handoutMasterId r:id="rId8"/>
  </p:handoutMasterIdLst>
  <p:sldIdLst>
    <p:sldId id="372" r:id="rId6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5"/>
    <a:srgbClr val="1E3D93"/>
    <a:srgbClr val="B80000"/>
    <a:srgbClr val="203F99"/>
    <a:srgbClr val="E2EDFD"/>
    <a:srgbClr val="1A2F72"/>
    <a:srgbClr val="16224F"/>
    <a:srgbClr val="213E99"/>
    <a:srgbClr val="6F0503"/>
    <a:srgbClr val="069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1"/>
    <p:restoredTop sz="94795"/>
  </p:normalViewPr>
  <p:slideViewPr>
    <p:cSldViewPr snapToGrid="0" snapToObjects="1">
      <p:cViewPr>
        <p:scale>
          <a:sx n="150" d="100"/>
          <a:sy n="150" d="100"/>
        </p:scale>
        <p:origin x="272" y="9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0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440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D3B6825-A3D1-4046-A56C-C421E9CD31E2}" type="datetimeFigureOut">
              <a:rPr lang="en-US"/>
              <a:pPr>
                <a:defRPr/>
              </a:pPr>
              <a:t>9/24/18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D078319-2173-7E44-B4FD-2D245B558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D26B6BF-2167-794D-A4A9-AB76B06656FF}" type="datetimeFigureOut">
              <a:rPr lang="en-US"/>
              <a:pPr>
                <a:defRPr/>
              </a:pPr>
              <a:t>9/24/18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7B68014-D1D9-B445-965C-4E2B1B069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68014-D1D9-B445-965C-4E2B1B069DC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74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3" name="Text Box 7"/>
          <p:cNvSpPr txBox="1">
            <a:spLocks noChangeArrowheads="1"/>
          </p:cNvSpPr>
          <p:nvPr userDrawn="1"/>
        </p:nvSpPr>
        <p:spPr bwMode="auto">
          <a:xfrm>
            <a:off x="333375" y="1064418"/>
            <a:ext cx="8478838" cy="306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x-none" sz="1200" dirty="0">
                <a:solidFill>
                  <a:srgbClr val="00217B"/>
                </a:solidFill>
              </a:rPr>
              <a:t>by</a:t>
            </a:r>
          </a:p>
          <a:p>
            <a:pPr algn="ctr" eaLnBrk="1" hangingPunct="1">
              <a:spcBef>
                <a:spcPct val="0"/>
              </a:spcBef>
              <a:spcAft>
                <a:spcPts val="450"/>
              </a:spcAft>
              <a:buClrTx/>
              <a:buFontTx/>
              <a:buNone/>
            </a:pPr>
            <a:r>
              <a:rPr lang="en-US" altLang="x-none" sz="1650" dirty="0">
                <a:solidFill>
                  <a:srgbClr val="00217B"/>
                </a:solidFill>
              </a:rPr>
              <a:t>J.L Barr</a:t>
            </a:r>
            <a:r>
              <a:rPr lang="en-US" altLang="x-none" sz="1650" baseline="30000" dirty="0">
                <a:solidFill>
                  <a:srgbClr val="00217B"/>
                </a:solidFill>
              </a:rPr>
              <a:t>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x-none" sz="1650" dirty="0">
              <a:solidFill>
                <a:srgbClr val="00217B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x-none" sz="1650" baseline="30000" dirty="0">
                <a:solidFill>
                  <a:srgbClr val="00217B"/>
                </a:solidFill>
              </a:rPr>
              <a:t>1</a:t>
            </a:r>
            <a:r>
              <a:rPr lang="en-US" altLang="x-none" sz="1650" dirty="0">
                <a:solidFill>
                  <a:srgbClr val="00217B"/>
                </a:solidFill>
              </a:rPr>
              <a:t> Oak Ridge Associated Universities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x-none" sz="1650" dirty="0">
              <a:solidFill>
                <a:srgbClr val="00217B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x-none" sz="1200" dirty="0">
                <a:solidFill>
                  <a:srgbClr val="00217B"/>
                </a:solidFill>
              </a:rPr>
              <a:t>Presented at the</a:t>
            </a:r>
            <a:r>
              <a:rPr lang="en-US" altLang="x-none" sz="1650" dirty="0">
                <a:solidFill>
                  <a:srgbClr val="00217B"/>
                </a:solidFill>
              </a:rPr>
              <a:t/>
            </a:r>
            <a:br>
              <a:rPr lang="en-US" altLang="x-none" sz="1650" dirty="0">
                <a:solidFill>
                  <a:srgbClr val="00217B"/>
                </a:solidFill>
              </a:rPr>
            </a:br>
            <a:r>
              <a:rPr lang="en-US" altLang="x-none" sz="1650" dirty="0">
                <a:solidFill>
                  <a:srgbClr val="00217B"/>
                </a:solidFill>
              </a:rPr>
              <a:t>Location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x-none" sz="1650" dirty="0">
              <a:solidFill>
                <a:srgbClr val="00217B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x-none" sz="1650" dirty="0">
              <a:solidFill>
                <a:srgbClr val="00217B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x-none" sz="1650" dirty="0">
              <a:solidFill>
                <a:srgbClr val="00217B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x-none" sz="1650" dirty="0">
              <a:solidFill>
                <a:srgbClr val="00217B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x-none" sz="1650" dirty="0">
                <a:solidFill>
                  <a:srgbClr val="00217B"/>
                </a:solidFill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364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owerPoint_Template_Cover_2012_whi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4863704"/>
            <a:ext cx="838200" cy="22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fld id="{DA48F198-A806-1043-A048-FDFB637BD21E}" type="slidenum">
              <a:rPr lang="en-US" altLang="x-none" sz="750" smtClean="0">
                <a:solidFill>
                  <a:srgbClr val="000090"/>
                </a:solidFill>
              </a:rPr>
              <a:pPr algn="ctr" eaLnBrk="1" hangingPunct="1">
                <a:defRPr/>
              </a:pPr>
              <a:t>‹#›</a:t>
            </a:fld>
            <a:endParaRPr lang="en-US" altLang="x-none" sz="750">
              <a:solidFill>
                <a:srgbClr val="000090"/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2892425" y="4899422"/>
            <a:ext cx="3359150" cy="18466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000090"/>
                </a:solidFill>
                <a:latin typeface="Century Gothic" charset="0"/>
                <a:cs typeface="Century Gothic" charset="0"/>
              </a:rPr>
              <a:t>General Atomics Proprietary Information</a:t>
            </a:r>
          </a:p>
        </p:txBody>
      </p:sp>
      <p:pic>
        <p:nvPicPr>
          <p:cNvPr id="8" name="Picture 15" descr="Cover_energy__gradie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849"/>
            <a:ext cx="9144000" cy="386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2" y="162944"/>
            <a:ext cx="8229601" cy="36974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20" descr="GA_logo_2_blue.png">
            <a:extLst>
              <a:ext uri="{FF2B5EF4-FFF2-40B4-BE49-F238E27FC236}">
                <a16:creationId xmlns:a16="http://schemas.microsoft.com/office/drawing/2014/main" xmlns="" id="{463B3FC0-C888-8149-85B6-7C8BB18E13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981" y="4757339"/>
            <a:ext cx="2389234" cy="32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D3D_logo_Revised.tif">
            <a:extLst>
              <a:ext uri="{FF2B5EF4-FFF2-40B4-BE49-F238E27FC236}">
                <a16:creationId xmlns:a16="http://schemas.microsoft.com/office/drawing/2014/main" xmlns="" id="{58C2A544-7927-414C-A152-DCF34CD93F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415" y="4617331"/>
            <a:ext cx="1139008" cy="49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911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898073"/>
            <a:ext cx="3008313" cy="755195"/>
          </a:xfrm>
        </p:spPr>
        <p:txBody>
          <a:bodyPr anchor="b"/>
          <a:lstStyle>
            <a:lvl1pPr algn="l">
              <a:defRPr sz="15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8073"/>
            <a:ext cx="5111750" cy="3696551"/>
          </a:xfr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653269"/>
            <a:ext cx="3008313" cy="2941355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62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77661"/>
            <a:ext cx="5486400" cy="2668021"/>
          </a:xfrm>
        </p:spPr>
        <p:txBody>
          <a:bodyPr rtlCol="0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449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2" y="162944"/>
            <a:ext cx="8229601" cy="36974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62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0447"/>
            <a:ext cx="2057400" cy="37441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0447"/>
            <a:ext cx="6019800" cy="3744176"/>
          </a:xfrm>
        </p:spPr>
        <p:txBody>
          <a:bodyPr vert="eaVert"/>
          <a:lstStyle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324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172359" y="1"/>
            <a:ext cx="8818667" cy="7164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950" b="1" dirty="0">
                <a:solidFill>
                  <a:schemeClr val="bg1"/>
                </a:solidFill>
                <a:latin typeface="Century Gothic" pitchFamily="26" charset="0"/>
                <a:ea typeface="Century Gothic" pitchFamily="26" charset="0"/>
                <a:cs typeface="Century Gothic" pitchFamily="26" charset="0"/>
              </a:rPr>
              <a:t>Title</a:t>
            </a:r>
            <a:endParaRPr lang="en-US" sz="1950" b="1" dirty="0">
              <a:solidFill>
                <a:schemeClr val="bg1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333375" y="1064418"/>
            <a:ext cx="8478838" cy="306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x-none" sz="1200" dirty="0">
                <a:solidFill>
                  <a:srgbClr val="00217B"/>
                </a:solidFill>
              </a:rPr>
              <a:t>by</a:t>
            </a:r>
          </a:p>
          <a:p>
            <a:pPr algn="ctr" eaLnBrk="1" hangingPunct="1">
              <a:spcBef>
                <a:spcPct val="0"/>
              </a:spcBef>
              <a:spcAft>
                <a:spcPts val="450"/>
              </a:spcAft>
              <a:buClrTx/>
              <a:buFontTx/>
              <a:buNone/>
            </a:pPr>
            <a:r>
              <a:rPr lang="en-US" altLang="x-none" sz="1650" dirty="0">
                <a:solidFill>
                  <a:srgbClr val="00217B"/>
                </a:solidFill>
              </a:rPr>
              <a:t>J.L Barr</a:t>
            </a:r>
            <a:r>
              <a:rPr lang="en-US" altLang="x-none" sz="1650" baseline="30000" dirty="0">
                <a:solidFill>
                  <a:srgbClr val="00217B"/>
                </a:solidFill>
              </a:rPr>
              <a:t>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x-none" sz="1650" dirty="0">
              <a:solidFill>
                <a:srgbClr val="00217B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x-none" sz="1650" baseline="30000" dirty="0">
                <a:solidFill>
                  <a:srgbClr val="00217B"/>
                </a:solidFill>
              </a:rPr>
              <a:t>1</a:t>
            </a:r>
            <a:r>
              <a:rPr lang="en-US" altLang="x-none" sz="1650" dirty="0">
                <a:solidFill>
                  <a:srgbClr val="00217B"/>
                </a:solidFill>
              </a:rPr>
              <a:t> Oak Ridge Associated Universities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x-none" sz="1650" dirty="0">
              <a:solidFill>
                <a:srgbClr val="00217B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x-none" sz="1200" dirty="0">
                <a:solidFill>
                  <a:srgbClr val="00217B"/>
                </a:solidFill>
              </a:rPr>
              <a:t>Presented at the</a:t>
            </a:r>
            <a:r>
              <a:rPr lang="en-US" altLang="x-none" sz="1650" dirty="0">
                <a:solidFill>
                  <a:srgbClr val="00217B"/>
                </a:solidFill>
              </a:rPr>
              <a:t/>
            </a:r>
            <a:br>
              <a:rPr lang="en-US" altLang="x-none" sz="1650" dirty="0">
                <a:solidFill>
                  <a:srgbClr val="00217B"/>
                </a:solidFill>
              </a:rPr>
            </a:br>
            <a:r>
              <a:rPr lang="en-US" altLang="x-none" sz="1650" dirty="0">
                <a:solidFill>
                  <a:srgbClr val="00217B"/>
                </a:solidFill>
              </a:rPr>
              <a:t>Location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x-none" sz="1650" dirty="0">
              <a:solidFill>
                <a:srgbClr val="00217B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x-none" sz="1650" dirty="0">
              <a:solidFill>
                <a:srgbClr val="00217B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x-none" sz="1650" dirty="0">
              <a:solidFill>
                <a:srgbClr val="00217B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x-none" sz="1650" dirty="0">
              <a:solidFill>
                <a:srgbClr val="00217B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x-none" sz="1650" dirty="0">
                <a:solidFill>
                  <a:srgbClr val="00217B"/>
                </a:solidFill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19599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172359" y="1"/>
            <a:ext cx="8818667" cy="7164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950" b="1" dirty="0">
                <a:solidFill>
                  <a:schemeClr val="bg1"/>
                </a:solidFill>
                <a:latin typeface="Century Gothic" pitchFamily="26" charset="0"/>
                <a:ea typeface="Century Gothic" pitchFamily="26" charset="0"/>
                <a:cs typeface="Century Gothic" pitchFamily="26" charset="0"/>
              </a:rPr>
              <a:t>Title</a:t>
            </a:r>
            <a:endParaRPr lang="en-US" sz="1950" b="1" dirty="0">
              <a:solidFill>
                <a:schemeClr val="bg1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4457703" y="972743"/>
            <a:ext cx="4422775" cy="324921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x-none" altLang="x-none" sz="1350" b="0"/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333375" y="1064419"/>
            <a:ext cx="4097338" cy="237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x-none" sz="1200" dirty="0">
                <a:solidFill>
                  <a:srgbClr val="00217B"/>
                </a:solidFill>
              </a:rPr>
              <a:t>by</a:t>
            </a:r>
          </a:p>
          <a:p>
            <a:pPr eaLnBrk="1" hangingPunct="1">
              <a:spcBef>
                <a:spcPct val="0"/>
              </a:spcBef>
              <a:spcAft>
                <a:spcPts val="450"/>
              </a:spcAft>
              <a:buClrTx/>
              <a:buFontTx/>
              <a:buNone/>
            </a:pPr>
            <a:r>
              <a:rPr lang="en-US" altLang="x-none" sz="1650" dirty="0">
                <a:solidFill>
                  <a:srgbClr val="00217B"/>
                </a:solidFill>
              </a:rPr>
              <a:t>Jayson Barr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x-none" sz="1650" dirty="0">
              <a:solidFill>
                <a:srgbClr val="00217B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x-none" sz="1650" dirty="0">
              <a:solidFill>
                <a:srgbClr val="00217B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x-none" sz="1650" dirty="0">
                <a:solidFill>
                  <a:srgbClr val="00217B"/>
                </a:solidFill>
              </a:rPr>
              <a:t>Postdoc Pizza Seminar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x-none" sz="1650" dirty="0">
              <a:solidFill>
                <a:srgbClr val="00217B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x-none" sz="1650" dirty="0">
              <a:solidFill>
                <a:srgbClr val="00217B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x-none" sz="1650" dirty="0">
              <a:solidFill>
                <a:srgbClr val="00217B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x-none" sz="1650" dirty="0">
                <a:solidFill>
                  <a:srgbClr val="00217B"/>
                </a:solidFill>
              </a:rPr>
              <a:t>May 23</a:t>
            </a:r>
            <a:r>
              <a:rPr lang="en-US" altLang="x-none" sz="1650" baseline="30000" dirty="0">
                <a:solidFill>
                  <a:srgbClr val="00217B"/>
                </a:solidFill>
              </a:rPr>
              <a:t>rd</a:t>
            </a:r>
            <a:r>
              <a:rPr lang="en-US" altLang="x-none" sz="1650" dirty="0">
                <a:solidFill>
                  <a:srgbClr val="00217B"/>
                </a:solidFill>
              </a:rPr>
              <a:t>, 2017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91" b="12118"/>
          <a:stretch/>
        </p:blipFill>
        <p:spPr>
          <a:xfrm>
            <a:off x="-1" y="713087"/>
            <a:ext cx="9144001" cy="386090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72359" y="1"/>
            <a:ext cx="8818667" cy="7164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950" b="1" dirty="0">
                <a:solidFill>
                  <a:schemeClr val="bg1"/>
                </a:solidFill>
                <a:latin typeface="Century Gothic" pitchFamily="26" charset="0"/>
                <a:ea typeface="Century Gothic" pitchFamily="26" charset="0"/>
                <a:cs typeface="Century Gothic" pitchFamily="26" charset="0"/>
              </a:rPr>
              <a:t>Title</a:t>
            </a:r>
            <a:endParaRPr lang="en-US" sz="1950" b="1" dirty="0">
              <a:solidFill>
                <a:schemeClr val="bg1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333375" y="1064419"/>
            <a:ext cx="4097338" cy="237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x-none" sz="1200" dirty="0">
                <a:solidFill>
                  <a:srgbClr val="00217B"/>
                </a:solidFill>
              </a:rPr>
              <a:t>by</a:t>
            </a:r>
          </a:p>
          <a:p>
            <a:pPr eaLnBrk="1" hangingPunct="1">
              <a:spcBef>
                <a:spcPct val="0"/>
              </a:spcBef>
              <a:spcAft>
                <a:spcPts val="450"/>
              </a:spcAft>
              <a:buClrTx/>
              <a:buFontTx/>
              <a:buNone/>
            </a:pPr>
            <a:r>
              <a:rPr lang="en-US" altLang="x-none" sz="1650" dirty="0">
                <a:solidFill>
                  <a:srgbClr val="00217B"/>
                </a:solidFill>
              </a:rPr>
              <a:t>Jayson Barr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x-none" sz="1650" dirty="0">
              <a:solidFill>
                <a:srgbClr val="00217B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x-none" sz="1650" dirty="0">
              <a:solidFill>
                <a:srgbClr val="00217B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x-none" sz="1650" dirty="0">
                <a:solidFill>
                  <a:srgbClr val="00217B"/>
                </a:solidFill>
              </a:rPr>
              <a:t>Postdoc Pizza Seminar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x-none" sz="1650" dirty="0">
              <a:solidFill>
                <a:srgbClr val="00217B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x-none" sz="1650" dirty="0">
              <a:solidFill>
                <a:srgbClr val="00217B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x-none" sz="1650" dirty="0">
              <a:solidFill>
                <a:srgbClr val="00217B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x-none" sz="1650" dirty="0">
                <a:solidFill>
                  <a:srgbClr val="00217B"/>
                </a:solidFill>
              </a:rPr>
              <a:t>May 23</a:t>
            </a:r>
            <a:r>
              <a:rPr lang="en-US" altLang="x-none" sz="1650" baseline="30000" dirty="0">
                <a:solidFill>
                  <a:srgbClr val="00217B"/>
                </a:solidFill>
              </a:rPr>
              <a:t>rd</a:t>
            </a:r>
            <a:r>
              <a:rPr lang="en-US" altLang="x-none" sz="1650" dirty="0">
                <a:solidFill>
                  <a:srgbClr val="00217B"/>
                </a:solidFill>
              </a:rPr>
              <a:t>, 2017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72359" y="1"/>
            <a:ext cx="8818667" cy="7164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950" b="1" dirty="0">
                <a:solidFill>
                  <a:schemeClr val="bg1"/>
                </a:solidFill>
                <a:latin typeface="Century Gothic" pitchFamily="26" charset="0"/>
                <a:ea typeface="Century Gothic" pitchFamily="26" charset="0"/>
                <a:cs typeface="Century Gothic" pitchFamily="26" charset="0"/>
              </a:rPr>
              <a:t>Title</a:t>
            </a:r>
            <a:endParaRPr lang="en-US" sz="19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0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46970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006763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72359" y="1"/>
            <a:ext cx="8818667" cy="7164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950" b="1" dirty="0">
                <a:solidFill>
                  <a:schemeClr val="bg1"/>
                </a:solidFill>
                <a:latin typeface="Century Gothic" pitchFamily="26" charset="0"/>
                <a:ea typeface="Century Gothic" pitchFamily="26" charset="0"/>
                <a:cs typeface="Century Gothic" pitchFamily="26" charset="0"/>
              </a:rPr>
              <a:t>Title</a:t>
            </a:r>
            <a:endParaRPr lang="en-US" sz="19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5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pic>
        <p:nvPicPr>
          <p:cNvPr id="5" name="Picture 2" descr="DIII-D photo 8-06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745"/>
          <a:stretch>
            <a:fillRect/>
          </a:stretch>
        </p:blipFill>
        <p:spPr bwMode="auto">
          <a:xfrm>
            <a:off x="1785260" y="685943"/>
            <a:ext cx="7358743" cy="406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3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87555"/>
            <a:ext cx="38671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7555"/>
            <a:ext cx="38671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72359" y="1"/>
            <a:ext cx="8818667" cy="7164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950" b="1" dirty="0">
                <a:solidFill>
                  <a:schemeClr val="bg1"/>
                </a:solidFill>
                <a:latin typeface="Century Gothic" pitchFamily="26" charset="0"/>
                <a:ea typeface="Century Gothic" pitchFamily="26" charset="0"/>
                <a:cs typeface="Century Gothic" pitchFamily="26" charset="0"/>
              </a:rPr>
              <a:t>Title</a:t>
            </a:r>
            <a:endParaRPr lang="en-US" sz="19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4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1" y="914990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1" y="1532924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914990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32924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72359" y="1"/>
            <a:ext cx="8818667" cy="7164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950" b="1" dirty="0">
                <a:solidFill>
                  <a:schemeClr val="bg1"/>
                </a:solidFill>
                <a:latin typeface="Century Gothic" pitchFamily="26" charset="0"/>
                <a:ea typeface="Century Gothic" pitchFamily="26" charset="0"/>
                <a:cs typeface="Century Gothic" pitchFamily="26" charset="0"/>
              </a:rPr>
              <a:t>Title</a:t>
            </a:r>
            <a:endParaRPr lang="en-US" sz="19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12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172359" y="1"/>
            <a:ext cx="8818667" cy="7164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950" b="1" dirty="0">
                <a:solidFill>
                  <a:schemeClr val="bg1"/>
                </a:solidFill>
                <a:latin typeface="Century Gothic" pitchFamily="26" charset="0"/>
                <a:ea typeface="Century Gothic" pitchFamily="26" charset="0"/>
                <a:cs typeface="Century Gothic" pitchFamily="26" charset="0"/>
              </a:rPr>
              <a:t>Title</a:t>
            </a:r>
            <a:endParaRPr lang="en-US" sz="19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75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01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740570"/>
            <a:ext cx="2949575" cy="80248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1543051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72359" y="1"/>
            <a:ext cx="8818667" cy="7164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950" b="1" dirty="0">
                <a:solidFill>
                  <a:schemeClr val="bg1"/>
                </a:solidFill>
                <a:latin typeface="Century Gothic" pitchFamily="26" charset="0"/>
                <a:ea typeface="Century Gothic" pitchFamily="26" charset="0"/>
                <a:cs typeface="Century Gothic" pitchFamily="26" charset="0"/>
              </a:rPr>
              <a:t>Title</a:t>
            </a:r>
            <a:endParaRPr lang="en-US" sz="19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1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740570"/>
            <a:ext cx="2949575" cy="80248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1543051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72359" y="1"/>
            <a:ext cx="8818667" cy="7164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950" b="1" dirty="0">
                <a:solidFill>
                  <a:schemeClr val="bg1"/>
                </a:solidFill>
                <a:latin typeface="Century Gothic" pitchFamily="26" charset="0"/>
                <a:ea typeface="Century Gothic" pitchFamily="26" charset="0"/>
                <a:cs typeface="Century Gothic" pitchFamily="26" charset="0"/>
              </a:rPr>
              <a:t>Title</a:t>
            </a:r>
            <a:endParaRPr lang="en-US" sz="19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9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72359" y="1"/>
            <a:ext cx="8818667" cy="7164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950" b="1" dirty="0">
                <a:solidFill>
                  <a:schemeClr val="bg1"/>
                </a:solidFill>
                <a:latin typeface="Century Gothic" pitchFamily="26" charset="0"/>
                <a:ea typeface="Century Gothic" pitchFamily="26" charset="0"/>
                <a:cs typeface="Century Gothic" pitchFamily="26" charset="0"/>
              </a:rPr>
              <a:t>Title</a:t>
            </a:r>
            <a:endParaRPr lang="en-US" sz="19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6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816998"/>
            <a:ext cx="1971675" cy="364368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816998"/>
            <a:ext cx="5762625" cy="36436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72359" y="1"/>
            <a:ext cx="8818667" cy="7164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950" b="1" dirty="0">
                <a:solidFill>
                  <a:schemeClr val="bg1"/>
                </a:solidFill>
                <a:latin typeface="Century Gothic" pitchFamily="26" charset="0"/>
                <a:ea typeface="Century Gothic" pitchFamily="26" charset="0"/>
                <a:cs typeface="Century Gothic" pitchFamily="26" charset="0"/>
              </a:rPr>
              <a:t>Title</a:t>
            </a:r>
            <a:endParaRPr lang="en-US" sz="19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78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4457703" y="972743"/>
            <a:ext cx="4422775" cy="324921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x-none" altLang="x-none" sz="1350" b="0"/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333375" y="1064419"/>
            <a:ext cx="4097338" cy="237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x-none" sz="1200" dirty="0">
                <a:solidFill>
                  <a:srgbClr val="00217B"/>
                </a:solidFill>
              </a:rPr>
              <a:t>by</a:t>
            </a:r>
          </a:p>
          <a:p>
            <a:pPr eaLnBrk="1" hangingPunct="1">
              <a:spcBef>
                <a:spcPct val="0"/>
              </a:spcBef>
              <a:spcAft>
                <a:spcPts val="450"/>
              </a:spcAft>
              <a:buClrTx/>
              <a:buFontTx/>
              <a:buNone/>
            </a:pPr>
            <a:r>
              <a:rPr lang="en-US" altLang="x-none" sz="1650" dirty="0">
                <a:solidFill>
                  <a:srgbClr val="00217B"/>
                </a:solidFill>
              </a:rPr>
              <a:t>Jayson Barr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x-none" sz="1650" dirty="0">
              <a:solidFill>
                <a:srgbClr val="00217B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x-none" sz="1650" dirty="0">
              <a:solidFill>
                <a:srgbClr val="00217B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x-none" sz="1650" dirty="0">
                <a:solidFill>
                  <a:srgbClr val="00217B"/>
                </a:solidFill>
              </a:rPr>
              <a:t>Postdoc Pizza Seminar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x-none" sz="1650" dirty="0">
              <a:solidFill>
                <a:srgbClr val="00217B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x-none" sz="1650" dirty="0">
              <a:solidFill>
                <a:srgbClr val="00217B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x-none" sz="1650" dirty="0">
              <a:solidFill>
                <a:srgbClr val="00217B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x-none" sz="1650" dirty="0">
                <a:solidFill>
                  <a:srgbClr val="00217B"/>
                </a:solidFill>
              </a:rPr>
              <a:t>May 23</a:t>
            </a:r>
            <a:r>
              <a:rPr lang="en-US" altLang="x-none" sz="1650" baseline="30000" dirty="0">
                <a:solidFill>
                  <a:srgbClr val="00217B"/>
                </a:solidFill>
              </a:rPr>
              <a:t>rd</a:t>
            </a:r>
            <a:r>
              <a:rPr lang="en-US" altLang="x-none" sz="1650" dirty="0">
                <a:solidFill>
                  <a:srgbClr val="00217B"/>
                </a:solidFill>
              </a:rPr>
              <a:t>, 2017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1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2" y="162944"/>
            <a:ext cx="8229601" cy="36974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3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1500">
                <a:solidFill>
                  <a:schemeClr val="tx1"/>
                </a:solidFill>
              </a:defRPr>
            </a:lvl1pPr>
            <a:lvl2pPr marL="600075" indent="-257175">
              <a:buFont typeface="Lucida Grande"/>
              <a:buChar char="−"/>
              <a:defRPr sz="1350">
                <a:solidFill>
                  <a:srgbClr val="000000"/>
                </a:solidFill>
              </a:defRPr>
            </a:lvl2pPr>
            <a:lvl3pPr marL="1028700" indent="-342900">
              <a:buFont typeface="Arial"/>
              <a:buChar char="•"/>
              <a:defRPr sz="1200">
                <a:solidFill>
                  <a:srgbClr val="000000"/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453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1500"/>
            </a:lvl1pPr>
            <a:lvl2pPr>
              <a:defRPr sz="1350"/>
            </a:lvl2pPr>
            <a:lvl3pPr>
              <a:defRPr sz="1200"/>
            </a:lvl3pPr>
            <a:lvl4pPr>
              <a:buClr>
                <a:schemeClr val="tx2"/>
              </a:buClr>
              <a:defRPr sz="1050"/>
            </a:lvl4pPr>
            <a:lvl5pPr>
              <a:buClr>
                <a:schemeClr val="tx2"/>
              </a:buCl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1500"/>
            </a:lvl1pPr>
            <a:lvl2pPr>
              <a:defRPr sz="1350"/>
            </a:lvl2pPr>
            <a:lvl3pPr marL="942975" indent="-257175">
              <a:buFont typeface="Arial"/>
              <a:buChar char="•"/>
              <a:defRPr lang="en-US" dirty="0" smtClean="0"/>
            </a:lvl3pPr>
            <a:lvl4pPr>
              <a:buClr>
                <a:schemeClr val="tx2"/>
              </a:buClr>
              <a:defRPr sz="1050"/>
            </a:lvl4pPr>
            <a:lvl5pPr>
              <a:buClr>
                <a:schemeClr val="tx2"/>
              </a:buCl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62944"/>
            <a:ext cx="8229600" cy="36974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3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1500"/>
            </a:lvl1pPr>
            <a:lvl2pPr>
              <a:defRPr sz="1350"/>
            </a:lvl2pPr>
            <a:lvl3pPr>
              <a:defRPr sz="1200"/>
            </a:lvl3pPr>
            <a:lvl4pPr>
              <a:buClr>
                <a:schemeClr val="tx2"/>
              </a:buClr>
              <a:defRPr sz="1050"/>
            </a:lvl4pPr>
            <a:lvl5pPr>
              <a:buClr>
                <a:schemeClr val="tx2"/>
              </a:buCl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Font typeface="Arial"/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1500"/>
            </a:lvl1pPr>
            <a:lvl2pPr>
              <a:defRPr sz="1350"/>
            </a:lvl2pPr>
            <a:lvl3pPr>
              <a:defRPr sz="1200"/>
            </a:lvl3pPr>
            <a:lvl4pPr>
              <a:buClr>
                <a:schemeClr val="tx2"/>
              </a:buClr>
              <a:defRPr sz="1050"/>
            </a:lvl4pPr>
            <a:lvl5pPr>
              <a:buClr>
                <a:schemeClr val="tx2"/>
              </a:buCl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2" y="162944"/>
            <a:ext cx="8229601" cy="36974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0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2" y="162944"/>
            <a:ext cx="8229601" cy="36974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2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theme" Target="../theme/theme2.xml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owerPoint_Template_Cover_2012_white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513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1"/>
            <a:ext cx="8229600" cy="356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Century gothic 20 bold</a:t>
            </a:r>
          </a:p>
          <a:p>
            <a:pPr lvl="0"/>
            <a:r>
              <a:rPr lang="en-US" altLang="x-none" dirty="0"/>
              <a:t>Century gothic 20 bold</a:t>
            </a:r>
          </a:p>
          <a:p>
            <a:pPr lvl="1"/>
            <a:r>
              <a:rPr lang="en-US" altLang="x-none" dirty="0"/>
              <a:t>Century gothic 18</a:t>
            </a:r>
          </a:p>
          <a:p>
            <a:pPr lvl="1"/>
            <a:r>
              <a:rPr lang="en-US" altLang="x-none" dirty="0"/>
              <a:t>Century gothic 18</a:t>
            </a:r>
          </a:p>
          <a:p>
            <a:pPr lvl="2"/>
            <a:r>
              <a:rPr lang="en-US" altLang="x-none" dirty="0"/>
              <a:t>Century gothic 16</a:t>
            </a:r>
          </a:p>
          <a:p>
            <a:pPr lvl="2"/>
            <a:r>
              <a:rPr lang="en-US" altLang="x-none" dirty="0"/>
              <a:t>Century gothic 16</a:t>
            </a:r>
          </a:p>
          <a:p>
            <a:pPr lvl="0"/>
            <a:r>
              <a:rPr lang="en-US" altLang="x-none" dirty="0"/>
              <a:t>Century gothic 20 bold</a:t>
            </a:r>
          </a:p>
          <a:p>
            <a:pPr lvl="0"/>
            <a:endParaRPr lang="en-US" altLang="x-none" dirty="0"/>
          </a:p>
          <a:p>
            <a:pPr lvl="0"/>
            <a:endParaRPr lang="en-US" altLang="x-none" dirty="0"/>
          </a:p>
          <a:p>
            <a:pPr lvl="2"/>
            <a:endParaRPr lang="en-US" altLang="x-none" dirty="0"/>
          </a:p>
          <a:p>
            <a:pPr lvl="0"/>
            <a:endParaRPr lang="en-US" altLang="x-non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672" r:id="rId1"/>
    <p:sldLayoutId id="2147493696" r:id="rId2"/>
    <p:sldLayoutId id="2147493699" r:id="rId3"/>
    <p:sldLayoutId id="2147493695" r:id="rId4"/>
    <p:sldLayoutId id="2147493673" r:id="rId5"/>
    <p:sldLayoutId id="2147493674" r:id="rId6"/>
    <p:sldLayoutId id="2147493675" r:id="rId7"/>
    <p:sldLayoutId id="2147493676" r:id="rId8"/>
    <p:sldLayoutId id="2147493677" r:id="rId9"/>
    <p:sldLayoutId id="2147493682" r:id="rId10"/>
    <p:sldLayoutId id="2147493678" r:id="rId11"/>
    <p:sldLayoutId id="2147493679" r:id="rId12"/>
    <p:sldLayoutId id="2147493680" r:id="rId13"/>
    <p:sldLayoutId id="2147493681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1800" b="1" kern="12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18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18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18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18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1500" b="1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42975" indent="-257175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1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3999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E0D99-3835-7F44-8B83-A5BE4DA79328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D765E-A548-084F-A039-55FC0764E1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3" y="4781061"/>
            <a:ext cx="8991023" cy="362440"/>
          </a:xfrm>
          <a:prstGeom prst="rect">
            <a:avLst/>
          </a:prstGeom>
          <a:solidFill>
            <a:srgbClr val="00418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572" tIns="34286" rIns="68572" bIns="34286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350" dirty="0">
              <a:latin typeface="Arial" pitchFamily="-10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2"/>
            <a:ext cx="9144000" cy="71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4572000"/>
            <a:ext cx="9144000" cy="571500"/>
          </a:xfrm>
          <a:prstGeom prst="rect">
            <a:avLst/>
          </a:prstGeom>
          <a:solidFill>
            <a:srgbClr val="00418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572" tIns="34286" rIns="68572" bIns="34286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1350" dirty="0">
              <a:latin typeface="Arial" pitchFamily="-108" charset="0"/>
            </a:endParaRPr>
          </a:p>
        </p:txBody>
      </p:sp>
      <p:pic>
        <p:nvPicPr>
          <p:cNvPr id="10" name="Picture 16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005294"/>
              </a:clrFrom>
              <a:clrTo>
                <a:srgbClr val="00529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512" y="4586339"/>
            <a:ext cx="1219488" cy="54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3224068" y="4790516"/>
            <a:ext cx="2639580" cy="19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2" tIns="34286" rIns="68572" bIns="34286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825" dirty="0">
                <a:solidFill>
                  <a:schemeClr val="bg1"/>
                </a:solidFill>
                <a:latin typeface="Arial Narrow"/>
                <a:ea typeface="Helvetica" pitchFamily="-108" charset="0"/>
                <a:cs typeface="Arial Narrow"/>
              </a:rPr>
              <a:t>J.L. Barr / IAEA FEC / Oct. 25th</a:t>
            </a:r>
            <a:r>
              <a:rPr lang="en-US" sz="825" baseline="0" dirty="0">
                <a:solidFill>
                  <a:schemeClr val="bg1"/>
                </a:solidFill>
                <a:latin typeface="Arial Narrow"/>
                <a:ea typeface="Helvetica" pitchFamily="-108" charset="0"/>
                <a:cs typeface="Arial Narrow"/>
              </a:rPr>
              <a:t> </a:t>
            </a:r>
            <a:r>
              <a:rPr lang="en-US" sz="825" dirty="0">
                <a:solidFill>
                  <a:schemeClr val="bg1"/>
                </a:solidFill>
                <a:latin typeface="Arial Narrow"/>
                <a:ea typeface="Helvetica" pitchFamily="-108" charset="0"/>
                <a:cs typeface="Arial Narrow"/>
              </a:rPr>
              <a:t>2018</a:t>
            </a:r>
            <a:endParaRPr lang="en-US" sz="825" dirty="0">
              <a:solidFill>
                <a:srgbClr val="FFFFFF"/>
              </a:solidFill>
              <a:latin typeface="Arial Narrow"/>
              <a:ea typeface="Helvetica" pitchFamily="-108" charset="0"/>
              <a:cs typeface="Arial Narrow"/>
            </a:endParaRPr>
          </a:p>
        </p:txBody>
      </p:sp>
      <p:sp>
        <p:nvSpPr>
          <p:cNvPr id="13" name="Rectangle 6"/>
          <p:cNvSpPr txBox="1">
            <a:spLocks noChangeArrowheads="1"/>
          </p:cNvSpPr>
          <p:nvPr userDrawn="1"/>
        </p:nvSpPr>
        <p:spPr bwMode="auto">
          <a:xfrm>
            <a:off x="355026" y="4941795"/>
            <a:ext cx="8312727" cy="20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486" tIns="30743" rIns="61486" bIns="30743">
            <a:prstTxWarp prst="textNoShape">
              <a:avLst/>
            </a:prstTxWarp>
          </a:bodyPr>
          <a:lstStyle/>
          <a:p>
            <a:pPr algn="ctr">
              <a:defRPr/>
            </a:pPr>
            <a:fld id="{1106347E-05EA-864F-8B87-1DD6DF53C4E6}" type="slidenum">
              <a:rPr lang="ko-KR" altLang="en-US" sz="675">
                <a:solidFill>
                  <a:schemeClr val="bg1"/>
                </a:solidFill>
                <a:latin typeface="Century Gothic" charset="0"/>
                <a:ea typeface="Gulim" pitchFamily="34" charset="-127"/>
                <a:cs typeface="Gulim" pitchFamily="34" charset="-127"/>
              </a:rPr>
              <a:pPr algn="ctr">
                <a:defRPr/>
              </a:pPr>
              <a:t>‹#›</a:t>
            </a:fld>
            <a:endParaRPr lang="en-US" altLang="ko-KR" sz="675" dirty="0">
              <a:solidFill>
                <a:schemeClr val="bg1"/>
              </a:solidFill>
              <a:latin typeface="Times" charset="0"/>
              <a:ea typeface="Gulim" pitchFamily="34" charset="-127"/>
              <a:cs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82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84" r:id="rId1"/>
    <p:sldLayoutId id="2147493697" r:id="rId2"/>
    <p:sldLayoutId id="2147493698" r:id="rId3"/>
    <p:sldLayoutId id="2147493685" r:id="rId4"/>
    <p:sldLayoutId id="2147493686" r:id="rId5"/>
    <p:sldLayoutId id="2147493687" r:id="rId6"/>
    <p:sldLayoutId id="2147493688" r:id="rId7"/>
    <p:sldLayoutId id="2147493689" r:id="rId8"/>
    <p:sldLayoutId id="2147493690" r:id="rId9"/>
    <p:sldLayoutId id="2147493691" r:id="rId10"/>
    <p:sldLayoutId id="2147493692" r:id="rId11"/>
    <p:sldLayoutId id="2147493693" r:id="rId12"/>
    <p:sldLayoutId id="2147493694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.AppleSystemUIFont" charset="-120"/>
        <a:buChar char="-"/>
        <a:defRPr sz="1800" kern="1200">
          <a:solidFill>
            <a:schemeClr val="tx1"/>
          </a:solidFill>
          <a:latin typeface="Calisto MT" charset="0"/>
          <a:ea typeface="Calisto MT" charset="0"/>
          <a:cs typeface="Calisto MT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.AppleSystemUIFont" charset="-120"/>
        <a:buChar char="-"/>
        <a:defRPr sz="1350" kern="1200">
          <a:solidFill>
            <a:schemeClr val="tx1"/>
          </a:solidFill>
          <a:latin typeface="Calisto MT" charset="0"/>
          <a:ea typeface="Calisto MT" charset="0"/>
          <a:cs typeface="Calisto MT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z="2200" dirty="0" smtClean="0"/>
              <a:t>Four High-Frequency Energetic Particle Driven Instabilities </a:t>
            </a:r>
            <a:r>
              <a:rPr lang="en-US" sz="2200" smtClean="0"/>
              <a:t>Observed in the DIII-D Tokamak</a:t>
            </a:r>
            <a:endParaRPr lang="en-US" sz="2200" b="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4168" y="805413"/>
            <a:ext cx="3074821" cy="3768240"/>
          </a:xfrm>
        </p:spPr>
        <p:txBody>
          <a:bodyPr/>
          <a:lstStyle/>
          <a:p>
            <a:r>
              <a:rPr lang="en-US" sz="1600" dirty="0" smtClean="0"/>
              <a:t>Simple magnetic loop and fast digitizer enable studies</a:t>
            </a:r>
          </a:p>
          <a:p>
            <a:endParaRPr lang="en-US" sz="500" b="0" dirty="0"/>
          </a:p>
          <a:p>
            <a:pPr marL="342900" lvl="1" indent="0">
              <a:buNone/>
            </a:pPr>
            <a:endParaRPr lang="en-US" sz="1200" dirty="0"/>
          </a:p>
        </p:txBody>
      </p:sp>
      <p:sp>
        <p:nvSpPr>
          <p:cNvPr id="44" name="Text Box 14">
            <a:extLst>
              <a:ext uri="{FF2B5EF4-FFF2-40B4-BE49-F238E27FC236}">
                <a16:creationId xmlns:a16="http://schemas.microsoft.com/office/drawing/2014/main" xmlns="" id="{F723DADB-38BE-A245-914B-437CE5734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9181" y="4867195"/>
            <a:ext cx="152851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x-none" sz="900" b="1" dirty="0" smtClean="0">
                <a:solidFill>
                  <a:srgbClr val="000085"/>
                </a:solidFill>
              </a:rPr>
              <a:t>K.E. Thome (</a:t>
            </a:r>
            <a:r>
              <a:rPr lang="en-US" sz="900" b="1" i="1" dirty="0" smtClean="0">
                <a:solidFill>
                  <a:srgbClr val="000085"/>
                </a:solidFill>
              </a:rPr>
              <a:t>EX/P6-29)</a:t>
            </a:r>
            <a:endParaRPr lang="en-US" altLang="x-none" sz="900" b="1" dirty="0">
              <a:solidFill>
                <a:srgbClr val="000085"/>
              </a:solidFill>
            </a:endParaRPr>
          </a:p>
        </p:txBody>
      </p:sp>
      <p:pic>
        <p:nvPicPr>
          <p:cNvPr id="59" name="Picture 20" descr="GA_logo_2_blue.png">
            <a:extLst>
              <a:ext uri="{FF2B5EF4-FFF2-40B4-BE49-F238E27FC236}">
                <a16:creationId xmlns:a16="http://schemas.microsoft.com/office/drawing/2014/main" xmlns="" id="{C3E6B619-C0C4-274B-A35D-D3650B2FA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811" y="4789233"/>
            <a:ext cx="1969861" cy="35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0" descr="D3D_logo_Revised.tif">
            <a:extLst>
              <a:ext uri="{FF2B5EF4-FFF2-40B4-BE49-F238E27FC236}">
                <a16:creationId xmlns:a16="http://schemas.microsoft.com/office/drawing/2014/main" xmlns="" id="{E146C875-9D8E-414C-ABD1-858F419235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838" y="4497591"/>
            <a:ext cx="996595" cy="58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0307" y="1441570"/>
            <a:ext cx="2461587" cy="1422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14566" y="1024128"/>
            <a:ext cx="2645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Whistler waves </a:t>
            </a:r>
            <a:r>
              <a:rPr lang="en-US" sz="14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</a:t>
            </a:r>
            <a:r>
              <a:rPr lang="en-US" sz="1400" baseline="-25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ci</a:t>
            </a:r>
            <a:r>
              <a:rPr lang="en-US" sz="1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&lt;&lt;f&lt;&lt;</a:t>
            </a:r>
            <a:r>
              <a:rPr lang="en-US" sz="14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</a:t>
            </a:r>
            <a:r>
              <a:rPr lang="en-US" sz="1400" baseline="-25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ce</a:t>
            </a:r>
            <a:endParaRPr lang="en-US" sz="1400" baseline="-25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07" y="3343898"/>
            <a:ext cx="2697400" cy="15372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23" y="1525409"/>
            <a:ext cx="2471111" cy="1417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7" t="4759" r="7625" b="11918"/>
          <a:stretch/>
        </p:blipFill>
        <p:spPr>
          <a:xfrm>
            <a:off x="3846422" y="3417156"/>
            <a:ext cx="2263652" cy="144419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603783" y="3460931"/>
            <a:ext cx="1516627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" dirty="0">
                <a:ln w="0"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168781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97281" y="4537213"/>
            <a:ext cx="1516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x-none" sz="1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𝓁=1</a:t>
            </a:r>
            <a:endParaRPr lang="en-US" sz="12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00749" y="4316427"/>
            <a:ext cx="1516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x-none" sz="1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𝓁=3</a:t>
            </a:r>
            <a:endParaRPr lang="en-US" sz="12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09213" y="4084600"/>
            <a:ext cx="496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x-none" sz="1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𝓁=5</a:t>
            </a:r>
            <a:endParaRPr lang="en-US" sz="12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09212" y="3842993"/>
            <a:ext cx="578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x-none" sz="1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𝓁=7</a:t>
            </a:r>
            <a:endParaRPr lang="en-US" sz="12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05745" y="3605522"/>
            <a:ext cx="499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x-none" sz="1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𝓁</a:t>
            </a:r>
            <a:r>
              <a:rPr lang="en-US" altLang="x-none" sz="1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=9</a:t>
            </a:r>
            <a:endParaRPr lang="en-US" sz="12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15818" y="2980944"/>
            <a:ext cx="2558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r>
              <a:rPr lang="en-US" sz="1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ode that suppresses runaway beam f~0.1f</a:t>
            </a:r>
            <a:r>
              <a:rPr lang="en-US" sz="1400" baseline="-25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ci</a:t>
            </a:r>
            <a:r>
              <a:rPr lang="en-US" sz="1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1400" baseline="-25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54440" y="1019991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dirty="0"/>
              <a:t>Compressional </a:t>
            </a:r>
            <a:r>
              <a:rPr lang="en-US" sz="1400" dirty="0" err="1"/>
              <a:t>Alfvén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sz="1400" dirty="0" smtClean="0"/>
              <a:t>     Eigenmodes</a:t>
            </a:r>
            <a:r>
              <a:rPr lang="en-US" sz="1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f~0.6f</a:t>
            </a:r>
            <a:r>
              <a:rPr lang="en-US" sz="1400" baseline="-25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ci</a:t>
            </a:r>
            <a:endParaRPr lang="en-US" sz="1400" baseline="-25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57016" y="2978663"/>
            <a:ext cx="2627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Collective Ion Cyclotron Emission f=</a:t>
            </a:r>
            <a:r>
              <a:rPr lang="en-US" altLang="x-none" sz="1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altLang="x-none" sz="1400" dirty="0">
                <a:ln>
                  <a:solidFill>
                    <a:schemeClr val="tx1"/>
                  </a:solidFill>
                </a:ln>
              </a:rPr>
              <a:t>𝓁</a:t>
            </a:r>
            <a:r>
              <a:rPr lang="en-US" altLang="x-none" sz="1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</a:t>
            </a:r>
            <a:r>
              <a:rPr lang="en-US" sz="1400" baseline="-25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ci</a:t>
            </a:r>
            <a:endParaRPr lang="en-US" sz="1400" baseline="-25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36838" y="4819024"/>
            <a:ext cx="1898911" cy="1261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00648" y="3714448"/>
            <a:ext cx="1192607" cy="26161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f [MHz]</a:t>
            </a:r>
            <a:endParaRPr lang="en-US" sz="105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3681647" y="4642350"/>
            <a:ext cx="1192607" cy="23083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900" b="1" smtClean="0"/>
              <a:t>0</a:t>
            </a:r>
            <a:endParaRPr lang="en-US" sz="9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627039" y="4406475"/>
            <a:ext cx="1192607" cy="23083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900" b="1" smtClean="0"/>
              <a:t>20</a:t>
            </a:r>
            <a:endParaRPr lang="en-US" sz="9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620364" y="4151757"/>
            <a:ext cx="1192607" cy="23083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40</a:t>
            </a:r>
            <a:endParaRPr lang="en-US" sz="9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627038" y="3911001"/>
            <a:ext cx="1192607" cy="23083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60</a:t>
            </a:r>
            <a:endParaRPr lang="en-US" sz="9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3628171" y="3643173"/>
            <a:ext cx="508667" cy="23083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900" b="1" smtClean="0"/>
              <a:t>80</a:t>
            </a:r>
            <a:endParaRPr lang="en-US" sz="9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560298" y="3402125"/>
            <a:ext cx="1192607" cy="23083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100</a:t>
            </a:r>
            <a:endParaRPr lang="en-US" sz="900" b="1" dirty="0"/>
          </a:p>
        </p:txBody>
      </p:sp>
      <p:sp>
        <p:nvSpPr>
          <p:cNvPr id="15" name="Rectangle 14"/>
          <p:cNvSpPr/>
          <p:nvPr/>
        </p:nvSpPr>
        <p:spPr>
          <a:xfrm>
            <a:off x="3661902" y="710867"/>
            <a:ext cx="23903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Fast beam ions excite:</a:t>
            </a:r>
            <a:endParaRPr lang="en-US" sz="1600" b="1" dirty="0"/>
          </a:p>
        </p:txBody>
      </p:sp>
      <p:sp>
        <p:nvSpPr>
          <p:cNvPr id="63" name="Rectangle 62"/>
          <p:cNvSpPr/>
          <p:nvPr/>
        </p:nvSpPr>
        <p:spPr>
          <a:xfrm>
            <a:off x="6330409" y="713232"/>
            <a:ext cx="28135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Runaway electrons excite:</a:t>
            </a:r>
            <a:endParaRPr lang="en-US" sz="16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71818" y="2072158"/>
            <a:ext cx="2955432" cy="206967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89467" y="2233909"/>
            <a:ext cx="28089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These instabilities could diagnose a reactor fast-ion population and control runaway electrons following a disruption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4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6202"/>
    </mc:Choice>
    <mc:Fallback xmlns="">
      <p:transition advTm="26202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369B9D3D75DB42A4294084EDAAF6E5" ma:contentTypeVersion="0" ma:contentTypeDescription="Create a new document." ma:contentTypeScope="" ma:versionID="7e38bf45e10ee7b0fbd3e3157880acb6">
  <xsd:schema xmlns:xsd="http://www.w3.org/2001/XMLSchema" xmlns:xs="http://www.w3.org/2001/XMLSchema" xmlns:p="http://schemas.microsoft.com/office/2006/metadata/properties" xmlns:ns2="50f8ad0e-3adf-474a-b561-af233bba80c3" targetNamespace="http://schemas.microsoft.com/office/2006/metadata/properties" ma:root="true" ma:fieldsID="b33b643bbdfd4d537c93bcee433d79e6" ns2:_="">
    <xsd:import namespace="50f8ad0e-3adf-474a-b561-af233bba80c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8ad0e-3adf-474a-b561-af233bba80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73886BB1-D027-43F4-8DB2-C8D55F0291E4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A3D4A31B-A513-40EC-9431-6913F0F557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f8ad0e-3adf-474a-b561-af233bba80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66954</TotalTime>
  <Words>102</Words>
  <Application>Microsoft Macintosh PowerPoint</Application>
  <PresentationFormat>On-screen Show (16:9)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5" baseType="lpstr">
      <vt:lpstr>.AppleSystemUIFont</vt:lpstr>
      <vt:lpstr>Arial Narrow</vt:lpstr>
      <vt:lpstr>Calibri</vt:lpstr>
      <vt:lpstr>Calibri Light</vt:lpstr>
      <vt:lpstr>Calisto MT</vt:lpstr>
      <vt:lpstr>Century Gothic</vt:lpstr>
      <vt:lpstr>Gulim</vt:lpstr>
      <vt:lpstr>Helvetica</vt:lpstr>
      <vt:lpstr>Lucida Grande</vt:lpstr>
      <vt:lpstr>ＭＳ Ｐゴシック</vt:lpstr>
      <vt:lpstr>Times</vt:lpstr>
      <vt:lpstr>Arial</vt:lpstr>
      <vt:lpstr>Office Theme</vt:lpstr>
      <vt:lpstr>Custom Design</vt:lpstr>
      <vt:lpstr>Four High-Frequency Energetic Particle Driven Instabilities Observed in the DIII-D Tokamak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Kathreen Thome</cp:lastModifiedBy>
  <cp:revision>824</cp:revision>
  <cp:lastPrinted>2018-09-25T00:57:24Z</cp:lastPrinted>
  <dcterms:created xsi:type="dcterms:W3CDTF">2010-04-12T23:12:02Z</dcterms:created>
  <dcterms:modified xsi:type="dcterms:W3CDTF">2018-09-25T01:08:29Z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HeaderStyleDefinitions">
    <vt:lpwstr/>
  </property>
  <property fmtid="{D5CDD505-2E9C-101B-9397-08002B2CF9AE}" pid="4" name="RedirectURL">
    <vt:lpwstr/>
  </property>
  <property fmtid="{D5CDD505-2E9C-101B-9397-08002B2CF9AE}" pid="5" name="_dlc_DocId">
    <vt:lpwstr>XP2E3VQ6UM2P-151-395</vt:lpwstr>
  </property>
  <property fmtid="{D5CDD505-2E9C-101B-9397-08002B2CF9AE}" pid="6" name="_dlc_DocIdItemGuid">
    <vt:lpwstr>45a7871c-afbf-48d0-9089-d523b25ec326</vt:lpwstr>
  </property>
  <property fmtid="{D5CDD505-2E9C-101B-9397-08002B2CF9AE}" pid="7" name="_dlc_DocIdUrl">
    <vt:lpwstr>http://intranet.ga.com/_layouts/DocIdRedir.aspx?ID=XP2E3VQ6UM2P-151-395, XP2E3VQ6UM2P-151-395</vt:lpwstr>
  </property>
</Properties>
</file>