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gif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8" r:id="rId2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1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1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1" hangingPunct="1">
      <a:defRPr sz="32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S" initials="SA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BCBFF"/>
    <a:srgbClr val="000099"/>
    <a:srgbClr val="006600"/>
    <a:srgbClr val="008000"/>
    <a:srgbClr val="045FC4"/>
    <a:srgbClr val="034185"/>
    <a:srgbClr val="0568D5"/>
    <a:srgbClr val="056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3" autoAdjust="0"/>
    <p:restoredTop sz="93489" autoAdjust="0"/>
  </p:normalViewPr>
  <p:slideViewPr>
    <p:cSldViewPr snapToGrid="0">
      <p:cViewPr>
        <p:scale>
          <a:sx n="125" d="100"/>
          <a:sy n="125" d="100"/>
        </p:scale>
        <p:origin x="31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886" y="-120"/>
      </p:cViewPr>
      <p:guideLst>
        <p:guide orient="horz" pos="3106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238980" y="9440345"/>
            <a:ext cx="411652" cy="310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885" tIns="47102" rIns="95885" bIns="47102" anchor="ctr">
            <a:spAutoFit/>
          </a:bodyPr>
          <a:lstStyle/>
          <a:p>
            <a:pPr algn="r" defTabSz="968365"/>
            <a:fld id="{F99D6EF8-1A43-4343-97F9-BD08FAC30067}" type="slidenum">
              <a:rPr lang="en-US" altLang="ko-KR" sz="1400">
                <a:ea typeface="굴림" pitchFamily="50" charset="-127"/>
              </a:rPr>
              <a:pPr algn="r" defTabSz="968365"/>
              <a:t>‹#›</a:t>
            </a:fld>
            <a:endParaRPr lang="en-US" altLang="ko-KR" sz="14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3876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176" y="4681588"/>
            <a:ext cx="4927983" cy="4435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885" tIns="47102" rIns="95885" bIns="47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notes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238980" y="9441187"/>
            <a:ext cx="411652" cy="310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885" tIns="47102" rIns="95885" bIns="47102" anchor="ctr">
            <a:spAutoFit/>
          </a:bodyPr>
          <a:lstStyle/>
          <a:p>
            <a:pPr algn="r" defTabSz="968365"/>
            <a:fld id="{9E48AB8A-7F29-4CD2-9930-F1C20435068E}" type="slidenum">
              <a:rPr lang="en-US" altLang="ko-KR" sz="1400">
                <a:ea typeface="굴림" pitchFamily="50" charset="-127"/>
              </a:rPr>
              <a:pPr algn="r" defTabSz="968365"/>
              <a:t>‹#›</a:t>
            </a:fld>
            <a:endParaRPr lang="en-US" altLang="ko-KR" sz="14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0401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223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800100"/>
            <a:ext cx="7772400" cy="5481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5" y="101600"/>
            <a:ext cx="1949450" cy="61801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5" y="800100"/>
            <a:ext cx="7772400" cy="5481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755009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tile tx="0" ty="0" sx="100000" sy="100000" flip="none" algn="tl"/>
          </a:blip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58062"/>
            <a:ext cx="9144000" cy="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0" y="6566666"/>
            <a:ext cx="9144000" cy="0"/>
          </a:xfrm>
          <a:prstGeom prst="line">
            <a:avLst/>
          </a:prstGeom>
          <a:noFill/>
          <a:ln w="31750">
            <a:solidFill>
              <a:srgbClr val="005288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735561" y="6614195"/>
            <a:ext cx="400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976938-0380-4A0B-9D3E-0DDDD2A6B646}" type="slidenum">
              <a:rPr lang="ko-KR" altLang="en-US" sz="1100" smtClean="0"/>
              <a:pPr/>
              <a:t>‹#›</a:t>
            </a:fld>
            <a:endParaRPr lang="ko-KR" altLang="en-US" sz="1100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0" y="6536025"/>
            <a:ext cx="9144000" cy="0"/>
          </a:xfrm>
          <a:prstGeom prst="line">
            <a:avLst/>
          </a:prstGeom>
          <a:noFill/>
          <a:ln w="31750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2" y="6630646"/>
            <a:ext cx="621162" cy="172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75000"/>
        <a:buFont typeface="Wingdings" pitchFamily="2" charset="2"/>
        <a:buChar char="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3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" r="7604"/>
          <a:stretch/>
        </p:blipFill>
        <p:spPr>
          <a:xfrm>
            <a:off x="527981" y="1260109"/>
            <a:ext cx="2905820" cy="2117845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3" y="34504"/>
            <a:ext cx="8918575" cy="685800"/>
          </a:xfrm>
        </p:spPr>
        <p:txBody>
          <a:bodyPr/>
          <a:lstStyle/>
          <a:p>
            <a:pPr>
              <a:defRPr/>
            </a:pPr>
            <a:r>
              <a:rPr lang="en-US" altLang="en-US" sz="1900" b="1" dirty="0" smtClean="0">
                <a:solidFill>
                  <a:srgbClr val="0000FF"/>
                </a:solidFill>
                <a:latin typeface="+mn-lt"/>
              </a:rPr>
              <a:t>EX/P7-16 : Stability, Transport, and Active MHD Mode Control Analysis </a:t>
            </a:r>
            <a:br>
              <a:rPr lang="en-US" altLang="en-US" sz="1900" b="1" dirty="0" smtClean="0">
                <a:solidFill>
                  <a:srgbClr val="0000FF"/>
                </a:solidFill>
                <a:latin typeface="+mn-lt"/>
              </a:rPr>
            </a:br>
            <a:r>
              <a:rPr lang="en-US" altLang="en-US" sz="1900" b="1" dirty="0" smtClean="0">
                <a:solidFill>
                  <a:srgbClr val="0000FF"/>
                </a:solidFill>
                <a:latin typeface="+mn-lt"/>
              </a:rPr>
              <a:t>of KSTAR High Performance Plasmas Supporting Disruption Avoidance </a:t>
            </a:r>
            <a:endParaRPr lang="en-US" altLang="en-US" sz="1900" b="1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61137" y="2105816"/>
            <a:ext cx="5365805" cy="44932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0000"/>
              </a:lnSpc>
              <a:spcBef>
                <a:spcPct val="70000"/>
              </a:spcBef>
              <a:spcAft>
                <a:spcPct val="0"/>
              </a:spcAft>
              <a:buClr>
                <a:srgbClr val="F70606"/>
              </a:buClr>
              <a:buSzPct val="75000"/>
              <a:buFont typeface="Wingdings" pitchFamily="2" charset="2"/>
              <a:buChar char=""/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3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buSzPct val="100000"/>
              <a:buFont typeface="+mj-lt"/>
              <a:buAutoNum type="alphaUcPeriod"/>
            </a:pPr>
            <a:r>
              <a:rPr lang="en-US" altLang="ko-KR" sz="1600" kern="0" dirty="0" smtClean="0">
                <a:solidFill>
                  <a:srgbClr val="0000FF"/>
                </a:solidFill>
                <a:latin typeface="+mj-ea"/>
                <a:ea typeface="+mj-ea"/>
              </a:rPr>
              <a:t>Stability and transport analysis for fully non-inductive, high performance operation without disruptions</a:t>
            </a:r>
            <a:endParaRPr lang="en-US" altLang="ko-KR" sz="1600" kern="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lvl="1">
              <a:lnSpc>
                <a:spcPct val="100000"/>
              </a:lnSpc>
              <a:buSzPct val="70000"/>
              <a:buFont typeface="Wingdings" panose="05000000000000000000" pitchFamily="2" charset="2"/>
              <a:buChar char="l"/>
            </a:pPr>
            <a:r>
              <a:rPr lang="en-US" altLang="ko-KR" sz="1500" kern="0" dirty="0" smtClean="0">
                <a:latin typeface="+mj-ea"/>
                <a:ea typeface="+mj-ea"/>
              </a:rPr>
              <a:t>Kinetic EFIT reconstructions </a:t>
            </a:r>
            <a:r>
              <a:rPr lang="en-US" altLang="ko-KR" sz="1500" kern="0" dirty="0" smtClean="0">
                <a:latin typeface="+mj-ea"/>
                <a:ea typeface="+mj-ea"/>
              </a:rPr>
              <a:t>including MSE data </a:t>
            </a:r>
            <a:r>
              <a:rPr lang="en-US" altLang="ko-KR" sz="1500" kern="0" dirty="0" smtClean="0">
                <a:latin typeface="+mj-ea"/>
                <a:ea typeface="+mj-ea"/>
              </a:rPr>
              <a:t>used as input to transport and stability analysis </a:t>
            </a:r>
            <a:endParaRPr lang="en-US" altLang="ko-KR" sz="1500" kern="0" dirty="0" smtClean="0">
              <a:latin typeface="+mj-ea"/>
              <a:ea typeface="+mj-ea"/>
            </a:endParaRPr>
          </a:p>
          <a:p>
            <a:pPr lvl="1">
              <a:lnSpc>
                <a:spcPct val="100000"/>
              </a:lnSpc>
              <a:buSzPct val="70000"/>
              <a:buFont typeface="Wingdings" panose="05000000000000000000" pitchFamily="2" charset="2"/>
              <a:buChar char="l"/>
            </a:pPr>
            <a:r>
              <a:rPr lang="en-US" altLang="ko-KR" sz="1500" kern="0" dirty="0" smtClean="0">
                <a:latin typeface="+mj-ea"/>
                <a:ea typeface="+mj-ea"/>
              </a:rPr>
              <a:t>With newly </a:t>
            </a:r>
            <a:r>
              <a:rPr lang="en-US" altLang="ko-KR" sz="1500" kern="0" dirty="0" smtClean="0">
                <a:latin typeface="+mj-ea"/>
                <a:ea typeface="+mj-ea"/>
              </a:rPr>
              <a:t>increased P</a:t>
            </a:r>
            <a:r>
              <a:rPr lang="en-US" altLang="ko-KR" sz="1500" kern="0" baseline="-25000" dirty="0" smtClean="0">
                <a:latin typeface="+mj-ea"/>
                <a:ea typeface="+mj-ea"/>
              </a:rPr>
              <a:t>NBI</a:t>
            </a:r>
            <a:r>
              <a:rPr lang="en-US" altLang="ko-KR" sz="1500" kern="0" dirty="0" smtClean="0">
                <a:latin typeface="+mj-ea"/>
                <a:ea typeface="+mj-ea"/>
              </a:rPr>
              <a:t> in KSTAR, </a:t>
            </a:r>
            <a:r>
              <a:rPr lang="en-US" altLang="ko-KR" sz="1500" kern="0" dirty="0" smtClean="0">
                <a:latin typeface="+mj-ea"/>
                <a:ea typeface="+mj-ea"/>
              </a:rPr>
              <a:t>high </a:t>
            </a:r>
            <a:r>
              <a:rPr lang="en-US" altLang="ko-KR" sz="1500" kern="0" dirty="0" err="1" smtClean="0">
                <a:latin typeface="Symbol" panose="05050102010706020507" pitchFamily="18" charset="2"/>
                <a:ea typeface="+mj-ea"/>
              </a:rPr>
              <a:t>b</a:t>
            </a:r>
            <a:r>
              <a:rPr lang="en-US" altLang="ko-KR" sz="1500" kern="0" baseline="-25000" dirty="0" err="1" smtClean="0">
                <a:latin typeface="+mj-ea"/>
                <a:ea typeface="+mj-ea"/>
              </a:rPr>
              <a:t>N</a:t>
            </a:r>
            <a:r>
              <a:rPr lang="en-US" altLang="ko-KR" sz="1500" kern="0" dirty="0" smtClean="0">
                <a:latin typeface="+mj-ea"/>
                <a:ea typeface="+mj-ea"/>
              </a:rPr>
              <a:t> &gt; 4 with fully non-inductive current is computed from predictive TRANSP analysis </a:t>
            </a:r>
            <a:r>
              <a:rPr lang="en-US" altLang="ko-KR" sz="1500" kern="0" dirty="0" smtClean="0">
                <a:solidFill>
                  <a:srgbClr val="FF0000"/>
                </a:solidFill>
                <a:latin typeface="+mj-ea"/>
                <a:ea typeface="+mj-ea"/>
              </a:rPr>
              <a:t>(A2)</a:t>
            </a:r>
            <a:endParaRPr lang="en-US" altLang="ko-KR" sz="1500" kern="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1">
              <a:lnSpc>
                <a:spcPct val="100000"/>
              </a:lnSpc>
              <a:buSzPct val="70000"/>
              <a:buFont typeface="Wingdings" panose="05000000000000000000" pitchFamily="2" charset="2"/>
              <a:buChar char="l"/>
            </a:pPr>
            <a:r>
              <a:rPr lang="en-US" altLang="ko-KR" sz="1500" kern="0" dirty="0" smtClean="0">
                <a:latin typeface="+mj-ea"/>
              </a:rPr>
              <a:t>Ideal and resistive stability analyzed using resistive DCON, MISK and M3D-C</a:t>
            </a:r>
            <a:r>
              <a:rPr lang="en-US" altLang="ko-KR" sz="1500" kern="0" baseline="30000" dirty="0" smtClean="0">
                <a:latin typeface="+mj-ea"/>
              </a:rPr>
              <a:t>1 </a:t>
            </a:r>
            <a:r>
              <a:rPr lang="en-US" altLang="ko-KR" sz="1500" kern="0" dirty="0" smtClean="0">
                <a:latin typeface="+mj-ea"/>
              </a:rPr>
              <a:t>are</a:t>
            </a:r>
            <a:r>
              <a:rPr lang="en-US" altLang="ko-KR" sz="1500" kern="0" dirty="0" smtClean="0">
                <a:latin typeface="+mj-ea"/>
              </a:rPr>
              <a:t> compared to the experimental stability </a:t>
            </a:r>
            <a:r>
              <a:rPr lang="en-US" altLang="ko-KR" sz="1500" kern="0" dirty="0" smtClean="0">
                <a:solidFill>
                  <a:srgbClr val="FF0000"/>
                </a:solidFill>
                <a:latin typeface="+mj-ea"/>
              </a:rPr>
              <a:t>(A3)</a:t>
            </a:r>
            <a:endParaRPr lang="en-US" altLang="ko-KR" sz="1500" kern="0" baseline="300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00000"/>
              </a:lnSpc>
              <a:buSzPct val="100000"/>
              <a:buFont typeface="+mj-lt"/>
              <a:buAutoNum type="alphaUcPeriod"/>
            </a:pPr>
            <a:r>
              <a:rPr lang="en-US" altLang="ko-KR" sz="1600" kern="0" dirty="0" smtClean="0">
                <a:solidFill>
                  <a:srgbClr val="0000FF"/>
                </a:solidFill>
                <a:latin typeface="+mj-ea"/>
              </a:rPr>
              <a:t>Development of active RWM feedback system</a:t>
            </a:r>
          </a:p>
          <a:p>
            <a:pPr lvl="1">
              <a:lnSpc>
                <a:spcPct val="120000"/>
              </a:lnSpc>
              <a:buSzPct val="70000"/>
              <a:buFont typeface="Wingdings" panose="05000000000000000000" pitchFamily="2" charset="2"/>
              <a:buChar char="l"/>
            </a:pPr>
            <a:r>
              <a:rPr lang="en-US" altLang="ko-KR" sz="1500" kern="0" dirty="0" smtClean="0">
                <a:latin typeface="+mj-ea"/>
              </a:rPr>
              <a:t>A real-time RWM </a:t>
            </a:r>
            <a:r>
              <a:rPr lang="en-US" altLang="ko-KR" sz="1500" kern="0" dirty="0" smtClean="0">
                <a:latin typeface="+mj-ea"/>
              </a:rPr>
              <a:t>identification and control </a:t>
            </a:r>
            <a:r>
              <a:rPr lang="en-US" altLang="ko-KR" sz="1500" kern="0" dirty="0" smtClean="0">
                <a:latin typeface="+mj-ea"/>
              </a:rPr>
              <a:t>algorithm including sensor compensation of the induced passive plate currents is implemented in </a:t>
            </a:r>
            <a:r>
              <a:rPr lang="en-US" altLang="ko-KR" sz="1500" kern="0" dirty="0" smtClean="0">
                <a:latin typeface="+mj-ea"/>
              </a:rPr>
              <a:t>the </a:t>
            </a:r>
            <a:r>
              <a:rPr lang="en-US" altLang="ko-KR" sz="1500" kern="0" dirty="0" smtClean="0">
                <a:latin typeface="+mj-ea"/>
              </a:rPr>
              <a:t>KSTAR PCS </a:t>
            </a:r>
            <a:r>
              <a:rPr lang="en-US" altLang="ko-KR" sz="1500" kern="0" dirty="0" smtClean="0">
                <a:latin typeface="+mj-ea"/>
              </a:rPr>
              <a:t>and </a:t>
            </a:r>
            <a:r>
              <a:rPr lang="en-US" altLang="ko-KR" sz="1500" kern="0" dirty="0" smtClean="0">
                <a:latin typeface="+mj-ea"/>
              </a:rPr>
              <a:t>will be used in 2018 with increased P</a:t>
            </a:r>
            <a:r>
              <a:rPr lang="en-US" altLang="ko-KR" sz="1500" kern="0" baseline="-25000" dirty="0" smtClean="0">
                <a:latin typeface="+mj-ea"/>
              </a:rPr>
              <a:t>NBI</a:t>
            </a:r>
            <a:endParaRPr lang="en-US" altLang="ko-KR" sz="1500" kern="0" baseline="-25000" dirty="0" smtClean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365" y="799606"/>
            <a:ext cx="37634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u="sng" dirty="0" smtClean="0">
                <a:solidFill>
                  <a:srgbClr val="0000FF"/>
                </a:solidFill>
              </a:rPr>
              <a:t>Interpretive and predictive TRANSP analysis </a:t>
            </a:r>
          </a:p>
          <a:p>
            <a:r>
              <a:rPr lang="en-US" altLang="ko-KR" sz="1300" u="sng" dirty="0" smtClean="0">
                <a:solidFill>
                  <a:srgbClr val="0000FF"/>
                </a:solidFill>
              </a:rPr>
              <a:t>for various KSTAR operational regimes</a:t>
            </a:r>
            <a:endParaRPr lang="ko-KR" altLang="en-US" sz="1300" u="sng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7579" y="1518892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chemeClr val="tx1"/>
                </a:solidFill>
              </a:rPr>
              <a:t>&lt;TRANSP&gt;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5741" y="878008"/>
            <a:ext cx="3671960" cy="1047519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32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7071" y="896670"/>
            <a:ext cx="31493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700" dirty="0" smtClean="0">
                <a:solidFill>
                  <a:schemeClr val="tx1"/>
                </a:solidFill>
              </a:rPr>
              <a:t>Y.S. Park, S.A. </a:t>
            </a:r>
            <a:r>
              <a:rPr lang="en-US" altLang="ko-KR" sz="1700" dirty="0" err="1" smtClean="0">
                <a:solidFill>
                  <a:schemeClr val="tx1"/>
                </a:solidFill>
              </a:rPr>
              <a:t>Sabbagh</a:t>
            </a:r>
            <a:r>
              <a:rPr lang="en-US" altLang="ko-KR" sz="1700" dirty="0" smtClean="0">
                <a:solidFill>
                  <a:schemeClr val="tx1"/>
                </a:solidFill>
              </a:rPr>
              <a:t>, </a:t>
            </a:r>
            <a:r>
              <a:rPr lang="en-US" altLang="ko-KR" sz="1700" i="1" dirty="0" smtClean="0">
                <a:solidFill>
                  <a:schemeClr val="tx1"/>
                </a:solidFill>
              </a:rPr>
              <a:t>et al</a:t>
            </a:r>
            <a:r>
              <a:rPr lang="en-US" altLang="ko-KR" sz="1700" dirty="0" smtClean="0">
                <a:solidFill>
                  <a:schemeClr val="tx1"/>
                </a:solidFill>
              </a:rPr>
              <a:t>.</a:t>
            </a:r>
            <a:endParaRPr lang="ko-KR" altLang="en-US" sz="17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712" y="1619614"/>
            <a:ext cx="1076235" cy="288556"/>
          </a:xfrm>
          <a:prstGeom prst="rect">
            <a:avLst/>
          </a:prstGeom>
        </p:spPr>
      </p:pic>
      <p:pic>
        <p:nvPicPr>
          <p:cNvPr id="17" name="Picture 14" descr="nfri_simplelogo.png"/>
          <p:cNvPicPr>
            <a:picLocks noChangeAspect="1"/>
          </p:cNvPicPr>
          <p:nvPr/>
        </p:nvPicPr>
        <p:blipFill>
          <a:blip r:embed="rId5" cstate="print"/>
          <a:srcRect b="39156"/>
          <a:stretch>
            <a:fillRect/>
          </a:stretch>
        </p:blipFill>
        <p:spPr bwMode="auto">
          <a:xfrm>
            <a:off x="4833226" y="1591602"/>
            <a:ext cx="927537" cy="28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600928" y="1626912"/>
            <a:ext cx="1202254" cy="31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7100" tIns="48550" rIns="97100" bIns="48550">
            <a:spAutoFit/>
          </a:bodyPr>
          <a:lstStyle/>
          <a:p>
            <a:pPr latinLnBrk="0">
              <a:lnSpc>
                <a:spcPct val="80000"/>
              </a:lnSpc>
            </a:pPr>
            <a:r>
              <a:rPr kumimoji="0" lang="en-US" altLang="ko-KR" sz="900" b="1" dirty="0">
                <a:solidFill>
                  <a:srgbClr val="FF6600"/>
                </a:solidFill>
                <a:latin typeface="Trebuchet MS" pitchFamily="34" charset="0"/>
                <a:ea typeface="HY견고딕" pitchFamily="18" charset="-127"/>
              </a:rPr>
              <a:t>National Fusion </a:t>
            </a:r>
          </a:p>
          <a:p>
            <a:pPr latinLnBrk="0">
              <a:lnSpc>
                <a:spcPct val="80000"/>
              </a:lnSpc>
            </a:pPr>
            <a:r>
              <a:rPr kumimoji="0" lang="en-US" altLang="ko-KR" sz="900" b="1" dirty="0">
                <a:solidFill>
                  <a:srgbClr val="FF6600"/>
                </a:solidFill>
                <a:latin typeface="Trebuchet MS" pitchFamily="34" charset="0"/>
                <a:ea typeface="HY견고딕" pitchFamily="18" charset="-127"/>
              </a:rPr>
              <a:t>Research Institute</a:t>
            </a:r>
            <a:endParaRPr kumimoji="0" lang="ko-KR" altLang="en-US" sz="900" b="1" dirty="0">
              <a:solidFill>
                <a:srgbClr val="FF6600"/>
              </a:solidFill>
              <a:latin typeface="Trebuchet MS" pitchFamily="34" charset="0"/>
              <a:ea typeface="HY견고딕" pitchFamily="18" charset="-127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23" b="31844"/>
          <a:stretch/>
        </p:blipFill>
        <p:spPr>
          <a:xfrm>
            <a:off x="5082830" y="1209921"/>
            <a:ext cx="2758149" cy="4167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52365" y="3370747"/>
            <a:ext cx="3068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300" u="sng" dirty="0" smtClean="0">
                <a:solidFill>
                  <a:srgbClr val="0000FF"/>
                </a:solidFill>
              </a:rPr>
              <a:t>Resistive DCON</a:t>
            </a:r>
            <a:r>
              <a:rPr lang="en-US" altLang="ko-KR" sz="1300" u="sng" dirty="0" smtClean="0">
                <a:solidFill>
                  <a:srgbClr val="0000FF"/>
                </a:solidFill>
              </a:rPr>
              <a:t>-computed ideal mode stability and tearing mode stability, </a:t>
            </a:r>
            <a:r>
              <a:rPr lang="en-GB" altLang="ko-KR" sz="1300" u="sng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GB" altLang="ko-KR" sz="1300" u="sng" dirty="0" smtClean="0">
                <a:solidFill>
                  <a:srgbClr val="0000FF"/>
                </a:solidFill>
              </a:rPr>
              <a:t>′</a:t>
            </a:r>
            <a:endParaRPr lang="ko-KR" altLang="en-US" sz="1300" u="sng" dirty="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7626" y="3414646"/>
            <a:ext cx="513282" cy="353943"/>
            <a:chOff x="191203" y="3668867"/>
            <a:chExt cx="513282" cy="353943"/>
          </a:xfrm>
        </p:grpSpPr>
        <p:sp>
          <p:nvSpPr>
            <p:cNvPr id="22" name="Oval 21"/>
            <p:cNvSpPr/>
            <p:nvPr/>
          </p:nvSpPr>
          <p:spPr bwMode="auto">
            <a:xfrm>
              <a:off x="245487" y="3686221"/>
              <a:ext cx="334624" cy="334624"/>
            </a:xfrm>
            <a:prstGeom prst="ellipse">
              <a:avLst/>
            </a:prstGeom>
            <a:solidFill>
              <a:srgbClr val="FFFF99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1203" y="3668867"/>
              <a:ext cx="5132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700" dirty="0" smtClean="0">
                  <a:solidFill>
                    <a:srgbClr val="FF0000"/>
                  </a:solidFill>
                </a:rPr>
                <a:t>A3</a:t>
              </a:r>
              <a:r>
                <a:rPr lang="en-US" altLang="ko-KR" sz="1700" dirty="0" smtClean="0"/>
                <a:t> </a:t>
              </a:r>
              <a:endParaRPr lang="ko-KR" altLang="en-US" sz="17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7627" y="875093"/>
            <a:ext cx="513281" cy="353943"/>
            <a:chOff x="185660" y="3668867"/>
            <a:chExt cx="513281" cy="353943"/>
          </a:xfrm>
        </p:grpSpPr>
        <p:sp>
          <p:nvSpPr>
            <p:cNvPr id="29" name="Oval 28"/>
            <p:cNvSpPr/>
            <p:nvPr/>
          </p:nvSpPr>
          <p:spPr bwMode="auto">
            <a:xfrm>
              <a:off x="245487" y="3686221"/>
              <a:ext cx="334624" cy="334624"/>
            </a:xfrm>
            <a:prstGeom prst="ellipse">
              <a:avLst/>
            </a:prstGeom>
            <a:solidFill>
              <a:srgbClr val="FFFF99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5660" y="3668867"/>
              <a:ext cx="51328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700" dirty="0" smtClean="0">
                  <a:solidFill>
                    <a:srgbClr val="FF0000"/>
                  </a:solidFill>
                </a:rPr>
                <a:t>A</a:t>
              </a:r>
              <a:r>
                <a:rPr lang="en-US" altLang="ko-KR" sz="1700" dirty="0" smtClean="0">
                  <a:solidFill>
                    <a:srgbClr val="FF0000"/>
                  </a:solidFill>
                </a:rPr>
                <a:t>2</a:t>
              </a:r>
              <a:r>
                <a:rPr lang="en-US" altLang="ko-KR" sz="1700" dirty="0" smtClean="0"/>
                <a:t> </a:t>
              </a:r>
              <a:endParaRPr lang="ko-KR" altLang="en-US" sz="1700" dirty="0"/>
            </a:p>
          </p:txBody>
        </p:sp>
      </p:grpSp>
      <p:pic>
        <p:nvPicPr>
          <p:cNvPr id="32" name="Picture 3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99" y="3900993"/>
            <a:ext cx="2910650" cy="1391920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53" y="5116513"/>
            <a:ext cx="3004636" cy="137774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690003" y="3982174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tx1"/>
                </a:solidFill>
              </a:rPr>
              <a:t>&lt;DCON&gt;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40924" y="5190541"/>
            <a:ext cx="9140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dirty="0" smtClean="0">
                <a:solidFill>
                  <a:schemeClr val="tx1"/>
                </a:solidFill>
              </a:rPr>
              <a:t>&lt;R-DCON&gt;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385799" y="4152375"/>
            <a:ext cx="1540806" cy="292260"/>
            <a:chOff x="1385799" y="4134087"/>
            <a:chExt cx="1540806" cy="292260"/>
          </a:xfrm>
        </p:grpSpPr>
        <p:sp>
          <p:nvSpPr>
            <p:cNvPr id="4" name="TextBox 3"/>
            <p:cNvSpPr txBox="1"/>
            <p:nvPr/>
          </p:nvSpPr>
          <p:spPr>
            <a:xfrm>
              <a:off x="1385799" y="4164737"/>
              <a:ext cx="1540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0000FF"/>
                  </a:solidFill>
                </a:rPr>
                <a:t>Ideal stability </a:t>
              </a:r>
              <a:r>
                <a:rPr lang="en-US" altLang="ko-KR" sz="1100" dirty="0" err="1" smtClean="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ko-KR" sz="1100" dirty="0" err="1" smtClean="0">
                  <a:solidFill>
                    <a:srgbClr val="0000FF"/>
                  </a:solidFill>
                </a:rPr>
                <a:t>W</a:t>
              </a:r>
              <a:r>
                <a:rPr lang="en-US" altLang="ko-KR" sz="1100" baseline="-25000" dirty="0" err="1" smtClean="0">
                  <a:solidFill>
                    <a:srgbClr val="0000FF"/>
                  </a:solidFill>
                </a:rPr>
                <a:t>no</a:t>
              </a:r>
              <a:r>
                <a:rPr lang="en-US" altLang="ko-KR" sz="1100" baseline="-25000" dirty="0" smtClean="0">
                  <a:solidFill>
                    <a:srgbClr val="0000FF"/>
                  </a:solidFill>
                </a:rPr>
                <a:t>-wall</a:t>
              </a:r>
              <a:endParaRPr lang="ko-KR" alt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37487" y="4134087"/>
              <a:ext cx="38824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 smtClean="0">
                  <a:solidFill>
                    <a:srgbClr val="0000FF"/>
                  </a:solidFill>
                </a:rPr>
                <a:t>n = 1</a:t>
              </a:r>
              <a:endParaRPr lang="ko-KR" altLang="en-US" sz="7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336908" y="5410162"/>
            <a:ext cx="18678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0000FF"/>
                </a:solidFill>
              </a:rPr>
              <a:t>Resistive stability </a:t>
            </a:r>
            <a:r>
              <a:rPr lang="en-GB" altLang="ko-KR" sz="1100" dirty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en-GB" altLang="ko-KR" sz="1100" dirty="0" smtClean="0">
                <a:solidFill>
                  <a:srgbClr val="0000FF"/>
                </a:solidFill>
              </a:rPr>
              <a:t>′ (</a:t>
            </a:r>
            <a:r>
              <a:rPr lang="en-GB" altLang="ko-KR" sz="1100" i="1" dirty="0" smtClean="0">
                <a:solidFill>
                  <a:srgbClr val="0000FF"/>
                </a:solidFill>
              </a:rPr>
              <a:t>q</a:t>
            </a:r>
            <a:r>
              <a:rPr lang="en-GB" altLang="ko-KR" sz="1100" dirty="0" smtClean="0">
                <a:solidFill>
                  <a:srgbClr val="0000FF"/>
                </a:solidFill>
              </a:rPr>
              <a:t> = 2)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89992" y="2076725"/>
            <a:ext cx="751406" cy="442035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lIns="72000" tIns="36000" rIns="36000" bIns="36000" rtlCol="0">
            <a:spAutoFit/>
          </a:bodyPr>
          <a:lstStyle/>
          <a:p>
            <a:r>
              <a:rPr lang="en-US" altLang="ko-KR" sz="1200" dirty="0" err="1" smtClean="0">
                <a:latin typeface="Symbol" panose="05050102010706020507" pitchFamily="18" charset="2"/>
              </a:rPr>
              <a:t>b</a:t>
            </a:r>
            <a:r>
              <a:rPr lang="en-US" altLang="ko-KR" sz="1200" baseline="-25000" dirty="0" err="1" smtClean="0"/>
              <a:t>N</a:t>
            </a:r>
            <a:r>
              <a:rPr lang="en-US" altLang="ko-KR" sz="1200" dirty="0" smtClean="0"/>
              <a:t> = 3.4</a:t>
            </a:r>
          </a:p>
          <a:p>
            <a:r>
              <a:rPr lang="en-US" altLang="ko-KR" sz="1200" dirty="0" err="1" smtClean="0"/>
              <a:t>f</a:t>
            </a:r>
            <a:r>
              <a:rPr lang="en-US" altLang="ko-KR" sz="1200" baseline="-25000" dirty="0" err="1" smtClean="0"/>
              <a:t>NI</a:t>
            </a:r>
            <a:r>
              <a:rPr lang="en-US" altLang="ko-KR" sz="1200" dirty="0" smtClean="0"/>
              <a:t> = 96%</a:t>
            </a:r>
            <a:endParaRPr lang="ko-KR" altLang="en-US" sz="1200" dirty="0"/>
          </a:p>
        </p:txBody>
      </p:sp>
      <p:pic>
        <p:nvPicPr>
          <p:cNvPr id="40" name="Picture 3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2576" y="1596221"/>
            <a:ext cx="750512" cy="40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2259108" y="1759508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P</a:t>
            </a:r>
            <a:r>
              <a:rPr lang="en-US" altLang="ko-KR" sz="1050" baseline="-25000" dirty="0" smtClean="0"/>
              <a:t>NBI</a:t>
            </a:r>
            <a:r>
              <a:rPr lang="en-US" altLang="ko-KR" sz="1100" dirty="0" smtClean="0"/>
              <a:t> = 6.5 MW </a:t>
            </a:r>
            <a:endParaRPr lang="ko-KR" alt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785589" y="3800852"/>
            <a:ext cx="75533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KSTAR 16325</a:t>
            </a:r>
            <a:endParaRPr lang="ko-KR" altLang="en-US" sz="700" dirty="0"/>
          </a:p>
        </p:txBody>
      </p:sp>
    </p:spTree>
    <p:extLst>
      <p:ext uri="{BB962C8B-B14F-4D97-AF65-F5344CB8AC3E}">
        <p14:creationId xmlns:p14="http://schemas.microsoft.com/office/powerpoint/2010/main" val="42220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Venus 1 HD:Tokamak XP's, etc.:TFTR, XP's, etc.:CY 96:DT-801 High li:7/96 run:DT-801 7/8 sum/run plan</Template>
  <TotalTime>123445</TotalTime>
  <Pages>13</Pages>
  <Words>197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HY견고딕</vt:lpstr>
      <vt:lpstr>굴림</vt:lpstr>
      <vt:lpstr>맑은 고딕</vt:lpstr>
      <vt:lpstr>Arial</vt:lpstr>
      <vt:lpstr>Helvetica</vt:lpstr>
      <vt:lpstr>Symbol</vt:lpstr>
      <vt:lpstr>Trebuchet MS</vt:lpstr>
      <vt:lpstr>Wingdings</vt:lpstr>
      <vt:lpstr>run plan</vt:lpstr>
      <vt:lpstr>EX/P7-16 : Stability, Transport, and Active MHD Mode Control Analysis  of KSTAR High Performance Plasmas Supporting Disruption Avoidance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KSTAR</dc:title>
  <dc:subject>CU KSTAR base slide format</dc:subject>
  <dc:creator>Y.S. Park</dc:creator>
  <cp:keywords>KSTAR, NSTX</cp:keywords>
  <cp:lastModifiedBy>Young-Seok Park</cp:lastModifiedBy>
  <cp:revision>8214</cp:revision>
  <cp:lastPrinted>2018-09-28T01:19:55Z</cp:lastPrinted>
  <dcterms:created xsi:type="dcterms:W3CDTF">2000-01-31T02:57:44Z</dcterms:created>
  <dcterms:modified xsi:type="dcterms:W3CDTF">2018-09-28T01:25:19Z</dcterms:modified>
</cp:coreProperties>
</file>