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07" r:id="rId2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59"/>
    <a:srgbClr val="FF7900"/>
    <a:srgbClr val="D3F6FD"/>
    <a:srgbClr val="CBF5FD"/>
    <a:srgbClr val="C7F4FD"/>
    <a:srgbClr val="BFF3FD"/>
    <a:srgbClr val="D6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3" autoAdjust="0"/>
    <p:restoredTop sz="94316" autoAdjust="0"/>
  </p:normalViewPr>
  <p:slideViewPr>
    <p:cSldViewPr>
      <p:cViewPr>
        <p:scale>
          <a:sx n="100" d="100"/>
          <a:sy n="100" d="100"/>
        </p:scale>
        <p:origin x="-1560" y="-216"/>
      </p:cViewPr>
      <p:guideLst>
        <p:guide orient="horz" pos="624"/>
        <p:guide pos="5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24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39514-D861-4645-BD71-A7192995641A}" type="datetimeFigureOut">
              <a:rPr lang="de-DE" smtClean="0"/>
              <a:t>27.09.2018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111AF-1BCF-4254-88D6-F064BDCCD04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7720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F0DDD0FF-1AC5-44D0-AEA1-887F51C258D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8340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DDD0FF-1AC5-44D0-AEA1-887F51C258D3}" type="slidenum">
              <a:rPr lang="de-DE" smtClean="0"/>
              <a:pPr>
                <a:defRPr/>
              </a:pPr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3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35" y="6534946"/>
            <a:ext cx="604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BDE2AD00-00AA-4E32-AED1-F23297C6550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4513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35" y="6534946"/>
            <a:ext cx="388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BDE2AD00-00AA-4E32-AED1-F23297C65505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6" name="Picture 5" descr="ipp_logo_col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8648" y="378570"/>
            <a:ext cx="777848" cy="68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5"/>
          <p:cNvSpPr txBox="1">
            <a:spLocks/>
          </p:cNvSpPr>
          <p:nvPr userDrawn="1"/>
        </p:nvSpPr>
        <p:spPr bwMode="auto">
          <a:xfrm>
            <a:off x="720760" y="6600593"/>
            <a:ext cx="3744416" cy="29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1000" b="1" baseline="0" dirty="0" smtClean="0">
                <a:solidFill>
                  <a:schemeClr val="bg1"/>
                </a:solidFill>
              </a:rPr>
              <a:t>Vinodh Bandaru</a:t>
            </a:r>
            <a:endParaRPr lang="de-DE" sz="1000" dirty="0" smtClean="0">
              <a:solidFill>
                <a:schemeClr val="bg1"/>
              </a:solidFill>
            </a:endParaRPr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 bwMode="auto">
          <a:xfrm>
            <a:off x="-2" y="0"/>
            <a:ext cx="9144002" cy="2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de-DE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69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pp_logo_col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8648" y="578595"/>
            <a:ext cx="777848" cy="68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5"/>
          <p:cNvSpPr txBox="1">
            <a:spLocks/>
          </p:cNvSpPr>
          <p:nvPr userDrawn="1"/>
        </p:nvSpPr>
        <p:spPr bwMode="auto">
          <a:xfrm>
            <a:off x="720760" y="6600593"/>
            <a:ext cx="3744416" cy="29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1000" b="1" baseline="0" dirty="0" smtClean="0">
                <a:solidFill>
                  <a:schemeClr val="bg1"/>
                </a:solidFill>
              </a:rPr>
              <a:t>Vinodh Bandaru</a:t>
            </a:r>
            <a:endParaRPr lang="de-DE" sz="1000" dirty="0" smtClean="0">
              <a:solidFill>
                <a:schemeClr val="bg1"/>
              </a:solidFill>
            </a:endParaRPr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 bwMode="auto">
          <a:xfrm>
            <a:off x="-2" y="0"/>
            <a:ext cx="9144002" cy="2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de-DE" sz="1000" dirty="0" smtClean="0">
              <a:solidFill>
                <a:schemeClr val="bg1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35" y="6534946"/>
            <a:ext cx="388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BDE2AD00-00AA-4E32-AED1-F23297C6550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429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 txBox="1">
            <a:spLocks/>
          </p:cNvSpPr>
          <p:nvPr userDrawn="1"/>
        </p:nvSpPr>
        <p:spPr bwMode="auto">
          <a:xfrm>
            <a:off x="720760" y="6600593"/>
            <a:ext cx="3744416" cy="29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1000" b="1" baseline="0" dirty="0" smtClean="0">
                <a:solidFill>
                  <a:schemeClr val="bg1"/>
                </a:solidFill>
              </a:rPr>
              <a:t>Vinodh Bandaru</a:t>
            </a:r>
            <a:endParaRPr lang="de-DE" sz="1000" dirty="0" smtClean="0">
              <a:solidFill>
                <a:schemeClr val="bg1"/>
              </a:solidFill>
            </a:endParaRPr>
          </a:p>
        </p:txBody>
      </p:sp>
      <p:sp>
        <p:nvSpPr>
          <p:cNvPr id="6" name="Foliennummernplatzhalter 5"/>
          <p:cNvSpPr txBox="1">
            <a:spLocks/>
          </p:cNvSpPr>
          <p:nvPr userDrawn="1"/>
        </p:nvSpPr>
        <p:spPr bwMode="auto">
          <a:xfrm>
            <a:off x="-2" y="0"/>
            <a:ext cx="9144002" cy="2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de-DE" sz="100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35" y="6534946"/>
            <a:ext cx="388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BDE2AD00-00AA-4E32-AED1-F23297C6550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603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pp_logo_col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8648" y="378570"/>
            <a:ext cx="777848" cy="68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5"/>
          <p:cNvSpPr txBox="1">
            <a:spLocks/>
          </p:cNvSpPr>
          <p:nvPr userDrawn="1"/>
        </p:nvSpPr>
        <p:spPr bwMode="auto">
          <a:xfrm>
            <a:off x="720760" y="6600593"/>
            <a:ext cx="3744416" cy="29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1000" b="1" baseline="0" dirty="0" smtClean="0">
                <a:solidFill>
                  <a:schemeClr val="bg1"/>
                </a:solidFill>
              </a:rPr>
              <a:t>Vinodh Bandaru</a:t>
            </a:r>
            <a:endParaRPr lang="de-DE" sz="1000" dirty="0" smtClean="0">
              <a:solidFill>
                <a:schemeClr val="bg1"/>
              </a:solidFill>
            </a:endParaRPr>
          </a:p>
        </p:txBody>
      </p:sp>
      <p:sp>
        <p:nvSpPr>
          <p:cNvPr id="6" name="Foliennummernplatzhalter 5"/>
          <p:cNvSpPr txBox="1">
            <a:spLocks/>
          </p:cNvSpPr>
          <p:nvPr userDrawn="1"/>
        </p:nvSpPr>
        <p:spPr bwMode="auto">
          <a:xfrm>
            <a:off x="-2" y="0"/>
            <a:ext cx="9144002" cy="2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de-DE" sz="1000" dirty="0" smtClean="0">
              <a:solidFill>
                <a:schemeClr val="bg1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35" y="6534946"/>
            <a:ext cx="388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BDE2AD00-00AA-4E32-AED1-F23297C6550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414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pp_logo_col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8648" y="388095"/>
            <a:ext cx="777848" cy="68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/>
          <p:cNvSpPr txBox="1">
            <a:spLocks/>
          </p:cNvSpPr>
          <p:nvPr userDrawn="1"/>
        </p:nvSpPr>
        <p:spPr bwMode="auto">
          <a:xfrm>
            <a:off x="-2" y="0"/>
            <a:ext cx="9144002" cy="2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de-DE" sz="1000" b="1" dirty="0" smtClean="0">
                <a:solidFill>
                  <a:schemeClr val="bg1">
                    <a:lumMod val="65000"/>
                  </a:schemeClr>
                </a:solidFill>
              </a:rPr>
              <a:t>          </a:t>
            </a:r>
            <a:r>
              <a:rPr lang="de-DE" sz="1000" b="1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pitchFamily="34" charset="-128"/>
                <a:cs typeface="+mn-cs"/>
              </a:rPr>
              <a:t>  Introduction                                                                      Project</a:t>
            </a:r>
            <a:r>
              <a:rPr lang="de-DE" sz="1000" b="1" kern="1200" baseline="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pitchFamily="34" charset="-128"/>
                <a:cs typeface="+mn-cs"/>
              </a:rPr>
              <a:t> goals</a:t>
            </a:r>
            <a:r>
              <a:rPr lang="de-DE" sz="1000" b="1" dirty="0" smtClean="0">
                <a:solidFill>
                  <a:schemeClr val="bg1">
                    <a:lumMod val="65000"/>
                  </a:schemeClr>
                </a:solidFill>
              </a:rPr>
              <a:t>                                                                                             Project plan</a:t>
            </a:r>
          </a:p>
          <a:p>
            <a:pPr algn="l"/>
            <a:endParaRPr lang="de-DE" sz="1000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35" y="6534946"/>
            <a:ext cx="388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BDE2AD00-00AA-4E32-AED1-F23297C6550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414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pp_logo_col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8648" y="397620"/>
            <a:ext cx="777848" cy="68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/>
          <p:cNvSpPr txBox="1">
            <a:spLocks/>
          </p:cNvSpPr>
          <p:nvPr userDrawn="1"/>
        </p:nvSpPr>
        <p:spPr bwMode="auto">
          <a:xfrm>
            <a:off x="720760" y="6600593"/>
            <a:ext cx="3744416" cy="29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1000" b="1" baseline="0" dirty="0" smtClean="0">
                <a:solidFill>
                  <a:schemeClr val="bg1"/>
                </a:solidFill>
              </a:rPr>
              <a:t>Vinodh Bandaru</a:t>
            </a:r>
            <a:endParaRPr lang="de-DE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2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0" y="5867400"/>
            <a:ext cx="457200" cy="762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ea typeface="ＭＳ Ｐゴシック" pitchFamily="1" charset="-128"/>
            </a:endParaRPr>
          </a:p>
        </p:txBody>
      </p:sp>
      <p:sp>
        <p:nvSpPr>
          <p:cNvPr id="21" name="Rectangle 12"/>
          <p:cNvSpPr>
            <a:spLocks noChangeArrowheads="1"/>
          </p:cNvSpPr>
          <p:nvPr userDrawn="1"/>
        </p:nvSpPr>
        <p:spPr bwMode="auto">
          <a:xfrm>
            <a:off x="0" y="2394"/>
            <a:ext cx="9144000" cy="274156"/>
          </a:xfrm>
          <a:prstGeom prst="rect">
            <a:avLst/>
          </a:prstGeom>
          <a:solidFill>
            <a:srgbClr val="0033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7" name="Foliennummernplatzhalter 5"/>
          <p:cNvSpPr txBox="1">
            <a:spLocks/>
          </p:cNvSpPr>
          <p:nvPr userDrawn="1"/>
        </p:nvSpPr>
        <p:spPr bwMode="auto">
          <a:xfrm>
            <a:off x="6719645" y="1091332"/>
            <a:ext cx="3487048" cy="17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Summary</a:t>
            </a:r>
            <a:endParaRPr lang="de-DE" sz="100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1" r:id="rId3"/>
    <p:sldLayoutId id="2147483652" r:id="rId4"/>
    <p:sldLayoutId id="2147483654" r:id="rId5"/>
    <p:sldLayoutId id="2147483655" r:id="rId6"/>
    <p:sldLayoutId id="214748365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36" y="6534946"/>
            <a:ext cx="373588" cy="365125"/>
          </a:xfrm>
        </p:spPr>
        <p:txBody>
          <a:bodyPr/>
          <a:lstStyle/>
          <a:p>
            <a:r>
              <a:rPr lang="en-IN" smtClean="0"/>
              <a:t>7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100921" y="327323"/>
            <a:ext cx="908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Non-linear </a:t>
            </a:r>
            <a:r>
              <a:rPr lang="en-IN" dirty="0"/>
              <a:t>MHD </a:t>
            </a:r>
            <a:r>
              <a:rPr lang="en-IN" dirty="0" smtClean="0"/>
              <a:t>simulations of ITER </a:t>
            </a:r>
            <a:r>
              <a:rPr lang="en-IN" dirty="0" smtClean="0"/>
              <a:t>VDE </a:t>
            </a:r>
            <a:r>
              <a:rPr lang="en-IN" dirty="0" smtClean="0"/>
              <a:t>with </a:t>
            </a:r>
            <a:r>
              <a:rPr lang="en-IN" dirty="0" smtClean="0"/>
              <a:t>runaway electrons</a:t>
            </a:r>
            <a:endParaRPr lang="en-IN" baseline="30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50384" y="863012"/>
            <a:ext cx="8498079" cy="2457267"/>
            <a:chOff x="250384" y="1482509"/>
            <a:chExt cx="8498079" cy="2457267"/>
          </a:xfrm>
        </p:grpSpPr>
        <p:pic>
          <p:nvPicPr>
            <p:cNvPr id="17" name="Imagen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4982" y="1836715"/>
              <a:ext cx="2763481" cy="2103061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250384" y="1482509"/>
              <a:ext cx="8241399" cy="2393322"/>
              <a:chOff x="250581" y="1482509"/>
              <a:chExt cx="6812347" cy="239332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50581" y="1590590"/>
                <a:ext cx="4465080" cy="2285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1938">
                  <a:lnSpc>
                    <a:spcPts val="1870"/>
                  </a:lnSpc>
                  <a:buClr>
                    <a:schemeClr val="tx1"/>
                  </a:buClr>
                </a:pPr>
                <a:r>
                  <a:rPr lang="en-IN" sz="1600" dirty="0" smtClean="0">
                    <a:solidFill>
                      <a:srgbClr val="000000"/>
                    </a:solidFill>
                    <a:latin typeface="+mn-lt"/>
                  </a:rPr>
                  <a:t>Non-linear MHD simulations of </a:t>
                </a:r>
                <a:r>
                  <a:rPr lang="en-IN" sz="1600" dirty="0" smtClean="0">
                    <a:solidFill>
                      <a:srgbClr val="000000"/>
                    </a:solidFill>
                    <a:latin typeface="+mn-lt"/>
                  </a:rPr>
                  <a:t>ITER VDE with simultaneous generation of runaway electrons using JOREK-STARWALL</a:t>
                </a:r>
                <a:r>
                  <a:rPr lang="en-IN" sz="1600" baseline="30000" dirty="0" smtClean="0">
                    <a:solidFill>
                      <a:srgbClr val="000000"/>
                    </a:solidFill>
                    <a:latin typeface="+mn-lt"/>
                  </a:rPr>
                  <a:t>*</a:t>
                </a:r>
                <a:r>
                  <a:rPr lang="en-IN" sz="1600" dirty="0" smtClean="0">
                    <a:solidFill>
                      <a:srgbClr val="000000"/>
                    </a:solidFill>
                    <a:latin typeface="+mn-lt"/>
                  </a:rPr>
                  <a:t> code</a:t>
                </a:r>
              </a:p>
              <a:p>
                <a:pPr marL="714375" indent="-266700">
                  <a:lnSpc>
                    <a:spcPts val="187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IN" sz="1600" dirty="0" smtClean="0">
                    <a:solidFill>
                      <a:srgbClr val="000000"/>
                    </a:solidFill>
                    <a:latin typeface="+mn-lt"/>
                  </a:rPr>
                  <a:t>Cold VDE of a non-stochastic post thermal-       quench plasma</a:t>
                </a:r>
              </a:p>
              <a:p>
                <a:pPr marL="714375" indent="-266700">
                  <a:lnSpc>
                    <a:spcPts val="187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IN" sz="1600" i="1" dirty="0" err="1" smtClean="0">
                    <a:solidFill>
                      <a:srgbClr val="000000"/>
                    </a:solidFill>
                    <a:latin typeface="+mn-lt"/>
                  </a:rPr>
                  <a:t>I</a:t>
                </a:r>
                <a:r>
                  <a:rPr lang="en-IN" sz="1600" i="1" baseline="-25000" dirty="0" err="1" smtClean="0">
                    <a:solidFill>
                      <a:srgbClr val="000000"/>
                    </a:solidFill>
                    <a:latin typeface="+mn-lt"/>
                  </a:rPr>
                  <a:t>p</a:t>
                </a:r>
                <a:r>
                  <a:rPr lang="en-IN" sz="1600" i="1" dirty="0" smtClean="0">
                    <a:solidFill>
                      <a:srgbClr val="000000"/>
                    </a:solidFill>
                    <a:latin typeface="+mn-lt"/>
                  </a:rPr>
                  <a:t>=15MA</a:t>
                </a:r>
                <a:r>
                  <a:rPr lang="en-IN" sz="1600" dirty="0" smtClean="0">
                    <a:solidFill>
                      <a:srgbClr val="000000"/>
                    </a:solidFill>
                    <a:latin typeface="+mn-lt"/>
                  </a:rPr>
                  <a:t>, constant density and constant   </a:t>
                </a:r>
              </a:p>
              <a:p>
                <a:pPr marL="714375" indent="-266700">
                  <a:lnSpc>
                    <a:spcPts val="1870"/>
                  </a:lnSpc>
                  <a:buClr>
                    <a:schemeClr val="tx1"/>
                  </a:buClr>
                </a:pPr>
                <a:r>
                  <a:rPr lang="en-IN" sz="1600" dirty="0" smtClean="0">
                    <a:solidFill>
                      <a:srgbClr val="000000"/>
                    </a:solidFill>
                    <a:latin typeface="+mn-lt"/>
                  </a:rPr>
                  <a:t>     temperature</a:t>
                </a:r>
              </a:p>
              <a:p>
                <a:pPr marL="714375" indent="-266700">
                  <a:lnSpc>
                    <a:spcPts val="187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IN" sz="1600" dirty="0" smtClean="0">
                    <a:solidFill>
                      <a:srgbClr val="000000"/>
                    </a:solidFill>
                    <a:latin typeface="+mn-lt"/>
                  </a:rPr>
                  <a:t>Effects of all conducting structures considered</a:t>
                </a:r>
              </a:p>
              <a:p>
                <a:pPr marL="714375" indent="-266700">
                  <a:lnSpc>
                    <a:spcPts val="187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IN" sz="1600" dirty="0" smtClean="0">
                    <a:solidFill>
                      <a:srgbClr val="000000"/>
                    </a:solidFill>
                    <a:latin typeface="+mn-lt"/>
                  </a:rPr>
                  <a:t>Fluid model for runaway electrons   </a:t>
                </a:r>
                <a:endParaRPr lang="en-IN" sz="1600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639982" y="1482509"/>
                <a:ext cx="1422946" cy="33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IN" sz="1200" dirty="0" smtClean="0">
                    <a:solidFill>
                      <a:srgbClr val="000000"/>
                    </a:solidFill>
                    <a:latin typeface="+mn-lt"/>
                  </a:rPr>
                  <a:t>Configuration</a:t>
                </a:r>
                <a:r>
                  <a:rPr lang="en-IN" sz="1200" baseline="30000" dirty="0" smtClean="0">
                    <a:solidFill>
                      <a:srgbClr val="000000"/>
                    </a:solidFill>
                    <a:latin typeface="+mn-lt"/>
                  </a:rPr>
                  <a:t>#</a:t>
                </a:r>
                <a:endParaRPr lang="en-IN" sz="1200" baseline="30000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6457925" y="6068625"/>
            <a:ext cx="2864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250">
              <a:buClr>
                <a:schemeClr val="tx1"/>
              </a:buClr>
            </a:pPr>
            <a:r>
              <a:rPr lang="en-IN" sz="1100" i="1" dirty="0">
                <a:solidFill>
                  <a:srgbClr val="000000"/>
                </a:solidFill>
              </a:rPr>
              <a:t>* </a:t>
            </a:r>
            <a:r>
              <a:rPr lang="en-IN" sz="1100" i="1" dirty="0" err="1" smtClean="0">
                <a:solidFill>
                  <a:srgbClr val="000000"/>
                </a:solidFill>
              </a:rPr>
              <a:t>Czarny</a:t>
            </a:r>
            <a:r>
              <a:rPr lang="en-IN" sz="1100" i="1" dirty="0" smtClean="0">
                <a:solidFill>
                  <a:srgbClr val="000000"/>
                </a:solidFill>
              </a:rPr>
              <a:t> </a:t>
            </a:r>
            <a:r>
              <a:rPr lang="en-IN" sz="1100" i="1" dirty="0">
                <a:solidFill>
                  <a:srgbClr val="000000"/>
                </a:solidFill>
              </a:rPr>
              <a:t>et. al . J. </a:t>
            </a:r>
            <a:r>
              <a:rPr lang="en-IN" sz="1100" i="1" dirty="0" err="1" smtClean="0">
                <a:solidFill>
                  <a:srgbClr val="000000"/>
                </a:solidFill>
              </a:rPr>
              <a:t>Comput</a:t>
            </a:r>
            <a:r>
              <a:rPr lang="en-IN" sz="1100" i="1" dirty="0" smtClean="0">
                <a:solidFill>
                  <a:srgbClr val="000000"/>
                </a:solidFill>
              </a:rPr>
              <a:t>. Phys. 2008</a:t>
            </a:r>
          </a:p>
          <a:p>
            <a:pPr marL="146250">
              <a:buClr>
                <a:schemeClr val="tx1"/>
              </a:buClr>
            </a:pPr>
            <a:r>
              <a:rPr lang="en-IN" sz="1100" i="1" dirty="0" smtClean="0">
                <a:solidFill>
                  <a:srgbClr val="000000"/>
                </a:solidFill>
              </a:rPr>
              <a:t>* </a:t>
            </a:r>
            <a:r>
              <a:rPr lang="en-IN" sz="1100" i="1" dirty="0" err="1" smtClean="0">
                <a:solidFill>
                  <a:srgbClr val="000000"/>
                </a:solidFill>
              </a:rPr>
              <a:t>Hoelzl</a:t>
            </a:r>
            <a:r>
              <a:rPr lang="en-IN" sz="1100" i="1" dirty="0" smtClean="0">
                <a:solidFill>
                  <a:srgbClr val="000000"/>
                </a:solidFill>
              </a:rPr>
              <a:t> </a:t>
            </a:r>
            <a:r>
              <a:rPr lang="en-IN" sz="1100" i="1" dirty="0">
                <a:solidFill>
                  <a:srgbClr val="000000"/>
                </a:solidFill>
              </a:rPr>
              <a:t>et. al </a:t>
            </a:r>
            <a:r>
              <a:rPr lang="en-IN" sz="1100" i="1" dirty="0" smtClean="0">
                <a:solidFill>
                  <a:srgbClr val="000000"/>
                </a:solidFill>
              </a:rPr>
              <a:t>. J. Phys 2012</a:t>
            </a:r>
            <a:endParaRPr lang="en-IN" sz="1100" i="1" dirty="0">
              <a:solidFill>
                <a:srgbClr val="000000"/>
              </a:solidFill>
            </a:endParaRPr>
          </a:p>
          <a:p>
            <a:pPr marL="146250">
              <a:buClr>
                <a:schemeClr val="tx1"/>
              </a:buClr>
            </a:pPr>
            <a:r>
              <a:rPr lang="en-IN" sz="1100" i="1" dirty="0" smtClean="0">
                <a:solidFill>
                  <a:srgbClr val="000000"/>
                </a:solidFill>
                <a:latin typeface="+mn-lt"/>
              </a:rPr>
              <a:t># </a:t>
            </a:r>
            <a:r>
              <a:rPr lang="en-IN" sz="1100" i="1" dirty="0" err="1" smtClean="0">
                <a:solidFill>
                  <a:srgbClr val="000000"/>
                </a:solidFill>
                <a:latin typeface="+mn-lt"/>
              </a:rPr>
              <a:t>Artola</a:t>
            </a:r>
            <a:r>
              <a:rPr lang="en-IN" sz="110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IN" sz="1100" i="1" dirty="0" smtClean="0">
                <a:solidFill>
                  <a:srgbClr val="000000"/>
                </a:solidFill>
                <a:latin typeface="+mn-lt"/>
              </a:rPr>
              <a:t>et. al .NF </a:t>
            </a:r>
            <a:r>
              <a:rPr lang="en-IN" sz="1100" i="1" dirty="0" smtClean="0">
                <a:solidFill>
                  <a:srgbClr val="000000"/>
                </a:solidFill>
                <a:latin typeface="+mn-lt"/>
              </a:rPr>
              <a:t>2018</a:t>
            </a:r>
          </a:p>
          <a:p>
            <a:pPr marL="146250">
              <a:buClr>
                <a:schemeClr val="tx1"/>
              </a:buClr>
            </a:pPr>
            <a:r>
              <a:rPr lang="en-IN" sz="1100" i="1" dirty="0" smtClean="0">
                <a:solidFill>
                  <a:srgbClr val="000000"/>
                </a:solidFill>
                <a:latin typeface="+mn-lt"/>
              </a:rPr>
              <a:t>$ </a:t>
            </a:r>
            <a:r>
              <a:rPr lang="en-IN" sz="1100" i="1" dirty="0" err="1" smtClean="0">
                <a:solidFill>
                  <a:srgbClr val="000000"/>
                </a:solidFill>
                <a:latin typeface="+mn-lt"/>
              </a:rPr>
              <a:t>Aleynikova</a:t>
            </a:r>
            <a:r>
              <a:rPr lang="en-IN" sz="1100" i="1" dirty="0" smtClean="0">
                <a:solidFill>
                  <a:srgbClr val="000000"/>
                </a:solidFill>
                <a:latin typeface="+mn-lt"/>
              </a:rPr>
              <a:t> et. al. PPR 2016</a:t>
            </a:r>
            <a:endParaRPr lang="en-IN" sz="1100" i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832" y="3299842"/>
            <a:ext cx="24175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IN" sz="1800" dirty="0" smtClean="0">
                <a:solidFill>
                  <a:srgbClr val="000000"/>
                </a:solidFill>
                <a:latin typeface="+mn-lt"/>
              </a:rPr>
              <a:t>Preliminary results</a:t>
            </a:r>
            <a:endParaRPr lang="en-IN" sz="1800" dirty="0" smtClean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28340" y="-58860"/>
            <a:ext cx="9173220" cy="6080148"/>
            <a:chOff x="-128340" y="139301"/>
            <a:chExt cx="9173220" cy="6080148"/>
          </a:xfrm>
        </p:grpSpPr>
        <p:grpSp>
          <p:nvGrpSpPr>
            <p:cNvPr id="3" name="Group 2"/>
            <p:cNvGrpSpPr/>
            <p:nvPr/>
          </p:nvGrpSpPr>
          <p:grpSpPr>
            <a:xfrm>
              <a:off x="-128340" y="139301"/>
              <a:ext cx="9173220" cy="6080148"/>
              <a:chOff x="-1480678" y="139301"/>
              <a:chExt cx="9173220" cy="6080148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537102" y="4138012"/>
                <a:ext cx="6155440" cy="2081437"/>
                <a:chOff x="1186635" y="1586269"/>
                <a:chExt cx="6155440" cy="2081437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8803" y="1741354"/>
                  <a:ext cx="3133272" cy="13399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6635" y="1586269"/>
                  <a:ext cx="2951641" cy="2081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2" name="TextBox 21"/>
              <p:cNvSpPr txBox="1"/>
              <p:nvPr/>
            </p:nvSpPr>
            <p:spPr>
              <a:xfrm>
                <a:off x="2187424" y="3905324"/>
                <a:ext cx="2664296" cy="33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1938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IN" sz="1200" dirty="0" smtClean="0">
                    <a:solidFill>
                      <a:srgbClr val="000000"/>
                    </a:solidFill>
                    <a:latin typeface="+mn-lt"/>
                  </a:rPr>
                  <a:t>Poloidal kinetic energy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64385" y="3921224"/>
                <a:ext cx="28317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1938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IN" sz="1200" dirty="0" smtClean="0">
                    <a:solidFill>
                      <a:srgbClr val="000000"/>
                    </a:solidFill>
                    <a:latin typeface="+mn-lt"/>
                  </a:rPr>
                  <a:t>Electric potential : non-zero modes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-451977" y="3877153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1938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IN" sz="1200" dirty="0" smtClean="0">
                    <a:solidFill>
                      <a:srgbClr val="000000"/>
                    </a:solidFill>
                    <a:latin typeface="+mn-lt"/>
                  </a:rPr>
                  <a:t>Safety factor</a:t>
                </a:r>
                <a:endParaRPr lang="en-IN" sz="1200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-1480678" y="139301"/>
                <a:ext cx="5759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1938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IN" sz="1200" dirty="0" smtClean="0">
                    <a:solidFill>
                      <a:schemeClr val="bg1"/>
                    </a:solidFill>
                    <a:latin typeface="+mn-lt"/>
                  </a:rPr>
                  <a:t>V. </a:t>
                </a:r>
                <a:r>
                  <a:rPr lang="en-IN" sz="1200" dirty="0" err="1" smtClean="0">
                    <a:solidFill>
                      <a:schemeClr val="bg1"/>
                    </a:solidFill>
                    <a:latin typeface="+mn-lt"/>
                  </a:rPr>
                  <a:t>Bandaru</a:t>
                </a:r>
                <a:r>
                  <a:rPr lang="en-IN" sz="1200" dirty="0" smtClean="0">
                    <a:solidFill>
                      <a:schemeClr val="bg1"/>
                    </a:solidFill>
                    <a:latin typeface="+mn-lt"/>
                  </a:rPr>
                  <a:t>, F.J. </a:t>
                </a:r>
                <a:r>
                  <a:rPr lang="en-IN" sz="1200" dirty="0" err="1" smtClean="0">
                    <a:solidFill>
                      <a:schemeClr val="bg1"/>
                    </a:solidFill>
                    <a:latin typeface="+mn-lt"/>
                  </a:rPr>
                  <a:t>Artola</a:t>
                </a:r>
                <a:r>
                  <a:rPr lang="en-IN" sz="1200" dirty="0" smtClean="0">
                    <a:solidFill>
                      <a:schemeClr val="bg1"/>
                    </a:solidFill>
                    <a:latin typeface="+mn-lt"/>
                  </a:rPr>
                  <a:t>, M. </a:t>
                </a:r>
                <a:r>
                  <a:rPr lang="en-IN" sz="1200" dirty="0" err="1" smtClean="0">
                    <a:solidFill>
                      <a:schemeClr val="bg1"/>
                    </a:solidFill>
                    <a:latin typeface="+mn-lt"/>
                  </a:rPr>
                  <a:t>Hoelzl</a:t>
                </a:r>
                <a:r>
                  <a:rPr lang="en-IN" sz="1200" dirty="0" smtClean="0">
                    <a:solidFill>
                      <a:schemeClr val="bg1"/>
                    </a:solidFill>
                    <a:latin typeface="+mn-lt"/>
                  </a:rPr>
                  <a:t>, G. Papp, P. </a:t>
                </a:r>
                <a:r>
                  <a:rPr lang="en-IN" sz="1200" dirty="0" err="1" smtClean="0">
                    <a:solidFill>
                      <a:schemeClr val="bg1"/>
                    </a:solidFill>
                    <a:latin typeface="+mn-lt"/>
                  </a:rPr>
                  <a:t>Aleynikov</a:t>
                </a:r>
                <a:r>
                  <a:rPr lang="en-IN" sz="1200" dirty="0" smtClean="0">
                    <a:solidFill>
                      <a:schemeClr val="bg1"/>
                    </a:solidFill>
                    <a:latin typeface="+mn-lt"/>
                  </a:rPr>
                  <a:t>, G.T.A. </a:t>
                </a:r>
                <a:r>
                  <a:rPr lang="en-IN" sz="1200" dirty="0" err="1" smtClean="0">
                    <a:solidFill>
                      <a:schemeClr val="bg1"/>
                    </a:solidFill>
                    <a:latin typeface="+mn-lt"/>
                  </a:rPr>
                  <a:t>Huijsmans</a:t>
                </a:r>
                <a:endParaRPr lang="en-IN" sz="1200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6" y="4171770"/>
              <a:ext cx="2862244" cy="2019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227132" y="6133147"/>
            <a:ext cx="6022383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285750">
              <a:lnSpc>
                <a:spcPts val="187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1600" dirty="0" smtClean="0">
                <a:solidFill>
                  <a:srgbClr val="000000"/>
                </a:solidFill>
                <a:latin typeface="+mn-lt"/>
              </a:rPr>
              <a:t>RE curren</a:t>
            </a:r>
            <a:r>
              <a:rPr lang="en-IN" sz="1600" dirty="0" smtClean="0">
                <a:solidFill>
                  <a:srgbClr val="000000"/>
                </a:solidFill>
                <a:latin typeface="+mn-lt"/>
              </a:rPr>
              <a:t>t profile </a:t>
            </a:r>
            <a:r>
              <a:rPr lang="en-IN" sz="1600" dirty="0" smtClean="0">
                <a:solidFill>
                  <a:srgbClr val="000000"/>
                </a:solidFill>
                <a:latin typeface="+mn-lt"/>
              </a:rPr>
              <a:t>peaking leads to q&lt;1</a:t>
            </a:r>
            <a:endParaRPr lang="en-IN" sz="1600" dirty="0" smtClean="0">
              <a:solidFill>
                <a:srgbClr val="000000"/>
              </a:solidFill>
              <a:latin typeface="+mn-lt"/>
            </a:endParaRPr>
          </a:p>
          <a:p>
            <a:pPr marL="432000" indent="-285750">
              <a:lnSpc>
                <a:spcPts val="187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1600" dirty="0" smtClean="0">
                <a:solidFill>
                  <a:srgbClr val="000000"/>
                </a:solidFill>
                <a:latin typeface="+mn-lt"/>
              </a:rPr>
              <a:t>(1,1) mode observed to dominate in the presence of REs</a:t>
            </a:r>
            <a:r>
              <a:rPr lang="en-IN" sz="1600" baseline="30000" dirty="0" smtClean="0">
                <a:solidFill>
                  <a:srgbClr val="000000"/>
                </a:solidFill>
                <a:latin typeface="+mn-lt"/>
              </a:rPr>
              <a:t>$</a:t>
            </a:r>
            <a:r>
              <a:rPr lang="en-IN" sz="1600" dirty="0" smtClean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27" name="Picture 2" descr="http://www.fusenet.eu/sites/default/files/eurofusion_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80158" y="-9464"/>
            <a:ext cx="1130506" cy="292573"/>
          </a:xfrm>
          <a:prstGeom prst="rect">
            <a:avLst/>
          </a:prstGeom>
          <a:noFill/>
        </p:spPr>
      </p:pic>
      <p:pic>
        <p:nvPicPr>
          <p:cNvPr id="28" name="Picture 5" descr="ipp_logo_colo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12982" y="1447"/>
            <a:ext cx="427148" cy="37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984982" y="5387216"/>
            <a:ext cx="1620688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>
              <a:lnSpc>
                <a:spcPct val="150000"/>
              </a:lnSpc>
              <a:buClr>
                <a:schemeClr val="tx1"/>
              </a:buClr>
            </a:pPr>
            <a:r>
              <a:rPr lang="en-IN" sz="1200" dirty="0" smtClean="0">
                <a:solidFill>
                  <a:srgbClr val="000000"/>
                </a:solidFill>
                <a:latin typeface="+mn-lt"/>
              </a:rPr>
              <a:t>Without REs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67067" y="5391119"/>
            <a:ext cx="1620688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>
              <a:lnSpc>
                <a:spcPct val="150000"/>
              </a:lnSpc>
              <a:buClr>
                <a:schemeClr val="tx1"/>
              </a:buClr>
            </a:pPr>
            <a:r>
              <a:rPr lang="en-IN" sz="1200" dirty="0" smtClean="0">
                <a:solidFill>
                  <a:srgbClr val="000000"/>
                </a:solidFill>
                <a:latin typeface="+mn-lt"/>
              </a:rPr>
              <a:t>With REs</a:t>
            </a:r>
          </a:p>
        </p:txBody>
      </p:sp>
    </p:spTree>
    <p:extLst>
      <p:ext uri="{BB962C8B-B14F-4D97-AF65-F5344CB8AC3E}">
        <p14:creationId xmlns:p14="http://schemas.microsoft.com/office/powerpoint/2010/main" val="22616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3">
      <a:dk1>
        <a:srgbClr val="003359"/>
      </a:dk1>
      <a:lt1>
        <a:srgbClr val="FFFFFF"/>
      </a:lt1>
      <a:dk2>
        <a:srgbClr val="FF7900"/>
      </a:dk2>
      <a:lt2>
        <a:srgbClr val="808080"/>
      </a:lt2>
      <a:accent1>
        <a:srgbClr val="B4DCDC"/>
      </a:accent1>
      <a:accent2>
        <a:srgbClr val="FF7900"/>
      </a:accent2>
      <a:accent3>
        <a:srgbClr val="FFFFFF"/>
      </a:accent3>
      <a:accent4>
        <a:srgbClr val="002A4B"/>
      </a:accent4>
      <a:accent5>
        <a:srgbClr val="D6EBEB"/>
      </a:accent5>
      <a:accent6>
        <a:srgbClr val="E76D00"/>
      </a:accent6>
      <a:hlink>
        <a:srgbClr val="00747A"/>
      </a:hlink>
      <a:folHlink>
        <a:srgbClr val="78B6AB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3359"/>
        </a:dk1>
        <a:lt1>
          <a:srgbClr val="FFFFFF"/>
        </a:lt1>
        <a:dk2>
          <a:srgbClr val="FF7900"/>
        </a:dk2>
        <a:lt2>
          <a:srgbClr val="808080"/>
        </a:lt2>
        <a:accent1>
          <a:srgbClr val="B4DCDC"/>
        </a:accent1>
        <a:accent2>
          <a:srgbClr val="FF7900"/>
        </a:accent2>
        <a:accent3>
          <a:srgbClr val="FFFFFF"/>
        </a:accent3>
        <a:accent4>
          <a:srgbClr val="002A4B"/>
        </a:accent4>
        <a:accent5>
          <a:srgbClr val="D6EBEB"/>
        </a:accent5>
        <a:accent6>
          <a:srgbClr val="E76D00"/>
        </a:accent6>
        <a:hlink>
          <a:srgbClr val="00747A"/>
        </a:hlink>
        <a:folHlink>
          <a:srgbClr val="78B6A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Leere Präsentation</vt:lpstr>
      <vt:lpstr>PowerPoint Presentation</vt:lpstr>
    </vt:vector>
  </TitlesOfParts>
  <Company>Torsten Weilepp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Torsten Weilepp</dc:creator>
  <cp:lastModifiedBy>Vinodh Kumar Bandaru</cp:lastModifiedBy>
  <cp:revision>2358</cp:revision>
  <cp:lastPrinted>2013-02-13T07:33:32Z</cp:lastPrinted>
  <dcterms:created xsi:type="dcterms:W3CDTF">2008-09-25T09:57:29Z</dcterms:created>
  <dcterms:modified xsi:type="dcterms:W3CDTF">2018-09-27T09:37:17Z</dcterms:modified>
</cp:coreProperties>
</file>