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1504" r:id="rId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9933"/>
    <a:srgbClr val="9999FF"/>
    <a:srgbClr val="FF3300"/>
    <a:srgbClr val="FF0000"/>
    <a:srgbClr val="00CC66"/>
    <a:srgbClr val="FFCC00"/>
    <a:srgbClr val="FF33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01"/>
    <p:restoredTop sz="94635"/>
  </p:normalViewPr>
  <p:slideViewPr>
    <p:cSldViewPr>
      <p:cViewPr varScale="1">
        <p:scale>
          <a:sx n="137" d="100"/>
          <a:sy n="137" d="100"/>
        </p:scale>
        <p:origin x="192" y="376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54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1848" y="-8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11" tIns="48356" rIns="96711" bIns="48356" numCol="1" anchor="t" anchorCtr="0" compatLnSpc="1">
            <a:prstTxWarp prst="textNoShape">
              <a:avLst/>
            </a:prstTxWarp>
          </a:bodyPr>
          <a:lstStyle>
            <a:lvl1pPr defTabSz="967442" eaLnBrk="1" hangingPunct="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11" tIns="48356" rIns="96711" bIns="48356" numCol="1" anchor="t" anchorCtr="0" compatLnSpc="1">
            <a:prstTxWarp prst="textNoShape">
              <a:avLst/>
            </a:prstTxWarp>
          </a:bodyPr>
          <a:lstStyle>
            <a:lvl1pPr algn="r" defTabSz="967442" eaLnBrk="1" hangingPunct="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11" tIns="48356" rIns="96711" bIns="48356" numCol="1" anchor="b" anchorCtr="0" compatLnSpc="1">
            <a:prstTxWarp prst="textNoShape">
              <a:avLst/>
            </a:prstTxWarp>
          </a:bodyPr>
          <a:lstStyle>
            <a:lvl1pPr defTabSz="967442" eaLnBrk="1" hangingPunct="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11" tIns="48356" rIns="96711" bIns="48356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b="0" i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2F005F49-D63D-9642-99F3-189604998B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922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5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5" tIns="47863" rIns="95725" bIns="47863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79888" y="0"/>
            <a:ext cx="3135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5" tIns="47863" rIns="95725" bIns="47863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7138" y="712788"/>
            <a:ext cx="4860925" cy="364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595813"/>
            <a:ext cx="5381625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5" tIns="47863" rIns="95725" bIns="478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2250"/>
            <a:ext cx="3135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5" tIns="47863" rIns="95725" bIns="47863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79888" y="9112250"/>
            <a:ext cx="3135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5" tIns="47863" rIns="95725" bIns="4786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b="0" i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6605C1B3-BCA8-7747-AB99-8E21D484A4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272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461D6-F5EE-C141-BE5D-F1569B1923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503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4FE8D-9A10-9A4D-B311-F5B0040699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48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0E5E1-D48C-AD41-ADE9-989580CCB5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70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763000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A2EFE-F14A-8E4C-979E-700BA135BC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99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E3CAA-AFCB-984A-8ABA-B381024650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95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512A4-BB55-8042-A377-FF2F7F96FD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0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2169D-C793-2E40-9D46-86F9B6744F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13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21DA8-073F-BD4A-ADB4-624F06FB59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189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FAEA7-8463-5B4F-9FCC-E2AD28B7AD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152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FD0AC-456E-224C-B73C-665C032E5B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7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6EE85-42E7-4747-8091-7C6B74E9D5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93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pic>
        <p:nvPicPr>
          <p:cNvPr id="1028" name="Picture 19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6413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b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NSTX-U</a:t>
            </a: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900" i="0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fld id="{8FF1E558-BEA1-8140-A80A-24CBD3908E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208"/>
          <p:cNvSpPr>
            <a:spLocks noChangeArrowheads="1"/>
          </p:cNvSpPr>
          <p:nvPr/>
        </p:nvSpPr>
        <p:spPr bwMode="auto">
          <a:xfrm>
            <a:off x="6400800" y="6580188"/>
            <a:ext cx="1981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endParaRPr lang="en-US" altLang="en-US" sz="900" i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pitchFamily="1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pitchFamily="1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pitchFamily="1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pitchFamily="1" charset="-128"/>
          <a:cs typeface="ＭＳ Ｐゴシック" pitchFamily="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ＭＳ Ｐゴシック" pitchFamily="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  <a:ea typeface="ＭＳ Ｐゴシック" pitchFamily="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  <a:ea typeface="ＭＳ Ｐゴシック" pitchFamily="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0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Electromagnetic Particle Injector (EPI) Proposed as a Backup Disruption Mitigation System for ITER</a:t>
            </a:r>
          </a:p>
        </p:txBody>
      </p:sp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1pPr>
            <a:lvl2pPr marL="742950" indent="-28575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2pPr>
            <a:lvl3pPr marL="1143000" indent="-22860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3pPr>
            <a:lvl4pPr marL="1600200" indent="-22860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4pPr>
            <a:lvl5pPr marL="2057400" indent="-22860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9pPr>
          </a:lstStyle>
          <a:p>
            <a:fld id="{855565F6-2A04-9241-956F-9533C28EE087}" type="slidenum">
              <a:rPr lang="en-US" altLang="en-US" sz="900" i="0">
                <a:solidFill>
                  <a:schemeClr val="accent2"/>
                </a:solidFill>
                <a:latin typeface="Arial" charset="0"/>
              </a:rPr>
              <a:pPr/>
              <a:t>0</a:t>
            </a:fld>
            <a:endParaRPr lang="en-US" altLang="en-US" sz="900" i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6" name="Picture 4" descr="ls:Users:rraman:Desktop:EPI syste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518" y="4052040"/>
            <a:ext cx="2238282" cy="248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6558690"/>
            <a:ext cx="2952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>
                <a:solidFill>
                  <a:schemeClr val="tx1"/>
                </a:solidFill>
              </a:rPr>
              <a:t>University of Washington / PPPL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933628"/>
            <a:ext cx="2956288" cy="44920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1362" y="920018"/>
            <a:ext cx="60708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Char char="•"/>
            </a:pPr>
            <a:r>
              <a:rPr lang="en-US" altLang="en-US" sz="1800" b="0" i="0" dirty="0">
                <a:solidFill>
                  <a:srgbClr val="262699"/>
                </a:solidFill>
                <a:latin typeface="Arial" charset="0"/>
              </a:rPr>
              <a:t>The EPI system accelerates a sabot to high-velocity using an electromagnetic impeller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800" b="0" i="0" dirty="0">
                <a:solidFill>
                  <a:srgbClr val="262699"/>
                </a:solidFill>
                <a:latin typeface="Arial" charset="0"/>
              </a:rPr>
              <a:t>At the end of the acceleration, within 2-3ms, the sabot will release granules of known velocity and distribution </a:t>
            </a:r>
            <a:r>
              <a:rPr lang="mr-IN" altLang="en-US" sz="1800" b="0" i="0" dirty="0">
                <a:solidFill>
                  <a:srgbClr val="262699"/>
                </a:solidFill>
              </a:rPr>
              <a:t>–</a:t>
            </a:r>
            <a:r>
              <a:rPr lang="en-US" altLang="en-US" sz="1800" b="0" i="0" dirty="0">
                <a:solidFill>
                  <a:srgbClr val="262699"/>
                </a:solidFill>
                <a:latin typeface="Arial" charset="0"/>
              </a:rPr>
              <a:t> or a Shell Pellet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800" b="0" i="0" dirty="0">
                <a:solidFill>
                  <a:schemeClr val="tx1"/>
                </a:solidFill>
                <a:latin typeface="Arial" charset="0"/>
              </a:rPr>
              <a:t>The </a:t>
            </a:r>
            <a:r>
              <a:rPr lang="en-US" altLang="en-US" sz="1800" i="0" dirty="0">
                <a:solidFill>
                  <a:srgbClr val="FF0000"/>
                </a:solidFill>
                <a:latin typeface="Arial" charset="0"/>
              </a:rPr>
              <a:t>primary advantage </a:t>
            </a:r>
            <a:r>
              <a:rPr lang="en-US" altLang="en-US" sz="1800" b="0" i="0" dirty="0">
                <a:solidFill>
                  <a:schemeClr val="tx1"/>
                </a:solidFill>
                <a:latin typeface="Arial" charset="0"/>
              </a:rPr>
              <a:t>of the EPI concept over SPI and other gas propelled systems is its potential to meet </a:t>
            </a:r>
            <a:r>
              <a:rPr lang="en-US" altLang="en-US" sz="1800" i="0" u="sng" dirty="0">
                <a:solidFill>
                  <a:srgbClr val="FF0000"/>
                </a:solidFill>
                <a:latin typeface="Arial" charset="0"/>
              </a:rPr>
              <a:t>short warning time scales</a:t>
            </a:r>
            <a:r>
              <a:rPr lang="en-US" altLang="en-US" sz="1800" b="0" i="0" dirty="0">
                <a:solidFill>
                  <a:schemeClr val="tx1"/>
                </a:solidFill>
                <a:latin typeface="Arial" charset="0"/>
              </a:rPr>
              <a:t>, while accurately delivering the required particle size and materials at the velocities needed for achieving the required </a:t>
            </a:r>
            <a:r>
              <a:rPr lang="en-US" altLang="en-US" sz="1800" i="0" u="sng" dirty="0">
                <a:solidFill>
                  <a:srgbClr val="FF0000"/>
                </a:solidFill>
                <a:latin typeface="Arial" charset="0"/>
              </a:rPr>
              <a:t>core penetration </a:t>
            </a:r>
            <a:r>
              <a:rPr lang="en-US" altLang="en-US" sz="1800" i="0" u="sng" dirty="0">
                <a:solidFill>
                  <a:schemeClr val="tx1"/>
                </a:solidFill>
                <a:latin typeface="Arial" charset="0"/>
              </a:rPr>
              <a:t>(into the RE channel) </a:t>
            </a:r>
            <a:r>
              <a:rPr lang="en-US" altLang="en-US" sz="1800" b="0" i="0" dirty="0">
                <a:solidFill>
                  <a:schemeClr val="tx1"/>
                </a:solidFill>
                <a:latin typeface="Arial" charset="0"/>
              </a:rPr>
              <a:t>in high power ITER discharges.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89FE19-BFA5-254C-97B0-B937215DFB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2" y="3996168"/>
            <a:ext cx="3403838" cy="24853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F8A547-B847-0246-82A7-BFFD55417E47}"/>
              </a:ext>
            </a:extLst>
          </p:cNvPr>
          <p:cNvSpPr txBox="1"/>
          <p:nvPr/>
        </p:nvSpPr>
        <p:spPr>
          <a:xfrm>
            <a:off x="6187125" y="6602652"/>
            <a:ext cx="2424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/>
              <a:t>R. Raman, et al., FIP/P1-51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D9752D-692E-CC4E-AEBB-4375D6773DF1}"/>
              </a:ext>
            </a:extLst>
          </p:cNvPr>
          <p:cNvSpPr txBox="1"/>
          <p:nvPr/>
        </p:nvSpPr>
        <p:spPr>
          <a:xfrm>
            <a:off x="6172200" y="5426090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0" dirty="0"/>
              <a:t>Experimental Confirmation of Rapid Response Time and Velocity that is consistent with projections</a:t>
            </a:r>
          </a:p>
        </p:txBody>
      </p:sp>
    </p:spTree>
    <p:extLst>
      <p:ext uri="{BB962C8B-B14F-4D97-AF65-F5344CB8AC3E}">
        <p14:creationId xmlns:p14="http://schemas.microsoft.com/office/powerpoint/2010/main" val="90321738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74858</TotalTime>
  <Words>136</Words>
  <Application>Microsoft Macintosh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Helvetica</vt:lpstr>
      <vt:lpstr>Times New Roman</vt:lpstr>
      <vt:lpstr>Blank Presentation</vt:lpstr>
      <vt:lpstr>Electromagnetic Particle Injector (EPI) Proposed as a Backup Disruption Mitigation System for ITER</vt:lpstr>
    </vt:vector>
  </TitlesOfParts>
  <Company>Princeton Plasma Physics Laboratory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MA and Vphi Example of asymmetry</dc:title>
  <dc:creator>Jonathan Menard</dc:creator>
  <cp:lastModifiedBy>Roger Raman</cp:lastModifiedBy>
  <cp:revision>13168</cp:revision>
  <cp:lastPrinted>2016-10-12T20:20:56Z</cp:lastPrinted>
  <dcterms:created xsi:type="dcterms:W3CDTF">2012-03-13T04:07:44Z</dcterms:created>
  <dcterms:modified xsi:type="dcterms:W3CDTF">2018-09-27T00:43:40Z</dcterms:modified>
</cp:coreProperties>
</file>