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3300"/>
    <a:srgbClr val="FF00FF"/>
    <a:srgbClr val="0000FF"/>
    <a:srgbClr val="3366FF"/>
    <a:srgbClr val="66FF66"/>
    <a:srgbClr val="CC3300"/>
    <a:srgbClr val="339933"/>
    <a:srgbClr val="E2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26" autoAdjust="0"/>
    <p:restoredTop sz="72345" autoAdjust="0"/>
  </p:normalViewPr>
  <p:slideViewPr>
    <p:cSldViewPr>
      <p:cViewPr>
        <p:scale>
          <a:sx n="80" d="100"/>
          <a:sy n="80" d="100"/>
        </p:scale>
        <p:origin x="-9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9" d="100"/>
        <a:sy n="159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60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15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15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fld id="{D5E626E0-AC98-434D-A7ED-864BC5F8D7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2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15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16914"/>
            <a:ext cx="4983444" cy="446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15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fld id="{885BD225-B9C5-4506-B388-18794A5300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2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RFX-mod2 will investigate RFP nonlinear MHD dynamics in an unexplored parameter space,</a:t>
            </a:r>
            <a:r>
              <a:rPr lang="en-US" baseline="0" dirty="0" smtClean="0"/>
              <a:t> c</a:t>
            </a:r>
            <a:r>
              <a:rPr lang="en-US" dirty="0" smtClean="0"/>
              <a:t>haracterized by lowest shell proximity, highest shell conductivity, highest plasma current.</a:t>
            </a:r>
          </a:p>
          <a:p>
            <a:pPr lvl="1"/>
            <a:endParaRPr lang="en-US" dirty="0" smtClean="0"/>
          </a:p>
          <a:p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outcome</a:t>
            </a:r>
            <a:r>
              <a:rPr lang="it-IT" dirty="0" smtClean="0"/>
              <a:t> of RFX-mod2 </a:t>
            </a:r>
            <a:r>
              <a:rPr lang="it-IT" dirty="0" err="1" smtClean="0"/>
              <a:t>experiments</a:t>
            </a:r>
            <a:endParaRPr lang="it-IT" dirty="0" smtClean="0"/>
          </a:p>
          <a:p>
            <a:r>
              <a:rPr lang="it-IT" dirty="0" smtClean="0"/>
              <a:t>	investigate </a:t>
            </a:r>
            <a:r>
              <a:rPr lang="it-IT" dirty="0" err="1" smtClean="0"/>
              <a:t>active</a:t>
            </a:r>
            <a:r>
              <a:rPr lang="it-IT" dirty="0" smtClean="0"/>
              <a:t> control of non</a:t>
            </a:r>
            <a:r>
              <a:rPr lang="it-IT" baseline="0" dirty="0" smtClean="0"/>
              <a:t> linear self-</a:t>
            </a:r>
            <a:r>
              <a:rPr lang="it-IT" baseline="0" dirty="0" err="1" smtClean="0"/>
              <a:t>organized</a:t>
            </a:r>
            <a:r>
              <a:rPr lang="it-IT" baseline="0" dirty="0" smtClean="0"/>
              <a:t> MHD </a:t>
            </a:r>
            <a:r>
              <a:rPr lang="it-IT" baseline="0" dirty="0" err="1" smtClean="0"/>
              <a:t>behavior</a:t>
            </a:r>
            <a:r>
              <a:rPr lang="it-IT" baseline="0" dirty="0" smtClean="0"/>
              <a:t> in RFP</a:t>
            </a:r>
            <a:endParaRPr lang="it-IT" dirty="0" smtClean="0"/>
          </a:p>
          <a:p>
            <a:pPr lvl="1"/>
            <a:r>
              <a:rPr lang="it-IT" dirty="0" err="1" smtClean="0"/>
              <a:t>Assess</a:t>
            </a:r>
            <a:r>
              <a:rPr lang="it-IT" dirty="0" smtClean="0"/>
              <a:t> MHD </a:t>
            </a:r>
            <a:r>
              <a:rPr lang="it-IT" dirty="0" err="1" smtClean="0"/>
              <a:t>behavior</a:t>
            </a:r>
            <a:r>
              <a:rPr lang="it-IT" dirty="0" smtClean="0"/>
              <a:t> in the high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boundary</a:t>
            </a:r>
            <a:r>
              <a:rPr lang="it-IT" dirty="0" smtClean="0"/>
              <a:t> </a:t>
            </a:r>
            <a:r>
              <a:rPr lang="it-IT" dirty="0" err="1" smtClean="0"/>
              <a:t>optimized</a:t>
            </a:r>
            <a:r>
              <a:rPr lang="it-IT" dirty="0" smtClean="0"/>
              <a:t> regime with </a:t>
            </a:r>
            <a:r>
              <a:rPr lang="it-IT" dirty="0" err="1" smtClean="0"/>
              <a:t>active</a:t>
            </a:r>
            <a:r>
              <a:rPr lang="it-IT" dirty="0" smtClean="0"/>
              <a:t> control</a:t>
            </a:r>
          </a:p>
          <a:p>
            <a:pPr lvl="1"/>
            <a:r>
              <a:rPr lang="it-IT" dirty="0" smtClean="0"/>
              <a:t>	</a:t>
            </a:r>
            <a:r>
              <a:rPr lang="it-IT" dirty="0" err="1" smtClean="0"/>
              <a:t>interplay</a:t>
            </a:r>
            <a:r>
              <a:rPr lang="it-IT" dirty="0" smtClean="0"/>
              <a:t> of Quasi </a:t>
            </a:r>
            <a:r>
              <a:rPr lang="it-IT" dirty="0" err="1" smtClean="0"/>
              <a:t>Helical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 and </a:t>
            </a:r>
            <a:r>
              <a:rPr lang="it-IT" dirty="0" err="1" smtClean="0"/>
              <a:t>relaxation</a:t>
            </a:r>
            <a:r>
              <a:rPr lang="it-IT" dirty="0" smtClean="0"/>
              <a:t>/</a:t>
            </a:r>
            <a:r>
              <a:rPr lang="it-IT" dirty="0" err="1" smtClean="0"/>
              <a:t>reconnection</a:t>
            </a:r>
            <a:r>
              <a:rPr lang="it-IT" dirty="0" smtClean="0"/>
              <a:t>/</a:t>
            </a:r>
            <a:r>
              <a:rPr lang="it-IT" dirty="0" err="1" smtClean="0"/>
              <a:t>dynamo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 smtClean="0"/>
          </a:p>
          <a:p>
            <a:pPr lvl="1"/>
            <a:endParaRPr lang="it-IT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 smtClean="0"/>
              <a:t>Challenging</a:t>
            </a:r>
            <a:r>
              <a:rPr lang="it-IT" dirty="0" smtClean="0"/>
              <a:t> R&amp;D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ongoing</a:t>
            </a:r>
            <a:r>
              <a:rPr lang="it-IT" dirty="0" smtClean="0"/>
              <a:t> (</a:t>
            </a:r>
            <a:r>
              <a:rPr lang="it-IT" dirty="0" err="1" smtClean="0"/>
              <a:t>R.Cavazzana</a:t>
            </a:r>
            <a:r>
              <a:rPr lang="it-IT" dirty="0" smtClean="0"/>
              <a:t>, </a:t>
            </a:r>
            <a:r>
              <a:rPr lang="it-IT" dirty="0" err="1" smtClean="0"/>
              <a:t>this</a:t>
            </a:r>
            <a:r>
              <a:rPr lang="it-IT" dirty="0" smtClean="0"/>
              <a:t> conference)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BD225-B9C5-4506-B388-18794A5300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215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61239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239963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72250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758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069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58000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765175"/>
            <a:ext cx="4316412" cy="583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316413" cy="583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47371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54403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974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84491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24896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3088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"/>
          <p:cNvSpPr>
            <a:spLocks/>
          </p:cNvSpPr>
          <p:nvPr/>
        </p:nvSpPr>
        <p:spPr bwMode="auto">
          <a:xfrm>
            <a:off x="2362200" y="6669088"/>
            <a:ext cx="6781800" cy="188912"/>
          </a:xfrm>
          <a:custGeom>
            <a:avLst/>
            <a:gdLst>
              <a:gd name="T0" fmla="*/ 0 w 4272"/>
              <a:gd name="T1" fmla="*/ 144 h 144"/>
              <a:gd name="T2" fmla="*/ 288 w 4272"/>
              <a:gd name="T3" fmla="*/ 0 h 144"/>
              <a:gd name="T4" fmla="*/ 4272 w 4272"/>
              <a:gd name="T5" fmla="*/ 0 h 144"/>
              <a:gd name="T6" fmla="*/ 4272 w 4272"/>
              <a:gd name="T7" fmla="*/ 144 h 144"/>
              <a:gd name="T8" fmla="*/ 0 w 4272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2"/>
              <a:gd name="T16" fmla="*/ 0 h 144"/>
              <a:gd name="T17" fmla="*/ 4272 w 4272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2" h="144">
                <a:moveTo>
                  <a:pt x="0" y="144"/>
                </a:moveTo>
                <a:lnTo>
                  <a:pt x="288" y="0"/>
                </a:lnTo>
                <a:lnTo>
                  <a:pt x="4272" y="0"/>
                </a:lnTo>
                <a:lnTo>
                  <a:pt x="4272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0" y="0"/>
            <a:ext cx="7924800" cy="617538"/>
          </a:xfrm>
          <a:custGeom>
            <a:avLst/>
            <a:gdLst>
              <a:gd name="T0" fmla="*/ 0 w 4992"/>
              <a:gd name="T1" fmla="*/ 528 h 389"/>
              <a:gd name="T2" fmla="*/ 4464 w 4992"/>
              <a:gd name="T3" fmla="*/ 528 h 389"/>
              <a:gd name="T4" fmla="*/ 4992 w 4992"/>
              <a:gd name="T5" fmla="*/ 0 h 389"/>
              <a:gd name="T6" fmla="*/ 0 w 4992"/>
              <a:gd name="T7" fmla="*/ 0 h 389"/>
              <a:gd name="T8" fmla="*/ 0 w 4992"/>
              <a:gd name="T9" fmla="*/ 528 h 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92"/>
              <a:gd name="T16" fmla="*/ 0 h 389"/>
              <a:gd name="T17" fmla="*/ 4992 w 4992"/>
              <a:gd name="T18" fmla="*/ 528 h 3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92" h="389">
                <a:moveTo>
                  <a:pt x="0" y="382"/>
                </a:moveTo>
                <a:lnTo>
                  <a:pt x="4615" y="389"/>
                </a:lnTo>
                <a:lnTo>
                  <a:pt x="4992" y="0"/>
                </a:lnTo>
                <a:lnTo>
                  <a:pt x="0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0864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41288"/>
            <a:ext cx="92233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eform 7"/>
          <p:cNvSpPr>
            <a:spLocks/>
          </p:cNvSpPr>
          <p:nvPr/>
        </p:nvSpPr>
        <p:spPr bwMode="auto">
          <a:xfrm>
            <a:off x="11113" y="12700"/>
            <a:ext cx="9132887" cy="615950"/>
          </a:xfrm>
          <a:custGeom>
            <a:avLst/>
            <a:gdLst>
              <a:gd name="T0" fmla="*/ 0 w 5753"/>
              <a:gd name="T1" fmla="*/ 528 h 388"/>
              <a:gd name="T2" fmla="*/ 4464 w 5753"/>
              <a:gd name="T3" fmla="*/ 528 h 388"/>
              <a:gd name="T4" fmla="*/ 4992 w 5753"/>
              <a:gd name="T5" fmla="*/ 0 h 388"/>
              <a:gd name="T6" fmla="*/ 5760 w 5753"/>
              <a:gd name="T7" fmla="*/ 0 h 388"/>
              <a:gd name="T8" fmla="*/ 0 60000 65536"/>
              <a:gd name="T9" fmla="*/ 0 60000 65536"/>
              <a:gd name="T10" fmla="*/ 0 60000 65536"/>
              <a:gd name="T11" fmla="*/ 0 60000 65536"/>
              <a:gd name="T12" fmla="*/ 0 w 5753"/>
              <a:gd name="T13" fmla="*/ 0 h 388"/>
              <a:gd name="T14" fmla="*/ 5760 w 5753"/>
              <a:gd name="T15" fmla="*/ 528 h 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53" h="388">
                <a:moveTo>
                  <a:pt x="0" y="388"/>
                </a:moveTo>
                <a:lnTo>
                  <a:pt x="4587" y="388"/>
                </a:lnTo>
                <a:lnTo>
                  <a:pt x="4985" y="0"/>
                </a:lnTo>
                <a:lnTo>
                  <a:pt x="5753" y="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0864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48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0864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765175"/>
            <a:ext cx="878522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0000"/>
        </a:spcAft>
        <a:buSzPct val="80000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2000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EX/P8-6/From </a:t>
            </a:r>
            <a:r>
              <a:rPr lang="it-IT" dirty="0" smtClean="0"/>
              <a:t>RFX-</a:t>
            </a:r>
            <a:r>
              <a:rPr lang="it-IT" dirty="0" err="1" smtClean="0"/>
              <a:t>mod</a:t>
            </a:r>
            <a:r>
              <a:rPr lang="it-IT" dirty="0" smtClean="0"/>
              <a:t> to RFX-mod2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RFX-mod2 </a:t>
            </a:r>
            <a:r>
              <a:rPr lang="it-IT" dirty="0" err="1" smtClean="0"/>
              <a:t>Reversed</a:t>
            </a:r>
            <a:r>
              <a:rPr lang="it-IT" dirty="0" smtClean="0"/>
              <a:t> Field </a:t>
            </a:r>
            <a:r>
              <a:rPr lang="it-IT" dirty="0" err="1" smtClean="0"/>
              <a:t>Pinch</a:t>
            </a:r>
            <a:r>
              <a:rPr lang="it-IT" dirty="0" smtClean="0"/>
              <a:t> (RFP)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resume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 in 2020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upgrades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endParaRPr lang="it-IT" dirty="0" smtClean="0"/>
          </a:p>
          <a:p>
            <a:endParaRPr lang="it-IT" dirty="0"/>
          </a:p>
          <a:p>
            <a:r>
              <a:rPr lang="en-US" dirty="0" smtClean="0"/>
              <a:t>RFX-mod2 mission: extend the RFX-mod plasma scenarios and the RFP scaling laws in condition of reduced magnetic stochasticity and improved boundary:</a:t>
            </a:r>
            <a:endParaRPr lang="it-IT" dirty="0" smtClean="0"/>
          </a:p>
          <a:p>
            <a:pPr lvl="1"/>
            <a:r>
              <a:rPr lang="it-IT" dirty="0" smtClean="0"/>
              <a:t>Lower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deformation</a:t>
            </a:r>
            <a:r>
              <a:rPr lang="it-IT" dirty="0" smtClean="0"/>
              <a:t>: </a:t>
            </a:r>
            <a:r>
              <a:rPr lang="it-IT" dirty="0" err="1" smtClean="0"/>
              <a:t>milder</a:t>
            </a:r>
            <a:r>
              <a:rPr lang="it-IT" dirty="0" smtClean="0"/>
              <a:t> Plasma </a:t>
            </a:r>
            <a:r>
              <a:rPr lang="it-IT" dirty="0" err="1" smtClean="0"/>
              <a:t>Wall</a:t>
            </a:r>
            <a:r>
              <a:rPr lang="it-IT" dirty="0" smtClean="0"/>
              <a:t> </a:t>
            </a:r>
            <a:r>
              <a:rPr lang="it-IT" dirty="0" err="1" smtClean="0"/>
              <a:t>Interaction</a:t>
            </a:r>
            <a:endParaRPr lang="it-IT" dirty="0" smtClean="0"/>
          </a:p>
          <a:p>
            <a:pPr lvl="1"/>
            <a:r>
              <a:rPr lang="it-IT" dirty="0" smtClean="0"/>
              <a:t>Lower </a:t>
            </a:r>
            <a:r>
              <a:rPr lang="it-IT" dirty="0" err="1"/>
              <a:t>T</a:t>
            </a:r>
            <a:r>
              <a:rPr lang="it-IT" dirty="0" err="1" smtClean="0"/>
              <a:t>earing</a:t>
            </a:r>
            <a:r>
              <a:rPr lang="it-IT" dirty="0" smtClean="0"/>
              <a:t> </a:t>
            </a:r>
            <a:r>
              <a:rPr lang="it-IT" dirty="0" err="1" smtClean="0"/>
              <a:t>Modes</a:t>
            </a:r>
            <a:r>
              <a:rPr lang="it-IT" dirty="0" smtClean="0"/>
              <a:t> </a:t>
            </a:r>
            <a:r>
              <a:rPr lang="it-IT" dirty="0" err="1" smtClean="0"/>
              <a:t>amplitude</a:t>
            </a:r>
            <a:r>
              <a:rPr lang="it-IT" dirty="0" smtClean="0"/>
              <a:t>: </a:t>
            </a:r>
            <a:r>
              <a:rPr lang="it-IT" dirty="0" err="1" smtClean="0"/>
              <a:t>reduced</a:t>
            </a:r>
            <a:r>
              <a:rPr lang="it-IT" dirty="0" smtClean="0"/>
              <a:t> </a:t>
            </a:r>
            <a:r>
              <a:rPr lang="it-IT" dirty="0" err="1" smtClean="0"/>
              <a:t>transport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threshold</a:t>
            </a:r>
            <a:r>
              <a:rPr lang="it-IT" dirty="0" smtClean="0"/>
              <a:t> for mode </a:t>
            </a:r>
            <a:r>
              <a:rPr lang="it-IT" dirty="0" err="1" smtClean="0"/>
              <a:t>wall</a:t>
            </a:r>
            <a:r>
              <a:rPr lang="it-IT" dirty="0" smtClean="0"/>
              <a:t> </a:t>
            </a:r>
            <a:r>
              <a:rPr lang="it-IT" dirty="0" err="1" smtClean="0"/>
              <a:t>locking</a:t>
            </a:r>
            <a:r>
              <a:rPr lang="it-IT" dirty="0" smtClean="0"/>
              <a:t>: </a:t>
            </a:r>
            <a:r>
              <a:rPr lang="it-IT" dirty="0" err="1" smtClean="0"/>
              <a:t>improved</a:t>
            </a:r>
            <a:r>
              <a:rPr lang="it-IT" dirty="0" smtClean="0"/>
              <a:t> startup</a:t>
            </a:r>
          </a:p>
          <a:p>
            <a:pPr marL="457200" lvl="1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059832" y="3645024"/>
            <a:ext cx="3816424" cy="28083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6200000">
            <a:off x="5650668" y="4543672"/>
            <a:ext cx="277230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Tearing Modes amplitude</a:t>
            </a:r>
            <a:endParaRPr lang="it-IT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076056" y="3861048"/>
            <a:ext cx="0" cy="18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</p:cxnSp>
      <p:sp>
        <p:nvSpPr>
          <p:cNvPr id="8" name="TextBox 7"/>
          <p:cNvSpPr txBox="1"/>
          <p:nvPr/>
        </p:nvSpPr>
        <p:spPr>
          <a:xfrm rot="16200000">
            <a:off x="4802851" y="4054005"/>
            <a:ext cx="93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RFX-</a:t>
            </a:r>
            <a:r>
              <a:rPr lang="it-IT" dirty="0" err="1" smtClean="0"/>
              <a:t>mod</a:t>
            </a:r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211960" y="3861047"/>
            <a:ext cx="0" cy="18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</p:cxnSp>
      <p:sp>
        <p:nvSpPr>
          <p:cNvPr id="10" name="TextBox 9"/>
          <p:cNvSpPr txBox="1"/>
          <p:nvPr/>
        </p:nvSpPr>
        <p:spPr>
          <a:xfrm rot="16200000">
            <a:off x="3883860" y="4006052"/>
            <a:ext cx="1060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RFX-mod2</a:t>
            </a:r>
            <a:endParaRPr lang="it-IT" b="1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1972099" y="4790725"/>
            <a:ext cx="244827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Edge Deformation</a:t>
            </a:r>
            <a:endParaRPr lang="it-IT" sz="2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652120" y="422328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676836" y="5589240"/>
            <a:ext cx="3911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35818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FPWS15_marrelli_tokamak_v3">
  <a:themeElements>
    <a:clrScheme name="1_RFX_mo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FX_mod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lnDef>
  </a:objectDefaults>
  <a:extraClrSchemeLst>
    <a:extraClrScheme>
      <a:clrScheme name="1_RFX_mo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12565</TotalTime>
  <Words>110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RFPWS15_marrelli_tokamak_v3</vt:lpstr>
      <vt:lpstr>EX/P8-6/From RFX-mod to RFX-mod2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RFX-mod2 summary slide</dc:title>
  <dc:creator>Marrelli Lionello</dc:creator>
  <cp:lastModifiedBy>Marrelli Lionello</cp:lastModifiedBy>
  <cp:revision>357</cp:revision>
  <cp:lastPrinted>2018-04-17T09:42:52Z</cp:lastPrinted>
  <dcterms:created xsi:type="dcterms:W3CDTF">2015-11-09T15:45:31Z</dcterms:created>
  <dcterms:modified xsi:type="dcterms:W3CDTF">2018-09-27T13:03:34Z</dcterms:modified>
</cp:coreProperties>
</file>