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359" r:id="rId2"/>
    <p:sldId id="357" r:id="rId3"/>
    <p:sldId id="413" r:id="rId4"/>
    <p:sldId id="419" r:id="rId5"/>
    <p:sldId id="449" r:id="rId6"/>
    <p:sldId id="459" r:id="rId7"/>
    <p:sldId id="460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6600"/>
    <a:srgbClr val="C50BAF"/>
    <a:srgbClr val="3366FF"/>
    <a:srgbClr val="3333FF"/>
    <a:srgbClr val="B3EBFF"/>
    <a:srgbClr val="FFFF99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94660"/>
  </p:normalViewPr>
  <p:slideViewPr>
    <p:cSldViewPr>
      <p:cViewPr varScale="1">
        <p:scale>
          <a:sx n="82" d="100"/>
          <a:sy n="82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4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8B723-0783-40A7-9CEC-17279D21A3C8}" type="datetimeFigureOut">
              <a:rPr lang="zh-CN" altLang="en-US" smtClean="0"/>
              <a:pPr/>
              <a:t>2018/9/29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58DD-5D76-4871-82CE-2E7A6A9ED3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4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F005-809D-4225-B026-DA7F51ACC5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63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5500694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/22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7A98-EE08-4653-91B7-61B8D1B477F0}" type="datetime1">
              <a:rPr lang="zh-CN" altLang="en-US" smtClean="0"/>
              <a:t>2018/9/29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9D74-A821-4D5D-A134-3E8F2985BE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59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598488"/>
          </a:xfrm>
          <a:prstGeom prst="rect">
            <a:avLst/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zh-CN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8" name="直接连接符 17"/>
          <p:cNvCxnSpPr>
            <a:cxnSpLocks noChangeShapeType="1"/>
          </p:cNvCxnSpPr>
          <p:nvPr/>
        </p:nvCxnSpPr>
        <p:spPr bwMode="auto">
          <a:xfrm>
            <a:off x="0" y="612775"/>
            <a:ext cx="9144000" cy="1588"/>
          </a:xfrm>
          <a:prstGeom prst="line">
            <a:avLst/>
          </a:prstGeom>
          <a:noFill/>
          <a:ln w="69850" algn="ctr">
            <a:solidFill>
              <a:srgbClr val="EEB500"/>
            </a:solidFill>
            <a:round/>
            <a:headEnd/>
            <a:tailEnd/>
          </a:ln>
        </p:spPr>
      </p:cxnSp>
      <p:cxnSp>
        <p:nvCxnSpPr>
          <p:cNvPr id="1029" name="直接连接符 12"/>
          <p:cNvCxnSpPr>
            <a:cxnSpLocks noChangeShapeType="1"/>
          </p:cNvCxnSpPr>
          <p:nvPr/>
        </p:nvCxnSpPr>
        <p:spPr bwMode="auto">
          <a:xfrm>
            <a:off x="7715250" y="6142038"/>
            <a:ext cx="1428750" cy="1587"/>
          </a:xfrm>
          <a:prstGeom prst="line">
            <a:avLst/>
          </a:prstGeom>
          <a:noFill/>
          <a:ln w="69850" algn="ctr">
            <a:solidFill>
              <a:srgbClr val="EEB500"/>
            </a:solidFill>
            <a:round/>
            <a:headEnd/>
            <a:tailEnd/>
          </a:ln>
        </p:spPr>
      </p:cxnSp>
      <p:sp>
        <p:nvSpPr>
          <p:cNvPr id="17" name="矩形 16"/>
          <p:cNvSpPr/>
          <p:nvPr/>
        </p:nvSpPr>
        <p:spPr bwMode="auto">
          <a:xfrm>
            <a:off x="7000875" y="5500688"/>
            <a:ext cx="2143125" cy="6429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176963" y="6467475"/>
            <a:ext cx="1252537" cy="461963"/>
          </a:xfrm>
          <a:prstGeom prst="rect">
            <a:avLst/>
          </a:prstGeom>
          <a:solidFill>
            <a:schemeClr val="accent6">
              <a:lumMod val="20000"/>
              <a:lumOff val="80000"/>
              <a:alpha val="21000"/>
            </a:schemeClr>
          </a:solidFill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  <a:ea typeface="黑体" pitchFamily="49" charset="-122"/>
              </a:rPr>
              <a:t>HL-2A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 Extra Bold" pitchFamily="18" charset="0"/>
              <a:ea typeface="黑体" pitchFamily="49" charset="-122"/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5500694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/22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chenw\AppData\Roaming\Tencent\Users\39961983\QQ\WinTemp\RichOle\W@WCPR7D@R{{G5{GTS%HQ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" y="692696"/>
            <a:ext cx="5661319" cy="53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85313" y="797510"/>
                <a:ext cx="3351183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b="1" dirty="0">
                    <a:solidFill>
                      <a:srgbClr val="FF0000"/>
                    </a:solidFill>
                  </a:rPr>
                  <a:t>Stabilization of the ion fishbone by ECRH is observed firstly on HL-2A. </a:t>
                </a:r>
              </a:p>
              <a:p>
                <a:endParaRPr lang="en-US" altLang="zh-CN" sz="2200" b="1" dirty="0"/>
              </a:p>
              <a:p>
                <a:r>
                  <a:rPr lang="en-US" altLang="zh-CN" sz="2000" b="1" dirty="0"/>
                  <a:t>Typical discharge parameters with the stabilization of ion fishbone activities by ECRH. 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 err="1"/>
                  <a:t>Te</a:t>
                </a:r>
                <a:r>
                  <a:rPr lang="en-US" altLang="zh-CN" sz="2000" dirty="0"/>
                  <a:t> near q=1 rational surface, </a:t>
                </a:r>
              </a:p>
              <a:p>
                <a:r>
                  <a:rPr lang="en-US" altLang="zh-CN" sz="2000" dirty="0" err="1"/>
                  <a:t>Bt</a:t>
                </a:r>
                <a:r>
                  <a:rPr lang="en-US" altLang="zh-CN" sz="2000" dirty="0"/>
                  <a:t> = 1.34T, </a:t>
                </a:r>
                <a:r>
                  <a:rPr lang="en-US" altLang="zh-CN" sz="2000" dirty="0" err="1"/>
                  <a:t>Ip</a:t>
                </a:r>
                <a:r>
                  <a:rPr lang="en-US" altLang="zh-CN" sz="2000" dirty="0"/>
                  <a:t> =150kA, and P</a:t>
                </a:r>
                <a:r>
                  <a:rPr lang="en-US" altLang="zh-CN" sz="2000" baseline="-25000" dirty="0"/>
                  <a:t>NBI</a:t>
                </a:r>
                <a:r>
                  <a:rPr lang="en-US" altLang="zh-CN" sz="2000" dirty="0"/>
                  <a:t>~1MW. 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The ECRH power is power is deposited at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/>
                      </a:rPr>
                      <m:t>𝜌</m:t>
                    </m:r>
                    <m:r>
                      <a:rPr lang="en-US" altLang="zh-CN" sz="2000" b="0" i="1" baseline="-2500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CN" sz="2000" dirty="0"/>
                  <a:t>=0.42.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313" y="797510"/>
                <a:ext cx="3351183" cy="4832092"/>
              </a:xfrm>
              <a:prstGeom prst="rect">
                <a:avLst/>
              </a:prstGeom>
              <a:blipFill>
                <a:blip r:embed="rId4"/>
                <a:stretch>
                  <a:fillRect l="-2368" t="-884" r="-5464" b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9D74-A821-4D5D-A134-3E8F2985BE5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B722C0BC-32F5-4B93-A4D7-CC6311BFC846}"/>
              </a:ext>
            </a:extLst>
          </p:cNvPr>
          <p:cNvSpPr txBox="1"/>
          <p:nvPr/>
        </p:nvSpPr>
        <p:spPr>
          <a:xfrm>
            <a:off x="1259633" y="44624"/>
            <a:ext cx="698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b="1" dirty="0"/>
              <a:t>Stabilization of m/n=1/1 fishbone by ECRH</a:t>
            </a:r>
            <a:endParaRPr lang="zh-CN" altLang="en-US" sz="28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2A4E84E-A672-4B46-8C4C-22E72F9233CF}"/>
              </a:ext>
            </a:extLst>
          </p:cNvPr>
          <p:cNvSpPr txBox="1"/>
          <p:nvPr/>
        </p:nvSpPr>
        <p:spPr>
          <a:xfrm>
            <a:off x="323528" y="60119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i="1" dirty="0"/>
              <a:t>W. Chen, et al, IAEA2018 </a:t>
            </a:r>
            <a:r>
              <a:rPr lang="en-US" altLang="zh-CN" i="1" dirty="0"/>
              <a:t>EX/P5-20</a:t>
            </a:r>
            <a:r>
              <a:rPr lang="it-IT" altLang="zh-CN" i="1" dirty="0"/>
              <a:t>&amp;Nucl. Fusion </a:t>
            </a:r>
            <a:r>
              <a:rPr lang="it-IT" altLang="zh-CN" b="1" i="1" dirty="0"/>
              <a:t>58 </a:t>
            </a:r>
            <a:r>
              <a:rPr lang="it-IT" altLang="zh-CN" i="1" dirty="0"/>
              <a:t>(2018) 014001</a:t>
            </a:r>
          </a:p>
        </p:txBody>
      </p:sp>
    </p:spTree>
    <p:extLst>
      <p:ext uri="{BB962C8B-B14F-4D97-AF65-F5344CB8AC3E}">
        <p14:creationId xmlns:p14="http://schemas.microsoft.com/office/powerpoint/2010/main" val="53604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9633" y="44624"/>
            <a:ext cx="698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b="1" dirty="0"/>
              <a:t>Stabilization of m/n=1/1 fishbone by ECRH</a:t>
            </a:r>
            <a:endParaRPr lang="zh-CN" altLang="en-US" sz="2800" b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9D74-A821-4D5D-A134-3E8F2985BE54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8A9659C-74AB-4A68-A87B-14150B6A0078}"/>
              </a:ext>
            </a:extLst>
          </p:cNvPr>
          <p:cNvGrpSpPr/>
          <p:nvPr/>
        </p:nvGrpSpPr>
        <p:grpSpPr>
          <a:xfrm>
            <a:off x="564299" y="712316"/>
            <a:ext cx="7704856" cy="4659678"/>
            <a:chOff x="6350" y="692696"/>
            <a:chExt cx="8798545" cy="5458260"/>
          </a:xfrm>
        </p:grpSpPr>
        <p:pic>
          <p:nvPicPr>
            <p:cNvPr id="41985" name="Picture 1" descr="C:\Users\chenw\AppData\Roaming\Tencent\Users\39961983\QQ\WinTemp\RichOle\8_@I($M35OFUM)T0O@{Z2S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56" r="1856"/>
            <a:stretch/>
          </p:blipFill>
          <p:spPr bwMode="auto">
            <a:xfrm>
              <a:off x="6350" y="692696"/>
              <a:ext cx="4357118" cy="5458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C:\Users\chenw\AppData\Roaming\Tencent\Users\39961983\QQ\WinTemp\RichOle\$JYWIRVA8T29KETRSLP)V]1.png">
              <a:extLst>
                <a:ext uri="{FF2B5EF4-FFF2-40B4-BE49-F238E27FC236}">
                  <a16:creationId xmlns:a16="http://schemas.microsoft.com/office/drawing/2014/main" id="{30844A89-FDD9-4BFB-AC47-50E1ADA09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699870"/>
              <a:ext cx="4448919" cy="5402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68591D08-34B4-4EE7-A933-4207583A18FC}"/>
              </a:ext>
            </a:extLst>
          </p:cNvPr>
          <p:cNvSpPr txBox="1"/>
          <p:nvPr/>
        </p:nvSpPr>
        <p:spPr>
          <a:xfrm>
            <a:off x="395536" y="5385990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mode stability depends </a:t>
            </a:r>
            <a:r>
              <a:rPr lang="en-US" altLang="zh-CN" b="1" dirty="0"/>
              <a:t>not only on the injected power </a:t>
            </a:r>
            <a:r>
              <a:rPr lang="en-US" altLang="zh-CN" b="1" dirty="0">
                <a:solidFill>
                  <a:srgbClr val="FF0000"/>
                </a:solidFill>
              </a:rPr>
              <a:t>but also on the radial deposition location of ECRH</a:t>
            </a:r>
            <a:r>
              <a:rPr lang="en-US" altLang="zh-CN" dirty="0"/>
              <a:t>, and the instability can be </a:t>
            </a:r>
            <a:r>
              <a:rPr lang="en-US" altLang="zh-CN" b="1" dirty="0">
                <a:solidFill>
                  <a:srgbClr val="FF00FF"/>
                </a:solidFill>
              </a:rPr>
              <a:t>completely suppressed when the injected ECRH power exceeds certain threshold. </a:t>
            </a:r>
          </a:p>
        </p:txBody>
      </p:sp>
    </p:spTree>
    <p:extLst>
      <p:ext uri="{BB962C8B-B14F-4D97-AF65-F5344CB8AC3E}">
        <p14:creationId xmlns:p14="http://schemas.microsoft.com/office/powerpoint/2010/main" val="24195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51920" y="4869160"/>
            <a:ext cx="288032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9D74-A821-4D5D-A134-3E8F2985BE54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966C046-2021-4C2A-805C-3A009F9C9181}"/>
              </a:ext>
            </a:extLst>
          </p:cNvPr>
          <p:cNvGrpSpPr/>
          <p:nvPr/>
        </p:nvGrpSpPr>
        <p:grpSpPr>
          <a:xfrm>
            <a:off x="611560" y="764704"/>
            <a:ext cx="7632848" cy="4569926"/>
            <a:chOff x="589612" y="836712"/>
            <a:chExt cx="7894132" cy="5522055"/>
          </a:xfrm>
        </p:grpSpPr>
        <p:pic>
          <p:nvPicPr>
            <p:cNvPr id="46081" name="Picture 1" descr="C:\Users\chenw\AppData\Roaming\Tencent\Users\39961983\QQ\WinTemp\RichOle\A6MUDY80)EKA~QTME7Z4{V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12" y="836712"/>
              <a:ext cx="3968595" cy="5478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" descr="C:\Users\chenw\AppData\Roaming\Tencent\Users\39961983\QQ\WinTemp\RichOle\0NOL(%}QWKLYJ__GI9SA}CY.png">
              <a:extLst>
                <a:ext uri="{FF2B5EF4-FFF2-40B4-BE49-F238E27FC236}">
                  <a16:creationId xmlns:a16="http://schemas.microsoft.com/office/drawing/2014/main" id="{9A09AD9B-0AB2-4C19-BCDC-466CA9C31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874036"/>
              <a:ext cx="3983752" cy="548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44F628A8-3A83-4E98-937A-DF0A8F00EC40}"/>
              </a:ext>
            </a:extLst>
          </p:cNvPr>
          <p:cNvSpPr txBox="1"/>
          <p:nvPr/>
        </p:nvSpPr>
        <p:spPr>
          <a:xfrm>
            <a:off x="323528" y="526422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Analysis by the FB dispersion relation, including the </a:t>
            </a:r>
            <a:r>
              <a:rPr lang="en-US" altLang="zh-CN" b="1" dirty="0"/>
              <a:t>resistive effect</a:t>
            </a:r>
            <a:r>
              <a:rPr lang="en-US" altLang="zh-CN" dirty="0"/>
              <a:t>, suggests that the </a:t>
            </a:r>
            <a:r>
              <a:rPr lang="en-US" altLang="zh-CN" b="1" dirty="0"/>
              <a:t>magnetic Reynolds number plays a key role in the mode stabilization </a:t>
            </a:r>
            <a:r>
              <a:rPr lang="en-US" altLang="zh-CN" dirty="0"/>
              <a:t>- it weakens the mode growth-rate and enhances the critical energetic-ion beta without changing the energetic-ion population.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D2E745-C4DB-4513-A00B-B8C46811CC0C}"/>
              </a:ext>
            </a:extLst>
          </p:cNvPr>
          <p:cNvSpPr txBox="1"/>
          <p:nvPr/>
        </p:nvSpPr>
        <p:spPr>
          <a:xfrm>
            <a:off x="539552" y="9797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b="1" dirty="0"/>
              <a:t>E</a:t>
            </a:r>
            <a:r>
              <a:rPr lang="en-US" altLang="zh-CN" sz="2800" b="1" dirty="0" err="1"/>
              <a:t>ffects</a:t>
            </a:r>
            <a:r>
              <a:rPr lang="en-US" altLang="zh-CN" sz="2800" b="1" dirty="0"/>
              <a:t> of </a:t>
            </a:r>
            <a:r>
              <a:rPr lang="en-GB" altLang="zh-CN" sz="2800" b="1" dirty="0"/>
              <a:t>magnetic Reynolds number </a:t>
            </a:r>
            <a:r>
              <a:rPr lang="en-US" altLang="zh-CN" sz="2800" b="1" dirty="0"/>
              <a:t>and EP beta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6894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9D74-A821-4D5D-A134-3E8F2985BE54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025" name="Picture 1" descr="C:\Users\chenw\AppData\Roaming\Tencent\Users\39961983\QQ\WinTemp\RichOle\1)05NWW(C8)S5V3_2A~GN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2" y="1276210"/>
            <a:ext cx="4191000" cy="416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45224"/>
            <a:ext cx="841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Typical discharge parameters with TMs and fishbone-like activities during NBI heating on HL-2A. </a:t>
            </a:r>
            <a:endParaRPr lang="zh-CN" altLang="en-US" dirty="0"/>
          </a:p>
        </p:txBody>
      </p:sp>
      <p:pic>
        <p:nvPicPr>
          <p:cNvPr id="11" name="Picture 1" descr="C:\Users\chenw\AppData\Roaming\Tencent\Users\39961983\QQ\WinTemp\RichOle\{4`VJ@B}JD_T@LW1SYROG@U.png">
            <a:extLst>
              <a:ext uri="{FF2B5EF4-FFF2-40B4-BE49-F238E27FC236}">
                <a16:creationId xmlns:a16="http://schemas.microsoft.com/office/drawing/2014/main" id="{F021A900-390A-4D30-AA5E-B0F68543A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1749"/>
          <a:stretch/>
        </p:blipFill>
        <p:spPr bwMode="auto">
          <a:xfrm>
            <a:off x="4471994" y="1224828"/>
            <a:ext cx="4191000" cy="42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43BEA2A-8593-4967-8ED5-F3347493D97A}"/>
              </a:ext>
            </a:extLst>
          </p:cNvPr>
          <p:cNvSpPr/>
          <p:nvPr/>
        </p:nvSpPr>
        <p:spPr>
          <a:xfrm>
            <a:off x="2051720" y="25460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Excitation of m/n=2/1 fishbone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2283BE4-A5EC-40B3-9429-9C9071AAC965}"/>
              </a:ext>
            </a:extLst>
          </p:cNvPr>
          <p:cNvSpPr/>
          <p:nvPr/>
        </p:nvSpPr>
        <p:spPr>
          <a:xfrm>
            <a:off x="118492" y="578497"/>
            <a:ext cx="8773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Resonant interactions between energetic ions and the unstable m/n=2/1 TM are observed for the first time on HL-2A.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5535A29-54A3-4407-BCF8-F269497EF8EA}"/>
              </a:ext>
            </a:extLst>
          </p:cNvPr>
          <p:cNvSpPr txBox="1"/>
          <p:nvPr/>
        </p:nvSpPr>
        <p:spPr>
          <a:xfrm>
            <a:off x="179512" y="60212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i="1" dirty="0"/>
              <a:t>W. Chen, et al, IAEA2018 </a:t>
            </a:r>
            <a:r>
              <a:rPr lang="en-US" altLang="zh-CN" i="1" dirty="0"/>
              <a:t>EX/P5-20</a:t>
            </a:r>
            <a:r>
              <a:rPr lang="it-IT" altLang="zh-CN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1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974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2D mode structures from ECEI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&amp;Profiles</a:t>
            </a:r>
            <a:endParaRPr lang="zh-CN" altLang="en-US" sz="2800" b="1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9D74-A821-4D5D-A134-3E8F2985BE54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073" name="Picture 1" descr="C:\Users\chenw\AppData\Roaming\Tencent\Users\39961983\QQ\WinTemp\RichOle\K4]8_9A~{9}2_0E)_GRQ`U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2" y="796959"/>
            <a:ext cx="4755826" cy="436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henw\AppData\Roaming\Tencent\Users\39961983\QQ\WinTemp\RichOle\6_Y6`~O_VLN1FA6HK5~E2`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1522"/>
            <a:ext cx="37147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222" y="5253007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Evolution of 2D mode structures (</a:t>
            </a:r>
            <a:r>
              <a:rPr lang="en-US" altLang="zh-CN" i="1" dirty="0" err="1"/>
              <a:t>δT</a:t>
            </a:r>
            <a:r>
              <a:rPr lang="en-US" altLang="zh-CN" i="1" baseline="-25000" dirty="0" err="1"/>
              <a:t>e</a:t>
            </a:r>
            <a:r>
              <a:rPr lang="en-US" altLang="zh-CN" i="1" dirty="0"/>
              <a:t>/</a:t>
            </a:r>
            <a:r>
              <a:rPr lang="en-US" altLang="zh-CN" i="1" dirty="0" err="1"/>
              <a:t>T</a:t>
            </a:r>
            <a:r>
              <a:rPr lang="en-US" altLang="zh-CN" i="1" baseline="-25000" dirty="0" err="1"/>
              <a:t>e</a:t>
            </a:r>
            <a:r>
              <a:rPr lang="en-US" altLang="zh-CN" i="1" baseline="-25000" dirty="0"/>
              <a:t> </a:t>
            </a:r>
            <a:r>
              <a:rPr lang="en-US" altLang="zh-CN" dirty="0"/>
              <a:t>contour diagram) of the fishbone-like activity (Shot II). The mode propagates in the ion diamagnetic drift (clockwise) direction. Approximate one period from the moment A to J. Only partial structure is measured due to the limited cover region of the ECEI.</a:t>
            </a:r>
            <a:endParaRPr lang="zh-CN" altLang="zh-CN" dirty="0"/>
          </a:p>
        </p:txBody>
      </p:sp>
      <p:sp>
        <p:nvSpPr>
          <p:cNvPr id="12" name="TextBox 11"/>
          <p:cNvSpPr txBox="1"/>
          <p:nvPr/>
        </p:nvSpPr>
        <p:spPr>
          <a:xfrm>
            <a:off x="5147938" y="3775679"/>
            <a:ext cx="4032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(a) plasma density n</a:t>
            </a:r>
            <a:r>
              <a:rPr lang="en-US" altLang="zh-CN" baseline="-25000" dirty="0"/>
              <a:t>e</a:t>
            </a:r>
            <a:r>
              <a:rPr lang="en-US" altLang="zh-CN" dirty="0"/>
              <a:t> from the HCOOH laser interferometer and electron temperature from the ECE, (b) ion temperature </a:t>
            </a:r>
            <a:r>
              <a:rPr lang="en-US" altLang="zh-CN" i="1" dirty="0"/>
              <a:t>T</a:t>
            </a:r>
            <a:r>
              <a:rPr lang="en-US" altLang="zh-CN" i="1" baseline="-25000" dirty="0"/>
              <a:t>i</a:t>
            </a:r>
            <a:r>
              <a:rPr lang="en-US" altLang="zh-CN" i="1" dirty="0"/>
              <a:t> </a:t>
            </a:r>
            <a:r>
              <a:rPr lang="en-US" altLang="zh-CN" dirty="0"/>
              <a:t>and </a:t>
            </a:r>
            <a:r>
              <a:rPr lang="en-US" altLang="zh-CN" dirty="0" err="1"/>
              <a:t>toroidal</a:t>
            </a:r>
            <a:r>
              <a:rPr lang="en-US" altLang="zh-CN" dirty="0"/>
              <a:t> rotation frequency </a:t>
            </a:r>
            <a:r>
              <a:rPr lang="en-US" altLang="zh-CN" i="1" dirty="0" err="1"/>
              <a:t>f</a:t>
            </a:r>
            <a:r>
              <a:rPr lang="en-US" altLang="zh-CN" i="1" baseline="-25000" dirty="0" err="1"/>
              <a:t>vφ</a:t>
            </a:r>
            <a:r>
              <a:rPr lang="en-US" altLang="zh-CN" i="1" baseline="-25000" dirty="0"/>
              <a:t> </a:t>
            </a:r>
            <a:r>
              <a:rPr lang="en-US" altLang="zh-CN" dirty="0"/>
              <a:t>from the CXRS.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89339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392" y="42460"/>
            <a:ext cx="779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Nonlinear hybrid kinetic-MHD simulation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9D74-A821-4D5D-A134-3E8F2985BE54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121" name="Picture 1" descr="C:\Users\chenw\AppData\Roaming\Tencent\Users\39961983\QQ\WinTemp\RichOle\LSFNQ(_YZK2KF8H$05]@%_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052736"/>
            <a:ext cx="453650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696" y="5241974"/>
            <a:ext cx="8895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Mode frequency and 2D mode structure. (a) q-profile in M3D-K simulation, (b) evolution (chirping) of mode frequency with </a:t>
            </a:r>
            <a:r>
              <a:rPr lang="en-US" altLang="zh-CN" i="1" dirty="0"/>
              <a:t>β</a:t>
            </a:r>
            <a:r>
              <a:rPr lang="en-US" altLang="zh-CN" i="1" baseline="-25000" dirty="0"/>
              <a:t>f </a:t>
            </a:r>
            <a:r>
              <a:rPr lang="en-US" altLang="zh-CN" dirty="0"/>
              <a:t>= 0</a:t>
            </a:r>
            <a:r>
              <a:rPr lang="en-US" altLang="zh-CN" i="1" dirty="0"/>
              <a:t>.</a:t>
            </a:r>
            <a:r>
              <a:rPr lang="en-US" altLang="zh-CN" dirty="0"/>
              <a:t>65% energetic-ions, and mode structures (c) without energetic-ions and (d) with </a:t>
            </a:r>
            <a:r>
              <a:rPr lang="en-US" altLang="zh-CN" i="1" dirty="0"/>
              <a:t>β</a:t>
            </a:r>
            <a:r>
              <a:rPr lang="en-US" altLang="zh-CN" i="1" baseline="-25000" dirty="0"/>
              <a:t>f </a:t>
            </a:r>
            <a:r>
              <a:rPr lang="en-US" altLang="zh-CN" dirty="0"/>
              <a:t>= 0</a:t>
            </a:r>
            <a:r>
              <a:rPr lang="en-US" altLang="zh-CN" i="1" dirty="0"/>
              <a:t>.</a:t>
            </a:r>
            <a:r>
              <a:rPr lang="en-US" altLang="zh-CN" dirty="0"/>
              <a:t>65% energetic ions. </a:t>
            </a:r>
            <a:r>
              <a:rPr lang="en-US" altLang="zh-CN" i="1" dirty="0" err="1"/>
              <a:t>δC</a:t>
            </a:r>
            <a:r>
              <a:rPr lang="en-US" altLang="zh-CN" i="1" dirty="0"/>
              <a:t> </a:t>
            </a:r>
            <a:r>
              <a:rPr lang="en-US" altLang="zh-CN" dirty="0"/>
              <a:t>denotes the perturbed current.</a:t>
            </a:r>
            <a:endParaRPr lang="zh-CN" altLang="zh-CN" dirty="0"/>
          </a:p>
        </p:txBody>
      </p:sp>
      <p:pic>
        <p:nvPicPr>
          <p:cNvPr id="5122" name="Picture 2" descr="C:\Users\chenw\AppData\Roaming\Tencent\Users\39961983\QQ\WinTemp\RichOle\UF_I7X)R15D~OF@PPW1ZW{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54" y="859290"/>
            <a:ext cx="4319187" cy="15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9872" y="2518842"/>
            <a:ext cx="43147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The chirping range and time are </a:t>
            </a:r>
            <a:r>
              <a:rPr lang="en-US" altLang="zh-CN" sz="1600" i="1" dirty="0">
                <a:solidFill>
                  <a:srgbClr val="0000FF"/>
                </a:solidFill>
              </a:rPr>
              <a:t>ω/</a:t>
            </a:r>
            <a:r>
              <a:rPr lang="en-US" altLang="zh-CN" sz="1600" i="1" dirty="0" err="1">
                <a:solidFill>
                  <a:srgbClr val="0000FF"/>
                </a:solidFill>
              </a:rPr>
              <a:t>ω</a:t>
            </a:r>
            <a:r>
              <a:rPr lang="en-US" altLang="zh-CN" sz="1600" i="1" baseline="-25000" dirty="0" err="1">
                <a:solidFill>
                  <a:srgbClr val="0000FF"/>
                </a:solidFill>
              </a:rPr>
              <a:t>A</a:t>
            </a:r>
            <a:r>
              <a:rPr lang="en-US" altLang="zh-CN" sz="1600" i="1" baseline="-25000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∼ 0</a:t>
            </a:r>
            <a:r>
              <a:rPr lang="en-US" altLang="zh-CN" sz="1600" i="1" dirty="0">
                <a:solidFill>
                  <a:srgbClr val="0000FF"/>
                </a:solidFill>
              </a:rPr>
              <a:t>.</a:t>
            </a:r>
            <a:r>
              <a:rPr lang="en-US" altLang="zh-CN" sz="1600" dirty="0">
                <a:solidFill>
                  <a:srgbClr val="0000FF"/>
                </a:solidFill>
              </a:rPr>
              <a:t>028 − 0</a:t>
            </a:r>
            <a:r>
              <a:rPr lang="en-US" altLang="zh-CN" sz="1600" i="1" dirty="0">
                <a:solidFill>
                  <a:srgbClr val="0000FF"/>
                </a:solidFill>
              </a:rPr>
              <a:t>.</a:t>
            </a:r>
            <a:r>
              <a:rPr lang="en-US" altLang="zh-CN" sz="1600" dirty="0">
                <a:solidFill>
                  <a:srgbClr val="0000FF"/>
                </a:solidFill>
              </a:rPr>
              <a:t>002 and </a:t>
            </a:r>
            <a:r>
              <a:rPr lang="en-US" altLang="zh-CN" sz="1600" i="1" dirty="0" err="1">
                <a:solidFill>
                  <a:srgbClr val="0000FF"/>
                </a:solidFill>
              </a:rPr>
              <a:t>δt</a:t>
            </a:r>
            <a:r>
              <a:rPr lang="en-US" altLang="zh-CN" sz="1600" i="1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∼ 180</a:t>
            </a:r>
            <a:r>
              <a:rPr lang="en-US" altLang="zh-CN" sz="1600" i="1" dirty="0">
                <a:solidFill>
                  <a:srgbClr val="0000FF"/>
                </a:solidFill>
              </a:rPr>
              <a:t>τ</a:t>
            </a:r>
            <a:r>
              <a:rPr lang="en-US" altLang="zh-CN" sz="1600" i="1" baseline="-25000" dirty="0">
                <a:solidFill>
                  <a:srgbClr val="0000FF"/>
                </a:solidFill>
              </a:rPr>
              <a:t>A</a:t>
            </a:r>
            <a:r>
              <a:rPr lang="en-US" altLang="zh-CN" sz="1600" dirty="0">
                <a:solidFill>
                  <a:srgbClr val="0000FF"/>
                </a:solidFill>
              </a:rPr>
              <a:t>, respectively.  is the Alfven angular frequency,  is the reverse aspect ratio and </a:t>
            </a:r>
            <a:r>
              <a:rPr lang="en-US" altLang="zh-CN" sz="1600" i="1" dirty="0" err="1">
                <a:solidFill>
                  <a:srgbClr val="0000FF"/>
                </a:solidFill>
              </a:rPr>
              <a:t>τ</a:t>
            </a:r>
            <a:r>
              <a:rPr lang="en-US" altLang="zh-CN" sz="1600" i="1" baseline="-25000" dirty="0" err="1">
                <a:solidFill>
                  <a:srgbClr val="0000FF"/>
                </a:solidFill>
              </a:rPr>
              <a:t>A</a:t>
            </a:r>
            <a:r>
              <a:rPr lang="en-US" altLang="zh-CN" sz="1600" i="1" baseline="-25000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is the Alfven time. For the experimentally determined value </a:t>
            </a:r>
            <a:r>
              <a:rPr lang="en-US" altLang="zh-CN" sz="1600" i="1" dirty="0" err="1">
                <a:solidFill>
                  <a:srgbClr val="0000FF"/>
                </a:solidFill>
              </a:rPr>
              <a:t>f</a:t>
            </a:r>
            <a:r>
              <a:rPr lang="en-US" altLang="zh-CN" sz="1600" i="1" baseline="-25000" dirty="0" err="1">
                <a:solidFill>
                  <a:srgbClr val="0000FF"/>
                </a:solidFill>
              </a:rPr>
              <a:t>A</a:t>
            </a:r>
            <a:r>
              <a:rPr lang="en-US" altLang="zh-CN" sz="1600" i="1" baseline="-25000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= </a:t>
            </a:r>
            <a:r>
              <a:rPr lang="en-US" altLang="zh-CN" sz="1600" i="1" dirty="0" err="1">
                <a:solidFill>
                  <a:srgbClr val="0000FF"/>
                </a:solidFill>
              </a:rPr>
              <a:t>ω</a:t>
            </a:r>
            <a:r>
              <a:rPr lang="en-US" altLang="zh-CN" sz="1600" i="1" baseline="-25000" dirty="0" err="1">
                <a:solidFill>
                  <a:srgbClr val="0000FF"/>
                </a:solidFill>
              </a:rPr>
              <a:t>A</a:t>
            </a:r>
            <a:r>
              <a:rPr lang="en-US" altLang="zh-CN" sz="1600" i="1" dirty="0">
                <a:solidFill>
                  <a:srgbClr val="0000FF"/>
                </a:solidFill>
              </a:rPr>
              <a:t>/</a:t>
            </a:r>
            <a:r>
              <a:rPr lang="en-US" altLang="zh-CN" sz="1600" dirty="0">
                <a:solidFill>
                  <a:srgbClr val="0000FF"/>
                </a:solidFill>
              </a:rPr>
              <a:t>2</a:t>
            </a:r>
            <a:r>
              <a:rPr lang="en-US" altLang="zh-CN" sz="1600" i="1" dirty="0">
                <a:solidFill>
                  <a:srgbClr val="0000FF"/>
                </a:solidFill>
              </a:rPr>
              <a:t>π </a:t>
            </a:r>
            <a:r>
              <a:rPr lang="en-US" altLang="zh-CN" sz="1600" dirty="0">
                <a:solidFill>
                  <a:srgbClr val="0000FF"/>
                </a:solidFill>
              </a:rPr>
              <a:t>~300</a:t>
            </a:r>
            <a:r>
              <a:rPr lang="en-US" altLang="zh-CN" sz="1600" i="1" dirty="0">
                <a:solidFill>
                  <a:srgbClr val="0000FF"/>
                </a:solidFill>
              </a:rPr>
              <a:t>kHz</a:t>
            </a:r>
            <a:r>
              <a:rPr lang="en-US" altLang="zh-CN" sz="1600" dirty="0">
                <a:solidFill>
                  <a:srgbClr val="0000FF"/>
                </a:solidFill>
              </a:rPr>
              <a:t>, the calculated mode frequency and chirping time are </a:t>
            </a:r>
            <a:r>
              <a:rPr lang="en-US" altLang="zh-CN" sz="1600" i="1" dirty="0">
                <a:solidFill>
                  <a:srgbClr val="0000FF"/>
                </a:solidFill>
              </a:rPr>
              <a:t>f </a:t>
            </a:r>
            <a:r>
              <a:rPr lang="en-US" altLang="zh-CN" sz="1600" dirty="0">
                <a:solidFill>
                  <a:srgbClr val="0000FF"/>
                </a:solidFill>
              </a:rPr>
              <a:t>~8</a:t>
            </a:r>
            <a:r>
              <a:rPr lang="en-US" altLang="zh-CN" sz="1600" i="1" dirty="0">
                <a:solidFill>
                  <a:srgbClr val="0000FF"/>
                </a:solidFill>
              </a:rPr>
              <a:t>.</a:t>
            </a:r>
            <a:r>
              <a:rPr lang="en-US" altLang="zh-CN" sz="1600" dirty="0">
                <a:solidFill>
                  <a:srgbClr val="0000FF"/>
                </a:solidFill>
              </a:rPr>
              <a:t>4 − 0</a:t>
            </a:r>
            <a:r>
              <a:rPr lang="en-US" altLang="zh-CN" sz="1600" i="1" dirty="0">
                <a:solidFill>
                  <a:srgbClr val="0000FF"/>
                </a:solidFill>
              </a:rPr>
              <a:t>.</a:t>
            </a:r>
            <a:r>
              <a:rPr lang="en-US" altLang="zh-CN" sz="1600" dirty="0">
                <a:solidFill>
                  <a:srgbClr val="0000FF"/>
                </a:solidFill>
              </a:rPr>
              <a:t>6</a:t>
            </a:r>
            <a:r>
              <a:rPr lang="en-US" altLang="zh-CN" sz="1600" i="1" dirty="0">
                <a:solidFill>
                  <a:srgbClr val="0000FF"/>
                </a:solidFill>
              </a:rPr>
              <a:t>kHz </a:t>
            </a:r>
            <a:r>
              <a:rPr lang="en-US" altLang="zh-CN" sz="1600" dirty="0">
                <a:solidFill>
                  <a:srgbClr val="0000FF"/>
                </a:solidFill>
              </a:rPr>
              <a:t>and </a:t>
            </a:r>
            <a:r>
              <a:rPr lang="en-US" altLang="zh-CN" sz="1600" i="1" dirty="0" err="1">
                <a:solidFill>
                  <a:srgbClr val="0000FF"/>
                </a:solidFill>
              </a:rPr>
              <a:t>δt</a:t>
            </a:r>
            <a:r>
              <a:rPr lang="en-US" altLang="zh-CN" sz="1600" i="1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∼ 0</a:t>
            </a:r>
            <a:r>
              <a:rPr lang="en-US" altLang="zh-CN" sz="1600" i="1" dirty="0">
                <a:solidFill>
                  <a:srgbClr val="0000FF"/>
                </a:solidFill>
              </a:rPr>
              <a:t>.</a:t>
            </a:r>
            <a:r>
              <a:rPr lang="en-US" altLang="zh-CN" sz="1600" dirty="0">
                <a:solidFill>
                  <a:srgbClr val="0000FF"/>
                </a:solidFill>
              </a:rPr>
              <a:t>6</a:t>
            </a:r>
            <a:r>
              <a:rPr lang="en-US" altLang="zh-CN" sz="1600" i="1" dirty="0">
                <a:solidFill>
                  <a:srgbClr val="0000FF"/>
                </a:solidFill>
              </a:rPr>
              <a:t>ms</a:t>
            </a:r>
            <a:r>
              <a:rPr lang="en-US" altLang="zh-CN" sz="1600" dirty="0">
                <a:solidFill>
                  <a:srgbClr val="0000FF"/>
                </a:solidFill>
              </a:rPr>
              <a:t>. Obviously, the simulated results including 2D structure and mode frequency both consistent with experimental measurements.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165304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/>
              <a:t>Collaborate with X. L. Zhu, F. Wang and Z. X. Wang from DLUT</a:t>
            </a:r>
            <a:endParaRPr lang="zh-CN" altLang="en-US" sz="1400" i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7BF4D62-CF0F-4577-BC7B-704AC2CFE351}"/>
              </a:ext>
            </a:extLst>
          </p:cNvPr>
          <p:cNvSpPr/>
          <p:nvPr/>
        </p:nvSpPr>
        <p:spPr>
          <a:xfrm>
            <a:off x="107504" y="569912"/>
            <a:ext cx="428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Chirping &amp; mode structures</a:t>
            </a:r>
            <a:endParaRPr lang="zh-CN" altLang="en-US" sz="2800" b="1" dirty="0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529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9D74-A821-4D5D-A134-3E8F2985BE54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4097" name="Picture 1" descr="C:\Users\chenw\AppData\Roaming\Tencent\Users\39961983\QQ\WinTemp\RichOle\[CG7HKN{2BFTHWMR]S5KLJ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5904"/>
            <a:ext cx="6552728" cy="348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1294731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 </a:t>
            </a:r>
            <a:r>
              <a:rPr lang="en-US" altLang="zh-CN" i="1" dirty="0" err="1"/>
              <a:t>δf</a:t>
            </a:r>
            <a:r>
              <a:rPr lang="en-US" altLang="zh-CN" i="1" dirty="0"/>
              <a:t> </a:t>
            </a:r>
            <a:r>
              <a:rPr lang="en-US" altLang="zh-CN" dirty="0"/>
              <a:t>structures in Λ (a)and </a:t>
            </a:r>
            <a:r>
              <a:rPr lang="en-US" altLang="zh-CN" i="1" dirty="0"/>
              <a:t>µ </a:t>
            </a:r>
            <a:r>
              <a:rPr lang="en-US" altLang="zh-CN" dirty="0"/>
              <a:t>(b) spaces. Energetic-ion beta </a:t>
            </a:r>
            <a:r>
              <a:rPr lang="en-US" altLang="zh-CN" i="1" dirty="0"/>
              <a:t>β</a:t>
            </a:r>
            <a:r>
              <a:rPr lang="en-US" altLang="zh-CN" i="1" baseline="-25000" dirty="0"/>
              <a:t>f </a:t>
            </a:r>
            <a:r>
              <a:rPr lang="en-US" altLang="zh-CN" dirty="0"/>
              <a:t>= 0</a:t>
            </a:r>
            <a:r>
              <a:rPr lang="en-US" altLang="zh-CN" i="1" dirty="0"/>
              <a:t>.</a:t>
            </a:r>
            <a:r>
              <a:rPr lang="en-US" altLang="zh-CN" dirty="0"/>
              <a:t>65%. The black solid curve denotes the resonance line.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606096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test particle method gives that the precise resonance line is </a:t>
            </a:r>
            <a:r>
              <a:rPr lang="en-US" altLang="zh-CN" sz="2000" i="1" dirty="0"/>
              <a:t>ω</a:t>
            </a:r>
            <a:r>
              <a:rPr lang="en-US" altLang="zh-CN" sz="2000" i="1" baseline="-25000" dirty="0"/>
              <a:t>φ</a:t>
            </a:r>
            <a:r>
              <a:rPr lang="en-US" altLang="zh-CN" sz="2000" dirty="0"/>
              <a:t>−2</a:t>
            </a:r>
            <a:r>
              <a:rPr lang="en-US" altLang="zh-CN" sz="2000" i="1" dirty="0"/>
              <a:t>ω</a:t>
            </a:r>
            <a:r>
              <a:rPr lang="en-US" altLang="zh-CN" sz="2000" i="1" baseline="-25000" dirty="0"/>
              <a:t>θ</a:t>
            </a:r>
            <a:r>
              <a:rPr lang="en-US" altLang="zh-CN" sz="2000" dirty="0"/>
              <a:t>−</a:t>
            </a:r>
            <a:r>
              <a:rPr lang="en-US" altLang="zh-CN" sz="2000" i="1" dirty="0"/>
              <a:t>ω </a:t>
            </a:r>
            <a:r>
              <a:rPr lang="en-US" altLang="zh-CN" sz="2000" dirty="0"/>
              <a:t>= 0, and co-passing energetic-ions are responsible for the mode drive. The effects of counter-passing and trapped energetic-ions on the TM have also explored, and it is found that the TM is influenced by them, but the corresponding resonance conditions are both unfound. </a:t>
            </a:r>
            <a:endParaRPr lang="zh-CN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69574" y="42460"/>
            <a:ext cx="695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Nonlinear hybrid kinetic-MHD simulation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7BFAA3E-B277-4798-B52A-93AD10826785}"/>
              </a:ext>
            </a:extLst>
          </p:cNvPr>
          <p:cNvSpPr/>
          <p:nvPr/>
        </p:nvSpPr>
        <p:spPr>
          <a:xfrm>
            <a:off x="195878" y="614127"/>
            <a:ext cx="3347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FF0000"/>
                </a:solidFill>
              </a:rPr>
              <a:t>Resonance condition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9295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 status">
  <a:themeElements>
    <a:clrScheme name="present status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E2CA"/>
      </a:accent5>
      <a:accent6>
        <a:srgbClr val="B90000"/>
      </a:accent6>
      <a:hlink>
        <a:srgbClr val="0000FF"/>
      </a:hlink>
      <a:folHlink>
        <a:srgbClr val="0000FF"/>
      </a:folHlink>
    </a:clrScheme>
    <a:fontScheme name="present status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黑体" pitchFamily="49" charset="-122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黑体" pitchFamily="49" charset="-122"/>
            <a:ea typeface="黑体" pitchFamily="49" charset="-122"/>
          </a:defRPr>
        </a:defPPr>
      </a:lstStyle>
    </a:lnDef>
  </a:objectDefaults>
  <a:extraClrSchemeLst>
    <a:extraClrScheme>
      <a:clrScheme name="present 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stat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 stat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stat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stat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stat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stat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statu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B90000"/>
        </a:accent6>
        <a:hlink>
          <a:srgbClr val="000066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status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B90000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25495</TotalTime>
  <Words>622</Words>
  <Application>Microsoft Office PowerPoint</Application>
  <PresentationFormat>全屏显示(4:3)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黑体</vt:lpstr>
      <vt:lpstr>宋体</vt:lpstr>
      <vt:lpstr>Arial</vt:lpstr>
      <vt:lpstr>Calibri</vt:lpstr>
      <vt:lpstr>Cambria Math</vt:lpstr>
      <vt:lpstr>Rockwell Extra Bold</vt:lpstr>
      <vt:lpstr>Times New Roman</vt:lpstr>
      <vt:lpstr>present status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zhongwl</dc:creator>
  <cp:lastModifiedBy> </cp:lastModifiedBy>
  <cp:revision>1013</cp:revision>
  <dcterms:created xsi:type="dcterms:W3CDTF">2016-05-31T05:38:25Z</dcterms:created>
  <dcterms:modified xsi:type="dcterms:W3CDTF">2018-09-29T07:23:45Z</dcterms:modified>
</cp:coreProperties>
</file>