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Lst>
  <p:notesMasterIdLst>
    <p:notesMasterId r:id="rId37"/>
  </p:notesMasterIdLst>
  <p:sldIdLst>
    <p:sldId id="256" r:id="rId3"/>
    <p:sldId id="258" r:id="rId4"/>
    <p:sldId id="603" r:id="rId5"/>
    <p:sldId id="264" r:id="rId6"/>
    <p:sldId id="287" r:id="rId7"/>
    <p:sldId id="288" r:id="rId8"/>
    <p:sldId id="266" r:id="rId9"/>
    <p:sldId id="291" r:id="rId10"/>
    <p:sldId id="289" r:id="rId11"/>
    <p:sldId id="280" r:id="rId12"/>
    <p:sldId id="292" r:id="rId13"/>
    <p:sldId id="279" r:id="rId14"/>
    <p:sldId id="604" r:id="rId15"/>
    <p:sldId id="260" r:id="rId16"/>
    <p:sldId id="611" r:id="rId17"/>
    <p:sldId id="267" r:id="rId18"/>
    <p:sldId id="599" r:id="rId19"/>
    <p:sldId id="601" r:id="rId20"/>
    <p:sldId id="270" r:id="rId21"/>
    <p:sldId id="598" r:id="rId22"/>
    <p:sldId id="286" r:id="rId23"/>
    <p:sldId id="285" r:id="rId24"/>
    <p:sldId id="602" r:id="rId25"/>
    <p:sldId id="290" r:id="rId26"/>
    <p:sldId id="293" r:id="rId27"/>
    <p:sldId id="275" r:id="rId28"/>
    <p:sldId id="600" r:id="rId29"/>
    <p:sldId id="610" r:id="rId30"/>
    <p:sldId id="269" r:id="rId31"/>
    <p:sldId id="262" r:id="rId32"/>
    <p:sldId id="612" r:id="rId33"/>
    <p:sldId id="259" r:id="rId34"/>
    <p:sldId id="613" r:id="rId35"/>
    <p:sldId id="257" r:id="rId3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toigo vtoigo" initials="vv" lastIdx="10" clrIdx="0">
    <p:extLst>
      <p:ext uri="{19B8F6BF-5375-455C-9EA6-DF929625EA0E}">
        <p15:presenceInfo xmlns:p15="http://schemas.microsoft.com/office/powerpoint/2012/main" userId="6453717962f95c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0" autoAdjust="0"/>
    <p:restoredTop sz="83167" autoAdjust="0"/>
  </p:normalViewPr>
  <p:slideViewPr>
    <p:cSldViewPr snapToGrid="0">
      <p:cViewPr varScale="1">
        <p:scale>
          <a:sx n="72" d="100"/>
          <a:sy n="72" d="100"/>
        </p:scale>
        <p:origin x="684"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229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D6E03-4A39-4C94-84FC-2BFB37F5FBEE}" type="datetimeFigureOut">
              <a:rPr kumimoji="1" lang="ja-JP" altLang="en-US" smtClean="0"/>
              <a:t>2018/10/27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0CD6E-D27C-40D7-884D-3D54BA3A1DD5}" type="slidenum">
              <a:rPr kumimoji="1" lang="ja-JP" altLang="en-US" smtClean="0"/>
              <a:t>‹#›</a:t>
            </a:fld>
            <a:endParaRPr kumimoji="1" lang="ja-JP" altLang="en-US"/>
          </a:p>
        </p:txBody>
      </p:sp>
    </p:spTree>
    <p:extLst>
      <p:ext uri="{BB962C8B-B14F-4D97-AF65-F5344CB8AC3E}">
        <p14:creationId xmlns:p14="http://schemas.microsoft.com/office/powerpoint/2010/main" val="16894751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a:t>
            </a:r>
            <a:r>
              <a:rPr kumimoji="1" lang="ja-JP" altLang="en-US" dirty="0"/>
              <a:t> </a:t>
            </a:r>
            <a:r>
              <a:rPr kumimoji="1" lang="en-US" altLang="ja-JP" dirty="0"/>
              <a:t>you</a:t>
            </a:r>
            <a:r>
              <a:rPr kumimoji="1" lang="ja-JP" altLang="en-US" dirty="0"/>
              <a:t> </a:t>
            </a:r>
            <a:r>
              <a:rPr kumimoji="1" lang="en-US" altLang="ja-JP" dirty="0"/>
              <a:t>chairman.</a:t>
            </a:r>
            <a:r>
              <a:rPr kumimoji="1" lang="ja-JP" altLang="en-US" dirty="0"/>
              <a:t>　</a:t>
            </a:r>
            <a:r>
              <a:rPr kumimoji="1" lang="en-US" altLang="ja-JP" dirty="0"/>
              <a:t>Good</a:t>
            </a:r>
            <a:r>
              <a:rPr kumimoji="1" lang="ja-JP" altLang="en-US" dirty="0"/>
              <a:t> </a:t>
            </a:r>
            <a:r>
              <a:rPr kumimoji="1" lang="en-US" altLang="ja-JP" dirty="0"/>
              <a:t>afternoon</a:t>
            </a:r>
            <a:r>
              <a:rPr kumimoji="1" lang="ja-JP" altLang="en-US" dirty="0"/>
              <a:t> </a:t>
            </a:r>
            <a:r>
              <a:rPr kumimoji="1" lang="en-US" altLang="ja-JP" dirty="0"/>
              <a:t>ladies</a:t>
            </a:r>
            <a:r>
              <a:rPr kumimoji="1" lang="ja-JP" altLang="en-US" dirty="0"/>
              <a:t> </a:t>
            </a:r>
            <a:r>
              <a:rPr kumimoji="1" lang="en-US" altLang="ja-JP" dirty="0"/>
              <a:t>and</a:t>
            </a:r>
            <a:r>
              <a:rPr kumimoji="1" lang="ja-JP" altLang="en-US" dirty="0"/>
              <a:t> </a:t>
            </a:r>
            <a:r>
              <a:rPr kumimoji="1" lang="en-US" altLang="ja-JP" dirty="0"/>
              <a:t>gentleman.</a:t>
            </a:r>
            <a:r>
              <a:rPr kumimoji="1" lang="ja-JP" altLang="en-US" dirty="0"/>
              <a:t>　</a:t>
            </a:r>
            <a:r>
              <a:rPr kumimoji="1" lang="en-US" altLang="ja-JP" dirty="0"/>
              <a:t>It</a:t>
            </a:r>
            <a:r>
              <a:rPr kumimoji="1" lang="ja-JP" altLang="en-US" dirty="0"/>
              <a:t> </a:t>
            </a:r>
            <a:r>
              <a:rPr kumimoji="1" lang="en-US" altLang="ja-JP" dirty="0"/>
              <a:t>is</a:t>
            </a:r>
            <a:r>
              <a:rPr kumimoji="1" lang="ja-JP" altLang="en-US" dirty="0"/>
              <a:t> </a:t>
            </a:r>
            <a:r>
              <a:rPr kumimoji="1" lang="en-US" altLang="ja-JP" dirty="0"/>
              <a:t>my</a:t>
            </a:r>
            <a:r>
              <a:rPr kumimoji="1" lang="ja-JP" altLang="en-US" dirty="0"/>
              <a:t> </a:t>
            </a:r>
            <a:r>
              <a:rPr kumimoji="1" lang="en-US" altLang="ja-JP" dirty="0"/>
              <a:t>great</a:t>
            </a:r>
            <a:r>
              <a:rPr kumimoji="1" lang="ja-JP" altLang="en-US" dirty="0"/>
              <a:t> </a:t>
            </a:r>
            <a:r>
              <a:rPr kumimoji="1" lang="en-US" altLang="ja-JP" dirty="0"/>
              <a:t>honor</a:t>
            </a:r>
            <a:r>
              <a:rPr kumimoji="1" lang="ja-JP" altLang="en-US" dirty="0"/>
              <a:t> </a:t>
            </a:r>
            <a:r>
              <a:rPr kumimoji="1" lang="en-US" altLang="ja-JP" dirty="0"/>
              <a:t>to</a:t>
            </a:r>
            <a:r>
              <a:rPr kumimoji="1" lang="ja-JP" altLang="en-US" dirty="0"/>
              <a:t> </a:t>
            </a:r>
            <a:r>
              <a:rPr kumimoji="1" lang="en-US" altLang="ja-JP" dirty="0"/>
              <a:t>be</a:t>
            </a:r>
            <a:r>
              <a:rPr kumimoji="1" lang="ja-JP" altLang="en-US" dirty="0"/>
              <a:t> </a:t>
            </a:r>
            <a:r>
              <a:rPr kumimoji="1" lang="en-US" altLang="ja-JP" dirty="0"/>
              <a:t>here</a:t>
            </a:r>
            <a:r>
              <a:rPr kumimoji="1" lang="ja-JP" altLang="en-US" dirty="0"/>
              <a:t> </a:t>
            </a:r>
            <a:r>
              <a:rPr kumimoji="1" lang="en-US" altLang="ja-JP" dirty="0"/>
              <a:t>as</a:t>
            </a:r>
            <a:r>
              <a:rPr kumimoji="1" lang="ja-JP" altLang="en-US" dirty="0"/>
              <a:t> </a:t>
            </a:r>
            <a:r>
              <a:rPr kumimoji="1" lang="en-US" altLang="ja-JP" dirty="0"/>
              <a:t>a summary speaker of FIP, FNS, MPT and SEE.</a:t>
            </a:r>
          </a:p>
          <a:p>
            <a:r>
              <a:rPr kumimoji="1" lang="en-US" altLang="ja-JP" dirty="0"/>
              <a:t>I used to be a scientist of negative ion source and accelerator, and now working for ITER project. I apologize if my summary talk was too much biased to the heating systems and project oriented activities.</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a:t>
            </a:fld>
            <a:endParaRPr kumimoji="1" lang="ja-JP" altLang="en-US"/>
          </a:p>
        </p:txBody>
      </p:sp>
    </p:spTree>
    <p:extLst>
      <p:ext uri="{BB962C8B-B14F-4D97-AF65-F5344CB8AC3E}">
        <p14:creationId xmlns:p14="http://schemas.microsoft.com/office/powerpoint/2010/main" val="3417213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a progress of ITER neutral beam system reported by Joshi and </a:t>
            </a:r>
            <a:r>
              <a:rPr kumimoji="1" lang="en-US" altLang="ja-JP" dirty="0" err="1"/>
              <a:t>Toigo</a:t>
            </a:r>
            <a:r>
              <a:rPr kumimoji="1" lang="en-US" altLang="ja-JP" dirty="0"/>
              <a:t>. As you know, we are building neutral beam test facility in Padova Italy, the NBTF consists of Ion source test facility and injector test facility. The ion source test facility was made up of EU and Indian contributions. Now ITER ion source test facility, SPIDER started operation.</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10</a:t>
            </a:fld>
            <a:endParaRPr kumimoji="1" lang="ja-JP" altLang="en-US"/>
          </a:p>
        </p:txBody>
      </p:sp>
    </p:spTree>
    <p:extLst>
      <p:ext uri="{BB962C8B-B14F-4D97-AF65-F5344CB8AC3E}">
        <p14:creationId xmlns:p14="http://schemas.microsoft.com/office/powerpoint/2010/main" val="255271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Another progress from neutral beam test facility. </a:t>
            </a:r>
            <a:r>
              <a:rPr kumimoji="1" lang="en-US" altLang="ja-JP" dirty="0" err="1"/>
              <a:t>Toigo</a:t>
            </a:r>
            <a:r>
              <a:rPr kumimoji="1" lang="en-US" altLang="ja-JP" dirty="0"/>
              <a:t> and Kojima reported progress of ITER injector test facility: MITICA. MITICA 1 MV power supply was procured by Japan, all components were already shipped to Italy, assembled, installed on site, and it started 1 MV insulation test on the Padova site.</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11</a:t>
            </a:fld>
            <a:endParaRPr kumimoji="1" lang="ja-JP" altLang="en-US"/>
          </a:p>
        </p:txBody>
      </p:sp>
    </p:spTree>
    <p:extLst>
      <p:ext uri="{BB962C8B-B14F-4D97-AF65-F5344CB8AC3E}">
        <p14:creationId xmlns:p14="http://schemas.microsoft.com/office/powerpoint/2010/main" val="599911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two talks from </a:t>
            </a:r>
            <a:r>
              <a:rPr kumimoji="1" lang="en-US" altLang="ja-JP" dirty="0" err="1"/>
              <a:t>Litnocsky</a:t>
            </a:r>
            <a:r>
              <a:rPr kumimoji="1" lang="en-US" altLang="ja-JP" dirty="0"/>
              <a:t> and </a:t>
            </a:r>
            <a:r>
              <a:rPr kumimoji="1" lang="en-US" altLang="ja-JP" dirty="0" err="1"/>
              <a:t>Mukhin</a:t>
            </a:r>
            <a:r>
              <a:rPr kumimoji="1" lang="en-US" altLang="ja-JP" dirty="0"/>
              <a:t> for the ITER diagnostics R&amp;D. </a:t>
            </a:r>
            <a:r>
              <a:rPr kumimoji="1" lang="en-US" altLang="ja-JP" dirty="0" err="1"/>
              <a:t>Litnovsky</a:t>
            </a:r>
            <a:r>
              <a:rPr kumimoji="1" lang="en-US" altLang="ja-JP" dirty="0"/>
              <a:t> reported R&amp;D of mirrors for ITER diagnostics. </a:t>
            </a:r>
            <a:r>
              <a:rPr kumimoji="1" lang="en-US" altLang="ja-JP" dirty="0" err="1"/>
              <a:t>Mukhin</a:t>
            </a:r>
            <a:r>
              <a:rPr kumimoji="1" lang="en-US" altLang="ja-JP" dirty="0"/>
              <a:t> reported integration of diagnostics within ITER. Interface with plasma and integration of system within the large tokamak are one of concerns tackled by many of us.</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12</a:t>
            </a:fld>
            <a:endParaRPr kumimoji="1" lang="ja-JP" altLang="en-US"/>
          </a:p>
        </p:txBody>
      </p:sp>
    </p:spTree>
    <p:extLst>
      <p:ext uri="{BB962C8B-B14F-4D97-AF65-F5344CB8AC3E}">
        <p14:creationId xmlns:p14="http://schemas.microsoft.com/office/powerpoint/2010/main" val="2472542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Another ITER technology development. Baylor presented development of shattered pellet injector for disruption mitigation. This is a hot issue in ITER now, and ITER will equip enough number of Shattered pellet injector for disruption mitigation including runaway electron prevention and mitigation.</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13</a:t>
            </a:fld>
            <a:endParaRPr kumimoji="1" lang="ja-JP" altLang="en-US"/>
          </a:p>
        </p:txBody>
      </p:sp>
    </p:spTree>
    <p:extLst>
      <p:ext uri="{BB962C8B-B14F-4D97-AF65-F5344CB8AC3E}">
        <p14:creationId xmlns:p14="http://schemas.microsoft.com/office/powerpoint/2010/main" val="304296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Barabaschi</a:t>
            </a:r>
            <a:r>
              <a:rPr kumimoji="1" lang="en-US" altLang="ja-JP" dirty="0"/>
              <a:t> reported progress of JT-60SA assembly. Now the vacuum vessel has been closed with 18 TF coils in the place with good positioning accuracy. He showed how JT-60SA can support ITER and DEMO addressing key engineering and physics issues.</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14</a:t>
            </a:fld>
            <a:endParaRPr kumimoji="1" lang="ja-JP" altLang="en-US"/>
          </a:p>
        </p:txBody>
      </p:sp>
    </p:spTree>
    <p:extLst>
      <p:ext uri="{BB962C8B-B14F-4D97-AF65-F5344CB8AC3E}">
        <p14:creationId xmlns:p14="http://schemas.microsoft.com/office/powerpoint/2010/main" val="3915734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Bucalossi</a:t>
            </a:r>
            <a:r>
              <a:rPr kumimoji="1" lang="en-US" altLang="ja-JP" dirty="0"/>
              <a:t> reported status of tungsten divertor test  at WEST. Here several ITER like plasma facing unit prototypes were installed in the lower divertor target. The high power test is schedule in November this year.</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15</a:t>
            </a:fld>
            <a:endParaRPr kumimoji="1" lang="ja-JP" altLang="en-US"/>
          </a:p>
        </p:txBody>
      </p:sp>
    </p:spTree>
    <p:extLst>
      <p:ext uri="{BB962C8B-B14F-4D97-AF65-F5344CB8AC3E}">
        <p14:creationId xmlns:p14="http://schemas.microsoft.com/office/powerpoint/2010/main" val="311608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topics, DEMO and advanced technology. There were presentations from EU and JA on their DEMO design activities. Both of them are in pre-conceptual level. And their time schedule is similar toward DEMO. Federici pointed out uncertainty of plasma physics and integration issue for example in blanket maintenance. Sakamoto presented progress in physics, TBR, machine availability and so on.</a:t>
            </a:r>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16</a:t>
            </a:fld>
            <a:endParaRPr kumimoji="1" lang="ja-JP" altLang="en-US"/>
          </a:p>
        </p:txBody>
      </p:sp>
    </p:spTree>
    <p:extLst>
      <p:ext uri="{BB962C8B-B14F-4D97-AF65-F5344CB8AC3E}">
        <p14:creationId xmlns:p14="http://schemas.microsoft.com/office/powerpoint/2010/main" val="801175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Wallace presented a novel current drive method in DIII-D, LHCD from high field side, and Helicon current drive.</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17</a:t>
            </a:fld>
            <a:endParaRPr kumimoji="1" lang="ja-JP" altLang="en-US"/>
          </a:p>
        </p:txBody>
      </p:sp>
    </p:spTree>
    <p:extLst>
      <p:ext uri="{BB962C8B-B14F-4D97-AF65-F5344CB8AC3E}">
        <p14:creationId xmlns:p14="http://schemas.microsoft.com/office/powerpoint/2010/main" val="375132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Kikuchi presented a new reactor design based on negative triangularity with L-mode edge. It maximizes power handing area by locating divertor to large major radius and expanding flux tube. MHD stability calculation shows reasonably high beta relevant to fusion reactor. They also showed compact reactor size can be realized by higher confinement and/or higher field. This concept is experimentally supported by TCV and DIII-D tokamaks with high confinement with L-mode edge.</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18</a:t>
            </a:fld>
            <a:endParaRPr kumimoji="1" lang="ja-JP" altLang="en-US"/>
          </a:p>
        </p:txBody>
      </p:sp>
    </p:spTree>
    <p:extLst>
      <p:ext uri="{BB962C8B-B14F-4D97-AF65-F5344CB8AC3E}">
        <p14:creationId xmlns:p14="http://schemas.microsoft.com/office/powerpoint/2010/main" val="1730698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conference, to solve the issue of high heat flux on in vessel components, two advanced concept of flowing liquid metal limiter concepts have been presented. One is Flowing Liquid Lithium limiter from EAST reported by </a:t>
            </a:r>
            <a:r>
              <a:rPr kumimoji="1" lang="en-US" altLang="ja-JP" dirty="0" err="1"/>
              <a:t>Maingi</a:t>
            </a:r>
            <a:r>
              <a:rPr kumimoji="1" lang="en-US" altLang="ja-JP" dirty="0"/>
              <a:t>. This is an idea to flow Liquid lithium in vacuum. And the other one is Liquid Tin limiter made of capillary porous reported by </a:t>
            </a:r>
            <a:r>
              <a:rPr kumimoji="1" lang="en-US" altLang="ja-JP" dirty="0" err="1"/>
              <a:t>Mazzitelli</a:t>
            </a:r>
            <a:r>
              <a:rPr kumimoji="1" lang="en-US" altLang="ja-JP" dirty="0"/>
              <a:t>. There influence to the plasma performance were found good in liquid lithium limiter and okay in liquid tin limiter.</a:t>
            </a:r>
          </a:p>
          <a:p>
            <a:r>
              <a:rPr kumimoji="1" lang="en-US" altLang="ja-JP" dirty="0"/>
              <a:t>Goldstone proposed a unique idea of Lithium vapor box divertor concept.</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19</a:t>
            </a:fld>
            <a:endParaRPr kumimoji="1" lang="ja-JP" altLang="en-US"/>
          </a:p>
        </p:txBody>
      </p:sp>
    </p:spTree>
    <p:extLst>
      <p:ext uri="{BB962C8B-B14F-4D97-AF65-F5344CB8AC3E}">
        <p14:creationId xmlns:p14="http://schemas.microsoft.com/office/powerpoint/2010/main" val="187882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Stats. This is a table summarizing number of papers in each category. You see there was a great contribution from India, covering wide range of engineering and technological activities. I will touch this point later. Another trend is now papers are increasing in FNS and SEE.</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a:t>
            </a:fld>
            <a:endParaRPr kumimoji="1" lang="ja-JP" altLang="en-US"/>
          </a:p>
        </p:txBody>
      </p:sp>
    </p:spTree>
    <p:extLst>
      <p:ext uri="{BB962C8B-B14F-4D97-AF65-F5344CB8AC3E}">
        <p14:creationId xmlns:p14="http://schemas.microsoft.com/office/powerpoint/2010/main" val="214644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a:xfrm>
            <a:off x="685800" y="4775200"/>
            <a:ext cx="5486400" cy="3600450"/>
          </a:xfrm>
        </p:spPr>
        <p:txBody>
          <a:bodyPr/>
          <a:lstStyle/>
          <a:p>
            <a:r>
              <a:rPr lang="fr-FR" dirty="0"/>
              <a:t>Grisolia pointed out concerns on tritiated dust from nuclear safety aspect. He presented dust behavior in vacuum vessel, and stressed that dust collection is needed in ITER.</a:t>
            </a:r>
          </a:p>
        </p:txBody>
      </p:sp>
      <p:sp>
        <p:nvSpPr>
          <p:cNvPr id="4" name="Espace réservé du numéro de diapositive 3"/>
          <p:cNvSpPr>
            <a:spLocks noGrp="1"/>
          </p:cNvSpPr>
          <p:nvPr>
            <p:ph type="sldNum" sz="quarter" idx="10"/>
          </p:nvPr>
        </p:nvSpPr>
        <p:spPr/>
        <p:txBody>
          <a:bodyPr/>
          <a:lstStyle/>
          <a:p>
            <a:fld id="{171A387A-3672-4846-A005-E2AEC307C565}" type="slidenum">
              <a:rPr lang="fr-FR" smtClean="0"/>
              <a:t>20</a:t>
            </a:fld>
            <a:endParaRPr lang="fr-FR"/>
          </a:p>
        </p:txBody>
      </p:sp>
    </p:spTree>
    <p:extLst>
      <p:ext uri="{BB962C8B-B14F-4D97-AF65-F5344CB8AC3E}">
        <p14:creationId xmlns:p14="http://schemas.microsoft.com/office/powerpoint/2010/main" val="3941424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Two advanced concepts were reported in the conference. </a:t>
            </a:r>
          </a:p>
          <a:p>
            <a:r>
              <a:rPr kumimoji="1" lang="en-US" altLang="ja-JP" dirty="0"/>
              <a:t>Lunsford reported boron powder drop into ASDEX upgrade plasma.</a:t>
            </a:r>
          </a:p>
          <a:p>
            <a:r>
              <a:rPr kumimoji="1" lang="en-US" altLang="ja-JP" dirty="0"/>
              <a:t>And </a:t>
            </a:r>
            <a:r>
              <a:rPr kumimoji="1" lang="en-US" altLang="ja-JP" dirty="0" err="1"/>
              <a:t>Kreter</a:t>
            </a:r>
            <a:r>
              <a:rPr kumimoji="1" lang="en-US" altLang="ja-JP" dirty="0"/>
              <a:t> reported influence of plasma impurities on the fuel retention in Tungsten, showing He reduces D retention considerably, but addition of nitrogen increases retention significantly. This is the first systematic experiment to figure out the retention in tungsten with impurities.</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21</a:t>
            </a:fld>
            <a:endParaRPr kumimoji="1" lang="ja-JP" altLang="en-US"/>
          </a:p>
        </p:txBody>
      </p:sp>
    </p:spTree>
    <p:extLst>
      <p:ext uri="{BB962C8B-B14F-4D97-AF65-F5344CB8AC3E}">
        <p14:creationId xmlns:p14="http://schemas.microsoft.com/office/powerpoint/2010/main" val="29230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Chen reported the design and analysis of ITER first wall. As a result of high heat flux test at </a:t>
            </a:r>
            <a:r>
              <a:rPr kumimoji="1" lang="en-US" altLang="ja-JP" dirty="0" err="1"/>
              <a:t>Efremov</a:t>
            </a:r>
            <a:r>
              <a:rPr kumimoji="1" lang="en-US" altLang="ja-JP" dirty="0"/>
              <a:t> Institute, the Chinese First wall was qualified by the ITER organization, and they proceeded to the procurement, mass production of such first wall for ITER.</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22</a:t>
            </a:fld>
            <a:endParaRPr kumimoji="1" lang="ja-JP" altLang="en-US"/>
          </a:p>
        </p:txBody>
      </p:sp>
    </p:spTree>
    <p:extLst>
      <p:ext uri="{BB962C8B-B14F-4D97-AF65-F5344CB8AC3E}">
        <p14:creationId xmlns:p14="http://schemas.microsoft.com/office/powerpoint/2010/main" val="411477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Ingresias</a:t>
            </a:r>
            <a:r>
              <a:rPr kumimoji="1" lang="en-US" altLang="ja-JP" dirty="0"/>
              <a:t> reported thermo-mechanical modelling for JET divertor, and Barrett reported plasma wall protection in EU DEMO for its plasma transition.</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23</a:t>
            </a:fld>
            <a:endParaRPr kumimoji="1" lang="ja-JP" altLang="en-US"/>
          </a:p>
        </p:txBody>
      </p:sp>
    </p:spTree>
    <p:extLst>
      <p:ext uri="{BB962C8B-B14F-4D97-AF65-F5344CB8AC3E}">
        <p14:creationId xmlns:p14="http://schemas.microsoft.com/office/powerpoint/2010/main" val="616408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MPT, Material Physics and Technology, </a:t>
            </a:r>
            <a:r>
              <a:rPr kumimoji="1" lang="en-US" altLang="ja-JP" dirty="0" err="1"/>
              <a:t>Tanigawa</a:t>
            </a:r>
            <a:r>
              <a:rPr kumimoji="1" lang="en-US" altLang="ja-JP" dirty="0"/>
              <a:t> proposed a new strategy based on probability based design method. Definition of allowable limit for irradiation induced degradation is difficult because of lack of enough empirical evidence. To mitigate the difficulty he proposed this probabilistic approach.</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24</a:t>
            </a:fld>
            <a:endParaRPr kumimoji="1" lang="ja-JP" altLang="en-US"/>
          </a:p>
        </p:txBody>
      </p:sp>
    </p:spTree>
    <p:extLst>
      <p:ext uri="{BB962C8B-B14F-4D97-AF65-F5344CB8AC3E}">
        <p14:creationId xmlns:p14="http://schemas.microsoft.com/office/powerpoint/2010/main" val="103328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Nagasaka</a:t>
            </a:r>
            <a:r>
              <a:rPr kumimoji="1" lang="en-US" altLang="ja-JP" dirty="0"/>
              <a:t> reported their achievement of good creep property by NIFS-HEAT-2 high purity vanadium alloy. HEAT-2 showed no negative effect of purification on high temperature creep properties.</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25</a:t>
            </a:fld>
            <a:endParaRPr kumimoji="1" lang="ja-JP" altLang="en-US"/>
          </a:p>
        </p:txBody>
      </p:sp>
    </p:spTree>
    <p:extLst>
      <p:ext uri="{BB962C8B-B14F-4D97-AF65-F5344CB8AC3E}">
        <p14:creationId xmlns:p14="http://schemas.microsoft.com/office/powerpoint/2010/main" val="838860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t>From model validation on EAST and DIII-D experiments, Ding presented roles of the Low-Z background impurities and the sheath potential determining high-Z materials erosion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Maya reported t</a:t>
            </a:r>
            <a:r>
              <a:rPr lang="en-US" altLang="ja-JP" sz="1200" dirty="0"/>
              <a:t>he effect of Primary Knock-on Atom (PKA) spectrum on the damage creation and subsequent deuterium trapping at the defects has been investigated using computer simulations and surrogate ion-irradiation experiments.</a:t>
            </a:r>
          </a:p>
          <a:p>
            <a:r>
              <a:rPr kumimoji="1" lang="en-US" altLang="ja-JP" sz="1200" dirty="0"/>
              <a:t>Gilbert reported results of his c</a:t>
            </a:r>
            <a:r>
              <a:rPr lang="en-US" altLang="ja-JP" sz="1200" dirty="0"/>
              <a:t>omputational waste assessments for current European DEMO designs.</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26</a:t>
            </a:fld>
            <a:endParaRPr kumimoji="1" lang="ja-JP" altLang="en-US" dirty="0"/>
          </a:p>
        </p:txBody>
      </p:sp>
    </p:spTree>
    <p:extLst>
      <p:ext uri="{BB962C8B-B14F-4D97-AF65-F5344CB8AC3E}">
        <p14:creationId xmlns:p14="http://schemas.microsoft.com/office/powerpoint/2010/main" val="2750059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move on to the next. Neutron Source as part of Fusion Nuclear physics and technology.</a:t>
            </a:r>
          </a:p>
          <a:p>
            <a:r>
              <a:rPr kumimoji="1" lang="en-US" altLang="ja-JP" dirty="0"/>
              <a:t>Sugimoto reported progress of IFMIF/EVEDA commissioning. The injector commissioning was completed with D- beam of 100 keV/140 mA, and First proton beam was injected into the RFQ and accelerated to 2.5 MeV. Thus IFMIF/EVEDA deployed RFQ toward acceleration of 5 MeV D beam.</a:t>
            </a:r>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27</a:t>
            </a:fld>
            <a:endParaRPr kumimoji="1" lang="ja-JP" altLang="en-US"/>
          </a:p>
        </p:txBody>
      </p:sp>
    </p:spTree>
    <p:extLst>
      <p:ext uri="{BB962C8B-B14F-4D97-AF65-F5344CB8AC3E}">
        <p14:creationId xmlns:p14="http://schemas.microsoft.com/office/powerpoint/2010/main" val="563720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both EU and JA proposed their plan to construct neutron irradiation test facilities, DONES and A-FNS. This is the outline of the project progress, and now both of them are designing on a basis of achievement by IFMIFEVEDA. </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28</a:t>
            </a:fld>
            <a:endParaRPr kumimoji="1" lang="ja-JP" altLang="en-US"/>
          </a:p>
        </p:txBody>
      </p:sp>
    </p:spTree>
    <p:extLst>
      <p:ext uri="{BB962C8B-B14F-4D97-AF65-F5344CB8AC3E}">
        <p14:creationId xmlns:p14="http://schemas.microsoft.com/office/powerpoint/2010/main" val="1638956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SEE had a rapporteur</a:t>
            </a:r>
            <a:r>
              <a:rPr kumimoji="1" lang="en-US" altLang="ja-JP" baseline="0" dirty="0"/>
              <a:t> talk on future energy systems study.</a:t>
            </a:r>
          </a:p>
          <a:p>
            <a:r>
              <a:rPr kumimoji="1" lang="en-US" altLang="ja-JP" baseline="0" dirty="0"/>
              <a:t>They propose 3 application of fusion for future market, electricity, fuel and CCS.</a:t>
            </a:r>
          </a:p>
          <a:p>
            <a:r>
              <a:rPr kumimoji="1" lang="en-US" altLang="ja-JP" baseline="0" dirty="0"/>
              <a:t>One major point is that outage frequency has a strong impact as a base load electricity. Basically base load electricity requires very low outage for long period.</a:t>
            </a:r>
          </a:p>
          <a:p>
            <a:r>
              <a:rPr kumimoji="1" lang="en-US" altLang="ja-JP" baseline="0" dirty="0"/>
              <a:t>Instead, another point could be that various application of fusion heat will respond future requirements for sustainable development. They analyzed Biomass fuel production by fusion and Carbon sequestration by Fusion.</a:t>
            </a:r>
            <a:endParaRPr kumimoji="1" lang="ja-JP" altLang="en-US" dirty="0"/>
          </a:p>
          <a:p>
            <a:r>
              <a:rPr kumimoji="1" lang="en-US" altLang="ja-JP" dirty="0"/>
              <a:t>Thus results suggest new possibility of fusion energy.</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29</a:t>
            </a:fld>
            <a:endParaRPr kumimoji="1" lang="ja-JP" altLang="en-US"/>
          </a:p>
        </p:txBody>
      </p:sp>
    </p:spTree>
    <p:extLst>
      <p:ext uri="{BB962C8B-B14F-4D97-AF65-F5344CB8AC3E}">
        <p14:creationId xmlns:p14="http://schemas.microsoft.com/office/powerpoint/2010/main" val="328899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Oral topics. We had several oral topics in the technology categories, they were ITER Technology, DEMO and advanced technology, In vessel components and plasma interface, and Material, FNS, Environment. This is almost identical to those of previous Kyoto conference. In each topics, presentation of these contents were included. Here I want to revisit these presentations</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3</a:t>
            </a:fld>
            <a:endParaRPr kumimoji="1" lang="ja-JP" altLang="en-US"/>
          </a:p>
        </p:txBody>
      </p:sp>
    </p:spTree>
    <p:extLst>
      <p:ext uri="{BB962C8B-B14F-4D97-AF65-F5344CB8AC3E}">
        <p14:creationId xmlns:p14="http://schemas.microsoft.com/office/powerpoint/2010/main" val="2632194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30</a:t>
            </a:fld>
            <a:endParaRPr kumimoji="1" lang="ja-JP" altLang="en-US"/>
          </a:p>
        </p:txBody>
      </p:sp>
    </p:spTree>
    <p:extLst>
      <p:ext uri="{BB962C8B-B14F-4D97-AF65-F5344CB8AC3E}">
        <p14:creationId xmlns:p14="http://schemas.microsoft.com/office/powerpoint/2010/main" val="3684286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31</a:t>
            </a:fld>
            <a:endParaRPr kumimoji="1" lang="ja-JP" altLang="en-US"/>
          </a:p>
        </p:txBody>
      </p:sp>
    </p:spTree>
    <p:extLst>
      <p:ext uri="{BB962C8B-B14F-4D97-AF65-F5344CB8AC3E}">
        <p14:creationId xmlns:p14="http://schemas.microsoft.com/office/powerpoint/2010/main" val="1774659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32</a:t>
            </a:fld>
            <a:endParaRPr kumimoji="1" lang="ja-JP" altLang="en-US"/>
          </a:p>
        </p:txBody>
      </p:sp>
    </p:spTree>
    <p:extLst>
      <p:ext uri="{BB962C8B-B14F-4D97-AF65-F5344CB8AC3E}">
        <p14:creationId xmlns:p14="http://schemas.microsoft.com/office/powerpoint/2010/main" val="151364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33</a:t>
            </a:fld>
            <a:endParaRPr kumimoji="1" lang="ja-JP" altLang="en-US"/>
          </a:p>
        </p:txBody>
      </p:sp>
    </p:spTree>
    <p:extLst>
      <p:ext uri="{BB962C8B-B14F-4D97-AF65-F5344CB8AC3E}">
        <p14:creationId xmlns:p14="http://schemas.microsoft.com/office/powerpoint/2010/main" val="1014408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ITER Technology. Construction of ITER is in progress, and 2,300 workers are working everyday. Construction is on-going in parallel all over the wide construction platform.</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4</a:t>
            </a:fld>
            <a:endParaRPr kumimoji="1" lang="ja-JP" altLang="en-US"/>
          </a:p>
        </p:txBody>
      </p:sp>
    </p:spTree>
    <p:extLst>
      <p:ext uri="{BB962C8B-B14F-4D97-AF65-F5344CB8AC3E}">
        <p14:creationId xmlns:p14="http://schemas.microsoft.com/office/powerpoint/2010/main" val="85478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Manufatcuring</a:t>
            </a:r>
            <a:r>
              <a:rPr kumimoji="1" lang="en-US" altLang="ja-JP" dirty="0"/>
              <a:t> of components are also in progress in each participating parties. You see here vacuum vessel, cryostat, vacuum vessel port, TF coil winding, PF coil, </a:t>
            </a:r>
            <a:r>
              <a:rPr kumimoji="1" lang="en-US" altLang="ja-JP" dirty="0" err="1"/>
              <a:t>cryoplant</a:t>
            </a:r>
            <a:r>
              <a:rPr kumimoji="1" lang="en-US" altLang="ja-JP" dirty="0"/>
              <a:t>. Such large components are being built to achieve first plasma 2025.</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5</a:t>
            </a:fld>
            <a:endParaRPr kumimoji="1" lang="ja-JP" altLang="en-US"/>
          </a:p>
        </p:txBody>
      </p:sp>
    </p:spTree>
    <p:extLst>
      <p:ext uri="{BB962C8B-B14F-4D97-AF65-F5344CB8AC3E}">
        <p14:creationId xmlns:p14="http://schemas.microsoft.com/office/powerpoint/2010/main" val="172276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Chakraborty presented challenges of component manufacturing. There are many challenges everyday. And resolving these issues, ITER is moving forward everyday. This is the everyday of ITER life, and hence, ITER technology is progressing everyday.</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6</a:t>
            </a:fld>
            <a:endParaRPr kumimoji="1" lang="ja-JP" altLang="en-US"/>
          </a:p>
        </p:txBody>
      </p:sp>
    </p:spTree>
    <p:extLst>
      <p:ext uri="{BB962C8B-B14F-4D97-AF65-F5344CB8AC3E}">
        <p14:creationId xmlns:p14="http://schemas.microsoft.com/office/powerpoint/2010/main" val="1324515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was a report of </a:t>
            </a:r>
            <a:r>
              <a:rPr kumimoji="1" lang="en-US" altLang="ja-JP" dirty="0" err="1"/>
              <a:t>Nakahira</a:t>
            </a:r>
            <a:r>
              <a:rPr kumimoji="1" lang="en-US" altLang="ja-JP" dirty="0"/>
              <a:t> on the completion of the first TF coil structure of ITER. This is the picture of this TF coil structure. It is 16m and 9 m wide big stainless steel magnet case. Although this is big structure, the dimension tolerance is of the order of millimeter. In particular the bevels to close the case here and bevels connect inboard and outboard structure here are required to fulfill o.5 mm plus-minus 0.25 mm. Such very precise machining was </a:t>
            </a:r>
            <a:r>
              <a:rPr kumimoji="1" lang="en-US" altLang="ja-JP" dirty="0" err="1"/>
              <a:t>achived</a:t>
            </a:r>
            <a:r>
              <a:rPr kumimoji="1" lang="en-US" altLang="ja-JP" dirty="0"/>
              <a:t> in this TF coil structure.</a:t>
            </a:r>
          </a:p>
          <a:p>
            <a:r>
              <a:rPr kumimoji="1" lang="en-US" altLang="ja-JP" dirty="0"/>
              <a:t>There was Another talk from Smith of USA. He reported progress of Center solenoid. The first module of CS is scheduled for completion in this year.</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7</a:t>
            </a:fld>
            <a:endParaRPr kumimoji="1" lang="ja-JP" altLang="en-US"/>
          </a:p>
        </p:txBody>
      </p:sp>
    </p:spTree>
    <p:extLst>
      <p:ext uri="{BB962C8B-B14F-4D97-AF65-F5344CB8AC3E}">
        <p14:creationId xmlns:p14="http://schemas.microsoft.com/office/powerpoint/2010/main" val="293979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move on to the heating and current drive system. This table summarizes status of ITER gyrotron R&amp;D in JA, RF, EU and IN. Both Russia and Japan have already achieved 1 MW of RF power at 170 GHz for long pulses. So the gyrotrons for first plasma are ready for operation.</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8</a:t>
            </a:fld>
            <a:endParaRPr kumimoji="1" lang="ja-JP" altLang="en-US"/>
          </a:p>
        </p:txBody>
      </p:sp>
    </p:spTree>
    <p:extLst>
      <p:ext uri="{BB962C8B-B14F-4D97-AF65-F5344CB8AC3E}">
        <p14:creationId xmlns:p14="http://schemas.microsoft.com/office/powerpoint/2010/main" val="50808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Oda reported recent achievement of 1</a:t>
            </a:r>
            <a:r>
              <a:rPr kumimoji="1" lang="en-US" altLang="ja-JP" baseline="30000" dirty="0"/>
              <a:t>st</a:t>
            </a:r>
            <a:r>
              <a:rPr kumimoji="1" lang="en-US" altLang="ja-JP" dirty="0"/>
              <a:t> 170 GHz gyrotron demonstrating 1 MW output for 300 s. It also fulfilled the requirement of modulation and reliability. Thus the 1</a:t>
            </a:r>
            <a:r>
              <a:rPr kumimoji="1" lang="en-US" altLang="ja-JP" baseline="30000" dirty="0"/>
              <a:t>st</a:t>
            </a:r>
            <a:r>
              <a:rPr kumimoji="1" lang="en-US" altLang="ja-JP" dirty="0"/>
              <a:t> ITER Gyrotron is now ready for shipment to ITER. </a:t>
            </a:r>
          </a:p>
          <a:p>
            <a:r>
              <a:rPr kumimoji="1" lang="en-US" altLang="ja-JP" dirty="0"/>
              <a:t>Trivedi reported test of 1</a:t>
            </a:r>
            <a:r>
              <a:rPr kumimoji="1" lang="en-US" altLang="ja-JP" baseline="30000" dirty="0"/>
              <a:t>st</a:t>
            </a:r>
            <a:r>
              <a:rPr kumimoji="1" lang="en-US" altLang="ja-JP" dirty="0"/>
              <a:t> </a:t>
            </a:r>
            <a:r>
              <a:rPr kumimoji="1" lang="en-US" altLang="ja-JP" dirty="0" err="1"/>
              <a:t>ICrF</a:t>
            </a:r>
            <a:r>
              <a:rPr kumimoji="1" lang="en-US" altLang="ja-JP" dirty="0"/>
              <a:t> source for ITER, also here long pulse operation was confirmed.</a:t>
            </a:r>
            <a:endParaRPr kumimoji="1" lang="ja-JP" altLang="en-US" dirty="0"/>
          </a:p>
        </p:txBody>
      </p:sp>
      <p:sp>
        <p:nvSpPr>
          <p:cNvPr id="4" name="スライド番号プレースホルダー 3"/>
          <p:cNvSpPr>
            <a:spLocks noGrp="1"/>
          </p:cNvSpPr>
          <p:nvPr>
            <p:ph type="sldNum" sz="quarter" idx="5"/>
          </p:nvPr>
        </p:nvSpPr>
        <p:spPr/>
        <p:txBody>
          <a:bodyPr/>
          <a:lstStyle/>
          <a:p>
            <a:fld id="{1310CD6E-D27C-40D7-884D-3D54BA3A1DD5}" type="slidenum">
              <a:rPr kumimoji="1" lang="ja-JP" altLang="en-US" smtClean="0"/>
              <a:t>9</a:t>
            </a:fld>
            <a:endParaRPr kumimoji="1" lang="ja-JP" altLang="en-US"/>
          </a:p>
        </p:txBody>
      </p:sp>
    </p:spTree>
    <p:extLst>
      <p:ext uri="{BB962C8B-B14F-4D97-AF65-F5344CB8AC3E}">
        <p14:creationId xmlns:p14="http://schemas.microsoft.com/office/powerpoint/2010/main" val="2508404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6"/>
          <p:cNvSpPr>
            <a:spLocks noGrp="1" noChangeArrowheads="1"/>
          </p:cNvSpPr>
          <p:nvPr>
            <p:ph type="dt" sz="half" idx="10"/>
          </p:nvPr>
        </p:nvSpPr>
        <p:spPr/>
        <p:txBody>
          <a:bodyPr/>
          <a:lstStyle>
            <a:lvl1pPr>
              <a:defRPr/>
            </a:lvl1pPr>
          </a:lstStyle>
          <a:p>
            <a:pPr>
              <a:defRPr/>
            </a:pPr>
            <a:fld id="{2E4940AB-8088-4A5D-A234-602099EFAA11}" type="datetime1">
              <a:rPr lang="en-US" smtClean="0">
                <a:solidFill>
                  <a:srgbClr val="000000"/>
                </a:solidFill>
              </a:rPr>
              <a:pPr>
                <a:defRPr/>
              </a:pPr>
              <a:t>10/27/2018</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9B9E11BF-C197-411B-B58B-D8843A3F11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780725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p:cNvSpPr>
            <a:spLocks noGrp="1" noChangeArrowheads="1"/>
          </p:cNvSpPr>
          <p:nvPr>
            <p:ph type="dt" sz="half" idx="10"/>
          </p:nvPr>
        </p:nvSpPr>
        <p:spPr/>
        <p:txBody>
          <a:bodyPr/>
          <a:lstStyle>
            <a:lvl1pPr>
              <a:defRPr/>
            </a:lvl1pPr>
          </a:lstStyle>
          <a:p>
            <a:pPr>
              <a:defRPr/>
            </a:pPr>
            <a:fld id="{EB54A1DC-5F94-4363-A2F2-CB3247ABE964}" type="datetime1">
              <a:rPr lang="en-US" smtClean="0">
                <a:solidFill>
                  <a:srgbClr val="000000"/>
                </a:solidFill>
              </a:rPr>
              <a:pPr>
                <a:defRPr/>
              </a:pPr>
              <a:t>10/27/2018</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7E888C42-B83F-4E62-B6E0-13F344A38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62045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940800" y="76200"/>
            <a:ext cx="2946400" cy="6248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01600" y="76200"/>
            <a:ext cx="8636000" cy="6248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p:cNvSpPr>
            <a:spLocks noGrp="1" noChangeArrowheads="1"/>
          </p:cNvSpPr>
          <p:nvPr>
            <p:ph type="dt" sz="half" idx="10"/>
          </p:nvPr>
        </p:nvSpPr>
        <p:spPr/>
        <p:txBody>
          <a:bodyPr/>
          <a:lstStyle>
            <a:lvl1pPr>
              <a:defRPr/>
            </a:lvl1pPr>
          </a:lstStyle>
          <a:p>
            <a:pPr>
              <a:defRPr/>
            </a:pPr>
            <a:fld id="{B1E0ABA0-BBAC-4AC2-8D17-94B98B75B876}" type="datetime1">
              <a:rPr lang="en-US" smtClean="0">
                <a:solidFill>
                  <a:srgbClr val="000000"/>
                </a:solidFill>
              </a:rPr>
              <a:pPr>
                <a:defRPr/>
              </a:pPr>
              <a:t>10/27/2018</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1E9D579D-F3AB-4568-8BBE-9A54D85C7A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4260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4226161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2538342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2367552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418008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24931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3991410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
        <p:nvSpPr>
          <p:cNvPr id="5" name="Rectangle 8">
            <a:extLst>
              <a:ext uri="{FF2B5EF4-FFF2-40B4-BE49-F238E27FC236}">
                <a16:creationId xmlns:a16="http://schemas.microsoft.com/office/drawing/2014/main" id="{6C75BA15-1764-41E0-BF3C-50F8F7CFE9A8}"/>
              </a:ext>
            </a:extLst>
          </p:cNvPr>
          <p:cNvSpPr>
            <a:spLocks noChangeArrowheads="1"/>
          </p:cNvSpPr>
          <p:nvPr userDrawn="1"/>
        </p:nvSpPr>
        <p:spPr bwMode="auto">
          <a:xfrm>
            <a:off x="737580" y="705404"/>
            <a:ext cx="10657417" cy="71438"/>
          </a:xfrm>
          <a:prstGeom prst="rect">
            <a:avLst/>
          </a:prstGeom>
          <a:gradFill rotWithShape="1">
            <a:gsLst>
              <a:gs pos="0">
                <a:srgbClr val="FF66FF"/>
              </a:gs>
              <a:gs pos="100000">
                <a:srgbClr val="0000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6" name="図 5">
            <a:extLst>
              <a:ext uri="{FF2B5EF4-FFF2-40B4-BE49-F238E27FC236}">
                <a16:creationId xmlns:a16="http://schemas.microsoft.com/office/drawing/2014/main" id="{794D5AB1-7CFC-40DA-A2EF-1CAFC87ADC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961" y="53301"/>
            <a:ext cx="1195207" cy="43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996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4084610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p:cNvSpPr>
            <a:spLocks noGrp="1" noChangeArrowheads="1"/>
          </p:cNvSpPr>
          <p:nvPr>
            <p:ph type="dt" sz="half" idx="10"/>
          </p:nvPr>
        </p:nvSpPr>
        <p:spPr/>
        <p:txBody>
          <a:bodyPr/>
          <a:lstStyle>
            <a:lvl1pPr>
              <a:defRPr/>
            </a:lvl1pPr>
          </a:lstStyle>
          <a:p>
            <a:pPr>
              <a:defRPr/>
            </a:pPr>
            <a:fld id="{F3C591E5-0D65-4A8E-A842-C80D7CF6E87B}" type="datetime1">
              <a:rPr lang="en-US" smtClean="0">
                <a:solidFill>
                  <a:srgbClr val="000000"/>
                </a:solidFill>
              </a:rPr>
              <a:pPr>
                <a:defRPr/>
              </a:pPr>
              <a:t>10/27/2018</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6" name="Rectangle 8"/>
          <p:cNvSpPr>
            <a:spLocks noGrp="1" noChangeArrowheads="1"/>
          </p:cNvSpPr>
          <p:nvPr>
            <p:ph type="sldNum" sz="quarter" idx="12"/>
          </p:nvPr>
        </p:nvSpPr>
        <p:spPr>
          <a:xfrm>
            <a:off x="9395883" y="6589154"/>
            <a:ext cx="2844800" cy="476250"/>
          </a:xfrm>
        </p:spPr>
        <p:txBody>
          <a:bodyPr/>
          <a:lstStyle>
            <a:lvl1pPr>
              <a:defRPr>
                <a:solidFill>
                  <a:schemeClr val="bg1"/>
                </a:solidFill>
              </a:defRPr>
            </a:lvl1pPr>
          </a:lstStyle>
          <a:p>
            <a:pPr>
              <a:defRPr/>
            </a:pPr>
            <a:fld id="{00111BE3-B04E-41F3-B032-A8AC0F290D8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84239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1215887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1943628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CDFE11-A20D-413F-898F-5C3CC061A365}" type="datetimeFigureOut">
              <a:rPr kumimoji="1" lang="ja-JP" altLang="en-US" smtClean="0"/>
              <a:t>2018/10/27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2312864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6"/>
          <p:cNvSpPr>
            <a:spLocks noGrp="1" noChangeArrowheads="1"/>
          </p:cNvSpPr>
          <p:nvPr>
            <p:ph type="dt" sz="half" idx="10"/>
          </p:nvPr>
        </p:nvSpPr>
        <p:spPr/>
        <p:txBody>
          <a:bodyPr/>
          <a:lstStyle>
            <a:lvl1pPr>
              <a:defRPr/>
            </a:lvl1pPr>
          </a:lstStyle>
          <a:p>
            <a:pPr>
              <a:defRPr/>
            </a:pPr>
            <a:fld id="{64D20005-DE43-4A17-8477-266B082A7485}" type="datetime1">
              <a:rPr lang="en-US" smtClean="0">
                <a:solidFill>
                  <a:srgbClr val="000000"/>
                </a:solidFill>
              </a:rPr>
              <a:pPr>
                <a:defRPr/>
              </a:pPr>
              <a:t>10/27/2018</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BF7190FF-2A84-4BA5-8AD8-F53B7183ED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14964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06400" y="990600"/>
            <a:ext cx="5638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248400" y="990600"/>
            <a:ext cx="5638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p:cNvSpPr>
            <a:spLocks noGrp="1" noChangeArrowheads="1"/>
          </p:cNvSpPr>
          <p:nvPr>
            <p:ph type="dt" sz="half" idx="10"/>
          </p:nvPr>
        </p:nvSpPr>
        <p:spPr/>
        <p:txBody>
          <a:bodyPr/>
          <a:lstStyle>
            <a:lvl1pPr>
              <a:defRPr/>
            </a:lvl1pPr>
          </a:lstStyle>
          <a:p>
            <a:pPr>
              <a:defRPr/>
            </a:pPr>
            <a:fld id="{32EFD447-70E8-411E-AC6B-FFE139D8986B}" type="datetime1">
              <a:rPr lang="en-US" smtClean="0">
                <a:solidFill>
                  <a:srgbClr val="000000"/>
                </a:solidFill>
              </a:rPr>
              <a:pPr>
                <a:defRPr/>
              </a:pPr>
              <a:t>10/27/2018</a:t>
            </a:fld>
            <a:endParaRPr lang="en-US">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7" name="Rectangle 8"/>
          <p:cNvSpPr>
            <a:spLocks noGrp="1" noChangeArrowheads="1"/>
          </p:cNvSpPr>
          <p:nvPr>
            <p:ph type="sldNum" sz="quarter" idx="12"/>
          </p:nvPr>
        </p:nvSpPr>
        <p:spPr/>
        <p:txBody>
          <a:bodyPr/>
          <a:lstStyle>
            <a:lvl1pPr>
              <a:defRPr/>
            </a:lvl1pPr>
          </a:lstStyle>
          <a:p>
            <a:pPr>
              <a:defRPr/>
            </a:pPr>
            <a:fld id="{1DFBD4CE-C083-49A5-B9F1-0827737D57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1444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
          <p:cNvSpPr>
            <a:spLocks noGrp="1" noChangeArrowheads="1"/>
          </p:cNvSpPr>
          <p:nvPr>
            <p:ph type="dt" sz="half" idx="10"/>
          </p:nvPr>
        </p:nvSpPr>
        <p:spPr/>
        <p:txBody>
          <a:bodyPr/>
          <a:lstStyle>
            <a:lvl1pPr>
              <a:defRPr/>
            </a:lvl1pPr>
          </a:lstStyle>
          <a:p>
            <a:pPr>
              <a:defRPr/>
            </a:pPr>
            <a:fld id="{FA48D090-8A21-40F2-81BF-425BBD128CFB}" type="datetime1">
              <a:rPr lang="en-US" smtClean="0">
                <a:solidFill>
                  <a:srgbClr val="000000"/>
                </a:solidFill>
              </a:rPr>
              <a:pPr>
                <a:defRPr/>
              </a:pPr>
              <a:t>10/27/2018</a:t>
            </a:fld>
            <a:endParaRPr lang="en-US">
              <a:solidFill>
                <a:srgbClr val="000000"/>
              </a:solidFill>
            </a:endParaRPr>
          </a:p>
        </p:txBody>
      </p:sp>
      <p:sp>
        <p:nvSpPr>
          <p:cNvPr id="8"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DCC7EF5F-5F4B-45B3-AFC1-9945691653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0836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6"/>
          <p:cNvSpPr>
            <a:spLocks noGrp="1" noChangeArrowheads="1"/>
          </p:cNvSpPr>
          <p:nvPr>
            <p:ph type="dt" sz="half" idx="10"/>
          </p:nvPr>
        </p:nvSpPr>
        <p:spPr/>
        <p:txBody>
          <a:bodyPr/>
          <a:lstStyle>
            <a:lvl1pPr>
              <a:defRPr/>
            </a:lvl1pPr>
          </a:lstStyle>
          <a:p>
            <a:pPr>
              <a:defRPr/>
            </a:pPr>
            <a:fld id="{437D2247-97E2-4C71-9368-41E50390B5A8}" type="datetime1">
              <a:rPr lang="en-US" smtClean="0">
                <a:solidFill>
                  <a:srgbClr val="000000"/>
                </a:solidFill>
              </a:rPr>
              <a:pPr>
                <a:defRPr/>
              </a:pPr>
              <a:t>10/27/2018</a:t>
            </a:fld>
            <a:endParaRPr lang="en-US">
              <a:solidFill>
                <a:srgbClr val="000000"/>
              </a:solidFill>
            </a:endParaRPr>
          </a:p>
        </p:txBody>
      </p:sp>
      <p:sp>
        <p:nvSpPr>
          <p:cNvPr id="4"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5" name="Rectangle 8"/>
          <p:cNvSpPr>
            <a:spLocks noGrp="1" noChangeArrowheads="1"/>
          </p:cNvSpPr>
          <p:nvPr>
            <p:ph type="sldNum" sz="quarter" idx="12"/>
          </p:nvPr>
        </p:nvSpPr>
        <p:spPr/>
        <p:txBody>
          <a:bodyPr/>
          <a:lstStyle>
            <a:lvl1pPr>
              <a:defRPr/>
            </a:lvl1pPr>
          </a:lstStyle>
          <a:p>
            <a:pPr>
              <a:defRPr/>
            </a:pPr>
            <a:fld id="{84874D8E-119C-457A-83E9-0D37131C1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382902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fld id="{65D0CA2E-0E20-4795-B131-9D544FC21853}" type="datetime1">
              <a:rPr lang="en-US" smtClean="0">
                <a:solidFill>
                  <a:srgbClr val="000000"/>
                </a:solidFill>
              </a:rPr>
              <a:pPr>
                <a:defRPr/>
              </a:pPr>
              <a:t>10/27/2018</a:t>
            </a:fld>
            <a:endParaRPr lang="en-US">
              <a:solidFill>
                <a:srgbClr val="000000"/>
              </a:solidFill>
            </a:endParaRPr>
          </a:p>
        </p:txBody>
      </p:sp>
      <p:sp>
        <p:nvSpPr>
          <p:cNvPr id="3"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4" name="Rectangle 8"/>
          <p:cNvSpPr>
            <a:spLocks noGrp="1" noChangeArrowheads="1"/>
          </p:cNvSpPr>
          <p:nvPr>
            <p:ph type="sldNum" sz="quarter" idx="12"/>
          </p:nvPr>
        </p:nvSpPr>
        <p:spPr/>
        <p:txBody>
          <a:bodyPr/>
          <a:lstStyle>
            <a:lvl1pPr>
              <a:defRPr/>
            </a:lvl1pPr>
          </a:lstStyle>
          <a:p>
            <a:pPr>
              <a:defRPr/>
            </a:pPr>
            <a:fld id="{47C0AA94-6C4C-41F0-B90B-CDC68E7995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9739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
          <p:cNvSpPr>
            <a:spLocks noGrp="1" noChangeArrowheads="1"/>
          </p:cNvSpPr>
          <p:nvPr>
            <p:ph type="dt" sz="half" idx="10"/>
          </p:nvPr>
        </p:nvSpPr>
        <p:spPr/>
        <p:txBody>
          <a:bodyPr/>
          <a:lstStyle>
            <a:lvl1pPr>
              <a:defRPr/>
            </a:lvl1pPr>
          </a:lstStyle>
          <a:p>
            <a:pPr>
              <a:defRPr/>
            </a:pPr>
            <a:fld id="{3AD500C5-F4DD-496F-BE93-4C7B26F2F752}" type="datetime1">
              <a:rPr lang="en-US" smtClean="0">
                <a:solidFill>
                  <a:srgbClr val="000000"/>
                </a:solidFill>
              </a:rPr>
              <a:pPr>
                <a:defRPr/>
              </a:pPr>
              <a:t>10/27/2018</a:t>
            </a:fld>
            <a:endParaRPr lang="en-US">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7" name="Rectangle 8"/>
          <p:cNvSpPr>
            <a:spLocks noGrp="1" noChangeArrowheads="1"/>
          </p:cNvSpPr>
          <p:nvPr>
            <p:ph type="sldNum" sz="quarter" idx="12"/>
          </p:nvPr>
        </p:nvSpPr>
        <p:spPr/>
        <p:txBody>
          <a:bodyPr/>
          <a:lstStyle>
            <a:lvl1pPr>
              <a:defRPr/>
            </a:lvl1pPr>
          </a:lstStyle>
          <a:p>
            <a:pPr>
              <a:defRPr/>
            </a:pPr>
            <a:fld id="{C1B50E4F-88F5-41D7-A8F0-816B75E8BF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54628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
          <p:cNvSpPr>
            <a:spLocks noGrp="1" noChangeArrowheads="1"/>
          </p:cNvSpPr>
          <p:nvPr>
            <p:ph type="dt" sz="half" idx="10"/>
          </p:nvPr>
        </p:nvSpPr>
        <p:spPr/>
        <p:txBody>
          <a:bodyPr/>
          <a:lstStyle>
            <a:lvl1pPr>
              <a:defRPr/>
            </a:lvl1pPr>
          </a:lstStyle>
          <a:p>
            <a:pPr>
              <a:defRPr/>
            </a:pPr>
            <a:fld id="{DB466EAA-2D09-43BE-8DB6-1206DEABB047}" type="datetime1">
              <a:rPr lang="en-US" smtClean="0">
                <a:solidFill>
                  <a:srgbClr val="000000"/>
                </a:solidFill>
              </a:rPr>
              <a:pPr>
                <a:defRPr/>
              </a:pPr>
              <a:t>10/27/2018</a:t>
            </a:fld>
            <a:endParaRPr lang="en-US">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sv-SE">
                <a:solidFill>
                  <a:srgbClr val="FFFFFF"/>
                </a:solidFill>
              </a:rPr>
              <a:t>Toigo et al., 27th IAEA-FEC, Gandhinagar, October 2018</a:t>
            </a:r>
            <a:endParaRPr lang="en-US">
              <a:solidFill>
                <a:srgbClr val="FFFFFF"/>
              </a:solidFill>
            </a:endParaRPr>
          </a:p>
        </p:txBody>
      </p:sp>
      <p:sp>
        <p:nvSpPr>
          <p:cNvPr id="7" name="Rectangle 8"/>
          <p:cNvSpPr>
            <a:spLocks noGrp="1" noChangeArrowheads="1"/>
          </p:cNvSpPr>
          <p:nvPr>
            <p:ph type="sldNum" sz="quarter" idx="12"/>
          </p:nvPr>
        </p:nvSpPr>
        <p:spPr/>
        <p:txBody>
          <a:bodyPr/>
          <a:lstStyle>
            <a:lvl1pPr>
              <a:defRPr/>
            </a:lvl1pPr>
          </a:lstStyle>
          <a:p>
            <a:pPr>
              <a:defRPr/>
            </a:pPr>
            <a:fld id="{A23B5F3B-52DE-4A11-A774-010C7AF342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6097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Freeform 2"/>
          <p:cNvSpPr>
            <a:spLocks/>
          </p:cNvSpPr>
          <p:nvPr userDrawn="1"/>
        </p:nvSpPr>
        <p:spPr bwMode="auto">
          <a:xfrm>
            <a:off x="3149600" y="6629400"/>
            <a:ext cx="9042400" cy="228600"/>
          </a:xfrm>
          <a:custGeom>
            <a:avLst/>
            <a:gdLst>
              <a:gd name="T0" fmla="*/ 0 w 4272"/>
              <a:gd name="T1" fmla="*/ 2147483647 h 144"/>
              <a:gd name="T2" fmla="*/ 2147483647 w 4272"/>
              <a:gd name="T3" fmla="*/ 0 h 144"/>
              <a:gd name="T4" fmla="*/ 2147483647 w 4272"/>
              <a:gd name="T5" fmla="*/ 0 h 144"/>
              <a:gd name="T6" fmla="*/ 2147483647 w 4272"/>
              <a:gd name="T7" fmla="*/ 2147483647 h 144"/>
              <a:gd name="T8" fmla="*/ 0 w 4272"/>
              <a:gd name="T9" fmla="*/ 2147483647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72" h="144">
                <a:moveTo>
                  <a:pt x="0" y="144"/>
                </a:moveTo>
                <a:lnTo>
                  <a:pt x="288" y="0"/>
                </a:lnTo>
                <a:lnTo>
                  <a:pt x="4272" y="0"/>
                </a:lnTo>
                <a:lnTo>
                  <a:pt x="4272" y="144"/>
                </a:lnTo>
                <a:lnTo>
                  <a:pt x="0" y="144"/>
                </a:lnTo>
                <a:close/>
              </a:path>
            </a:pathLst>
          </a:custGeom>
          <a:gradFill rotWithShape="1">
            <a:gsLst>
              <a:gs pos="0">
                <a:srgbClr val="3333FF"/>
              </a:gs>
              <a:gs pos="100000">
                <a:srgbClr val="696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kumimoji="0" lang="it-IT" sz="1800">
              <a:solidFill>
                <a:srgbClr val="000000"/>
              </a:solidFill>
              <a:latin typeface="Arial" pitchFamily="34" charset="0"/>
              <a:cs typeface="Arial" pitchFamily="34" charset="0"/>
            </a:endParaRPr>
          </a:p>
        </p:txBody>
      </p:sp>
      <p:sp>
        <p:nvSpPr>
          <p:cNvPr id="2051" name="Freeform 3"/>
          <p:cNvSpPr>
            <a:spLocks/>
          </p:cNvSpPr>
          <p:nvPr userDrawn="1"/>
        </p:nvSpPr>
        <p:spPr bwMode="auto">
          <a:xfrm>
            <a:off x="0" y="0"/>
            <a:ext cx="10566400" cy="838200"/>
          </a:xfrm>
          <a:custGeom>
            <a:avLst/>
            <a:gdLst>
              <a:gd name="T0" fmla="*/ 0 w 4992"/>
              <a:gd name="T1" fmla="*/ 2147483647 h 528"/>
              <a:gd name="T2" fmla="*/ 2147483647 w 4992"/>
              <a:gd name="T3" fmla="*/ 2147483647 h 528"/>
              <a:gd name="T4" fmla="*/ 2147483647 w 4992"/>
              <a:gd name="T5" fmla="*/ 0 h 528"/>
              <a:gd name="T6" fmla="*/ 0 w 4992"/>
              <a:gd name="T7" fmla="*/ 0 h 528"/>
              <a:gd name="T8" fmla="*/ 0 w 4992"/>
              <a:gd name="T9" fmla="*/ 2147483647 h 5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92" h="528">
                <a:moveTo>
                  <a:pt x="0" y="528"/>
                </a:moveTo>
                <a:lnTo>
                  <a:pt x="4464" y="528"/>
                </a:lnTo>
                <a:lnTo>
                  <a:pt x="4992" y="0"/>
                </a:lnTo>
                <a:lnTo>
                  <a:pt x="0" y="0"/>
                </a:lnTo>
                <a:lnTo>
                  <a:pt x="0" y="528"/>
                </a:lnTo>
                <a:close/>
              </a:path>
            </a:pathLst>
          </a:custGeom>
          <a:gradFill rotWithShape="1">
            <a:gsLst>
              <a:gs pos="0">
                <a:srgbClr val="6666FF"/>
              </a:gs>
              <a:gs pos="100000">
                <a:srgbClr val="5858D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kumimoji="0" lang="it-IT" sz="1800">
              <a:solidFill>
                <a:srgbClr val="000000"/>
              </a:solidFill>
              <a:latin typeface="Arial" pitchFamily="34" charset="0"/>
              <a:cs typeface="Arial" pitchFamily="34" charset="0"/>
            </a:endParaRPr>
          </a:p>
        </p:txBody>
      </p:sp>
      <p:sp>
        <p:nvSpPr>
          <p:cNvPr id="2052" name="Rectangle 4"/>
          <p:cNvSpPr>
            <a:spLocks noGrp="1" noChangeArrowheads="1"/>
          </p:cNvSpPr>
          <p:nvPr>
            <p:ph type="title"/>
          </p:nvPr>
        </p:nvSpPr>
        <p:spPr bwMode="auto">
          <a:xfrm>
            <a:off x="101600" y="76200"/>
            <a:ext cx="9347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Fare clic per modificare lo stile del titolo</a:t>
            </a:r>
          </a:p>
        </p:txBody>
      </p:sp>
      <p:sp>
        <p:nvSpPr>
          <p:cNvPr id="2053" name="Rectangle 5"/>
          <p:cNvSpPr>
            <a:spLocks noGrp="1" noChangeArrowheads="1"/>
          </p:cNvSpPr>
          <p:nvPr>
            <p:ph type="body" idx="1"/>
          </p:nvPr>
        </p:nvSpPr>
        <p:spPr bwMode="auto">
          <a:xfrm>
            <a:off x="406400" y="990600"/>
            <a:ext cx="11480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Fare clic per modificare gli stili del testo dello schema</a:t>
            </a:r>
          </a:p>
          <a:p>
            <a:pPr lvl="1"/>
            <a:r>
              <a:rPr lang="en-US" altLang="it-IT"/>
              <a:t>Secondo livello</a:t>
            </a:r>
          </a:p>
          <a:p>
            <a:pPr lvl="2"/>
            <a:r>
              <a:rPr lang="en-US" altLang="it-IT"/>
              <a:t>Terzo livello</a:t>
            </a:r>
          </a:p>
          <a:p>
            <a:pPr lvl="3"/>
            <a:r>
              <a:rPr lang="en-US" altLang="it-IT"/>
              <a:t>Quarto livello</a:t>
            </a:r>
          </a:p>
          <a:p>
            <a:pPr lvl="4"/>
            <a:r>
              <a:rPr lang="en-US" altLang="it-IT"/>
              <a:t>Quinto livello</a:t>
            </a:r>
          </a:p>
        </p:txBody>
      </p:sp>
      <p:sp>
        <p:nvSpPr>
          <p:cNvPr id="949254" name="Rectangle 6"/>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latin typeface="Arial" charset="0"/>
                <a:cs typeface="Arial" charset="0"/>
              </a:defRPr>
            </a:lvl1pPr>
          </a:lstStyle>
          <a:p>
            <a:pPr fontAlgn="base">
              <a:spcBef>
                <a:spcPct val="0"/>
              </a:spcBef>
              <a:spcAft>
                <a:spcPct val="0"/>
              </a:spcAft>
              <a:defRPr/>
            </a:pPr>
            <a:fld id="{263C6ACE-703C-4219-826E-F4B40A3790B7}" type="datetime1">
              <a:rPr kumimoji="0" lang="en-US" smtClean="0">
                <a:solidFill>
                  <a:srgbClr val="000000"/>
                </a:solidFill>
              </a:rPr>
              <a:pPr fontAlgn="base">
                <a:spcBef>
                  <a:spcPct val="0"/>
                </a:spcBef>
                <a:spcAft>
                  <a:spcPct val="0"/>
                </a:spcAft>
                <a:defRPr/>
              </a:pPr>
              <a:t>10/27/2018</a:t>
            </a:fld>
            <a:endParaRPr kumimoji="0" lang="en-US">
              <a:solidFill>
                <a:srgbClr val="000000"/>
              </a:solidFill>
            </a:endParaRPr>
          </a:p>
        </p:txBody>
      </p:sp>
      <p:sp>
        <p:nvSpPr>
          <p:cNvPr id="949255" name="Rectangle 7"/>
          <p:cNvSpPr>
            <a:spLocks noGrp="1" noChangeArrowheads="1"/>
          </p:cNvSpPr>
          <p:nvPr>
            <p:ph type="ftr" sz="quarter" idx="3"/>
          </p:nvPr>
        </p:nvSpPr>
        <p:spPr bwMode="auto">
          <a:xfrm>
            <a:off x="3759200" y="6667501"/>
            <a:ext cx="4978400" cy="1682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800">
                <a:solidFill>
                  <a:schemeClr val="bg1"/>
                </a:solidFill>
                <a:latin typeface="Arial Narrow" pitchFamily="34" charset="0"/>
              </a:defRPr>
            </a:lvl1pPr>
          </a:lstStyle>
          <a:p>
            <a:pPr fontAlgn="base">
              <a:spcBef>
                <a:spcPct val="0"/>
              </a:spcBef>
              <a:spcAft>
                <a:spcPct val="0"/>
              </a:spcAft>
              <a:defRPr/>
            </a:pPr>
            <a:r>
              <a:rPr kumimoji="0" lang="sv-SE">
                <a:solidFill>
                  <a:srgbClr val="FFFFFF"/>
                </a:solidFill>
                <a:cs typeface="Arial" pitchFamily="34" charset="0"/>
              </a:rPr>
              <a:t>Toigo et al., 27th IAEA-FEC, Gandhinagar, October 2018</a:t>
            </a:r>
            <a:endParaRPr kumimoji="0" lang="en-US">
              <a:solidFill>
                <a:srgbClr val="FFFFFF"/>
              </a:solidFill>
              <a:cs typeface="Arial" pitchFamily="34" charset="0"/>
            </a:endParaRPr>
          </a:p>
        </p:txBody>
      </p:sp>
      <p:sp>
        <p:nvSpPr>
          <p:cNvPr id="949256" name="Rectangle 8"/>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fontAlgn="base">
              <a:spcBef>
                <a:spcPct val="0"/>
              </a:spcBef>
              <a:spcAft>
                <a:spcPct val="0"/>
              </a:spcAft>
              <a:defRPr/>
            </a:pPr>
            <a:fld id="{35FCC84C-A308-44BE-A300-49BE1E1CEA24}" type="slidenum">
              <a:rPr kumimoji="0" lang="en-US">
                <a:solidFill>
                  <a:srgbClr val="000000"/>
                </a:solidFill>
              </a:rPr>
              <a:pPr fontAlgn="base">
                <a:spcBef>
                  <a:spcPct val="0"/>
                </a:spcBef>
                <a:spcAft>
                  <a:spcPct val="0"/>
                </a:spcAft>
                <a:defRPr/>
              </a:pPr>
              <a:t>‹#›</a:t>
            </a:fld>
            <a:endParaRPr kumimoji="0" lang="en-US">
              <a:solidFill>
                <a:srgbClr val="000000"/>
              </a:solidFill>
            </a:endParaRPr>
          </a:p>
        </p:txBody>
      </p:sp>
      <p:pic>
        <p:nvPicPr>
          <p:cNvPr id="2057" name="Picture 9"/>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363200" y="76200"/>
            <a:ext cx="166793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Freeform 10"/>
          <p:cNvSpPr>
            <a:spLocks/>
          </p:cNvSpPr>
          <p:nvPr userDrawn="1"/>
        </p:nvSpPr>
        <p:spPr bwMode="auto">
          <a:xfrm>
            <a:off x="0" y="12700"/>
            <a:ext cx="12192000" cy="838200"/>
          </a:xfrm>
          <a:custGeom>
            <a:avLst/>
            <a:gdLst>
              <a:gd name="T0" fmla="*/ 0 w 5760"/>
              <a:gd name="T1" fmla="*/ 2147483647 h 528"/>
              <a:gd name="T2" fmla="*/ 2147483647 w 5760"/>
              <a:gd name="T3" fmla="*/ 2147483647 h 528"/>
              <a:gd name="T4" fmla="*/ 2147483647 w 5760"/>
              <a:gd name="T5" fmla="*/ 0 h 528"/>
              <a:gd name="T6" fmla="*/ 2147483647 w 5760"/>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0" h="528">
                <a:moveTo>
                  <a:pt x="0" y="528"/>
                </a:moveTo>
                <a:lnTo>
                  <a:pt x="4464" y="528"/>
                </a:lnTo>
                <a:lnTo>
                  <a:pt x="4992" y="0"/>
                </a:lnTo>
                <a:lnTo>
                  <a:pt x="5760" y="0"/>
                </a:lnTo>
              </a:path>
            </a:pathLst>
          </a:custGeom>
          <a:noFill/>
          <a:ln w="28575" cap="flat" cmpd="sng">
            <a:solidFill>
              <a:srgbClr val="0000FF"/>
            </a:solidFill>
            <a:prstDash val="solid"/>
            <a:round/>
            <a:headEnd type="none" w="med" len="med"/>
            <a:tailEnd type="none" w="med" len="med"/>
          </a:ln>
          <a:effectLst>
            <a:prstShdw prst="shdw17" dist="17961" dir="2700000">
              <a:srgbClr val="000099"/>
            </a:prstShdw>
          </a:effectLst>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kumimoji="0" lang="it-IT" sz="18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591026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hf hd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Narrow" pitchFamily="34" charset="0"/>
        </a:defRPr>
      </a:lvl2pPr>
      <a:lvl3pPr algn="l" rtl="0" eaLnBrk="0" fontAlgn="base" hangingPunct="0">
        <a:spcBef>
          <a:spcPct val="0"/>
        </a:spcBef>
        <a:spcAft>
          <a:spcPct val="0"/>
        </a:spcAft>
        <a:defRPr sz="2800" b="1">
          <a:solidFill>
            <a:schemeClr val="bg1"/>
          </a:solidFill>
          <a:latin typeface="Arial Narrow" pitchFamily="34" charset="0"/>
        </a:defRPr>
      </a:lvl3pPr>
      <a:lvl4pPr algn="l" rtl="0" eaLnBrk="0" fontAlgn="base" hangingPunct="0">
        <a:spcBef>
          <a:spcPct val="0"/>
        </a:spcBef>
        <a:spcAft>
          <a:spcPct val="0"/>
        </a:spcAft>
        <a:defRPr sz="2800" b="1">
          <a:solidFill>
            <a:schemeClr val="bg1"/>
          </a:solidFill>
          <a:latin typeface="Arial Narrow" pitchFamily="34" charset="0"/>
        </a:defRPr>
      </a:lvl4pPr>
      <a:lvl5pPr algn="l" rtl="0" eaLnBrk="0" fontAlgn="base" hangingPunct="0">
        <a:spcBef>
          <a:spcPct val="0"/>
        </a:spcBef>
        <a:spcAft>
          <a:spcPct val="0"/>
        </a:spcAft>
        <a:defRPr sz="2800" b="1">
          <a:solidFill>
            <a:schemeClr val="bg1"/>
          </a:solidFill>
          <a:latin typeface="Arial Narrow" pitchFamily="34" charset="0"/>
        </a:defRPr>
      </a:lvl5pPr>
      <a:lvl6pPr marL="457200" algn="l" rtl="0" fontAlgn="base">
        <a:spcBef>
          <a:spcPct val="0"/>
        </a:spcBef>
        <a:spcAft>
          <a:spcPct val="0"/>
        </a:spcAft>
        <a:defRPr sz="2800" b="1">
          <a:solidFill>
            <a:schemeClr val="bg1"/>
          </a:solidFill>
          <a:latin typeface="Arial Narrow" pitchFamily="34" charset="0"/>
        </a:defRPr>
      </a:lvl6pPr>
      <a:lvl7pPr marL="914400" algn="l" rtl="0" fontAlgn="base">
        <a:spcBef>
          <a:spcPct val="0"/>
        </a:spcBef>
        <a:spcAft>
          <a:spcPct val="0"/>
        </a:spcAft>
        <a:defRPr sz="2800" b="1">
          <a:solidFill>
            <a:schemeClr val="bg1"/>
          </a:solidFill>
          <a:latin typeface="Arial Narrow" pitchFamily="34" charset="0"/>
        </a:defRPr>
      </a:lvl7pPr>
      <a:lvl8pPr marL="1371600" algn="l" rtl="0" fontAlgn="base">
        <a:spcBef>
          <a:spcPct val="0"/>
        </a:spcBef>
        <a:spcAft>
          <a:spcPct val="0"/>
        </a:spcAft>
        <a:defRPr sz="2800" b="1">
          <a:solidFill>
            <a:schemeClr val="bg1"/>
          </a:solidFill>
          <a:latin typeface="Arial Narrow" pitchFamily="34" charset="0"/>
        </a:defRPr>
      </a:lvl8pPr>
      <a:lvl9pPr marL="1828800" algn="l" rtl="0" fontAlgn="base">
        <a:spcBef>
          <a:spcPct val="0"/>
        </a:spcBef>
        <a:spcAft>
          <a:spcPct val="0"/>
        </a:spcAft>
        <a:defRPr sz="2800" b="1">
          <a:solidFill>
            <a:schemeClr val="bg1"/>
          </a:solidFill>
          <a:latin typeface="Arial Narrow" pitchFamily="34" charset="0"/>
        </a:defRPr>
      </a:lvl9pPr>
    </p:titleStyle>
    <p:bodyStyle>
      <a:lvl1pPr marL="342900" indent="-342900" algn="l" rtl="0" eaLnBrk="0" fontAlgn="base" hangingPunct="0">
        <a:spcBef>
          <a:spcPct val="0"/>
        </a:spcBef>
        <a:spcAft>
          <a:spcPct val="50000"/>
        </a:spcAft>
        <a:buSzPct val="80000"/>
        <a:buBlip>
          <a:blip r:embed="rId14"/>
        </a:buBlip>
        <a:defRPr sz="2400">
          <a:solidFill>
            <a:schemeClr val="tx1"/>
          </a:solidFill>
          <a:latin typeface="+mn-lt"/>
          <a:ea typeface="+mn-ea"/>
          <a:cs typeface="+mn-cs"/>
        </a:defRPr>
      </a:lvl1pPr>
      <a:lvl2pPr marL="742950" indent="-285750" algn="l" rtl="0" eaLnBrk="0" fontAlgn="base" hangingPunct="0">
        <a:spcBef>
          <a:spcPct val="0"/>
        </a:spcBef>
        <a:spcAft>
          <a:spcPct val="50000"/>
        </a:spcAft>
        <a:buChar char="–"/>
        <a:defRPr sz="2000">
          <a:solidFill>
            <a:schemeClr val="tx1"/>
          </a:solidFill>
          <a:latin typeface="+mn-lt"/>
        </a:defRPr>
      </a:lvl2pPr>
      <a:lvl3pPr marL="1143000" indent="-228600" algn="l" rtl="0" eaLnBrk="0" fontAlgn="base" hangingPunct="0">
        <a:spcBef>
          <a:spcPct val="0"/>
        </a:spcBef>
        <a:spcAft>
          <a:spcPct val="50000"/>
        </a:spcAft>
        <a:buChar char="•"/>
        <a:defRPr sz="1600">
          <a:solidFill>
            <a:schemeClr val="tx1"/>
          </a:solidFill>
          <a:latin typeface="+mn-lt"/>
        </a:defRPr>
      </a:lvl3pPr>
      <a:lvl4pPr marL="1600200" indent="-228600" algn="l" rtl="0" eaLnBrk="0" fontAlgn="base" hangingPunct="0">
        <a:spcBef>
          <a:spcPct val="0"/>
        </a:spcBef>
        <a:spcAft>
          <a:spcPct val="50000"/>
        </a:spcAft>
        <a:buChar char="–"/>
        <a:defRPr sz="1400">
          <a:solidFill>
            <a:schemeClr val="tx1"/>
          </a:solidFill>
          <a:latin typeface="+mn-lt"/>
        </a:defRPr>
      </a:lvl4pPr>
      <a:lvl5pPr marL="2057400" indent="-228600" algn="l" rtl="0" eaLnBrk="0" fontAlgn="base" hangingPunct="0">
        <a:spcBef>
          <a:spcPct val="0"/>
        </a:spcBef>
        <a:spcAft>
          <a:spcPct val="50000"/>
        </a:spcAft>
        <a:buChar char="»"/>
        <a:defRPr sz="1400">
          <a:solidFill>
            <a:schemeClr val="tx1"/>
          </a:solidFill>
          <a:latin typeface="+mn-lt"/>
        </a:defRPr>
      </a:lvl5pPr>
      <a:lvl6pPr marL="2514600" indent="-228600" algn="l" rtl="0" fontAlgn="base">
        <a:spcBef>
          <a:spcPct val="0"/>
        </a:spcBef>
        <a:spcAft>
          <a:spcPct val="50000"/>
        </a:spcAft>
        <a:buChar char="»"/>
        <a:defRPr sz="1400">
          <a:solidFill>
            <a:schemeClr val="tx1"/>
          </a:solidFill>
          <a:latin typeface="+mn-lt"/>
        </a:defRPr>
      </a:lvl6pPr>
      <a:lvl7pPr marL="2971800" indent="-228600" algn="l" rtl="0" fontAlgn="base">
        <a:spcBef>
          <a:spcPct val="0"/>
        </a:spcBef>
        <a:spcAft>
          <a:spcPct val="50000"/>
        </a:spcAft>
        <a:buChar char="»"/>
        <a:defRPr sz="1400">
          <a:solidFill>
            <a:schemeClr val="tx1"/>
          </a:solidFill>
          <a:latin typeface="+mn-lt"/>
        </a:defRPr>
      </a:lvl7pPr>
      <a:lvl8pPr marL="3429000" indent="-228600" algn="l" rtl="0" fontAlgn="base">
        <a:spcBef>
          <a:spcPct val="0"/>
        </a:spcBef>
        <a:spcAft>
          <a:spcPct val="50000"/>
        </a:spcAft>
        <a:buChar char="»"/>
        <a:defRPr sz="1400">
          <a:solidFill>
            <a:schemeClr val="tx1"/>
          </a:solidFill>
          <a:latin typeface="+mn-lt"/>
        </a:defRPr>
      </a:lvl8pPr>
      <a:lvl9pPr marL="3886200" indent="-228600" algn="l" rtl="0" fontAlgn="base">
        <a:spcBef>
          <a:spcPct val="0"/>
        </a:spcBef>
        <a:spcAft>
          <a:spcPct val="5000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DFE11-A20D-413F-898F-5C3CC061A365}" type="datetimeFigureOut">
              <a:rPr kumimoji="1" lang="ja-JP" altLang="en-US" smtClean="0"/>
              <a:t>2018/10/27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1479E-ED5D-4E58-A5E3-98C53AEC4282}" type="slidenum">
              <a:rPr kumimoji="1" lang="ja-JP" altLang="en-US" smtClean="0"/>
              <a:t>‹#›</a:t>
            </a:fld>
            <a:endParaRPr kumimoji="1" lang="ja-JP" altLang="en-US"/>
          </a:p>
        </p:txBody>
      </p:sp>
    </p:spTree>
    <p:extLst>
      <p:ext uri="{BB962C8B-B14F-4D97-AF65-F5344CB8AC3E}">
        <p14:creationId xmlns:p14="http://schemas.microsoft.com/office/powerpoint/2010/main" val="21731148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emf"/><Relationship Id="rId3" Type="http://schemas.openxmlformats.org/officeDocument/2006/relationships/image" Target="../media/image42.emf"/><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49.emf"/><Relationship Id="rId5" Type="http://schemas.microsoft.com/office/2007/relationships/hdphoto" Target="../media/hdphoto1.wdp"/><Relationship Id="rId10" Type="http://schemas.openxmlformats.org/officeDocument/2006/relationships/image" Target="../media/image48.emf"/><Relationship Id="rId4" Type="http://schemas.openxmlformats.org/officeDocument/2006/relationships/image" Target="../media/image43.png"/><Relationship Id="rId9"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emf"/><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emf"/></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77.emf"/></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jpe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10.png"/><Relationship Id="rId10" Type="http://schemas.openxmlformats.org/officeDocument/2006/relationships/image" Target="../media/image83.png"/><Relationship Id="rId4" Type="http://schemas.openxmlformats.org/officeDocument/2006/relationships/image" Target="../media/image700.pn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w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 Id="rId14" Type="http://schemas.openxmlformats.org/officeDocument/2006/relationships/image" Target="../media/image1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1480226961"/>
              </p:ext>
            </p:extLst>
          </p:nvPr>
        </p:nvGraphicFramePr>
        <p:xfrm>
          <a:off x="0" y="-7436983"/>
          <a:ext cx="12192000" cy="17224901"/>
        </p:xfrm>
        <a:graphic>
          <a:graphicData uri="http://schemas.openxmlformats.org/presentationml/2006/ole">
            <mc:AlternateContent xmlns:mc="http://schemas.openxmlformats.org/markup-compatibility/2006">
              <mc:Choice xmlns:v="urn:schemas-microsoft-com:vml" Requires="v">
                <p:oleObj spid="_x0000_s1169" name="Acrobat Document" r:id="rId4" imgW="10149806" imgH="14340697" progId="Acrobat.Document.11">
                  <p:embed/>
                </p:oleObj>
              </mc:Choice>
              <mc:Fallback>
                <p:oleObj name="Acrobat Document" r:id="rId4" imgW="10149806" imgH="14340697" progId="Acrobat.Document.11">
                  <p:embed/>
                  <p:pic>
                    <p:nvPicPr>
                      <p:cNvPr id="0" name=""/>
                      <p:cNvPicPr/>
                      <p:nvPr/>
                    </p:nvPicPr>
                    <p:blipFill>
                      <a:blip r:embed="rId5"/>
                      <a:stretch>
                        <a:fillRect/>
                      </a:stretch>
                    </p:blipFill>
                    <p:spPr>
                      <a:xfrm>
                        <a:off x="0" y="-7436983"/>
                        <a:ext cx="12192000" cy="1722490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pic>
                </p:oleObj>
              </mc:Fallback>
            </mc:AlternateContent>
          </a:graphicData>
        </a:graphic>
      </p:graphicFrame>
      <p:sp>
        <p:nvSpPr>
          <p:cNvPr id="6" name="テキスト ボックス 5"/>
          <p:cNvSpPr txBox="1"/>
          <p:nvPr/>
        </p:nvSpPr>
        <p:spPr>
          <a:xfrm>
            <a:off x="3160022" y="3429000"/>
            <a:ext cx="6540445" cy="1569660"/>
          </a:xfrm>
          <a:prstGeom prst="rect">
            <a:avLst/>
          </a:prstGeom>
          <a:noFill/>
        </p:spPr>
        <p:txBody>
          <a:bodyPr wrap="none" rtlCol="0">
            <a:spAutoFit/>
          </a:bodyPr>
          <a:lstStyle/>
          <a:p>
            <a:pPr algn="ctr"/>
            <a:r>
              <a:rPr lang="en-US" altLang="ja-JP" sz="4800" b="1" dirty="0">
                <a:solidFill>
                  <a:schemeClr val="accent4">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a:t>
            </a:r>
          </a:p>
          <a:p>
            <a:pPr algn="ctr"/>
            <a:r>
              <a:rPr lang="en-US" altLang="ja-JP" sz="4800" b="1" dirty="0">
                <a:solidFill>
                  <a:schemeClr val="accent4">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FIP,</a:t>
            </a:r>
            <a:r>
              <a:rPr lang="ja-JP" altLang="en-US" sz="4800" b="1" dirty="0">
                <a:solidFill>
                  <a:schemeClr val="accent4">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4">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FNS,</a:t>
            </a:r>
            <a:r>
              <a:rPr lang="ja-JP" altLang="en-US" sz="4800" b="1" dirty="0">
                <a:solidFill>
                  <a:schemeClr val="accent4">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4">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MPT,</a:t>
            </a:r>
            <a:r>
              <a:rPr lang="ja-JP" altLang="en-US" sz="4800" b="1" dirty="0">
                <a:solidFill>
                  <a:schemeClr val="accent4">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4">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SEE -</a:t>
            </a:r>
            <a:endParaRPr lang="ja-JP" altLang="en-US" sz="4800" b="1" dirty="0">
              <a:solidFill>
                <a:schemeClr val="accent4">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テキスト ボックス 6"/>
          <p:cNvSpPr txBox="1"/>
          <p:nvPr/>
        </p:nvSpPr>
        <p:spPr>
          <a:xfrm>
            <a:off x="8064066" y="5057500"/>
            <a:ext cx="3527983" cy="1815882"/>
          </a:xfrm>
          <a:prstGeom prst="rect">
            <a:avLst/>
          </a:prstGeom>
          <a:noFill/>
        </p:spPr>
        <p:txBody>
          <a:bodyPr wrap="square" rtlCol="0">
            <a:spAutoFit/>
          </a:bodyPr>
          <a:lstStyle/>
          <a:p>
            <a:pPr algn="r"/>
            <a:r>
              <a:rPr lang="en-US" altLang="ja-JP" sz="2400" b="1" dirty="0">
                <a:solidFill>
                  <a:srgbClr val="FFCCFF"/>
                </a:solidFill>
              </a:rPr>
              <a:t>TAKASHI INOUE</a:t>
            </a:r>
          </a:p>
          <a:p>
            <a:pPr algn="r"/>
            <a:r>
              <a:rPr lang="en-US" altLang="ja-JP" sz="2400" b="1" dirty="0">
                <a:solidFill>
                  <a:srgbClr val="FFCCFF"/>
                </a:solidFill>
              </a:rPr>
              <a:t>QST Naka</a:t>
            </a:r>
          </a:p>
          <a:p>
            <a:pPr algn="r"/>
            <a:r>
              <a:rPr lang="en-US" altLang="ja-JP" sz="1600" dirty="0">
                <a:solidFill>
                  <a:srgbClr val="FFCCFF"/>
                </a:solidFill>
              </a:rPr>
              <a:t>National Institutes for Quantum and Radiological Science and Technology</a:t>
            </a:r>
          </a:p>
          <a:p>
            <a:pPr algn="r"/>
            <a:r>
              <a:rPr lang="en-US" altLang="ja-JP" sz="1600" dirty="0">
                <a:solidFill>
                  <a:srgbClr val="FFCCFF"/>
                </a:solidFill>
              </a:rPr>
              <a:t>Naka Fusion Institute</a:t>
            </a:r>
          </a:p>
          <a:p>
            <a:pPr algn="r"/>
            <a:r>
              <a:rPr lang="en-US" altLang="ja-JP" sz="1600" b="1" dirty="0">
                <a:solidFill>
                  <a:srgbClr val="FFCCFF"/>
                </a:solidFill>
              </a:rPr>
              <a:t>ITER Japan Domestic Agency</a:t>
            </a:r>
            <a:endParaRPr lang="ja-JP" altLang="en-US" sz="1600" b="1" dirty="0">
              <a:solidFill>
                <a:srgbClr val="FFCCFF"/>
              </a:solidFill>
            </a:endParaRPr>
          </a:p>
        </p:txBody>
      </p:sp>
    </p:spTree>
    <p:extLst>
      <p:ext uri="{BB962C8B-B14F-4D97-AF65-F5344CB8AC3E}">
        <p14:creationId xmlns:p14="http://schemas.microsoft.com/office/powerpoint/2010/main" val="166122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486728"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930EC8A6-88F7-4C4B-8638-7C0B17363D71}"/>
              </a:ext>
            </a:extLst>
          </p:cNvPr>
          <p:cNvSpPr txBox="1"/>
          <p:nvPr/>
        </p:nvSpPr>
        <p:spPr>
          <a:xfrm>
            <a:off x="8642779" y="321387"/>
            <a:ext cx="2503570"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FIP/1-3Ra Joshi, </a:t>
            </a:r>
            <a:r>
              <a:rPr kumimoji="1" lang="en-US" altLang="ja-JP" dirty="0" err="1">
                <a:solidFill>
                  <a:schemeClr val="accent1">
                    <a:lumMod val="75000"/>
                  </a:schemeClr>
                </a:solidFill>
              </a:rPr>
              <a:t>Rb</a:t>
            </a:r>
            <a:r>
              <a:rPr kumimoji="1" lang="en-US" altLang="ja-JP" dirty="0">
                <a:solidFill>
                  <a:schemeClr val="accent1">
                    <a:lumMod val="75000"/>
                  </a:schemeClr>
                </a:solidFill>
              </a:rPr>
              <a:t> </a:t>
            </a:r>
            <a:r>
              <a:rPr kumimoji="1" lang="en-US" altLang="ja-JP" dirty="0" err="1">
                <a:solidFill>
                  <a:schemeClr val="accent1">
                    <a:lumMod val="75000"/>
                  </a:schemeClr>
                </a:solidFill>
              </a:rPr>
              <a:t>Toigo</a:t>
            </a:r>
            <a:endParaRPr kumimoji="1" lang="ja-JP" altLang="en-US" dirty="0">
              <a:solidFill>
                <a:schemeClr val="accent1">
                  <a:lumMod val="75000"/>
                </a:schemeClr>
              </a:solidFill>
            </a:endParaRPr>
          </a:p>
        </p:txBody>
      </p:sp>
      <p:pic>
        <p:nvPicPr>
          <p:cNvPr id="5" name="図 4">
            <a:extLst>
              <a:ext uri="{FF2B5EF4-FFF2-40B4-BE49-F238E27FC236}">
                <a16:creationId xmlns:a16="http://schemas.microsoft.com/office/drawing/2014/main" id="{08A0BE9C-B98F-4484-9C11-71579B4DA564}"/>
              </a:ext>
            </a:extLst>
          </p:cNvPr>
          <p:cNvPicPr>
            <a:picLocks noChangeAspect="1"/>
          </p:cNvPicPr>
          <p:nvPr/>
        </p:nvPicPr>
        <p:blipFill>
          <a:blip r:embed="rId3"/>
          <a:stretch>
            <a:fillRect/>
          </a:stretch>
        </p:blipFill>
        <p:spPr>
          <a:xfrm>
            <a:off x="4978599" y="1491971"/>
            <a:ext cx="6873297" cy="4331864"/>
          </a:xfrm>
          <a:prstGeom prst="rect">
            <a:avLst/>
          </a:prstGeom>
        </p:spPr>
      </p:pic>
      <p:sp>
        <p:nvSpPr>
          <p:cNvPr id="8" name="テキスト ボックス 7">
            <a:extLst>
              <a:ext uri="{FF2B5EF4-FFF2-40B4-BE49-F238E27FC236}">
                <a16:creationId xmlns:a16="http://schemas.microsoft.com/office/drawing/2014/main" id="{3D68FC65-14A9-4A87-996F-616A272A2F13}"/>
              </a:ext>
            </a:extLst>
          </p:cNvPr>
          <p:cNvSpPr txBox="1"/>
          <p:nvPr/>
        </p:nvSpPr>
        <p:spPr>
          <a:xfrm>
            <a:off x="914400" y="794082"/>
            <a:ext cx="10498964" cy="646331"/>
          </a:xfrm>
          <a:prstGeom prst="rect">
            <a:avLst/>
          </a:prstGeom>
          <a:noFill/>
        </p:spPr>
        <p:txBody>
          <a:bodyPr wrap="none" rtlCol="0">
            <a:spAutoFit/>
          </a:bodyPr>
          <a:lstStyle/>
          <a:p>
            <a:r>
              <a:rPr lang="en-US" altLang="ja-JP" sz="3600" b="1" dirty="0">
                <a:solidFill>
                  <a:srgbClr val="FF0000"/>
                </a:solidFill>
              </a:rPr>
              <a:t>ITER Ion Source Test Facility: SPIDER started operation</a:t>
            </a:r>
            <a:endParaRPr kumimoji="1" lang="ja-JP" altLang="en-US" sz="3600" b="1" dirty="0">
              <a:solidFill>
                <a:srgbClr val="FF0000"/>
              </a:solidFill>
            </a:endParaRPr>
          </a:p>
        </p:txBody>
      </p:sp>
      <p:pic>
        <p:nvPicPr>
          <p:cNvPr id="10" name="図 9">
            <a:extLst>
              <a:ext uri="{FF2B5EF4-FFF2-40B4-BE49-F238E27FC236}">
                <a16:creationId xmlns:a16="http://schemas.microsoft.com/office/drawing/2014/main" id="{385B85D9-A69D-49D7-9E73-422D1B613FBB}"/>
              </a:ext>
            </a:extLst>
          </p:cNvPr>
          <p:cNvPicPr>
            <a:picLocks noChangeAspect="1"/>
          </p:cNvPicPr>
          <p:nvPr/>
        </p:nvPicPr>
        <p:blipFill>
          <a:blip r:embed="rId4"/>
          <a:stretch>
            <a:fillRect/>
          </a:stretch>
        </p:blipFill>
        <p:spPr>
          <a:xfrm>
            <a:off x="340104" y="1491971"/>
            <a:ext cx="4374015" cy="3502980"/>
          </a:xfrm>
          <a:prstGeom prst="rect">
            <a:avLst/>
          </a:prstGeom>
        </p:spPr>
      </p:pic>
      <p:sp>
        <p:nvSpPr>
          <p:cNvPr id="11" name="テキスト ボックス 10">
            <a:extLst>
              <a:ext uri="{FF2B5EF4-FFF2-40B4-BE49-F238E27FC236}">
                <a16:creationId xmlns:a16="http://schemas.microsoft.com/office/drawing/2014/main" id="{FCE58007-7F74-4A7D-8198-D4316B1A4BB2}"/>
              </a:ext>
            </a:extLst>
          </p:cNvPr>
          <p:cNvSpPr txBox="1"/>
          <p:nvPr/>
        </p:nvSpPr>
        <p:spPr>
          <a:xfrm>
            <a:off x="4942982" y="5875393"/>
            <a:ext cx="6944530" cy="523220"/>
          </a:xfrm>
          <a:prstGeom prst="rect">
            <a:avLst/>
          </a:prstGeom>
          <a:noFill/>
        </p:spPr>
        <p:txBody>
          <a:bodyPr wrap="none" rtlCol="0">
            <a:spAutoFit/>
          </a:bodyPr>
          <a:lstStyle/>
          <a:p>
            <a:r>
              <a:rPr lang="en-US" altLang="ja-JP" sz="2800" dirty="0"/>
              <a:t>Power supplies provided by F4E and ITER India</a:t>
            </a:r>
            <a:endParaRPr kumimoji="1" lang="ja-JP" altLang="en-US" sz="2800" dirty="0"/>
          </a:p>
        </p:txBody>
      </p:sp>
      <p:sp>
        <p:nvSpPr>
          <p:cNvPr id="12" name="テキスト ボックス 11">
            <a:extLst>
              <a:ext uri="{FF2B5EF4-FFF2-40B4-BE49-F238E27FC236}">
                <a16:creationId xmlns:a16="http://schemas.microsoft.com/office/drawing/2014/main" id="{3041F51D-82F4-47CB-B264-DFC592B0003F}"/>
              </a:ext>
            </a:extLst>
          </p:cNvPr>
          <p:cNvSpPr txBox="1"/>
          <p:nvPr/>
        </p:nvSpPr>
        <p:spPr>
          <a:xfrm>
            <a:off x="121046" y="4994951"/>
            <a:ext cx="4593073" cy="954107"/>
          </a:xfrm>
          <a:prstGeom prst="rect">
            <a:avLst/>
          </a:prstGeom>
          <a:noFill/>
        </p:spPr>
        <p:txBody>
          <a:bodyPr wrap="square" rtlCol="0">
            <a:spAutoFit/>
          </a:bodyPr>
          <a:lstStyle/>
          <a:p>
            <a:pPr algn="ctr"/>
            <a:r>
              <a:rPr kumimoji="1" lang="en-US" altLang="ja-JP" sz="2800" dirty="0"/>
              <a:t>Spider negative ion source</a:t>
            </a:r>
            <a:r>
              <a:rPr lang="en-US" altLang="ja-JP" sz="2800" dirty="0"/>
              <a:t>, identical to that of ITER</a:t>
            </a:r>
            <a:endParaRPr kumimoji="1" lang="ja-JP" altLang="en-US" sz="2800" dirty="0"/>
          </a:p>
        </p:txBody>
      </p:sp>
    </p:spTree>
    <p:extLst>
      <p:ext uri="{BB962C8B-B14F-4D97-AF65-F5344CB8AC3E}">
        <p14:creationId xmlns:p14="http://schemas.microsoft.com/office/powerpoint/2010/main" val="2366927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486728"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B15CBCA3-D887-4FF2-9EFB-808E6C7EE74D}"/>
              </a:ext>
            </a:extLst>
          </p:cNvPr>
          <p:cNvPicPr>
            <a:picLocks noChangeAspect="1"/>
          </p:cNvPicPr>
          <p:nvPr/>
        </p:nvPicPr>
        <p:blipFill>
          <a:blip r:embed="rId3"/>
          <a:stretch>
            <a:fillRect/>
          </a:stretch>
        </p:blipFill>
        <p:spPr>
          <a:xfrm>
            <a:off x="4189717" y="1324106"/>
            <a:ext cx="6837947" cy="4951061"/>
          </a:xfrm>
          <a:prstGeom prst="rect">
            <a:avLst/>
          </a:prstGeom>
        </p:spPr>
      </p:pic>
      <p:pic>
        <p:nvPicPr>
          <p:cNvPr id="7" name="図 6">
            <a:extLst>
              <a:ext uri="{FF2B5EF4-FFF2-40B4-BE49-F238E27FC236}">
                <a16:creationId xmlns:a16="http://schemas.microsoft.com/office/drawing/2014/main" id="{7939A682-9FB7-4BCB-961C-ED2A27639EE4}"/>
              </a:ext>
            </a:extLst>
          </p:cNvPr>
          <p:cNvPicPr>
            <a:picLocks noChangeAspect="1"/>
          </p:cNvPicPr>
          <p:nvPr/>
        </p:nvPicPr>
        <p:blipFill>
          <a:blip r:embed="rId4"/>
          <a:stretch>
            <a:fillRect/>
          </a:stretch>
        </p:blipFill>
        <p:spPr>
          <a:xfrm>
            <a:off x="1294986" y="1612905"/>
            <a:ext cx="1195715" cy="2191057"/>
          </a:xfrm>
          <a:prstGeom prst="rect">
            <a:avLst/>
          </a:prstGeom>
        </p:spPr>
      </p:pic>
      <p:sp>
        <p:nvSpPr>
          <p:cNvPr id="8" name="テキスト ボックス 33">
            <a:extLst>
              <a:ext uri="{FF2B5EF4-FFF2-40B4-BE49-F238E27FC236}">
                <a16:creationId xmlns:a16="http://schemas.microsoft.com/office/drawing/2014/main" id="{5B59B9F2-83B9-46FB-95BC-47D66987319A}"/>
              </a:ext>
            </a:extLst>
          </p:cNvPr>
          <p:cNvSpPr txBox="1">
            <a:spLocks noChangeArrowheads="1"/>
          </p:cNvSpPr>
          <p:nvPr/>
        </p:nvSpPr>
        <p:spPr bwMode="auto">
          <a:xfrm>
            <a:off x="1294986" y="1304327"/>
            <a:ext cx="2605471" cy="230832"/>
          </a:xfrm>
          <a:prstGeom prst="rect">
            <a:avLst/>
          </a:prstGeom>
          <a:noFill/>
          <a:ln>
            <a:noFill/>
          </a:ln>
          <a:extLst/>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FontTx/>
              <a:buNone/>
            </a:pPr>
            <a:r>
              <a:rPr lang="en-US" altLang="ja-JP" sz="1500" dirty="0">
                <a:solidFill>
                  <a:srgbClr val="FF0000"/>
                </a:solidFill>
                <a:latin typeface="Arial" panose="020B0604020202020204" pitchFamily="34" charset="0"/>
              </a:rPr>
              <a:t>1</a:t>
            </a:r>
            <a:r>
              <a:rPr lang="ja-JP" altLang="en-US" sz="1500" dirty="0">
                <a:solidFill>
                  <a:srgbClr val="FF0000"/>
                </a:solidFill>
                <a:latin typeface="Arial" panose="020B0604020202020204" pitchFamily="34" charset="0"/>
              </a:rPr>
              <a:t> </a:t>
            </a:r>
            <a:r>
              <a:rPr lang="en-US" altLang="ja-JP" sz="1500" dirty="0">
                <a:solidFill>
                  <a:srgbClr val="FF0000"/>
                </a:solidFill>
                <a:latin typeface="Arial" panose="020B0604020202020204" pitchFamily="34" charset="0"/>
              </a:rPr>
              <a:t>MV Beam Source</a:t>
            </a:r>
            <a:endParaRPr lang="ja-JP" altLang="en-US" sz="1500" dirty="0">
              <a:solidFill>
                <a:srgbClr val="FF0000"/>
              </a:solidFill>
              <a:latin typeface="Arial" panose="020B0604020202020204" pitchFamily="34" charset="0"/>
            </a:endParaRPr>
          </a:p>
        </p:txBody>
      </p:sp>
      <p:cxnSp>
        <p:nvCxnSpPr>
          <p:cNvPr id="9" name="直線コネクタ 8">
            <a:extLst>
              <a:ext uri="{FF2B5EF4-FFF2-40B4-BE49-F238E27FC236}">
                <a16:creationId xmlns:a16="http://schemas.microsoft.com/office/drawing/2014/main" id="{2957AE00-F19D-4902-A064-559F88EB8B8C}"/>
              </a:ext>
            </a:extLst>
          </p:cNvPr>
          <p:cNvCxnSpPr/>
          <p:nvPr/>
        </p:nvCxnSpPr>
        <p:spPr>
          <a:xfrm flipV="1">
            <a:off x="1947356" y="2918242"/>
            <a:ext cx="826691" cy="477575"/>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DF87CCC-A57C-4BE5-9A52-0866FE036D74}"/>
              </a:ext>
            </a:extLst>
          </p:cNvPr>
          <p:cNvCxnSpPr/>
          <p:nvPr/>
        </p:nvCxnSpPr>
        <p:spPr>
          <a:xfrm flipV="1">
            <a:off x="2164144" y="3671027"/>
            <a:ext cx="749365" cy="11907"/>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C9FDCE88-CD2D-4571-8090-277B602B39AA}"/>
              </a:ext>
            </a:extLst>
          </p:cNvPr>
          <p:cNvPicPr>
            <a:picLocks noChangeAspect="1"/>
          </p:cNvPicPr>
          <p:nvPr/>
        </p:nvPicPr>
        <p:blipFill>
          <a:blip r:embed="rId5"/>
          <a:stretch>
            <a:fillRect/>
          </a:stretch>
        </p:blipFill>
        <p:spPr>
          <a:xfrm>
            <a:off x="2593430" y="1515487"/>
            <a:ext cx="1194846" cy="2269972"/>
          </a:xfrm>
          <a:prstGeom prst="rect">
            <a:avLst/>
          </a:prstGeom>
        </p:spPr>
      </p:pic>
      <p:sp>
        <p:nvSpPr>
          <p:cNvPr id="12" name="テキスト ボックス 33">
            <a:extLst>
              <a:ext uri="{FF2B5EF4-FFF2-40B4-BE49-F238E27FC236}">
                <a16:creationId xmlns:a16="http://schemas.microsoft.com/office/drawing/2014/main" id="{E380E41E-BD65-47CC-98C1-C03DE3304B5F}"/>
              </a:ext>
            </a:extLst>
          </p:cNvPr>
          <p:cNvSpPr txBox="1">
            <a:spLocks noChangeArrowheads="1"/>
          </p:cNvSpPr>
          <p:nvPr/>
        </p:nvSpPr>
        <p:spPr bwMode="auto">
          <a:xfrm>
            <a:off x="2508256" y="3134499"/>
            <a:ext cx="932948" cy="415498"/>
          </a:xfrm>
          <a:prstGeom prst="rect">
            <a:avLst/>
          </a:prstGeom>
          <a:solidFill>
            <a:schemeClr val="bg1"/>
          </a:solidFill>
          <a:ln>
            <a:noFill/>
          </a:ln>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FontTx/>
              <a:buNone/>
            </a:pPr>
            <a:r>
              <a:rPr lang="en-US" altLang="ja-JP" sz="1350" b="1" dirty="0">
                <a:solidFill>
                  <a:srgbClr val="FF0000"/>
                </a:solidFill>
                <a:latin typeface="Arial" panose="020B0604020202020204" pitchFamily="34" charset="0"/>
              </a:rPr>
              <a:t>Breakdown</a:t>
            </a:r>
          </a:p>
          <a:p>
            <a:pPr algn="ctr" eaLnBrk="0" fontAlgn="base" hangingPunct="0">
              <a:spcBef>
                <a:spcPct val="0"/>
              </a:spcBef>
              <a:spcAft>
                <a:spcPct val="0"/>
              </a:spcAft>
              <a:buFontTx/>
              <a:buNone/>
            </a:pPr>
            <a:r>
              <a:rPr lang="en-US" altLang="ja-JP" sz="1350" b="1" dirty="0">
                <a:solidFill>
                  <a:srgbClr val="FF0000"/>
                </a:solidFill>
                <a:latin typeface="Arial" panose="020B0604020202020204" pitchFamily="34" charset="0"/>
              </a:rPr>
              <a:t>~0.7 MV</a:t>
            </a:r>
            <a:endParaRPr lang="ja-JP" altLang="en-US" sz="1350" b="1" dirty="0">
              <a:solidFill>
                <a:srgbClr val="FF0000"/>
              </a:solidFill>
              <a:latin typeface="Arial" panose="020B0604020202020204" pitchFamily="34" charset="0"/>
            </a:endParaRPr>
          </a:p>
        </p:txBody>
      </p:sp>
      <p:sp>
        <p:nvSpPr>
          <p:cNvPr id="14" name="テキスト ボックス 13">
            <a:extLst>
              <a:ext uri="{FF2B5EF4-FFF2-40B4-BE49-F238E27FC236}">
                <a16:creationId xmlns:a16="http://schemas.microsoft.com/office/drawing/2014/main" id="{D74FB86F-1D03-4727-9BD2-60E509995914}"/>
              </a:ext>
            </a:extLst>
          </p:cNvPr>
          <p:cNvSpPr txBox="1"/>
          <p:nvPr/>
        </p:nvSpPr>
        <p:spPr>
          <a:xfrm rot="5400000">
            <a:off x="1736424" y="1967625"/>
            <a:ext cx="891591" cy="196208"/>
          </a:xfrm>
          <a:prstGeom prst="rect">
            <a:avLst/>
          </a:prstGeom>
          <a:solidFill>
            <a:schemeClr val="bg1"/>
          </a:solidFill>
          <a:ln>
            <a:solidFill>
              <a:schemeClr val="tx1"/>
            </a:solidFill>
          </a:ln>
        </p:spPr>
        <p:txBody>
          <a:bodyPr wrap="none" rtlCol="0">
            <a:spAutoFit/>
          </a:bodyPr>
          <a:lstStyle/>
          <a:p>
            <a:pPr eaLnBrk="0" fontAlgn="base" hangingPunct="0">
              <a:spcBef>
                <a:spcPct val="0"/>
              </a:spcBef>
              <a:spcAft>
                <a:spcPct val="0"/>
              </a:spcAft>
            </a:pPr>
            <a:r>
              <a:rPr lang="en-US" altLang="ja-JP" sz="675" dirty="0">
                <a:solidFill>
                  <a:prstClr val="black"/>
                </a:solidFill>
              </a:rPr>
              <a:t>HV bushing (HVB)</a:t>
            </a:r>
            <a:endParaRPr lang="ja-JP" altLang="en-US" sz="675" dirty="0">
              <a:solidFill>
                <a:prstClr val="black"/>
              </a:solidFill>
            </a:endParaRPr>
          </a:p>
        </p:txBody>
      </p:sp>
      <p:sp>
        <p:nvSpPr>
          <p:cNvPr id="15" name="テキスト ボックス 14">
            <a:extLst>
              <a:ext uri="{FF2B5EF4-FFF2-40B4-BE49-F238E27FC236}">
                <a16:creationId xmlns:a16="http://schemas.microsoft.com/office/drawing/2014/main" id="{94654F36-C796-4C70-8508-FBB16702D66B}"/>
              </a:ext>
            </a:extLst>
          </p:cNvPr>
          <p:cNvSpPr txBox="1"/>
          <p:nvPr/>
        </p:nvSpPr>
        <p:spPr>
          <a:xfrm rot="5400000">
            <a:off x="1874169" y="2634084"/>
            <a:ext cx="891591" cy="196208"/>
          </a:xfrm>
          <a:prstGeom prst="rect">
            <a:avLst/>
          </a:prstGeom>
          <a:solidFill>
            <a:schemeClr val="bg1"/>
          </a:solidFill>
          <a:ln>
            <a:solidFill>
              <a:schemeClr val="tx1"/>
            </a:solidFill>
          </a:ln>
        </p:spPr>
        <p:txBody>
          <a:bodyPr wrap="none" rtlCol="0">
            <a:spAutoFit/>
          </a:bodyPr>
          <a:lstStyle/>
          <a:p>
            <a:pPr eaLnBrk="0" fontAlgn="base" hangingPunct="0">
              <a:spcBef>
                <a:spcPct val="0"/>
              </a:spcBef>
              <a:spcAft>
                <a:spcPct val="0"/>
              </a:spcAft>
            </a:pPr>
            <a:r>
              <a:rPr lang="en-US" altLang="ja-JP" sz="675" dirty="0">
                <a:solidFill>
                  <a:prstClr val="black"/>
                </a:solidFill>
              </a:rPr>
              <a:t>Beam source (BS)</a:t>
            </a:r>
            <a:endParaRPr lang="ja-JP" altLang="en-US" sz="675" dirty="0">
              <a:solidFill>
                <a:prstClr val="black"/>
              </a:solidFill>
            </a:endParaRPr>
          </a:p>
        </p:txBody>
      </p:sp>
      <p:pic>
        <p:nvPicPr>
          <p:cNvPr id="16" name="図 15">
            <a:extLst>
              <a:ext uri="{FF2B5EF4-FFF2-40B4-BE49-F238E27FC236}">
                <a16:creationId xmlns:a16="http://schemas.microsoft.com/office/drawing/2014/main" id="{C2FB57D0-510D-4D28-8F37-1F2C0B10FB1A}"/>
              </a:ext>
            </a:extLst>
          </p:cNvPr>
          <p:cNvPicPr>
            <a:picLocks noChangeAspect="1"/>
          </p:cNvPicPr>
          <p:nvPr/>
        </p:nvPicPr>
        <p:blipFill>
          <a:blip r:embed="rId6"/>
          <a:stretch>
            <a:fillRect/>
          </a:stretch>
        </p:blipFill>
        <p:spPr>
          <a:xfrm>
            <a:off x="723394" y="3660189"/>
            <a:ext cx="3392406" cy="2614978"/>
          </a:xfrm>
          <a:prstGeom prst="rect">
            <a:avLst/>
          </a:prstGeom>
        </p:spPr>
      </p:pic>
      <p:sp>
        <p:nvSpPr>
          <p:cNvPr id="17" name="テキスト ボックス 16">
            <a:extLst>
              <a:ext uri="{FF2B5EF4-FFF2-40B4-BE49-F238E27FC236}">
                <a16:creationId xmlns:a16="http://schemas.microsoft.com/office/drawing/2014/main" id="{C273B2D8-DBBE-435B-9DC7-CC953EDD4CA3}"/>
              </a:ext>
            </a:extLst>
          </p:cNvPr>
          <p:cNvSpPr txBox="1"/>
          <p:nvPr/>
        </p:nvSpPr>
        <p:spPr>
          <a:xfrm>
            <a:off x="8642779" y="329338"/>
            <a:ext cx="2666756"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FIP/1-3Rb </a:t>
            </a:r>
            <a:r>
              <a:rPr kumimoji="1" lang="en-US" altLang="ja-JP" dirty="0" err="1">
                <a:solidFill>
                  <a:schemeClr val="accent1">
                    <a:lumMod val="75000"/>
                  </a:schemeClr>
                </a:solidFill>
              </a:rPr>
              <a:t>Toigo</a:t>
            </a:r>
            <a:r>
              <a:rPr kumimoji="1" lang="en-US" altLang="ja-JP" dirty="0">
                <a:solidFill>
                  <a:schemeClr val="accent1">
                    <a:lumMod val="75000"/>
                  </a:schemeClr>
                </a:solidFill>
              </a:rPr>
              <a:t>, </a:t>
            </a:r>
            <a:r>
              <a:rPr kumimoji="1" lang="en-US" altLang="ja-JP" dirty="0" err="1">
                <a:solidFill>
                  <a:schemeClr val="accent1">
                    <a:lumMod val="75000"/>
                  </a:schemeClr>
                </a:solidFill>
              </a:rPr>
              <a:t>Rc</a:t>
            </a:r>
            <a:r>
              <a:rPr kumimoji="1" lang="en-US" altLang="ja-JP" dirty="0">
                <a:solidFill>
                  <a:schemeClr val="accent1">
                    <a:lumMod val="75000"/>
                  </a:schemeClr>
                </a:solidFill>
              </a:rPr>
              <a:t> Kojima</a:t>
            </a:r>
            <a:endParaRPr kumimoji="1" lang="ja-JP" altLang="en-US" dirty="0">
              <a:solidFill>
                <a:schemeClr val="accent1">
                  <a:lumMod val="75000"/>
                </a:schemeClr>
              </a:solidFill>
            </a:endParaRPr>
          </a:p>
        </p:txBody>
      </p:sp>
      <p:sp>
        <p:nvSpPr>
          <p:cNvPr id="18" name="テキスト ボックス 17">
            <a:extLst>
              <a:ext uri="{FF2B5EF4-FFF2-40B4-BE49-F238E27FC236}">
                <a16:creationId xmlns:a16="http://schemas.microsoft.com/office/drawing/2014/main" id="{BF2716DE-9D92-4837-8E52-FF5817AE48EA}"/>
              </a:ext>
            </a:extLst>
          </p:cNvPr>
          <p:cNvSpPr txBox="1"/>
          <p:nvPr/>
        </p:nvSpPr>
        <p:spPr>
          <a:xfrm>
            <a:off x="19703" y="721494"/>
            <a:ext cx="12225976" cy="646331"/>
          </a:xfrm>
          <a:prstGeom prst="rect">
            <a:avLst/>
          </a:prstGeom>
          <a:noFill/>
        </p:spPr>
        <p:txBody>
          <a:bodyPr wrap="none" rtlCol="0">
            <a:spAutoFit/>
          </a:bodyPr>
          <a:lstStyle/>
          <a:p>
            <a:r>
              <a:rPr lang="en-US" altLang="ja-JP" sz="3600" b="1" dirty="0">
                <a:solidFill>
                  <a:srgbClr val="FF0000"/>
                </a:solidFill>
              </a:rPr>
              <a:t>ITER Injector Test Facility: MITICA, 1 MV insulation test started.</a:t>
            </a:r>
            <a:endParaRPr lang="ja-JP" altLang="en-US" sz="3600" b="1" dirty="0">
              <a:solidFill>
                <a:srgbClr val="FF0000"/>
              </a:solidFill>
            </a:endParaRPr>
          </a:p>
        </p:txBody>
      </p:sp>
      <p:sp>
        <p:nvSpPr>
          <p:cNvPr id="2" name="テキスト ボックス 1">
            <a:extLst>
              <a:ext uri="{FF2B5EF4-FFF2-40B4-BE49-F238E27FC236}">
                <a16:creationId xmlns:a16="http://schemas.microsoft.com/office/drawing/2014/main" id="{9D0B8635-9151-4BB8-9167-5163A189BD89}"/>
              </a:ext>
            </a:extLst>
          </p:cNvPr>
          <p:cNvSpPr txBox="1"/>
          <p:nvPr/>
        </p:nvSpPr>
        <p:spPr>
          <a:xfrm>
            <a:off x="4115800" y="6308656"/>
            <a:ext cx="7497950" cy="461665"/>
          </a:xfrm>
          <a:prstGeom prst="rect">
            <a:avLst/>
          </a:prstGeom>
          <a:noFill/>
        </p:spPr>
        <p:txBody>
          <a:bodyPr wrap="none" rtlCol="0">
            <a:spAutoFit/>
          </a:bodyPr>
          <a:lstStyle/>
          <a:p>
            <a:r>
              <a:rPr kumimoji="1" lang="en-US" altLang="ja-JP" sz="2400" dirty="0"/>
              <a:t>Most of power supply components </a:t>
            </a:r>
            <a:r>
              <a:rPr lang="en-US" altLang="ja-JP" sz="2400" dirty="0"/>
              <a:t>delivered and installed.</a:t>
            </a:r>
          </a:p>
        </p:txBody>
      </p:sp>
      <p:sp>
        <p:nvSpPr>
          <p:cNvPr id="19" name="テキスト ボックス 18">
            <a:extLst>
              <a:ext uri="{FF2B5EF4-FFF2-40B4-BE49-F238E27FC236}">
                <a16:creationId xmlns:a16="http://schemas.microsoft.com/office/drawing/2014/main" id="{229E025D-6669-4137-BD62-730DDF7EDD20}"/>
              </a:ext>
            </a:extLst>
          </p:cNvPr>
          <p:cNvSpPr txBox="1"/>
          <p:nvPr/>
        </p:nvSpPr>
        <p:spPr>
          <a:xfrm>
            <a:off x="479143" y="6095597"/>
            <a:ext cx="4119365" cy="830997"/>
          </a:xfrm>
          <a:prstGeom prst="rect">
            <a:avLst/>
          </a:prstGeom>
          <a:noFill/>
        </p:spPr>
        <p:txBody>
          <a:bodyPr wrap="square" rtlCol="0">
            <a:spAutoFit/>
          </a:bodyPr>
          <a:lstStyle/>
          <a:p>
            <a:pPr algn="ctr"/>
            <a:r>
              <a:rPr kumimoji="1" lang="en-US" altLang="ja-JP" sz="2400" dirty="0"/>
              <a:t>Vacuum insulation </a:t>
            </a:r>
          </a:p>
          <a:p>
            <a:pPr algn="ctr"/>
            <a:r>
              <a:rPr kumimoji="1" lang="en-US" altLang="ja-JP" sz="2400" dirty="0"/>
              <a:t>optimization</a:t>
            </a:r>
            <a:r>
              <a:rPr lang="en-US" altLang="ja-JP" sz="2400" dirty="0"/>
              <a:t>.</a:t>
            </a:r>
          </a:p>
        </p:txBody>
      </p:sp>
    </p:spTree>
    <p:extLst>
      <p:ext uri="{BB962C8B-B14F-4D97-AF65-F5344CB8AC3E}">
        <p14:creationId xmlns:p14="http://schemas.microsoft.com/office/powerpoint/2010/main" val="3944181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486728"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D3B2B77D-1DB6-4C5E-8C17-30CEB1A29897}"/>
              </a:ext>
            </a:extLst>
          </p:cNvPr>
          <p:cNvSpPr txBox="1"/>
          <p:nvPr/>
        </p:nvSpPr>
        <p:spPr>
          <a:xfrm>
            <a:off x="8642779" y="321387"/>
            <a:ext cx="2944781"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FIP/1-4 </a:t>
            </a:r>
            <a:r>
              <a:rPr kumimoji="1" lang="en-US" altLang="ja-JP" dirty="0" err="1">
                <a:solidFill>
                  <a:schemeClr val="accent1">
                    <a:lumMod val="75000"/>
                  </a:schemeClr>
                </a:solidFill>
              </a:rPr>
              <a:t>Litnovsky</a:t>
            </a:r>
            <a:r>
              <a:rPr kumimoji="1" lang="en-US" altLang="ja-JP" dirty="0">
                <a:solidFill>
                  <a:schemeClr val="accent1">
                    <a:lumMod val="75000"/>
                  </a:schemeClr>
                </a:solidFill>
              </a:rPr>
              <a:t>, 1-5 </a:t>
            </a:r>
            <a:r>
              <a:rPr kumimoji="1" lang="en-US" altLang="ja-JP" dirty="0" err="1">
                <a:solidFill>
                  <a:schemeClr val="accent1">
                    <a:lumMod val="75000"/>
                  </a:schemeClr>
                </a:solidFill>
              </a:rPr>
              <a:t>Mukhin</a:t>
            </a:r>
            <a:endParaRPr kumimoji="1" lang="ja-JP" altLang="en-US" dirty="0">
              <a:solidFill>
                <a:schemeClr val="accent1">
                  <a:lumMod val="75000"/>
                </a:schemeClr>
              </a:solidFill>
            </a:endParaRPr>
          </a:p>
        </p:txBody>
      </p:sp>
      <p:sp>
        <p:nvSpPr>
          <p:cNvPr id="6" name="Rectangle 2">
            <a:extLst>
              <a:ext uri="{FF2B5EF4-FFF2-40B4-BE49-F238E27FC236}">
                <a16:creationId xmlns:a16="http://schemas.microsoft.com/office/drawing/2014/main" id="{641A7CC0-302A-4147-A70B-4D3FC301D370}"/>
              </a:ext>
            </a:extLst>
          </p:cNvPr>
          <p:cNvSpPr>
            <a:spLocks noChangeArrowheads="1"/>
          </p:cNvSpPr>
          <p:nvPr/>
        </p:nvSpPr>
        <p:spPr bwMode="auto">
          <a:xfrm>
            <a:off x="825768" y="925853"/>
            <a:ext cx="517398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base">
              <a:spcBef>
                <a:spcPct val="0"/>
              </a:spcBef>
              <a:spcAft>
                <a:spcPct val="0"/>
              </a:spcAft>
            </a:pPr>
            <a:r>
              <a:rPr lang="en-GB" sz="3600" b="1" dirty="0">
                <a:solidFill>
                  <a:schemeClr val="accent5">
                    <a:lumMod val="50000"/>
                  </a:schemeClr>
                </a:solidFill>
              </a:rPr>
              <a:t>Diagnostic mirrors for ITER</a:t>
            </a:r>
          </a:p>
          <a:p>
            <a:pPr algn="ctr" fontAlgn="base">
              <a:spcBef>
                <a:spcPct val="0"/>
              </a:spcBef>
              <a:spcAft>
                <a:spcPct val="0"/>
              </a:spcAft>
            </a:pPr>
            <a:r>
              <a:rPr lang="en-GB" sz="3600" b="1" dirty="0">
                <a:solidFill>
                  <a:schemeClr val="accent5">
                    <a:lumMod val="50000"/>
                  </a:schemeClr>
                </a:solidFill>
              </a:rPr>
              <a:t>from ITPA</a:t>
            </a:r>
          </a:p>
        </p:txBody>
      </p:sp>
      <p:grpSp>
        <p:nvGrpSpPr>
          <p:cNvPr id="8" name="グループ化 7">
            <a:extLst>
              <a:ext uri="{FF2B5EF4-FFF2-40B4-BE49-F238E27FC236}">
                <a16:creationId xmlns:a16="http://schemas.microsoft.com/office/drawing/2014/main" id="{871B5C5F-D10A-456E-B40A-D685AE13F704}"/>
              </a:ext>
            </a:extLst>
          </p:cNvPr>
          <p:cNvGrpSpPr/>
          <p:nvPr/>
        </p:nvGrpSpPr>
        <p:grpSpPr>
          <a:xfrm>
            <a:off x="62160" y="1012847"/>
            <a:ext cx="867159" cy="1269432"/>
            <a:chOff x="10776979" y="1995"/>
            <a:chExt cx="1384471" cy="2026724"/>
          </a:xfrm>
        </p:grpSpPr>
        <p:sp>
          <p:nvSpPr>
            <p:cNvPr id="9" name="Text Box 12">
              <a:extLst>
                <a:ext uri="{FF2B5EF4-FFF2-40B4-BE49-F238E27FC236}">
                  <a16:creationId xmlns:a16="http://schemas.microsoft.com/office/drawing/2014/main" id="{B52E1F0F-6C94-4CA8-8D88-DDDA917BBBA1}"/>
                </a:ext>
              </a:extLst>
            </p:cNvPr>
            <p:cNvSpPr txBox="1">
              <a:spLocks noChangeArrowheads="1"/>
            </p:cNvSpPr>
            <p:nvPr userDrawn="1"/>
          </p:nvSpPr>
          <p:spPr bwMode="auto">
            <a:xfrm>
              <a:off x="10776979" y="1235454"/>
              <a:ext cx="1384471" cy="79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2" tIns="45716" rIns="91432" bIns="45716">
              <a:spAutoFit/>
            </a:bodyPr>
            <a:lstStyle>
              <a:lvl1pPr defTabSz="4627563">
                <a:defRPr>
                  <a:solidFill>
                    <a:schemeClr val="tx1"/>
                  </a:solidFill>
                  <a:latin typeface="Arial" charset="0"/>
                  <a:cs typeface="Arial" charset="0"/>
                </a:defRPr>
              </a:lvl1pPr>
              <a:lvl2pPr defTabSz="4627563">
                <a:defRPr>
                  <a:solidFill>
                    <a:schemeClr val="tx1"/>
                  </a:solidFill>
                  <a:latin typeface="Arial" charset="0"/>
                  <a:cs typeface="Arial" charset="0"/>
                </a:defRPr>
              </a:lvl2pPr>
              <a:lvl3pPr defTabSz="4627563">
                <a:defRPr>
                  <a:solidFill>
                    <a:schemeClr val="tx1"/>
                  </a:solidFill>
                  <a:latin typeface="Arial" charset="0"/>
                  <a:cs typeface="Arial" charset="0"/>
                </a:defRPr>
              </a:lvl3pPr>
              <a:lvl4pPr defTabSz="4627563">
                <a:defRPr>
                  <a:solidFill>
                    <a:schemeClr val="tx1"/>
                  </a:solidFill>
                  <a:latin typeface="Arial" charset="0"/>
                  <a:cs typeface="Arial" charset="0"/>
                </a:defRPr>
              </a:lvl4pPr>
              <a:lvl5pPr defTabSz="4627563">
                <a:defRPr>
                  <a:solidFill>
                    <a:schemeClr val="tx1"/>
                  </a:solidFill>
                  <a:latin typeface="Arial" charset="0"/>
                  <a:cs typeface="Arial" charset="0"/>
                </a:defRPr>
              </a:lvl5pPr>
              <a:lvl6pPr defTabSz="4627563" fontAlgn="base">
                <a:spcBef>
                  <a:spcPct val="0"/>
                </a:spcBef>
                <a:spcAft>
                  <a:spcPct val="0"/>
                </a:spcAft>
                <a:defRPr>
                  <a:solidFill>
                    <a:schemeClr val="tx1"/>
                  </a:solidFill>
                  <a:latin typeface="Arial" charset="0"/>
                  <a:cs typeface="Arial" charset="0"/>
                </a:defRPr>
              </a:lvl6pPr>
              <a:lvl7pPr defTabSz="4627563" fontAlgn="base">
                <a:spcBef>
                  <a:spcPct val="0"/>
                </a:spcBef>
                <a:spcAft>
                  <a:spcPct val="0"/>
                </a:spcAft>
                <a:defRPr>
                  <a:solidFill>
                    <a:schemeClr val="tx1"/>
                  </a:solidFill>
                  <a:latin typeface="Arial" charset="0"/>
                  <a:cs typeface="Arial" charset="0"/>
                </a:defRPr>
              </a:lvl7pPr>
              <a:lvl8pPr defTabSz="4627563" fontAlgn="base">
                <a:spcBef>
                  <a:spcPct val="0"/>
                </a:spcBef>
                <a:spcAft>
                  <a:spcPct val="0"/>
                </a:spcAft>
                <a:defRPr>
                  <a:solidFill>
                    <a:schemeClr val="tx1"/>
                  </a:solidFill>
                  <a:latin typeface="Arial" charset="0"/>
                  <a:cs typeface="Arial" charset="0"/>
                </a:defRPr>
              </a:lvl8pPr>
              <a:lvl9pPr defTabSz="4627563" fontAlgn="base">
                <a:spcBef>
                  <a:spcPct val="0"/>
                </a:spcBef>
                <a:spcAft>
                  <a:spcPct val="0"/>
                </a:spcAft>
                <a:defRPr>
                  <a:solidFill>
                    <a:schemeClr val="tx1"/>
                  </a:solidFill>
                  <a:latin typeface="Arial" charset="0"/>
                  <a:cs typeface="Arial" charset="0"/>
                </a:defRPr>
              </a:lvl9pPr>
            </a:lstStyle>
            <a:p>
              <a:pPr algn="ctr" fontAlgn="base">
                <a:lnSpc>
                  <a:spcPct val="120000"/>
                </a:lnSpc>
                <a:spcBef>
                  <a:spcPct val="0"/>
                </a:spcBef>
                <a:spcAft>
                  <a:spcPct val="0"/>
                </a:spcAft>
              </a:pPr>
              <a:r>
                <a:rPr lang="en-US" sz="2400" b="1" i="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ITPA</a:t>
              </a:r>
            </a:p>
          </p:txBody>
        </p:sp>
        <p:pic>
          <p:nvPicPr>
            <p:cNvPr id="10" name="Picture 9">
              <a:extLst>
                <a:ext uri="{FF2B5EF4-FFF2-40B4-BE49-F238E27FC236}">
                  <a16:creationId xmlns:a16="http://schemas.microsoft.com/office/drawing/2014/main" id="{1DCC398C-FAF6-4152-9A27-075943A2D5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6979" y="1995"/>
              <a:ext cx="1384471" cy="1306105"/>
            </a:xfrm>
            <a:prstGeom prst="rect">
              <a:avLst/>
            </a:prstGeom>
          </p:spPr>
        </p:pic>
      </p:grpSp>
      <p:sp>
        <p:nvSpPr>
          <p:cNvPr id="3" name="テキスト ボックス 2">
            <a:extLst>
              <a:ext uri="{FF2B5EF4-FFF2-40B4-BE49-F238E27FC236}">
                <a16:creationId xmlns:a16="http://schemas.microsoft.com/office/drawing/2014/main" id="{6317B3BD-244A-4912-9280-79579A1678BC}"/>
              </a:ext>
            </a:extLst>
          </p:cNvPr>
          <p:cNvSpPr txBox="1"/>
          <p:nvPr/>
        </p:nvSpPr>
        <p:spPr>
          <a:xfrm>
            <a:off x="256851" y="2177689"/>
            <a:ext cx="5816867" cy="1754326"/>
          </a:xfrm>
          <a:prstGeom prst="rect">
            <a:avLst/>
          </a:prstGeom>
          <a:noFill/>
        </p:spPr>
        <p:txBody>
          <a:bodyPr wrap="square" rtlCol="0">
            <a:spAutoFit/>
          </a:bodyPr>
          <a:lstStyle/>
          <a:p>
            <a:pPr marL="285750" indent="-285750">
              <a:buFont typeface="Wingdings" panose="05000000000000000000" pitchFamily="2" charset="2"/>
              <a:buChar char=""/>
            </a:pPr>
            <a:r>
              <a:rPr kumimoji="1" lang="en-US" altLang="ja-JP" dirty="0"/>
              <a:t>35 diagnostics using 85 mirrors in total,</a:t>
            </a:r>
          </a:p>
          <a:p>
            <a:pPr marL="285750" indent="-285750">
              <a:buFont typeface="Wingdings" panose="05000000000000000000" pitchFamily="2" charset="2"/>
              <a:buChar char=""/>
            </a:pPr>
            <a:r>
              <a:rPr lang="en-US" altLang="ja-JP" dirty="0"/>
              <a:t>In situ cleaning of mirrors by plasma sputtering planned,</a:t>
            </a:r>
          </a:p>
          <a:p>
            <a:pPr marL="285750" indent="-285750">
              <a:buFont typeface="Wingdings" panose="05000000000000000000" pitchFamily="2" charset="2"/>
              <a:buChar char=""/>
            </a:pPr>
            <a:r>
              <a:rPr lang="en-US" altLang="ja-JP" dirty="0"/>
              <a:t>Shutters, gas shutters and ducts to suppress  the mirror contaminations</a:t>
            </a:r>
          </a:p>
          <a:p>
            <a:pPr marL="285750" indent="-285750">
              <a:buFont typeface="Wingdings" panose="05000000000000000000" pitchFamily="2" charset="2"/>
              <a:buChar char=""/>
            </a:pPr>
            <a:r>
              <a:rPr kumimoji="1" lang="en-US" altLang="ja-JP" dirty="0"/>
              <a:t>Mock-up testing underway, testing of real-size prototype started</a:t>
            </a:r>
            <a:endParaRPr kumimoji="1" lang="ja-JP" altLang="en-US" dirty="0"/>
          </a:p>
        </p:txBody>
      </p:sp>
      <p:sp>
        <p:nvSpPr>
          <p:cNvPr id="11" name="Rectangle 2">
            <a:extLst>
              <a:ext uri="{FF2B5EF4-FFF2-40B4-BE49-F238E27FC236}">
                <a16:creationId xmlns:a16="http://schemas.microsoft.com/office/drawing/2014/main" id="{E10342A6-4F14-4724-84BC-28B8F99447CE}"/>
              </a:ext>
            </a:extLst>
          </p:cNvPr>
          <p:cNvSpPr>
            <a:spLocks noChangeArrowheads="1"/>
          </p:cNvSpPr>
          <p:nvPr/>
        </p:nvSpPr>
        <p:spPr bwMode="auto">
          <a:xfrm>
            <a:off x="677804" y="6278881"/>
            <a:ext cx="4781838" cy="52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15000"/>
              </a:spcBef>
            </a:pPr>
            <a:r>
              <a:rPr lang="en-US" sz="2000" b="1" dirty="0">
                <a:solidFill>
                  <a:srgbClr val="005B83"/>
                </a:solidFill>
                <a:cs typeface="Times New Roman" pitchFamily="18" charset="0"/>
              </a:rPr>
              <a:t>Mirrors in PSI 2 linear plasma device</a:t>
            </a:r>
          </a:p>
          <a:p>
            <a:pPr algn="ctr">
              <a:spcBef>
                <a:spcPct val="15000"/>
              </a:spcBef>
            </a:pPr>
            <a:r>
              <a:rPr lang="en-US" sz="1200" b="1" dirty="0">
                <a:solidFill>
                  <a:srgbClr val="005B83"/>
                </a:solidFill>
                <a:cs typeface="Times New Roman" pitchFamily="18" charset="0"/>
              </a:rPr>
              <a:t>Copy right  </a:t>
            </a:r>
            <a:r>
              <a:rPr lang="en-US" sz="1200" b="1" dirty="0" err="1">
                <a:solidFill>
                  <a:srgbClr val="005B83"/>
                </a:solidFill>
                <a:cs typeface="Times New Roman" pitchFamily="18" charset="0"/>
              </a:rPr>
              <a:t>Forschungzentrum</a:t>
            </a:r>
            <a:r>
              <a:rPr lang="en-US" sz="1200" b="1" dirty="0">
                <a:solidFill>
                  <a:srgbClr val="005B83"/>
                </a:solidFill>
                <a:cs typeface="Times New Roman" pitchFamily="18" charset="0"/>
              </a:rPr>
              <a:t> Julich</a:t>
            </a:r>
            <a:endParaRPr lang="en-AU" sz="1200" b="1" dirty="0">
              <a:solidFill>
                <a:srgbClr val="005B83"/>
              </a:solidFill>
              <a:cs typeface="Times New Roman" pitchFamily="18" charset="0"/>
            </a:endParaRPr>
          </a:p>
        </p:txBody>
      </p:sp>
      <p:pic>
        <p:nvPicPr>
          <p:cNvPr id="12" name="Picture 34">
            <a:extLst>
              <a:ext uri="{FF2B5EF4-FFF2-40B4-BE49-F238E27FC236}">
                <a16:creationId xmlns:a16="http://schemas.microsoft.com/office/drawing/2014/main" id="{F17FBA78-E866-4DDE-AAF6-1B679254F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8552" y="3823730"/>
            <a:ext cx="3340342" cy="2455151"/>
          </a:xfrm>
          <a:prstGeom prst="rect">
            <a:avLst/>
          </a:prstGeom>
        </p:spPr>
      </p:pic>
      <p:sp>
        <p:nvSpPr>
          <p:cNvPr id="13" name="テキスト ボックス 12">
            <a:extLst>
              <a:ext uri="{FF2B5EF4-FFF2-40B4-BE49-F238E27FC236}">
                <a16:creationId xmlns:a16="http://schemas.microsoft.com/office/drawing/2014/main" id="{689EC86A-6AB0-4E6F-ADA4-F6038D316335}"/>
              </a:ext>
            </a:extLst>
          </p:cNvPr>
          <p:cNvSpPr txBox="1"/>
          <p:nvPr/>
        </p:nvSpPr>
        <p:spPr>
          <a:xfrm>
            <a:off x="5999748" y="889757"/>
            <a:ext cx="5586722" cy="954107"/>
          </a:xfrm>
          <a:prstGeom prst="rect">
            <a:avLst/>
          </a:prstGeom>
          <a:noFill/>
        </p:spPr>
        <p:txBody>
          <a:bodyPr wrap="none" rtlCol="0">
            <a:spAutoFit/>
          </a:bodyPr>
          <a:lstStyle/>
          <a:p>
            <a:r>
              <a:rPr lang="en-US" altLang="ja-JP" sz="3600" b="1" dirty="0">
                <a:solidFill>
                  <a:schemeClr val="accent5">
                    <a:lumMod val="50000"/>
                  </a:schemeClr>
                </a:solidFill>
              </a:rPr>
              <a:t>Integration in ITER Divertor </a:t>
            </a:r>
            <a:endParaRPr lang="en-US" altLang="ja-JP" sz="3600" dirty="0">
              <a:solidFill>
                <a:schemeClr val="accent5">
                  <a:lumMod val="50000"/>
                </a:schemeClr>
              </a:solidFill>
            </a:endParaRPr>
          </a:p>
          <a:p>
            <a:r>
              <a:rPr lang="en-US" altLang="ja-JP" sz="2000" b="1" dirty="0">
                <a:solidFill>
                  <a:schemeClr val="accent5">
                    <a:lumMod val="50000"/>
                  </a:schemeClr>
                </a:solidFill>
              </a:rPr>
              <a:t>Thomson Scattering &amp; Laser-induced Fluorescence </a:t>
            </a:r>
            <a:endParaRPr kumimoji="1" lang="ja-JP" altLang="en-US" sz="2000" dirty="0">
              <a:solidFill>
                <a:schemeClr val="accent5">
                  <a:lumMod val="50000"/>
                </a:schemeClr>
              </a:solidFill>
            </a:endParaRPr>
          </a:p>
        </p:txBody>
      </p:sp>
      <p:pic>
        <p:nvPicPr>
          <p:cNvPr id="14" name="図 13">
            <a:extLst>
              <a:ext uri="{FF2B5EF4-FFF2-40B4-BE49-F238E27FC236}">
                <a16:creationId xmlns:a16="http://schemas.microsoft.com/office/drawing/2014/main" id="{7C9524FD-1DB7-49EF-8BC4-A0BBDA88F867}"/>
              </a:ext>
            </a:extLst>
          </p:cNvPr>
          <p:cNvPicPr>
            <a:picLocks noChangeAspect="1"/>
          </p:cNvPicPr>
          <p:nvPr/>
        </p:nvPicPr>
        <p:blipFill>
          <a:blip r:embed="rId5"/>
          <a:stretch>
            <a:fillRect/>
          </a:stretch>
        </p:blipFill>
        <p:spPr>
          <a:xfrm>
            <a:off x="11399766" y="1103975"/>
            <a:ext cx="702000" cy="568620"/>
          </a:xfrm>
          <a:prstGeom prst="rect">
            <a:avLst/>
          </a:prstGeom>
        </p:spPr>
      </p:pic>
      <p:pic>
        <p:nvPicPr>
          <p:cNvPr id="15" name="図 14">
            <a:extLst>
              <a:ext uri="{FF2B5EF4-FFF2-40B4-BE49-F238E27FC236}">
                <a16:creationId xmlns:a16="http://schemas.microsoft.com/office/drawing/2014/main" id="{681E91D2-8A43-4D30-A15E-F92B7FF6261E}"/>
              </a:ext>
            </a:extLst>
          </p:cNvPr>
          <p:cNvPicPr>
            <a:picLocks noChangeAspect="1"/>
          </p:cNvPicPr>
          <p:nvPr/>
        </p:nvPicPr>
        <p:blipFill>
          <a:blip r:embed="rId6"/>
          <a:stretch>
            <a:fillRect/>
          </a:stretch>
        </p:blipFill>
        <p:spPr>
          <a:xfrm>
            <a:off x="6033840" y="2177689"/>
            <a:ext cx="6096000" cy="1907370"/>
          </a:xfrm>
          <a:prstGeom prst="rect">
            <a:avLst/>
          </a:prstGeom>
        </p:spPr>
      </p:pic>
      <p:sp>
        <p:nvSpPr>
          <p:cNvPr id="16" name="テキスト ボックス 15">
            <a:extLst>
              <a:ext uri="{FF2B5EF4-FFF2-40B4-BE49-F238E27FC236}">
                <a16:creationId xmlns:a16="http://schemas.microsoft.com/office/drawing/2014/main" id="{5B40EAC2-C6D3-4603-8B87-1E564068FC69}"/>
              </a:ext>
            </a:extLst>
          </p:cNvPr>
          <p:cNvSpPr txBox="1"/>
          <p:nvPr/>
        </p:nvSpPr>
        <p:spPr>
          <a:xfrm>
            <a:off x="6095293" y="4216911"/>
            <a:ext cx="5816867" cy="2339102"/>
          </a:xfrm>
          <a:prstGeom prst="rect">
            <a:avLst/>
          </a:prstGeom>
          <a:noFill/>
        </p:spPr>
        <p:txBody>
          <a:bodyPr wrap="square" rtlCol="0">
            <a:spAutoFit/>
          </a:bodyPr>
          <a:lstStyle/>
          <a:p>
            <a:pPr marL="285750" indent="-285750">
              <a:buFont typeface="Wingdings" panose="05000000000000000000" pitchFamily="2" charset="2"/>
              <a:buChar char=""/>
            </a:pPr>
            <a:r>
              <a:rPr lang="en-US" altLang="ja-JP" dirty="0"/>
              <a:t>Long distance transmission of laser light,</a:t>
            </a:r>
          </a:p>
          <a:p>
            <a:pPr marL="285750" indent="-285750">
              <a:buFont typeface="Wingdings" panose="05000000000000000000" pitchFamily="2" charset="2"/>
              <a:buChar char=""/>
            </a:pPr>
            <a:r>
              <a:rPr kumimoji="1" lang="en-US" altLang="ja-JP" dirty="0"/>
              <a:t>Design constraints, vacuum boundary, fire protection …</a:t>
            </a:r>
          </a:p>
          <a:p>
            <a:pPr marL="285750" indent="-285750">
              <a:buFont typeface="Wingdings" panose="05000000000000000000" pitchFamily="2" charset="2"/>
              <a:buChar char=""/>
            </a:pPr>
            <a:r>
              <a:rPr lang="en-US" altLang="ja-JP" dirty="0"/>
              <a:t>Interface with building, other systems,</a:t>
            </a:r>
          </a:p>
          <a:p>
            <a:pPr marL="285750" indent="-285750">
              <a:buFont typeface="Wingdings" panose="05000000000000000000" pitchFamily="2" charset="2"/>
              <a:buChar char=""/>
            </a:pPr>
            <a:r>
              <a:rPr lang="en-US" altLang="ja-JP" dirty="0"/>
              <a:t>Diagnostics requirement for physics.</a:t>
            </a:r>
          </a:p>
          <a:p>
            <a:pPr marL="285750" indent="-285750">
              <a:buFont typeface="Wingdings" panose="05000000000000000000" pitchFamily="2" charset="2"/>
              <a:buChar char=""/>
            </a:pPr>
            <a:endParaRPr lang="en-US" altLang="ja-JP" dirty="0"/>
          </a:p>
          <a:p>
            <a:r>
              <a:rPr lang="en-US" altLang="ja-JP" sz="2800" b="1" dirty="0">
                <a:solidFill>
                  <a:srgbClr val="FF0000"/>
                </a:solidFill>
              </a:rPr>
              <a:t>Mirror as an interface with Plasma</a:t>
            </a:r>
          </a:p>
          <a:p>
            <a:r>
              <a:rPr lang="en-US" altLang="ja-JP" sz="2800" b="1" dirty="0">
                <a:solidFill>
                  <a:srgbClr val="FF0000"/>
                </a:solidFill>
              </a:rPr>
              <a:t>Integration of diagnostics within ITER</a:t>
            </a:r>
          </a:p>
        </p:txBody>
      </p:sp>
      <p:cxnSp>
        <p:nvCxnSpPr>
          <p:cNvPr id="21" name="直線コネクタ 20">
            <a:extLst>
              <a:ext uri="{FF2B5EF4-FFF2-40B4-BE49-F238E27FC236}">
                <a16:creationId xmlns:a16="http://schemas.microsoft.com/office/drawing/2014/main" id="{1A982381-88C8-4D9C-809A-93D32EFEC11F}"/>
              </a:ext>
            </a:extLst>
          </p:cNvPr>
          <p:cNvCxnSpPr>
            <a:cxnSpLocks/>
          </p:cNvCxnSpPr>
          <p:nvPr/>
        </p:nvCxnSpPr>
        <p:spPr>
          <a:xfrm>
            <a:off x="5999748" y="1045748"/>
            <a:ext cx="0" cy="44589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002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02A8163-D7AD-441E-A8AD-3E4B427CB169}"/>
              </a:ext>
            </a:extLst>
          </p:cNvPr>
          <p:cNvPicPr>
            <a:picLocks noChangeAspect="1"/>
          </p:cNvPicPr>
          <p:nvPr/>
        </p:nvPicPr>
        <p:blipFill>
          <a:blip r:embed="rId3"/>
          <a:stretch>
            <a:fillRect/>
          </a:stretch>
        </p:blipFill>
        <p:spPr>
          <a:xfrm>
            <a:off x="2870422" y="897727"/>
            <a:ext cx="6598370" cy="5129275"/>
          </a:xfrm>
          <a:prstGeom prst="rect">
            <a:avLst/>
          </a:prstGeom>
        </p:spPr>
      </p:pic>
      <p:sp>
        <p:nvSpPr>
          <p:cNvPr id="4" name="テキスト ボックス 3"/>
          <p:cNvSpPr txBox="1"/>
          <p:nvPr/>
        </p:nvSpPr>
        <p:spPr>
          <a:xfrm>
            <a:off x="3486728"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D3B2B77D-1DB6-4C5E-8C17-30CEB1A29897}"/>
              </a:ext>
            </a:extLst>
          </p:cNvPr>
          <p:cNvSpPr txBox="1"/>
          <p:nvPr/>
        </p:nvSpPr>
        <p:spPr>
          <a:xfrm>
            <a:off x="8642779" y="321387"/>
            <a:ext cx="1610890"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FIP/P1-1 Baylor</a:t>
            </a:r>
            <a:endParaRPr kumimoji="1" lang="ja-JP" altLang="en-US" dirty="0">
              <a:solidFill>
                <a:schemeClr val="accent1">
                  <a:lumMod val="75000"/>
                </a:schemeClr>
              </a:solidFill>
            </a:endParaRPr>
          </a:p>
        </p:txBody>
      </p:sp>
      <p:sp>
        <p:nvSpPr>
          <p:cNvPr id="7" name="正方形/長方形 6">
            <a:extLst>
              <a:ext uri="{FF2B5EF4-FFF2-40B4-BE49-F238E27FC236}">
                <a16:creationId xmlns:a16="http://schemas.microsoft.com/office/drawing/2014/main" id="{07A481F2-A48A-4B9D-81B0-83AA3BA42629}"/>
              </a:ext>
            </a:extLst>
          </p:cNvPr>
          <p:cNvSpPr/>
          <p:nvPr/>
        </p:nvSpPr>
        <p:spPr>
          <a:xfrm>
            <a:off x="8992934" y="830998"/>
            <a:ext cx="599787" cy="266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A1A6EAE-67ED-4E31-9495-7AC34E701DBA}"/>
              </a:ext>
            </a:extLst>
          </p:cNvPr>
          <p:cNvSpPr txBox="1"/>
          <p:nvPr/>
        </p:nvSpPr>
        <p:spPr>
          <a:xfrm>
            <a:off x="1176793" y="5903893"/>
            <a:ext cx="9506246" cy="954107"/>
          </a:xfrm>
          <a:prstGeom prst="rect">
            <a:avLst/>
          </a:prstGeom>
          <a:noFill/>
        </p:spPr>
        <p:txBody>
          <a:bodyPr wrap="square" rtlCol="0">
            <a:spAutoFit/>
          </a:bodyPr>
          <a:lstStyle/>
          <a:p>
            <a:pPr algn="ctr"/>
            <a:r>
              <a:rPr lang="en-US" altLang="ja-JP" sz="2800" b="1" dirty="0">
                <a:solidFill>
                  <a:srgbClr val="FF0000"/>
                </a:solidFill>
              </a:rPr>
              <a:t>ITER equips enough number of Shattered Pellet Injectors (SPI)</a:t>
            </a:r>
          </a:p>
          <a:p>
            <a:pPr algn="ctr"/>
            <a:r>
              <a:rPr lang="en-US" altLang="ja-JP" sz="2800" b="1" dirty="0">
                <a:solidFill>
                  <a:srgbClr val="FF0000"/>
                </a:solidFill>
              </a:rPr>
              <a:t> for disruption (incl. runaway electron) mitigation.</a:t>
            </a:r>
          </a:p>
        </p:txBody>
      </p:sp>
    </p:spTree>
    <p:extLst>
      <p:ext uri="{BB962C8B-B14F-4D97-AF65-F5344CB8AC3E}">
        <p14:creationId xmlns:p14="http://schemas.microsoft.com/office/powerpoint/2010/main" val="170806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486728"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7351651" y="1324953"/>
            <a:ext cx="4117261" cy="2803273"/>
          </a:xfrm>
          <a:prstGeom prst="rect">
            <a:avLst/>
          </a:prstGeom>
        </p:spPr>
      </p:pic>
      <p:sp>
        <p:nvSpPr>
          <p:cNvPr id="4" name="正方形/長方形 3"/>
          <p:cNvSpPr/>
          <p:nvPr/>
        </p:nvSpPr>
        <p:spPr>
          <a:xfrm>
            <a:off x="723088" y="764739"/>
            <a:ext cx="10664579" cy="646331"/>
          </a:xfrm>
          <a:prstGeom prst="rect">
            <a:avLst/>
          </a:prstGeom>
        </p:spPr>
        <p:txBody>
          <a:bodyPr wrap="square">
            <a:spAutoFit/>
          </a:bodyPr>
          <a:lstStyle/>
          <a:p>
            <a:pPr algn="ctr"/>
            <a:r>
              <a:rPr lang="en-US" altLang="ja-JP" sz="3600" b="1" dirty="0">
                <a:solidFill>
                  <a:srgbClr val="00009A"/>
                </a:solidFill>
              </a:rPr>
              <a:t>Assembly of JT-60SA in progress on schedule</a:t>
            </a:r>
          </a:p>
        </p:txBody>
      </p:sp>
      <p:pic>
        <p:nvPicPr>
          <p:cNvPr id="3" name="図 2">
            <a:extLst>
              <a:ext uri="{FF2B5EF4-FFF2-40B4-BE49-F238E27FC236}">
                <a16:creationId xmlns:a16="http://schemas.microsoft.com/office/drawing/2014/main" id="{5E963451-F770-4783-BAF8-07931535B545}"/>
              </a:ext>
            </a:extLst>
          </p:cNvPr>
          <p:cNvPicPr>
            <a:picLocks noChangeAspect="1"/>
          </p:cNvPicPr>
          <p:nvPr/>
        </p:nvPicPr>
        <p:blipFill>
          <a:blip r:embed="rId4"/>
          <a:stretch>
            <a:fillRect/>
          </a:stretch>
        </p:blipFill>
        <p:spPr>
          <a:xfrm>
            <a:off x="1388533" y="3995547"/>
            <a:ext cx="3582000" cy="2859897"/>
          </a:xfrm>
          <a:prstGeom prst="rect">
            <a:avLst/>
          </a:prstGeom>
        </p:spPr>
      </p:pic>
      <p:sp>
        <p:nvSpPr>
          <p:cNvPr id="7" name="テキスト ボックス 6">
            <a:extLst>
              <a:ext uri="{FF2B5EF4-FFF2-40B4-BE49-F238E27FC236}">
                <a16:creationId xmlns:a16="http://schemas.microsoft.com/office/drawing/2014/main" id="{61A83310-1C8C-4BDD-AC01-887A8F237AD0}"/>
              </a:ext>
            </a:extLst>
          </p:cNvPr>
          <p:cNvSpPr txBox="1"/>
          <p:nvPr/>
        </p:nvSpPr>
        <p:spPr>
          <a:xfrm>
            <a:off x="8642779" y="321387"/>
            <a:ext cx="1917256"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OV/3-1</a:t>
            </a:r>
            <a:r>
              <a:rPr kumimoji="1" lang="en-US" altLang="ja-JP" dirty="0">
                <a:solidFill>
                  <a:schemeClr val="accent1">
                    <a:lumMod val="75000"/>
                  </a:schemeClr>
                </a:solidFill>
              </a:rPr>
              <a:t> </a:t>
            </a:r>
            <a:r>
              <a:rPr lang="en-US" altLang="ja-JP" dirty="0" err="1">
                <a:solidFill>
                  <a:schemeClr val="accent1">
                    <a:lumMod val="75000"/>
                  </a:schemeClr>
                </a:solidFill>
              </a:rPr>
              <a:t>B</a:t>
            </a:r>
            <a:r>
              <a:rPr kumimoji="1" lang="en-US" altLang="ja-JP" dirty="0" err="1">
                <a:solidFill>
                  <a:schemeClr val="accent1">
                    <a:lumMod val="75000"/>
                  </a:schemeClr>
                </a:solidFill>
              </a:rPr>
              <a:t>arabaschi</a:t>
            </a:r>
            <a:endParaRPr kumimoji="1" lang="ja-JP" altLang="en-US" dirty="0">
              <a:solidFill>
                <a:schemeClr val="accent1">
                  <a:lumMod val="75000"/>
                </a:schemeClr>
              </a:solidFill>
            </a:endParaRPr>
          </a:p>
        </p:txBody>
      </p:sp>
      <p:pic>
        <p:nvPicPr>
          <p:cNvPr id="9" name="図 8">
            <a:extLst>
              <a:ext uri="{FF2B5EF4-FFF2-40B4-BE49-F238E27FC236}">
                <a16:creationId xmlns:a16="http://schemas.microsoft.com/office/drawing/2014/main" id="{0A847207-15AB-48DB-B923-5969E6CE0933}"/>
              </a:ext>
            </a:extLst>
          </p:cNvPr>
          <p:cNvPicPr>
            <a:picLocks noChangeAspect="1"/>
          </p:cNvPicPr>
          <p:nvPr/>
        </p:nvPicPr>
        <p:blipFill>
          <a:blip r:embed="rId5"/>
          <a:stretch>
            <a:fillRect/>
          </a:stretch>
        </p:blipFill>
        <p:spPr>
          <a:xfrm>
            <a:off x="7351651" y="4180139"/>
            <a:ext cx="4563410" cy="1806639"/>
          </a:xfrm>
          <a:prstGeom prst="rect">
            <a:avLst/>
          </a:prstGeom>
        </p:spPr>
      </p:pic>
      <p:pic>
        <p:nvPicPr>
          <p:cNvPr id="10" name="図 9">
            <a:extLst>
              <a:ext uri="{FF2B5EF4-FFF2-40B4-BE49-F238E27FC236}">
                <a16:creationId xmlns:a16="http://schemas.microsoft.com/office/drawing/2014/main" id="{744F1541-46E4-4846-87E2-FA1C9F6AA38D}"/>
              </a:ext>
            </a:extLst>
          </p:cNvPr>
          <p:cNvPicPr>
            <a:picLocks noChangeAspect="1"/>
          </p:cNvPicPr>
          <p:nvPr/>
        </p:nvPicPr>
        <p:blipFill>
          <a:blip r:embed="rId6"/>
          <a:stretch>
            <a:fillRect/>
          </a:stretch>
        </p:blipFill>
        <p:spPr>
          <a:xfrm>
            <a:off x="871466" y="1360174"/>
            <a:ext cx="3968883" cy="2635374"/>
          </a:xfrm>
          <a:prstGeom prst="rect">
            <a:avLst/>
          </a:prstGeom>
        </p:spPr>
      </p:pic>
      <p:pic>
        <p:nvPicPr>
          <p:cNvPr id="11" name="図 10">
            <a:extLst>
              <a:ext uri="{FF2B5EF4-FFF2-40B4-BE49-F238E27FC236}">
                <a16:creationId xmlns:a16="http://schemas.microsoft.com/office/drawing/2014/main" id="{E67F3876-AB9F-450D-BD4E-464F9244A1A6}"/>
              </a:ext>
            </a:extLst>
          </p:cNvPr>
          <p:cNvPicPr>
            <a:picLocks noChangeAspect="1"/>
          </p:cNvPicPr>
          <p:nvPr/>
        </p:nvPicPr>
        <p:blipFill>
          <a:blip r:embed="rId7"/>
          <a:stretch>
            <a:fillRect/>
          </a:stretch>
        </p:blipFill>
        <p:spPr>
          <a:xfrm>
            <a:off x="4896750" y="1359863"/>
            <a:ext cx="2398500" cy="3596400"/>
          </a:xfrm>
          <a:prstGeom prst="rect">
            <a:avLst/>
          </a:prstGeom>
        </p:spPr>
      </p:pic>
      <p:sp>
        <p:nvSpPr>
          <p:cNvPr id="12" name="テキスト ボックス 11">
            <a:extLst>
              <a:ext uri="{FF2B5EF4-FFF2-40B4-BE49-F238E27FC236}">
                <a16:creationId xmlns:a16="http://schemas.microsoft.com/office/drawing/2014/main" id="{A5107C43-CB3D-4A39-9905-A0D69120FE1C}"/>
              </a:ext>
            </a:extLst>
          </p:cNvPr>
          <p:cNvSpPr txBox="1"/>
          <p:nvPr/>
        </p:nvSpPr>
        <p:spPr>
          <a:xfrm>
            <a:off x="4970534" y="5991656"/>
            <a:ext cx="7077534" cy="892552"/>
          </a:xfrm>
          <a:prstGeom prst="rect">
            <a:avLst/>
          </a:prstGeom>
          <a:noFill/>
        </p:spPr>
        <p:txBody>
          <a:bodyPr wrap="square" rtlCol="0">
            <a:spAutoFit/>
          </a:bodyPr>
          <a:lstStyle/>
          <a:p>
            <a:r>
              <a:rPr kumimoji="1" lang="en-US" altLang="ja-JP" sz="2600" b="1" dirty="0">
                <a:solidFill>
                  <a:srgbClr val="FF0000"/>
                </a:solidFill>
              </a:rPr>
              <a:t>JT-60SA supports ITER </a:t>
            </a:r>
            <a:r>
              <a:rPr lang="en-US" altLang="ja-JP" sz="2600" b="1" dirty="0">
                <a:solidFill>
                  <a:srgbClr val="FF0000"/>
                </a:solidFill>
              </a:rPr>
              <a:t>addressing key engineering and physics issues for ITER and DEMO.</a:t>
            </a:r>
            <a:endParaRPr kumimoji="1" lang="ja-JP" altLang="en-US" sz="2600" b="1" dirty="0">
              <a:solidFill>
                <a:srgbClr val="FF0000"/>
              </a:solidFill>
            </a:endParaRPr>
          </a:p>
        </p:txBody>
      </p:sp>
    </p:spTree>
    <p:extLst>
      <p:ext uri="{BB962C8B-B14F-4D97-AF65-F5344CB8AC3E}">
        <p14:creationId xmlns:p14="http://schemas.microsoft.com/office/powerpoint/2010/main" val="3863877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486728"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正方形/長方形 3"/>
          <p:cNvSpPr/>
          <p:nvPr/>
        </p:nvSpPr>
        <p:spPr>
          <a:xfrm>
            <a:off x="723088" y="700941"/>
            <a:ext cx="10664579" cy="646331"/>
          </a:xfrm>
          <a:prstGeom prst="rect">
            <a:avLst/>
          </a:prstGeom>
        </p:spPr>
        <p:txBody>
          <a:bodyPr wrap="square">
            <a:spAutoFit/>
          </a:bodyPr>
          <a:lstStyle/>
          <a:p>
            <a:pPr algn="ctr"/>
            <a:r>
              <a:rPr lang="en-US" altLang="ja-JP" sz="3600" b="1" dirty="0">
                <a:solidFill>
                  <a:srgbClr val="FF0000"/>
                </a:solidFill>
              </a:rPr>
              <a:t>Tungsten Divertor test at WEST</a:t>
            </a:r>
          </a:p>
        </p:txBody>
      </p:sp>
      <p:sp>
        <p:nvSpPr>
          <p:cNvPr id="7" name="テキスト ボックス 6">
            <a:extLst>
              <a:ext uri="{FF2B5EF4-FFF2-40B4-BE49-F238E27FC236}">
                <a16:creationId xmlns:a16="http://schemas.microsoft.com/office/drawing/2014/main" id="{61A83310-1C8C-4BDD-AC01-887A8F237AD0}"/>
              </a:ext>
            </a:extLst>
          </p:cNvPr>
          <p:cNvSpPr txBox="1"/>
          <p:nvPr/>
        </p:nvSpPr>
        <p:spPr>
          <a:xfrm>
            <a:off x="8642779" y="321387"/>
            <a:ext cx="1753685"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PD/1-2</a:t>
            </a:r>
            <a:r>
              <a:rPr kumimoji="1" lang="en-US" altLang="ja-JP" dirty="0">
                <a:solidFill>
                  <a:schemeClr val="accent1">
                    <a:lumMod val="75000"/>
                  </a:schemeClr>
                </a:solidFill>
              </a:rPr>
              <a:t> </a:t>
            </a:r>
            <a:r>
              <a:rPr lang="en-US" altLang="ja-JP" dirty="0" err="1">
                <a:solidFill>
                  <a:schemeClr val="accent1">
                    <a:lumMod val="75000"/>
                  </a:schemeClr>
                </a:solidFill>
              </a:rPr>
              <a:t>Bucalossi</a:t>
            </a:r>
            <a:endParaRPr kumimoji="1" lang="ja-JP" altLang="en-US" dirty="0">
              <a:solidFill>
                <a:schemeClr val="accent1">
                  <a:lumMod val="75000"/>
                </a:schemeClr>
              </a:solidFill>
            </a:endParaRPr>
          </a:p>
        </p:txBody>
      </p:sp>
      <p:pic>
        <p:nvPicPr>
          <p:cNvPr id="13" name="図 12">
            <a:extLst>
              <a:ext uri="{FF2B5EF4-FFF2-40B4-BE49-F238E27FC236}">
                <a16:creationId xmlns:a16="http://schemas.microsoft.com/office/drawing/2014/main" id="{029590E9-B6A5-42E5-82BA-295C75E25BA8}"/>
              </a:ext>
            </a:extLst>
          </p:cNvPr>
          <p:cNvPicPr>
            <a:picLocks noChangeAspect="1"/>
          </p:cNvPicPr>
          <p:nvPr/>
        </p:nvPicPr>
        <p:blipFill>
          <a:blip r:embed="rId3"/>
          <a:stretch>
            <a:fillRect/>
          </a:stretch>
        </p:blipFill>
        <p:spPr>
          <a:xfrm>
            <a:off x="1748105" y="1234091"/>
            <a:ext cx="8614543" cy="4859170"/>
          </a:xfrm>
          <a:prstGeom prst="rect">
            <a:avLst/>
          </a:prstGeom>
        </p:spPr>
      </p:pic>
    </p:spTree>
    <p:extLst>
      <p:ext uri="{BB962C8B-B14F-4D97-AF65-F5344CB8AC3E}">
        <p14:creationId xmlns:p14="http://schemas.microsoft.com/office/powerpoint/2010/main" val="9122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762594" y="46181"/>
            <a:ext cx="6622262" cy="646331"/>
          </a:xfrm>
          <a:prstGeom prst="rect">
            <a:avLst/>
          </a:prstGeom>
          <a:noFill/>
        </p:spPr>
        <p:txBody>
          <a:bodyPr wrap="none" rtlCol="0">
            <a:spAutoFit/>
          </a:bodyPr>
          <a:lstStyle/>
          <a:p>
            <a:pPr algn="ct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DEMO&amp;</a:t>
            </a:r>
            <a:r>
              <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a:t>
            </a:r>
            <a:r>
              <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9" name="グループ化 8">
            <a:extLst>
              <a:ext uri="{FF2B5EF4-FFF2-40B4-BE49-F238E27FC236}">
                <a16:creationId xmlns:a16="http://schemas.microsoft.com/office/drawing/2014/main" id="{B9DACF5E-425A-4374-80E9-142ED91741C3}"/>
              </a:ext>
            </a:extLst>
          </p:cNvPr>
          <p:cNvGrpSpPr/>
          <p:nvPr/>
        </p:nvGrpSpPr>
        <p:grpSpPr>
          <a:xfrm>
            <a:off x="907314" y="831787"/>
            <a:ext cx="10308129" cy="5855732"/>
            <a:chOff x="0" y="0"/>
            <a:chExt cx="9144000" cy="5194426"/>
          </a:xfrm>
        </p:grpSpPr>
        <p:pic>
          <p:nvPicPr>
            <p:cNvPr id="10" name="図 9" descr="orange_ban1b.pdf">
              <a:extLst>
                <a:ext uri="{FF2B5EF4-FFF2-40B4-BE49-F238E27FC236}">
                  <a16:creationId xmlns:a16="http://schemas.microsoft.com/office/drawing/2014/main" id="{5E3989BD-FB7D-4488-9EE3-FF101749E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57310"/>
            </a:xfrm>
            <a:prstGeom prst="rect">
              <a:avLst/>
            </a:prstGeom>
          </p:spPr>
        </p:pic>
        <p:pic>
          <p:nvPicPr>
            <p:cNvPr id="11" name="図 10" descr="DEMOJapan.pdf">
              <a:extLst>
                <a:ext uri="{FF2B5EF4-FFF2-40B4-BE49-F238E27FC236}">
                  <a16:creationId xmlns:a16="http://schemas.microsoft.com/office/drawing/2014/main" id="{68BD0DA7-B20A-4A2A-B1A2-D7774DE2DF3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66" b="100000" l="0" r="100000"/>
                      </a14:imgEffect>
                    </a14:imgLayer>
                  </a14:imgProps>
                </a:ext>
                <a:ext uri="{28A0092B-C50C-407E-A947-70E740481C1C}">
                  <a14:useLocalDpi xmlns:a14="http://schemas.microsoft.com/office/drawing/2010/main" val="0"/>
                </a:ext>
              </a:extLst>
            </a:blip>
            <a:stretch>
              <a:fillRect/>
            </a:stretch>
          </p:blipFill>
          <p:spPr>
            <a:xfrm>
              <a:off x="8445404" y="0"/>
              <a:ext cx="691089" cy="691089"/>
            </a:xfrm>
            <a:prstGeom prst="rect">
              <a:avLst/>
            </a:prstGeom>
          </p:spPr>
        </p:pic>
        <p:sp>
          <p:nvSpPr>
            <p:cNvPr id="12" name="テキスト ボックス 11">
              <a:extLst>
                <a:ext uri="{FF2B5EF4-FFF2-40B4-BE49-F238E27FC236}">
                  <a16:creationId xmlns:a16="http://schemas.microsoft.com/office/drawing/2014/main" id="{F3CE93D4-3484-4240-8CFC-367625E46B63}"/>
                </a:ext>
              </a:extLst>
            </p:cNvPr>
            <p:cNvSpPr txBox="1"/>
            <p:nvPr/>
          </p:nvSpPr>
          <p:spPr>
            <a:xfrm>
              <a:off x="350370" y="2469611"/>
              <a:ext cx="2855269" cy="338554"/>
            </a:xfrm>
            <a:prstGeom prst="rect">
              <a:avLst/>
            </a:prstGeom>
            <a:solidFill>
              <a:schemeClr val="accent4">
                <a:lumMod val="60000"/>
                <a:lumOff val="40000"/>
              </a:schemeClr>
            </a:solidFill>
          </p:spPr>
          <p:txBody>
            <a:bodyPr wrap="none" rtlCol="0">
              <a:spAutoFit/>
            </a:bodyPr>
            <a:lstStyle/>
            <a:p>
              <a:r>
                <a:rPr kumimoji="1" lang="en-US" altLang="ja-JP" sz="1600" b="1" dirty="0">
                  <a:solidFill>
                    <a:schemeClr val="accent5">
                      <a:lumMod val="75000"/>
                    </a:schemeClr>
                  </a:solidFill>
                  <a:latin typeface="Arial" panose="020B0604020202020204" pitchFamily="34" charset="0"/>
                  <a:cs typeface="Arial" panose="020B0604020202020204" pitchFamily="34" charset="0"/>
                </a:rPr>
                <a:t>EU DEMO </a:t>
              </a:r>
              <a:r>
                <a:rPr lang="en-US" altLang="ja-JP" sz="1600" b="1" dirty="0">
                  <a:solidFill>
                    <a:schemeClr val="accent5">
                      <a:lumMod val="75000"/>
                    </a:schemeClr>
                  </a:solidFill>
                  <a:latin typeface="Arial" panose="020B0604020202020204" pitchFamily="34" charset="0"/>
                  <a:cs typeface="Arial" panose="020B0604020202020204" pitchFamily="34" charset="0"/>
                </a:rPr>
                <a:t>(FIP/3-1 </a:t>
              </a:r>
              <a:r>
                <a:rPr kumimoji="1" lang="en-US" altLang="ja-JP" sz="1600" b="1" dirty="0">
                  <a:solidFill>
                    <a:schemeClr val="accent5">
                      <a:lumMod val="75000"/>
                    </a:schemeClr>
                  </a:solidFill>
                  <a:latin typeface="Arial" panose="020B0604020202020204" pitchFamily="34" charset="0"/>
                  <a:cs typeface="Arial" panose="020B0604020202020204" pitchFamily="34" charset="0"/>
                </a:rPr>
                <a:t>Federici)</a:t>
              </a:r>
              <a:endParaRPr kumimoji="1" lang="ja-JP" altLang="en-US" sz="1600" b="1" dirty="0">
                <a:solidFill>
                  <a:schemeClr val="accent5">
                    <a:lumMod val="75000"/>
                  </a:schemeClr>
                </a:solidFill>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61A95834-986E-4038-8327-AB125A18FEA3}"/>
                </a:ext>
              </a:extLst>
            </p:cNvPr>
            <p:cNvSpPr txBox="1"/>
            <p:nvPr/>
          </p:nvSpPr>
          <p:spPr>
            <a:xfrm>
              <a:off x="5206817" y="2452678"/>
              <a:ext cx="3017557" cy="338554"/>
            </a:xfrm>
            <a:prstGeom prst="rect">
              <a:avLst/>
            </a:prstGeom>
            <a:solidFill>
              <a:schemeClr val="accent4">
                <a:lumMod val="60000"/>
                <a:lumOff val="40000"/>
              </a:schemeClr>
            </a:solidFill>
          </p:spPr>
          <p:txBody>
            <a:bodyPr wrap="none" rtlCol="0">
              <a:spAutoFit/>
            </a:bodyPr>
            <a:lstStyle/>
            <a:p>
              <a:r>
                <a:rPr kumimoji="1" lang="en-US" altLang="ja-JP" sz="1600" b="1" dirty="0">
                  <a:solidFill>
                    <a:schemeClr val="accent5">
                      <a:lumMod val="75000"/>
                    </a:schemeClr>
                  </a:solidFill>
                  <a:latin typeface="Arial" panose="020B0604020202020204" pitchFamily="34" charset="0"/>
                  <a:cs typeface="Arial" panose="020B0604020202020204" pitchFamily="34" charset="0"/>
                </a:rPr>
                <a:t>JA DEMO </a:t>
              </a:r>
              <a:r>
                <a:rPr lang="en-US" altLang="ja-JP" sz="1600" b="1" dirty="0">
                  <a:solidFill>
                    <a:schemeClr val="accent5">
                      <a:lumMod val="75000"/>
                    </a:schemeClr>
                  </a:solidFill>
                  <a:latin typeface="Arial" panose="020B0604020202020204" pitchFamily="34" charset="0"/>
                  <a:cs typeface="Arial" panose="020B0604020202020204" pitchFamily="34" charset="0"/>
                </a:rPr>
                <a:t>(FIP/3-2 </a:t>
              </a:r>
              <a:r>
                <a:rPr kumimoji="1" lang="en-US" altLang="ja-JP" sz="1600" b="1" dirty="0">
                  <a:solidFill>
                    <a:schemeClr val="accent5">
                      <a:lumMod val="75000"/>
                    </a:schemeClr>
                  </a:solidFill>
                  <a:latin typeface="Arial" panose="020B0604020202020204" pitchFamily="34" charset="0"/>
                  <a:cs typeface="Arial" panose="020B0604020202020204" pitchFamily="34" charset="0"/>
                </a:rPr>
                <a:t>Sakamoto)</a:t>
              </a:r>
              <a:endParaRPr kumimoji="1" lang="ja-JP" altLang="en-US" sz="1600" b="1" dirty="0">
                <a:solidFill>
                  <a:schemeClr val="accent5">
                    <a:lumMod val="75000"/>
                  </a:schemeClr>
                </a:solidFill>
                <a:latin typeface="Arial" panose="020B0604020202020204" pitchFamily="34" charset="0"/>
                <a:cs typeface="Arial" panose="020B0604020202020204" pitchFamily="34" charset="0"/>
              </a:endParaRPr>
            </a:p>
          </p:txBody>
        </p:sp>
        <p:pic>
          <p:nvPicPr>
            <p:cNvPr id="14" name="図 13">
              <a:extLst>
                <a:ext uri="{FF2B5EF4-FFF2-40B4-BE49-F238E27FC236}">
                  <a16:creationId xmlns:a16="http://schemas.microsoft.com/office/drawing/2014/main" id="{84583B0E-427A-49B7-80C3-158A4BB287A0}"/>
                </a:ext>
              </a:extLst>
            </p:cNvPr>
            <p:cNvPicPr>
              <a:picLocks noChangeAspect="1"/>
            </p:cNvPicPr>
            <p:nvPr/>
          </p:nvPicPr>
          <p:blipFill>
            <a:blip r:embed="rId6">
              <a:clrChange>
                <a:clrFrom>
                  <a:srgbClr val="000000"/>
                </a:clrFrom>
                <a:clrTo>
                  <a:srgbClr val="000000">
                    <a:alpha val="0"/>
                  </a:srgbClr>
                </a:clrTo>
              </a:clrChange>
              <a:grayscl/>
            </a:blip>
            <a:stretch>
              <a:fillRect/>
            </a:stretch>
          </p:blipFill>
          <p:spPr>
            <a:xfrm>
              <a:off x="6410252" y="3965643"/>
              <a:ext cx="1408017" cy="1206732"/>
            </a:xfrm>
            <a:prstGeom prst="rect">
              <a:avLst/>
            </a:prstGeom>
          </p:spPr>
        </p:pic>
        <p:sp>
          <p:nvSpPr>
            <p:cNvPr id="15" name="テキスト ボックス 14">
              <a:extLst>
                <a:ext uri="{FF2B5EF4-FFF2-40B4-BE49-F238E27FC236}">
                  <a16:creationId xmlns:a16="http://schemas.microsoft.com/office/drawing/2014/main" id="{7935F7BE-65F1-47A8-993D-9C94EC14C464}"/>
                </a:ext>
              </a:extLst>
            </p:cNvPr>
            <p:cNvSpPr txBox="1"/>
            <p:nvPr/>
          </p:nvSpPr>
          <p:spPr>
            <a:xfrm>
              <a:off x="350370" y="1205590"/>
              <a:ext cx="1579278" cy="830997"/>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EU &amp; JA:</a:t>
              </a:r>
            </a:p>
            <a:p>
              <a:r>
                <a:rPr kumimoji="1" lang="en-US" altLang="ja-JP" sz="1600" b="1" dirty="0">
                  <a:latin typeface="Arial" panose="020B0604020202020204" pitchFamily="34" charset="0"/>
                  <a:cs typeface="Arial" panose="020B0604020202020204" pitchFamily="34" charset="0"/>
                </a:rPr>
                <a:t>similar DEMO </a:t>
              </a:r>
            </a:p>
            <a:p>
              <a:r>
                <a:rPr kumimoji="1" lang="en-US" altLang="ja-JP" sz="1600" b="1" dirty="0">
                  <a:latin typeface="Arial" panose="020B0604020202020204" pitchFamily="34" charset="0"/>
                  <a:cs typeface="Arial" panose="020B0604020202020204" pitchFamily="34" charset="0"/>
                </a:rPr>
                <a:t>timeline</a:t>
              </a:r>
              <a:endParaRPr kumimoji="1" lang="ja-JP" altLang="en-US" sz="1600" b="1">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82622EEF-3EFB-43E7-A65D-8A589A253138}"/>
                </a:ext>
              </a:extLst>
            </p:cNvPr>
            <p:cNvSpPr txBox="1"/>
            <p:nvPr/>
          </p:nvSpPr>
          <p:spPr>
            <a:xfrm>
              <a:off x="135467" y="2808165"/>
              <a:ext cx="4276626" cy="1600438"/>
            </a:xfrm>
            <a:prstGeom prst="rect">
              <a:avLst/>
            </a:prstGeom>
            <a:noFill/>
          </p:spPr>
          <p:txBody>
            <a:bodyPr wrap="square" rtlCol="0">
              <a:spAutoFit/>
            </a:bodyPr>
            <a:lstStyle/>
            <a:p>
              <a:r>
                <a:rPr lang="en-GB" altLang="ja-JP" sz="1400" b="1" dirty="0">
                  <a:latin typeface="Arial" panose="020B0604020202020204" pitchFamily="34" charset="0"/>
                  <a:cs typeface="Arial" panose="020B0604020202020204" pitchFamily="34" charset="0"/>
                </a:rPr>
                <a:t>Key lessons learnt during DEMO pre-CD phase</a:t>
              </a:r>
            </a:p>
            <a:p>
              <a:pPr marL="285750" indent="-285750">
                <a:buFont typeface="Arial" panose="020B0604020202020204" pitchFamily="34" charset="0"/>
                <a:buChar char="•"/>
              </a:pPr>
              <a:r>
                <a:rPr lang="en-GB" altLang="ja-JP" sz="1400" b="1" dirty="0">
                  <a:latin typeface="Arial" panose="020B0604020202020204" pitchFamily="34" charset="0"/>
                  <a:cs typeface="Arial" panose="020B0604020202020204" pitchFamily="34" charset="0"/>
                </a:rPr>
                <a:t>Still large plasma physics uncertainties that impact the design (Off- normal transients)</a:t>
              </a:r>
            </a:p>
            <a:p>
              <a:pPr marL="285750" indent="-285750">
                <a:buFont typeface="Arial" panose="020B0604020202020204" pitchFamily="34" charset="0"/>
                <a:buChar char="•"/>
              </a:pPr>
              <a:r>
                <a:rPr lang="en-GB" altLang="ja-JP" sz="1400" b="1" dirty="0">
                  <a:latin typeface="Arial" panose="020B0604020202020204" pitchFamily="34" charset="0"/>
                  <a:cs typeface="Arial" panose="020B0604020202020204" pitchFamily="34" charset="0"/>
                </a:rPr>
                <a:t>Integration of multiple design drivers across different systems (BLK maintenance, piping)</a:t>
              </a:r>
            </a:p>
            <a:p>
              <a:pPr marL="285750" indent="-285750">
                <a:buFont typeface="Arial" panose="020B0604020202020204" pitchFamily="34" charset="0"/>
                <a:buChar char="•"/>
              </a:pPr>
              <a:endParaRPr lang="en-GB" altLang="ja-JP" sz="1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ja-JP" altLang="en-US" sz="1400" b="1">
                <a:latin typeface="Arial" panose="020B0604020202020204" pitchFamily="34" charset="0"/>
                <a:cs typeface="Arial" panose="020B0604020202020204" pitchFamily="34" charset="0"/>
              </a:endParaRPr>
            </a:p>
          </p:txBody>
        </p:sp>
        <p:pic>
          <p:nvPicPr>
            <p:cNvPr id="17" name="図 16">
              <a:extLst>
                <a:ext uri="{FF2B5EF4-FFF2-40B4-BE49-F238E27FC236}">
                  <a16:creationId xmlns:a16="http://schemas.microsoft.com/office/drawing/2014/main" id="{DDBCBD2C-7463-4BB2-8362-91899695BDF6}"/>
                </a:ext>
              </a:extLst>
            </p:cNvPr>
            <p:cNvPicPr>
              <a:picLocks noChangeAspect="1"/>
            </p:cNvPicPr>
            <p:nvPr/>
          </p:nvPicPr>
          <p:blipFill rotWithShape="1">
            <a:blip r:embed="rId7"/>
            <a:srcRect l="16807" t="20965" r="38806" b="12274"/>
            <a:stretch/>
          </p:blipFill>
          <p:spPr>
            <a:xfrm>
              <a:off x="7530406" y="3519664"/>
              <a:ext cx="1518757" cy="1674762"/>
            </a:xfrm>
            <a:prstGeom prst="rect">
              <a:avLst/>
            </a:prstGeom>
          </p:spPr>
        </p:pic>
        <p:sp>
          <p:nvSpPr>
            <p:cNvPr id="18" name="テキスト ボックス 17">
              <a:extLst>
                <a:ext uri="{FF2B5EF4-FFF2-40B4-BE49-F238E27FC236}">
                  <a16:creationId xmlns:a16="http://schemas.microsoft.com/office/drawing/2014/main" id="{4E09BBD5-05F2-4218-9460-2E908EA063A4}"/>
                </a:ext>
              </a:extLst>
            </p:cNvPr>
            <p:cNvSpPr txBox="1"/>
            <p:nvPr/>
          </p:nvSpPr>
          <p:spPr>
            <a:xfrm>
              <a:off x="4859867" y="2805239"/>
              <a:ext cx="4276626" cy="1384995"/>
            </a:xfrm>
            <a:prstGeom prst="rect">
              <a:avLst/>
            </a:prstGeom>
            <a:noFill/>
          </p:spPr>
          <p:txBody>
            <a:bodyPr wrap="square" rtlCol="0">
              <a:spAutoFit/>
            </a:bodyPr>
            <a:lstStyle/>
            <a:p>
              <a:r>
                <a:rPr lang="en-GB" altLang="ja-JP" sz="1400" b="1" dirty="0">
                  <a:latin typeface="Arial" panose="020B0604020202020204" pitchFamily="34" charset="0"/>
                  <a:cs typeface="Arial" panose="020B0604020202020204" pitchFamily="34" charset="0"/>
                </a:rPr>
                <a:t>To increase feasibility of concept, physics and engineering designs are progressed.</a:t>
              </a:r>
            </a:p>
            <a:p>
              <a:pPr marL="285750" indent="-285750">
                <a:buFont typeface="Arial" panose="020B0604020202020204" pitchFamily="34" charset="0"/>
                <a:buChar char="•"/>
              </a:pPr>
              <a:r>
                <a:rPr lang="en-GB" altLang="ja-JP" sz="1400" b="1" dirty="0">
                  <a:latin typeface="Arial" panose="020B0604020202020204" pitchFamily="34" charset="0"/>
                  <a:cs typeface="Arial" panose="020B0604020202020204" pitchFamily="34" charset="0"/>
                </a:rPr>
                <a:t>Compatibility btw core and </a:t>
              </a:r>
              <a:r>
                <a:rPr lang="en-GB" altLang="ja-JP" sz="1400" b="1" dirty="0" err="1">
                  <a:latin typeface="Arial" panose="020B0604020202020204" pitchFamily="34" charset="0"/>
                  <a:cs typeface="Arial" panose="020B0604020202020204" pitchFamily="34" charset="0"/>
                </a:rPr>
                <a:t>divertor</a:t>
              </a:r>
              <a:r>
                <a:rPr lang="en-GB" altLang="ja-JP" sz="1400" b="1" dirty="0">
                  <a:latin typeface="Arial" panose="020B0604020202020204" pitchFamily="34" charset="0"/>
                  <a:cs typeface="Arial" panose="020B0604020202020204" pitchFamily="34" charset="0"/>
                </a:rPr>
                <a:t> plasmas</a:t>
              </a:r>
            </a:p>
            <a:p>
              <a:pPr marL="285750" indent="-285750">
                <a:buFont typeface="Arial" panose="020B0604020202020204" pitchFamily="34" charset="0"/>
                <a:buChar char="•"/>
              </a:pPr>
              <a:r>
                <a:rPr lang="en-GB" altLang="ja-JP" sz="1400" b="1" dirty="0">
                  <a:latin typeface="Arial" panose="020B0604020202020204" pitchFamily="34" charset="0"/>
                  <a:cs typeface="Arial" panose="020B0604020202020204" pitchFamily="34" charset="0"/>
                </a:rPr>
                <a:t>Pressure-tightness BLK with TBR &gt; 1.05</a:t>
              </a:r>
            </a:p>
            <a:p>
              <a:pPr marL="285750" indent="-285750">
                <a:buFont typeface="Arial" panose="020B0604020202020204" pitchFamily="34" charset="0"/>
                <a:buChar char="•"/>
              </a:pPr>
              <a:r>
                <a:rPr lang="en-GB" altLang="ja-JP" sz="1400" b="1" dirty="0">
                  <a:latin typeface="Arial" panose="020B0604020202020204" pitchFamily="34" charset="0"/>
                  <a:cs typeface="Arial" panose="020B0604020202020204" pitchFamily="34" charset="0"/>
                </a:rPr>
                <a:t>RM scheme with availability up to 70%</a:t>
              </a:r>
            </a:p>
            <a:p>
              <a:pPr marL="285750" indent="-285750">
                <a:buFont typeface="Arial" panose="020B0604020202020204" pitchFamily="34" charset="0"/>
                <a:buChar char="•"/>
              </a:pPr>
              <a:r>
                <a:rPr lang="en-GB" altLang="ja-JP" sz="1400" b="1" dirty="0">
                  <a:latin typeface="Arial" panose="020B0604020202020204" pitchFamily="34" charset="0"/>
                  <a:cs typeface="Arial" panose="020B0604020202020204" pitchFamily="34" charset="0"/>
                </a:rPr>
                <a:t>Mitigation of TF tolerance</a:t>
              </a:r>
              <a:endParaRPr lang="ja-JP" altLang="en-US" sz="1400" b="1">
                <a:latin typeface="Arial" panose="020B0604020202020204" pitchFamily="34" charset="0"/>
                <a:cs typeface="Arial" panose="020B0604020202020204" pitchFamily="34" charset="0"/>
              </a:endParaRPr>
            </a:p>
          </p:txBody>
        </p:sp>
        <p:pic>
          <p:nvPicPr>
            <p:cNvPr id="19" name="図 18">
              <a:extLst>
                <a:ext uri="{FF2B5EF4-FFF2-40B4-BE49-F238E27FC236}">
                  <a16:creationId xmlns:a16="http://schemas.microsoft.com/office/drawing/2014/main" id="{721F8BFE-107F-4BD3-B648-201D520B1197}"/>
                </a:ext>
              </a:extLst>
            </p:cNvPr>
            <p:cNvPicPr>
              <a:picLocks noChangeAspect="1"/>
            </p:cNvPicPr>
            <p:nvPr/>
          </p:nvPicPr>
          <p:blipFill>
            <a:blip r:embed="rId8"/>
            <a:stretch>
              <a:fillRect/>
            </a:stretch>
          </p:blipFill>
          <p:spPr>
            <a:xfrm>
              <a:off x="171126" y="3965642"/>
              <a:ext cx="1487947" cy="1192817"/>
            </a:xfrm>
            <a:prstGeom prst="rect">
              <a:avLst/>
            </a:prstGeom>
          </p:spPr>
        </p:pic>
        <p:pic>
          <p:nvPicPr>
            <p:cNvPr id="20" name="Picture 88">
              <a:extLst>
                <a:ext uri="{FF2B5EF4-FFF2-40B4-BE49-F238E27FC236}">
                  <a16:creationId xmlns:a16="http://schemas.microsoft.com/office/drawing/2014/main" id="{3F6B1ADC-582D-4EA8-B124-548474EB051C}"/>
                </a:ext>
              </a:extLst>
            </p:cNvPr>
            <p:cNvPicPr>
              <a:picLocks noChangeAspect="1"/>
            </p:cNvPicPr>
            <p:nvPr/>
          </p:nvPicPr>
          <p:blipFill rotWithShape="1">
            <a:blip r:embed="rId9"/>
            <a:srcRect t="8482" b="4738"/>
            <a:stretch/>
          </p:blipFill>
          <p:spPr>
            <a:xfrm>
              <a:off x="3177760" y="3980798"/>
              <a:ext cx="1140898" cy="1199383"/>
            </a:xfrm>
            <a:prstGeom prst="rect">
              <a:avLst/>
            </a:prstGeom>
          </p:spPr>
        </p:pic>
        <p:pic>
          <p:nvPicPr>
            <p:cNvPr id="21" name="Picture 35">
              <a:extLst>
                <a:ext uri="{FF2B5EF4-FFF2-40B4-BE49-F238E27FC236}">
                  <a16:creationId xmlns:a16="http://schemas.microsoft.com/office/drawing/2014/main" id="{833D596B-DC92-4031-B028-42612CFB5328}"/>
                </a:ext>
              </a:extLst>
            </p:cNvPr>
            <p:cNvPicPr/>
            <p:nvPr/>
          </p:nvPicPr>
          <p:blipFill rotWithShape="1">
            <a:blip r:embed="rId10" cstate="print">
              <a:extLst>
                <a:ext uri="{28A0092B-C50C-407E-A947-70E740481C1C}">
                  <a14:useLocalDpi xmlns:a14="http://schemas.microsoft.com/office/drawing/2010/main" val="0"/>
                </a:ext>
              </a:extLst>
            </a:blip>
            <a:srcRect l="9674" t="12164" r="2341" b="-104"/>
            <a:stretch/>
          </p:blipFill>
          <p:spPr bwMode="auto">
            <a:xfrm>
              <a:off x="1739707" y="4183110"/>
              <a:ext cx="1345831" cy="866491"/>
            </a:xfrm>
            <a:prstGeom prst="rect">
              <a:avLst/>
            </a:prstGeom>
            <a:noFill/>
            <a:ln>
              <a:noFill/>
            </a:ln>
            <a:extLst>
              <a:ext uri="{53640926-AAD7-44D8-BBD7-CCE9431645EC}">
                <a14:shadowObscured xmlns:a14="http://schemas.microsoft.com/office/drawing/2010/main"/>
              </a:ext>
            </a:extLst>
          </p:spPr>
        </p:pic>
        <p:pic>
          <p:nvPicPr>
            <p:cNvPr id="22" name="図 21">
              <a:extLst>
                <a:ext uri="{FF2B5EF4-FFF2-40B4-BE49-F238E27FC236}">
                  <a16:creationId xmlns:a16="http://schemas.microsoft.com/office/drawing/2014/main" id="{45670849-499F-4548-8555-755BE81DBD32}"/>
                </a:ext>
              </a:extLst>
            </p:cNvPr>
            <p:cNvPicPr/>
            <p:nvPr/>
          </p:nvPicPr>
          <p:blipFill>
            <a:blip r:embed="rId11"/>
            <a:stretch>
              <a:fillRect/>
            </a:stretch>
          </p:blipFill>
          <p:spPr>
            <a:xfrm>
              <a:off x="4544354" y="4153701"/>
              <a:ext cx="2005121" cy="989799"/>
            </a:xfrm>
            <a:prstGeom prst="rect">
              <a:avLst/>
            </a:prstGeom>
          </p:spPr>
        </p:pic>
        <p:pic>
          <p:nvPicPr>
            <p:cNvPr id="23" name="図 22">
              <a:extLst>
                <a:ext uri="{FF2B5EF4-FFF2-40B4-BE49-F238E27FC236}">
                  <a16:creationId xmlns:a16="http://schemas.microsoft.com/office/drawing/2014/main" id="{8821827E-C6D0-4379-BB67-BEF03419D2C5}"/>
                </a:ext>
              </a:extLst>
            </p:cNvPr>
            <p:cNvPicPr>
              <a:picLocks noChangeAspect="1"/>
            </p:cNvPicPr>
            <p:nvPr/>
          </p:nvPicPr>
          <p:blipFill>
            <a:blip r:embed="rId12"/>
            <a:stretch>
              <a:fillRect/>
            </a:stretch>
          </p:blipFill>
          <p:spPr>
            <a:xfrm>
              <a:off x="2061362" y="777872"/>
              <a:ext cx="6832600" cy="977900"/>
            </a:xfrm>
            <a:prstGeom prst="rect">
              <a:avLst/>
            </a:prstGeom>
          </p:spPr>
        </p:pic>
        <p:pic>
          <p:nvPicPr>
            <p:cNvPr id="24" name="図 23">
              <a:extLst>
                <a:ext uri="{FF2B5EF4-FFF2-40B4-BE49-F238E27FC236}">
                  <a16:creationId xmlns:a16="http://schemas.microsoft.com/office/drawing/2014/main" id="{808E3249-E94A-4DA7-89EC-4BEFD95E4B81}"/>
                </a:ext>
              </a:extLst>
            </p:cNvPr>
            <p:cNvPicPr>
              <a:picLocks noChangeAspect="1"/>
            </p:cNvPicPr>
            <p:nvPr/>
          </p:nvPicPr>
          <p:blipFill>
            <a:blip r:embed="rId13"/>
            <a:stretch>
              <a:fillRect/>
            </a:stretch>
          </p:blipFill>
          <p:spPr>
            <a:xfrm>
              <a:off x="2061362" y="1688887"/>
              <a:ext cx="5302649" cy="798327"/>
            </a:xfrm>
            <a:prstGeom prst="rect">
              <a:avLst/>
            </a:prstGeom>
          </p:spPr>
        </p:pic>
        <p:sp>
          <p:nvSpPr>
            <p:cNvPr id="25" name="テキスト ボックス 24">
              <a:extLst>
                <a:ext uri="{FF2B5EF4-FFF2-40B4-BE49-F238E27FC236}">
                  <a16:creationId xmlns:a16="http://schemas.microsoft.com/office/drawing/2014/main" id="{7F5FA668-C289-4692-B359-2F400FC8A796}"/>
                </a:ext>
              </a:extLst>
            </p:cNvPr>
            <p:cNvSpPr txBox="1"/>
            <p:nvPr/>
          </p:nvSpPr>
          <p:spPr>
            <a:xfrm>
              <a:off x="0" y="80966"/>
              <a:ext cx="8188305" cy="646331"/>
            </a:xfrm>
            <a:prstGeom prst="rect">
              <a:avLst/>
            </a:prstGeom>
            <a:noFill/>
          </p:spPr>
          <p:txBody>
            <a:bodyPr wrap="square" rtlCol="0">
              <a:spAutoFit/>
            </a:bodyPr>
            <a:lstStyle/>
            <a:p>
              <a:r>
                <a:rPr kumimoji="1" lang="en-US" altLang="ja-JP" sz="3600" dirty="0">
                  <a:solidFill>
                    <a:schemeClr val="bg1"/>
                  </a:solidFill>
                </a:rPr>
                <a:t>EU/JA DEMO both in preconceptual design</a:t>
              </a:r>
              <a:endParaRPr kumimoji="1" lang="ja-JP" altLang="en-US" sz="3600" dirty="0">
                <a:solidFill>
                  <a:schemeClr val="bg1"/>
                </a:solidFill>
              </a:endParaRPr>
            </a:p>
          </p:txBody>
        </p:sp>
      </p:grpSp>
    </p:spTree>
    <p:extLst>
      <p:ext uri="{BB962C8B-B14F-4D97-AF65-F5344CB8AC3E}">
        <p14:creationId xmlns:p14="http://schemas.microsoft.com/office/powerpoint/2010/main" val="261271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390971" y="46181"/>
            <a:ext cx="5365507" cy="646331"/>
          </a:xfrm>
          <a:prstGeom prst="rect">
            <a:avLst/>
          </a:prstGeom>
          <a:noFill/>
        </p:spPr>
        <p:txBody>
          <a:bodyPr wrap="none" rtlCol="0">
            <a:spAutoFit/>
          </a:bodyPr>
          <a:lstStyle/>
          <a:p>
            <a:pPr algn="ct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DEMO</a:t>
            </a:r>
            <a:r>
              <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&amp;</a:t>
            </a:r>
            <a:r>
              <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a:t>
            </a:r>
            <a:r>
              <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a:t>
            </a:r>
            <a:endPar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62BE86A2-D050-4548-B3DB-796F30ACD145}"/>
              </a:ext>
            </a:extLst>
          </p:cNvPr>
          <p:cNvPicPr>
            <a:picLocks noChangeAspect="1"/>
          </p:cNvPicPr>
          <p:nvPr/>
        </p:nvPicPr>
        <p:blipFill>
          <a:blip r:embed="rId3"/>
          <a:stretch>
            <a:fillRect/>
          </a:stretch>
        </p:blipFill>
        <p:spPr>
          <a:xfrm>
            <a:off x="1608164" y="2115514"/>
            <a:ext cx="4267482" cy="4696305"/>
          </a:xfrm>
          <a:prstGeom prst="rect">
            <a:avLst/>
          </a:prstGeom>
        </p:spPr>
      </p:pic>
      <p:pic>
        <p:nvPicPr>
          <p:cNvPr id="8" name="図 7">
            <a:extLst>
              <a:ext uri="{FF2B5EF4-FFF2-40B4-BE49-F238E27FC236}">
                <a16:creationId xmlns:a16="http://schemas.microsoft.com/office/drawing/2014/main" id="{ECCC3A4A-A33A-40C6-9598-8E575E444D50}"/>
              </a:ext>
            </a:extLst>
          </p:cNvPr>
          <p:cNvPicPr>
            <a:picLocks noChangeAspect="1"/>
          </p:cNvPicPr>
          <p:nvPr/>
        </p:nvPicPr>
        <p:blipFill>
          <a:blip r:embed="rId4"/>
          <a:stretch>
            <a:fillRect/>
          </a:stretch>
        </p:blipFill>
        <p:spPr>
          <a:xfrm>
            <a:off x="6401602" y="2145077"/>
            <a:ext cx="3992465" cy="4694128"/>
          </a:xfrm>
          <a:prstGeom prst="rect">
            <a:avLst/>
          </a:prstGeom>
        </p:spPr>
      </p:pic>
      <p:sp>
        <p:nvSpPr>
          <p:cNvPr id="10" name="正方形/長方形 9">
            <a:extLst>
              <a:ext uri="{FF2B5EF4-FFF2-40B4-BE49-F238E27FC236}">
                <a16:creationId xmlns:a16="http://schemas.microsoft.com/office/drawing/2014/main" id="{56C0EFDA-16E5-4A2A-A2DC-A30B5ED72FAE}"/>
              </a:ext>
            </a:extLst>
          </p:cNvPr>
          <p:cNvSpPr/>
          <p:nvPr/>
        </p:nvSpPr>
        <p:spPr>
          <a:xfrm>
            <a:off x="914406" y="734606"/>
            <a:ext cx="10359342" cy="1384995"/>
          </a:xfrm>
          <a:prstGeom prst="rect">
            <a:avLst/>
          </a:prstGeom>
        </p:spPr>
        <p:txBody>
          <a:bodyPr wrap="square">
            <a:spAutoFit/>
          </a:bodyPr>
          <a:lstStyle/>
          <a:p>
            <a:pPr algn="ctr"/>
            <a:r>
              <a:rPr lang="en-US" altLang="ja-JP" sz="2800" b="1" dirty="0">
                <a:solidFill>
                  <a:srgbClr val="FF0000"/>
                </a:solidFill>
              </a:rPr>
              <a:t>Efficient, off-axis RF current drive by HFS LHCD and Helicon</a:t>
            </a:r>
          </a:p>
          <a:p>
            <a:pPr algn="ctr"/>
            <a:r>
              <a:rPr lang="en-US" altLang="ja-JP" sz="2800" b="1" dirty="0"/>
              <a:t> in DIII-D and future tokamak reactors</a:t>
            </a:r>
          </a:p>
          <a:p>
            <a:pPr algn="ctr"/>
            <a:r>
              <a:rPr lang="pt-BR" altLang="ja-JP" sz="1400" dirty="0"/>
              <a:t>LHCD: 0.4 MA/m</a:t>
            </a:r>
            <a:r>
              <a:rPr lang="pt-BR" altLang="ja-JP" sz="1050" dirty="0"/>
              <a:t>2 </a:t>
            </a:r>
            <a:r>
              <a:rPr lang="pt-BR" altLang="ja-JP" sz="1400" dirty="0"/>
              <a:t>at </a:t>
            </a:r>
            <a:r>
              <a:rPr lang="pt-BR" altLang="ja-JP" sz="1400" i="1" dirty="0"/>
              <a:t>r/a </a:t>
            </a:r>
            <a:r>
              <a:rPr lang="pt-BR" altLang="ja-JP" sz="1400" dirty="0"/>
              <a:t>~ 0.7, 143 kA/MW</a:t>
            </a:r>
          </a:p>
          <a:p>
            <a:pPr algn="ctr"/>
            <a:r>
              <a:rPr lang="it-IT" altLang="ja-JP" sz="1400" dirty="0"/>
              <a:t>Helicon: 0.1 MA/m</a:t>
            </a:r>
            <a:r>
              <a:rPr lang="it-IT" altLang="ja-JP" sz="1050" dirty="0"/>
              <a:t>2 </a:t>
            </a:r>
            <a:r>
              <a:rPr lang="it-IT" altLang="ja-JP" sz="1400" dirty="0"/>
              <a:t>at </a:t>
            </a:r>
            <a:r>
              <a:rPr lang="it-IT" altLang="ja-JP" sz="1400" i="1" dirty="0"/>
              <a:t>r/a </a:t>
            </a:r>
            <a:r>
              <a:rPr lang="it-IT" altLang="ja-JP" sz="1400" dirty="0"/>
              <a:t>~ 0.5, 55 kA/MW</a:t>
            </a:r>
            <a:endParaRPr lang="ja-JP" altLang="en-US" dirty="0"/>
          </a:p>
        </p:txBody>
      </p:sp>
      <p:sp>
        <p:nvSpPr>
          <p:cNvPr id="11" name="テキスト ボックス 10">
            <a:extLst>
              <a:ext uri="{FF2B5EF4-FFF2-40B4-BE49-F238E27FC236}">
                <a16:creationId xmlns:a16="http://schemas.microsoft.com/office/drawing/2014/main" id="{B81F141A-8E10-4495-9BAB-1937EBF72B5B}"/>
              </a:ext>
            </a:extLst>
          </p:cNvPr>
          <p:cNvSpPr txBox="1"/>
          <p:nvPr/>
        </p:nvSpPr>
        <p:spPr>
          <a:xfrm>
            <a:off x="8642779" y="329338"/>
            <a:ext cx="1639231"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FIP/3-3</a:t>
            </a:r>
            <a:r>
              <a:rPr kumimoji="1" lang="en-US" altLang="ja-JP" dirty="0">
                <a:solidFill>
                  <a:schemeClr val="accent1">
                    <a:lumMod val="75000"/>
                  </a:schemeClr>
                </a:solidFill>
              </a:rPr>
              <a:t> </a:t>
            </a:r>
            <a:r>
              <a:rPr lang="en-US" altLang="ja-JP" dirty="0">
                <a:solidFill>
                  <a:schemeClr val="accent1">
                    <a:lumMod val="75000"/>
                  </a:schemeClr>
                </a:solidFill>
              </a:rPr>
              <a:t>Wallace</a:t>
            </a:r>
            <a:endParaRPr kumimoji="1" lang="ja-JP" altLang="en-US" dirty="0">
              <a:solidFill>
                <a:schemeClr val="accent1">
                  <a:lumMod val="75000"/>
                </a:schemeClr>
              </a:solidFill>
            </a:endParaRPr>
          </a:p>
        </p:txBody>
      </p:sp>
      <p:sp>
        <p:nvSpPr>
          <p:cNvPr id="12" name="正方形/長方形 11">
            <a:extLst>
              <a:ext uri="{FF2B5EF4-FFF2-40B4-BE49-F238E27FC236}">
                <a16:creationId xmlns:a16="http://schemas.microsoft.com/office/drawing/2014/main" id="{9FD7841B-17AB-4C5F-8D22-5B1F5F4374F9}"/>
              </a:ext>
            </a:extLst>
          </p:cNvPr>
          <p:cNvSpPr/>
          <p:nvPr/>
        </p:nvSpPr>
        <p:spPr>
          <a:xfrm>
            <a:off x="1667933" y="2294467"/>
            <a:ext cx="2489200" cy="1888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892978AE-A16A-403C-BDBC-0FF45C3DD5C3}"/>
              </a:ext>
            </a:extLst>
          </p:cNvPr>
          <p:cNvPicPr>
            <a:picLocks noChangeAspect="1"/>
          </p:cNvPicPr>
          <p:nvPr/>
        </p:nvPicPr>
        <p:blipFill>
          <a:blip r:embed="rId5"/>
          <a:stretch>
            <a:fillRect/>
          </a:stretch>
        </p:blipFill>
        <p:spPr>
          <a:xfrm>
            <a:off x="3350123" y="2115514"/>
            <a:ext cx="890952" cy="2285647"/>
          </a:xfrm>
          <a:prstGeom prst="rect">
            <a:avLst/>
          </a:prstGeom>
        </p:spPr>
      </p:pic>
      <p:sp>
        <p:nvSpPr>
          <p:cNvPr id="13" name="正方形/長方形 12">
            <a:extLst>
              <a:ext uri="{FF2B5EF4-FFF2-40B4-BE49-F238E27FC236}">
                <a16:creationId xmlns:a16="http://schemas.microsoft.com/office/drawing/2014/main" id="{A7042599-CDBA-46BA-8003-D4AF86C75785}"/>
              </a:ext>
            </a:extLst>
          </p:cNvPr>
          <p:cNvSpPr/>
          <p:nvPr/>
        </p:nvSpPr>
        <p:spPr>
          <a:xfrm>
            <a:off x="6401602" y="2429457"/>
            <a:ext cx="2657002" cy="1943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56EBEC6F-6D46-4B90-A300-7FBB87AFDED1}"/>
              </a:ext>
            </a:extLst>
          </p:cNvPr>
          <p:cNvPicPr>
            <a:picLocks noChangeAspect="1"/>
          </p:cNvPicPr>
          <p:nvPr/>
        </p:nvPicPr>
        <p:blipFill>
          <a:blip r:embed="rId6"/>
          <a:stretch>
            <a:fillRect/>
          </a:stretch>
        </p:blipFill>
        <p:spPr>
          <a:xfrm>
            <a:off x="7155777" y="2161695"/>
            <a:ext cx="1902827" cy="2256744"/>
          </a:xfrm>
          <a:prstGeom prst="rect">
            <a:avLst/>
          </a:prstGeom>
        </p:spPr>
      </p:pic>
    </p:spTree>
    <p:extLst>
      <p:ext uri="{BB962C8B-B14F-4D97-AF65-F5344CB8AC3E}">
        <p14:creationId xmlns:p14="http://schemas.microsoft.com/office/powerpoint/2010/main" val="1948105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390971" y="46181"/>
            <a:ext cx="5365507" cy="646331"/>
          </a:xfrm>
          <a:prstGeom prst="rect">
            <a:avLst/>
          </a:prstGeom>
          <a:noFill/>
        </p:spPr>
        <p:txBody>
          <a:bodyPr wrap="none" rtlCol="0">
            <a:spAutoFit/>
          </a:bodyPr>
          <a:lstStyle/>
          <a:p>
            <a:pPr algn="ct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DEMO</a:t>
            </a:r>
            <a:r>
              <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&amp;</a:t>
            </a:r>
            <a:r>
              <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a:t>
            </a:r>
            <a:r>
              <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a:t>
            </a:r>
            <a:endPar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B81F141A-8E10-4495-9BAB-1937EBF72B5B}"/>
              </a:ext>
            </a:extLst>
          </p:cNvPr>
          <p:cNvSpPr txBox="1"/>
          <p:nvPr/>
        </p:nvSpPr>
        <p:spPr>
          <a:xfrm>
            <a:off x="8650730" y="329338"/>
            <a:ext cx="1570558"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FIP/3-4</a:t>
            </a:r>
            <a:r>
              <a:rPr kumimoji="1" lang="en-US" altLang="ja-JP" dirty="0">
                <a:solidFill>
                  <a:schemeClr val="accent1">
                    <a:lumMod val="75000"/>
                  </a:schemeClr>
                </a:solidFill>
              </a:rPr>
              <a:t> </a:t>
            </a:r>
            <a:r>
              <a:rPr lang="en-US" altLang="ja-JP" dirty="0">
                <a:solidFill>
                  <a:schemeClr val="accent1">
                    <a:lumMod val="75000"/>
                  </a:schemeClr>
                </a:solidFill>
              </a:rPr>
              <a:t>Kikuchi</a:t>
            </a:r>
            <a:endParaRPr kumimoji="1" lang="ja-JP" altLang="en-US" dirty="0">
              <a:solidFill>
                <a:schemeClr val="accent1">
                  <a:lumMod val="75000"/>
                </a:schemeClr>
              </a:solidFill>
            </a:endParaRPr>
          </a:p>
        </p:txBody>
      </p:sp>
      <p:sp>
        <p:nvSpPr>
          <p:cNvPr id="14" name="テキスト ボックス 13">
            <a:extLst>
              <a:ext uri="{FF2B5EF4-FFF2-40B4-BE49-F238E27FC236}">
                <a16:creationId xmlns:a16="http://schemas.microsoft.com/office/drawing/2014/main" id="{BFF9F532-5CC8-4015-B9A8-DC1977837829}"/>
              </a:ext>
            </a:extLst>
          </p:cNvPr>
          <p:cNvSpPr txBox="1"/>
          <p:nvPr/>
        </p:nvSpPr>
        <p:spPr>
          <a:xfrm>
            <a:off x="431658" y="754944"/>
            <a:ext cx="11610935" cy="646331"/>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altLang="ja-JP" sz="3600" b="1" dirty="0">
                <a:solidFill>
                  <a:srgbClr val="FF0000"/>
                </a:solidFill>
                <a:cs typeface="Times"/>
              </a:rPr>
              <a:t>NTT: “Power handling-first” Negative Triangularity Tokamak</a:t>
            </a:r>
            <a:endParaRPr lang="ja-JP" altLang="en-US" sz="3600" b="1" dirty="0">
              <a:solidFill>
                <a:srgbClr val="FF0000"/>
              </a:solidFill>
              <a:cs typeface="Times"/>
            </a:endParaRPr>
          </a:p>
        </p:txBody>
      </p:sp>
      <p:pic>
        <p:nvPicPr>
          <p:cNvPr id="15" name="図 14">
            <a:extLst>
              <a:ext uri="{FF2B5EF4-FFF2-40B4-BE49-F238E27FC236}">
                <a16:creationId xmlns:a16="http://schemas.microsoft.com/office/drawing/2014/main" id="{6B2E6A82-9387-4C3C-9249-452451BFE44B}"/>
              </a:ext>
            </a:extLst>
          </p:cNvPr>
          <p:cNvPicPr>
            <a:picLocks noChangeAspect="1"/>
          </p:cNvPicPr>
          <p:nvPr/>
        </p:nvPicPr>
        <p:blipFill>
          <a:blip r:embed="rId3"/>
          <a:stretch>
            <a:fillRect/>
          </a:stretch>
        </p:blipFill>
        <p:spPr>
          <a:xfrm>
            <a:off x="871022" y="1525460"/>
            <a:ext cx="3000666" cy="1705900"/>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58424894-29F4-41E9-BE90-5EAC49936234}"/>
              </a:ext>
            </a:extLst>
          </p:cNvPr>
          <p:cNvSpPr txBox="1"/>
          <p:nvPr/>
        </p:nvSpPr>
        <p:spPr>
          <a:xfrm>
            <a:off x="265177" y="3231360"/>
            <a:ext cx="4602374" cy="523220"/>
          </a:xfrm>
          <a:prstGeom prst="rect">
            <a:avLst/>
          </a:prstGeom>
          <a:noFill/>
        </p:spPr>
        <p:txBody>
          <a:bodyPr wrap="square" rtlCol="0">
            <a:spAutoFit/>
          </a:bodyPr>
          <a:lstStyle/>
          <a:p>
            <a:r>
              <a:rPr lang="en-US" altLang="ja-JP" sz="1400" b="1" dirty="0">
                <a:cs typeface="Times"/>
              </a:rPr>
              <a:t>Success of TCV&amp; DIII-D experiments DIII-D: </a:t>
            </a:r>
            <a:r>
              <a:rPr lang="en-US" altLang="ja-JP" sz="1400" b="1" dirty="0" err="1">
                <a:latin typeface="Symbol" panose="05050102010706020507" pitchFamily="18" charset="2"/>
                <a:cs typeface="Symbol" charset="2"/>
              </a:rPr>
              <a:t>b</a:t>
            </a:r>
            <a:r>
              <a:rPr lang="en-US" altLang="ja-JP" sz="1400" b="1" baseline="-25000" dirty="0" err="1">
                <a:cs typeface="Times"/>
              </a:rPr>
              <a:t>N</a:t>
            </a:r>
            <a:r>
              <a:rPr lang="en-US" altLang="ja-JP" sz="1400" b="1" dirty="0">
                <a:cs typeface="Times"/>
              </a:rPr>
              <a:t>=2.6, HH=1.2, L-mode edge, M. Austin(this conference)</a:t>
            </a:r>
            <a:endParaRPr lang="ja-JP" altLang="en-US" sz="1400" b="1" dirty="0">
              <a:cs typeface="Times"/>
            </a:endParaRPr>
          </a:p>
        </p:txBody>
      </p:sp>
      <p:pic>
        <p:nvPicPr>
          <p:cNvPr id="17" name="図 16">
            <a:extLst>
              <a:ext uri="{FF2B5EF4-FFF2-40B4-BE49-F238E27FC236}">
                <a16:creationId xmlns:a16="http://schemas.microsoft.com/office/drawing/2014/main" id="{66B26381-DE0B-4DD0-AF2C-1AA3C707124D}"/>
              </a:ext>
            </a:extLst>
          </p:cNvPr>
          <p:cNvPicPr>
            <a:picLocks noChangeAspect="1"/>
          </p:cNvPicPr>
          <p:nvPr/>
        </p:nvPicPr>
        <p:blipFill>
          <a:blip r:embed="rId4"/>
          <a:stretch>
            <a:fillRect/>
          </a:stretch>
        </p:blipFill>
        <p:spPr>
          <a:xfrm>
            <a:off x="4477533" y="1398369"/>
            <a:ext cx="7190211" cy="3264460"/>
          </a:xfrm>
          <a:prstGeom prst="rect">
            <a:avLst/>
          </a:prstGeom>
          <a:effectLst>
            <a:outerShdw blurRad="50800" dist="38100" dir="2700000" algn="tl" rotWithShape="0">
              <a:prstClr val="black">
                <a:alpha val="40000"/>
              </a:prstClr>
            </a:outerShdw>
          </a:effectLst>
        </p:spPr>
      </p:pic>
      <p:sp>
        <p:nvSpPr>
          <p:cNvPr id="18" name="テキスト ボックス 17">
            <a:extLst>
              <a:ext uri="{FF2B5EF4-FFF2-40B4-BE49-F238E27FC236}">
                <a16:creationId xmlns:a16="http://schemas.microsoft.com/office/drawing/2014/main" id="{A950DD4B-6E50-46C0-8865-8FB9305C1521}"/>
              </a:ext>
            </a:extLst>
          </p:cNvPr>
          <p:cNvSpPr txBox="1"/>
          <p:nvPr/>
        </p:nvSpPr>
        <p:spPr>
          <a:xfrm>
            <a:off x="5206418" y="4662829"/>
            <a:ext cx="4712404" cy="523220"/>
          </a:xfrm>
          <a:prstGeom prst="rect">
            <a:avLst/>
          </a:prstGeom>
          <a:noFill/>
        </p:spPr>
        <p:txBody>
          <a:bodyPr wrap="square" rtlCol="0">
            <a:spAutoFit/>
          </a:bodyPr>
          <a:lstStyle/>
          <a:p>
            <a:r>
              <a:rPr lang="en-US" altLang="ja-JP" sz="1400" b="1" dirty="0">
                <a:cs typeface="Times"/>
              </a:rPr>
              <a:t>FEC2016 (R=9m, 3GW, SSO )     FEC2018(R=7m, ~2GW, SSO)</a:t>
            </a:r>
          </a:p>
          <a:p>
            <a:r>
              <a:rPr lang="en-US" altLang="ja-JP" sz="1400" b="1" dirty="0">
                <a:cs typeface="Times"/>
              </a:rPr>
              <a:t>D. Chen System code  (</a:t>
            </a:r>
            <a:r>
              <a:rPr lang="en-US" altLang="ja-JP" sz="1400" b="1" dirty="0">
                <a:latin typeface="Symbol" panose="05050102010706020507" pitchFamily="18" charset="2"/>
                <a:cs typeface="Symbol" charset="2"/>
              </a:rPr>
              <a:t>d</a:t>
            </a:r>
            <a:r>
              <a:rPr lang="en-US" altLang="ja-JP" sz="1400" b="1" dirty="0">
                <a:cs typeface="Times"/>
              </a:rPr>
              <a:t>&lt;0) , T. Ando, Racetrack TF design</a:t>
            </a:r>
            <a:endParaRPr lang="ja-JP" altLang="en-US" sz="1400" b="1" dirty="0">
              <a:cs typeface="Times"/>
            </a:endParaRPr>
          </a:p>
        </p:txBody>
      </p:sp>
      <p:sp>
        <p:nvSpPr>
          <p:cNvPr id="19" name="右矢印 11">
            <a:extLst>
              <a:ext uri="{FF2B5EF4-FFF2-40B4-BE49-F238E27FC236}">
                <a16:creationId xmlns:a16="http://schemas.microsoft.com/office/drawing/2014/main" id="{9C28387F-D2A7-4664-8AE2-4E9B7E6B845B}"/>
              </a:ext>
            </a:extLst>
          </p:cNvPr>
          <p:cNvSpPr/>
          <p:nvPr/>
        </p:nvSpPr>
        <p:spPr>
          <a:xfrm>
            <a:off x="3972531" y="2196970"/>
            <a:ext cx="397424" cy="36288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pic>
        <p:nvPicPr>
          <p:cNvPr id="20" name="図 19">
            <a:extLst>
              <a:ext uri="{FF2B5EF4-FFF2-40B4-BE49-F238E27FC236}">
                <a16:creationId xmlns:a16="http://schemas.microsoft.com/office/drawing/2014/main" id="{9F3DC3C6-2CE2-476A-89D7-EEC859851B89}"/>
              </a:ext>
            </a:extLst>
          </p:cNvPr>
          <p:cNvPicPr>
            <a:picLocks noChangeAspect="1"/>
          </p:cNvPicPr>
          <p:nvPr/>
        </p:nvPicPr>
        <p:blipFill>
          <a:blip r:embed="rId5"/>
          <a:stretch>
            <a:fillRect/>
          </a:stretch>
        </p:blipFill>
        <p:spPr>
          <a:xfrm>
            <a:off x="-64510" y="4265750"/>
            <a:ext cx="4713125" cy="1739949"/>
          </a:xfrm>
          <a:prstGeom prst="rect">
            <a:avLst/>
          </a:prstGeom>
        </p:spPr>
      </p:pic>
      <p:sp>
        <p:nvSpPr>
          <p:cNvPr id="21" name="テキスト ボックス 20">
            <a:extLst>
              <a:ext uri="{FF2B5EF4-FFF2-40B4-BE49-F238E27FC236}">
                <a16:creationId xmlns:a16="http://schemas.microsoft.com/office/drawing/2014/main" id="{DB86C8ED-46B7-4774-9392-0550EF4EEC01}"/>
              </a:ext>
            </a:extLst>
          </p:cNvPr>
          <p:cNvSpPr txBox="1"/>
          <p:nvPr/>
        </p:nvSpPr>
        <p:spPr>
          <a:xfrm>
            <a:off x="119507" y="5920950"/>
            <a:ext cx="4345093" cy="954107"/>
          </a:xfrm>
          <a:prstGeom prst="rect">
            <a:avLst/>
          </a:prstGeom>
          <a:noFill/>
        </p:spPr>
        <p:txBody>
          <a:bodyPr wrap="square" rtlCol="0">
            <a:spAutoFit/>
          </a:bodyPr>
          <a:lstStyle/>
          <a:p>
            <a:r>
              <a:rPr lang="en-US" altLang="ja-JP" sz="1400" dirty="0" err="1">
                <a:latin typeface="Symbol" panose="05050102010706020507" pitchFamily="18" charset="2"/>
                <a:cs typeface="Symbol" charset="2"/>
              </a:rPr>
              <a:t>b</a:t>
            </a:r>
            <a:r>
              <a:rPr lang="en-US" altLang="ja-JP" sz="1400" baseline="-25000" dirty="0" err="1">
                <a:cs typeface="Times"/>
              </a:rPr>
              <a:t>N</a:t>
            </a:r>
            <a:r>
              <a:rPr lang="en-US" altLang="ja-JP" sz="1400" dirty="0">
                <a:cs typeface="Times"/>
              </a:rPr>
              <a:t>&gt;3 </a:t>
            </a:r>
            <a:r>
              <a:rPr lang="en-US" altLang="ja-JP" sz="1400" dirty="0" err="1">
                <a:cs typeface="Times"/>
              </a:rPr>
              <a:t>stable:Mercier</a:t>
            </a:r>
            <a:r>
              <a:rPr lang="en-US" altLang="ja-JP" sz="1400" dirty="0">
                <a:cs typeface="Times"/>
              </a:rPr>
              <a:t> limited core ballooning limited outer</a:t>
            </a:r>
          </a:p>
          <a:p>
            <a:r>
              <a:rPr lang="en-US" altLang="ja-JP" sz="1400" dirty="0">
                <a:cs typeface="Times"/>
              </a:rPr>
              <a:t>(S. </a:t>
            </a:r>
            <a:r>
              <a:rPr lang="en-US" altLang="ja-JP" sz="1400" dirty="0" err="1">
                <a:cs typeface="Times"/>
              </a:rPr>
              <a:t>Medvedev</a:t>
            </a:r>
            <a:r>
              <a:rPr lang="en-US" altLang="ja-JP" sz="1400" dirty="0">
                <a:cs typeface="Times"/>
              </a:rPr>
              <a:t>, NF2015)</a:t>
            </a:r>
          </a:p>
          <a:p>
            <a:r>
              <a:rPr lang="en-US" altLang="ja-JP" sz="1400" dirty="0">
                <a:cs typeface="Times"/>
              </a:rPr>
              <a:t>Small pedestal pressure  limit to reduce ELM energy loss</a:t>
            </a:r>
          </a:p>
          <a:p>
            <a:r>
              <a:rPr lang="en-US" altLang="ja-JP" sz="1400" dirty="0">
                <a:cs typeface="Times"/>
              </a:rPr>
              <a:t>(G. </a:t>
            </a:r>
            <a:r>
              <a:rPr lang="en-US" altLang="ja-JP" sz="1400" dirty="0" err="1">
                <a:cs typeface="Times"/>
              </a:rPr>
              <a:t>Melre</a:t>
            </a:r>
            <a:r>
              <a:rPr lang="en-US" altLang="ja-JP" sz="1400" dirty="0">
                <a:cs typeface="Times"/>
              </a:rPr>
              <a:t>, PPCF2017)</a:t>
            </a:r>
            <a:endParaRPr lang="ja-JP" altLang="en-US" sz="1400" dirty="0">
              <a:cs typeface="Times"/>
            </a:endParaRPr>
          </a:p>
        </p:txBody>
      </p:sp>
      <p:pic>
        <p:nvPicPr>
          <p:cNvPr id="22" name="図 21">
            <a:extLst>
              <a:ext uri="{FF2B5EF4-FFF2-40B4-BE49-F238E27FC236}">
                <a16:creationId xmlns:a16="http://schemas.microsoft.com/office/drawing/2014/main" id="{4205D734-AD1D-4B2B-9F8A-C83BE492425A}"/>
              </a:ext>
            </a:extLst>
          </p:cNvPr>
          <p:cNvPicPr>
            <a:picLocks noChangeAspect="1"/>
          </p:cNvPicPr>
          <p:nvPr/>
        </p:nvPicPr>
        <p:blipFill>
          <a:blip r:embed="rId6"/>
          <a:stretch>
            <a:fillRect/>
          </a:stretch>
        </p:blipFill>
        <p:spPr>
          <a:xfrm>
            <a:off x="9937009" y="4342565"/>
            <a:ext cx="2254991" cy="2521908"/>
          </a:xfrm>
          <a:prstGeom prst="rect">
            <a:avLst/>
          </a:prstGeom>
        </p:spPr>
      </p:pic>
      <p:sp>
        <p:nvSpPr>
          <p:cNvPr id="23" name="テキスト ボックス 22">
            <a:extLst>
              <a:ext uri="{FF2B5EF4-FFF2-40B4-BE49-F238E27FC236}">
                <a16:creationId xmlns:a16="http://schemas.microsoft.com/office/drawing/2014/main" id="{730D857B-A69C-4027-88F2-7B59F9F3FC36}"/>
              </a:ext>
            </a:extLst>
          </p:cNvPr>
          <p:cNvSpPr txBox="1"/>
          <p:nvPr/>
        </p:nvSpPr>
        <p:spPr>
          <a:xfrm>
            <a:off x="8101583" y="5642268"/>
            <a:ext cx="1817239" cy="1169551"/>
          </a:xfrm>
          <a:prstGeom prst="rect">
            <a:avLst/>
          </a:prstGeom>
          <a:noFill/>
        </p:spPr>
        <p:txBody>
          <a:bodyPr wrap="square" rtlCol="0">
            <a:spAutoFit/>
          </a:bodyPr>
          <a:lstStyle/>
          <a:p>
            <a:pPr algn="r"/>
            <a:r>
              <a:rPr lang="en-US" altLang="ja-JP" sz="1400" b="1" dirty="0">
                <a:cs typeface="Times"/>
              </a:rPr>
              <a:t>2.5MAT FTE coils :</a:t>
            </a:r>
          </a:p>
          <a:p>
            <a:pPr algn="r"/>
            <a:r>
              <a:rPr lang="en-US" altLang="ja-JP" sz="1400" b="1" dirty="0">
                <a:cs typeface="Times"/>
              </a:rPr>
              <a:t>J. Li</a:t>
            </a:r>
          </a:p>
          <a:p>
            <a:pPr algn="r"/>
            <a:endParaRPr lang="en-US" altLang="ja-JP" sz="1400" b="1" dirty="0">
              <a:cs typeface="Times"/>
            </a:endParaRPr>
          </a:p>
          <a:p>
            <a:pPr algn="r"/>
            <a:r>
              <a:rPr lang="en-US" altLang="ja-JP" sz="1400" b="1" dirty="0">
                <a:cs typeface="Times"/>
              </a:rPr>
              <a:t>Grazing angle: ~2 deg.</a:t>
            </a:r>
          </a:p>
          <a:p>
            <a:pPr algn="r"/>
            <a:r>
              <a:rPr lang="en-US" altLang="ja-JP" sz="1400" b="1" dirty="0">
                <a:cs typeface="Times"/>
              </a:rPr>
              <a:t>Both legs controllable</a:t>
            </a:r>
            <a:endParaRPr lang="ja-JP" altLang="en-US" sz="1400" b="1" dirty="0">
              <a:cs typeface="Times"/>
            </a:endParaRPr>
          </a:p>
        </p:txBody>
      </p:sp>
      <p:sp>
        <p:nvSpPr>
          <p:cNvPr id="24" name="テキスト ボックス 23">
            <a:extLst>
              <a:ext uri="{FF2B5EF4-FFF2-40B4-BE49-F238E27FC236}">
                <a16:creationId xmlns:a16="http://schemas.microsoft.com/office/drawing/2014/main" id="{4C7EF987-57E7-40CB-ADE8-F746D549B729}"/>
              </a:ext>
            </a:extLst>
          </p:cNvPr>
          <p:cNvSpPr txBox="1"/>
          <p:nvPr/>
        </p:nvSpPr>
        <p:spPr>
          <a:xfrm>
            <a:off x="4477533" y="5872223"/>
            <a:ext cx="5179688" cy="461665"/>
          </a:xfrm>
          <a:prstGeom prst="rect">
            <a:avLst/>
          </a:prstGeom>
          <a:noFill/>
        </p:spPr>
        <p:txBody>
          <a:bodyPr wrap="none" rtlCol="0">
            <a:spAutoFit/>
          </a:bodyPr>
          <a:lstStyle/>
          <a:p>
            <a:r>
              <a:rPr lang="en-US" altLang="ja-JP" sz="2400" b="1" dirty="0">
                <a:solidFill>
                  <a:srgbClr val="FF0000"/>
                </a:solidFill>
              </a:rPr>
              <a:t>Power handling in long pulse operation</a:t>
            </a:r>
          </a:p>
        </p:txBody>
      </p:sp>
    </p:spTree>
    <p:extLst>
      <p:ext uri="{BB962C8B-B14F-4D97-AF65-F5344CB8AC3E}">
        <p14:creationId xmlns:p14="http://schemas.microsoft.com/office/powerpoint/2010/main" val="2338708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692987" y="1"/>
            <a:ext cx="6761466"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Vessel Components</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id="{673EC325-EF55-4188-85B9-6A76CD727198}"/>
              </a:ext>
            </a:extLst>
          </p:cNvPr>
          <p:cNvPicPr>
            <a:picLocks noChangeAspect="1"/>
          </p:cNvPicPr>
          <p:nvPr/>
        </p:nvPicPr>
        <p:blipFill>
          <a:blip r:embed="rId3"/>
          <a:stretch>
            <a:fillRect/>
          </a:stretch>
        </p:blipFill>
        <p:spPr>
          <a:xfrm>
            <a:off x="12527" y="932599"/>
            <a:ext cx="6297754" cy="3916366"/>
          </a:xfrm>
          <a:prstGeom prst="rect">
            <a:avLst/>
          </a:prstGeom>
        </p:spPr>
      </p:pic>
      <p:pic>
        <p:nvPicPr>
          <p:cNvPr id="6" name="図 5">
            <a:extLst>
              <a:ext uri="{FF2B5EF4-FFF2-40B4-BE49-F238E27FC236}">
                <a16:creationId xmlns:a16="http://schemas.microsoft.com/office/drawing/2014/main" id="{4CBD7A13-FCE3-4CBE-845D-BA4C805FFC4D}"/>
              </a:ext>
            </a:extLst>
          </p:cNvPr>
          <p:cNvPicPr>
            <a:picLocks noChangeAspect="1"/>
          </p:cNvPicPr>
          <p:nvPr/>
        </p:nvPicPr>
        <p:blipFill>
          <a:blip r:embed="rId4"/>
          <a:stretch>
            <a:fillRect/>
          </a:stretch>
        </p:blipFill>
        <p:spPr>
          <a:xfrm>
            <a:off x="75110" y="4902745"/>
            <a:ext cx="2479000" cy="1704789"/>
          </a:xfrm>
          <a:prstGeom prst="rect">
            <a:avLst/>
          </a:prstGeom>
        </p:spPr>
      </p:pic>
      <p:pic>
        <p:nvPicPr>
          <p:cNvPr id="7" name="図 6">
            <a:extLst>
              <a:ext uri="{FF2B5EF4-FFF2-40B4-BE49-F238E27FC236}">
                <a16:creationId xmlns:a16="http://schemas.microsoft.com/office/drawing/2014/main" id="{A7ABC1D0-B4C7-40B3-9BC8-33F9A250C604}"/>
              </a:ext>
            </a:extLst>
          </p:cNvPr>
          <p:cNvPicPr>
            <a:picLocks noChangeAspect="1"/>
          </p:cNvPicPr>
          <p:nvPr/>
        </p:nvPicPr>
        <p:blipFill>
          <a:blip r:embed="rId5"/>
          <a:stretch>
            <a:fillRect/>
          </a:stretch>
        </p:blipFill>
        <p:spPr>
          <a:xfrm>
            <a:off x="3407381" y="4848965"/>
            <a:ext cx="1800554" cy="2009034"/>
          </a:xfrm>
          <a:prstGeom prst="rect">
            <a:avLst/>
          </a:prstGeom>
        </p:spPr>
      </p:pic>
      <p:pic>
        <p:nvPicPr>
          <p:cNvPr id="8" name="図 7">
            <a:extLst>
              <a:ext uri="{FF2B5EF4-FFF2-40B4-BE49-F238E27FC236}">
                <a16:creationId xmlns:a16="http://schemas.microsoft.com/office/drawing/2014/main" id="{256894A7-5ADE-47E0-8281-138439EA0C94}"/>
              </a:ext>
            </a:extLst>
          </p:cNvPr>
          <p:cNvPicPr>
            <a:picLocks noChangeAspect="1"/>
          </p:cNvPicPr>
          <p:nvPr/>
        </p:nvPicPr>
        <p:blipFill>
          <a:blip r:embed="rId6"/>
          <a:stretch>
            <a:fillRect/>
          </a:stretch>
        </p:blipFill>
        <p:spPr>
          <a:xfrm>
            <a:off x="6354904" y="939607"/>
            <a:ext cx="5881719" cy="3323032"/>
          </a:xfrm>
          <a:prstGeom prst="rect">
            <a:avLst/>
          </a:prstGeom>
        </p:spPr>
      </p:pic>
      <p:sp>
        <p:nvSpPr>
          <p:cNvPr id="9" name="テキスト ボックス 8">
            <a:extLst>
              <a:ext uri="{FF2B5EF4-FFF2-40B4-BE49-F238E27FC236}">
                <a16:creationId xmlns:a16="http://schemas.microsoft.com/office/drawing/2014/main" id="{8D4E69A2-4426-4EC6-9313-4C126A83E777}"/>
              </a:ext>
            </a:extLst>
          </p:cNvPr>
          <p:cNvSpPr txBox="1"/>
          <p:nvPr/>
        </p:nvSpPr>
        <p:spPr>
          <a:xfrm>
            <a:off x="5498149" y="4371248"/>
            <a:ext cx="6061981" cy="1938992"/>
          </a:xfrm>
          <a:prstGeom prst="rect">
            <a:avLst/>
          </a:prstGeom>
          <a:solidFill>
            <a:schemeClr val="bg1"/>
          </a:solidFill>
        </p:spPr>
        <p:txBody>
          <a:bodyPr wrap="none" rtlCol="0">
            <a:spAutoFit/>
          </a:bodyPr>
          <a:lstStyle/>
          <a:p>
            <a:r>
              <a:rPr lang="en-US" altLang="ja-JP" sz="2400" b="1" dirty="0">
                <a:solidFill>
                  <a:srgbClr val="FF0000"/>
                </a:solidFill>
              </a:rPr>
              <a:t>Advanced concepts of </a:t>
            </a:r>
            <a:r>
              <a:rPr kumimoji="1" lang="en-US" altLang="ja-JP" sz="2400" b="1" dirty="0">
                <a:solidFill>
                  <a:srgbClr val="FF0000"/>
                </a:solidFill>
              </a:rPr>
              <a:t>Flowing Liquid Limiters:</a:t>
            </a:r>
          </a:p>
          <a:p>
            <a:pPr marL="457200" indent="-457200">
              <a:buFont typeface="Arial" panose="020B0604020202020204" pitchFamily="34" charset="0"/>
              <a:buChar char="•"/>
            </a:pPr>
            <a:r>
              <a:rPr lang="en-US" altLang="ja-JP" sz="2400" b="1" dirty="0">
                <a:solidFill>
                  <a:srgbClr val="FF0000"/>
                </a:solidFill>
              </a:rPr>
              <a:t>Li in EAST (open flow in vacuum)</a:t>
            </a:r>
          </a:p>
          <a:p>
            <a:pPr marL="457200" indent="-457200">
              <a:buFont typeface="Arial" panose="020B0604020202020204" pitchFamily="34" charset="0"/>
              <a:buChar char="•"/>
            </a:pPr>
            <a:r>
              <a:rPr kumimoji="1" lang="en-US" altLang="ja-JP" sz="2400" b="1" dirty="0">
                <a:solidFill>
                  <a:srgbClr val="FF0000"/>
                </a:solidFill>
              </a:rPr>
              <a:t>SN in FTU (capillary porous) </a:t>
            </a:r>
            <a:r>
              <a:rPr lang="en-US" altLang="ja-JP" sz="2400" b="1" dirty="0">
                <a:solidFill>
                  <a:srgbClr val="FF0000"/>
                </a:solidFill>
              </a:rPr>
              <a:t>tested</a:t>
            </a:r>
          </a:p>
          <a:p>
            <a:r>
              <a:rPr lang="en-US" altLang="ja-JP" sz="2400" b="1" dirty="0">
                <a:solidFill>
                  <a:srgbClr val="FF0000"/>
                </a:solidFill>
              </a:rPr>
              <a:t>tested in plasma,</a:t>
            </a:r>
          </a:p>
          <a:p>
            <a:pPr marL="457200" indent="-457200">
              <a:buFont typeface="Arial" panose="020B0604020202020204" pitchFamily="34" charset="0"/>
              <a:buChar char="•"/>
            </a:pPr>
            <a:r>
              <a:rPr kumimoji="1" lang="en-US" altLang="ja-JP" sz="2400" b="1" dirty="0">
                <a:solidFill>
                  <a:srgbClr val="FF0000"/>
                </a:solidFill>
              </a:rPr>
              <a:t>Li vapor limiter concept proposed</a:t>
            </a:r>
          </a:p>
        </p:txBody>
      </p:sp>
      <p:sp>
        <p:nvSpPr>
          <p:cNvPr id="10" name="テキスト ボックス 9">
            <a:extLst>
              <a:ext uri="{FF2B5EF4-FFF2-40B4-BE49-F238E27FC236}">
                <a16:creationId xmlns:a16="http://schemas.microsoft.com/office/drawing/2014/main" id="{58FDDF54-0276-44F9-9200-911AD6BB3622}"/>
              </a:ext>
            </a:extLst>
          </p:cNvPr>
          <p:cNvSpPr txBox="1"/>
          <p:nvPr/>
        </p:nvSpPr>
        <p:spPr>
          <a:xfrm>
            <a:off x="4166195" y="1706506"/>
            <a:ext cx="1781898"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FIP/3-5Ra</a:t>
            </a:r>
            <a:r>
              <a:rPr kumimoji="1" lang="en-US" altLang="ja-JP" dirty="0">
                <a:solidFill>
                  <a:schemeClr val="accent1">
                    <a:lumMod val="75000"/>
                  </a:schemeClr>
                </a:solidFill>
              </a:rPr>
              <a:t> </a:t>
            </a:r>
            <a:r>
              <a:rPr lang="en-US" altLang="ja-JP" dirty="0" err="1">
                <a:solidFill>
                  <a:schemeClr val="accent1">
                    <a:lumMod val="75000"/>
                  </a:schemeClr>
                </a:solidFill>
              </a:rPr>
              <a:t>Maingi</a:t>
            </a:r>
            <a:endParaRPr kumimoji="1" lang="ja-JP" altLang="en-US" dirty="0">
              <a:solidFill>
                <a:schemeClr val="accent1">
                  <a:lumMod val="75000"/>
                </a:schemeClr>
              </a:solidFill>
            </a:endParaRPr>
          </a:p>
        </p:txBody>
      </p:sp>
      <p:sp>
        <p:nvSpPr>
          <p:cNvPr id="11" name="テキスト ボックス 10">
            <a:extLst>
              <a:ext uri="{FF2B5EF4-FFF2-40B4-BE49-F238E27FC236}">
                <a16:creationId xmlns:a16="http://schemas.microsoft.com/office/drawing/2014/main" id="{E6F1A090-ED15-480B-A3C0-D4EAD9B9462A}"/>
              </a:ext>
            </a:extLst>
          </p:cNvPr>
          <p:cNvSpPr txBox="1"/>
          <p:nvPr/>
        </p:nvSpPr>
        <p:spPr>
          <a:xfrm>
            <a:off x="4166195" y="3133121"/>
            <a:ext cx="2040687"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FIP/3-5Rb</a:t>
            </a:r>
            <a:r>
              <a:rPr kumimoji="1" lang="en-US" altLang="ja-JP" dirty="0">
                <a:solidFill>
                  <a:schemeClr val="accent1">
                    <a:lumMod val="75000"/>
                  </a:schemeClr>
                </a:solidFill>
              </a:rPr>
              <a:t> </a:t>
            </a:r>
            <a:r>
              <a:rPr lang="en-US" altLang="ja-JP" dirty="0" err="1">
                <a:solidFill>
                  <a:schemeClr val="accent1">
                    <a:lumMod val="75000"/>
                  </a:schemeClr>
                </a:solidFill>
              </a:rPr>
              <a:t>Mazzitelli</a:t>
            </a:r>
            <a:endParaRPr lang="en-US" altLang="ja-JP" dirty="0">
              <a:solidFill>
                <a:schemeClr val="accent1">
                  <a:lumMod val="75000"/>
                </a:schemeClr>
              </a:solidFill>
            </a:endParaRPr>
          </a:p>
        </p:txBody>
      </p:sp>
      <p:sp>
        <p:nvSpPr>
          <p:cNvPr id="12" name="テキスト ボックス 11">
            <a:extLst>
              <a:ext uri="{FF2B5EF4-FFF2-40B4-BE49-F238E27FC236}">
                <a16:creationId xmlns:a16="http://schemas.microsoft.com/office/drawing/2014/main" id="{7A4D40FD-BA69-4170-B1A3-BFA2BF709AFE}"/>
              </a:ext>
            </a:extLst>
          </p:cNvPr>
          <p:cNvSpPr txBox="1"/>
          <p:nvPr/>
        </p:nvSpPr>
        <p:spPr>
          <a:xfrm>
            <a:off x="10138786" y="1253589"/>
            <a:ext cx="1865254"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FIP/3-6 Goldstone</a:t>
            </a:r>
          </a:p>
        </p:txBody>
      </p:sp>
    </p:spTree>
    <p:extLst>
      <p:ext uri="{BB962C8B-B14F-4D97-AF65-F5344CB8AC3E}">
        <p14:creationId xmlns:p14="http://schemas.microsoft.com/office/powerpoint/2010/main" val="576285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648740" y="1"/>
            <a:ext cx="6849953"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a:t>
            </a:r>
            <a:r>
              <a:rPr lang="en-US" altLang="ja-JP" sz="4800" b="1" baseline="300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-27</a:t>
            </a:r>
            <a:r>
              <a:rPr lang="en-US" altLang="ja-JP" sz="4800" b="1" baseline="300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FEC Statistics</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2" name="表 1"/>
          <p:cNvGraphicFramePr>
            <a:graphicFrameLocks noGrp="1"/>
          </p:cNvGraphicFramePr>
          <p:nvPr>
            <p:extLst>
              <p:ext uri="{D42A27DB-BD31-4B8C-83A1-F6EECF244321}">
                <p14:modId xmlns:p14="http://schemas.microsoft.com/office/powerpoint/2010/main" val="1032600615"/>
              </p:ext>
            </p:extLst>
          </p:nvPr>
        </p:nvGraphicFramePr>
        <p:xfrm>
          <a:off x="1694459" y="1521203"/>
          <a:ext cx="8758508" cy="3840480"/>
        </p:xfrm>
        <a:graphic>
          <a:graphicData uri="http://schemas.openxmlformats.org/drawingml/2006/table">
            <a:tbl>
              <a:tblPr firstRow="1" bandRow="1">
                <a:tableStyleId>{5C22544A-7EE6-4342-B048-85BDC9FD1C3A}</a:tableStyleId>
              </a:tblPr>
              <a:tblGrid>
                <a:gridCol w="796228">
                  <a:extLst>
                    <a:ext uri="{9D8B030D-6E8A-4147-A177-3AD203B41FA5}">
                      <a16:colId xmlns:a16="http://schemas.microsoft.com/office/drawing/2014/main" val="20000"/>
                    </a:ext>
                  </a:extLst>
                </a:gridCol>
                <a:gridCol w="796228">
                  <a:extLst>
                    <a:ext uri="{9D8B030D-6E8A-4147-A177-3AD203B41FA5}">
                      <a16:colId xmlns:a16="http://schemas.microsoft.com/office/drawing/2014/main" val="20001"/>
                    </a:ext>
                  </a:extLst>
                </a:gridCol>
                <a:gridCol w="796228">
                  <a:extLst>
                    <a:ext uri="{9D8B030D-6E8A-4147-A177-3AD203B41FA5}">
                      <a16:colId xmlns:a16="http://schemas.microsoft.com/office/drawing/2014/main" val="20002"/>
                    </a:ext>
                  </a:extLst>
                </a:gridCol>
                <a:gridCol w="796228">
                  <a:extLst>
                    <a:ext uri="{9D8B030D-6E8A-4147-A177-3AD203B41FA5}">
                      <a16:colId xmlns:a16="http://schemas.microsoft.com/office/drawing/2014/main" val="20003"/>
                    </a:ext>
                  </a:extLst>
                </a:gridCol>
                <a:gridCol w="796228">
                  <a:extLst>
                    <a:ext uri="{9D8B030D-6E8A-4147-A177-3AD203B41FA5}">
                      <a16:colId xmlns:a16="http://schemas.microsoft.com/office/drawing/2014/main" val="20004"/>
                    </a:ext>
                  </a:extLst>
                </a:gridCol>
                <a:gridCol w="796228">
                  <a:extLst>
                    <a:ext uri="{9D8B030D-6E8A-4147-A177-3AD203B41FA5}">
                      <a16:colId xmlns:a16="http://schemas.microsoft.com/office/drawing/2014/main" val="20005"/>
                    </a:ext>
                  </a:extLst>
                </a:gridCol>
                <a:gridCol w="796228">
                  <a:extLst>
                    <a:ext uri="{9D8B030D-6E8A-4147-A177-3AD203B41FA5}">
                      <a16:colId xmlns:a16="http://schemas.microsoft.com/office/drawing/2014/main" val="20006"/>
                    </a:ext>
                  </a:extLst>
                </a:gridCol>
                <a:gridCol w="796228">
                  <a:extLst>
                    <a:ext uri="{9D8B030D-6E8A-4147-A177-3AD203B41FA5}">
                      <a16:colId xmlns:a16="http://schemas.microsoft.com/office/drawing/2014/main" val="20007"/>
                    </a:ext>
                  </a:extLst>
                </a:gridCol>
                <a:gridCol w="796228">
                  <a:extLst>
                    <a:ext uri="{9D8B030D-6E8A-4147-A177-3AD203B41FA5}">
                      <a16:colId xmlns:a16="http://schemas.microsoft.com/office/drawing/2014/main" val="20008"/>
                    </a:ext>
                  </a:extLst>
                </a:gridCol>
                <a:gridCol w="796228">
                  <a:extLst>
                    <a:ext uri="{9D8B030D-6E8A-4147-A177-3AD203B41FA5}">
                      <a16:colId xmlns:a16="http://schemas.microsoft.com/office/drawing/2014/main" val="20009"/>
                    </a:ext>
                  </a:extLst>
                </a:gridCol>
                <a:gridCol w="796228">
                  <a:extLst>
                    <a:ext uri="{9D8B030D-6E8A-4147-A177-3AD203B41FA5}">
                      <a16:colId xmlns:a16="http://schemas.microsoft.com/office/drawing/2014/main" val="20010"/>
                    </a:ext>
                  </a:extLst>
                </a:gridCol>
              </a:tblGrid>
              <a:tr h="370840">
                <a:tc>
                  <a:txBody>
                    <a:bodyPr/>
                    <a:lstStyle/>
                    <a:p>
                      <a:pPr algn="ctr"/>
                      <a:endParaRPr kumimoji="1" lang="ja-JP" altLang="en-US" dirty="0"/>
                    </a:p>
                  </a:txBody>
                  <a:tcPr/>
                </a:tc>
                <a:tc>
                  <a:txBody>
                    <a:bodyPr/>
                    <a:lstStyle/>
                    <a:p>
                      <a:pPr algn="ctr"/>
                      <a:r>
                        <a:rPr kumimoji="1" lang="en-US" altLang="ja-JP" dirty="0"/>
                        <a:t>China</a:t>
                      </a:r>
                      <a:endParaRPr kumimoji="1" lang="ja-JP" altLang="en-US" dirty="0"/>
                    </a:p>
                  </a:txBody>
                  <a:tcPr/>
                </a:tc>
                <a:tc>
                  <a:txBody>
                    <a:bodyPr/>
                    <a:lstStyle/>
                    <a:p>
                      <a:pPr algn="ctr"/>
                      <a:r>
                        <a:rPr kumimoji="1" lang="en-US" altLang="ja-JP" dirty="0"/>
                        <a:t>EU</a:t>
                      </a:r>
                      <a:endParaRPr kumimoji="1" lang="ja-JP" altLang="en-US" dirty="0"/>
                    </a:p>
                  </a:txBody>
                  <a:tcPr/>
                </a:tc>
                <a:tc>
                  <a:txBody>
                    <a:bodyPr/>
                    <a:lstStyle/>
                    <a:p>
                      <a:pPr algn="ctr"/>
                      <a:r>
                        <a:rPr kumimoji="1" lang="en-US" altLang="ja-JP" dirty="0">
                          <a:solidFill>
                            <a:srgbClr val="FF0000"/>
                          </a:solidFill>
                        </a:rPr>
                        <a:t>India</a:t>
                      </a:r>
                      <a:endParaRPr kumimoji="1" lang="ja-JP" altLang="en-US" dirty="0">
                        <a:solidFill>
                          <a:srgbClr val="FF0000"/>
                        </a:solidFill>
                      </a:endParaRPr>
                    </a:p>
                  </a:txBody>
                  <a:tcPr/>
                </a:tc>
                <a:tc>
                  <a:txBody>
                    <a:bodyPr/>
                    <a:lstStyle/>
                    <a:p>
                      <a:pPr algn="ctr"/>
                      <a:r>
                        <a:rPr kumimoji="1" lang="en-US" altLang="ja-JP" dirty="0"/>
                        <a:t>ITER</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Japan</a:t>
                      </a:r>
                      <a:endParaRPr kumimoji="1" lang="ja-JP" altLang="en-US" dirty="0"/>
                    </a:p>
                    <a:p>
                      <a:pPr algn="ctr"/>
                      <a:endParaRPr kumimoji="1" lang="ja-JP" altLang="en-US" dirty="0"/>
                    </a:p>
                  </a:txBody>
                  <a:tcPr/>
                </a:tc>
                <a:tc>
                  <a:txBody>
                    <a:bodyPr/>
                    <a:lstStyle/>
                    <a:p>
                      <a:pPr algn="ctr"/>
                      <a:r>
                        <a:rPr kumimoji="1" lang="en-US" altLang="ja-JP" dirty="0"/>
                        <a:t>Korea</a:t>
                      </a:r>
                      <a:endParaRPr kumimoji="1" lang="ja-JP" altLang="en-US" dirty="0"/>
                    </a:p>
                  </a:txBody>
                  <a:tcPr/>
                </a:tc>
                <a:tc>
                  <a:txBody>
                    <a:bodyPr/>
                    <a:lstStyle/>
                    <a:p>
                      <a:pPr algn="ctr"/>
                      <a:r>
                        <a:rPr kumimoji="1" lang="en-US" altLang="ja-JP" dirty="0"/>
                        <a:t>Russia</a:t>
                      </a:r>
                      <a:endParaRPr kumimoji="1" lang="ja-JP" altLang="en-US" dirty="0"/>
                    </a:p>
                  </a:txBody>
                  <a:tcPr/>
                </a:tc>
                <a:tc>
                  <a:txBody>
                    <a:bodyPr/>
                    <a:lstStyle/>
                    <a:p>
                      <a:pPr algn="ctr"/>
                      <a:r>
                        <a:rPr kumimoji="1" lang="en-US" altLang="ja-JP" dirty="0"/>
                        <a:t>USA</a:t>
                      </a:r>
                      <a:endParaRPr kumimoji="1" lang="ja-JP" altLang="en-US" dirty="0"/>
                    </a:p>
                  </a:txBody>
                  <a:tcPr/>
                </a:tc>
                <a:tc>
                  <a:txBody>
                    <a:bodyPr/>
                    <a:lstStyle/>
                    <a:p>
                      <a:pPr algn="ctr"/>
                      <a:r>
                        <a:rPr kumimoji="1" lang="en-US" altLang="ja-JP" sz="1600" dirty="0"/>
                        <a:t>Others</a:t>
                      </a:r>
                      <a:endParaRPr kumimoji="1" lang="ja-JP" altLang="en-US" sz="1600" dirty="0"/>
                    </a:p>
                  </a:txBody>
                  <a:tcPr/>
                </a:tc>
                <a:tc>
                  <a:txBody>
                    <a:bodyPr/>
                    <a:lstStyle/>
                    <a:p>
                      <a:pPr algn="ctr"/>
                      <a:r>
                        <a:rPr kumimoji="1" lang="en-US" altLang="ja-JP" dirty="0"/>
                        <a:t>Total</a:t>
                      </a:r>
                      <a:endParaRPr kumimoji="1" lang="ja-JP" altLang="en-US" dirty="0"/>
                    </a:p>
                  </a:txBody>
                  <a:tcPr/>
                </a:tc>
                <a:extLst>
                  <a:ext uri="{0D108BD9-81ED-4DB2-BD59-A6C34878D82A}">
                    <a16:rowId xmlns:a16="http://schemas.microsoft.com/office/drawing/2014/main" val="10000"/>
                  </a:ext>
                </a:extLst>
              </a:tr>
              <a:tr h="370840">
                <a:tc>
                  <a:txBody>
                    <a:bodyPr/>
                    <a:lstStyle/>
                    <a:p>
                      <a:pPr algn="ctr"/>
                      <a:r>
                        <a:rPr kumimoji="1" lang="en-US" altLang="ja-JP" dirty="0"/>
                        <a:t>FIP</a:t>
                      </a:r>
                      <a:endParaRPr kumimoji="1" lang="ja-JP" altLang="en-US" dirty="0"/>
                    </a:p>
                  </a:txBody>
                  <a:tcPr/>
                </a:tc>
                <a:tc>
                  <a:txBody>
                    <a:bodyPr/>
                    <a:lstStyle/>
                    <a:p>
                      <a:pPr algn="r"/>
                      <a:r>
                        <a:rPr kumimoji="1" lang="en-US" altLang="ja-JP" dirty="0"/>
                        <a:t>6</a:t>
                      </a:r>
                    </a:p>
                    <a:p>
                      <a:pPr algn="r"/>
                      <a:r>
                        <a:rPr kumimoji="1" lang="en-US" altLang="ja-JP" dirty="0"/>
                        <a:t>(14)</a:t>
                      </a:r>
                      <a:endParaRPr kumimoji="1" lang="ja-JP" altLang="en-US" dirty="0"/>
                    </a:p>
                  </a:txBody>
                  <a:tcPr/>
                </a:tc>
                <a:tc>
                  <a:txBody>
                    <a:bodyPr/>
                    <a:lstStyle/>
                    <a:p>
                      <a:pPr algn="r"/>
                      <a:r>
                        <a:rPr kumimoji="1" lang="en-US" altLang="ja-JP" dirty="0"/>
                        <a:t>21</a:t>
                      </a:r>
                    </a:p>
                    <a:p>
                      <a:pPr algn="r"/>
                      <a:r>
                        <a:rPr kumimoji="1" lang="en-US" altLang="ja-JP" dirty="0"/>
                        <a:t>(40)</a:t>
                      </a:r>
                      <a:endParaRPr kumimoji="1" lang="ja-JP" altLang="en-US" dirty="0"/>
                    </a:p>
                  </a:txBody>
                  <a:tcPr/>
                </a:tc>
                <a:tc>
                  <a:txBody>
                    <a:bodyPr/>
                    <a:lstStyle/>
                    <a:p>
                      <a:pPr algn="r"/>
                      <a:r>
                        <a:rPr kumimoji="1" lang="en-US" altLang="ja-JP" dirty="0">
                          <a:solidFill>
                            <a:srgbClr val="FF0000"/>
                          </a:solidFill>
                        </a:rPr>
                        <a:t>63</a:t>
                      </a:r>
                    </a:p>
                    <a:p>
                      <a:pPr algn="r"/>
                      <a:r>
                        <a:rPr kumimoji="1" lang="en-US" altLang="ja-JP" dirty="0">
                          <a:solidFill>
                            <a:srgbClr val="FF0000"/>
                          </a:solidFill>
                        </a:rPr>
                        <a:t>(17)</a:t>
                      </a:r>
                      <a:endParaRPr kumimoji="1" lang="ja-JP" altLang="en-US" dirty="0">
                        <a:solidFill>
                          <a:srgbClr val="FF0000"/>
                        </a:solidFill>
                      </a:endParaRPr>
                    </a:p>
                  </a:txBody>
                  <a:tcPr/>
                </a:tc>
                <a:tc>
                  <a:txBody>
                    <a:bodyPr/>
                    <a:lstStyle/>
                    <a:p>
                      <a:pPr algn="r"/>
                      <a:r>
                        <a:rPr kumimoji="1" lang="en-US" altLang="ja-JP" dirty="0"/>
                        <a:t>1</a:t>
                      </a:r>
                    </a:p>
                    <a:p>
                      <a:pPr algn="r"/>
                      <a:r>
                        <a:rPr kumimoji="1" lang="en-US" altLang="ja-JP" dirty="0"/>
                        <a:t>(0)</a:t>
                      </a:r>
                      <a:endParaRPr kumimoji="1" lang="ja-JP" altLang="en-US" dirty="0"/>
                    </a:p>
                  </a:txBody>
                  <a:tcPr/>
                </a:tc>
                <a:tc>
                  <a:txBody>
                    <a:bodyPr/>
                    <a:lstStyle/>
                    <a:p>
                      <a:pPr algn="r"/>
                      <a:r>
                        <a:rPr kumimoji="1" lang="en-US" altLang="ja-JP" dirty="0"/>
                        <a:t>16</a:t>
                      </a:r>
                    </a:p>
                    <a:p>
                      <a:pPr algn="r"/>
                      <a:r>
                        <a:rPr kumimoji="1" lang="en-US" altLang="ja-JP" dirty="0"/>
                        <a:t>(24)</a:t>
                      </a:r>
                      <a:endParaRPr kumimoji="1" lang="ja-JP" altLang="en-US" dirty="0"/>
                    </a:p>
                  </a:txBody>
                  <a:tcPr/>
                </a:tc>
                <a:tc>
                  <a:txBody>
                    <a:bodyPr/>
                    <a:lstStyle/>
                    <a:p>
                      <a:pPr algn="r"/>
                      <a:r>
                        <a:rPr kumimoji="1" lang="en-US" altLang="ja-JP" dirty="0"/>
                        <a:t>0</a:t>
                      </a:r>
                    </a:p>
                    <a:p>
                      <a:pPr algn="r"/>
                      <a:r>
                        <a:rPr kumimoji="1" lang="en-US" altLang="ja-JP" dirty="0"/>
                        <a:t>(2)</a:t>
                      </a:r>
                      <a:endParaRPr kumimoji="1" lang="ja-JP" altLang="en-US" dirty="0"/>
                    </a:p>
                  </a:txBody>
                  <a:tcPr/>
                </a:tc>
                <a:tc>
                  <a:txBody>
                    <a:bodyPr/>
                    <a:lstStyle/>
                    <a:p>
                      <a:pPr algn="r"/>
                      <a:r>
                        <a:rPr kumimoji="1" lang="en-US" altLang="ja-JP" dirty="0"/>
                        <a:t>4</a:t>
                      </a:r>
                    </a:p>
                    <a:p>
                      <a:pPr algn="r"/>
                      <a:r>
                        <a:rPr kumimoji="1" lang="en-US" altLang="ja-JP" dirty="0"/>
                        <a:t>(9)</a:t>
                      </a:r>
                      <a:endParaRPr kumimoji="1" lang="ja-JP" altLang="en-US" dirty="0"/>
                    </a:p>
                  </a:txBody>
                  <a:tcPr/>
                </a:tc>
                <a:tc>
                  <a:txBody>
                    <a:bodyPr/>
                    <a:lstStyle/>
                    <a:p>
                      <a:pPr algn="r"/>
                      <a:r>
                        <a:rPr kumimoji="1" lang="en-US" altLang="ja-JP" dirty="0"/>
                        <a:t>13</a:t>
                      </a:r>
                    </a:p>
                    <a:p>
                      <a:pPr algn="r"/>
                      <a:r>
                        <a:rPr kumimoji="1" lang="en-US" altLang="ja-JP" dirty="0"/>
                        <a:t>(13)</a:t>
                      </a:r>
                      <a:endParaRPr kumimoji="1" lang="ja-JP" altLang="en-US" dirty="0"/>
                    </a:p>
                  </a:txBody>
                  <a:tcPr/>
                </a:tc>
                <a:tc>
                  <a:txBody>
                    <a:bodyPr/>
                    <a:lstStyle/>
                    <a:p>
                      <a:pPr algn="r"/>
                      <a:r>
                        <a:rPr kumimoji="1" lang="en-US" altLang="ja-JP" dirty="0"/>
                        <a:t>1</a:t>
                      </a:r>
                    </a:p>
                    <a:p>
                      <a:pPr algn="r"/>
                      <a:r>
                        <a:rPr kumimoji="1" lang="en-US" altLang="ja-JP" dirty="0"/>
                        <a:t>(3)</a:t>
                      </a:r>
                      <a:endParaRPr kumimoji="1" lang="ja-JP" altLang="en-US" dirty="0"/>
                    </a:p>
                  </a:txBody>
                  <a:tcPr/>
                </a:tc>
                <a:tc>
                  <a:txBody>
                    <a:bodyPr/>
                    <a:lstStyle/>
                    <a:p>
                      <a:pPr algn="r"/>
                      <a:r>
                        <a:rPr kumimoji="1" lang="en-US" altLang="ja-JP" dirty="0"/>
                        <a:t>125</a:t>
                      </a:r>
                    </a:p>
                    <a:p>
                      <a:pPr algn="r"/>
                      <a:r>
                        <a:rPr kumimoji="1" lang="en-US" altLang="ja-JP" dirty="0"/>
                        <a:t>(122)</a:t>
                      </a:r>
                      <a:endParaRPr kumimoji="1" lang="ja-JP" altLang="en-US" dirty="0"/>
                    </a:p>
                  </a:txBody>
                  <a:tcPr/>
                </a:tc>
                <a:extLst>
                  <a:ext uri="{0D108BD9-81ED-4DB2-BD59-A6C34878D82A}">
                    <a16:rowId xmlns:a16="http://schemas.microsoft.com/office/drawing/2014/main" val="10001"/>
                  </a:ext>
                </a:extLst>
              </a:tr>
              <a:tr h="370840">
                <a:tc>
                  <a:txBody>
                    <a:bodyPr/>
                    <a:lstStyle/>
                    <a:p>
                      <a:pPr algn="ctr"/>
                      <a:r>
                        <a:rPr kumimoji="1" lang="en-US" altLang="ja-JP" dirty="0"/>
                        <a:t>FNS</a:t>
                      </a:r>
                      <a:endParaRPr kumimoji="1" lang="ja-JP" altLang="en-US" dirty="0"/>
                    </a:p>
                  </a:txBody>
                  <a:tcPr/>
                </a:tc>
                <a:tc>
                  <a:txBody>
                    <a:bodyPr/>
                    <a:lstStyle/>
                    <a:p>
                      <a:pPr algn="r"/>
                      <a:r>
                        <a:rPr kumimoji="1" lang="en-US" altLang="ja-JP" dirty="0"/>
                        <a:t>5</a:t>
                      </a:r>
                    </a:p>
                    <a:p>
                      <a:pPr algn="r"/>
                      <a:r>
                        <a:rPr kumimoji="1" lang="en-US" altLang="ja-JP" dirty="0"/>
                        <a:t>(3)</a:t>
                      </a:r>
                      <a:endParaRPr kumimoji="1" lang="ja-JP" altLang="en-US" dirty="0"/>
                    </a:p>
                  </a:txBody>
                  <a:tcPr/>
                </a:tc>
                <a:tc>
                  <a:txBody>
                    <a:bodyPr/>
                    <a:lstStyle/>
                    <a:p>
                      <a:pPr algn="r"/>
                      <a:r>
                        <a:rPr kumimoji="1" lang="en-US" altLang="ja-JP" dirty="0"/>
                        <a:t>6 </a:t>
                      </a:r>
                    </a:p>
                    <a:p>
                      <a:pPr algn="r"/>
                      <a:r>
                        <a:rPr kumimoji="1" lang="en-US" altLang="ja-JP" dirty="0"/>
                        <a:t>(3)</a:t>
                      </a:r>
                      <a:endParaRPr kumimoji="1" lang="ja-JP" altLang="en-US" dirty="0"/>
                    </a:p>
                  </a:txBody>
                  <a:tcPr/>
                </a:tc>
                <a:tc>
                  <a:txBody>
                    <a:bodyPr/>
                    <a:lstStyle/>
                    <a:p>
                      <a:pPr algn="r"/>
                      <a:r>
                        <a:rPr kumimoji="1" lang="en-US" altLang="ja-JP" dirty="0">
                          <a:solidFill>
                            <a:srgbClr val="FF0000"/>
                          </a:solidFill>
                        </a:rPr>
                        <a:t>34</a:t>
                      </a:r>
                    </a:p>
                    <a:p>
                      <a:pPr algn="r"/>
                      <a:r>
                        <a:rPr kumimoji="1" lang="en-US" altLang="ja-JP" dirty="0">
                          <a:solidFill>
                            <a:srgbClr val="FF0000"/>
                          </a:solidFill>
                        </a:rPr>
                        <a:t>(2)</a:t>
                      </a:r>
                      <a:endParaRPr kumimoji="1" lang="ja-JP" altLang="en-US" dirty="0">
                        <a:solidFill>
                          <a:srgbClr val="FF0000"/>
                        </a:solidFill>
                      </a:endParaRPr>
                    </a:p>
                  </a:txBody>
                  <a:tcPr/>
                </a:tc>
                <a:tc>
                  <a:txBody>
                    <a:bodyPr/>
                    <a:lstStyle/>
                    <a:p>
                      <a:pPr algn="r"/>
                      <a:r>
                        <a:rPr kumimoji="1" lang="en-US" altLang="ja-JP" dirty="0"/>
                        <a:t>0</a:t>
                      </a:r>
                    </a:p>
                    <a:p>
                      <a:pPr algn="r"/>
                      <a:r>
                        <a:rPr kumimoji="1" lang="en-US" altLang="ja-JP" dirty="0"/>
                        <a:t>(0)</a:t>
                      </a:r>
                      <a:endParaRPr kumimoji="1" lang="ja-JP" altLang="en-US" dirty="0"/>
                    </a:p>
                  </a:txBody>
                  <a:tcPr/>
                </a:tc>
                <a:tc>
                  <a:txBody>
                    <a:bodyPr/>
                    <a:lstStyle/>
                    <a:p>
                      <a:pPr algn="r"/>
                      <a:r>
                        <a:rPr kumimoji="1" lang="en-US" altLang="ja-JP" dirty="0"/>
                        <a:t>5</a:t>
                      </a:r>
                    </a:p>
                    <a:p>
                      <a:pPr algn="r"/>
                      <a:r>
                        <a:rPr kumimoji="1" lang="en-US" altLang="ja-JP" dirty="0"/>
                        <a:t>(3)</a:t>
                      </a:r>
                      <a:endParaRPr kumimoji="1" lang="ja-JP" altLang="en-US" dirty="0"/>
                    </a:p>
                  </a:txBody>
                  <a:tcPr/>
                </a:tc>
                <a:tc>
                  <a:txBody>
                    <a:bodyPr/>
                    <a:lstStyle/>
                    <a:p>
                      <a:pPr algn="r"/>
                      <a:r>
                        <a:rPr kumimoji="1" lang="en-US" altLang="ja-JP" dirty="0"/>
                        <a:t>0</a:t>
                      </a:r>
                    </a:p>
                    <a:p>
                      <a:pPr algn="r"/>
                      <a:r>
                        <a:rPr kumimoji="1" lang="en-US" altLang="ja-JP" dirty="0"/>
                        <a:t>(0)</a:t>
                      </a:r>
                      <a:endParaRPr kumimoji="1" lang="ja-JP" altLang="en-US" dirty="0"/>
                    </a:p>
                  </a:txBody>
                  <a:tcPr/>
                </a:tc>
                <a:tc>
                  <a:txBody>
                    <a:bodyPr/>
                    <a:lstStyle/>
                    <a:p>
                      <a:pPr algn="r"/>
                      <a:r>
                        <a:rPr kumimoji="1" lang="en-US" altLang="ja-JP" dirty="0"/>
                        <a:t>2</a:t>
                      </a:r>
                    </a:p>
                    <a:p>
                      <a:pPr algn="r"/>
                      <a:r>
                        <a:rPr kumimoji="1" lang="en-US" altLang="ja-JP" dirty="0"/>
                        <a:t>(2)</a:t>
                      </a:r>
                      <a:endParaRPr kumimoji="1" lang="ja-JP" altLang="en-US" dirty="0"/>
                    </a:p>
                  </a:txBody>
                  <a:tcPr/>
                </a:tc>
                <a:tc>
                  <a:txBody>
                    <a:bodyPr/>
                    <a:lstStyle/>
                    <a:p>
                      <a:pPr algn="r"/>
                      <a:r>
                        <a:rPr kumimoji="1" lang="en-US" altLang="ja-JP" dirty="0"/>
                        <a:t>3</a:t>
                      </a:r>
                    </a:p>
                    <a:p>
                      <a:pPr algn="r"/>
                      <a:r>
                        <a:rPr kumimoji="1" lang="en-US" altLang="ja-JP" dirty="0"/>
                        <a:t>(1)</a:t>
                      </a:r>
                      <a:endParaRPr kumimoji="1" lang="ja-JP" altLang="en-US" dirty="0"/>
                    </a:p>
                  </a:txBody>
                  <a:tcPr/>
                </a:tc>
                <a:tc>
                  <a:txBody>
                    <a:bodyPr/>
                    <a:lstStyle/>
                    <a:p>
                      <a:pPr algn="r"/>
                      <a:r>
                        <a:rPr kumimoji="1" lang="en-US" altLang="ja-JP" dirty="0"/>
                        <a:t>1</a:t>
                      </a:r>
                    </a:p>
                    <a:p>
                      <a:pPr algn="r"/>
                      <a:r>
                        <a:rPr kumimoji="1" lang="en-US" altLang="ja-JP" dirty="0"/>
                        <a:t>(2)</a:t>
                      </a:r>
                      <a:endParaRPr kumimoji="1" lang="ja-JP" altLang="en-US" dirty="0"/>
                    </a:p>
                  </a:txBody>
                  <a:tcPr/>
                </a:tc>
                <a:tc>
                  <a:txBody>
                    <a:bodyPr/>
                    <a:lstStyle/>
                    <a:p>
                      <a:pPr algn="r"/>
                      <a:r>
                        <a:rPr kumimoji="1" lang="en-US" altLang="ja-JP" dirty="0">
                          <a:solidFill>
                            <a:srgbClr val="FF0000"/>
                          </a:solidFill>
                        </a:rPr>
                        <a:t>56</a:t>
                      </a:r>
                    </a:p>
                    <a:p>
                      <a:pPr algn="r"/>
                      <a:r>
                        <a:rPr kumimoji="1" lang="en-US" altLang="ja-JP" dirty="0">
                          <a:solidFill>
                            <a:srgbClr val="FF0000"/>
                          </a:solidFill>
                        </a:rPr>
                        <a:t>(16)</a:t>
                      </a:r>
                      <a:endParaRPr kumimoji="1" lang="ja-JP" altLang="en-US" dirty="0">
                        <a:solidFill>
                          <a:srgbClr val="FF0000"/>
                        </a:solidFill>
                      </a:endParaRPr>
                    </a:p>
                  </a:txBody>
                  <a:tcPr/>
                </a:tc>
                <a:extLst>
                  <a:ext uri="{0D108BD9-81ED-4DB2-BD59-A6C34878D82A}">
                    <a16:rowId xmlns:a16="http://schemas.microsoft.com/office/drawing/2014/main" val="10002"/>
                  </a:ext>
                </a:extLst>
              </a:tr>
              <a:tr h="370840">
                <a:tc>
                  <a:txBody>
                    <a:bodyPr/>
                    <a:lstStyle/>
                    <a:p>
                      <a:pPr algn="ctr"/>
                      <a:r>
                        <a:rPr kumimoji="1" lang="en-US" altLang="ja-JP" dirty="0"/>
                        <a:t>MPT</a:t>
                      </a:r>
                      <a:endParaRPr kumimoji="1" lang="ja-JP" altLang="en-US" dirty="0"/>
                    </a:p>
                  </a:txBody>
                  <a:tcPr/>
                </a:tc>
                <a:tc>
                  <a:txBody>
                    <a:bodyPr/>
                    <a:lstStyle/>
                    <a:p>
                      <a:pPr algn="r"/>
                      <a:r>
                        <a:rPr kumimoji="1" lang="en-US" altLang="ja-JP" dirty="0"/>
                        <a:t>3</a:t>
                      </a:r>
                    </a:p>
                    <a:p>
                      <a:pPr algn="r"/>
                      <a:r>
                        <a:rPr kumimoji="1" lang="en-US" altLang="ja-JP" dirty="0"/>
                        <a:t>(7)</a:t>
                      </a:r>
                      <a:endParaRPr kumimoji="1" lang="ja-JP" altLang="en-US" dirty="0"/>
                    </a:p>
                  </a:txBody>
                  <a:tcPr/>
                </a:tc>
                <a:tc>
                  <a:txBody>
                    <a:bodyPr/>
                    <a:lstStyle/>
                    <a:p>
                      <a:pPr algn="r"/>
                      <a:r>
                        <a:rPr kumimoji="1" lang="en-US" altLang="ja-JP" dirty="0"/>
                        <a:t>4</a:t>
                      </a:r>
                    </a:p>
                    <a:p>
                      <a:pPr algn="r"/>
                      <a:r>
                        <a:rPr kumimoji="1" lang="en-US" altLang="ja-JP" dirty="0"/>
                        <a:t>(9)</a:t>
                      </a:r>
                      <a:endParaRPr kumimoji="1" lang="ja-JP" altLang="en-US" dirty="0"/>
                    </a:p>
                  </a:txBody>
                  <a:tcPr/>
                </a:tc>
                <a:tc>
                  <a:txBody>
                    <a:bodyPr/>
                    <a:lstStyle/>
                    <a:p>
                      <a:pPr algn="r"/>
                      <a:r>
                        <a:rPr kumimoji="1" lang="en-US" altLang="ja-JP" dirty="0">
                          <a:solidFill>
                            <a:srgbClr val="FF0000"/>
                          </a:solidFill>
                        </a:rPr>
                        <a:t>14</a:t>
                      </a:r>
                    </a:p>
                    <a:p>
                      <a:pPr algn="r"/>
                      <a:r>
                        <a:rPr kumimoji="1" lang="en-US" altLang="ja-JP" dirty="0">
                          <a:solidFill>
                            <a:srgbClr val="FF0000"/>
                          </a:solidFill>
                        </a:rPr>
                        <a:t>(1)</a:t>
                      </a:r>
                      <a:endParaRPr kumimoji="1" lang="ja-JP" altLang="en-US" dirty="0">
                        <a:solidFill>
                          <a:srgbClr val="FF0000"/>
                        </a:solidFill>
                      </a:endParaRPr>
                    </a:p>
                  </a:txBody>
                  <a:tcPr/>
                </a:tc>
                <a:tc>
                  <a:txBody>
                    <a:bodyPr/>
                    <a:lstStyle/>
                    <a:p>
                      <a:pPr algn="r"/>
                      <a:r>
                        <a:rPr kumimoji="1" lang="en-US" altLang="ja-JP" dirty="0"/>
                        <a:t>0</a:t>
                      </a:r>
                    </a:p>
                    <a:p>
                      <a:pPr algn="r"/>
                      <a:r>
                        <a:rPr kumimoji="1" lang="en-US" altLang="ja-JP" dirty="0"/>
                        <a:t>(0)</a:t>
                      </a:r>
                      <a:endParaRPr kumimoji="1" lang="ja-JP" altLang="en-US" dirty="0"/>
                    </a:p>
                  </a:txBody>
                  <a:tcPr/>
                </a:tc>
                <a:tc>
                  <a:txBody>
                    <a:bodyPr/>
                    <a:lstStyle/>
                    <a:p>
                      <a:pPr algn="r"/>
                      <a:r>
                        <a:rPr kumimoji="1" lang="en-US" altLang="ja-JP" dirty="0"/>
                        <a:t>2</a:t>
                      </a:r>
                    </a:p>
                    <a:p>
                      <a:pPr algn="r"/>
                      <a:r>
                        <a:rPr kumimoji="1" lang="en-US" altLang="ja-JP" dirty="0"/>
                        <a:t>(13)</a:t>
                      </a:r>
                      <a:endParaRPr kumimoji="1" lang="ja-JP" altLang="en-US" dirty="0"/>
                    </a:p>
                  </a:txBody>
                  <a:tcPr/>
                </a:tc>
                <a:tc>
                  <a:txBody>
                    <a:bodyPr/>
                    <a:lstStyle/>
                    <a:p>
                      <a:pPr algn="r"/>
                      <a:r>
                        <a:rPr kumimoji="1" lang="en-US" altLang="ja-JP" dirty="0"/>
                        <a:t>0</a:t>
                      </a:r>
                    </a:p>
                    <a:p>
                      <a:pPr algn="r"/>
                      <a:r>
                        <a:rPr kumimoji="1" lang="en-US" altLang="ja-JP" dirty="0"/>
                        <a:t>(0)</a:t>
                      </a:r>
                      <a:endParaRPr kumimoji="1" lang="ja-JP" altLang="en-US" dirty="0"/>
                    </a:p>
                  </a:txBody>
                  <a:tcPr/>
                </a:tc>
                <a:tc>
                  <a:txBody>
                    <a:bodyPr/>
                    <a:lstStyle/>
                    <a:p>
                      <a:pPr algn="r"/>
                      <a:r>
                        <a:rPr kumimoji="1" lang="en-US" altLang="ja-JP" dirty="0"/>
                        <a:t>4</a:t>
                      </a:r>
                    </a:p>
                    <a:p>
                      <a:pPr algn="r"/>
                      <a:r>
                        <a:rPr kumimoji="1" lang="en-US" altLang="ja-JP" dirty="0"/>
                        <a:t>(3)</a:t>
                      </a:r>
                      <a:endParaRPr kumimoji="1" lang="ja-JP" altLang="en-US" dirty="0"/>
                    </a:p>
                  </a:txBody>
                  <a:tcPr/>
                </a:tc>
                <a:tc>
                  <a:txBody>
                    <a:bodyPr/>
                    <a:lstStyle/>
                    <a:p>
                      <a:pPr algn="r"/>
                      <a:r>
                        <a:rPr kumimoji="1" lang="en-US" altLang="ja-JP" dirty="0"/>
                        <a:t>2</a:t>
                      </a:r>
                    </a:p>
                    <a:p>
                      <a:pPr algn="r"/>
                      <a:r>
                        <a:rPr kumimoji="1" lang="en-US" altLang="ja-JP" dirty="0"/>
                        <a:t>(6)</a:t>
                      </a:r>
                      <a:endParaRPr kumimoji="1" lang="ja-JP" altLang="en-US" dirty="0"/>
                    </a:p>
                  </a:txBody>
                  <a:tcPr/>
                </a:tc>
                <a:tc>
                  <a:txBody>
                    <a:bodyPr/>
                    <a:lstStyle/>
                    <a:p>
                      <a:pPr algn="r"/>
                      <a:r>
                        <a:rPr kumimoji="1" lang="en-US" altLang="ja-JP" dirty="0"/>
                        <a:t>3</a:t>
                      </a:r>
                    </a:p>
                    <a:p>
                      <a:pPr algn="r"/>
                      <a:r>
                        <a:rPr kumimoji="1" lang="en-US" altLang="ja-JP" dirty="0"/>
                        <a:t>(7)</a:t>
                      </a:r>
                      <a:endParaRPr kumimoji="1" lang="ja-JP" altLang="en-US" dirty="0"/>
                    </a:p>
                  </a:txBody>
                  <a:tcPr/>
                </a:tc>
                <a:tc>
                  <a:txBody>
                    <a:bodyPr/>
                    <a:lstStyle/>
                    <a:p>
                      <a:pPr algn="r"/>
                      <a:r>
                        <a:rPr kumimoji="1" lang="en-US" altLang="ja-JP" dirty="0">
                          <a:solidFill>
                            <a:schemeClr val="tx1"/>
                          </a:solidFill>
                        </a:rPr>
                        <a:t>32</a:t>
                      </a:r>
                    </a:p>
                    <a:p>
                      <a:pPr algn="r"/>
                      <a:r>
                        <a:rPr kumimoji="1" lang="en-US" altLang="ja-JP" dirty="0">
                          <a:solidFill>
                            <a:schemeClr val="tx1"/>
                          </a:solidFill>
                        </a:rPr>
                        <a:t>(46)</a:t>
                      </a:r>
                      <a:endParaRPr kumimoji="1" lang="ja-JP" altLang="en-US" dirty="0">
                        <a:solidFill>
                          <a:schemeClr val="tx1"/>
                        </a:solidFill>
                      </a:endParaRPr>
                    </a:p>
                  </a:txBody>
                  <a:tcPr/>
                </a:tc>
                <a:extLst>
                  <a:ext uri="{0D108BD9-81ED-4DB2-BD59-A6C34878D82A}">
                    <a16:rowId xmlns:a16="http://schemas.microsoft.com/office/drawing/2014/main" val="10003"/>
                  </a:ext>
                </a:extLst>
              </a:tr>
              <a:tr h="370840">
                <a:tc>
                  <a:txBody>
                    <a:bodyPr/>
                    <a:lstStyle/>
                    <a:p>
                      <a:pPr algn="ctr"/>
                      <a:r>
                        <a:rPr kumimoji="1" lang="en-US" altLang="ja-JP" dirty="0"/>
                        <a:t>SEE</a:t>
                      </a:r>
                      <a:endParaRPr kumimoji="1" lang="ja-JP" altLang="en-US" dirty="0"/>
                    </a:p>
                  </a:txBody>
                  <a:tcPr/>
                </a:tc>
                <a:tc>
                  <a:txBody>
                    <a:bodyPr/>
                    <a:lstStyle/>
                    <a:p>
                      <a:pPr algn="r"/>
                      <a:r>
                        <a:rPr kumimoji="1" lang="en-US" altLang="ja-JP" dirty="0"/>
                        <a:t>1</a:t>
                      </a:r>
                    </a:p>
                    <a:p>
                      <a:pPr algn="r"/>
                      <a:r>
                        <a:rPr kumimoji="1" lang="en-US" altLang="ja-JP" dirty="0"/>
                        <a:t>(0)</a:t>
                      </a:r>
                      <a:endParaRPr kumimoji="1" lang="ja-JP" altLang="en-US" dirty="0"/>
                    </a:p>
                  </a:txBody>
                  <a:tcPr/>
                </a:tc>
                <a:tc>
                  <a:txBody>
                    <a:bodyPr/>
                    <a:lstStyle/>
                    <a:p>
                      <a:pPr algn="r"/>
                      <a:r>
                        <a:rPr kumimoji="1" lang="en-US" altLang="ja-JP" dirty="0"/>
                        <a:t>5</a:t>
                      </a:r>
                    </a:p>
                    <a:p>
                      <a:pPr algn="r"/>
                      <a:r>
                        <a:rPr kumimoji="1" lang="en-US" altLang="ja-JP" dirty="0"/>
                        <a:t>(3)</a:t>
                      </a:r>
                      <a:endParaRPr kumimoji="1" lang="ja-JP" altLang="en-US" dirty="0"/>
                    </a:p>
                  </a:txBody>
                  <a:tcPr/>
                </a:tc>
                <a:tc>
                  <a:txBody>
                    <a:bodyPr/>
                    <a:lstStyle/>
                    <a:p>
                      <a:pPr algn="r"/>
                      <a:r>
                        <a:rPr kumimoji="1" lang="en-US" altLang="ja-JP" dirty="0">
                          <a:solidFill>
                            <a:srgbClr val="FF0000"/>
                          </a:solidFill>
                        </a:rPr>
                        <a:t>2</a:t>
                      </a:r>
                    </a:p>
                    <a:p>
                      <a:pPr algn="r"/>
                      <a:r>
                        <a:rPr kumimoji="1" lang="en-US" altLang="ja-JP" dirty="0">
                          <a:solidFill>
                            <a:srgbClr val="FF0000"/>
                          </a:solidFill>
                        </a:rPr>
                        <a:t>(0)</a:t>
                      </a:r>
                      <a:endParaRPr kumimoji="1" lang="ja-JP" altLang="en-US" dirty="0">
                        <a:solidFill>
                          <a:srgbClr val="FF0000"/>
                        </a:solidFill>
                      </a:endParaRPr>
                    </a:p>
                  </a:txBody>
                  <a:tcPr/>
                </a:tc>
                <a:tc>
                  <a:txBody>
                    <a:bodyPr/>
                    <a:lstStyle/>
                    <a:p>
                      <a:pPr algn="r"/>
                      <a:r>
                        <a:rPr kumimoji="1" lang="en-US" altLang="ja-JP" dirty="0"/>
                        <a:t>0</a:t>
                      </a:r>
                    </a:p>
                    <a:p>
                      <a:pPr algn="r"/>
                      <a:r>
                        <a:rPr kumimoji="1" lang="en-US" altLang="ja-JP" dirty="0"/>
                        <a:t>(0)</a:t>
                      </a:r>
                      <a:endParaRPr kumimoji="1" lang="ja-JP" altLang="en-US" dirty="0"/>
                    </a:p>
                  </a:txBody>
                  <a:tcPr/>
                </a:tc>
                <a:tc>
                  <a:txBody>
                    <a:bodyPr/>
                    <a:lstStyle/>
                    <a:p>
                      <a:pPr algn="r"/>
                      <a:r>
                        <a:rPr kumimoji="1" lang="en-US" altLang="ja-JP" dirty="0"/>
                        <a:t>4</a:t>
                      </a:r>
                    </a:p>
                    <a:p>
                      <a:pPr algn="r"/>
                      <a:r>
                        <a:rPr kumimoji="1" lang="en-US" altLang="ja-JP" dirty="0"/>
                        <a:t>(3)</a:t>
                      </a:r>
                      <a:endParaRPr kumimoji="1" lang="ja-JP" altLang="en-US" dirty="0"/>
                    </a:p>
                  </a:txBody>
                  <a:tcPr/>
                </a:tc>
                <a:tc>
                  <a:txBody>
                    <a:bodyPr/>
                    <a:lstStyle/>
                    <a:p>
                      <a:pPr algn="r"/>
                      <a:r>
                        <a:rPr kumimoji="1" lang="en-US" altLang="ja-JP" dirty="0"/>
                        <a:t>0</a:t>
                      </a:r>
                    </a:p>
                    <a:p>
                      <a:pPr algn="r"/>
                      <a:r>
                        <a:rPr kumimoji="1" lang="en-US" altLang="ja-JP" dirty="0"/>
                        <a:t>(0)</a:t>
                      </a:r>
                      <a:endParaRPr kumimoji="1" lang="ja-JP" altLang="en-US" dirty="0"/>
                    </a:p>
                  </a:txBody>
                  <a:tcPr/>
                </a:tc>
                <a:tc>
                  <a:txBody>
                    <a:bodyPr/>
                    <a:lstStyle/>
                    <a:p>
                      <a:pPr algn="r"/>
                      <a:r>
                        <a:rPr kumimoji="1" lang="en-US" altLang="ja-JP" dirty="0"/>
                        <a:t>0</a:t>
                      </a:r>
                    </a:p>
                    <a:p>
                      <a:pPr algn="r"/>
                      <a:r>
                        <a:rPr kumimoji="1" lang="en-US" altLang="ja-JP" dirty="0"/>
                        <a:t>(0)</a:t>
                      </a:r>
                      <a:endParaRPr kumimoji="1" lang="ja-JP" altLang="en-US" dirty="0"/>
                    </a:p>
                  </a:txBody>
                  <a:tcPr/>
                </a:tc>
                <a:tc>
                  <a:txBody>
                    <a:bodyPr/>
                    <a:lstStyle/>
                    <a:p>
                      <a:pPr algn="r"/>
                      <a:r>
                        <a:rPr kumimoji="1" lang="en-US" altLang="ja-JP" dirty="0"/>
                        <a:t>0</a:t>
                      </a:r>
                    </a:p>
                    <a:p>
                      <a:pPr algn="r"/>
                      <a:r>
                        <a:rPr kumimoji="1" lang="en-US" altLang="ja-JP" dirty="0"/>
                        <a:t>(0)</a:t>
                      </a:r>
                      <a:endParaRPr kumimoji="1" lang="ja-JP" altLang="en-US" dirty="0"/>
                    </a:p>
                  </a:txBody>
                  <a:tcPr/>
                </a:tc>
                <a:tc>
                  <a:txBody>
                    <a:bodyPr/>
                    <a:lstStyle/>
                    <a:p>
                      <a:pPr algn="r"/>
                      <a:r>
                        <a:rPr kumimoji="1" lang="en-US" altLang="ja-JP" dirty="0"/>
                        <a:t>0</a:t>
                      </a:r>
                    </a:p>
                    <a:p>
                      <a:pPr algn="r"/>
                      <a:r>
                        <a:rPr kumimoji="1" lang="en-US" altLang="ja-JP" dirty="0"/>
                        <a:t>(2)</a:t>
                      </a:r>
                      <a:endParaRPr kumimoji="1" lang="ja-JP" altLang="en-US" dirty="0"/>
                    </a:p>
                  </a:txBody>
                  <a:tcPr/>
                </a:tc>
                <a:tc>
                  <a:txBody>
                    <a:bodyPr/>
                    <a:lstStyle/>
                    <a:p>
                      <a:pPr algn="r"/>
                      <a:r>
                        <a:rPr kumimoji="1" lang="en-US" altLang="ja-JP" dirty="0">
                          <a:solidFill>
                            <a:srgbClr val="FF0000"/>
                          </a:solidFill>
                        </a:rPr>
                        <a:t>12</a:t>
                      </a:r>
                    </a:p>
                    <a:p>
                      <a:pPr algn="r"/>
                      <a:r>
                        <a:rPr kumimoji="1" lang="en-US" altLang="ja-JP" dirty="0">
                          <a:solidFill>
                            <a:srgbClr val="FF0000"/>
                          </a:solidFill>
                        </a:rPr>
                        <a:t>(8)</a:t>
                      </a:r>
                      <a:endParaRPr kumimoji="1" lang="ja-JP" altLang="en-US" dirty="0">
                        <a:solidFill>
                          <a:srgbClr val="FF0000"/>
                        </a:solidFill>
                      </a:endParaRPr>
                    </a:p>
                  </a:txBody>
                  <a:tcPr/>
                </a:tc>
                <a:extLst>
                  <a:ext uri="{0D108BD9-81ED-4DB2-BD59-A6C34878D82A}">
                    <a16:rowId xmlns:a16="http://schemas.microsoft.com/office/drawing/2014/main" val="10004"/>
                  </a:ext>
                </a:extLst>
              </a:tr>
              <a:tr h="370840">
                <a:tc>
                  <a:txBody>
                    <a:bodyPr/>
                    <a:lstStyle/>
                    <a:p>
                      <a:pPr algn="ctr"/>
                      <a:r>
                        <a:rPr kumimoji="1" lang="en-US" altLang="ja-JP" dirty="0"/>
                        <a:t>Total</a:t>
                      </a:r>
                      <a:endParaRPr kumimoji="1" lang="ja-JP" altLang="en-US" dirty="0"/>
                    </a:p>
                  </a:txBody>
                  <a:tcPr/>
                </a:tc>
                <a:tc>
                  <a:txBody>
                    <a:bodyPr/>
                    <a:lstStyle/>
                    <a:p>
                      <a:pPr algn="r"/>
                      <a:r>
                        <a:rPr kumimoji="1" lang="en-US" altLang="ja-JP" dirty="0"/>
                        <a:t>15</a:t>
                      </a:r>
                    </a:p>
                    <a:p>
                      <a:pPr algn="r"/>
                      <a:r>
                        <a:rPr kumimoji="1" lang="en-US" altLang="ja-JP" dirty="0"/>
                        <a:t>(24)</a:t>
                      </a:r>
                      <a:endParaRPr kumimoji="1" lang="ja-JP" altLang="en-US" dirty="0"/>
                    </a:p>
                  </a:txBody>
                  <a:tcPr/>
                </a:tc>
                <a:tc>
                  <a:txBody>
                    <a:bodyPr/>
                    <a:lstStyle/>
                    <a:p>
                      <a:pPr algn="r"/>
                      <a:r>
                        <a:rPr kumimoji="1" lang="en-US" altLang="ja-JP" dirty="0"/>
                        <a:t>36</a:t>
                      </a:r>
                    </a:p>
                    <a:p>
                      <a:pPr algn="r"/>
                      <a:r>
                        <a:rPr kumimoji="1" lang="en-US" altLang="ja-JP" dirty="0"/>
                        <a:t>(55)</a:t>
                      </a:r>
                      <a:endParaRPr kumimoji="1" lang="ja-JP" altLang="en-US" dirty="0"/>
                    </a:p>
                  </a:txBody>
                  <a:tcPr/>
                </a:tc>
                <a:tc>
                  <a:txBody>
                    <a:bodyPr/>
                    <a:lstStyle/>
                    <a:p>
                      <a:pPr algn="r"/>
                      <a:r>
                        <a:rPr kumimoji="1" lang="en-US" altLang="ja-JP" dirty="0">
                          <a:solidFill>
                            <a:srgbClr val="FF0000"/>
                          </a:solidFill>
                        </a:rPr>
                        <a:t>113 (20)</a:t>
                      </a:r>
                      <a:endParaRPr kumimoji="1" lang="ja-JP" altLang="en-US" dirty="0">
                        <a:solidFill>
                          <a:srgbClr val="FF0000"/>
                        </a:solidFill>
                      </a:endParaRPr>
                    </a:p>
                  </a:txBody>
                  <a:tcPr/>
                </a:tc>
                <a:tc>
                  <a:txBody>
                    <a:bodyPr/>
                    <a:lstStyle/>
                    <a:p>
                      <a:pPr algn="r"/>
                      <a:r>
                        <a:rPr kumimoji="1" lang="en-US" altLang="ja-JP" dirty="0"/>
                        <a:t>1</a:t>
                      </a:r>
                    </a:p>
                    <a:p>
                      <a:pPr algn="r"/>
                      <a:r>
                        <a:rPr kumimoji="1" lang="en-US" altLang="ja-JP" dirty="0"/>
                        <a:t>(0)</a:t>
                      </a:r>
                      <a:endParaRPr kumimoji="1" lang="ja-JP" altLang="en-US" dirty="0"/>
                    </a:p>
                  </a:txBody>
                  <a:tcPr/>
                </a:tc>
                <a:tc>
                  <a:txBody>
                    <a:bodyPr/>
                    <a:lstStyle/>
                    <a:p>
                      <a:pPr algn="r"/>
                      <a:r>
                        <a:rPr kumimoji="1" lang="en-US" altLang="ja-JP" dirty="0"/>
                        <a:t>27</a:t>
                      </a:r>
                    </a:p>
                    <a:p>
                      <a:pPr algn="r"/>
                      <a:r>
                        <a:rPr kumimoji="1" lang="en-US" altLang="ja-JP" dirty="0"/>
                        <a:t>(43)</a:t>
                      </a:r>
                      <a:endParaRPr kumimoji="1" lang="ja-JP" altLang="en-US" dirty="0"/>
                    </a:p>
                  </a:txBody>
                  <a:tcPr/>
                </a:tc>
                <a:tc>
                  <a:txBody>
                    <a:bodyPr/>
                    <a:lstStyle/>
                    <a:p>
                      <a:pPr algn="r"/>
                      <a:r>
                        <a:rPr kumimoji="1" lang="en-US" altLang="ja-JP" dirty="0"/>
                        <a:t>0</a:t>
                      </a:r>
                    </a:p>
                    <a:p>
                      <a:pPr algn="r"/>
                      <a:r>
                        <a:rPr kumimoji="1" lang="en-US" altLang="ja-JP" dirty="0"/>
                        <a:t>(2)</a:t>
                      </a:r>
                      <a:endParaRPr kumimoji="1" lang="ja-JP" altLang="en-US" dirty="0"/>
                    </a:p>
                  </a:txBody>
                  <a:tcPr/>
                </a:tc>
                <a:tc>
                  <a:txBody>
                    <a:bodyPr/>
                    <a:lstStyle/>
                    <a:p>
                      <a:pPr algn="r"/>
                      <a:r>
                        <a:rPr kumimoji="1" lang="en-US" altLang="ja-JP" dirty="0"/>
                        <a:t>10</a:t>
                      </a:r>
                    </a:p>
                    <a:p>
                      <a:pPr algn="r"/>
                      <a:r>
                        <a:rPr kumimoji="1" lang="en-US" altLang="ja-JP" dirty="0"/>
                        <a:t>(14)</a:t>
                      </a:r>
                      <a:endParaRPr kumimoji="1" lang="ja-JP" altLang="en-US" dirty="0"/>
                    </a:p>
                  </a:txBody>
                  <a:tcPr/>
                </a:tc>
                <a:tc>
                  <a:txBody>
                    <a:bodyPr/>
                    <a:lstStyle/>
                    <a:p>
                      <a:pPr algn="r"/>
                      <a:r>
                        <a:rPr kumimoji="1" lang="en-US" altLang="ja-JP" dirty="0"/>
                        <a:t>18</a:t>
                      </a:r>
                    </a:p>
                    <a:p>
                      <a:pPr algn="r"/>
                      <a:r>
                        <a:rPr kumimoji="1" lang="en-US" altLang="ja-JP" dirty="0"/>
                        <a:t>(20)</a:t>
                      </a:r>
                      <a:endParaRPr kumimoji="1" lang="ja-JP" altLang="en-US" dirty="0"/>
                    </a:p>
                  </a:txBody>
                  <a:tcPr/>
                </a:tc>
                <a:tc>
                  <a:txBody>
                    <a:bodyPr/>
                    <a:lstStyle/>
                    <a:p>
                      <a:pPr algn="r"/>
                      <a:r>
                        <a:rPr kumimoji="1" lang="en-US" altLang="ja-JP" dirty="0"/>
                        <a:t>5</a:t>
                      </a:r>
                    </a:p>
                    <a:p>
                      <a:pPr algn="r"/>
                      <a:r>
                        <a:rPr kumimoji="1" lang="en-US" altLang="ja-JP" dirty="0"/>
                        <a:t>(14)</a:t>
                      </a:r>
                      <a:endParaRPr kumimoji="1" lang="ja-JP" altLang="en-US" dirty="0"/>
                    </a:p>
                  </a:txBody>
                  <a:tcPr/>
                </a:tc>
                <a:tc>
                  <a:txBody>
                    <a:bodyPr/>
                    <a:lstStyle/>
                    <a:p>
                      <a:pPr algn="r"/>
                      <a:r>
                        <a:rPr kumimoji="1" lang="en-US" altLang="ja-JP" dirty="0"/>
                        <a:t>225</a:t>
                      </a:r>
                    </a:p>
                    <a:p>
                      <a:pPr algn="r"/>
                      <a:r>
                        <a:rPr kumimoji="1" lang="en-US" altLang="ja-JP" dirty="0"/>
                        <a:t>(192)</a:t>
                      </a:r>
                      <a:endParaRPr kumimoji="1" lang="ja-JP" altLang="en-US" dirty="0"/>
                    </a:p>
                  </a:txBody>
                  <a:tcPr/>
                </a:tc>
                <a:extLst>
                  <a:ext uri="{0D108BD9-81ED-4DB2-BD59-A6C34878D82A}">
                    <a16:rowId xmlns:a16="http://schemas.microsoft.com/office/drawing/2014/main" val="10005"/>
                  </a:ext>
                </a:extLst>
              </a:tr>
            </a:tbl>
          </a:graphicData>
        </a:graphic>
      </p:graphicFrame>
      <p:sp>
        <p:nvSpPr>
          <p:cNvPr id="3" name="テキスト ボックス 2"/>
          <p:cNvSpPr txBox="1"/>
          <p:nvPr/>
        </p:nvSpPr>
        <p:spPr>
          <a:xfrm>
            <a:off x="1481696" y="905436"/>
            <a:ext cx="9412000" cy="461665"/>
          </a:xfrm>
          <a:prstGeom prst="rect">
            <a:avLst/>
          </a:prstGeom>
          <a:noFill/>
        </p:spPr>
        <p:txBody>
          <a:bodyPr wrap="none" rtlCol="0">
            <a:spAutoFit/>
          </a:bodyPr>
          <a:lstStyle/>
          <a:p>
            <a:r>
              <a:rPr lang="en-US" altLang="ja-JP" sz="2400" dirty="0"/>
              <a:t>Comparison of number of papers 27</a:t>
            </a:r>
            <a:r>
              <a:rPr lang="en-US" altLang="ja-JP" sz="2400" baseline="30000" dirty="0"/>
              <a:t>th</a:t>
            </a:r>
            <a:r>
              <a:rPr lang="en-US" altLang="ja-JP" sz="2400" dirty="0"/>
              <a:t> 2018 (upper) and 26</a:t>
            </a:r>
            <a:r>
              <a:rPr lang="en-US" altLang="ja-JP" sz="2400" baseline="30000" dirty="0"/>
              <a:t>th</a:t>
            </a:r>
            <a:r>
              <a:rPr lang="en-US" altLang="ja-JP" sz="2400" dirty="0"/>
              <a:t> 2016 (lower)</a:t>
            </a:r>
            <a:endParaRPr lang="ja-JP" altLang="en-US" sz="2400" dirty="0"/>
          </a:p>
        </p:txBody>
      </p:sp>
      <p:sp>
        <p:nvSpPr>
          <p:cNvPr id="4" name="テキスト ボックス 3"/>
          <p:cNvSpPr txBox="1"/>
          <p:nvPr/>
        </p:nvSpPr>
        <p:spPr>
          <a:xfrm>
            <a:off x="609672" y="5428739"/>
            <a:ext cx="10972655" cy="830997"/>
          </a:xfrm>
          <a:prstGeom prst="rect">
            <a:avLst/>
          </a:prstGeom>
          <a:noFill/>
        </p:spPr>
        <p:txBody>
          <a:bodyPr wrap="square" rtlCol="0">
            <a:spAutoFit/>
          </a:bodyPr>
          <a:lstStyle/>
          <a:p>
            <a:r>
              <a:rPr lang="en-US" altLang="ja-JP" sz="2400" dirty="0"/>
              <a:t>Great contribution from India (20 -&gt; 113),</a:t>
            </a:r>
            <a:r>
              <a:rPr lang="ja-JP" altLang="en-US" sz="2400" dirty="0"/>
              <a:t> </a:t>
            </a:r>
            <a:r>
              <a:rPr lang="en-US" altLang="ja-JP" sz="2400" dirty="0"/>
              <a:t>covering</a:t>
            </a:r>
            <a:r>
              <a:rPr lang="ja-JP" altLang="en-US" sz="2400" dirty="0"/>
              <a:t> </a:t>
            </a:r>
            <a:r>
              <a:rPr lang="en-US" altLang="ja-JP" sz="2400" dirty="0"/>
              <a:t>ADITYA, SST-1, ITER and DEMO.</a:t>
            </a:r>
          </a:p>
          <a:p>
            <a:r>
              <a:rPr lang="en-US" altLang="ja-JP" sz="2400" dirty="0"/>
              <a:t>Paper increasing in FNS (neutron sources) and SEE (socio-economics, safety and waste).</a:t>
            </a:r>
          </a:p>
        </p:txBody>
      </p:sp>
    </p:spTree>
    <p:extLst>
      <p:ext uri="{BB962C8B-B14F-4D97-AF65-F5344CB8AC3E}">
        <p14:creationId xmlns:p14="http://schemas.microsoft.com/office/powerpoint/2010/main" val="3124617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44527E93-779A-44DB-A2ED-2AF3EBE8F982}"/>
              </a:ext>
            </a:extLst>
          </p:cNvPr>
          <p:cNvGrpSpPr/>
          <p:nvPr/>
        </p:nvGrpSpPr>
        <p:grpSpPr>
          <a:xfrm>
            <a:off x="681318" y="788986"/>
            <a:ext cx="10354235" cy="6176590"/>
            <a:chOff x="-27781" y="-10191"/>
            <a:chExt cx="12219781" cy="6931007"/>
          </a:xfrm>
        </p:grpSpPr>
        <p:sp>
          <p:nvSpPr>
            <p:cNvPr id="2" name="Rectangle 1"/>
            <p:cNvSpPr/>
            <p:nvPr/>
          </p:nvSpPr>
          <p:spPr>
            <a:xfrm>
              <a:off x="1687189" y="0"/>
              <a:ext cx="8437691" cy="1044000"/>
            </a:xfrm>
            <a:prstGeom prst="rect">
              <a:avLst/>
            </a:prstGeom>
            <a:solidFill>
              <a:srgbClr val="A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bg1"/>
                  </a:solidFill>
                </a:rPr>
                <a:t>What to take away ...</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3" y="-10191"/>
              <a:ext cx="1706392" cy="1044000"/>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3395" t="16207" r="1473" b="19732"/>
            <a:stretch/>
          </p:blipFill>
          <p:spPr>
            <a:xfrm>
              <a:off x="10124880" y="695"/>
              <a:ext cx="2067120" cy="1044000"/>
            </a:xfrm>
            <a:prstGeom prst="rect">
              <a:avLst/>
            </a:prstGeom>
          </p:spPr>
        </p:pic>
        <p:sp>
          <p:nvSpPr>
            <p:cNvPr id="3" name="ZoneTexte 2"/>
            <p:cNvSpPr txBox="1"/>
            <p:nvPr/>
          </p:nvSpPr>
          <p:spPr>
            <a:xfrm>
              <a:off x="-27781" y="980728"/>
              <a:ext cx="12219781" cy="5940088"/>
            </a:xfrm>
            <a:prstGeom prst="rect">
              <a:avLst/>
            </a:prstGeom>
            <a:noFill/>
          </p:spPr>
          <p:txBody>
            <a:bodyPr wrap="square" rtlCol="0">
              <a:spAutoFit/>
            </a:bodyPr>
            <a:lstStyle/>
            <a:p>
              <a:r>
                <a:rPr lang="en-US" sz="2000" b="1" dirty="0"/>
                <a:t>Large set of dust properties including particles of </a:t>
              </a:r>
              <a:r>
                <a:rPr lang="en-US" sz="2000" b="1" dirty="0">
                  <a:solidFill>
                    <a:srgbClr val="FF0000"/>
                  </a:solidFill>
                </a:rPr>
                <a:t>high chemical reactivity</a:t>
              </a:r>
            </a:p>
            <a:p>
              <a:pPr lvl="1"/>
              <a:r>
                <a:rPr lang="en-US" sz="2000" b="1" dirty="0">
                  <a:solidFill>
                    <a:srgbClr val="FF0000"/>
                  </a:solidFill>
                </a:rPr>
                <a:t>Dust collection </a:t>
              </a:r>
              <a:r>
                <a:rPr lang="en-US" sz="2000" b="1" dirty="0"/>
                <a:t>needed during the ITER life</a:t>
              </a:r>
            </a:p>
            <a:p>
              <a:pPr marL="609585" indent="-609585">
                <a:buFont typeface="+mj-lt"/>
                <a:buAutoNum type="arabicPeriod"/>
              </a:pPr>
              <a:r>
                <a:rPr lang="en-US" sz="2000" b="1" dirty="0"/>
                <a:t>Dust Tritium inventory: </a:t>
              </a:r>
            </a:p>
            <a:p>
              <a:pPr marL="1066773" lvl="1" indent="-457189">
                <a:buFont typeface="Arial" panose="020B0604020202020204" pitchFamily="34" charset="0"/>
                <a:buChar char="•"/>
              </a:pPr>
              <a:r>
                <a:rPr lang="en-US" sz="2000" b="1" dirty="0">
                  <a:solidFill>
                    <a:srgbClr val="FF0000"/>
                  </a:solidFill>
                </a:rPr>
                <a:t>~10 </a:t>
              </a:r>
              <a:r>
                <a:rPr lang="en-US" sz="2000" b="1" dirty="0" err="1">
                  <a:solidFill>
                    <a:srgbClr val="FF0000"/>
                  </a:solidFill>
                </a:rPr>
                <a:t>GBq</a:t>
              </a:r>
              <a:r>
                <a:rPr lang="en-US" sz="2000" b="1" dirty="0">
                  <a:solidFill>
                    <a:srgbClr val="FF0000"/>
                  </a:solidFill>
                </a:rPr>
                <a:t>/g for W, unknown for Be</a:t>
              </a:r>
            </a:p>
            <a:p>
              <a:pPr marL="609585" indent="-609585">
                <a:buFont typeface="+mj-lt"/>
                <a:buAutoNum type="arabicPeriod"/>
              </a:pPr>
              <a:r>
                <a:rPr lang="en-US" sz="2000" b="1" dirty="0"/>
                <a:t>Dust adhesion/aerosol creation:</a:t>
              </a:r>
            </a:p>
            <a:p>
              <a:pPr marL="1219170" lvl="1" indent="-609585">
                <a:buFont typeface="Arial" panose="020B0604020202020204" pitchFamily="34" charset="0"/>
                <a:buChar char="•"/>
              </a:pPr>
              <a:r>
                <a:rPr lang="en-US" sz="2000" b="1" dirty="0">
                  <a:solidFill>
                    <a:srgbClr val="FF0000"/>
                  </a:solidFill>
                </a:rPr>
                <a:t>Metallic dust </a:t>
              </a:r>
              <a:r>
                <a:rPr lang="en-US" sz="2000" b="1" dirty="0"/>
                <a:t>are covered by an </a:t>
              </a:r>
              <a:r>
                <a:rPr lang="en-US" sz="2000" b="1" dirty="0">
                  <a:solidFill>
                    <a:srgbClr val="FF0000"/>
                  </a:solidFill>
                </a:rPr>
                <a:t>electrical insulating layer</a:t>
              </a:r>
            </a:p>
            <a:p>
              <a:pPr marL="1219170" lvl="1" indent="-609585">
                <a:buFont typeface="Arial" panose="020B0604020202020204" pitchFamily="34" charset="0"/>
                <a:buChar char="•"/>
              </a:pPr>
              <a:r>
                <a:rPr lang="en-US" sz="2000" b="1" dirty="0">
                  <a:solidFill>
                    <a:srgbClr val="FF0000"/>
                  </a:solidFill>
                </a:rPr>
                <a:t>Tritiated metallic dust </a:t>
              </a:r>
              <a:r>
                <a:rPr lang="en-US" sz="2000" b="1" dirty="0"/>
                <a:t>are positively </a:t>
              </a:r>
              <a:r>
                <a:rPr lang="en-US" sz="2000" b="1" dirty="0">
                  <a:solidFill>
                    <a:srgbClr val="FF0000"/>
                  </a:solidFill>
                </a:rPr>
                <a:t>charged</a:t>
              </a:r>
            </a:p>
            <a:p>
              <a:pPr marL="1219170" lvl="1" indent="-609585">
                <a:buFont typeface="Arial" panose="020B0604020202020204" pitchFamily="34" charset="0"/>
                <a:buChar char="•"/>
              </a:pPr>
              <a:r>
                <a:rPr lang="en-US" sz="2000" b="1" dirty="0"/>
                <a:t>Adhesion:</a:t>
              </a:r>
            </a:p>
            <a:p>
              <a:pPr marL="1676358" lvl="2" indent="-457189">
                <a:buFont typeface="Arial" panose="020B0604020202020204" pitchFamily="34" charset="0"/>
                <a:buChar char="•"/>
              </a:pPr>
              <a:r>
                <a:rPr lang="en-US" sz="2000" b="1" dirty="0"/>
                <a:t>In case of </a:t>
              </a:r>
              <a:r>
                <a:rPr lang="en-US" sz="2000" b="1" dirty="0">
                  <a:solidFill>
                    <a:srgbClr val="FF0000"/>
                  </a:solidFill>
                </a:rPr>
                <a:t>isolated</a:t>
              </a:r>
              <a:r>
                <a:rPr lang="en-US" sz="2000" b="1" dirty="0"/>
                <a:t> particles, </a:t>
              </a:r>
              <a:r>
                <a:rPr lang="en-US" sz="2000" b="1" dirty="0">
                  <a:solidFill>
                    <a:srgbClr val="FF0000"/>
                  </a:solidFill>
                </a:rPr>
                <a:t>tritiated</a:t>
              </a:r>
              <a:r>
                <a:rPr lang="en-US" sz="2000" b="1" dirty="0"/>
                <a:t> dust </a:t>
              </a:r>
              <a:r>
                <a:rPr lang="en-US" sz="2000" b="1" dirty="0">
                  <a:solidFill>
                    <a:srgbClr val="FF0000"/>
                  </a:solidFill>
                </a:rPr>
                <a:t>adhesion </a:t>
              </a:r>
              <a:r>
                <a:rPr lang="en-US" sz="2000" b="1" dirty="0">
                  <a:solidFill>
                    <a:srgbClr val="FF0000"/>
                  </a:solidFill>
                  <a:sym typeface="Wingdings"/>
                </a:rPr>
                <a:t> </a:t>
              </a:r>
              <a:r>
                <a:rPr lang="en-US" sz="2000" b="1" dirty="0">
                  <a:sym typeface="Wingdings"/>
                </a:rPr>
                <a:t> </a:t>
              </a:r>
            </a:p>
            <a:p>
              <a:pPr marL="1676358" lvl="2" indent="-457189">
                <a:buFont typeface="Arial" panose="020B0604020202020204" pitchFamily="34" charset="0"/>
                <a:buChar char="•"/>
              </a:pPr>
              <a:r>
                <a:rPr lang="en-US" sz="2000" b="1" dirty="0">
                  <a:sym typeface="Wingdings"/>
                </a:rPr>
                <a:t>In case of </a:t>
              </a:r>
              <a:r>
                <a:rPr lang="en-US" sz="2000" b="1" dirty="0">
                  <a:solidFill>
                    <a:srgbClr val="FF0000"/>
                  </a:solidFill>
                  <a:sym typeface="Wingdings"/>
                </a:rPr>
                <a:t>aggregate,</a:t>
              </a:r>
              <a:r>
                <a:rPr lang="en-US" sz="2000" b="1" dirty="0">
                  <a:sym typeface="Wingdings"/>
                </a:rPr>
                <a:t> tritiated dust </a:t>
              </a:r>
              <a:r>
                <a:rPr lang="en-US" sz="2000" b="1" dirty="0">
                  <a:solidFill>
                    <a:srgbClr val="FF0000"/>
                  </a:solidFill>
                  <a:sym typeface="Wingdings"/>
                </a:rPr>
                <a:t>adhesion</a:t>
              </a:r>
              <a:r>
                <a:rPr lang="en-US" sz="2000" b="1" dirty="0">
                  <a:sym typeface="Wingdings"/>
                </a:rPr>
                <a:t> </a:t>
              </a:r>
              <a:r>
                <a:rPr lang="en-US" sz="2000" b="1" dirty="0">
                  <a:solidFill>
                    <a:srgbClr val="FF0000"/>
                  </a:solidFill>
                  <a:sym typeface="Wingdings"/>
                </a:rPr>
                <a:t>remains unknown</a:t>
              </a:r>
            </a:p>
            <a:p>
              <a:pPr marL="609585" indent="-609585">
                <a:buFont typeface="+mj-lt"/>
                <a:buAutoNum type="arabicPeriod"/>
              </a:pPr>
              <a:r>
                <a:rPr lang="en-US" sz="2000" b="1" dirty="0">
                  <a:sym typeface="Wingdings"/>
                </a:rPr>
                <a:t>Tritium measurement in aerosol: </a:t>
              </a:r>
            </a:p>
            <a:p>
              <a:pPr marL="1219170" lvl="1" indent="-609585">
                <a:buFont typeface="Arial" panose="020B0604020202020204" pitchFamily="34" charset="0"/>
                <a:buChar char="•"/>
              </a:pPr>
              <a:r>
                <a:rPr lang="en-US" sz="2000" b="1" dirty="0">
                  <a:sym typeface="Wingdings"/>
                </a:rPr>
                <a:t>Open issue due to limited </a:t>
              </a:r>
              <a:r>
                <a:rPr lang="en-US" sz="2000" b="1" dirty="0">
                  <a:latin typeface="Symbol" panose="05050102010706020507" pitchFamily="18" charset="2"/>
                  <a:sym typeface="Wingdings"/>
                </a:rPr>
                <a:t>b</a:t>
              </a:r>
              <a:r>
                <a:rPr lang="en-US" sz="2000" b="1" dirty="0">
                  <a:sym typeface="Wingdings"/>
                </a:rPr>
                <a:t> path in material</a:t>
              </a:r>
            </a:p>
            <a:p>
              <a:pPr marL="1219170" lvl="1" indent="-609585">
                <a:buFont typeface="Arial" panose="020B0604020202020204" pitchFamily="34" charset="0"/>
                <a:buChar char="•"/>
              </a:pPr>
              <a:r>
                <a:rPr lang="en-US" sz="2000" b="1" dirty="0">
                  <a:sym typeface="Wingdings"/>
                </a:rPr>
                <a:t>Needs: </a:t>
              </a:r>
              <a:r>
                <a:rPr lang="en-US" sz="2000" b="1" dirty="0">
                  <a:solidFill>
                    <a:srgbClr val="FF0000"/>
                  </a:solidFill>
                  <a:sym typeface="Wingdings"/>
                </a:rPr>
                <a:t>development of real-time diagnostic</a:t>
              </a:r>
            </a:p>
            <a:p>
              <a:pPr marL="609585" indent="-609585">
                <a:buFont typeface="+mj-lt"/>
                <a:buAutoNum type="arabicPeriod"/>
              </a:pPr>
              <a:r>
                <a:rPr lang="en-US" sz="2000" b="1" dirty="0">
                  <a:sym typeface="Wingdings"/>
                </a:rPr>
                <a:t>Toxicity Studies of </a:t>
              </a:r>
              <a:r>
                <a:rPr lang="en-US" sz="2000" b="1" dirty="0">
                  <a:solidFill>
                    <a:srgbClr val="FF0000"/>
                  </a:solidFill>
                  <a:sym typeface="Wingdings"/>
                </a:rPr>
                <a:t>W</a:t>
              </a:r>
              <a:r>
                <a:rPr lang="en-US" sz="2000" b="1" dirty="0">
                  <a:sym typeface="Wingdings"/>
                </a:rPr>
                <a:t> Tritiated/untritiated dust :</a:t>
              </a:r>
            </a:p>
            <a:p>
              <a:pPr marL="1219170" lvl="1" indent="-609585">
                <a:buFont typeface="Arial" panose="020B0604020202020204" pitchFamily="34" charset="0"/>
                <a:buChar char="•"/>
              </a:pPr>
              <a:r>
                <a:rPr lang="en-US" sz="2000" b="1" dirty="0">
                  <a:solidFill>
                    <a:srgbClr val="FF0000"/>
                  </a:solidFill>
                  <a:sym typeface="Wingdings"/>
                </a:rPr>
                <a:t>Rapid dissolution in biologic media</a:t>
              </a:r>
            </a:p>
            <a:p>
              <a:pPr marL="1219170" lvl="1" indent="-609585">
                <a:buFont typeface="Arial" panose="020B0604020202020204" pitchFamily="34" charset="0"/>
                <a:buChar char="•"/>
              </a:pPr>
              <a:r>
                <a:rPr lang="en-US" sz="2000" b="1" dirty="0">
                  <a:solidFill>
                    <a:srgbClr val="FF0000"/>
                  </a:solidFill>
                  <a:sym typeface="Wingdings"/>
                </a:rPr>
                <a:t>no Cytotoxicity </a:t>
              </a:r>
              <a:r>
                <a:rPr lang="en-US" sz="2000" b="1" dirty="0">
                  <a:sym typeface="Wingdings"/>
                </a:rPr>
                <a:t>observed (no lung cell toxicity)</a:t>
              </a:r>
            </a:p>
            <a:p>
              <a:pPr marL="1219170" lvl="1" indent="-609585">
                <a:buFont typeface="Arial" panose="020B0604020202020204" pitchFamily="34" charset="0"/>
                <a:buChar char="•"/>
              </a:pPr>
              <a:r>
                <a:rPr lang="en-US" sz="2000" b="1" dirty="0">
                  <a:solidFill>
                    <a:srgbClr val="FF0000"/>
                  </a:solidFill>
                  <a:sym typeface="Wingdings"/>
                </a:rPr>
                <a:t>Genotoxicity induced</a:t>
              </a:r>
            </a:p>
          </p:txBody>
        </p:sp>
      </p:grpSp>
      <p:sp>
        <p:nvSpPr>
          <p:cNvPr id="7" name="Accolade fermante 6"/>
          <p:cNvSpPr/>
          <p:nvPr/>
        </p:nvSpPr>
        <p:spPr>
          <a:xfrm>
            <a:off x="6492571" y="5149883"/>
            <a:ext cx="384043" cy="100811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 name="ZoneTexte 7"/>
          <p:cNvSpPr txBox="1"/>
          <p:nvPr/>
        </p:nvSpPr>
        <p:spPr>
          <a:xfrm>
            <a:off x="6096000" y="5320450"/>
            <a:ext cx="5177796" cy="666977"/>
          </a:xfrm>
          <a:prstGeom prst="rect">
            <a:avLst/>
          </a:prstGeom>
          <a:noFill/>
        </p:spPr>
        <p:txBody>
          <a:bodyPr wrap="square" rtlCol="0">
            <a:spAutoFit/>
          </a:bodyPr>
          <a:lstStyle/>
          <a:p>
            <a:pPr algn="ctr"/>
            <a:r>
              <a:rPr lang="en-US" sz="1867" b="1" dirty="0"/>
              <a:t>Complementary studies needed </a:t>
            </a:r>
          </a:p>
          <a:p>
            <a:pPr algn="ctr"/>
            <a:r>
              <a:rPr lang="en-US" sz="1867" b="1" dirty="0"/>
              <a:t> (inhalation on rodent, tritiated Be)</a:t>
            </a:r>
          </a:p>
        </p:txBody>
      </p:sp>
      <p:sp>
        <p:nvSpPr>
          <p:cNvPr id="9" name="テキスト ボックス 8">
            <a:extLst>
              <a:ext uri="{FF2B5EF4-FFF2-40B4-BE49-F238E27FC236}">
                <a16:creationId xmlns:a16="http://schemas.microsoft.com/office/drawing/2014/main" id="{FE150DE7-71D3-4936-9603-63673BCC71AB}"/>
              </a:ext>
            </a:extLst>
          </p:cNvPr>
          <p:cNvSpPr txBox="1"/>
          <p:nvPr/>
        </p:nvSpPr>
        <p:spPr>
          <a:xfrm>
            <a:off x="6722419" y="2022525"/>
            <a:ext cx="5422895" cy="1200329"/>
          </a:xfrm>
          <a:prstGeom prst="rect">
            <a:avLst/>
          </a:prstGeom>
          <a:noFill/>
          <a:ln w="25400">
            <a:solidFill>
              <a:srgbClr val="3333FF"/>
            </a:solidFill>
          </a:ln>
        </p:spPr>
        <p:txBody>
          <a:bodyPr wrap="none" rtlCol="0">
            <a:spAutoFit/>
          </a:bodyPr>
          <a:lstStyle/>
          <a:p>
            <a:r>
              <a:rPr lang="en-US" altLang="ja-JP" sz="2400" b="1" dirty="0">
                <a:solidFill>
                  <a:srgbClr val="FF0000"/>
                </a:solidFill>
              </a:rPr>
              <a:t>Tritiated dust from nuclear safety aspect:</a:t>
            </a:r>
            <a:endParaRPr kumimoji="1" lang="en-US" altLang="ja-JP" sz="2400" b="1" dirty="0">
              <a:solidFill>
                <a:srgbClr val="FF0000"/>
              </a:solidFill>
            </a:endParaRPr>
          </a:p>
          <a:p>
            <a:pPr marL="457200" indent="-457200">
              <a:buFont typeface="Arial" panose="020B0604020202020204" pitchFamily="34" charset="0"/>
              <a:buChar char="•"/>
            </a:pPr>
            <a:r>
              <a:rPr lang="en-US" altLang="ja-JP" sz="2400" b="1" dirty="0">
                <a:solidFill>
                  <a:srgbClr val="FF0000"/>
                </a:solidFill>
              </a:rPr>
              <a:t>Dust behavior in vacuum vessel</a:t>
            </a:r>
          </a:p>
          <a:p>
            <a:pPr marL="457200" indent="-457200">
              <a:buFont typeface="Arial" panose="020B0604020202020204" pitchFamily="34" charset="0"/>
              <a:buChar char="•"/>
            </a:pPr>
            <a:r>
              <a:rPr lang="en-US" altLang="ja-JP" sz="2400" b="1" dirty="0">
                <a:solidFill>
                  <a:srgbClr val="FF0000"/>
                </a:solidFill>
              </a:rPr>
              <a:t>Dust collection needed in ITER</a:t>
            </a:r>
          </a:p>
        </p:txBody>
      </p:sp>
      <p:sp>
        <p:nvSpPr>
          <p:cNvPr id="10" name="テキスト ボックス 9">
            <a:extLst>
              <a:ext uri="{FF2B5EF4-FFF2-40B4-BE49-F238E27FC236}">
                <a16:creationId xmlns:a16="http://schemas.microsoft.com/office/drawing/2014/main" id="{2F8AE835-9E6F-4DD0-8A0B-A5BD85E40FDE}"/>
              </a:ext>
            </a:extLst>
          </p:cNvPr>
          <p:cNvSpPr txBox="1"/>
          <p:nvPr/>
        </p:nvSpPr>
        <p:spPr>
          <a:xfrm>
            <a:off x="9240885" y="335536"/>
            <a:ext cx="1669047"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SEE/1-1 </a:t>
            </a:r>
            <a:r>
              <a:rPr lang="en-US" altLang="ja-JP" dirty="0" err="1">
                <a:solidFill>
                  <a:schemeClr val="accent1">
                    <a:lumMod val="75000"/>
                  </a:schemeClr>
                </a:solidFill>
              </a:rPr>
              <a:t>Grisolia</a:t>
            </a:r>
            <a:endParaRPr lang="en-US" altLang="ja-JP" dirty="0">
              <a:solidFill>
                <a:schemeClr val="accent1">
                  <a:lumMod val="75000"/>
                </a:schemeClr>
              </a:solidFill>
            </a:endParaRPr>
          </a:p>
        </p:txBody>
      </p:sp>
      <p:sp>
        <p:nvSpPr>
          <p:cNvPr id="13" name="テキスト ボックス 12">
            <a:extLst>
              <a:ext uri="{FF2B5EF4-FFF2-40B4-BE49-F238E27FC236}">
                <a16:creationId xmlns:a16="http://schemas.microsoft.com/office/drawing/2014/main" id="{804DF936-C650-4445-A814-41C9E092CEA5}"/>
              </a:ext>
            </a:extLst>
          </p:cNvPr>
          <p:cNvSpPr txBox="1"/>
          <p:nvPr/>
        </p:nvSpPr>
        <p:spPr>
          <a:xfrm>
            <a:off x="688587" y="1"/>
            <a:ext cx="10696590" cy="830997"/>
          </a:xfrm>
          <a:prstGeom prst="rect">
            <a:avLst/>
          </a:prstGeom>
          <a:noFill/>
        </p:spPr>
        <p:txBody>
          <a:bodyPr wrap="square" rtlCol="0">
            <a:spAutoFit/>
          </a:bodyPr>
          <a:lstStyle/>
          <a:p>
            <a:pPr algn="ctr"/>
            <a:r>
              <a:rPr lang="en-US" altLang="ja-JP" sz="4800" b="1" dirty="0">
                <a:solidFill>
                  <a:schemeClr val="accent5">
                    <a:lumMod val="75000"/>
                  </a:schemeClr>
                </a:solidFill>
              </a:rPr>
              <a:t>Tritiated dust in tokamak</a:t>
            </a:r>
            <a:endParaRPr lang="ja-JP" altLang="en-US" sz="4800" dirty="0">
              <a:solidFill>
                <a:schemeClr val="accent5">
                  <a:lumMod val="75000"/>
                </a:schemeClr>
              </a:solidFill>
            </a:endParaRPr>
          </a:p>
        </p:txBody>
      </p:sp>
    </p:spTree>
    <p:extLst>
      <p:ext uri="{BB962C8B-B14F-4D97-AF65-F5344CB8AC3E}">
        <p14:creationId xmlns:p14="http://schemas.microsoft.com/office/powerpoint/2010/main" val="3728107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617B330-67AD-43FA-8179-35E794F8560E}"/>
              </a:ext>
            </a:extLst>
          </p:cNvPr>
          <p:cNvSpPr txBox="1"/>
          <p:nvPr/>
        </p:nvSpPr>
        <p:spPr>
          <a:xfrm>
            <a:off x="3519087" y="46181"/>
            <a:ext cx="5109284" cy="646331"/>
          </a:xfrm>
          <a:prstGeom prst="rect">
            <a:avLst/>
          </a:prstGeom>
          <a:noFill/>
        </p:spPr>
        <p:txBody>
          <a:bodyPr wrap="none" rtlCol="0">
            <a:spAutoFit/>
          </a:bodyPr>
          <a:lstStyle/>
          <a:p>
            <a:pPr algn="ct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Vessel Components</a:t>
            </a:r>
            <a:endPar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6" name="グループ化 15">
            <a:extLst>
              <a:ext uri="{FF2B5EF4-FFF2-40B4-BE49-F238E27FC236}">
                <a16:creationId xmlns:a16="http://schemas.microsoft.com/office/drawing/2014/main" id="{FAF43DDA-8135-4309-9D66-186A5B9B815E}"/>
              </a:ext>
            </a:extLst>
          </p:cNvPr>
          <p:cNvGrpSpPr/>
          <p:nvPr/>
        </p:nvGrpSpPr>
        <p:grpSpPr>
          <a:xfrm>
            <a:off x="6525768" y="839802"/>
            <a:ext cx="5666649" cy="4918270"/>
            <a:chOff x="6525768" y="839802"/>
            <a:chExt cx="5666649" cy="4918270"/>
          </a:xfrm>
        </p:grpSpPr>
        <p:grpSp>
          <p:nvGrpSpPr>
            <p:cNvPr id="8" name="グループ化 7">
              <a:extLst>
                <a:ext uri="{FF2B5EF4-FFF2-40B4-BE49-F238E27FC236}">
                  <a16:creationId xmlns:a16="http://schemas.microsoft.com/office/drawing/2014/main" id="{9169FA48-7865-4CA8-AC4C-70C195ABBB5C}"/>
                </a:ext>
              </a:extLst>
            </p:cNvPr>
            <p:cNvGrpSpPr/>
            <p:nvPr/>
          </p:nvGrpSpPr>
          <p:grpSpPr>
            <a:xfrm>
              <a:off x="6525768" y="839802"/>
              <a:ext cx="5666649" cy="4589094"/>
              <a:chOff x="6525768" y="894666"/>
              <a:chExt cx="5666649" cy="4589094"/>
            </a:xfrm>
          </p:grpSpPr>
          <p:sp>
            <p:nvSpPr>
              <p:cNvPr id="2" name="正方形/長方形 1">
                <a:extLst>
                  <a:ext uri="{FF2B5EF4-FFF2-40B4-BE49-F238E27FC236}">
                    <a16:creationId xmlns:a16="http://schemas.microsoft.com/office/drawing/2014/main" id="{C7B68F73-5192-48CC-BBD8-310A0E82B951}"/>
                  </a:ext>
                </a:extLst>
              </p:cNvPr>
              <p:cNvSpPr/>
              <p:nvPr/>
            </p:nvSpPr>
            <p:spPr>
              <a:xfrm>
                <a:off x="6525769" y="894666"/>
                <a:ext cx="5666232" cy="954107"/>
              </a:xfrm>
              <a:prstGeom prst="rect">
                <a:avLst/>
              </a:prstGeom>
              <a:solidFill>
                <a:schemeClr val="accent1">
                  <a:lumMod val="75000"/>
                </a:schemeClr>
              </a:solidFill>
            </p:spPr>
            <p:txBody>
              <a:bodyPr wrap="square">
                <a:spAutoFit/>
              </a:bodyPr>
              <a:lstStyle/>
              <a:p>
                <a:pPr algn="ctr"/>
                <a:r>
                  <a:rPr lang="en-US" altLang="ja-JP" sz="2800" b="1" dirty="0">
                    <a:solidFill>
                      <a:schemeClr val="bg1"/>
                    </a:solidFill>
                  </a:rPr>
                  <a:t>Influence of Plasma Impurities </a:t>
                </a:r>
                <a:br>
                  <a:rPr lang="en-US" altLang="ja-JP" sz="2800" b="1" dirty="0">
                    <a:solidFill>
                      <a:schemeClr val="bg1"/>
                    </a:solidFill>
                  </a:rPr>
                </a:br>
                <a:r>
                  <a:rPr lang="en-US" altLang="ja-JP" sz="2800" b="1" dirty="0">
                    <a:solidFill>
                      <a:schemeClr val="bg1"/>
                    </a:solidFill>
                  </a:rPr>
                  <a:t>on the Fuel Retention in Tungsten</a:t>
                </a:r>
                <a:endParaRPr lang="ja-JP" altLang="en-US" sz="2800" b="1" dirty="0">
                  <a:solidFill>
                    <a:schemeClr val="bg1"/>
                  </a:solidFill>
                </a:endParaRPr>
              </a:p>
            </p:txBody>
          </p:sp>
          <p:sp>
            <p:nvSpPr>
              <p:cNvPr id="9" name="Text Box 3">
                <a:extLst>
                  <a:ext uri="{FF2B5EF4-FFF2-40B4-BE49-F238E27FC236}">
                    <a16:creationId xmlns:a16="http://schemas.microsoft.com/office/drawing/2014/main" id="{A442EAF4-4D73-456B-801B-F2184FC83ADB}"/>
                  </a:ext>
                </a:extLst>
              </p:cNvPr>
              <p:cNvSpPr txBox="1">
                <a:spLocks noChangeArrowheads="1"/>
              </p:cNvSpPr>
              <p:nvPr/>
            </p:nvSpPr>
            <p:spPr bwMode="auto">
              <a:xfrm>
                <a:off x="6525768" y="3100612"/>
                <a:ext cx="5343144" cy="238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18000" rIns="18000" bIns="18000">
                <a:spAutoFit/>
              </a:bodyPr>
              <a:lstStyle>
                <a:lvl1pPr marL="269875" indent="-269875">
                  <a:defRPr>
                    <a:solidFill>
                      <a:schemeClr val="tx1"/>
                    </a:solidFill>
                    <a:latin typeface="Arial" charset="0"/>
                  </a:defRPr>
                </a:lvl1pPr>
                <a:lvl2pPr marL="623888" indent="-1746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269875" marR="0" lvl="0" indent="-269875" defTabSz="914400" eaLnBrk="1" fontAlgn="base" latinLnBrk="0" hangingPunct="1">
                  <a:lnSpc>
                    <a:spcPts val="1700"/>
                  </a:lnSpc>
                  <a:spcBef>
                    <a:spcPts val="1000"/>
                  </a:spcBef>
                  <a:spcAft>
                    <a:spcPct val="0"/>
                  </a:spcAft>
                  <a:buClrTx/>
                  <a:buSzTx/>
                  <a:buFont typeface="Symbol" pitchFamily="18" charset="2"/>
                  <a:buChar char="¨"/>
                  <a:tabLst/>
                  <a:defRPr/>
                </a:pPr>
                <a:r>
                  <a:rPr kumimoji="0" lang="en-US" sz="1600" b="1" i="0" u="none" strike="noStrike" kern="0" cap="none" spc="0" normalizeH="0" baseline="0" noProof="0" dirty="0">
                    <a:ln>
                      <a:noFill/>
                    </a:ln>
                    <a:solidFill>
                      <a:srgbClr val="000000"/>
                    </a:solidFill>
                    <a:effectLst/>
                    <a:uLnTx/>
                    <a:uFillTx/>
                    <a:latin typeface="+mn-lt"/>
                  </a:rPr>
                  <a:t>Addition of He reduces the D retention by a factor of 3 - 10</a:t>
                </a:r>
              </a:p>
              <a:p>
                <a:pPr marL="269875" marR="0" lvl="0" indent="-269875" defTabSz="914400" eaLnBrk="1" fontAlgn="base" latinLnBrk="0" hangingPunct="1">
                  <a:lnSpc>
                    <a:spcPts val="1700"/>
                  </a:lnSpc>
                  <a:spcBef>
                    <a:spcPts val="1000"/>
                  </a:spcBef>
                  <a:spcAft>
                    <a:spcPct val="0"/>
                  </a:spcAft>
                  <a:buClrTx/>
                  <a:buSzTx/>
                  <a:buFont typeface="Symbol" pitchFamily="18" charset="2"/>
                  <a:buChar char="¨"/>
                  <a:tabLst/>
                  <a:defRPr/>
                </a:pPr>
                <a:r>
                  <a:rPr kumimoji="0" lang="en-US" sz="1600" b="1" i="0" u="none" strike="noStrike" kern="0" cap="none" spc="0" normalizeH="0" baseline="0" noProof="0" dirty="0">
                    <a:ln>
                      <a:noFill/>
                    </a:ln>
                    <a:solidFill>
                      <a:srgbClr val="000000"/>
                    </a:solidFill>
                    <a:effectLst/>
                    <a:uLnTx/>
                    <a:uFillTx/>
                    <a:latin typeface="+mn-lt"/>
                  </a:rPr>
                  <a:t>For </a:t>
                </a:r>
                <a:r>
                  <a:rPr kumimoji="0" lang="en-US" sz="1600" b="1" i="0" u="none" strike="noStrike" kern="0" cap="none" spc="0" normalizeH="0" baseline="0" noProof="0" dirty="0" err="1">
                    <a:ln>
                      <a:noFill/>
                    </a:ln>
                    <a:solidFill>
                      <a:srgbClr val="000000"/>
                    </a:solidFill>
                    <a:effectLst/>
                    <a:uLnTx/>
                    <a:uFillTx/>
                    <a:latin typeface="+mn-lt"/>
                  </a:rPr>
                  <a:t>D+He+Ar</a:t>
                </a:r>
                <a:r>
                  <a:rPr kumimoji="0" lang="en-US" sz="1600" b="1" i="0" u="none" strike="noStrike" kern="0" cap="none" spc="0" normalizeH="0" baseline="0" noProof="0" dirty="0">
                    <a:ln>
                      <a:noFill/>
                    </a:ln>
                    <a:solidFill>
                      <a:srgbClr val="000000"/>
                    </a:solidFill>
                    <a:effectLst/>
                    <a:uLnTx/>
                    <a:uFillTx/>
                    <a:latin typeface="+mn-lt"/>
                  </a:rPr>
                  <a:t>, the D retention does not significantly change compared to pure D</a:t>
                </a:r>
              </a:p>
              <a:p>
                <a:pPr lvl="0" defTabSz="914400" fontAlgn="base">
                  <a:lnSpc>
                    <a:spcPts val="1700"/>
                  </a:lnSpc>
                  <a:spcBef>
                    <a:spcPts val="1000"/>
                  </a:spcBef>
                  <a:spcAft>
                    <a:spcPct val="0"/>
                  </a:spcAft>
                  <a:buFont typeface="Symbol" pitchFamily="18" charset="2"/>
                  <a:buChar char="¨"/>
                  <a:defRPr/>
                </a:pPr>
                <a:r>
                  <a:rPr kumimoji="0" lang="en-US" sz="1600" b="1" i="0" u="none" strike="noStrike" kern="0" cap="none" spc="0" normalizeH="0" baseline="0" noProof="0" dirty="0">
                    <a:ln>
                      <a:noFill/>
                    </a:ln>
                    <a:solidFill>
                      <a:srgbClr val="000000"/>
                    </a:solidFill>
                    <a:effectLst/>
                    <a:uLnTx/>
                    <a:uFillTx/>
                    <a:latin typeface="+mn-lt"/>
                  </a:rPr>
                  <a:t>Effect of Ar and Ne is temperature dependent: increase of D </a:t>
                </a:r>
                <a:r>
                  <a:rPr lang="en-US" sz="1600" b="1" kern="0" dirty="0">
                    <a:solidFill>
                      <a:srgbClr val="000000"/>
                    </a:solidFill>
                    <a:latin typeface="+mn-lt"/>
                  </a:rPr>
                  <a:t>retention at T</a:t>
                </a:r>
                <a:r>
                  <a:rPr lang="en-US" sz="1600" b="1" kern="0" baseline="-25000" dirty="0">
                    <a:solidFill>
                      <a:srgbClr val="000000"/>
                    </a:solidFill>
                    <a:latin typeface="+mn-lt"/>
                  </a:rPr>
                  <a:t>s</a:t>
                </a:r>
                <a:r>
                  <a:rPr lang="en-US" sz="1600" b="1" kern="0" dirty="0">
                    <a:solidFill>
                      <a:srgbClr val="000000"/>
                    </a:solidFill>
                    <a:latin typeface="+mn-lt"/>
                  </a:rPr>
                  <a:t>=500 K </a:t>
                </a:r>
                <a:r>
                  <a:rPr kumimoji="0" lang="en-US" sz="1600" b="1" i="0" u="none" strike="noStrike" kern="0" cap="none" spc="0" normalizeH="0" baseline="0" noProof="0" dirty="0">
                    <a:ln>
                      <a:noFill/>
                    </a:ln>
                    <a:solidFill>
                      <a:srgbClr val="000000"/>
                    </a:solidFill>
                    <a:effectLst/>
                    <a:uLnTx/>
                    <a:uFillTx/>
                    <a:latin typeface="+mn-lt"/>
                  </a:rPr>
                  <a:t>but reduction at </a:t>
                </a:r>
                <a:r>
                  <a:rPr kumimoji="0" lang="en-US" sz="1600" b="1" i="0" u="none" strike="noStrike" kern="0" cap="none" spc="0" normalizeH="0" baseline="0" noProof="0" dirty="0" err="1">
                    <a:ln>
                      <a:noFill/>
                    </a:ln>
                    <a:solidFill>
                      <a:srgbClr val="000000"/>
                    </a:solidFill>
                    <a:effectLst/>
                    <a:uLnTx/>
                    <a:uFillTx/>
                    <a:latin typeface="+mn-lt"/>
                  </a:rPr>
                  <a:t>T</a:t>
                </a:r>
                <a:r>
                  <a:rPr kumimoji="0" lang="en-US" sz="1600" b="1" i="0" u="none" strike="noStrike" kern="0" cap="none" spc="0" normalizeH="0" baseline="-25000" noProof="0" dirty="0" err="1">
                    <a:ln>
                      <a:noFill/>
                    </a:ln>
                    <a:solidFill>
                      <a:srgbClr val="000000"/>
                    </a:solidFill>
                    <a:effectLst/>
                    <a:uLnTx/>
                    <a:uFillTx/>
                    <a:latin typeface="+mn-lt"/>
                  </a:rPr>
                  <a:t>s</a:t>
                </a:r>
                <a:r>
                  <a:rPr kumimoji="0" lang="en-US" sz="1600" b="1" i="0" u="none" strike="noStrike" kern="0" cap="none" spc="0" normalizeH="0" baseline="0" noProof="0" dirty="0">
                    <a:ln>
                      <a:noFill/>
                    </a:ln>
                    <a:solidFill>
                      <a:srgbClr val="000000"/>
                    </a:solidFill>
                    <a:effectLst/>
                    <a:uLnTx/>
                    <a:uFillTx/>
                    <a:latin typeface="+mn-lt"/>
                  </a:rPr>
                  <a:t>=770 K (for </a:t>
                </a:r>
                <a:r>
                  <a:rPr kumimoji="0" lang="en-US" sz="1600" b="1" i="0" u="none" strike="noStrike" kern="0" cap="none" spc="0" normalizeH="0" baseline="0" noProof="0" dirty="0" err="1">
                    <a:ln>
                      <a:noFill/>
                    </a:ln>
                    <a:solidFill>
                      <a:srgbClr val="000000"/>
                    </a:solidFill>
                    <a:effectLst/>
                    <a:uLnTx/>
                    <a:uFillTx/>
                    <a:latin typeface="+mn-lt"/>
                  </a:rPr>
                  <a:t>E</a:t>
                </a:r>
                <a:r>
                  <a:rPr kumimoji="0" lang="en-US" sz="1600" b="1" i="0" u="none" strike="noStrike" kern="0" cap="none" spc="0" normalizeH="0" baseline="-25000" noProof="0" dirty="0" err="1">
                    <a:ln>
                      <a:noFill/>
                    </a:ln>
                    <a:solidFill>
                      <a:srgbClr val="000000"/>
                    </a:solidFill>
                    <a:effectLst/>
                    <a:uLnTx/>
                    <a:uFillTx/>
                    <a:latin typeface="+mn-lt"/>
                  </a:rPr>
                  <a:t>i</a:t>
                </a:r>
                <a:r>
                  <a:rPr kumimoji="0" lang="en-US" sz="1600" b="1" i="0" u="none" strike="noStrike" kern="0" cap="none" spc="0" normalizeH="0" baseline="0" noProof="0" dirty="0">
                    <a:ln>
                      <a:noFill/>
                    </a:ln>
                    <a:solidFill>
                      <a:srgbClr val="000000"/>
                    </a:solidFill>
                    <a:effectLst/>
                    <a:uLnTx/>
                    <a:uFillTx/>
                    <a:latin typeface="+mn-lt"/>
                  </a:rPr>
                  <a:t> &gt; </a:t>
                </a:r>
                <a:r>
                  <a:rPr kumimoji="0" lang="en-US" sz="1600" b="1" i="0" u="none" strike="noStrike" kern="0" cap="none" spc="0" normalizeH="0" baseline="0" noProof="0" dirty="0" err="1">
                    <a:ln>
                      <a:noFill/>
                    </a:ln>
                    <a:solidFill>
                      <a:srgbClr val="000000"/>
                    </a:solidFill>
                    <a:effectLst/>
                    <a:uLnTx/>
                    <a:uFillTx/>
                    <a:latin typeface="+mn-lt"/>
                  </a:rPr>
                  <a:t>E</a:t>
                </a:r>
                <a:r>
                  <a:rPr kumimoji="0" lang="en-US" sz="1600" b="1" i="0" u="none" strike="noStrike" kern="0" cap="none" spc="0" normalizeH="0" baseline="-25000" noProof="0" dirty="0" err="1">
                    <a:ln>
                      <a:noFill/>
                    </a:ln>
                    <a:solidFill>
                      <a:srgbClr val="000000"/>
                    </a:solidFill>
                    <a:effectLst/>
                    <a:uLnTx/>
                    <a:uFillTx/>
                    <a:latin typeface="+mn-lt"/>
                  </a:rPr>
                  <a:t>threshold</a:t>
                </a:r>
                <a:r>
                  <a:rPr kumimoji="0" lang="en-US" sz="1600" b="1" i="0" u="none" strike="noStrike" kern="0" cap="none" spc="0" normalizeH="0" baseline="0" noProof="0" dirty="0">
                    <a:ln>
                      <a:noFill/>
                    </a:ln>
                    <a:solidFill>
                      <a:srgbClr val="000000"/>
                    </a:solidFill>
                    <a:effectLst/>
                    <a:uLnTx/>
                    <a:uFillTx/>
                    <a:latin typeface="+mn-lt"/>
                  </a:rPr>
                  <a:t>)</a:t>
                </a:r>
              </a:p>
              <a:p>
                <a:pPr marL="269875" marR="0" lvl="0" indent="-269875" defTabSz="914400" eaLnBrk="1" fontAlgn="base" latinLnBrk="0" hangingPunct="1">
                  <a:lnSpc>
                    <a:spcPts val="1700"/>
                  </a:lnSpc>
                  <a:spcBef>
                    <a:spcPts val="1000"/>
                  </a:spcBef>
                  <a:spcAft>
                    <a:spcPct val="0"/>
                  </a:spcAft>
                  <a:buClrTx/>
                  <a:buSzTx/>
                  <a:buFont typeface="Symbol" pitchFamily="18" charset="2"/>
                  <a:buChar char="¨"/>
                  <a:tabLst/>
                  <a:defRPr/>
                </a:pPr>
                <a:r>
                  <a:rPr kumimoji="0" lang="en-US" sz="1600" b="1" i="0" u="none" strike="noStrike" kern="0" cap="none" spc="0" normalizeH="0" baseline="0" noProof="0" dirty="0">
                    <a:ln>
                      <a:noFill/>
                    </a:ln>
                    <a:solidFill>
                      <a:srgbClr val="000000"/>
                    </a:solidFill>
                    <a:effectLst/>
                    <a:uLnTx/>
                    <a:uFillTx/>
                    <a:latin typeface="+mn-lt"/>
                  </a:rPr>
                  <a:t>Addition of nitrogen increases the D retention by a</a:t>
                </a:r>
                <a:r>
                  <a:rPr kumimoji="0" lang="en-US" sz="1600" b="1" i="0" u="none" strike="noStrike" kern="0" cap="none" spc="0" normalizeH="0" noProof="0" dirty="0">
                    <a:ln>
                      <a:noFill/>
                    </a:ln>
                    <a:solidFill>
                      <a:srgbClr val="000000"/>
                    </a:solidFill>
                    <a:effectLst/>
                    <a:uLnTx/>
                    <a:uFillTx/>
                    <a:latin typeface="+mn-lt"/>
                  </a:rPr>
                  <a:t> </a:t>
                </a:r>
                <a:r>
                  <a:rPr kumimoji="0" lang="en-US" sz="1600" b="1" i="0" u="none" strike="noStrike" kern="0" cap="none" spc="0" normalizeH="0" baseline="0" noProof="0" dirty="0">
                    <a:ln>
                      <a:noFill/>
                    </a:ln>
                    <a:solidFill>
                      <a:srgbClr val="000000"/>
                    </a:solidFill>
                    <a:effectLst/>
                    <a:uLnTx/>
                    <a:uFillTx/>
                    <a:latin typeface="+mn-lt"/>
                  </a:rPr>
                  <a:t>factor of ~10 and ~100 for 500 K and 770 K,</a:t>
                </a:r>
                <a:r>
                  <a:rPr kumimoji="0" lang="en-US" sz="1600" b="1" i="0" u="none" strike="noStrike" kern="0" cap="none" spc="0" normalizeH="0" noProof="0" dirty="0">
                    <a:ln>
                      <a:noFill/>
                    </a:ln>
                    <a:solidFill>
                      <a:srgbClr val="000000"/>
                    </a:solidFill>
                    <a:effectLst/>
                    <a:uLnTx/>
                    <a:uFillTx/>
                    <a:latin typeface="+mn-lt"/>
                  </a:rPr>
                  <a:t> </a:t>
                </a:r>
                <a:r>
                  <a:rPr kumimoji="0" lang="en-US" sz="1600" b="1" i="0" u="none" strike="noStrike" kern="0" cap="none" spc="0" normalizeH="0" baseline="0" noProof="0" dirty="0">
                    <a:ln>
                      <a:noFill/>
                    </a:ln>
                    <a:solidFill>
                      <a:srgbClr val="000000"/>
                    </a:solidFill>
                    <a:effectLst/>
                    <a:uLnTx/>
                    <a:uFillTx/>
                    <a:latin typeface="+mn-lt"/>
                  </a:rPr>
                  <a:t>respectively. N enriched layer serves as a desorption barrier for D.</a:t>
                </a:r>
              </a:p>
            </p:txBody>
          </p:sp>
          <p:pic>
            <p:nvPicPr>
              <p:cNvPr id="10" name="Grafik 2">
                <a:extLst>
                  <a:ext uri="{FF2B5EF4-FFF2-40B4-BE49-F238E27FC236}">
                    <a16:creationId xmlns:a16="http://schemas.microsoft.com/office/drawing/2014/main" id="{C00466F4-C20D-4D87-B92F-2F597E41D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1575" y="2225663"/>
                <a:ext cx="5530425" cy="763633"/>
              </a:xfrm>
              <a:prstGeom prst="rect">
                <a:avLst/>
              </a:prstGeom>
            </p:spPr>
          </p:pic>
          <p:pic>
            <p:nvPicPr>
              <p:cNvPr id="11" name="Grafik 11">
                <a:extLst>
                  <a:ext uri="{FF2B5EF4-FFF2-40B4-BE49-F238E27FC236}">
                    <a16:creationId xmlns:a16="http://schemas.microsoft.com/office/drawing/2014/main" id="{E0E4012C-CCA3-4565-AE79-20416B8F4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1032" y="3557975"/>
                <a:ext cx="427482" cy="466344"/>
              </a:xfrm>
              <a:prstGeom prst="rect">
                <a:avLst/>
              </a:prstGeom>
            </p:spPr>
          </p:pic>
          <p:pic>
            <p:nvPicPr>
              <p:cNvPr id="12" name="Grafik 12">
                <a:extLst>
                  <a:ext uri="{FF2B5EF4-FFF2-40B4-BE49-F238E27FC236}">
                    <a16:creationId xmlns:a16="http://schemas.microsoft.com/office/drawing/2014/main" id="{9AE9578B-6D9D-4338-8A48-1A6C1490F1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57148" y="4227269"/>
                <a:ext cx="427482" cy="466344"/>
              </a:xfrm>
              <a:prstGeom prst="rect">
                <a:avLst/>
              </a:prstGeom>
            </p:spPr>
          </p:pic>
          <p:pic>
            <p:nvPicPr>
              <p:cNvPr id="13" name="Grafik 13">
                <a:extLst>
                  <a:ext uri="{FF2B5EF4-FFF2-40B4-BE49-F238E27FC236}">
                    <a16:creationId xmlns:a16="http://schemas.microsoft.com/office/drawing/2014/main" id="{BF4C57B1-4878-4C6E-A16E-8C53E2558D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53505" y="3107282"/>
                <a:ext cx="438912" cy="475488"/>
              </a:xfrm>
              <a:prstGeom prst="rect">
                <a:avLst/>
              </a:prstGeom>
            </p:spPr>
          </p:pic>
          <p:pic>
            <p:nvPicPr>
              <p:cNvPr id="14" name="Grafik 14">
                <a:extLst>
                  <a:ext uri="{FF2B5EF4-FFF2-40B4-BE49-F238E27FC236}">
                    <a16:creationId xmlns:a16="http://schemas.microsoft.com/office/drawing/2014/main" id="{A1ABBB54-E37A-42B6-B97F-632BD33B51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3722" y="4976024"/>
                <a:ext cx="450908" cy="493181"/>
              </a:xfrm>
              <a:prstGeom prst="rect">
                <a:avLst/>
              </a:prstGeom>
            </p:spPr>
          </p:pic>
        </p:grpSp>
        <p:sp>
          <p:nvSpPr>
            <p:cNvPr id="15" name="テキスト ボックス 14">
              <a:extLst>
                <a:ext uri="{FF2B5EF4-FFF2-40B4-BE49-F238E27FC236}">
                  <a16:creationId xmlns:a16="http://schemas.microsoft.com/office/drawing/2014/main" id="{93319AAB-C351-42E2-8BF4-CF46E75B08C8}"/>
                </a:ext>
              </a:extLst>
            </p:cNvPr>
            <p:cNvSpPr txBox="1"/>
            <p:nvPr/>
          </p:nvSpPr>
          <p:spPr>
            <a:xfrm>
              <a:off x="8142403" y="1758333"/>
              <a:ext cx="2109873" cy="369332"/>
            </a:xfrm>
            <a:prstGeom prst="rect">
              <a:avLst/>
            </a:prstGeom>
            <a:noFill/>
          </p:spPr>
          <p:txBody>
            <a:bodyPr wrap="none" rtlCol="0">
              <a:spAutoFit/>
            </a:bodyPr>
            <a:lstStyle/>
            <a:p>
              <a:r>
                <a:rPr kumimoji="1" lang="en-US" altLang="ja-JP" dirty="0"/>
                <a:t>in PSI-2 and Pisces-A</a:t>
              </a:r>
              <a:endParaRPr kumimoji="1" lang="ja-JP" altLang="en-US" dirty="0"/>
            </a:p>
          </p:txBody>
        </p:sp>
        <p:pic>
          <p:nvPicPr>
            <p:cNvPr id="17" name="Grafik 10">
              <a:extLst>
                <a:ext uri="{FF2B5EF4-FFF2-40B4-BE49-F238E27FC236}">
                  <a16:creationId xmlns:a16="http://schemas.microsoft.com/office/drawing/2014/main" id="{462EB2CF-EEE9-4F91-9C42-5FC8E8D472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3761" y="5438609"/>
              <a:ext cx="1095415" cy="319463"/>
            </a:xfrm>
            <a:prstGeom prst="rect">
              <a:avLst/>
            </a:prstGeom>
          </p:spPr>
        </p:pic>
        <p:pic>
          <p:nvPicPr>
            <p:cNvPr id="18" name="Picture 98" descr="TEC-Logo für PPT ohne Schriftzug Jülich Blue">
              <a:extLst>
                <a:ext uri="{FF2B5EF4-FFF2-40B4-BE49-F238E27FC236}">
                  <a16:creationId xmlns:a16="http://schemas.microsoft.com/office/drawing/2014/main" id="{284C08C4-BA70-4ADB-B07F-A4B38FA281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4701" y="5419064"/>
              <a:ext cx="330540" cy="33054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図 18">
            <a:extLst>
              <a:ext uri="{FF2B5EF4-FFF2-40B4-BE49-F238E27FC236}">
                <a16:creationId xmlns:a16="http://schemas.microsoft.com/office/drawing/2014/main" id="{AEE52622-8FA3-4990-A072-CBADACC547FB}"/>
              </a:ext>
            </a:extLst>
          </p:cNvPr>
          <p:cNvPicPr>
            <a:picLocks noChangeAspect="1"/>
          </p:cNvPicPr>
          <p:nvPr/>
        </p:nvPicPr>
        <p:blipFill>
          <a:blip r:embed="rId9"/>
          <a:stretch>
            <a:fillRect/>
          </a:stretch>
        </p:blipFill>
        <p:spPr>
          <a:xfrm>
            <a:off x="0" y="839802"/>
            <a:ext cx="6297433" cy="1588891"/>
          </a:xfrm>
          <a:prstGeom prst="rect">
            <a:avLst/>
          </a:prstGeom>
        </p:spPr>
      </p:pic>
      <p:sp>
        <p:nvSpPr>
          <p:cNvPr id="20" name="正方形/長方形 19">
            <a:extLst>
              <a:ext uri="{FF2B5EF4-FFF2-40B4-BE49-F238E27FC236}">
                <a16:creationId xmlns:a16="http://schemas.microsoft.com/office/drawing/2014/main" id="{A65E7A0C-A431-4860-867C-2D504D5798B1}"/>
              </a:ext>
            </a:extLst>
          </p:cNvPr>
          <p:cNvSpPr/>
          <p:nvPr/>
        </p:nvSpPr>
        <p:spPr>
          <a:xfrm>
            <a:off x="151157" y="2276078"/>
            <a:ext cx="5944843" cy="2169825"/>
          </a:xfrm>
          <a:prstGeom prst="rect">
            <a:avLst/>
          </a:prstGeom>
        </p:spPr>
        <p:txBody>
          <a:bodyPr wrap="square">
            <a:spAutoFit/>
          </a:bodyPr>
          <a:lstStyle/>
          <a:p>
            <a:endParaRPr lang="ja-JP" altLang="en-US" sz="1100" dirty="0">
              <a:solidFill>
                <a:srgbClr val="000000"/>
              </a:solidFill>
              <a:latin typeface="Arial" panose="020B0604020202020204" pitchFamily="34" charset="0"/>
            </a:endParaRPr>
          </a:p>
          <a:p>
            <a:pPr marL="285750" indent="-285750">
              <a:buFont typeface="Wingdings" panose="05000000000000000000" pitchFamily="2" charset="2"/>
              <a:buChar char="l"/>
            </a:pPr>
            <a:r>
              <a:rPr lang="en-US" altLang="ja-JP" dirty="0">
                <a:solidFill>
                  <a:srgbClr val="000000"/>
                </a:solidFill>
                <a:latin typeface="Arial" panose="020B0604020202020204" pitchFamily="34" charset="0"/>
              </a:rPr>
              <a:t>Initial AUG experiments suggest that boron powder injection can be used to augment </a:t>
            </a:r>
            <a:r>
              <a:rPr lang="en-US" altLang="ja-JP" dirty="0" err="1">
                <a:solidFill>
                  <a:srgbClr val="000000"/>
                </a:solidFill>
                <a:latin typeface="Arial" panose="020B0604020202020204" pitchFamily="34" charset="0"/>
              </a:rPr>
              <a:t>boronization</a:t>
            </a:r>
            <a:r>
              <a:rPr lang="en-US" altLang="ja-JP" dirty="0">
                <a:solidFill>
                  <a:srgbClr val="000000"/>
                </a:solidFill>
                <a:latin typeface="Arial" panose="020B0604020202020204" pitchFamily="34" charset="0"/>
              </a:rPr>
              <a:t> coating during tokamak operation </a:t>
            </a:r>
          </a:p>
          <a:p>
            <a:pPr marL="742950" lvl="1" indent="-285750">
              <a:buFont typeface="Arial" panose="020B0604020202020204" pitchFamily="34" charset="0"/>
              <a:buChar char="•"/>
            </a:pPr>
            <a:r>
              <a:rPr lang="en-US" altLang="ja-JP" sz="1400" dirty="0">
                <a:solidFill>
                  <a:srgbClr val="000000"/>
                </a:solidFill>
                <a:latin typeface="Arial" panose="020B0604020202020204" pitchFamily="34" charset="0"/>
              </a:rPr>
              <a:t>Successful modification of edge impurity levels </a:t>
            </a:r>
          </a:p>
          <a:p>
            <a:pPr marL="742950" lvl="1" indent="-285750">
              <a:buFont typeface="Arial" panose="020B0604020202020204" pitchFamily="34" charset="0"/>
              <a:buChar char="•"/>
            </a:pPr>
            <a:r>
              <a:rPr lang="en-US" altLang="ja-JP" sz="1400" dirty="0">
                <a:solidFill>
                  <a:srgbClr val="000000"/>
                </a:solidFill>
                <a:latin typeface="Arial" panose="020B0604020202020204" pitchFamily="34" charset="0"/>
              </a:rPr>
              <a:t>Successful access to low density for RMP ELM suppression </a:t>
            </a:r>
          </a:p>
          <a:p>
            <a:pPr marL="742950" lvl="1" indent="-285750">
              <a:buFont typeface="Arial" panose="020B0604020202020204" pitchFamily="34" charset="0"/>
              <a:buChar char="•"/>
            </a:pPr>
            <a:r>
              <a:rPr lang="en-US" altLang="ja-JP" sz="1400" dirty="0">
                <a:solidFill>
                  <a:srgbClr val="000000"/>
                </a:solidFill>
                <a:latin typeface="Arial" panose="020B0604020202020204" pitchFamily="34" charset="0"/>
              </a:rPr>
              <a:t>Upcoming experiments planned to corroborate results and optimize technique </a:t>
            </a:r>
          </a:p>
          <a:p>
            <a:pPr marL="285750" indent="-285750">
              <a:buFont typeface="Wingdings" panose="05000000000000000000" pitchFamily="2" charset="2"/>
              <a:buChar char="l"/>
            </a:pPr>
            <a:endParaRPr lang="ja-JP" altLang="en-US" sz="1400" dirty="0">
              <a:solidFill>
                <a:srgbClr val="000000"/>
              </a:solidFill>
              <a:latin typeface="Arial" panose="020B0604020202020204" pitchFamily="34" charset="0"/>
            </a:endParaRPr>
          </a:p>
        </p:txBody>
      </p:sp>
      <p:pic>
        <p:nvPicPr>
          <p:cNvPr id="21" name="図 20">
            <a:extLst>
              <a:ext uri="{FF2B5EF4-FFF2-40B4-BE49-F238E27FC236}">
                <a16:creationId xmlns:a16="http://schemas.microsoft.com/office/drawing/2014/main" id="{B9A6CF88-D583-416E-8EDA-3CCCA41C6A94}"/>
              </a:ext>
            </a:extLst>
          </p:cNvPr>
          <p:cNvPicPr>
            <a:picLocks noChangeAspect="1"/>
          </p:cNvPicPr>
          <p:nvPr/>
        </p:nvPicPr>
        <p:blipFill>
          <a:blip r:embed="rId10"/>
          <a:stretch>
            <a:fillRect/>
          </a:stretch>
        </p:blipFill>
        <p:spPr>
          <a:xfrm>
            <a:off x="2973788" y="4213456"/>
            <a:ext cx="3243789" cy="2493323"/>
          </a:xfrm>
          <a:prstGeom prst="rect">
            <a:avLst/>
          </a:prstGeom>
        </p:spPr>
      </p:pic>
      <p:sp>
        <p:nvSpPr>
          <p:cNvPr id="3" name="正方形/長方形 2">
            <a:extLst>
              <a:ext uri="{FF2B5EF4-FFF2-40B4-BE49-F238E27FC236}">
                <a16:creationId xmlns:a16="http://schemas.microsoft.com/office/drawing/2014/main" id="{A341BD89-A479-4AD4-8AFA-DA7BD2D33E02}"/>
              </a:ext>
            </a:extLst>
          </p:cNvPr>
          <p:cNvSpPr/>
          <p:nvPr/>
        </p:nvSpPr>
        <p:spPr>
          <a:xfrm>
            <a:off x="121577" y="4246556"/>
            <a:ext cx="2852211" cy="1477328"/>
          </a:xfrm>
          <a:prstGeom prst="rect">
            <a:avLst/>
          </a:prstGeom>
        </p:spPr>
        <p:txBody>
          <a:bodyPr wrap="square">
            <a:spAutoFit/>
          </a:bodyPr>
          <a:lstStyle/>
          <a:p>
            <a:pPr marL="285750" indent="-285750">
              <a:buFont typeface="Wingdings" panose="05000000000000000000" pitchFamily="2" charset="2"/>
              <a:buChar char="l"/>
            </a:pPr>
            <a:r>
              <a:rPr lang="en-US" altLang="ja-JP" dirty="0">
                <a:solidFill>
                  <a:srgbClr val="000000"/>
                </a:solidFill>
                <a:latin typeface="Arial" panose="020B0604020202020204" pitchFamily="34" charset="0"/>
              </a:rPr>
              <a:t>Particulate wall conditioning could aid steady-state operation where initial coatings will erode rapidly </a:t>
            </a:r>
          </a:p>
        </p:txBody>
      </p:sp>
      <p:sp>
        <p:nvSpPr>
          <p:cNvPr id="6" name="テキスト ボックス 5">
            <a:extLst>
              <a:ext uri="{FF2B5EF4-FFF2-40B4-BE49-F238E27FC236}">
                <a16:creationId xmlns:a16="http://schemas.microsoft.com/office/drawing/2014/main" id="{D06B732A-CCA7-4880-8B3F-3524EA32F12C}"/>
              </a:ext>
            </a:extLst>
          </p:cNvPr>
          <p:cNvSpPr txBox="1"/>
          <p:nvPr/>
        </p:nvSpPr>
        <p:spPr>
          <a:xfrm>
            <a:off x="10449856" y="1793909"/>
            <a:ext cx="1647390" cy="369332"/>
          </a:xfrm>
          <a:prstGeom prst="rect">
            <a:avLst/>
          </a:prstGeom>
          <a:solidFill>
            <a:schemeClr val="accent4">
              <a:lumMod val="60000"/>
              <a:lumOff val="40000"/>
            </a:schemeClr>
          </a:solidFill>
        </p:spPr>
        <p:txBody>
          <a:bodyPr wrap="square" rtlCol="0">
            <a:spAutoFit/>
          </a:bodyPr>
          <a:lstStyle/>
          <a:p>
            <a:r>
              <a:rPr lang="en-US" altLang="ja-JP" dirty="0">
                <a:solidFill>
                  <a:schemeClr val="accent1">
                    <a:lumMod val="75000"/>
                  </a:schemeClr>
                </a:solidFill>
              </a:rPr>
              <a:t>MPT/1-1 </a:t>
            </a:r>
            <a:r>
              <a:rPr lang="en-US" altLang="ja-JP" dirty="0" err="1">
                <a:solidFill>
                  <a:schemeClr val="accent1">
                    <a:lumMod val="75000"/>
                  </a:schemeClr>
                </a:solidFill>
              </a:rPr>
              <a:t>Kreter</a:t>
            </a:r>
            <a:endParaRPr kumimoji="1" lang="ja-JP" altLang="en-US" dirty="0">
              <a:solidFill>
                <a:schemeClr val="accent1">
                  <a:lumMod val="75000"/>
                </a:schemeClr>
              </a:solidFill>
            </a:endParaRPr>
          </a:p>
        </p:txBody>
      </p:sp>
      <p:sp>
        <p:nvSpPr>
          <p:cNvPr id="22" name="テキスト ボックス 21">
            <a:extLst>
              <a:ext uri="{FF2B5EF4-FFF2-40B4-BE49-F238E27FC236}">
                <a16:creationId xmlns:a16="http://schemas.microsoft.com/office/drawing/2014/main" id="{A63C71E9-3D92-412E-A6E4-EBF4595186AC}"/>
              </a:ext>
            </a:extLst>
          </p:cNvPr>
          <p:cNvSpPr txBox="1"/>
          <p:nvPr/>
        </p:nvSpPr>
        <p:spPr>
          <a:xfrm>
            <a:off x="4492927" y="1373274"/>
            <a:ext cx="1724650" cy="369332"/>
          </a:xfrm>
          <a:prstGeom prst="rect">
            <a:avLst/>
          </a:prstGeom>
          <a:solidFill>
            <a:schemeClr val="accent4">
              <a:lumMod val="60000"/>
              <a:lumOff val="40000"/>
            </a:schemeClr>
          </a:solidFill>
        </p:spPr>
        <p:txBody>
          <a:bodyPr wrap="square" rtlCol="0">
            <a:spAutoFit/>
          </a:bodyPr>
          <a:lstStyle/>
          <a:p>
            <a:r>
              <a:rPr lang="en-US" altLang="ja-JP" dirty="0">
                <a:solidFill>
                  <a:schemeClr val="accent1">
                    <a:lumMod val="75000"/>
                  </a:schemeClr>
                </a:solidFill>
              </a:rPr>
              <a:t>FIP/2-3 Lunsford</a:t>
            </a:r>
            <a:endParaRPr kumimoji="1" lang="ja-JP" altLang="en-US" dirty="0">
              <a:solidFill>
                <a:schemeClr val="accent1">
                  <a:lumMod val="75000"/>
                </a:schemeClr>
              </a:solidFill>
            </a:endParaRPr>
          </a:p>
        </p:txBody>
      </p:sp>
      <p:sp>
        <p:nvSpPr>
          <p:cNvPr id="23" name="テキスト ボックス 22">
            <a:extLst>
              <a:ext uri="{FF2B5EF4-FFF2-40B4-BE49-F238E27FC236}">
                <a16:creationId xmlns:a16="http://schemas.microsoft.com/office/drawing/2014/main" id="{EC32425E-F15F-42F3-87BD-326784C1BE06}"/>
              </a:ext>
            </a:extLst>
          </p:cNvPr>
          <p:cNvSpPr txBox="1"/>
          <p:nvPr/>
        </p:nvSpPr>
        <p:spPr>
          <a:xfrm>
            <a:off x="6525768" y="5670611"/>
            <a:ext cx="5677901" cy="1200329"/>
          </a:xfrm>
          <a:prstGeom prst="rect">
            <a:avLst/>
          </a:prstGeom>
          <a:noFill/>
        </p:spPr>
        <p:txBody>
          <a:bodyPr wrap="none" rtlCol="0">
            <a:spAutoFit/>
          </a:bodyPr>
          <a:lstStyle/>
          <a:p>
            <a:r>
              <a:rPr lang="en-US" altLang="ja-JP" sz="2400" b="1" dirty="0">
                <a:solidFill>
                  <a:srgbClr val="FF0000"/>
                </a:solidFill>
              </a:rPr>
              <a:t>Advanced concepts of: </a:t>
            </a:r>
          </a:p>
          <a:p>
            <a:pPr marL="342900" indent="-342900">
              <a:buFont typeface="Arial" panose="020B0604020202020204" pitchFamily="34" charset="0"/>
              <a:buChar char="•"/>
            </a:pPr>
            <a:r>
              <a:rPr kumimoji="1" lang="en-US" altLang="ja-JP" sz="2400" b="1" dirty="0">
                <a:solidFill>
                  <a:srgbClr val="FF0000"/>
                </a:solidFill>
              </a:rPr>
              <a:t>B powder injection,</a:t>
            </a:r>
          </a:p>
          <a:p>
            <a:pPr marL="342900" indent="-342900">
              <a:buFont typeface="Arial" panose="020B0604020202020204" pitchFamily="34" charset="0"/>
              <a:buChar char="•"/>
            </a:pPr>
            <a:r>
              <a:rPr lang="en-US" altLang="ja-JP" sz="2400" b="1" dirty="0">
                <a:solidFill>
                  <a:srgbClr val="FF0000"/>
                </a:solidFill>
              </a:rPr>
              <a:t>D Retention in W with impurities tested.</a:t>
            </a:r>
            <a:endParaRPr kumimoji="1" lang="en-US" altLang="ja-JP" sz="2400" b="1" dirty="0">
              <a:solidFill>
                <a:srgbClr val="FF0000"/>
              </a:solidFill>
            </a:endParaRPr>
          </a:p>
        </p:txBody>
      </p:sp>
    </p:spTree>
    <p:extLst>
      <p:ext uri="{BB962C8B-B14F-4D97-AF65-F5344CB8AC3E}">
        <p14:creationId xmlns:p14="http://schemas.microsoft.com/office/powerpoint/2010/main" val="1300526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519087" y="46181"/>
            <a:ext cx="5109284" cy="646331"/>
          </a:xfrm>
          <a:prstGeom prst="rect">
            <a:avLst/>
          </a:prstGeom>
          <a:noFill/>
        </p:spPr>
        <p:txBody>
          <a:bodyPr wrap="none" rtlCol="0">
            <a:spAutoFit/>
          </a:bodyPr>
          <a:lstStyle/>
          <a:p>
            <a:pPr algn="ct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Vessel Components</a:t>
            </a:r>
            <a:endPar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0" name="组合 48">
            <a:extLst>
              <a:ext uri="{FF2B5EF4-FFF2-40B4-BE49-F238E27FC236}">
                <a16:creationId xmlns:a16="http://schemas.microsoft.com/office/drawing/2014/main" id="{883D4B31-228E-4B82-8AE9-31F9F6453428}"/>
              </a:ext>
            </a:extLst>
          </p:cNvPr>
          <p:cNvGrpSpPr>
            <a:grpSpLocks noChangeAspect="1"/>
          </p:cNvGrpSpPr>
          <p:nvPr/>
        </p:nvGrpSpPr>
        <p:grpSpPr bwMode="auto">
          <a:xfrm>
            <a:off x="237190" y="1440045"/>
            <a:ext cx="5303735" cy="2281165"/>
            <a:chOff x="134340" y="4077071"/>
            <a:chExt cx="5157740" cy="2221022"/>
          </a:xfrm>
        </p:grpSpPr>
        <p:pic>
          <p:nvPicPr>
            <p:cNvPr id="11" name="图片 14">
              <a:extLst>
                <a:ext uri="{FF2B5EF4-FFF2-40B4-BE49-F238E27FC236}">
                  <a16:creationId xmlns:a16="http://schemas.microsoft.com/office/drawing/2014/main" id="{FE0E5232-D9BD-49EB-BDBC-393C1DA9AFB2}"/>
                </a:ext>
              </a:extLst>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77071"/>
              <a:ext cx="5040560" cy="222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接箭头连接符 47">
              <a:extLst>
                <a:ext uri="{FF2B5EF4-FFF2-40B4-BE49-F238E27FC236}">
                  <a16:creationId xmlns:a16="http://schemas.microsoft.com/office/drawing/2014/main" id="{8E4061F7-0009-45B6-A8A5-F739312146B5}"/>
                </a:ext>
              </a:extLst>
            </p:cNvPr>
            <p:cNvCxnSpPr/>
            <p:nvPr/>
          </p:nvCxnSpPr>
          <p:spPr>
            <a:xfrm flipV="1">
              <a:off x="1581668" y="5589877"/>
              <a:ext cx="0" cy="42931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48">
              <a:extLst>
                <a:ext uri="{FF2B5EF4-FFF2-40B4-BE49-F238E27FC236}">
                  <a16:creationId xmlns:a16="http://schemas.microsoft.com/office/drawing/2014/main" id="{07740577-4B76-427D-9D57-C1F528F431AD}"/>
                </a:ext>
              </a:extLst>
            </p:cNvPr>
            <p:cNvCxnSpPr/>
            <p:nvPr/>
          </p:nvCxnSpPr>
          <p:spPr>
            <a:xfrm>
              <a:off x="1144119" y="5589877"/>
              <a:ext cx="0" cy="35921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上弧形箭头 44">
              <a:extLst>
                <a:ext uri="{FF2B5EF4-FFF2-40B4-BE49-F238E27FC236}">
                  <a16:creationId xmlns:a16="http://schemas.microsoft.com/office/drawing/2014/main" id="{8233346D-9A01-422B-99AC-99E4FC7DEBBC}"/>
                </a:ext>
              </a:extLst>
            </p:cNvPr>
            <p:cNvSpPr/>
            <p:nvPr/>
          </p:nvSpPr>
          <p:spPr>
            <a:xfrm rot="11519242">
              <a:off x="969100" y="5213136"/>
              <a:ext cx="274197" cy="96376"/>
            </a:xfrm>
            <a:prstGeom prst="curvedDownArrow">
              <a:avLst>
                <a:gd name="adj1" fmla="val 25000"/>
                <a:gd name="adj2" fmla="val 80095"/>
                <a:gd name="adj3" fmla="val 25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charset="0"/>
                <a:buNone/>
                <a:defRPr/>
              </a:pPr>
              <a:endParaRPr lang="zh-CN" altLang="en-US" sz="1600">
                <a:solidFill>
                  <a:schemeClr val="tx1"/>
                </a:solidFill>
              </a:endParaRPr>
            </a:p>
          </p:txBody>
        </p:sp>
        <p:sp>
          <p:nvSpPr>
            <p:cNvPr id="15" name="下弧形箭头 45">
              <a:extLst>
                <a:ext uri="{FF2B5EF4-FFF2-40B4-BE49-F238E27FC236}">
                  <a16:creationId xmlns:a16="http://schemas.microsoft.com/office/drawing/2014/main" id="{DE37CCA5-BB59-4BA1-A16D-84E442535C33}"/>
                </a:ext>
              </a:extLst>
            </p:cNvPr>
            <p:cNvSpPr/>
            <p:nvPr/>
          </p:nvSpPr>
          <p:spPr>
            <a:xfrm rot="553222">
              <a:off x="538844" y="5086096"/>
              <a:ext cx="288782" cy="143103"/>
            </a:xfrm>
            <a:prstGeom prst="curved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charset="0"/>
                <a:buNone/>
                <a:defRPr/>
              </a:pPr>
              <a:endParaRPr lang="zh-CN" altLang="en-US" sz="1600">
                <a:solidFill>
                  <a:schemeClr val="tx1"/>
                </a:solidFill>
              </a:endParaRPr>
            </a:p>
          </p:txBody>
        </p:sp>
        <p:sp>
          <p:nvSpPr>
            <p:cNvPr id="16" name="TextBox 46">
              <a:extLst>
                <a:ext uri="{FF2B5EF4-FFF2-40B4-BE49-F238E27FC236}">
                  <a16:creationId xmlns:a16="http://schemas.microsoft.com/office/drawing/2014/main" id="{94E41EC9-389E-4B8D-8553-82B9FABBD99A}"/>
                </a:ext>
              </a:extLst>
            </p:cNvPr>
            <p:cNvSpPr txBox="1">
              <a:spLocks noChangeArrowheads="1"/>
            </p:cNvSpPr>
            <p:nvPr/>
          </p:nvSpPr>
          <p:spPr bwMode="auto">
            <a:xfrm>
              <a:off x="134340" y="5733255"/>
              <a:ext cx="1053286" cy="45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600" b="1" dirty="0">
                  <a:solidFill>
                    <a:srgbClr val="C00000"/>
                  </a:solidFill>
                  <a:ea typeface="宋体" panose="02010600030101010101" pitchFamily="2" charset="-122"/>
                </a:rPr>
                <a:t>Outlet</a:t>
              </a:r>
              <a:endParaRPr lang="zh-CN" altLang="en-US" sz="1600" b="1" dirty="0">
                <a:solidFill>
                  <a:srgbClr val="C00000"/>
                </a:solidFill>
                <a:ea typeface="宋体" panose="02010600030101010101" pitchFamily="2" charset="-122"/>
              </a:endParaRPr>
            </a:p>
          </p:txBody>
        </p:sp>
        <p:sp>
          <p:nvSpPr>
            <p:cNvPr id="17" name="TextBox 47">
              <a:extLst>
                <a:ext uri="{FF2B5EF4-FFF2-40B4-BE49-F238E27FC236}">
                  <a16:creationId xmlns:a16="http://schemas.microsoft.com/office/drawing/2014/main" id="{369B157C-75FF-4486-93D7-C9F7EF8B86F0}"/>
                </a:ext>
              </a:extLst>
            </p:cNvPr>
            <p:cNvSpPr txBox="1">
              <a:spLocks noChangeArrowheads="1"/>
            </p:cNvSpPr>
            <p:nvPr/>
          </p:nvSpPr>
          <p:spPr bwMode="auto">
            <a:xfrm>
              <a:off x="1558550" y="5783490"/>
              <a:ext cx="816676" cy="42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600" b="1" dirty="0">
                  <a:solidFill>
                    <a:srgbClr val="00B050"/>
                  </a:solidFill>
                  <a:ea typeface="宋体" panose="02010600030101010101" pitchFamily="2" charset="-122"/>
                </a:rPr>
                <a:t>inlet</a:t>
              </a:r>
              <a:endParaRPr lang="zh-CN" altLang="en-US" sz="1600" b="1" dirty="0">
                <a:solidFill>
                  <a:srgbClr val="00B050"/>
                </a:solidFill>
                <a:ea typeface="宋体" panose="02010600030101010101" pitchFamily="2" charset="-122"/>
              </a:endParaRPr>
            </a:p>
          </p:txBody>
        </p:sp>
      </p:grpSp>
      <p:sp>
        <p:nvSpPr>
          <p:cNvPr id="8" name="テキスト ボックス 7">
            <a:extLst>
              <a:ext uri="{FF2B5EF4-FFF2-40B4-BE49-F238E27FC236}">
                <a16:creationId xmlns:a16="http://schemas.microsoft.com/office/drawing/2014/main" id="{334C40B7-28D8-4F00-9C9F-A789BE1E80A6}"/>
              </a:ext>
            </a:extLst>
          </p:cNvPr>
          <p:cNvSpPr txBox="1"/>
          <p:nvPr/>
        </p:nvSpPr>
        <p:spPr>
          <a:xfrm>
            <a:off x="-205" y="786626"/>
            <a:ext cx="5996963" cy="584775"/>
          </a:xfrm>
          <a:prstGeom prst="rect">
            <a:avLst/>
          </a:prstGeom>
          <a:noFill/>
        </p:spPr>
        <p:txBody>
          <a:bodyPr wrap="none" rtlCol="0">
            <a:spAutoFit/>
          </a:bodyPr>
          <a:lstStyle/>
          <a:p>
            <a:r>
              <a:rPr kumimoji="1" lang="en-US" altLang="ja-JP" sz="3200" b="1" dirty="0"/>
              <a:t>ITER Enhanced Heat Flux First wall</a:t>
            </a:r>
            <a:endParaRPr kumimoji="1" lang="ja-JP" altLang="en-US" sz="3200" b="1" dirty="0"/>
          </a:p>
        </p:txBody>
      </p:sp>
      <p:sp>
        <p:nvSpPr>
          <p:cNvPr id="18" name="正方形/長方形 17">
            <a:extLst>
              <a:ext uri="{FF2B5EF4-FFF2-40B4-BE49-F238E27FC236}">
                <a16:creationId xmlns:a16="http://schemas.microsoft.com/office/drawing/2014/main" id="{3755AD85-C28B-450D-843D-44D29024FADD}"/>
              </a:ext>
            </a:extLst>
          </p:cNvPr>
          <p:cNvSpPr/>
          <p:nvPr/>
        </p:nvSpPr>
        <p:spPr>
          <a:xfrm>
            <a:off x="281155" y="4294714"/>
            <a:ext cx="4737336" cy="1326645"/>
          </a:xfrm>
          <a:prstGeom prst="rect">
            <a:avLst/>
          </a:prstGeom>
        </p:spPr>
        <p:txBody>
          <a:bodyPr wrap="square">
            <a:spAutoFit/>
          </a:bodyPr>
          <a:lstStyle/>
          <a:p>
            <a:pPr marL="285750" indent="-285750">
              <a:lnSpc>
                <a:spcPts val="1800"/>
              </a:lnSpc>
              <a:spcBef>
                <a:spcPct val="0"/>
              </a:spcBef>
              <a:spcAft>
                <a:spcPts val="800"/>
              </a:spcAft>
              <a:buClr>
                <a:srgbClr val="990000"/>
              </a:buClr>
              <a:buFont typeface="Arial" panose="020B0604020202020204" pitchFamily="34" charset="0"/>
              <a:buChar char="•"/>
            </a:pPr>
            <a:r>
              <a:rPr lang="en-US" altLang="zh-CN" dirty="0">
                <a:ea typeface="楷体" pitchFamily="49" charset="-122"/>
                <a:cs typeface="Times New Roman" panose="02020603050405020304" pitchFamily="18" charset="0"/>
              </a:rPr>
              <a:t>Design optimization to reduce thermal strain</a:t>
            </a:r>
          </a:p>
          <a:p>
            <a:pPr marL="285750" indent="-285750">
              <a:lnSpc>
                <a:spcPts val="1800"/>
              </a:lnSpc>
              <a:spcBef>
                <a:spcPct val="0"/>
              </a:spcBef>
              <a:spcAft>
                <a:spcPts val="800"/>
              </a:spcAft>
              <a:buClr>
                <a:srgbClr val="990000"/>
              </a:buClr>
              <a:buFont typeface="Arial" panose="020B0604020202020204" pitchFamily="34" charset="0"/>
              <a:buChar char="•"/>
            </a:pPr>
            <a:r>
              <a:rPr lang="en-US" altLang="zh-CN" dirty="0">
                <a:ea typeface="楷体" pitchFamily="49" charset="-122"/>
                <a:cs typeface="Times New Roman" panose="02020603050405020304" pitchFamily="18" charset="0"/>
              </a:rPr>
              <a:t>Improvement of Be/</a:t>
            </a:r>
            <a:r>
              <a:rPr lang="en-US" altLang="zh-CN" dirty="0" err="1">
                <a:ea typeface="楷体" pitchFamily="49" charset="-122"/>
                <a:cs typeface="Times New Roman" panose="02020603050405020304" pitchFamily="18" charset="0"/>
              </a:rPr>
              <a:t>CuCrZr</a:t>
            </a:r>
            <a:r>
              <a:rPr lang="en-US" altLang="zh-CN" dirty="0">
                <a:ea typeface="楷体" pitchFamily="49" charset="-122"/>
                <a:cs typeface="Times New Roman" panose="02020603050405020304" pitchFamily="18" charset="0"/>
              </a:rPr>
              <a:t> bonding </a:t>
            </a:r>
          </a:p>
          <a:p>
            <a:pPr marL="285750" indent="-285750">
              <a:lnSpc>
                <a:spcPts val="1800"/>
              </a:lnSpc>
              <a:spcBef>
                <a:spcPct val="0"/>
              </a:spcBef>
              <a:spcAft>
                <a:spcPts val="800"/>
              </a:spcAft>
              <a:buClr>
                <a:srgbClr val="990000"/>
              </a:buClr>
              <a:buFont typeface="Arial" panose="020B0604020202020204" pitchFamily="34" charset="0"/>
              <a:buChar char="•"/>
            </a:pPr>
            <a:r>
              <a:rPr lang="en-US" altLang="zh-CN" dirty="0">
                <a:ea typeface="楷体" pitchFamily="49" charset="-122"/>
                <a:cs typeface="Times New Roman" panose="02020603050405020304" pitchFamily="18" charset="0"/>
              </a:rPr>
              <a:t>Strengthening </a:t>
            </a:r>
            <a:r>
              <a:rPr lang="en-US" altLang="zh-CN" dirty="0" err="1">
                <a:ea typeface="楷体" pitchFamily="49" charset="-122"/>
                <a:cs typeface="Times New Roman" panose="02020603050405020304" pitchFamily="18" charset="0"/>
              </a:rPr>
              <a:t>CuCrZr</a:t>
            </a:r>
            <a:r>
              <a:rPr lang="en-US" altLang="zh-CN" dirty="0">
                <a:ea typeface="楷体" pitchFamily="49" charset="-122"/>
                <a:cs typeface="Times New Roman" panose="02020603050405020304" pitchFamily="18" charset="0"/>
              </a:rPr>
              <a:t>/316L(N) bonding</a:t>
            </a:r>
          </a:p>
          <a:p>
            <a:pPr marL="285750" indent="-285750">
              <a:lnSpc>
                <a:spcPts val="1800"/>
              </a:lnSpc>
              <a:spcBef>
                <a:spcPct val="0"/>
              </a:spcBef>
              <a:spcAft>
                <a:spcPts val="800"/>
              </a:spcAft>
              <a:buClr>
                <a:srgbClr val="990000"/>
              </a:buClr>
              <a:buFont typeface="Arial" panose="020B0604020202020204" pitchFamily="34" charset="0"/>
              <a:buChar char="•"/>
            </a:pPr>
            <a:r>
              <a:rPr lang="en-US" altLang="zh-CN" dirty="0">
                <a:ea typeface="楷体" pitchFamily="49" charset="-122"/>
                <a:cs typeface="Times New Roman" panose="02020603050405020304" pitchFamily="18" charset="0"/>
              </a:rPr>
              <a:t>Improving </a:t>
            </a:r>
            <a:r>
              <a:rPr lang="en-US" altLang="zh-CN" dirty="0" err="1">
                <a:ea typeface="楷体" pitchFamily="49" charset="-122"/>
                <a:cs typeface="Times New Roman" panose="02020603050405020304" pitchFamily="18" charset="0"/>
              </a:rPr>
              <a:t>CuCrZr</a:t>
            </a:r>
            <a:r>
              <a:rPr lang="en-US" altLang="zh-CN" dirty="0">
                <a:ea typeface="楷体" pitchFamily="49" charset="-122"/>
                <a:cs typeface="Times New Roman" panose="02020603050405020304" pitchFamily="18" charset="0"/>
              </a:rPr>
              <a:t> alloy property</a:t>
            </a:r>
            <a:endParaRPr lang="zh-CN" altLang="en-US" dirty="0">
              <a:ea typeface="楷体" pitchFamily="49" charset="-122"/>
              <a:cs typeface="Times New Roman" panose="02020603050405020304" pitchFamily="18" charset="0"/>
            </a:endParaRPr>
          </a:p>
        </p:txBody>
      </p:sp>
      <p:grpSp>
        <p:nvGrpSpPr>
          <p:cNvPr id="20" name="组合 4">
            <a:extLst>
              <a:ext uri="{FF2B5EF4-FFF2-40B4-BE49-F238E27FC236}">
                <a16:creationId xmlns:a16="http://schemas.microsoft.com/office/drawing/2014/main" id="{96735A34-B3E4-4259-B466-6DE7476253E8}"/>
              </a:ext>
            </a:extLst>
          </p:cNvPr>
          <p:cNvGrpSpPr>
            <a:grpSpLocks/>
          </p:cNvGrpSpPr>
          <p:nvPr/>
        </p:nvGrpSpPr>
        <p:grpSpPr bwMode="auto">
          <a:xfrm>
            <a:off x="5873337" y="1395666"/>
            <a:ext cx="6037508" cy="3403821"/>
            <a:chOff x="407368" y="2132856"/>
            <a:chExt cx="5184576" cy="2923298"/>
          </a:xfrm>
        </p:grpSpPr>
        <p:grpSp>
          <p:nvGrpSpPr>
            <p:cNvPr id="21" name="组合 17">
              <a:extLst>
                <a:ext uri="{FF2B5EF4-FFF2-40B4-BE49-F238E27FC236}">
                  <a16:creationId xmlns:a16="http://schemas.microsoft.com/office/drawing/2014/main" id="{20B19B8B-0ED7-4FD7-85E4-B62D8D92B4DB}"/>
                </a:ext>
              </a:extLst>
            </p:cNvPr>
            <p:cNvGrpSpPr>
              <a:grpSpLocks noChangeAspect="1"/>
            </p:cNvGrpSpPr>
            <p:nvPr/>
          </p:nvGrpSpPr>
          <p:grpSpPr bwMode="auto">
            <a:xfrm>
              <a:off x="460119" y="2132856"/>
              <a:ext cx="5131825" cy="2882900"/>
              <a:chOff x="484451" y="755650"/>
              <a:chExt cx="8266113" cy="5346700"/>
            </a:xfrm>
          </p:grpSpPr>
          <p:pic>
            <p:nvPicPr>
              <p:cNvPr id="23" name="Picture 7">
                <a:extLst>
                  <a:ext uri="{FF2B5EF4-FFF2-40B4-BE49-F238E27FC236}">
                    <a16:creationId xmlns:a16="http://schemas.microsoft.com/office/drawing/2014/main" id="{7A90050A-FA63-4F86-97A7-822D14811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51" y="755650"/>
                <a:ext cx="826611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接箭头连接符 7">
                <a:extLst>
                  <a:ext uri="{FF2B5EF4-FFF2-40B4-BE49-F238E27FC236}">
                    <a16:creationId xmlns:a16="http://schemas.microsoft.com/office/drawing/2014/main" id="{2BE1A10E-D317-4D42-BA0E-3A5B643B863A}"/>
                  </a:ext>
                </a:extLst>
              </p:cNvPr>
              <p:cNvCxnSpPr/>
              <p:nvPr/>
            </p:nvCxnSpPr>
            <p:spPr>
              <a:xfrm flipV="1">
                <a:off x="1619532" y="1701109"/>
                <a:ext cx="721288" cy="194393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9">
                <a:extLst>
                  <a:ext uri="{FF2B5EF4-FFF2-40B4-BE49-F238E27FC236}">
                    <a16:creationId xmlns:a16="http://schemas.microsoft.com/office/drawing/2014/main" id="{63C0AE4D-566F-4394-BF28-123031580464}"/>
                  </a:ext>
                </a:extLst>
              </p:cNvPr>
              <p:cNvCxnSpPr/>
              <p:nvPr/>
            </p:nvCxnSpPr>
            <p:spPr>
              <a:xfrm flipH="1" flipV="1">
                <a:off x="1693708" y="1486097"/>
                <a:ext cx="3094888" cy="180255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12">
                <a:extLst>
                  <a:ext uri="{FF2B5EF4-FFF2-40B4-BE49-F238E27FC236}">
                    <a16:creationId xmlns:a16="http://schemas.microsoft.com/office/drawing/2014/main" id="{09B3E912-5997-4A9F-BF01-D91CBB160F75}"/>
                  </a:ext>
                </a:extLst>
              </p:cNvPr>
              <p:cNvCxnSpPr/>
              <p:nvPr/>
            </p:nvCxnSpPr>
            <p:spPr>
              <a:xfrm flipH="1" flipV="1">
                <a:off x="4714420" y="1556786"/>
                <a:ext cx="1585811" cy="16552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16">
                <a:extLst>
                  <a:ext uri="{FF2B5EF4-FFF2-40B4-BE49-F238E27FC236}">
                    <a16:creationId xmlns:a16="http://schemas.microsoft.com/office/drawing/2014/main" id="{DFC8974C-CA2D-4190-8815-1B1AEBF2EFC8}"/>
                  </a:ext>
                </a:extLst>
              </p:cNvPr>
              <p:cNvCxnSpPr/>
              <p:nvPr/>
            </p:nvCxnSpPr>
            <p:spPr>
              <a:xfrm flipH="1" flipV="1">
                <a:off x="7307988" y="1986807"/>
                <a:ext cx="432262" cy="137253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2" name="文本框 3">
              <a:extLst>
                <a:ext uri="{FF2B5EF4-FFF2-40B4-BE49-F238E27FC236}">
                  <a16:creationId xmlns:a16="http://schemas.microsoft.com/office/drawing/2014/main" id="{274962A7-6382-4D3B-8118-E0FA874BD065}"/>
                </a:ext>
              </a:extLst>
            </p:cNvPr>
            <p:cNvSpPr txBox="1">
              <a:spLocks noChangeArrowheads="1"/>
            </p:cNvSpPr>
            <p:nvPr/>
          </p:nvSpPr>
          <p:spPr bwMode="auto">
            <a:xfrm>
              <a:off x="407368" y="4797152"/>
              <a:ext cx="5184576" cy="2590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0" rIns="3600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1500" dirty="0"/>
                <a:t>5.9MW/m</a:t>
              </a:r>
              <a:r>
                <a:rPr lang="en-US" altLang="zh-CN" sz="1500" baseline="30000" dirty="0"/>
                <a:t>2</a:t>
              </a:r>
              <a:r>
                <a:rPr lang="en-US" altLang="zh-CN" sz="1500" dirty="0"/>
                <a:t> at 1490</a:t>
              </a:r>
              <a:r>
                <a:rPr lang="en-US" altLang="zh-CN" sz="1500" baseline="30000" dirty="0"/>
                <a:t>th</a:t>
              </a:r>
              <a:r>
                <a:rPr lang="en-US" altLang="zh-CN" sz="1500" dirty="0"/>
                <a:t> cycle           4.7MW/m</a:t>
              </a:r>
              <a:r>
                <a:rPr lang="en-US" altLang="zh-CN" sz="1500" baseline="30000" dirty="0"/>
                <a:t>2</a:t>
              </a:r>
              <a:r>
                <a:rPr lang="en-US" altLang="zh-CN" sz="1500" dirty="0"/>
                <a:t> at 7470</a:t>
              </a:r>
              <a:r>
                <a:rPr lang="en-US" altLang="zh-CN" sz="1500" baseline="30000" dirty="0"/>
                <a:t>th</a:t>
              </a:r>
              <a:r>
                <a:rPr lang="en-US" altLang="zh-CN" sz="1500" dirty="0"/>
                <a:t> cycle</a:t>
              </a:r>
              <a:endParaRPr lang="zh-CN" altLang="en-US" sz="1500" dirty="0"/>
            </a:p>
          </p:txBody>
        </p:sp>
      </p:grpSp>
      <p:sp>
        <p:nvSpPr>
          <p:cNvPr id="19" name="テキスト ボックス 18">
            <a:extLst>
              <a:ext uri="{FF2B5EF4-FFF2-40B4-BE49-F238E27FC236}">
                <a16:creationId xmlns:a16="http://schemas.microsoft.com/office/drawing/2014/main" id="{84C7124B-7330-4C2C-9BAA-210C5DA7373B}"/>
              </a:ext>
            </a:extLst>
          </p:cNvPr>
          <p:cNvSpPr txBox="1"/>
          <p:nvPr/>
        </p:nvSpPr>
        <p:spPr>
          <a:xfrm>
            <a:off x="5934766" y="4974537"/>
            <a:ext cx="6120511" cy="1384995"/>
          </a:xfrm>
          <a:prstGeom prst="rect">
            <a:avLst/>
          </a:prstGeom>
          <a:noFill/>
        </p:spPr>
        <p:txBody>
          <a:bodyPr wrap="square" rtlCol="0">
            <a:spAutoFit/>
          </a:bodyPr>
          <a:lstStyle/>
          <a:p>
            <a:r>
              <a:rPr kumimoji="1" lang="en-US" altLang="ja-JP" sz="2800" b="1" dirty="0">
                <a:solidFill>
                  <a:srgbClr val="FF0000"/>
                </a:solidFill>
              </a:rPr>
              <a:t>Chinese First Wall for ITER </a:t>
            </a:r>
            <a:r>
              <a:rPr lang="en-US" altLang="ja-JP" sz="2800" b="1" dirty="0">
                <a:solidFill>
                  <a:srgbClr val="FF0000"/>
                </a:solidFill>
              </a:rPr>
              <a:t>qualified to proceed procurement, as the result of </a:t>
            </a:r>
            <a:r>
              <a:rPr kumimoji="1" lang="en-US" altLang="ja-JP" sz="2800" b="1" dirty="0">
                <a:solidFill>
                  <a:srgbClr val="FF0000"/>
                </a:solidFill>
              </a:rPr>
              <a:t>High Heat Flux test at </a:t>
            </a:r>
            <a:r>
              <a:rPr kumimoji="1" lang="en-US" altLang="ja-JP" sz="2800" b="1" dirty="0" err="1">
                <a:solidFill>
                  <a:srgbClr val="FF0000"/>
                </a:solidFill>
              </a:rPr>
              <a:t>Efremov</a:t>
            </a:r>
            <a:r>
              <a:rPr lang="en-US" altLang="ja-JP" sz="2800" b="1" dirty="0">
                <a:solidFill>
                  <a:srgbClr val="FF0000"/>
                </a:solidFill>
              </a:rPr>
              <a:t>.</a:t>
            </a:r>
          </a:p>
        </p:txBody>
      </p:sp>
      <p:sp>
        <p:nvSpPr>
          <p:cNvPr id="28" name="テキスト ボックス 27">
            <a:extLst>
              <a:ext uri="{FF2B5EF4-FFF2-40B4-BE49-F238E27FC236}">
                <a16:creationId xmlns:a16="http://schemas.microsoft.com/office/drawing/2014/main" id="{5CF4F520-C95F-4788-B8B2-3F2A07B09321}"/>
              </a:ext>
            </a:extLst>
          </p:cNvPr>
          <p:cNvSpPr txBox="1"/>
          <p:nvPr/>
        </p:nvSpPr>
        <p:spPr>
          <a:xfrm>
            <a:off x="8628371" y="323180"/>
            <a:ext cx="1384353"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FIP/2-1</a:t>
            </a:r>
            <a:r>
              <a:rPr kumimoji="1" lang="en-US" altLang="ja-JP" dirty="0">
                <a:solidFill>
                  <a:schemeClr val="accent1">
                    <a:lumMod val="75000"/>
                  </a:schemeClr>
                </a:solidFill>
              </a:rPr>
              <a:t> </a:t>
            </a:r>
            <a:r>
              <a:rPr lang="en-US" altLang="ja-JP" dirty="0">
                <a:solidFill>
                  <a:schemeClr val="accent1">
                    <a:lumMod val="75000"/>
                  </a:schemeClr>
                </a:solidFill>
              </a:rPr>
              <a:t>Chen</a:t>
            </a:r>
            <a:endParaRPr kumimoji="1" lang="ja-JP" altLang="en-US" dirty="0">
              <a:solidFill>
                <a:schemeClr val="accent1">
                  <a:lumMod val="75000"/>
                </a:schemeClr>
              </a:solidFill>
            </a:endParaRPr>
          </a:p>
        </p:txBody>
      </p:sp>
    </p:spTree>
    <p:extLst>
      <p:ext uri="{BB962C8B-B14F-4D97-AF65-F5344CB8AC3E}">
        <p14:creationId xmlns:p14="http://schemas.microsoft.com/office/powerpoint/2010/main" val="291567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617B330-67AD-43FA-8179-35E794F8560E}"/>
              </a:ext>
            </a:extLst>
          </p:cNvPr>
          <p:cNvSpPr txBox="1"/>
          <p:nvPr/>
        </p:nvSpPr>
        <p:spPr>
          <a:xfrm>
            <a:off x="3519087" y="46181"/>
            <a:ext cx="5109284" cy="646331"/>
          </a:xfrm>
          <a:prstGeom prst="rect">
            <a:avLst/>
          </a:prstGeom>
          <a:noFill/>
        </p:spPr>
        <p:txBody>
          <a:bodyPr wrap="none" rtlCol="0">
            <a:spAutoFit/>
          </a:bodyPr>
          <a:lstStyle/>
          <a:p>
            <a:pPr algn="ctr"/>
            <a:r>
              <a:rPr lang="en-US" altLang="ja-JP"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Vessel Components</a:t>
            </a:r>
            <a:endParaRPr lang="ja-JP" altLang="en-US" sz="3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図 6">
            <a:extLst>
              <a:ext uri="{FF2B5EF4-FFF2-40B4-BE49-F238E27FC236}">
                <a16:creationId xmlns:a16="http://schemas.microsoft.com/office/drawing/2014/main" id="{802A436C-0025-4885-BEA1-8744D07F0B56}"/>
              </a:ext>
            </a:extLst>
          </p:cNvPr>
          <p:cNvPicPr>
            <a:picLocks noChangeAspect="1"/>
          </p:cNvPicPr>
          <p:nvPr/>
        </p:nvPicPr>
        <p:blipFill>
          <a:blip r:embed="rId3"/>
          <a:stretch>
            <a:fillRect/>
          </a:stretch>
        </p:blipFill>
        <p:spPr>
          <a:xfrm>
            <a:off x="0" y="1228620"/>
            <a:ext cx="6048189" cy="4528124"/>
          </a:xfrm>
          <a:prstGeom prst="rect">
            <a:avLst/>
          </a:prstGeom>
        </p:spPr>
      </p:pic>
      <p:pic>
        <p:nvPicPr>
          <p:cNvPr id="19" name="図 18">
            <a:extLst>
              <a:ext uri="{FF2B5EF4-FFF2-40B4-BE49-F238E27FC236}">
                <a16:creationId xmlns:a16="http://schemas.microsoft.com/office/drawing/2014/main" id="{94D55747-5B6A-472C-8A48-8630F98D90BC}"/>
              </a:ext>
            </a:extLst>
          </p:cNvPr>
          <p:cNvPicPr>
            <a:picLocks noChangeAspect="1"/>
          </p:cNvPicPr>
          <p:nvPr/>
        </p:nvPicPr>
        <p:blipFill>
          <a:blip r:embed="rId4"/>
          <a:stretch>
            <a:fillRect/>
          </a:stretch>
        </p:blipFill>
        <p:spPr>
          <a:xfrm>
            <a:off x="6048189" y="1233297"/>
            <a:ext cx="6134872" cy="4589279"/>
          </a:xfrm>
          <a:prstGeom prst="rect">
            <a:avLst/>
          </a:prstGeom>
        </p:spPr>
      </p:pic>
      <p:sp>
        <p:nvSpPr>
          <p:cNvPr id="6" name="テキスト ボックス 5">
            <a:extLst>
              <a:ext uri="{FF2B5EF4-FFF2-40B4-BE49-F238E27FC236}">
                <a16:creationId xmlns:a16="http://schemas.microsoft.com/office/drawing/2014/main" id="{D06B732A-CCA7-4880-8B3F-3524EA32F12C}"/>
              </a:ext>
            </a:extLst>
          </p:cNvPr>
          <p:cNvSpPr txBox="1"/>
          <p:nvPr/>
        </p:nvSpPr>
        <p:spPr>
          <a:xfrm>
            <a:off x="4322204" y="851636"/>
            <a:ext cx="1725985"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FIP/2-4</a:t>
            </a:r>
            <a:r>
              <a:rPr kumimoji="1" lang="en-US" altLang="ja-JP" dirty="0">
                <a:solidFill>
                  <a:schemeClr val="accent1">
                    <a:lumMod val="75000"/>
                  </a:schemeClr>
                </a:solidFill>
              </a:rPr>
              <a:t> </a:t>
            </a:r>
            <a:r>
              <a:rPr lang="en-US" altLang="ja-JP" dirty="0" err="1">
                <a:solidFill>
                  <a:schemeClr val="accent1">
                    <a:lumMod val="75000"/>
                  </a:schemeClr>
                </a:solidFill>
              </a:rPr>
              <a:t>Ingresias</a:t>
            </a:r>
            <a:endParaRPr kumimoji="1" lang="ja-JP" altLang="en-US" dirty="0">
              <a:solidFill>
                <a:schemeClr val="accent1">
                  <a:lumMod val="75000"/>
                </a:schemeClr>
              </a:solidFill>
            </a:endParaRPr>
          </a:p>
        </p:txBody>
      </p:sp>
      <p:sp>
        <p:nvSpPr>
          <p:cNvPr id="20" name="テキスト ボックス 19">
            <a:extLst>
              <a:ext uri="{FF2B5EF4-FFF2-40B4-BE49-F238E27FC236}">
                <a16:creationId xmlns:a16="http://schemas.microsoft.com/office/drawing/2014/main" id="{23807737-B2B5-4B10-AFE4-BD1600210768}"/>
              </a:ext>
            </a:extLst>
          </p:cNvPr>
          <p:cNvSpPr txBox="1"/>
          <p:nvPr/>
        </p:nvSpPr>
        <p:spPr>
          <a:xfrm>
            <a:off x="10614698" y="846168"/>
            <a:ext cx="1559594"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FIP/2-2 Barrett</a:t>
            </a:r>
            <a:endParaRPr kumimoji="1" lang="ja-JP" altLang="en-US" dirty="0">
              <a:solidFill>
                <a:schemeClr val="accent1">
                  <a:lumMod val="75000"/>
                </a:schemeClr>
              </a:solidFill>
            </a:endParaRPr>
          </a:p>
        </p:txBody>
      </p:sp>
      <p:sp>
        <p:nvSpPr>
          <p:cNvPr id="3" name="正方形/長方形 2">
            <a:extLst>
              <a:ext uri="{FF2B5EF4-FFF2-40B4-BE49-F238E27FC236}">
                <a16:creationId xmlns:a16="http://schemas.microsoft.com/office/drawing/2014/main" id="{DB06A106-19BC-43C5-BB13-8B5F065D47CB}"/>
              </a:ext>
            </a:extLst>
          </p:cNvPr>
          <p:cNvSpPr/>
          <p:nvPr/>
        </p:nvSpPr>
        <p:spPr>
          <a:xfrm>
            <a:off x="6767386" y="5760114"/>
            <a:ext cx="4696478" cy="369332"/>
          </a:xfrm>
          <a:prstGeom prst="rect">
            <a:avLst/>
          </a:prstGeom>
        </p:spPr>
        <p:txBody>
          <a:bodyPr wrap="none">
            <a:spAutoFit/>
          </a:bodyPr>
          <a:lstStyle/>
          <a:p>
            <a:r>
              <a:rPr lang="en-US" altLang="ja-JP" b="1" dirty="0">
                <a:solidFill>
                  <a:srgbClr val="FF0000"/>
                </a:solidFill>
              </a:rPr>
              <a:t>EU DEMO limiter designed </a:t>
            </a:r>
            <a:r>
              <a:rPr lang="en-US" altLang="ja-JP" b="1" dirty="0" err="1">
                <a:solidFill>
                  <a:srgbClr val="FF0000"/>
                </a:solidFill>
              </a:rPr>
              <a:t>forplasma</a:t>
            </a:r>
            <a:r>
              <a:rPr lang="en-US" altLang="ja-JP" b="1" dirty="0">
                <a:solidFill>
                  <a:srgbClr val="FF0000"/>
                </a:solidFill>
              </a:rPr>
              <a:t> transient.</a:t>
            </a:r>
            <a:endParaRPr lang="ja-JP" altLang="en-US" b="1" dirty="0">
              <a:solidFill>
                <a:srgbClr val="FF0000"/>
              </a:solidFill>
            </a:endParaRPr>
          </a:p>
        </p:txBody>
      </p:sp>
      <p:sp>
        <p:nvSpPr>
          <p:cNvPr id="21" name="正方形/長方形 20">
            <a:extLst>
              <a:ext uri="{FF2B5EF4-FFF2-40B4-BE49-F238E27FC236}">
                <a16:creationId xmlns:a16="http://schemas.microsoft.com/office/drawing/2014/main" id="{43F72889-B5D7-48F3-86FD-9814D49846EA}"/>
              </a:ext>
            </a:extLst>
          </p:cNvPr>
          <p:cNvSpPr/>
          <p:nvPr/>
        </p:nvSpPr>
        <p:spPr>
          <a:xfrm>
            <a:off x="344058" y="5775007"/>
            <a:ext cx="5492466" cy="369332"/>
          </a:xfrm>
          <a:prstGeom prst="rect">
            <a:avLst/>
          </a:prstGeom>
        </p:spPr>
        <p:txBody>
          <a:bodyPr wrap="none">
            <a:spAutoFit/>
          </a:bodyPr>
          <a:lstStyle/>
          <a:p>
            <a:r>
              <a:rPr lang="en-US" altLang="ja-JP" b="1" dirty="0">
                <a:solidFill>
                  <a:srgbClr val="FF0000"/>
                </a:solidFill>
              </a:rPr>
              <a:t>Advanced thermo-mechanical modeling for JET divertor</a:t>
            </a:r>
            <a:endParaRPr lang="ja-JP" altLang="en-US" b="1" dirty="0">
              <a:solidFill>
                <a:srgbClr val="FF0000"/>
              </a:solidFill>
            </a:endParaRPr>
          </a:p>
        </p:txBody>
      </p:sp>
    </p:spTree>
    <p:extLst>
      <p:ext uri="{BB962C8B-B14F-4D97-AF65-F5344CB8AC3E}">
        <p14:creationId xmlns:p14="http://schemas.microsoft.com/office/powerpoint/2010/main" val="1321134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タイトル 1"/>
          <p:cNvSpPr txBox="1">
            <a:spLocks/>
          </p:cNvSpPr>
          <p:nvPr/>
        </p:nvSpPr>
        <p:spPr>
          <a:xfrm>
            <a:off x="1524000" y="31500"/>
            <a:ext cx="9144000" cy="69827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spcAft>
                <a:spcPts val="1200"/>
              </a:spcAft>
            </a:pPr>
            <a:endParaRPr lang="en-US" sz="3200" i="1" dirty="0"/>
          </a:p>
        </p:txBody>
      </p:sp>
      <p:sp>
        <p:nvSpPr>
          <p:cNvPr id="2" name="正方形/長方形 1"/>
          <p:cNvSpPr/>
          <p:nvPr/>
        </p:nvSpPr>
        <p:spPr>
          <a:xfrm>
            <a:off x="1524000" y="887384"/>
            <a:ext cx="11103171" cy="470898"/>
          </a:xfrm>
          <a:prstGeom prst="rect">
            <a:avLst/>
          </a:prstGeom>
        </p:spPr>
        <p:txBody>
          <a:bodyPr wrap="square">
            <a:spAutoFit/>
          </a:bodyPr>
          <a:lstStyle/>
          <a:p>
            <a:pPr>
              <a:lnSpc>
                <a:spcPct val="80000"/>
              </a:lnSpc>
            </a:pPr>
            <a:r>
              <a:rPr lang="en-GB" sz="3000" b="1" cap="all" dirty="0"/>
              <a:t>Fusion DEMO Structural Material Development </a:t>
            </a:r>
            <a:endParaRPr lang="en-US" sz="3000" b="1" cap="all" dirty="0"/>
          </a:p>
        </p:txBody>
      </p:sp>
      <p:pic>
        <p:nvPicPr>
          <p:cNvPr id="13" name="図 12"/>
          <p:cNvPicPr>
            <a:picLocks noChangeAspect="1"/>
          </p:cNvPicPr>
          <p:nvPr/>
        </p:nvPicPr>
        <p:blipFill>
          <a:blip r:embed="rId3"/>
          <a:stretch>
            <a:fillRect/>
          </a:stretch>
        </p:blipFill>
        <p:spPr>
          <a:xfrm>
            <a:off x="6930679" y="3863885"/>
            <a:ext cx="5103686" cy="1476088"/>
          </a:xfrm>
          <a:prstGeom prst="rect">
            <a:avLst/>
          </a:prstGeom>
        </p:spPr>
      </p:pic>
      <mc:AlternateContent xmlns:mc="http://schemas.openxmlformats.org/markup-compatibility/2006" xmlns:a14="http://schemas.microsoft.com/office/drawing/2010/main">
        <mc:Choice Requires="a14">
          <p:sp>
            <p:nvSpPr>
              <p:cNvPr id="170" name="テキスト ボックス 169"/>
              <p:cNvSpPr txBox="1"/>
              <p:nvPr/>
            </p:nvSpPr>
            <p:spPr>
              <a:xfrm>
                <a:off x="6683973" y="3154203"/>
                <a:ext cx="5044414" cy="5717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400" i="1">
                              <a:solidFill>
                                <a:prstClr val="black"/>
                              </a:solidFill>
                              <a:latin typeface="Cambria Math" panose="02040503050406030204" pitchFamily="18" charset="0"/>
                            </a:rPr>
                          </m:ctrlPr>
                        </m:sSupPr>
                        <m:e>
                          <m:r>
                            <a:rPr lang="en-US" altLang="ja-JP" sz="1400" i="1">
                              <a:solidFill>
                                <a:prstClr val="black"/>
                              </a:solidFill>
                              <a:latin typeface="Cambria Math" panose="02040503050406030204" pitchFamily="18" charset="0"/>
                            </a:rPr>
                            <m:t>𝑃</m:t>
                          </m:r>
                        </m:e>
                        <m:sup>
                          <m:r>
                            <a:rPr lang="en-US" altLang="ja-JP" sz="1400" i="1">
                              <a:solidFill>
                                <a:prstClr val="black"/>
                              </a:solidFill>
                              <a:latin typeface="Cambria Math" panose="02040503050406030204" pitchFamily="18" charset="0"/>
                            </a:rPr>
                            <m:t>𝑖𝑟𝑟𝑎𝑑</m:t>
                          </m:r>
                          <m:r>
                            <a:rPr lang="en-US" altLang="ja-JP" sz="1400" i="1">
                              <a:solidFill>
                                <a:prstClr val="black"/>
                              </a:solidFill>
                              <a:latin typeface="Cambria Math" panose="02040503050406030204" pitchFamily="18" charset="0"/>
                            </a:rPr>
                            <m:t>.</m:t>
                          </m:r>
                        </m:sup>
                      </m:sSup>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𝐷</m:t>
                          </m:r>
                        </m:e>
                      </m:d>
                      <m:r>
                        <a:rPr lang="en-US" sz="1400" i="1">
                          <a:solidFill>
                            <a:prstClr val="black"/>
                          </a:solidFill>
                          <a:latin typeface="Cambria Math" panose="02040503050406030204" pitchFamily="18" charset="0"/>
                        </a:rPr>
                        <m:t>=</m:t>
                      </m:r>
                      <m:nary>
                        <m:naryPr>
                          <m:ctrlPr>
                            <a:rPr lang="en-US" sz="1400" i="1">
                              <a:solidFill>
                                <a:prstClr val="black"/>
                              </a:solidFill>
                              <a:latin typeface="Cambria Math" panose="02040503050406030204" pitchFamily="18" charset="0"/>
                            </a:rPr>
                          </m:ctrlPr>
                        </m:naryPr>
                        <m:sub>
                          <m:r>
                            <m:rPr>
                              <m:brk m:alnAt="23"/>
                            </m:rPr>
                            <a:rPr lang="en-US" sz="1400" i="1">
                              <a:solidFill>
                                <a:prstClr val="black"/>
                              </a:solidFill>
                              <a:latin typeface="Cambria Math" panose="02040503050406030204" pitchFamily="18" charset="0"/>
                            </a:rPr>
                            <m:t>0</m:t>
                          </m:r>
                        </m:sub>
                        <m:sup>
                          <m:r>
                            <a:rPr lang="en-US" sz="1400" i="1">
                              <a:solidFill>
                                <a:prstClr val="black"/>
                              </a:solidFill>
                              <a:latin typeface="Cambria Math" panose="02040503050406030204" pitchFamily="18" charset="0"/>
                              <a:ea typeface="Cambria Math" panose="02040503050406030204" pitchFamily="18" charset="0"/>
                            </a:rPr>
                            <m:t>∞</m:t>
                          </m:r>
                        </m:sup>
                        <m:e>
                          <m:sSub>
                            <m:sSubPr>
                              <m:ctrlPr>
                                <a:rPr lang="en-US"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𝑓</m:t>
                              </m:r>
                            </m:e>
                            <m:sub>
                              <m:r>
                                <a:rPr lang="en-US" sz="1400" i="1">
                                  <a:solidFill>
                                    <a:srgbClr val="FF0000"/>
                                  </a:solidFill>
                                  <a:latin typeface="Cambria Math" panose="02040503050406030204" pitchFamily="18" charset="0"/>
                                </a:rPr>
                                <m:t>𝑆</m:t>
                              </m:r>
                            </m:sub>
                          </m:sSub>
                          <m:d>
                            <m:dPr>
                              <m:ctrlPr>
                                <a:rPr lang="en-US" sz="1400" i="1">
                                  <a:solidFill>
                                    <a:srgbClr val="FF0000"/>
                                  </a:solidFill>
                                  <a:latin typeface="Cambria Math" panose="02040503050406030204" pitchFamily="18" charset="0"/>
                                </a:rPr>
                              </m:ctrlPr>
                            </m:dPr>
                            <m:e>
                              <m:r>
                                <a:rPr lang="en-US" sz="1400" i="1">
                                  <a:solidFill>
                                    <a:srgbClr val="FF0000"/>
                                  </a:solidFill>
                                  <a:latin typeface="Cambria Math" panose="02040503050406030204" pitchFamily="18" charset="0"/>
                                </a:rPr>
                                <m:t>𝑠</m:t>
                              </m:r>
                            </m:e>
                          </m:d>
                          <m:d>
                            <m:dPr>
                              <m:begChr m:val="["/>
                              <m:endChr m:val="]"/>
                              <m:ctrlPr>
                                <a:rPr lang="en-US" sz="1400" i="1">
                                  <a:solidFill>
                                    <a:prstClr val="black"/>
                                  </a:solidFill>
                                  <a:latin typeface="Cambria Math" panose="02040503050406030204" pitchFamily="18" charset="0"/>
                                </a:rPr>
                              </m:ctrlPr>
                            </m:dPr>
                            <m:e>
                              <m:nary>
                                <m:naryPr>
                                  <m:ctrlPr>
                                    <a:rPr lang="en-US" sz="1400" i="1">
                                      <a:solidFill>
                                        <a:prstClr val="black"/>
                                      </a:solidFill>
                                      <a:latin typeface="Cambria Math" panose="02040503050406030204" pitchFamily="18" charset="0"/>
                                    </a:rPr>
                                  </m:ctrlPr>
                                </m:naryPr>
                                <m:sub>
                                  <m:r>
                                    <m:rPr>
                                      <m:brk m:alnAt="23"/>
                                    </m:rPr>
                                    <a:rPr lang="en-US" sz="1400" i="1">
                                      <a:solidFill>
                                        <a:prstClr val="black"/>
                                      </a:solidFill>
                                      <a:latin typeface="Cambria Math" panose="02040503050406030204" pitchFamily="18" charset="0"/>
                                    </a:rPr>
                                    <m:t>0</m:t>
                                  </m:r>
                                </m:sub>
                                <m:sup>
                                  <m:r>
                                    <a:rPr lang="en-US" sz="1400" i="1">
                                      <a:solidFill>
                                        <a:prstClr val="black"/>
                                      </a:solidFill>
                                      <a:latin typeface="Cambria Math" panose="02040503050406030204" pitchFamily="18" charset="0"/>
                                    </a:rPr>
                                    <m:t>𝑠</m:t>
                                  </m:r>
                                </m:sup>
                                <m:e>
                                  <m:sSubSup>
                                    <m:sSubSupPr>
                                      <m:ctrlPr>
                                        <a:rPr lang="en-US" altLang="ja-JP" sz="1400" i="1">
                                          <a:solidFill>
                                            <a:srgbClr val="7030A0"/>
                                          </a:solidFill>
                                          <a:latin typeface="Cambria Math" panose="02040503050406030204" pitchFamily="18" charset="0"/>
                                        </a:rPr>
                                      </m:ctrlPr>
                                    </m:sSubSupPr>
                                    <m:e>
                                      <m:r>
                                        <a:rPr lang="en-US" altLang="ja-JP" sz="1400" i="1">
                                          <a:solidFill>
                                            <a:srgbClr val="7030A0"/>
                                          </a:solidFill>
                                          <a:latin typeface="Cambria Math" panose="02040503050406030204" pitchFamily="18" charset="0"/>
                                        </a:rPr>
                                        <m:t>𝑓</m:t>
                                      </m:r>
                                    </m:e>
                                    <m:sub>
                                      <m:r>
                                        <a:rPr lang="en-US" altLang="ja-JP" sz="1400" i="1">
                                          <a:solidFill>
                                            <a:srgbClr val="7030A0"/>
                                          </a:solidFill>
                                          <a:latin typeface="Cambria Math" panose="02040503050406030204" pitchFamily="18" charset="0"/>
                                        </a:rPr>
                                        <m:t>𝑅</m:t>
                                      </m:r>
                                    </m:sub>
                                    <m:sup>
                                      <m:r>
                                        <a:rPr lang="en-US" altLang="ja-JP" sz="1400" i="1">
                                          <a:solidFill>
                                            <a:srgbClr val="7030A0"/>
                                          </a:solidFill>
                                          <a:latin typeface="Cambria Math" panose="02040503050406030204" pitchFamily="18" charset="0"/>
                                        </a:rPr>
                                        <m:t>𝑖𝑟𝑟𝑎𝑑</m:t>
                                      </m:r>
                                      <m:r>
                                        <a:rPr lang="en-US" altLang="ja-JP" sz="1400" i="1">
                                          <a:solidFill>
                                            <a:srgbClr val="7030A0"/>
                                          </a:solidFill>
                                          <a:latin typeface="Cambria Math" panose="02040503050406030204" pitchFamily="18" charset="0"/>
                                        </a:rPr>
                                        <m:t>.</m:t>
                                      </m:r>
                                    </m:sup>
                                  </m:sSubSup>
                                  <m:d>
                                    <m:dPr>
                                      <m:ctrlPr>
                                        <a:rPr lang="en-US" sz="1400" i="1">
                                          <a:solidFill>
                                            <a:srgbClr val="7030A0"/>
                                          </a:solidFill>
                                          <a:latin typeface="Cambria Math" panose="02040503050406030204" pitchFamily="18" charset="0"/>
                                        </a:rPr>
                                      </m:ctrlPr>
                                    </m:dPr>
                                    <m:e>
                                      <m:r>
                                        <a:rPr lang="en-US" sz="1400" i="1">
                                          <a:solidFill>
                                            <a:srgbClr val="7030A0"/>
                                          </a:solidFill>
                                          <a:latin typeface="Cambria Math" panose="02040503050406030204" pitchFamily="18" charset="0"/>
                                        </a:rPr>
                                        <m:t>𝑟</m:t>
                                      </m:r>
                                      <m:r>
                                        <a:rPr lang="en-US" sz="1400" i="1">
                                          <a:solidFill>
                                            <a:srgbClr val="7030A0"/>
                                          </a:solidFill>
                                          <a:latin typeface="Cambria Math" panose="02040503050406030204" pitchFamily="18" charset="0"/>
                                        </a:rPr>
                                        <m:t>,</m:t>
                                      </m:r>
                                      <m:r>
                                        <a:rPr lang="en-US" sz="1400" i="1">
                                          <a:solidFill>
                                            <a:srgbClr val="7030A0"/>
                                          </a:solidFill>
                                          <a:latin typeface="Cambria Math" panose="02040503050406030204" pitchFamily="18" charset="0"/>
                                        </a:rPr>
                                        <m:t>𝐷</m:t>
                                      </m:r>
                                    </m:e>
                                  </m:d>
                                  <m:r>
                                    <a:rPr lang="en-US" sz="1400" i="1">
                                      <a:solidFill>
                                        <a:prstClr val="black"/>
                                      </a:solidFill>
                                      <a:latin typeface="Cambria Math" panose="02040503050406030204" pitchFamily="18" charset="0"/>
                                    </a:rPr>
                                    <m:t>𝑑𝑟</m:t>
                                  </m:r>
                                </m:e>
                              </m:nary>
                            </m:e>
                          </m:d>
                          <m:r>
                            <a:rPr lang="en-US" sz="1400" i="1">
                              <a:solidFill>
                                <a:prstClr val="black"/>
                              </a:solidFill>
                              <a:latin typeface="Cambria Math" panose="02040503050406030204" pitchFamily="18" charset="0"/>
                            </a:rPr>
                            <m:t>𝑑𝑠</m:t>
                          </m:r>
                        </m:e>
                      </m:nary>
                    </m:oMath>
                  </m:oMathPara>
                </a14:m>
                <a:endParaRPr lang="en-US" sz="1400" dirty="0">
                  <a:solidFill>
                    <a:prstClr val="black"/>
                  </a:solidFill>
                  <a:latin typeface="Calibri" panose="020F0502020204030204"/>
                </a:endParaRPr>
              </a:p>
            </p:txBody>
          </p:sp>
        </mc:Choice>
        <mc:Fallback xmlns="">
          <p:sp>
            <p:nvSpPr>
              <p:cNvPr id="170" name="テキスト ボックス 169"/>
              <p:cNvSpPr txBox="1">
                <a:spLocks noRot="1" noChangeAspect="1" noMove="1" noResize="1" noEditPoints="1" noAdjustHandles="1" noChangeArrowheads="1" noChangeShapeType="1" noTextEdit="1"/>
              </p:cNvSpPr>
              <p:nvPr/>
            </p:nvSpPr>
            <p:spPr>
              <a:xfrm>
                <a:off x="6683973" y="3154203"/>
                <a:ext cx="5044414" cy="571760"/>
              </a:xfrm>
              <a:prstGeom prst="rect">
                <a:avLst/>
              </a:prstGeom>
              <a:blipFill>
                <a:blip r:embed="rId4"/>
                <a:stretch>
                  <a:fillRect t="-146809" b="-215957"/>
                </a:stretch>
              </a:blipFill>
            </p:spPr>
            <p:txBody>
              <a:bodyPr/>
              <a:lstStyle/>
              <a:p>
                <a:r>
                  <a:rPr lang="ja-JP" altLang="en-US">
                    <a:noFill/>
                  </a:rPr>
                  <a:t> </a:t>
                </a:r>
              </a:p>
            </p:txBody>
          </p:sp>
        </mc:Fallback>
      </mc:AlternateContent>
      <p:sp>
        <p:nvSpPr>
          <p:cNvPr id="171" name="正方形/長方形 170"/>
          <p:cNvSpPr/>
          <p:nvPr/>
        </p:nvSpPr>
        <p:spPr>
          <a:xfrm>
            <a:off x="7205133" y="2750988"/>
            <a:ext cx="4362752" cy="441339"/>
          </a:xfrm>
          <a:prstGeom prst="rect">
            <a:avLst/>
          </a:prstGeom>
        </p:spPr>
        <p:txBody>
          <a:bodyPr wrap="square">
            <a:spAutoFit/>
          </a:bodyPr>
          <a:lstStyle/>
          <a:p>
            <a:pPr>
              <a:lnSpc>
                <a:spcPct val="80000"/>
              </a:lnSpc>
            </a:pPr>
            <a:r>
              <a:rPr lang="en-US" altLang="ja-JP" sz="1400" b="1" dirty="0">
                <a:solidFill>
                  <a:prstClr val="black"/>
                </a:solidFill>
                <a:latin typeface="Calibri" panose="020F0502020204030204"/>
                <a:ea typeface="ＭＳ Ｐゴシック" panose="020B0600070205080204" pitchFamily="50" charset="-128"/>
              </a:rPr>
              <a:t>Probability of fracture </a:t>
            </a:r>
            <a:r>
              <a:rPr lang="en-US" altLang="ja-JP" sz="1400" dirty="0">
                <a:solidFill>
                  <a:prstClr val="black"/>
                </a:solidFill>
                <a:latin typeface="Calibri" panose="020F0502020204030204"/>
                <a:ea typeface="ＭＳ Ｐゴシック" panose="020B0600070205080204" pitchFamily="50" charset="-128"/>
              </a:rPr>
              <a:t>after irradiation up to </a:t>
            </a:r>
            <a:r>
              <a:rPr lang="en-US" altLang="ja-JP" sz="1400" i="1" u="sng" dirty="0">
                <a:solidFill>
                  <a:prstClr val="black"/>
                </a:solidFill>
                <a:latin typeface="Calibri" panose="020F0502020204030204"/>
                <a:ea typeface="ＭＳ Ｐゴシック" panose="020B0600070205080204" pitchFamily="50" charset="-128"/>
              </a:rPr>
              <a:t>D</a:t>
            </a:r>
            <a:r>
              <a:rPr lang="en-US" altLang="ja-JP" sz="1400" dirty="0">
                <a:solidFill>
                  <a:prstClr val="black"/>
                </a:solidFill>
                <a:latin typeface="Calibri" panose="020F0502020204030204"/>
                <a:ea typeface="ＭＳ Ｐゴシック" panose="020B0600070205080204" pitchFamily="50" charset="-128"/>
              </a:rPr>
              <a:t> </a:t>
            </a:r>
            <a:r>
              <a:rPr lang="en-US" altLang="ja-JP" sz="1400" i="1" dirty="0" err="1">
                <a:solidFill>
                  <a:prstClr val="black"/>
                </a:solidFill>
                <a:latin typeface="Calibri" panose="020F0502020204030204"/>
                <a:ea typeface="ＭＳ Ｐゴシック" panose="020B0600070205080204" pitchFamily="50" charset="-128"/>
              </a:rPr>
              <a:t>dpa</a:t>
            </a:r>
            <a:r>
              <a:rPr lang="en-US" altLang="ja-JP" sz="1400" dirty="0">
                <a:solidFill>
                  <a:prstClr val="black"/>
                </a:solidFill>
                <a:latin typeface="Calibri" panose="020F0502020204030204"/>
                <a:ea typeface="ＭＳ Ｐゴシック" panose="020B0600070205080204" pitchFamily="50" charset="-128"/>
              </a:rPr>
              <a:t> can be calculated by integrating probability functions,</a:t>
            </a:r>
          </a:p>
        </p:txBody>
      </p:sp>
      <p:sp>
        <p:nvSpPr>
          <p:cNvPr id="172" name="正方形/長方形 171"/>
          <p:cNvSpPr/>
          <p:nvPr/>
        </p:nvSpPr>
        <p:spPr>
          <a:xfrm>
            <a:off x="7171267" y="2701526"/>
            <a:ext cx="4231722" cy="1100028"/>
          </a:xfrm>
          <a:prstGeom prst="rect">
            <a:avLst/>
          </a:prstGeom>
          <a:noFill/>
          <a:ln w="6350" cap="flat" cmpd="sng" algn="ctr">
            <a:solidFill>
              <a:srgbClr val="7030A0"/>
            </a:solidFill>
            <a:prstDash val="solid"/>
            <a:miter lim="800000"/>
          </a:ln>
          <a:effectLst/>
        </p:spPr>
        <p:txBody>
          <a:bodyPr rtlCol="0" anchor="ctr"/>
          <a:lstStyle/>
          <a:p>
            <a:pPr algn="ctr">
              <a:defRPr/>
            </a:pPr>
            <a:endParaRPr lang="ja-JP" altLang="en-US" kern="0">
              <a:solidFill>
                <a:prstClr val="white"/>
              </a:solidFill>
              <a:latin typeface="Calibri" panose="020F0502020204030204"/>
              <a:ea typeface="ＭＳ Ｐゴシック" panose="020B0600070205080204" pitchFamily="50" charset="-128"/>
            </a:endParaRPr>
          </a:p>
        </p:txBody>
      </p:sp>
      <mc:AlternateContent xmlns:mc="http://schemas.openxmlformats.org/markup-compatibility/2006" xmlns:a14="http://schemas.microsoft.com/office/drawing/2010/main">
        <mc:Choice Requires="a14">
          <p:sp>
            <p:nvSpPr>
              <p:cNvPr id="173" name="コンテンツ プレースホルダー 2"/>
              <p:cNvSpPr txBox="1">
                <a:spLocks/>
              </p:cNvSpPr>
              <p:nvPr/>
            </p:nvSpPr>
            <p:spPr>
              <a:xfrm>
                <a:off x="7078128" y="6091569"/>
                <a:ext cx="4724062" cy="8680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14:m>
                  <m:oMath xmlns:m="http://schemas.openxmlformats.org/officeDocument/2006/math">
                    <m:sSubSup>
                      <m:sSubSupPr>
                        <m:ctrlPr>
                          <a:rPr lang="en-US" altLang="ja-JP" sz="1400" b="1" i="1" smtClean="0">
                            <a:solidFill>
                              <a:srgbClr val="00B050"/>
                            </a:solidFill>
                            <a:latin typeface="Cambria Math" panose="02040503050406030204" pitchFamily="18" charset="0"/>
                          </a:rPr>
                        </m:ctrlPr>
                      </m:sSubSupPr>
                      <m:e>
                        <m:r>
                          <a:rPr lang="en-US" altLang="ja-JP" sz="1400" b="1" i="1">
                            <a:solidFill>
                              <a:srgbClr val="00B050"/>
                            </a:solidFill>
                            <a:latin typeface="Cambria Math" panose="02040503050406030204" pitchFamily="18" charset="0"/>
                          </a:rPr>
                          <m:t>𝑭𝒖𝒔𝒊𝒐𝒏</m:t>
                        </m:r>
                        <m:r>
                          <a:rPr lang="en-US" altLang="ja-JP" sz="1400" b="1" i="1">
                            <a:solidFill>
                              <a:srgbClr val="00B050"/>
                            </a:solidFill>
                            <a:latin typeface="Cambria Math" panose="02040503050406030204" pitchFamily="18" charset="0"/>
                          </a:rPr>
                          <m:t> </m:t>
                        </m:r>
                        <m:r>
                          <a:rPr lang="en-US" altLang="ja-JP" sz="1400" b="1" i="1">
                            <a:solidFill>
                              <a:srgbClr val="00B050"/>
                            </a:solidFill>
                            <a:latin typeface="Cambria Math" panose="02040503050406030204" pitchFamily="18" charset="0"/>
                          </a:rPr>
                          <m:t>𝒇</m:t>
                        </m:r>
                      </m:e>
                      <m:sub>
                        <m:r>
                          <a:rPr lang="en-US" altLang="ja-JP" sz="1400" b="1" i="1">
                            <a:solidFill>
                              <a:srgbClr val="00B050"/>
                            </a:solidFill>
                            <a:latin typeface="Cambria Math" panose="02040503050406030204" pitchFamily="18" charset="0"/>
                          </a:rPr>
                          <m:t>𝑹</m:t>
                        </m:r>
                      </m:sub>
                      <m:sup>
                        <m:r>
                          <a:rPr lang="en-US" altLang="ja-JP" sz="1400" b="1" i="1">
                            <a:solidFill>
                              <a:srgbClr val="00B050"/>
                            </a:solidFill>
                            <a:latin typeface="Cambria Math" panose="02040503050406030204" pitchFamily="18" charset="0"/>
                          </a:rPr>
                          <m:t>𝒊𝒓𝒓𝒂𝒅</m:t>
                        </m:r>
                        <m:r>
                          <a:rPr lang="en-US" altLang="ja-JP" sz="1400" b="1" i="1">
                            <a:solidFill>
                              <a:srgbClr val="00B050"/>
                            </a:solidFill>
                            <a:latin typeface="Cambria Math" panose="02040503050406030204" pitchFamily="18" charset="0"/>
                          </a:rPr>
                          <m:t>.</m:t>
                        </m:r>
                      </m:sup>
                    </m:sSubSup>
                    <m:d>
                      <m:dPr>
                        <m:ctrlPr>
                          <a:rPr lang="en-US" altLang="ja-JP" sz="1400" b="1" i="1">
                            <a:solidFill>
                              <a:srgbClr val="00B050"/>
                            </a:solidFill>
                            <a:latin typeface="Cambria Math" panose="02040503050406030204" pitchFamily="18" charset="0"/>
                          </a:rPr>
                        </m:ctrlPr>
                      </m:dPr>
                      <m:e>
                        <m:r>
                          <a:rPr lang="en-US" altLang="ja-JP" sz="1400" b="1" i="1">
                            <a:solidFill>
                              <a:srgbClr val="00B050"/>
                            </a:solidFill>
                            <a:latin typeface="Cambria Math" panose="02040503050406030204" pitchFamily="18" charset="0"/>
                          </a:rPr>
                          <m:t>𝒓</m:t>
                        </m:r>
                        <m:r>
                          <a:rPr lang="en-US" altLang="ja-JP" sz="1400" b="1" i="1">
                            <a:solidFill>
                              <a:srgbClr val="00B050"/>
                            </a:solidFill>
                            <a:latin typeface="Cambria Math" panose="02040503050406030204" pitchFamily="18" charset="0"/>
                          </a:rPr>
                          <m:t>,</m:t>
                        </m:r>
                        <m:r>
                          <a:rPr lang="en-US" altLang="ja-JP" sz="1400" b="1" i="1">
                            <a:solidFill>
                              <a:srgbClr val="00B050"/>
                            </a:solidFill>
                            <a:latin typeface="Cambria Math" panose="02040503050406030204" pitchFamily="18" charset="0"/>
                          </a:rPr>
                          <m:t>𝑫</m:t>
                        </m:r>
                      </m:e>
                    </m:d>
                  </m:oMath>
                </a14:m>
                <a:r>
                  <a:rPr lang="en-US" altLang="ja-JP" sz="1400" b="1" i="1" dirty="0">
                    <a:solidFill>
                      <a:srgbClr val="00B050"/>
                    </a:solidFill>
                    <a:latin typeface="Cambria Math" panose="02040503050406030204" pitchFamily="18" charset="0"/>
                  </a:rPr>
                  <a:t> </a:t>
                </a:r>
              </a:p>
              <a:p>
                <a:pPr marL="0" indent="0">
                  <a:buNone/>
                  <a:defRPr/>
                </a:pPr>
                <a:r>
                  <a:rPr lang="en-US" altLang="ja-JP" sz="1400" b="1" dirty="0">
                    <a:solidFill>
                      <a:sysClr val="windowText" lastClr="000000"/>
                    </a:solidFill>
                    <a:ea typeface="Cambria Math" panose="02040503050406030204" pitchFamily="18" charset="0"/>
                  </a:rPr>
                  <a:t>            </a:t>
                </a:r>
                <a14:m>
                  <m:oMath xmlns:m="http://schemas.openxmlformats.org/officeDocument/2006/math">
                    <m:r>
                      <a:rPr lang="en-US" altLang="ja-JP" sz="1400" b="1" i="1">
                        <a:solidFill>
                          <a:sysClr val="windowText" lastClr="000000"/>
                        </a:solidFill>
                        <a:latin typeface="Cambria Math" panose="02040503050406030204" pitchFamily="18" charset="0"/>
                        <a:ea typeface="Cambria Math" panose="02040503050406030204" pitchFamily="18" charset="0"/>
                      </a:rPr>
                      <m:t>∝</m:t>
                    </m:r>
                    <m:sSubSup>
                      <m:sSubSupPr>
                        <m:ctrlPr>
                          <a:rPr lang="en-US" altLang="ja-JP" sz="1400" b="1" i="1">
                            <a:solidFill>
                              <a:srgbClr val="FB9953"/>
                            </a:solidFill>
                            <a:latin typeface="Cambria Math" panose="02040503050406030204" pitchFamily="18" charset="0"/>
                          </a:rPr>
                        </m:ctrlPr>
                      </m:sSubSupPr>
                      <m:e>
                        <m:r>
                          <a:rPr lang="en-US" altLang="ja-JP" sz="1400" b="1" i="1">
                            <a:solidFill>
                              <a:srgbClr val="FB9953"/>
                            </a:solidFill>
                            <a:latin typeface="Cambria Math" panose="02040503050406030204" pitchFamily="18" charset="0"/>
                          </a:rPr>
                          <m:t>𝒇</m:t>
                        </m:r>
                      </m:e>
                      <m:sub>
                        <m:r>
                          <a:rPr lang="en-US" altLang="ja-JP" sz="1400" b="1" i="1">
                            <a:solidFill>
                              <a:srgbClr val="FB9953"/>
                            </a:solidFill>
                            <a:latin typeface="Cambria Math" panose="02040503050406030204" pitchFamily="18" charset="0"/>
                          </a:rPr>
                          <m:t>𝑹</m:t>
                        </m:r>
                      </m:sub>
                      <m:sup>
                        <m:r>
                          <a:rPr lang="en-US" altLang="ja-JP" sz="1400" b="1" i="1">
                            <a:solidFill>
                              <a:srgbClr val="FB9953"/>
                            </a:solidFill>
                            <a:latin typeface="Cambria Math" panose="02040503050406030204" pitchFamily="18" charset="0"/>
                          </a:rPr>
                          <m:t>𝒊𝒓𝒓𝒂𝒅</m:t>
                        </m:r>
                        <m:r>
                          <a:rPr lang="en-US" altLang="ja-JP" sz="1400" b="1" i="1">
                            <a:solidFill>
                              <a:srgbClr val="FB9953"/>
                            </a:solidFill>
                            <a:latin typeface="Cambria Math" panose="02040503050406030204" pitchFamily="18" charset="0"/>
                          </a:rPr>
                          <m:t>.</m:t>
                        </m:r>
                      </m:sup>
                    </m:sSubSup>
                    <m:d>
                      <m:dPr>
                        <m:ctrlPr>
                          <a:rPr lang="en-US" altLang="ja-JP" sz="1400" b="1" i="1">
                            <a:solidFill>
                              <a:srgbClr val="FB9953"/>
                            </a:solidFill>
                            <a:latin typeface="Cambria Math" panose="02040503050406030204" pitchFamily="18" charset="0"/>
                          </a:rPr>
                        </m:ctrlPr>
                      </m:dPr>
                      <m:e>
                        <m:sSup>
                          <m:sSupPr>
                            <m:ctrlPr>
                              <a:rPr lang="en-US" altLang="ja-JP" sz="1400" b="1" i="1">
                                <a:solidFill>
                                  <a:srgbClr val="FB9953"/>
                                </a:solidFill>
                                <a:latin typeface="Cambria Math" panose="02040503050406030204" pitchFamily="18" charset="0"/>
                              </a:rPr>
                            </m:ctrlPr>
                          </m:sSupPr>
                          <m:e>
                            <m:r>
                              <a:rPr lang="en-US" altLang="ja-JP" sz="1400" b="1" i="1">
                                <a:solidFill>
                                  <a:srgbClr val="FB9953"/>
                                </a:solidFill>
                                <a:latin typeface="Cambria Math" panose="02040503050406030204" pitchFamily="18" charset="0"/>
                              </a:rPr>
                              <m:t>𝒓</m:t>
                            </m:r>
                          </m:e>
                          <m:sup>
                            <m:r>
                              <a:rPr lang="en-US" altLang="ja-JP" sz="1400" b="1" i="1">
                                <a:solidFill>
                                  <a:srgbClr val="FB9953"/>
                                </a:solidFill>
                                <a:latin typeface="Cambria Math" panose="02040503050406030204" pitchFamily="18" charset="0"/>
                              </a:rPr>
                              <m:t>𝒏𝒆𝒘</m:t>
                            </m:r>
                          </m:sup>
                        </m:sSup>
                        <m:r>
                          <a:rPr lang="en-US" altLang="ja-JP" sz="1400" b="1" i="1">
                            <a:solidFill>
                              <a:srgbClr val="FB9953"/>
                            </a:solidFill>
                            <a:latin typeface="Cambria Math" panose="02040503050406030204" pitchFamily="18" charset="0"/>
                          </a:rPr>
                          <m:t>,</m:t>
                        </m:r>
                        <m:r>
                          <a:rPr lang="en-US" altLang="ja-JP" sz="1400" b="1" i="1">
                            <a:solidFill>
                              <a:srgbClr val="FB9953"/>
                            </a:solidFill>
                            <a:latin typeface="Cambria Math" panose="02040503050406030204" pitchFamily="18" charset="0"/>
                          </a:rPr>
                          <m:t>𝑫</m:t>
                        </m:r>
                      </m:e>
                    </m:d>
                    <m:r>
                      <a:rPr lang="en-US" altLang="ja-JP" sz="1400" b="1" i="1">
                        <a:solidFill>
                          <a:srgbClr val="7030A0"/>
                        </a:solidFill>
                        <a:latin typeface="Cambria Math" panose="02040503050406030204" pitchFamily="18" charset="0"/>
                        <a:ea typeface="Cambria Math" panose="02040503050406030204" pitchFamily="18" charset="0"/>
                      </a:rPr>
                      <m:t>∙</m:t>
                    </m:r>
                    <m:sSubSup>
                      <m:sSubSupPr>
                        <m:ctrlPr>
                          <a:rPr lang="en-US" altLang="ja-JP" sz="1400" b="1" i="1">
                            <a:solidFill>
                              <a:srgbClr val="7030A0"/>
                            </a:solidFill>
                            <a:latin typeface="Cambria Math" panose="02040503050406030204" pitchFamily="18" charset="0"/>
                          </a:rPr>
                        </m:ctrlPr>
                      </m:sSubSupPr>
                      <m:e>
                        <m:r>
                          <a:rPr lang="en-US" altLang="ja-JP" sz="1400" b="1" i="1">
                            <a:solidFill>
                              <a:srgbClr val="7030A0"/>
                            </a:solidFill>
                            <a:latin typeface="Cambria Math" panose="02040503050406030204" pitchFamily="18" charset="0"/>
                          </a:rPr>
                          <m:t>𝑭𝒊𝒔𝒔𝒊𝒐𝒏</m:t>
                        </m:r>
                        <m:r>
                          <a:rPr lang="en-US" altLang="ja-JP" sz="1400" b="1" i="1">
                            <a:solidFill>
                              <a:srgbClr val="7030A0"/>
                            </a:solidFill>
                            <a:latin typeface="Cambria Math" panose="02040503050406030204" pitchFamily="18" charset="0"/>
                          </a:rPr>
                          <m:t> </m:t>
                        </m:r>
                        <m:r>
                          <a:rPr lang="en-US" altLang="ja-JP" sz="1400" b="1" i="1">
                            <a:solidFill>
                              <a:srgbClr val="7030A0"/>
                            </a:solidFill>
                            <a:latin typeface="Cambria Math" panose="02040503050406030204" pitchFamily="18" charset="0"/>
                          </a:rPr>
                          <m:t>𝒇</m:t>
                        </m:r>
                      </m:e>
                      <m:sub>
                        <m:r>
                          <a:rPr lang="en-US" altLang="ja-JP" sz="1400" b="1" i="1">
                            <a:solidFill>
                              <a:srgbClr val="7030A0"/>
                            </a:solidFill>
                            <a:latin typeface="Cambria Math" panose="02040503050406030204" pitchFamily="18" charset="0"/>
                          </a:rPr>
                          <m:t>𝑹</m:t>
                        </m:r>
                      </m:sub>
                      <m:sup>
                        <m:r>
                          <a:rPr lang="en-US" altLang="ja-JP" sz="1400" b="1" i="1">
                            <a:solidFill>
                              <a:srgbClr val="7030A0"/>
                            </a:solidFill>
                            <a:latin typeface="Cambria Math" panose="02040503050406030204" pitchFamily="18" charset="0"/>
                          </a:rPr>
                          <m:t>𝒊𝒓𝒓𝒂𝒅</m:t>
                        </m:r>
                        <m:r>
                          <a:rPr lang="en-US" altLang="ja-JP" sz="1400" b="1" i="1">
                            <a:solidFill>
                              <a:srgbClr val="7030A0"/>
                            </a:solidFill>
                            <a:latin typeface="Cambria Math" panose="02040503050406030204" pitchFamily="18" charset="0"/>
                          </a:rPr>
                          <m:t>.</m:t>
                        </m:r>
                      </m:sup>
                    </m:sSubSup>
                    <m:d>
                      <m:dPr>
                        <m:ctrlPr>
                          <a:rPr lang="en-US" altLang="ja-JP" sz="1400" b="1" i="1">
                            <a:solidFill>
                              <a:srgbClr val="7030A0"/>
                            </a:solidFill>
                            <a:latin typeface="Cambria Math" panose="02040503050406030204" pitchFamily="18" charset="0"/>
                          </a:rPr>
                        </m:ctrlPr>
                      </m:dPr>
                      <m:e>
                        <m:r>
                          <a:rPr lang="en-US" altLang="ja-JP" sz="1400" b="1" i="1">
                            <a:solidFill>
                              <a:srgbClr val="7030A0"/>
                            </a:solidFill>
                            <a:latin typeface="Cambria Math" panose="02040503050406030204" pitchFamily="18" charset="0"/>
                          </a:rPr>
                          <m:t>𝒓</m:t>
                        </m:r>
                        <m:r>
                          <a:rPr lang="en-US" altLang="ja-JP" sz="1400" b="1" i="1">
                            <a:solidFill>
                              <a:srgbClr val="7030A0"/>
                            </a:solidFill>
                            <a:latin typeface="Cambria Math" panose="02040503050406030204" pitchFamily="18" charset="0"/>
                          </a:rPr>
                          <m:t>,</m:t>
                        </m:r>
                        <m:r>
                          <a:rPr lang="en-US" altLang="ja-JP" sz="1400" b="1" i="1">
                            <a:solidFill>
                              <a:srgbClr val="7030A0"/>
                            </a:solidFill>
                            <a:latin typeface="Cambria Math" panose="02040503050406030204" pitchFamily="18" charset="0"/>
                          </a:rPr>
                          <m:t>𝑫</m:t>
                        </m:r>
                      </m:e>
                    </m:d>
                  </m:oMath>
                </a14:m>
                <a:endParaRPr lang="ja-JP" altLang="en-US" sz="1400" b="1" dirty="0">
                  <a:solidFill>
                    <a:sysClr val="windowText" lastClr="000000"/>
                  </a:solidFill>
                  <a:latin typeface="Calibri" panose="020F0502020204030204"/>
                  <a:ea typeface="ＭＳ Ｐゴシック" panose="020B0600070205080204" pitchFamily="50" charset="-128"/>
                </a:endParaRPr>
              </a:p>
            </p:txBody>
          </p:sp>
        </mc:Choice>
        <mc:Fallback xmlns="">
          <p:sp>
            <p:nvSpPr>
              <p:cNvPr id="173" name="コンテンツ プレースホルダー 2"/>
              <p:cNvSpPr txBox="1">
                <a:spLocks noRot="1" noChangeAspect="1" noMove="1" noResize="1" noEditPoints="1" noAdjustHandles="1" noChangeArrowheads="1" noChangeShapeType="1" noTextEdit="1"/>
              </p:cNvSpPr>
              <p:nvPr/>
            </p:nvSpPr>
            <p:spPr>
              <a:xfrm>
                <a:off x="7078128" y="6091569"/>
                <a:ext cx="4724062" cy="868096"/>
              </a:xfrm>
              <a:prstGeom prst="rect">
                <a:avLst/>
              </a:prstGeom>
              <a:blipFill>
                <a:blip r:embed="rId5"/>
                <a:stretch>
                  <a:fillRect/>
                </a:stretch>
              </a:blipFill>
            </p:spPr>
            <p:txBody>
              <a:bodyPr/>
              <a:lstStyle/>
              <a:p>
                <a:r>
                  <a:rPr lang="ja-JP" altLang="en-US">
                    <a:noFill/>
                  </a:rPr>
                  <a:t> </a:t>
                </a:r>
              </a:p>
            </p:txBody>
          </p:sp>
        </mc:Fallback>
      </mc:AlternateContent>
      <p:cxnSp>
        <p:nvCxnSpPr>
          <p:cNvPr id="178" name="直線矢印コネクタ 177"/>
          <p:cNvCxnSpPr>
            <a:cxnSpLocks/>
          </p:cNvCxnSpPr>
          <p:nvPr/>
        </p:nvCxnSpPr>
        <p:spPr>
          <a:xfrm>
            <a:off x="8470900" y="3810021"/>
            <a:ext cx="0" cy="891566"/>
          </a:xfrm>
          <a:prstGeom prst="straightConnector1">
            <a:avLst/>
          </a:prstGeom>
          <a:noFill/>
          <a:ln w="63500" cap="flat" cmpd="sng" algn="ctr">
            <a:solidFill>
              <a:srgbClr val="7030A0">
                <a:alpha val="50000"/>
              </a:srgbClr>
            </a:solidFill>
            <a:prstDash val="sysDot"/>
            <a:miter lim="800000"/>
            <a:headEnd type="none"/>
            <a:tailEnd type="triangle"/>
          </a:ln>
          <a:effectLst/>
        </p:spPr>
      </p:cxnSp>
      <p:sp>
        <p:nvSpPr>
          <p:cNvPr id="181" name="正方形/長方形 180"/>
          <p:cNvSpPr/>
          <p:nvPr/>
        </p:nvSpPr>
        <p:spPr>
          <a:xfrm>
            <a:off x="7061191" y="5397125"/>
            <a:ext cx="4840522" cy="613694"/>
          </a:xfrm>
          <a:prstGeom prst="rect">
            <a:avLst/>
          </a:prstGeom>
        </p:spPr>
        <p:txBody>
          <a:bodyPr wrap="square">
            <a:spAutoFit/>
          </a:bodyPr>
          <a:lstStyle/>
          <a:p>
            <a:pPr>
              <a:lnSpc>
                <a:spcPct val="80000"/>
              </a:lnSpc>
            </a:pPr>
            <a:r>
              <a:rPr lang="en-US" altLang="ja-JP" sz="1400" b="1" dirty="0">
                <a:solidFill>
                  <a:prstClr val="black"/>
                </a:solidFill>
                <a:latin typeface="Calibri" panose="020F0502020204030204"/>
                <a:ea typeface="ＭＳ Ｐゴシック" panose="020B0600070205080204" pitchFamily="50" charset="-128"/>
              </a:rPr>
              <a:t>Fusion </a:t>
            </a:r>
            <a:r>
              <a:rPr lang="en-US" altLang="ja-JP" sz="1400" b="1" i="1" dirty="0">
                <a:solidFill>
                  <a:prstClr val="black"/>
                </a:solidFill>
                <a:latin typeface="Calibri" panose="020F0502020204030204"/>
                <a:ea typeface="ＭＳ Ｐゴシック" panose="020B0600070205080204" pitchFamily="50" charset="-128"/>
              </a:rPr>
              <a:t>n</a:t>
            </a:r>
            <a:r>
              <a:rPr lang="en-US" altLang="ja-JP" sz="1400" b="1" dirty="0">
                <a:solidFill>
                  <a:prstClr val="black"/>
                </a:solidFill>
                <a:latin typeface="Calibri" panose="020F0502020204030204"/>
                <a:ea typeface="ＭＳ Ｐゴシック" panose="020B0600070205080204" pitchFamily="50" charset="-128"/>
              </a:rPr>
              <a:t> </a:t>
            </a:r>
            <a:r>
              <a:rPr lang="en-US" altLang="ja-JP" sz="1400" b="1" dirty="0" err="1">
                <a:solidFill>
                  <a:prstClr val="black"/>
                </a:solidFill>
                <a:latin typeface="Calibri" panose="020F0502020204030204"/>
                <a:ea typeface="ＭＳ Ｐゴシック" panose="020B0600070205080204" pitchFamily="50" charset="-128"/>
              </a:rPr>
              <a:t>irrad</a:t>
            </a:r>
            <a:r>
              <a:rPr lang="en-US" altLang="ja-JP" sz="1400" b="1" dirty="0">
                <a:solidFill>
                  <a:prstClr val="black"/>
                </a:solidFill>
                <a:latin typeface="Calibri" panose="020F0502020204030204"/>
                <a:ea typeface="ＭＳ Ｐゴシック" panose="020B0600070205080204" pitchFamily="50" charset="-128"/>
              </a:rPr>
              <a:t>. data distribution </a:t>
            </a:r>
            <a:r>
              <a:rPr lang="en-US" altLang="ja-JP" sz="1400" dirty="0">
                <a:solidFill>
                  <a:prstClr val="black"/>
                </a:solidFill>
                <a:latin typeface="Calibri" panose="020F0502020204030204"/>
                <a:ea typeface="ＭＳ Ｐゴシック" panose="020B0600070205080204" pitchFamily="50" charset="-128"/>
              </a:rPr>
              <a:t>could be estimated by updating </a:t>
            </a:r>
            <a:r>
              <a:rPr lang="en-US" altLang="ja-JP" sz="1400" dirty="0">
                <a:solidFill>
                  <a:prstClr val="black"/>
                </a:solidFill>
              </a:rPr>
              <a:t>fission n </a:t>
            </a:r>
            <a:r>
              <a:rPr lang="en-US" altLang="ja-JP" sz="1400" dirty="0" err="1">
                <a:solidFill>
                  <a:prstClr val="black"/>
                </a:solidFill>
              </a:rPr>
              <a:t>irrad</a:t>
            </a:r>
            <a:r>
              <a:rPr lang="en-US" altLang="ja-JP" sz="1400" dirty="0">
                <a:solidFill>
                  <a:prstClr val="black"/>
                </a:solidFill>
              </a:rPr>
              <a:t>. based </a:t>
            </a:r>
            <a:r>
              <a:rPr lang="en-US" altLang="ja-JP" sz="1400" dirty="0">
                <a:solidFill>
                  <a:prstClr val="black"/>
                </a:solidFill>
                <a:latin typeface="Calibri" panose="020F0502020204030204"/>
                <a:ea typeface="ＭＳ Ｐゴシック" panose="020B0600070205080204" pitchFamily="50" charset="-128"/>
              </a:rPr>
              <a:t>probability function</a:t>
            </a:r>
            <a:r>
              <a:rPr lang="en-US" altLang="ja-JP" sz="1400" b="1" dirty="0">
                <a:solidFill>
                  <a:prstClr val="black"/>
                </a:solidFill>
                <a:latin typeface="Calibri" panose="020F0502020204030204"/>
                <a:ea typeface="ＭＳ Ｐゴシック" panose="020B0600070205080204" pitchFamily="50" charset="-128"/>
              </a:rPr>
              <a:t> by Bayesian inference</a:t>
            </a:r>
            <a:r>
              <a:rPr lang="en-US" altLang="ja-JP" sz="1400" dirty="0">
                <a:solidFill>
                  <a:prstClr val="black"/>
                </a:solidFill>
                <a:latin typeface="Calibri" panose="020F0502020204030204"/>
                <a:ea typeface="ＭＳ Ｐゴシック" panose="020B0600070205080204" pitchFamily="50" charset="-128"/>
              </a:rPr>
              <a:t>, which compromise the limitation of </a:t>
            </a:r>
            <a:r>
              <a:rPr lang="en-US" altLang="ja-JP" sz="1400" dirty="0">
                <a:solidFill>
                  <a:prstClr val="black"/>
                </a:solidFill>
              </a:rPr>
              <a:t>data size.</a:t>
            </a:r>
            <a:endParaRPr lang="en-US" altLang="ja-JP" sz="1400" dirty="0">
              <a:solidFill>
                <a:prstClr val="black"/>
              </a:solidFill>
              <a:latin typeface="Calibri" panose="020F0502020204030204"/>
              <a:ea typeface="ＭＳ Ｐゴシック" panose="020B0600070205080204" pitchFamily="50" charset="-128"/>
            </a:endParaRPr>
          </a:p>
        </p:txBody>
      </p:sp>
      <p:sp>
        <p:nvSpPr>
          <p:cNvPr id="182" name="正方形/長方形 181"/>
          <p:cNvSpPr/>
          <p:nvPr/>
        </p:nvSpPr>
        <p:spPr>
          <a:xfrm>
            <a:off x="7061190" y="5351665"/>
            <a:ext cx="4846169" cy="1476088"/>
          </a:xfrm>
          <a:prstGeom prst="rect">
            <a:avLst/>
          </a:prstGeom>
          <a:noFill/>
          <a:ln w="6350" cap="flat" cmpd="sng" algn="ctr">
            <a:solidFill>
              <a:srgbClr val="00B050"/>
            </a:solidFill>
            <a:prstDash val="solid"/>
            <a:miter lim="800000"/>
          </a:ln>
          <a:effectLst/>
        </p:spPr>
        <p:txBody>
          <a:bodyPr rtlCol="0" anchor="ctr"/>
          <a:lstStyle/>
          <a:p>
            <a:pPr algn="ctr">
              <a:defRPr/>
            </a:pPr>
            <a:endParaRPr lang="ja-JP" altLang="en-US" kern="0">
              <a:solidFill>
                <a:prstClr val="white"/>
              </a:solidFill>
              <a:latin typeface="Calibri" panose="020F0502020204030204"/>
              <a:ea typeface="ＭＳ Ｐゴシック" panose="020B0600070205080204" pitchFamily="50" charset="-128"/>
            </a:endParaRPr>
          </a:p>
        </p:txBody>
      </p:sp>
      <p:cxnSp>
        <p:nvCxnSpPr>
          <p:cNvPr id="183" name="直線矢印コネクタ 182"/>
          <p:cNvCxnSpPr>
            <a:cxnSpLocks/>
          </p:cNvCxnSpPr>
          <p:nvPr/>
        </p:nvCxnSpPr>
        <p:spPr>
          <a:xfrm flipV="1">
            <a:off x="8623600" y="4572000"/>
            <a:ext cx="0" cy="781951"/>
          </a:xfrm>
          <a:prstGeom prst="straightConnector1">
            <a:avLst/>
          </a:prstGeom>
          <a:noFill/>
          <a:ln w="63500" cap="flat" cmpd="sng" algn="ctr">
            <a:solidFill>
              <a:srgbClr val="00B050">
                <a:alpha val="50000"/>
              </a:srgbClr>
            </a:solidFill>
            <a:prstDash val="sysDot"/>
            <a:miter lim="800000"/>
            <a:headEnd type="none"/>
            <a:tailEnd type="triangle"/>
          </a:ln>
          <a:effectLst/>
        </p:spPr>
      </p:cxnSp>
      <p:grpSp>
        <p:nvGrpSpPr>
          <p:cNvPr id="199" name="グループ化 198"/>
          <p:cNvGrpSpPr/>
          <p:nvPr/>
        </p:nvGrpSpPr>
        <p:grpSpPr>
          <a:xfrm>
            <a:off x="-10404" y="2397833"/>
            <a:ext cx="6443179" cy="3840136"/>
            <a:chOff x="74313" y="938784"/>
            <a:chExt cx="6443179" cy="3840136"/>
          </a:xfrm>
        </p:grpSpPr>
        <p:pic>
          <p:nvPicPr>
            <p:cNvPr id="189" name="図 188"/>
            <p:cNvPicPr>
              <a:picLocks noChangeAspect="1"/>
            </p:cNvPicPr>
            <p:nvPr/>
          </p:nvPicPr>
          <p:blipFill rotWithShape="1">
            <a:blip r:embed="rId6"/>
            <a:srcRect l="1896" t="3101" r="662"/>
            <a:stretch/>
          </p:blipFill>
          <p:spPr>
            <a:xfrm>
              <a:off x="74313" y="938784"/>
              <a:ext cx="6443179" cy="3840136"/>
            </a:xfrm>
            <a:prstGeom prst="rect">
              <a:avLst/>
            </a:prstGeom>
          </p:spPr>
        </p:pic>
        <p:sp>
          <p:nvSpPr>
            <p:cNvPr id="175" name="左矢印 174"/>
            <p:cNvSpPr/>
            <p:nvPr/>
          </p:nvSpPr>
          <p:spPr>
            <a:xfrm>
              <a:off x="3891290" y="3841596"/>
              <a:ext cx="236886" cy="196548"/>
            </a:xfrm>
            <a:prstGeom prst="leftArrow">
              <a:avLst/>
            </a:prstGeom>
            <a:solidFill>
              <a:srgbClr val="00B050"/>
            </a:solidFill>
            <a:ln w="12700" cap="flat" cmpd="sng" algn="ctr">
              <a:noFill/>
              <a:prstDash val="solid"/>
              <a:miter lim="800000"/>
            </a:ln>
            <a:effectLst/>
          </p:spPr>
          <p:txBody>
            <a:bodyPr rtlCol="0" anchor="ctr"/>
            <a:lstStyle/>
            <a:p>
              <a:pPr algn="ctr">
                <a:defRPr/>
              </a:pPr>
              <a:endParaRPr lang="ja-JP" altLang="en-US" kern="0">
                <a:solidFill>
                  <a:prstClr val="white"/>
                </a:solidFill>
                <a:latin typeface="Calibri" panose="020F0502020204030204"/>
                <a:ea typeface="ＭＳ Ｐゴシック" panose="020B0600070205080204" pitchFamily="50" charset="-128"/>
              </a:endParaRPr>
            </a:p>
          </p:txBody>
        </p:sp>
        <p:sp>
          <p:nvSpPr>
            <p:cNvPr id="187" name="正方形/長方形 186"/>
            <p:cNvSpPr/>
            <p:nvPr/>
          </p:nvSpPr>
          <p:spPr>
            <a:xfrm>
              <a:off x="4090126" y="3708568"/>
              <a:ext cx="2151551" cy="369332"/>
            </a:xfrm>
            <a:prstGeom prst="rect">
              <a:avLst/>
            </a:prstGeom>
          </p:spPr>
          <p:txBody>
            <a:bodyPr wrap="none">
              <a:spAutoFit/>
            </a:bodyPr>
            <a:lstStyle/>
            <a:p>
              <a:pPr>
                <a:defRPr/>
              </a:pPr>
              <a:r>
                <a:rPr lang="en-US" altLang="ja-JP" b="1" u="sng" kern="0" dirty="0">
                  <a:solidFill>
                    <a:srgbClr val="00B050"/>
                  </a:solidFill>
                  <a:effectLst>
                    <a:outerShdw blurRad="38100" dist="38100" dir="2700000" algn="tl">
                      <a:srgbClr val="000000">
                        <a:alpha val="43137"/>
                      </a:srgbClr>
                    </a:outerShdw>
                  </a:effectLst>
                  <a:ea typeface="HGPｺﾞｼｯｸM" pitchFamily="50" charset="-128"/>
                </a:rPr>
                <a:t>the critical condition</a:t>
              </a:r>
              <a:endParaRPr lang="en-US" altLang="ja-JP" b="1" kern="0" dirty="0">
                <a:solidFill>
                  <a:srgbClr val="44546A"/>
                </a:solidFill>
                <a:ea typeface="HGPｺﾞｼｯｸM" pitchFamily="50" charset="-128"/>
              </a:endParaRPr>
            </a:p>
          </p:txBody>
        </p:sp>
      </p:grpSp>
      <p:grpSp>
        <p:nvGrpSpPr>
          <p:cNvPr id="196" name="グループ化 195"/>
          <p:cNvGrpSpPr/>
          <p:nvPr/>
        </p:nvGrpSpPr>
        <p:grpSpPr>
          <a:xfrm>
            <a:off x="10791405" y="779655"/>
            <a:ext cx="1137790" cy="507077"/>
            <a:chOff x="-11514518" y="-5929319"/>
            <a:chExt cx="6585630" cy="2935004"/>
          </a:xfrm>
        </p:grpSpPr>
        <p:pic>
          <p:nvPicPr>
            <p:cNvPr id="190" name="図 189" descr="QST_LOGO_YOKO.psd"/>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68802" y="-5669256"/>
              <a:ext cx="2147470" cy="810779"/>
            </a:xfrm>
            <a:prstGeom prst="rect">
              <a:avLst/>
            </a:prstGeom>
          </p:spPr>
        </p:pic>
        <p:pic>
          <p:nvPicPr>
            <p:cNvPr id="191" name="図 190"/>
            <p:cNvPicPr>
              <a:picLocks noChangeAspect="1"/>
            </p:cNvPicPr>
            <p:nvPr/>
          </p:nvPicPr>
          <p:blipFill>
            <a:blip r:embed="rId8"/>
            <a:stretch>
              <a:fillRect/>
            </a:stretch>
          </p:blipFill>
          <p:spPr>
            <a:xfrm>
              <a:off x="-11279750" y="-3718734"/>
              <a:ext cx="3016234" cy="724419"/>
            </a:xfrm>
            <a:prstGeom prst="rect">
              <a:avLst/>
            </a:prstGeom>
          </p:spPr>
        </p:pic>
        <p:pic>
          <p:nvPicPr>
            <p:cNvPr id="192" name="図 191"/>
            <p:cNvPicPr>
              <a:picLocks noChangeAspect="1"/>
            </p:cNvPicPr>
            <p:nvPr/>
          </p:nvPicPr>
          <p:blipFill>
            <a:blip r:embed="rId9"/>
            <a:stretch>
              <a:fillRect/>
            </a:stretch>
          </p:blipFill>
          <p:spPr>
            <a:xfrm>
              <a:off x="-11514518" y="-4857511"/>
              <a:ext cx="3565616" cy="1086399"/>
            </a:xfrm>
            <a:prstGeom prst="rect">
              <a:avLst/>
            </a:prstGeom>
          </p:spPr>
        </p:pic>
        <p:pic>
          <p:nvPicPr>
            <p:cNvPr id="193" name="図 192"/>
            <p:cNvPicPr>
              <a:picLocks noChangeAspect="1"/>
            </p:cNvPicPr>
            <p:nvPr/>
          </p:nvPicPr>
          <p:blipFill rotWithShape="1">
            <a:blip r:embed="rId10"/>
            <a:srcRect b="9928"/>
            <a:stretch/>
          </p:blipFill>
          <p:spPr>
            <a:xfrm>
              <a:off x="-7974614" y="-5929319"/>
              <a:ext cx="3045726" cy="1070842"/>
            </a:xfrm>
            <a:prstGeom prst="rect">
              <a:avLst/>
            </a:prstGeom>
          </p:spPr>
        </p:pic>
        <p:pic>
          <p:nvPicPr>
            <p:cNvPr id="194" name="図 193"/>
            <p:cNvPicPr>
              <a:picLocks noChangeAspect="1"/>
            </p:cNvPicPr>
            <p:nvPr/>
          </p:nvPicPr>
          <p:blipFill>
            <a:blip r:embed="rId11"/>
            <a:stretch>
              <a:fillRect/>
            </a:stretch>
          </p:blipFill>
          <p:spPr>
            <a:xfrm>
              <a:off x="-6881512" y="-4745690"/>
              <a:ext cx="1676620" cy="838310"/>
            </a:xfrm>
            <a:prstGeom prst="rect">
              <a:avLst/>
            </a:prstGeom>
          </p:spPr>
        </p:pic>
        <p:pic>
          <p:nvPicPr>
            <p:cNvPr id="195" name="図 194"/>
            <p:cNvPicPr>
              <a:picLocks noChangeAspect="1"/>
            </p:cNvPicPr>
            <p:nvPr/>
          </p:nvPicPr>
          <p:blipFill>
            <a:blip r:embed="rId12"/>
            <a:stretch>
              <a:fillRect/>
            </a:stretch>
          </p:blipFill>
          <p:spPr>
            <a:xfrm>
              <a:off x="-7712625" y="-3753750"/>
              <a:ext cx="2507732" cy="727652"/>
            </a:xfrm>
            <a:prstGeom prst="rect">
              <a:avLst/>
            </a:prstGeom>
          </p:spPr>
        </p:pic>
      </p:grpSp>
      <p:pic>
        <p:nvPicPr>
          <p:cNvPr id="197" name="Picture 438" descr="D:\Documents\Working\Meetings\2012\120628-29 第9回核融合エネルギー連合講演会\IFERC_New_Log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0722" y="393696"/>
            <a:ext cx="133891" cy="93156"/>
          </a:xfrm>
          <a:prstGeom prst="rect">
            <a:avLst/>
          </a:prstGeom>
          <a:noFill/>
          <a:extLst>
            <a:ext uri="{909E8E84-426E-40DD-AFC4-6F175D3DCCD1}">
              <a14:hiddenFill xmlns:a14="http://schemas.microsoft.com/office/drawing/2010/main">
                <a:solidFill>
                  <a:srgbClr val="FFFFFF"/>
                </a:solidFill>
              </a14:hiddenFill>
            </a:ext>
          </a:extLst>
        </p:spPr>
      </p:pic>
      <p:sp>
        <p:nvSpPr>
          <p:cNvPr id="200" name="正方形/長方形 199"/>
          <p:cNvSpPr/>
          <p:nvPr/>
        </p:nvSpPr>
        <p:spPr>
          <a:xfrm>
            <a:off x="420722" y="1262716"/>
            <a:ext cx="11771278" cy="1255728"/>
          </a:xfrm>
          <a:prstGeom prst="rect">
            <a:avLst/>
          </a:prstGeom>
        </p:spPr>
        <p:txBody>
          <a:bodyPr wrap="square">
            <a:spAutoFit/>
          </a:bodyPr>
          <a:lstStyle/>
          <a:p>
            <a:pPr indent="-365125">
              <a:lnSpc>
                <a:spcPct val="90000"/>
              </a:lnSpc>
              <a:defRPr/>
            </a:pPr>
            <a:r>
              <a:rPr kumimoji="1" lang="en-US" altLang="ja-JP" sz="2800" b="1" dirty="0">
                <a:solidFill>
                  <a:srgbClr val="FF0000"/>
                </a:solidFill>
              </a:rPr>
              <a:t>A new strategy based on </a:t>
            </a:r>
            <a:r>
              <a:rPr kumimoji="1" lang="en-US" altLang="ja-JP" sz="2800" b="1" u="sng" dirty="0">
                <a:solidFill>
                  <a:srgbClr val="FF0000"/>
                </a:solidFill>
              </a:rPr>
              <a:t>probability based design method </a:t>
            </a:r>
            <a:r>
              <a:rPr kumimoji="1" lang="en-US" altLang="ja-JP" sz="2800" b="1" dirty="0">
                <a:solidFill>
                  <a:srgbClr val="FF0000"/>
                </a:solidFill>
              </a:rPr>
              <a:t>was proposed </a:t>
            </a:r>
            <a:r>
              <a:rPr kumimoji="1" lang="en-US" altLang="ja-JP" sz="2800" dirty="0">
                <a:solidFill>
                  <a:sysClr val="windowText" lastClr="000000"/>
                </a:solidFill>
              </a:rPr>
              <a:t>to mitigate the difficulty to define the allowable limit for irradiation induced degradation without enough "empirical” evidence.</a:t>
            </a:r>
          </a:p>
        </p:txBody>
      </p:sp>
      <p:sp>
        <p:nvSpPr>
          <p:cNvPr id="201" name="正方形/長方形 200"/>
          <p:cNvSpPr/>
          <p:nvPr/>
        </p:nvSpPr>
        <p:spPr>
          <a:xfrm>
            <a:off x="70946" y="6181423"/>
            <a:ext cx="6406841" cy="646331"/>
          </a:xfrm>
          <a:prstGeom prst="rect">
            <a:avLst/>
          </a:prstGeom>
        </p:spPr>
        <p:txBody>
          <a:bodyPr wrap="square">
            <a:spAutoFit/>
          </a:bodyPr>
          <a:lstStyle/>
          <a:p>
            <a:pPr marL="285750" indent="-285750">
              <a:buFont typeface="Wingdings" panose="05000000000000000000" pitchFamily="2" charset="2"/>
              <a:buChar char="ü"/>
            </a:pPr>
            <a:r>
              <a:rPr kumimoji="1" lang="en-US" altLang="ja-JP" dirty="0">
                <a:solidFill>
                  <a:sysClr val="windowText" lastClr="000000"/>
                </a:solidFill>
              </a:rPr>
              <a:t>It is essential to accumulate a reasonable amount of fission </a:t>
            </a:r>
            <a:r>
              <a:rPr kumimoji="1" lang="en-US" altLang="ja-JP" i="1" dirty="0">
                <a:solidFill>
                  <a:sysClr val="windowText" lastClr="000000"/>
                </a:solidFill>
              </a:rPr>
              <a:t>n</a:t>
            </a:r>
            <a:r>
              <a:rPr kumimoji="1" lang="en-US" altLang="ja-JP" dirty="0">
                <a:solidFill>
                  <a:sysClr val="windowText" lastClr="000000"/>
                </a:solidFill>
              </a:rPr>
              <a:t> irradiation data to estimate the probability density function. </a:t>
            </a:r>
            <a:r>
              <a:rPr lang="en-US" altLang="ja-JP" dirty="0"/>
              <a:t> </a:t>
            </a:r>
            <a:endParaRPr kumimoji="1" lang="en-US" altLang="ja-JP" dirty="0">
              <a:solidFill>
                <a:sysClr val="windowText" lastClr="000000"/>
              </a:solidFill>
            </a:endParaRPr>
          </a:p>
        </p:txBody>
      </p:sp>
      <p:sp>
        <p:nvSpPr>
          <p:cNvPr id="30" name="テキスト ボックス 29">
            <a:extLst>
              <a:ext uri="{FF2B5EF4-FFF2-40B4-BE49-F238E27FC236}">
                <a16:creationId xmlns:a16="http://schemas.microsoft.com/office/drawing/2014/main" id="{A09CCB01-9774-4E98-B3B4-19FB879578F8}"/>
              </a:ext>
            </a:extLst>
          </p:cNvPr>
          <p:cNvSpPr txBox="1"/>
          <p:nvPr/>
        </p:nvSpPr>
        <p:spPr>
          <a:xfrm>
            <a:off x="9045752" y="323668"/>
            <a:ext cx="1767279"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OV/3-4</a:t>
            </a:r>
            <a:r>
              <a:rPr kumimoji="1" lang="en-US" altLang="ja-JP" dirty="0">
                <a:solidFill>
                  <a:schemeClr val="accent1">
                    <a:lumMod val="75000"/>
                  </a:schemeClr>
                </a:solidFill>
              </a:rPr>
              <a:t> </a:t>
            </a:r>
            <a:r>
              <a:rPr kumimoji="1" lang="en-US" altLang="ja-JP" dirty="0" err="1">
                <a:solidFill>
                  <a:schemeClr val="accent1">
                    <a:lumMod val="75000"/>
                  </a:schemeClr>
                </a:solidFill>
              </a:rPr>
              <a:t>Tanigawa</a:t>
            </a:r>
            <a:endParaRPr kumimoji="1" lang="ja-JP" altLang="en-US" dirty="0">
              <a:solidFill>
                <a:schemeClr val="accent1">
                  <a:lumMod val="75000"/>
                </a:schemeClr>
              </a:solidFill>
            </a:endParaRPr>
          </a:p>
        </p:txBody>
      </p:sp>
      <p:sp>
        <p:nvSpPr>
          <p:cNvPr id="31" name="テキスト ボックス 30">
            <a:extLst>
              <a:ext uri="{FF2B5EF4-FFF2-40B4-BE49-F238E27FC236}">
                <a16:creationId xmlns:a16="http://schemas.microsoft.com/office/drawing/2014/main" id="{75117138-6D79-4972-9406-FA360D9A5762}"/>
              </a:ext>
            </a:extLst>
          </p:cNvPr>
          <p:cNvSpPr txBox="1"/>
          <p:nvPr/>
        </p:nvSpPr>
        <p:spPr>
          <a:xfrm>
            <a:off x="3040303" y="-4621"/>
            <a:ext cx="6066853"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Material Phys. Tech.</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904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5880" y="764906"/>
            <a:ext cx="12080240" cy="8703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32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50" charset="-128"/>
                <a:cs typeface="Arial" panose="020B0604020202020204" pitchFamily="34" charset="0"/>
              </a:rPr>
              <a:t>Creep of NIFS-HEAT-2 high-purity vanadium alloy</a:t>
            </a:r>
            <a:endParaRPr kumimoji="0" lang="en-US" altLang="ja-JP" sz="28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endParaRPr>
          </a:p>
        </p:txBody>
      </p:sp>
      <p:sp>
        <p:nvSpPr>
          <p:cNvPr id="6" name="Rectangle 13"/>
          <p:cNvSpPr txBox="1">
            <a:spLocks noChangeArrowheads="1"/>
          </p:cNvSpPr>
          <p:nvPr/>
        </p:nvSpPr>
        <p:spPr>
          <a:xfrm>
            <a:off x="924581" y="1676947"/>
            <a:ext cx="10344557" cy="14104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altLang="ja-JP" sz="2400" b="1" dirty="0">
                <a:solidFill>
                  <a:srgbClr val="FF0000"/>
                </a:solidFill>
                <a:latin typeface="Arial" panose="020B0604020202020204" pitchFamily="34" charset="0"/>
                <a:cs typeface="Arial" panose="020B0604020202020204" pitchFamily="34" charset="0"/>
              </a:rPr>
              <a:t>NIFS-HEAT-2 (highest purity V-4Cr-4Ti alloy in the world) </a:t>
            </a:r>
            <a:r>
              <a:rPr lang="en-US" altLang="ja-JP" sz="2400" dirty="0">
                <a:latin typeface="Arial" panose="020B0604020202020204" pitchFamily="34" charset="0"/>
                <a:cs typeface="Arial" panose="020B0604020202020204" pitchFamily="34" charset="0"/>
              </a:rPr>
              <a:t>has achieved enhanced workability, weldability and low-activation property, demonstrating that there is </a:t>
            </a:r>
            <a:r>
              <a:rPr lang="en-US" altLang="ja-JP" sz="2400" b="1" dirty="0">
                <a:solidFill>
                  <a:srgbClr val="FF0000"/>
                </a:solidFill>
                <a:latin typeface="Arial" panose="020B0604020202020204" pitchFamily="34" charset="0"/>
                <a:cs typeface="Arial" panose="020B0604020202020204" pitchFamily="34" charset="0"/>
              </a:rPr>
              <a:t>no negative effect of purification on high-temperature creep properties </a:t>
            </a:r>
            <a:r>
              <a:rPr lang="en-US" altLang="ja-JP" sz="2400" dirty="0">
                <a:latin typeface="Arial" panose="020B0604020202020204" pitchFamily="34" charset="0"/>
                <a:cs typeface="Arial" panose="020B0604020202020204" pitchFamily="34" charset="0"/>
              </a:rPr>
              <a:t>under projected blanket service stresses.</a:t>
            </a:r>
          </a:p>
        </p:txBody>
      </p:sp>
      <p:graphicFrame>
        <p:nvGraphicFramePr>
          <p:cNvPr id="7" name="Group 277"/>
          <p:cNvGraphicFramePr>
            <a:graphicFrameLocks noGrp="1"/>
          </p:cNvGraphicFramePr>
          <p:nvPr>
            <p:extLst/>
          </p:nvPr>
        </p:nvGraphicFramePr>
        <p:xfrm>
          <a:off x="370188" y="3770577"/>
          <a:ext cx="6656762" cy="2672122"/>
        </p:xfrm>
        <a:graphic>
          <a:graphicData uri="http://schemas.openxmlformats.org/drawingml/2006/table">
            <a:tbl>
              <a:tblPr/>
              <a:tblGrid>
                <a:gridCol w="1614110">
                  <a:extLst>
                    <a:ext uri="{9D8B030D-6E8A-4147-A177-3AD203B41FA5}">
                      <a16:colId xmlns:a16="http://schemas.microsoft.com/office/drawing/2014/main" val="20001"/>
                    </a:ext>
                  </a:extLst>
                </a:gridCol>
                <a:gridCol w="1344922">
                  <a:extLst>
                    <a:ext uri="{9D8B030D-6E8A-4147-A177-3AD203B41FA5}">
                      <a16:colId xmlns:a16="http://schemas.microsoft.com/office/drawing/2014/main" val="1486237457"/>
                    </a:ext>
                  </a:extLst>
                </a:gridCol>
                <a:gridCol w="1578675">
                  <a:extLst>
                    <a:ext uri="{9D8B030D-6E8A-4147-A177-3AD203B41FA5}">
                      <a16:colId xmlns:a16="http://schemas.microsoft.com/office/drawing/2014/main" val="4137353076"/>
                    </a:ext>
                  </a:extLst>
                </a:gridCol>
                <a:gridCol w="2119055">
                  <a:extLst>
                    <a:ext uri="{9D8B030D-6E8A-4147-A177-3AD203B41FA5}">
                      <a16:colId xmlns:a16="http://schemas.microsoft.com/office/drawing/2014/main" val="20003"/>
                    </a:ext>
                  </a:extLst>
                </a:gridCol>
              </a:tblGrid>
              <a:tr h="797482">
                <a:tc row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ID</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Country</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defRPr/>
                      </a:pPr>
                      <a:r>
                        <a:rPr lang="en-US" altLang="ja-JP" sz="1800" b="1" kern="1200" dirty="0">
                          <a:solidFill>
                            <a:schemeClr val="tx1"/>
                          </a:solidFill>
                          <a:effectLst/>
                          <a:latin typeface="Times New Roman" panose="02020603050405020304" pitchFamily="18" charset="0"/>
                          <a:ea typeface="+mn-ea"/>
                          <a:cs typeface="Times New Roman" panose="02020603050405020304" pitchFamily="18" charset="0"/>
                        </a:rPr>
                        <a:t>Interstitial impurities </a:t>
                      </a:r>
                      <a:endParaRPr kumimoji="1" lang="en-US" altLang="ja-JP" sz="18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defRPr/>
                      </a:pPr>
                      <a:r>
                        <a:rPr lang="en-US" altLang="ja-JP" sz="1800" b="1" kern="1200" dirty="0">
                          <a:solidFill>
                            <a:schemeClr val="tx1"/>
                          </a:solidFill>
                          <a:effectLst/>
                          <a:latin typeface="Times New Roman" panose="02020603050405020304" pitchFamily="18" charset="0"/>
                          <a:ea typeface="+mn-ea"/>
                          <a:cs typeface="Times New Roman" panose="02020603050405020304" pitchFamily="18" charset="0"/>
                        </a:rPr>
                        <a:t>Harmful radioactive impurities</a:t>
                      </a:r>
                      <a:endParaRPr kumimoji="1" lang="en-US" altLang="ja-JP" sz="18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580921"/>
                  </a:ext>
                </a:extLst>
              </a:tr>
              <a:tr h="305183">
                <a:tc vMerge="1">
                  <a:txBody>
                    <a:bodyPr/>
                    <a:lstStyle>
                      <a:lvl1pPr>
                        <a:spcBef>
                          <a:spcPct val="20000"/>
                        </a:spcBef>
                        <a:buClr>
                          <a:schemeClr val="folHlink"/>
                        </a:buClr>
                        <a:buSzPct val="9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a:spcBef>
                          <a:spcPct val="20000"/>
                        </a:spcBef>
                        <a:buClr>
                          <a:schemeClr val="folHlink"/>
                        </a:buClr>
                        <a:buSzPct val="5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1" lang="en-US" altLang="ja-JP" sz="16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8100" marR="38100" marT="19060" marB="1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1" lang="en-US" altLang="ja-JP" sz="16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8100" marR="38100" marT="19060" marB="1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C+N+O</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Clr>
                          <a:schemeClr val="folHlink"/>
                        </a:buClr>
                        <a:buSzPct val="9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a:spcBef>
                          <a:spcPct val="20000"/>
                        </a:spcBef>
                        <a:buClr>
                          <a:schemeClr val="folHlink"/>
                        </a:buClr>
                        <a:buSzPct val="5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Al+Co+Nb+Ni+Mo</a:t>
                      </a:r>
                      <a:endParaRPr kumimoji="1" lang="en-US" altLang="ja-JP" sz="18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8100" marR="38100" marT="19060" marB="1906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305183">
                <a:tc>
                  <a:txBody>
                    <a:bodyPr/>
                    <a:lstStyle>
                      <a:lvl1pPr>
                        <a:spcBef>
                          <a:spcPct val="20000"/>
                        </a:spcBef>
                        <a:buClr>
                          <a:schemeClr val="folHlink"/>
                        </a:buClr>
                        <a:buSzPct val="9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a:spcBef>
                          <a:spcPct val="20000"/>
                        </a:spcBef>
                        <a:buClr>
                          <a:schemeClr val="folHlink"/>
                        </a:buClr>
                        <a:buSzPct val="5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NIFS-HEAT-2</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Japan</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339</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92</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3201366875"/>
                  </a:ext>
                </a:extLst>
              </a:tr>
              <a:tr h="305183">
                <a:tc>
                  <a:txBody>
                    <a:bodyPr/>
                    <a:lstStyle>
                      <a:lvl1pPr>
                        <a:spcBef>
                          <a:spcPct val="20000"/>
                        </a:spcBef>
                        <a:buClr>
                          <a:schemeClr val="folHlink"/>
                        </a:buClr>
                        <a:buSzPct val="9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a:spcBef>
                          <a:spcPct val="20000"/>
                        </a:spcBef>
                        <a:buClr>
                          <a:schemeClr val="folHlink"/>
                        </a:buClr>
                        <a:buSzPct val="5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US832665</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USA</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600</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740</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5183">
                <a:tc>
                  <a:txBody>
                    <a:bodyPr/>
                    <a:lstStyle>
                      <a:lvl1pPr>
                        <a:spcBef>
                          <a:spcPct val="20000"/>
                        </a:spcBef>
                        <a:buClr>
                          <a:schemeClr val="folHlink"/>
                        </a:buClr>
                        <a:buSzPct val="9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a:spcBef>
                          <a:spcPct val="20000"/>
                        </a:spcBef>
                        <a:buClr>
                          <a:schemeClr val="folHlink"/>
                        </a:buClr>
                        <a:buSzPct val="5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RF-VVC3</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Russia</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590</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308</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5183">
                <a:tc>
                  <a:txBody>
                    <a:bodyPr/>
                    <a:lstStyle>
                      <a:lvl1pPr>
                        <a:spcBef>
                          <a:spcPct val="20000"/>
                        </a:spcBef>
                        <a:buClr>
                          <a:schemeClr val="folHlink"/>
                        </a:buClr>
                        <a:buSzPct val="9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a:spcBef>
                          <a:spcPct val="20000"/>
                        </a:spcBef>
                        <a:buClr>
                          <a:schemeClr val="folHlink"/>
                        </a:buClr>
                        <a:buSzPct val="5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SWIP-30</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China</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420</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217</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5183">
                <a:tc>
                  <a:txBody>
                    <a:bodyPr/>
                    <a:lstStyle>
                      <a:lvl1pPr>
                        <a:spcBef>
                          <a:spcPct val="20000"/>
                        </a:spcBef>
                        <a:buClr>
                          <a:schemeClr val="folHlink"/>
                        </a:buClr>
                        <a:buSzPct val="9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a:spcBef>
                          <a:spcPct val="20000"/>
                        </a:spcBef>
                        <a:buClr>
                          <a:schemeClr val="folHlink"/>
                        </a:buClr>
                        <a:buSzPct val="5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a:spcBef>
                          <a:spcPct val="2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CEA-J57</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1" lang="en-US" altLang="ja-JP" sz="18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France</a:t>
                      </a:r>
                    </a:p>
                  </a:txBody>
                  <a:tcPr marL="38100" marR="38100" marT="19060" marB="1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470</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120"/>
                        </a:spcAft>
                      </a:pPr>
                      <a:r>
                        <a:rPr lang="en-US" sz="1800" b="1" kern="100" dirty="0">
                          <a:effectLst/>
                          <a:latin typeface="Times New Roman" panose="02020603050405020304" pitchFamily="18" charset="0"/>
                          <a:ea typeface="ＭＳ 明朝" panose="02020609040205080304" pitchFamily="17" charset="-128"/>
                          <a:cs typeface="Times New Roman" panose="02020603050405020304" pitchFamily="18" charset="0"/>
                        </a:rPr>
                        <a:t>282</a:t>
                      </a:r>
                      <a:endParaRPr lang="ja-JP" sz="1800" b="1"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 name="正方形/長方形 8"/>
          <p:cNvSpPr/>
          <p:nvPr/>
        </p:nvSpPr>
        <p:spPr>
          <a:xfrm>
            <a:off x="5698856" y="3414784"/>
            <a:ext cx="1332416" cy="369332"/>
          </a:xfrm>
          <a:prstGeom prst="rect">
            <a:avLst/>
          </a:prstGeom>
        </p:spPr>
        <p:txBody>
          <a:bodyPr wrap="none">
            <a:spAutoFit/>
          </a:bodyPr>
          <a:lstStyle/>
          <a:p>
            <a:pPr lvl="0" algn="ctr" fontAlgn="base">
              <a:spcBef>
                <a:spcPct val="20000"/>
              </a:spcBef>
              <a:spcAft>
                <a:spcPct val="0"/>
              </a:spcAft>
              <a:buClr>
                <a:schemeClr val="folHlink"/>
              </a:buClr>
              <a:buSzPct val="90000"/>
            </a:pPr>
            <a:r>
              <a:rPr lang="en-US" altLang="ja-JP" b="1" dirty="0">
                <a:latin typeface="Times New Roman" panose="02020603050405020304" pitchFamily="18" charset="0"/>
                <a:cs typeface="Times New Roman" panose="02020603050405020304" pitchFamily="18" charset="0"/>
              </a:rPr>
              <a:t>(mass ppm)</a:t>
            </a:r>
            <a:endParaRPr kumimoji="1" lang="en-US" altLang="ja-JP"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10"/>
          <p:cNvSpPr txBox="1"/>
          <p:nvPr/>
        </p:nvSpPr>
        <p:spPr>
          <a:xfrm>
            <a:off x="8019534" y="3393952"/>
            <a:ext cx="2001795"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Creep property</a:t>
            </a:r>
          </a:p>
        </p:txBody>
      </p:sp>
      <p:sp>
        <p:nvSpPr>
          <p:cNvPr id="12" name="テキスト ボックス 11"/>
          <p:cNvSpPr txBox="1"/>
          <p:nvPr/>
        </p:nvSpPr>
        <p:spPr>
          <a:xfrm>
            <a:off x="370188" y="3393952"/>
            <a:ext cx="5247502"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Impurities’ concentration of V-4Cr-4Ti alloys </a:t>
            </a:r>
          </a:p>
        </p:txBody>
      </p:sp>
      <p:grpSp>
        <p:nvGrpSpPr>
          <p:cNvPr id="15" name="グループ化 14"/>
          <p:cNvGrpSpPr/>
          <p:nvPr/>
        </p:nvGrpSpPr>
        <p:grpSpPr>
          <a:xfrm>
            <a:off x="7522737" y="3770577"/>
            <a:ext cx="4508367" cy="2813221"/>
            <a:chOff x="7522737" y="3770577"/>
            <a:chExt cx="4508367" cy="2813221"/>
          </a:xfrm>
        </p:grpSpPr>
        <p:pic>
          <p:nvPicPr>
            <p:cNvPr id="10" name="図 9"/>
            <p:cNvPicPr>
              <a:picLocks noChangeAspect="1"/>
            </p:cNvPicPr>
            <p:nvPr/>
          </p:nvPicPr>
          <p:blipFill>
            <a:blip r:embed="rId3"/>
            <a:stretch>
              <a:fillRect/>
            </a:stretch>
          </p:blipFill>
          <p:spPr>
            <a:xfrm>
              <a:off x="7522737" y="3770577"/>
              <a:ext cx="4508367" cy="2813221"/>
            </a:xfrm>
            <a:prstGeom prst="rect">
              <a:avLst/>
            </a:prstGeom>
          </p:spPr>
        </p:pic>
        <p:sp>
          <p:nvSpPr>
            <p:cNvPr id="13" name="正方形/長方形 12"/>
            <p:cNvSpPr/>
            <p:nvPr/>
          </p:nvSpPr>
          <p:spPr>
            <a:xfrm>
              <a:off x="10245810" y="4245397"/>
              <a:ext cx="413952" cy="2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正方形/長方形 13"/>
            <p:cNvSpPr/>
            <p:nvPr/>
          </p:nvSpPr>
          <p:spPr>
            <a:xfrm>
              <a:off x="8606480" y="3866456"/>
              <a:ext cx="413952" cy="2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テキスト ボックス 16">
            <a:extLst>
              <a:ext uri="{FF2B5EF4-FFF2-40B4-BE49-F238E27FC236}">
                <a16:creationId xmlns:a16="http://schemas.microsoft.com/office/drawing/2014/main" id="{29E5ABC7-8AB4-4AC0-AC92-F4A9E1C662F6}"/>
              </a:ext>
            </a:extLst>
          </p:cNvPr>
          <p:cNvSpPr txBox="1"/>
          <p:nvPr/>
        </p:nvSpPr>
        <p:spPr>
          <a:xfrm>
            <a:off x="9063685" y="321640"/>
            <a:ext cx="1933030"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MPT/2-1</a:t>
            </a:r>
            <a:r>
              <a:rPr kumimoji="1" lang="en-US" altLang="ja-JP" dirty="0">
                <a:solidFill>
                  <a:schemeClr val="accent1">
                    <a:lumMod val="75000"/>
                  </a:schemeClr>
                </a:solidFill>
              </a:rPr>
              <a:t> </a:t>
            </a:r>
            <a:r>
              <a:rPr kumimoji="1" lang="en-US" altLang="ja-JP" dirty="0" err="1">
                <a:solidFill>
                  <a:schemeClr val="accent1">
                    <a:lumMod val="75000"/>
                  </a:schemeClr>
                </a:solidFill>
              </a:rPr>
              <a:t>Nagasaka</a:t>
            </a:r>
            <a:endParaRPr kumimoji="1" lang="ja-JP" altLang="en-US" dirty="0">
              <a:solidFill>
                <a:schemeClr val="accent1">
                  <a:lumMod val="75000"/>
                </a:schemeClr>
              </a:solidFill>
            </a:endParaRPr>
          </a:p>
        </p:txBody>
      </p:sp>
      <p:sp>
        <p:nvSpPr>
          <p:cNvPr id="18" name="テキスト ボックス 17">
            <a:extLst>
              <a:ext uri="{FF2B5EF4-FFF2-40B4-BE49-F238E27FC236}">
                <a16:creationId xmlns:a16="http://schemas.microsoft.com/office/drawing/2014/main" id="{37C740F3-E6B5-473D-ADC9-55A323B672AA}"/>
              </a:ext>
            </a:extLst>
          </p:cNvPr>
          <p:cNvSpPr txBox="1"/>
          <p:nvPr/>
        </p:nvSpPr>
        <p:spPr>
          <a:xfrm>
            <a:off x="3040298" y="-4621"/>
            <a:ext cx="6066854"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Material Phys. Tech.</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735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91A3F74-4D0E-4575-B0E0-200AA08B4BD3}"/>
              </a:ext>
            </a:extLst>
          </p:cNvPr>
          <p:cNvSpPr txBox="1"/>
          <p:nvPr/>
        </p:nvSpPr>
        <p:spPr>
          <a:xfrm>
            <a:off x="3040298" y="-4621"/>
            <a:ext cx="6066854"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Material Phys. Tech.</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0782F4B0-4C81-4CB5-8BF4-8607ECE9142E}"/>
              </a:ext>
            </a:extLst>
          </p:cNvPr>
          <p:cNvSpPr txBox="1"/>
          <p:nvPr/>
        </p:nvSpPr>
        <p:spPr>
          <a:xfrm>
            <a:off x="282805" y="919269"/>
            <a:ext cx="11840066" cy="5355312"/>
          </a:xfrm>
          <a:prstGeom prst="rect">
            <a:avLst/>
          </a:prstGeom>
          <a:noFill/>
        </p:spPr>
        <p:txBody>
          <a:bodyPr wrap="square" rtlCol="0">
            <a:spAutoFit/>
          </a:bodyPr>
          <a:lstStyle/>
          <a:p>
            <a:r>
              <a:rPr kumimoji="1" lang="en-US" altLang="ja-JP" dirty="0"/>
              <a:t>MPT/2-2 Ding</a:t>
            </a:r>
          </a:p>
          <a:p>
            <a:r>
              <a:rPr kumimoji="1" lang="en-US" altLang="ja-JP" sz="2400" dirty="0"/>
              <a:t>Model validation on EAST and DIII-D experiments highlight the roles of the Low-Z background impurities and the sheath potential determining high-Z materials erosion. </a:t>
            </a:r>
            <a:r>
              <a:rPr lang="en-US" altLang="ja-JP" sz="2400" dirty="0"/>
              <a:t>Overall erosion and deposition balance in a mixed materials surface depends on the transport and deposition of low-Z impurities. Local sheath potential perturbation change the material erosion rate due</a:t>
            </a:r>
          </a:p>
          <a:p>
            <a:r>
              <a:rPr lang="en-US" altLang="ja-JP" sz="2400" dirty="0"/>
              <a:t>to modification of both ion incident energy and flux</a:t>
            </a:r>
          </a:p>
          <a:p>
            <a:r>
              <a:rPr kumimoji="1" lang="en-US" altLang="ja-JP" dirty="0"/>
              <a:t>MPT/2-3 Maya</a:t>
            </a:r>
          </a:p>
          <a:p>
            <a:r>
              <a:rPr lang="en-US" altLang="ja-JP" sz="2400" dirty="0"/>
              <a:t>The effect of Primary Knock-on Atom (PKA) spectrum on the damage creation and subsequent deuterium trapping at the defects has been investigated using computer simulations and surrogate ion-irradiation experiments.</a:t>
            </a:r>
          </a:p>
          <a:p>
            <a:r>
              <a:rPr lang="en-US" altLang="ja-JP" dirty="0"/>
              <a:t>SEE/2-1 Gilbert</a:t>
            </a:r>
          </a:p>
          <a:p>
            <a:r>
              <a:rPr lang="en-US" altLang="ja-JP" sz="2400" dirty="0"/>
              <a:t>Computational waste assessments for current European DEMO designs highlight the potential issues surrounding minor impurities contained (sometimes deliberately) within many fusion materials including EUROFER. Some components may not be acceptable in near-surface disposal facilities (low-level waste) for 100s of years.</a:t>
            </a:r>
          </a:p>
        </p:txBody>
      </p:sp>
      <p:sp>
        <p:nvSpPr>
          <p:cNvPr id="6" name="テキスト ボックス 5">
            <a:extLst>
              <a:ext uri="{FF2B5EF4-FFF2-40B4-BE49-F238E27FC236}">
                <a16:creationId xmlns:a16="http://schemas.microsoft.com/office/drawing/2014/main" id="{906074FE-9CC8-4EB4-8946-DC488E6927BF}"/>
              </a:ext>
            </a:extLst>
          </p:cNvPr>
          <p:cNvSpPr txBox="1"/>
          <p:nvPr/>
        </p:nvSpPr>
        <p:spPr>
          <a:xfrm>
            <a:off x="395502" y="919269"/>
            <a:ext cx="1473224"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MPT/2-2</a:t>
            </a:r>
            <a:r>
              <a:rPr kumimoji="1" lang="en-US" altLang="ja-JP" dirty="0">
                <a:solidFill>
                  <a:schemeClr val="accent1">
                    <a:lumMod val="75000"/>
                  </a:schemeClr>
                </a:solidFill>
              </a:rPr>
              <a:t> Ding</a:t>
            </a:r>
            <a:endParaRPr kumimoji="1" lang="ja-JP" altLang="en-US" dirty="0">
              <a:solidFill>
                <a:schemeClr val="accent1">
                  <a:lumMod val="75000"/>
                </a:schemeClr>
              </a:solidFill>
            </a:endParaRPr>
          </a:p>
        </p:txBody>
      </p:sp>
      <p:sp>
        <p:nvSpPr>
          <p:cNvPr id="8" name="テキスト ボックス 7">
            <a:extLst>
              <a:ext uri="{FF2B5EF4-FFF2-40B4-BE49-F238E27FC236}">
                <a16:creationId xmlns:a16="http://schemas.microsoft.com/office/drawing/2014/main" id="{59C7BF55-6F60-48F1-8B5F-1E20844EAC9D}"/>
              </a:ext>
            </a:extLst>
          </p:cNvPr>
          <p:cNvSpPr txBox="1"/>
          <p:nvPr/>
        </p:nvSpPr>
        <p:spPr>
          <a:xfrm>
            <a:off x="351291" y="3013208"/>
            <a:ext cx="1561646"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MPT/2-3</a:t>
            </a:r>
            <a:r>
              <a:rPr kumimoji="1" lang="en-US" altLang="ja-JP" dirty="0">
                <a:solidFill>
                  <a:schemeClr val="accent1">
                    <a:lumMod val="75000"/>
                  </a:schemeClr>
                </a:solidFill>
              </a:rPr>
              <a:t> Maya</a:t>
            </a:r>
            <a:endParaRPr kumimoji="1" lang="ja-JP" altLang="en-US" dirty="0">
              <a:solidFill>
                <a:schemeClr val="accent1">
                  <a:lumMod val="75000"/>
                </a:schemeClr>
              </a:solidFill>
            </a:endParaRPr>
          </a:p>
        </p:txBody>
      </p:sp>
      <p:sp>
        <p:nvSpPr>
          <p:cNvPr id="9" name="テキスト ボックス 8">
            <a:extLst>
              <a:ext uri="{FF2B5EF4-FFF2-40B4-BE49-F238E27FC236}">
                <a16:creationId xmlns:a16="http://schemas.microsoft.com/office/drawing/2014/main" id="{F8D7D195-E98D-423A-8AF6-67B09C85C6CF}"/>
              </a:ext>
            </a:extLst>
          </p:cNvPr>
          <p:cNvSpPr txBox="1"/>
          <p:nvPr/>
        </p:nvSpPr>
        <p:spPr>
          <a:xfrm>
            <a:off x="351291" y="4400522"/>
            <a:ext cx="1608133" cy="369332"/>
          </a:xfrm>
          <a:prstGeom prst="rect">
            <a:avLst/>
          </a:prstGeom>
          <a:solidFill>
            <a:schemeClr val="accent4">
              <a:lumMod val="60000"/>
              <a:lumOff val="40000"/>
            </a:schemeClr>
          </a:solidFill>
        </p:spPr>
        <p:txBody>
          <a:bodyPr wrap="none" rtlCol="0">
            <a:spAutoFit/>
          </a:bodyPr>
          <a:lstStyle/>
          <a:p>
            <a:r>
              <a:rPr lang="en-US" altLang="ja-JP" dirty="0">
                <a:solidFill>
                  <a:schemeClr val="accent5">
                    <a:lumMod val="75000"/>
                  </a:schemeClr>
                </a:solidFill>
              </a:rPr>
              <a:t>SEE/2-1 Gilbert</a:t>
            </a:r>
          </a:p>
        </p:txBody>
      </p:sp>
    </p:spTree>
    <p:extLst>
      <p:ext uri="{BB962C8B-B14F-4D97-AF65-F5344CB8AC3E}">
        <p14:creationId xmlns:p14="http://schemas.microsoft.com/office/powerpoint/2010/main" val="1766483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652748" y="-23852"/>
            <a:ext cx="4806124"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Neutron Source</a:t>
            </a:r>
          </a:p>
        </p:txBody>
      </p:sp>
      <p:sp>
        <p:nvSpPr>
          <p:cNvPr id="6" name="テキスト ボックス 5">
            <a:extLst>
              <a:ext uri="{FF2B5EF4-FFF2-40B4-BE49-F238E27FC236}">
                <a16:creationId xmlns:a16="http://schemas.microsoft.com/office/drawing/2014/main" id="{906074FE-9CC8-4EB4-8946-DC488E6927BF}"/>
              </a:ext>
            </a:extLst>
          </p:cNvPr>
          <p:cNvSpPr txBox="1"/>
          <p:nvPr/>
        </p:nvSpPr>
        <p:spPr>
          <a:xfrm>
            <a:off x="9139218" y="321640"/>
            <a:ext cx="1793120"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OV/3-3</a:t>
            </a:r>
            <a:r>
              <a:rPr kumimoji="1" lang="en-US" altLang="ja-JP" dirty="0">
                <a:solidFill>
                  <a:schemeClr val="accent1">
                    <a:lumMod val="75000"/>
                  </a:schemeClr>
                </a:solidFill>
              </a:rPr>
              <a:t> Sugimoto</a:t>
            </a:r>
            <a:endParaRPr kumimoji="1" lang="ja-JP" altLang="en-US" dirty="0">
              <a:solidFill>
                <a:schemeClr val="accent1">
                  <a:lumMod val="75000"/>
                </a:schemeClr>
              </a:solidFill>
            </a:endParaRPr>
          </a:p>
        </p:txBody>
      </p:sp>
      <p:sp>
        <p:nvSpPr>
          <p:cNvPr id="4" name="CuadroTexto 5">
            <a:extLst>
              <a:ext uri="{FF2B5EF4-FFF2-40B4-BE49-F238E27FC236}">
                <a16:creationId xmlns:a16="http://schemas.microsoft.com/office/drawing/2014/main" id="{8E9EF0FC-FD2C-4FC0-82AA-65721B89CA54}"/>
              </a:ext>
            </a:extLst>
          </p:cNvPr>
          <p:cNvSpPr txBox="1"/>
          <p:nvPr/>
        </p:nvSpPr>
        <p:spPr>
          <a:xfrm>
            <a:off x="623392" y="774832"/>
            <a:ext cx="10044608" cy="586593"/>
          </a:xfrm>
          <a:prstGeom prst="rect">
            <a:avLst/>
          </a:prstGeom>
          <a:noFill/>
          <a:effectLst/>
        </p:spPr>
        <p:txBody>
          <a:bodyPr wrap="square" lIns="90000" tIns="72000" rIns="90000" bIns="0" rtlCol="0" anchor="ctr" anchorCtr="1">
            <a:noAutofit/>
          </a:bodyPr>
          <a:lstStyle/>
          <a:p>
            <a:pPr>
              <a:lnSpc>
                <a:spcPct val="80000"/>
              </a:lnSpc>
            </a:pPr>
            <a:r>
              <a:rPr lang="en-US" sz="3600" b="1" dirty="0">
                <a:latin typeface="Helvetica" pitchFamily="2" charset="0"/>
                <a:ea typeface="Gill Sans Nova Book" panose="020B0502020204020203" pitchFamily="34" charset="-128"/>
                <a:cs typeface="Gill Sans Nova Book" panose="020B0502020204020203" pitchFamily="34" charset="-128"/>
              </a:rPr>
              <a:t>Commissioning ongoing IFMIF/EVEDA</a:t>
            </a:r>
          </a:p>
        </p:txBody>
      </p:sp>
      <p:pic>
        <p:nvPicPr>
          <p:cNvPr id="7" name="Content Placeholder 3">
            <a:extLst>
              <a:ext uri="{FF2B5EF4-FFF2-40B4-BE49-F238E27FC236}">
                <a16:creationId xmlns:a16="http://schemas.microsoft.com/office/drawing/2014/main" id="{E7F3CA4E-12DE-45EB-81D6-6E8FA5948044}"/>
              </a:ext>
            </a:extLst>
          </p:cNvPr>
          <p:cNvPicPr>
            <a:picLocks noChangeAspect="1"/>
          </p:cNvPicPr>
          <p:nvPr/>
        </p:nvPicPr>
        <p:blipFill>
          <a:blip r:embed="rId3"/>
          <a:stretch>
            <a:fillRect/>
          </a:stretch>
        </p:blipFill>
        <p:spPr>
          <a:xfrm>
            <a:off x="1883607" y="1945692"/>
            <a:ext cx="7895004" cy="2432466"/>
          </a:xfrm>
          <a:prstGeom prst="rect">
            <a:avLst/>
          </a:prstGeom>
        </p:spPr>
      </p:pic>
      <p:sp>
        <p:nvSpPr>
          <p:cNvPr id="8" name="Oval 81">
            <a:extLst>
              <a:ext uri="{FF2B5EF4-FFF2-40B4-BE49-F238E27FC236}">
                <a16:creationId xmlns:a16="http://schemas.microsoft.com/office/drawing/2014/main" id="{DC92929B-C987-46FE-8C93-4A1D28D01608}"/>
              </a:ext>
            </a:extLst>
          </p:cNvPr>
          <p:cNvSpPr/>
          <p:nvPr/>
        </p:nvSpPr>
        <p:spPr>
          <a:xfrm>
            <a:off x="2874807" y="2510574"/>
            <a:ext cx="229707"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2">
            <a:extLst>
              <a:ext uri="{FF2B5EF4-FFF2-40B4-BE49-F238E27FC236}">
                <a16:creationId xmlns:a16="http://schemas.microsoft.com/office/drawing/2014/main" id="{3D05A4E6-ECC9-4FCD-AB8C-EB705A14361E}"/>
              </a:ext>
            </a:extLst>
          </p:cNvPr>
          <p:cNvSpPr/>
          <p:nvPr/>
        </p:nvSpPr>
        <p:spPr>
          <a:xfrm>
            <a:off x="7999429" y="2849456"/>
            <a:ext cx="229707"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83">
            <a:extLst>
              <a:ext uri="{FF2B5EF4-FFF2-40B4-BE49-F238E27FC236}">
                <a16:creationId xmlns:a16="http://schemas.microsoft.com/office/drawing/2014/main" id="{8F008684-9E42-43E5-A97E-8C35980B0BFD}"/>
              </a:ext>
            </a:extLst>
          </p:cNvPr>
          <p:cNvSpPr/>
          <p:nvPr/>
        </p:nvSpPr>
        <p:spPr>
          <a:xfrm>
            <a:off x="8938373" y="2773638"/>
            <a:ext cx="229707"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84">
            <a:extLst>
              <a:ext uri="{FF2B5EF4-FFF2-40B4-BE49-F238E27FC236}">
                <a16:creationId xmlns:a16="http://schemas.microsoft.com/office/drawing/2014/main" id="{E50CB9D0-914A-4879-A916-ED751507B34E}"/>
              </a:ext>
            </a:extLst>
          </p:cNvPr>
          <p:cNvSpPr/>
          <p:nvPr/>
        </p:nvSpPr>
        <p:spPr>
          <a:xfrm>
            <a:off x="9384535" y="2665629"/>
            <a:ext cx="229707"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85">
            <a:extLst>
              <a:ext uri="{FF2B5EF4-FFF2-40B4-BE49-F238E27FC236}">
                <a16:creationId xmlns:a16="http://schemas.microsoft.com/office/drawing/2014/main" id="{9C91AAC7-D7B7-410E-B5A2-D6570CB802AB}"/>
              </a:ext>
            </a:extLst>
          </p:cNvPr>
          <p:cNvSpPr txBox="1"/>
          <p:nvPr/>
        </p:nvSpPr>
        <p:spPr>
          <a:xfrm>
            <a:off x="2619141" y="2982906"/>
            <a:ext cx="741037" cy="338554"/>
          </a:xfrm>
          <a:prstGeom prst="rect">
            <a:avLst/>
          </a:prstGeom>
          <a:solidFill>
            <a:schemeClr val="bg1"/>
          </a:solidFill>
        </p:spPr>
        <p:txBody>
          <a:bodyPr wrap="none" rtlCol="0">
            <a:spAutoFit/>
          </a:bodyPr>
          <a:lstStyle/>
          <a:p>
            <a:pPr algn="ctr"/>
            <a:r>
              <a:rPr lang="en-US" sz="1600" b="1" dirty="0">
                <a:solidFill>
                  <a:srgbClr val="959200"/>
                </a:solidFill>
              </a:rPr>
              <a:t>RFQ in</a:t>
            </a:r>
          </a:p>
        </p:txBody>
      </p:sp>
      <p:sp>
        <p:nvSpPr>
          <p:cNvPr id="13" name="TextBox 87">
            <a:extLst>
              <a:ext uri="{FF2B5EF4-FFF2-40B4-BE49-F238E27FC236}">
                <a16:creationId xmlns:a16="http://schemas.microsoft.com/office/drawing/2014/main" id="{703FFF0C-662D-4545-9F2D-23A56A644323}"/>
              </a:ext>
            </a:extLst>
          </p:cNvPr>
          <p:cNvSpPr txBox="1"/>
          <p:nvPr/>
        </p:nvSpPr>
        <p:spPr>
          <a:xfrm>
            <a:off x="8847336" y="3244601"/>
            <a:ext cx="617478" cy="338554"/>
          </a:xfrm>
          <a:prstGeom prst="rect">
            <a:avLst/>
          </a:prstGeom>
          <a:solidFill>
            <a:schemeClr val="bg1"/>
          </a:solidFill>
        </p:spPr>
        <p:txBody>
          <a:bodyPr wrap="none" rtlCol="0">
            <a:spAutoFit/>
          </a:bodyPr>
          <a:lstStyle/>
          <a:p>
            <a:pPr algn="ctr"/>
            <a:r>
              <a:rPr lang="en-US" sz="1600" b="1" dirty="0">
                <a:solidFill>
                  <a:srgbClr val="CC00CC"/>
                </a:solidFill>
              </a:rPr>
              <a:t>Diag.</a:t>
            </a:r>
          </a:p>
        </p:txBody>
      </p:sp>
      <p:sp>
        <p:nvSpPr>
          <p:cNvPr id="14" name="TextBox 88">
            <a:extLst>
              <a:ext uri="{FF2B5EF4-FFF2-40B4-BE49-F238E27FC236}">
                <a16:creationId xmlns:a16="http://schemas.microsoft.com/office/drawing/2014/main" id="{4577FFE1-43EA-44BF-83E0-9FA2FDDC2A54}"/>
              </a:ext>
            </a:extLst>
          </p:cNvPr>
          <p:cNvSpPr txBox="1"/>
          <p:nvPr/>
        </p:nvSpPr>
        <p:spPr>
          <a:xfrm>
            <a:off x="9384535" y="3112835"/>
            <a:ext cx="625491" cy="338554"/>
          </a:xfrm>
          <a:prstGeom prst="rect">
            <a:avLst/>
          </a:prstGeom>
          <a:solidFill>
            <a:schemeClr val="bg1"/>
          </a:solidFill>
        </p:spPr>
        <p:txBody>
          <a:bodyPr wrap="none" rtlCol="0">
            <a:spAutoFit/>
          </a:bodyPr>
          <a:lstStyle/>
          <a:p>
            <a:pPr algn="ctr"/>
            <a:r>
              <a:rPr lang="en-US" sz="1600" b="1" dirty="0">
                <a:solidFill>
                  <a:srgbClr val="00B050"/>
                </a:solidFill>
              </a:rPr>
              <a:t>LPBD</a:t>
            </a:r>
          </a:p>
        </p:txBody>
      </p:sp>
      <p:sp>
        <p:nvSpPr>
          <p:cNvPr id="15" name="TextBox 90">
            <a:extLst>
              <a:ext uri="{FF2B5EF4-FFF2-40B4-BE49-F238E27FC236}">
                <a16:creationId xmlns:a16="http://schemas.microsoft.com/office/drawing/2014/main" id="{30D8638A-5B47-4C10-947F-307A35BB9362}"/>
              </a:ext>
            </a:extLst>
          </p:cNvPr>
          <p:cNvSpPr txBox="1"/>
          <p:nvPr/>
        </p:nvSpPr>
        <p:spPr>
          <a:xfrm>
            <a:off x="-12681" y="1355774"/>
            <a:ext cx="12204681"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solidFill>
                  <a:srgbClr val="FF0000"/>
                </a:solidFill>
              </a:rPr>
              <a:t>First proton beam (50 keV, 0.3 ms pulse) was injected into the RFQ.</a:t>
            </a:r>
          </a:p>
        </p:txBody>
      </p:sp>
      <p:sp>
        <p:nvSpPr>
          <p:cNvPr id="16" name="TextBox 30">
            <a:extLst>
              <a:ext uri="{FF2B5EF4-FFF2-40B4-BE49-F238E27FC236}">
                <a16:creationId xmlns:a16="http://schemas.microsoft.com/office/drawing/2014/main" id="{6AF87622-931D-40BE-8CF3-F61AB9307668}"/>
              </a:ext>
            </a:extLst>
          </p:cNvPr>
          <p:cNvSpPr txBox="1"/>
          <p:nvPr/>
        </p:nvSpPr>
        <p:spPr>
          <a:xfrm>
            <a:off x="7792894" y="3324210"/>
            <a:ext cx="872483" cy="338554"/>
          </a:xfrm>
          <a:prstGeom prst="rect">
            <a:avLst/>
          </a:prstGeom>
          <a:solidFill>
            <a:schemeClr val="bg1"/>
          </a:solidFill>
        </p:spPr>
        <p:txBody>
          <a:bodyPr wrap="none" rtlCol="0">
            <a:spAutoFit/>
          </a:bodyPr>
          <a:lstStyle/>
          <a:p>
            <a:pPr algn="ctr"/>
            <a:r>
              <a:rPr lang="en-US" sz="1600" b="1" dirty="0">
                <a:solidFill>
                  <a:srgbClr val="00B0F0"/>
                </a:solidFill>
              </a:rPr>
              <a:t>RFQ out</a:t>
            </a:r>
          </a:p>
        </p:txBody>
      </p:sp>
      <p:sp>
        <p:nvSpPr>
          <p:cNvPr id="17" name="Rectangle 6">
            <a:extLst>
              <a:ext uri="{FF2B5EF4-FFF2-40B4-BE49-F238E27FC236}">
                <a16:creationId xmlns:a16="http://schemas.microsoft.com/office/drawing/2014/main" id="{3443046B-73E0-4A4D-9E80-C788D2089F48}"/>
              </a:ext>
            </a:extLst>
          </p:cNvPr>
          <p:cNvSpPr/>
          <p:nvPr/>
        </p:nvSpPr>
        <p:spPr>
          <a:xfrm>
            <a:off x="562241" y="4312760"/>
            <a:ext cx="11025420" cy="2405659"/>
          </a:xfrm>
          <a:prstGeom prst="rect">
            <a:avLst/>
          </a:prstGeom>
        </p:spPr>
        <p:txBody>
          <a:bodyPr wrap="square">
            <a:spAutoFit/>
          </a:bodyPr>
          <a:lstStyle/>
          <a:p>
            <a:pPr marL="342900" lvl="1" indent="-342900">
              <a:lnSpc>
                <a:spcPts val="2800"/>
              </a:lnSpc>
              <a:spcAft>
                <a:spcPts val="600"/>
              </a:spcAft>
              <a:buFont typeface="Arial" panose="020B0604020202020204" pitchFamily="34" charset="0"/>
              <a:buChar char="•"/>
            </a:pPr>
            <a:r>
              <a:rPr lang="en-US" altLang="ja-JP" sz="2800" dirty="0">
                <a:solidFill>
                  <a:srgbClr val="FF0000"/>
                </a:solidFill>
              </a:rPr>
              <a:t>Injector commissioning completed</a:t>
            </a:r>
            <a:r>
              <a:rPr lang="en-US" altLang="ja-JP" sz="2800" dirty="0"/>
              <a:t> </a:t>
            </a:r>
            <a:r>
              <a:rPr lang="en-US" altLang="ja-JP" sz="2800" dirty="0">
                <a:solidFill>
                  <a:srgbClr val="FF0000"/>
                </a:solidFill>
              </a:rPr>
              <a:t>with 100 keV/140 mA deuteron beam </a:t>
            </a:r>
            <a:r>
              <a:rPr lang="en-US" altLang="ja-JP" sz="2800" dirty="0"/>
              <a:t>successfully with twice better emittance than acceptable one.</a:t>
            </a:r>
          </a:p>
          <a:p>
            <a:pPr marL="342900" lvl="1" indent="-342900">
              <a:lnSpc>
                <a:spcPts val="2800"/>
              </a:lnSpc>
              <a:spcAft>
                <a:spcPts val="600"/>
              </a:spcAft>
              <a:buFont typeface="Arial" panose="020B0604020202020204" pitchFamily="34" charset="0"/>
              <a:buChar char="•"/>
            </a:pPr>
            <a:r>
              <a:rPr lang="en-US" sz="2800" dirty="0"/>
              <a:t>RFQ beam commissioning started with 50 keV proton, and the initial measurements show RFQ transmission (96% at maximum) and beam energy (2.5±0.2 MeV). </a:t>
            </a:r>
          </a:p>
          <a:p>
            <a:pPr marL="0" lvl="1" algn="ctr">
              <a:lnSpc>
                <a:spcPts val="2800"/>
              </a:lnSpc>
              <a:spcAft>
                <a:spcPts val="600"/>
              </a:spcAft>
            </a:pPr>
            <a:r>
              <a:rPr lang="en-US" sz="2800" b="1" dirty="0">
                <a:solidFill>
                  <a:srgbClr val="FF0000"/>
                </a:solidFill>
              </a:rPr>
              <a:t>IFMIF/EVEDA deployed RFQ toward 5 MeV D beam  </a:t>
            </a:r>
          </a:p>
        </p:txBody>
      </p:sp>
      <p:pic>
        <p:nvPicPr>
          <p:cNvPr id="19" name="Picture 9" descr="ifmif-logo-large2">
            <a:extLst>
              <a:ext uri="{FF2B5EF4-FFF2-40B4-BE49-F238E27FC236}">
                <a16:creationId xmlns:a16="http://schemas.microsoft.com/office/drawing/2014/main" id="{24D47967-AC4E-42C3-BBCF-0E7E7526E33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6" y="822681"/>
            <a:ext cx="1126811" cy="538744"/>
          </a:xfrm>
          <a:prstGeom prst="rect">
            <a:avLst/>
          </a:prstGeom>
          <a:noFill/>
          <a:ln w="9525">
            <a:noFill/>
            <a:miter lim="800000"/>
            <a:headEnd/>
            <a:tailEnd/>
          </a:ln>
        </p:spPr>
      </p:pic>
      <p:pic>
        <p:nvPicPr>
          <p:cNvPr id="20" name="Picture 13">
            <a:extLst>
              <a:ext uri="{FF2B5EF4-FFF2-40B4-BE49-F238E27FC236}">
                <a16:creationId xmlns:a16="http://schemas.microsoft.com/office/drawing/2014/main" id="{58351A67-2714-44C8-8CDA-8E5D9FB3CD9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94576" y="875918"/>
            <a:ext cx="937438" cy="352249"/>
          </a:xfrm>
          <a:prstGeom prst="rect">
            <a:avLst/>
          </a:prstGeom>
        </p:spPr>
      </p:pic>
      <p:pic>
        <p:nvPicPr>
          <p:cNvPr id="21" name="Picture 14">
            <a:extLst>
              <a:ext uri="{FF2B5EF4-FFF2-40B4-BE49-F238E27FC236}">
                <a16:creationId xmlns:a16="http://schemas.microsoft.com/office/drawing/2014/main" id="{DF0C2123-C63D-422E-BF49-211C90DA380A}"/>
              </a:ext>
            </a:extLst>
          </p:cNvPr>
          <p:cNvPicPr>
            <a:picLocks noChangeAspect="1"/>
          </p:cNvPicPr>
          <p:nvPr/>
        </p:nvPicPr>
        <p:blipFill>
          <a:blip r:embed="rId6"/>
          <a:stretch>
            <a:fillRect/>
          </a:stretch>
        </p:blipFill>
        <p:spPr>
          <a:xfrm>
            <a:off x="10186167" y="878291"/>
            <a:ext cx="816935" cy="347502"/>
          </a:xfrm>
          <a:prstGeom prst="rect">
            <a:avLst/>
          </a:prstGeom>
        </p:spPr>
      </p:pic>
    </p:spTree>
    <p:extLst>
      <p:ext uri="{BB962C8B-B14F-4D97-AF65-F5344CB8AC3E}">
        <p14:creationId xmlns:p14="http://schemas.microsoft.com/office/powerpoint/2010/main" val="888322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652748" y="-23852"/>
            <a:ext cx="4806124"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Neutron Source</a:t>
            </a:r>
          </a:p>
        </p:txBody>
      </p:sp>
      <p:pic>
        <p:nvPicPr>
          <p:cNvPr id="2" name="図 1">
            <a:extLst>
              <a:ext uri="{FF2B5EF4-FFF2-40B4-BE49-F238E27FC236}">
                <a16:creationId xmlns:a16="http://schemas.microsoft.com/office/drawing/2014/main" id="{B9967927-7AB3-46D7-BFB4-76D8B63F81ED}"/>
              </a:ext>
            </a:extLst>
          </p:cNvPr>
          <p:cNvPicPr>
            <a:picLocks noChangeAspect="1"/>
          </p:cNvPicPr>
          <p:nvPr/>
        </p:nvPicPr>
        <p:blipFill>
          <a:blip r:embed="rId3"/>
          <a:stretch>
            <a:fillRect/>
          </a:stretch>
        </p:blipFill>
        <p:spPr>
          <a:xfrm>
            <a:off x="1648045" y="2227021"/>
            <a:ext cx="9161721" cy="4631200"/>
          </a:xfrm>
          <a:prstGeom prst="rect">
            <a:avLst/>
          </a:prstGeom>
        </p:spPr>
      </p:pic>
      <p:sp>
        <p:nvSpPr>
          <p:cNvPr id="6" name="テキスト ボックス 5">
            <a:extLst>
              <a:ext uri="{FF2B5EF4-FFF2-40B4-BE49-F238E27FC236}">
                <a16:creationId xmlns:a16="http://schemas.microsoft.com/office/drawing/2014/main" id="{906074FE-9CC8-4EB4-8946-DC488E6927BF}"/>
              </a:ext>
            </a:extLst>
          </p:cNvPr>
          <p:cNvSpPr txBox="1"/>
          <p:nvPr/>
        </p:nvSpPr>
        <p:spPr>
          <a:xfrm>
            <a:off x="1728325" y="3875556"/>
            <a:ext cx="1603131"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MPT/2-4</a:t>
            </a:r>
            <a:r>
              <a:rPr kumimoji="1" lang="en-US" altLang="ja-JP" dirty="0">
                <a:solidFill>
                  <a:schemeClr val="accent1">
                    <a:lumMod val="75000"/>
                  </a:schemeClr>
                </a:solidFill>
              </a:rPr>
              <a:t> Ibarra</a:t>
            </a:r>
            <a:endParaRPr kumimoji="1" lang="ja-JP" altLang="en-US" dirty="0">
              <a:solidFill>
                <a:schemeClr val="accent1">
                  <a:lumMod val="75000"/>
                </a:schemeClr>
              </a:solidFill>
            </a:endParaRPr>
          </a:p>
        </p:txBody>
      </p:sp>
      <p:sp>
        <p:nvSpPr>
          <p:cNvPr id="33" name="テキスト ボックス 32">
            <a:extLst>
              <a:ext uri="{FF2B5EF4-FFF2-40B4-BE49-F238E27FC236}">
                <a16:creationId xmlns:a16="http://schemas.microsoft.com/office/drawing/2014/main" id="{C8868615-5E84-4F0F-BECC-BAB7E05F53A3}"/>
              </a:ext>
            </a:extLst>
          </p:cNvPr>
          <p:cNvSpPr txBox="1"/>
          <p:nvPr/>
        </p:nvSpPr>
        <p:spPr>
          <a:xfrm>
            <a:off x="1728324" y="6239542"/>
            <a:ext cx="1753750"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MPT/P3-6</a:t>
            </a:r>
            <a:r>
              <a:rPr kumimoji="1" lang="en-US" altLang="ja-JP" dirty="0">
                <a:solidFill>
                  <a:schemeClr val="accent1">
                    <a:lumMod val="75000"/>
                  </a:schemeClr>
                </a:solidFill>
              </a:rPr>
              <a:t> </a:t>
            </a:r>
            <a:r>
              <a:rPr kumimoji="1" lang="en-US" altLang="ja-JP" dirty="0" err="1">
                <a:solidFill>
                  <a:schemeClr val="accent1">
                    <a:lumMod val="75000"/>
                  </a:schemeClr>
                </a:solidFill>
              </a:rPr>
              <a:t>Ochiai</a:t>
            </a:r>
            <a:endParaRPr kumimoji="1" lang="ja-JP" altLang="en-US" dirty="0">
              <a:solidFill>
                <a:schemeClr val="accent1">
                  <a:lumMod val="75000"/>
                </a:schemeClr>
              </a:solidFill>
            </a:endParaRPr>
          </a:p>
        </p:txBody>
      </p:sp>
      <p:sp>
        <p:nvSpPr>
          <p:cNvPr id="34" name="TextBox 90">
            <a:extLst>
              <a:ext uri="{FF2B5EF4-FFF2-40B4-BE49-F238E27FC236}">
                <a16:creationId xmlns:a16="http://schemas.microsoft.com/office/drawing/2014/main" id="{519E5AB0-0582-4ADB-AE5B-67CFC3D3BA02}"/>
              </a:ext>
            </a:extLst>
          </p:cNvPr>
          <p:cNvSpPr txBox="1"/>
          <p:nvPr/>
        </p:nvSpPr>
        <p:spPr>
          <a:xfrm>
            <a:off x="-46531" y="677135"/>
            <a:ext cx="12204681" cy="163121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lnSpc>
                <a:spcPts val="4000"/>
              </a:lnSpc>
            </a:pPr>
            <a:r>
              <a:rPr lang="en-US" sz="3600" b="1" dirty="0">
                <a:solidFill>
                  <a:schemeClr val="tx1"/>
                </a:solidFill>
              </a:rPr>
              <a:t>After success of IFMIF/EVEDA,</a:t>
            </a:r>
          </a:p>
          <a:p>
            <a:pPr algn="ctr">
              <a:lnSpc>
                <a:spcPts val="4000"/>
              </a:lnSpc>
            </a:pPr>
            <a:r>
              <a:rPr lang="en-US" sz="3600" b="1" dirty="0">
                <a:solidFill>
                  <a:srgbClr val="FF0000"/>
                </a:solidFill>
              </a:rPr>
              <a:t>EU/JA plan to construct neutron irradiation test facilities:</a:t>
            </a:r>
          </a:p>
          <a:p>
            <a:pPr algn="ctr">
              <a:lnSpc>
                <a:spcPts val="4000"/>
              </a:lnSpc>
            </a:pPr>
            <a:r>
              <a:rPr lang="en-US" sz="3600" b="1" dirty="0">
                <a:solidFill>
                  <a:srgbClr val="FF0000"/>
                </a:solidFill>
              </a:rPr>
              <a:t>DONES (EU) and A-FNS (JA)</a:t>
            </a:r>
          </a:p>
        </p:txBody>
      </p:sp>
    </p:spTree>
    <p:extLst>
      <p:ext uri="{BB962C8B-B14F-4D97-AF65-F5344CB8AC3E}">
        <p14:creationId xmlns:p14="http://schemas.microsoft.com/office/powerpoint/2010/main" val="1422413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347921" y="1"/>
            <a:ext cx="1415773"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SEE</a:t>
            </a:r>
          </a:p>
        </p:txBody>
      </p:sp>
      <p:pic>
        <p:nvPicPr>
          <p:cNvPr id="2" name="図 1">
            <a:extLst>
              <a:ext uri="{FF2B5EF4-FFF2-40B4-BE49-F238E27FC236}">
                <a16:creationId xmlns:a16="http://schemas.microsoft.com/office/drawing/2014/main" id="{9ED2BD76-033C-499A-87E9-D459D7277650}"/>
              </a:ext>
            </a:extLst>
          </p:cNvPr>
          <p:cNvPicPr>
            <a:picLocks noChangeAspect="1"/>
          </p:cNvPicPr>
          <p:nvPr/>
        </p:nvPicPr>
        <p:blipFill>
          <a:blip r:embed="rId3"/>
          <a:stretch>
            <a:fillRect/>
          </a:stretch>
        </p:blipFill>
        <p:spPr>
          <a:xfrm>
            <a:off x="787411" y="759877"/>
            <a:ext cx="10536792" cy="5945722"/>
          </a:xfrm>
          <a:prstGeom prst="rect">
            <a:avLst/>
          </a:prstGeom>
        </p:spPr>
      </p:pic>
      <p:sp>
        <p:nvSpPr>
          <p:cNvPr id="5" name="テキスト ボックス 4">
            <a:extLst>
              <a:ext uri="{FF2B5EF4-FFF2-40B4-BE49-F238E27FC236}">
                <a16:creationId xmlns:a16="http://schemas.microsoft.com/office/drawing/2014/main" id="{250144CC-B30B-4C9C-B12B-14C9032E72C6}"/>
              </a:ext>
            </a:extLst>
          </p:cNvPr>
          <p:cNvSpPr txBox="1"/>
          <p:nvPr/>
        </p:nvSpPr>
        <p:spPr>
          <a:xfrm>
            <a:off x="7031844" y="312113"/>
            <a:ext cx="4374146" cy="369332"/>
          </a:xfrm>
          <a:prstGeom prst="rect">
            <a:avLst/>
          </a:prstGeom>
          <a:solidFill>
            <a:schemeClr val="accent4">
              <a:lumMod val="60000"/>
              <a:lumOff val="40000"/>
            </a:schemeClr>
          </a:solidFill>
        </p:spPr>
        <p:txBody>
          <a:bodyPr wrap="none" rtlCol="0">
            <a:spAutoFit/>
          </a:bodyPr>
          <a:lstStyle/>
          <a:p>
            <a:r>
              <a:rPr lang="en-US" altLang="ja-JP" dirty="0">
                <a:solidFill>
                  <a:schemeClr val="accent1">
                    <a:lumMod val="75000"/>
                  </a:schemeClr>
                </a:solidFill>
              </a:rPr>
              <a:t>SEE/3-1Ra</a:t>
            </a:r>
            <a:r>
              <a:rPr kumimoji="1" lang="en-US" altLang="ja-JP" dirty="0">
                <a:solidFill>
                  <a:schemeClr val="accent1">
                    <a:lumMod val="75000"/>
                  </a:schemeClr>
                </a:solidFill>
              </a:rPr>
              <a:t> </a:t>
            </a:r>
            <a:r>
              <a:rPr kumimoji="1" lang="en-US" altLang="ja-JP" dirty="0" err="1">
                <a:solidFill>
                  <a:schemeClr val="accent1">
                    <a:lumMod val="75000"/>
                  </a:schemeClr>
                </a:solidFill>
              </a:rPr>
              <a:t>Konishi</a:t>
            </a:r>
            <a:r>
              <a:rPr kumimoji="1" lang="en-US" altLang="ja-JP" dirty="0">
                <a:solidFill>
                  <a:schemeClr val="accent1">
                    <a:lumMod val="75000"/>
                  </a:schemeClr>
                </a:solidFill>
              </a:rPr>
              <a:t>, 3-1Rb Takeda, 3-1Rc Nam</a:t>
            </a:r>
            <a:endParaRPr kumimoji="1" lang="ja-JP" altLang="en-US" dirty="0">
              <a:solidFill>
                <a:schemeClr val="accent1">
                  <a:lumMod val="75000"/>
                </a:schemeClr>
              </a:solidFill>
            </a:endParaRPr>
          </a:p>
        </p:txBody>
      </p:sp>
    </p:spTree>
    <p:extLst>
      <p:ext uri="{BB962C8B-B14F-4D97-AF65-F5344CB8AC3E}">
        <p14:creationId xmlns:p14="http://schemas.microsoft.com/office/powerpoint/2010/main" val="2367431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308264" y="1"/>
            <a:ext cx="3530903"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Oral topics</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テキスト ボックス 2"/>
          <p:cNvSpPr txBox="1"/>
          <p:nvPr/>
        </p:nvSpPr>
        <p:spPr>
          <a:xfrm>
            <a:off x="0" y="1368820"/>
            <a:ext cx="5922714" cy="5878532"/>
          </a:xfrm>
          <a:prstGeom prst="rect">
            <a:avLst/>
          </a:prstGeom>
          <a:noFill/>
        </p:spPr>
        <p:txBody>
          <a:bodyPr wrap="square" rtlCol="0">
            <a:spAutoFit/>
          </a:bodyPr>
          <a:lstStyle/>
          <a:p>
            <a:pPr marL="342900" indent="-342900">
              <a:buFont typeface="Arial" panose="020B0604020202020204" pitchFamily="34" charset="0"/>
              <a:buChar char="•"/>
            </a:pPr>
            <a:r>
              <a:rPr lang="en-US" altLang="ja-JP" sz="3200" b="1" dirty="0">
                <a:solidFill>
                  <a:schemeClr val="accent5">
                    <a:lumMod val="75000"/>
                  </a:schemeClr>
                </a:solidFill>
              </a:rPr>
              <a:t>ITER Technology</a:t>
            </a:r>
          </a:p>
          <a:p>
            <a:pPr marL="800100" lvl="1" indent="-342900">
              <a:buFont typeface="Wingdings" panose="05000000000000000000" pitchFamily="2" charset="2"/>
              <a:buChar char="ü"/>
            </a:pPr>
            <a:r>
              <a:rPr lang="en-US" altLang="ja-JP" sz="2400" dirty="0"/>
              <a:t>Construction on site,</a:t>
            </a:r>
          </a:p>
          <a:p>
            <a:pPr marL="800100" lvl="1" indent="-342900">
              <a:buFont typeface="Wingdings" panose="05000000000000000000" pitchFamily="2" charset="2"/>
              <a:buChar char="ü"/>
            </a:pPr>
            <a:r>
              <a:rPr lang="en-US" altLang="ja-JP" sz="2400" dirty="0"/>
              <a:t>Superconducting coils: </a:t>
            </a:r>
          </a:p>
          <a:p>
            <a:pPr lvl="1"/>
            <a:r>
              <a:rPr lang="en-US" altLang="ja-JP" sz="2400" dirty="0"/>
              <a:t>	TF coil structure, Center solenoid, </a:t>
            </a:r>
          </a:p>
          <a:p>
            <a:pPr marL="800100" lvl="1" indent="-342900">
              <a:buFont typeface="Wingdings" panose="05000000000000000000" pitchFamily="2" charset="2"/>
              <a:buChar char="ü"/>
            </a:pPr>
            <a:r>
              <a:rPr lang="en-US" altLang="ja-JP" sz="2400" dirty="0"/>
              <a:t>Heating system: ECH, ICH, NBTF, </a:t>
            </a:r>
          </a:p>
          <a:p>
            <a:pPr marL="800100" lvl="1" indent="-342900">
              <a:buFont typeface="Wingdings" panose="05000000000000000000" pitchFamily="2" charset="2"/>
              <a:buChar char="ü"/>
            </a:pPr>
            <a:r>
              <a:rPr lang="en-US" altLang="ja-JP" sz="2400" dirty="0"/>
              <a:t>Diagnostics: mirror, integrated design, </a:t>
            </a:r>
          </a:p>
          <a:p>
            <a:pPr marL="800100" lvl="1" indent="-342900">
              <a:buFont typeface="Wingdings" panose="05000000000000000000" pitchFamily="2" charset="2"/>
              <a:buChar char="ü"/>
            </a:pPr>
            <a:r>
              <a:rPr lang="en-US" altLang="ja-JP" sz="2400" dirty="0"/>
              <a:t>TBM, </a:t>
            </a:r>
          </a:p>
          <a:p>
            <a:pPr marL="800100" lvl="1" indent="-342900">
              <a:buFont typeface="Wingdings" panose="05000000000000000000" pitchFamily="2" charset="2"/>
              <a:buChar char="ü"/>
            </a:pPr>
            <a:r>
              <a:rPr lang="en-US" altLang="ja-JP" sz="2400" dirty="0"/>
              <a:t>Disruption mitigation system,</a:t>
            </a:r>
          </a:p>
          <a:p>
            <a:pPr marL="800100" lvl="1" indent="-342900">
              <a:buFont typeface="Wingdings" panose="05000000000000000000" pitchFamily="2" charset="2"/>
              <a:buChar char="ü"/>
            </a:pPr>
            <a:r>
              <a:rPr lang="en-US" altLang="ja-JP" sz="2400" dirty="0"/>
              <a:t>JT-60SA</a:t>
            </a:r>
          </a:p>
          <a:p>
            <a:pPr marL="342900" indent="-342900">
              <a:buFont typeface="Arial" panose="020B0604020202020204" pitchFamily="34" charset="0"/>
              <a:buChar char="•"/>
            </a:pPr>
            <a:r>
              <a:rPr lang="en-US" altLang="ja-JP" sz="3200" b="1" dirty="0">
                <a:solidFill>
                  <a:schemeClr val="accent5">
                    <a:lumMod val="75000"/>
                  </a:schemeClr>
                </a:solidFill>
              </a:rPr>
              <a:t>DEMO and Advance Technology</a:t>
            </a:r>
          </a:p>
          <a:p>
            <a:pPr marL="800100" lvl="1" indent="-342900">
              <a:buFont typeface="Wingdings" panose="05000000000000000000" pitchFamily="2" charset="2"/>
              <a:buChar char="ü"/>
            </a:pPr>
            <a:r>
              <a:rPr lang="en-US" altLang="ja-JP" sz="2400" dirty="0"/>
              <a:t>EU/JA DEMO design,</a:t>
            </a:r>
          </a:p>
          <a:p>
            <a:pPr marL="800100" lvl="1" indent="-342900">
              <a:buFont typeface="Wingdings" panose="05000000000000000000" pitchFamily="2" charset="2"/>
              <a:buChar char="ü"/>
            </a:pPr>
            <a:r>
              <a:rPr lang="en-US" altLang="ja-JP" sz="2400" dirty="0"/>
              <a:t>Current drive, </a:t>
            </a:r>
          </a:p>
          <a:p>
            <a:pPr marL="800100" lvl="1" indent="-342900">
              <a:buFont typeface="Wingdings" panose="05000000000000000000" pitchFamily="2" charset="2"/>
              <a:buChar char="ü"/>
            </a:pPr>
            <a:r>
              <a:rPr lang="en-US" altLang="ja-JP" sz="2400" dirty="0"/>
              <a:t>Negative Triangularity Tokamak, </a:t>
            </a:r>
          </a:p>
          <a:p>
            <a:pPr marL="800100" lvl="1" indent="-342900">
              <a:buFont typeface="Wingdings" panose="05000000000000000000" pitchFamily="2" charset="2"/>
              <a:buChar char="ü"/>
            </a:pPr>
            <a:r>
              <a:rPr lang="en-US" altLang="ja-JP" sz="2400" dirty="0"/>
              <a:t>Liquid Li limiter, Liquid Tin limiter</a:t>
            </a:r>
          </a:p>
          <a:p>
            <a:pPr marL="800100" lvl="1" indent="-342900">
              <a:buFont typeface="Wingdings" panose="05000000000000000000" pitchFamily="2" charset="2"/>
              <a:buChar char="ü"/>
            </a:pPr>
            <a:endParaRPr lang="en-US" altLang="ja-JP" sz="2400" dirty="0"/>
          </a:p>
        </p:txBody>
      </p:sp>
      <p:sp>
        <p:nvSpPr>
          <p:cNvPr id="2" name="正方形/長方形 1">
            <a:extLst>
              <a:ext uri="{FF2B5EF4-FFF2-40B4-BE49-F238E27FC236}">
                <a16:creationId xmlns:a16="http://schemas.microsoft.com/office/drawing/2014/main" id="{7DEE08A5-38B6-4C01-A0F3-34E8C1D18D8F}"/>
              </a:ext>
            </a:extLst>
          </p:cNvPr>
          <p:cNvSpPr/>
          <p:nvPr/>
        </p:nvSpPr>
        <p:spPr>
          <a:xfrm>
            <a:off x="5972330" y="1351081"/>
            <a:ext cx="6096000" cy="3293209"/>
          </a:xfrm>
          <a:prstGeom prst="rect">
            <a:avLst/>
          </a:prstGeom>
        </p:spPr>
        <p:txBody>
          <a:bodyPr>
            <a:spAutoFit/>
          </a:bodyPr>
          <a:lstStyle/>
          <a:p>
            <a:pPr marL="342900" indent="-342900">
              <a:buFont typeface="Arial" panose="020B0604020202020204" pitchFamily="34" charset="0"/>
              <a:buChar char="•"/>
            </a:pPr>
            <a:r>
              <a:rPr lang="en-US" altLang="ja-JP" sz="3200" b="1" dirty="0">
                <a:solidFill>
                  <a:schemeClr val="accent5">
                    <a:lumMod val="75000"/>
                  </a:schemeClr>
                </a:solidFill>
              </a:rPr>
              <a:t>In Vessel components </a:t>
            </a:r>
            <a:r>
              <a:rPr lang="en-US" altLang="ja-JP" sz="2400" b="1" dirty="0">
                <a:solidFill>
                  <a:schemeClr val="accent5">
                    <a:lumMod val="75000"/>
                  </a:schemeClr>
                </a:solidFill>
              </a:rPr>
              <a:t>and plasma interface</a:t>
            </a:r>
          </a:p>
          <a:p>
            <a:pPr marL="800100" lvl="1" indent="-342900">
              <a:buFont typeface="Wingdings" panose="05000000000000000000" pitchFamily="2" charset="2"/>
              <a:buChar char="ü"/>
            </a:pPr>
            <a:r>
              <a:rPr lang="en-US" altLang="ja-JP" sz="2400" dirty="0"/>
              <a:t>First wall for DEMO, Tungsten PFCs, Thermo-mechanical modelling</a:t>
            </a:r>
          </a:p>
          <a:p>
            <a:pPr marL="342900" indent="-342900">
              <a:buFont typeface="Arial" panose="020B0604020202020204" pitchFamily="34" charset="0"/>
              <a:buChar char="•"/>
            </a:pPr>
            <a:r>
              <a:rPr lang="en-US" altLang="ja-JP" sz="3200" b="1" dirty="0">
                <a:solidFill>
                  <a:schemeClr val="accent5">
                    <a:lumMod val="75000"/>
                  </a:schemeClr>
                </a:solidFill>
              </a:rPr>
              <a:t>MPT, FNS, SEE</a:t>
            </a:r>
          </a:p>
          <a:p>
            <a:pPr marL="800100" lvl="1" indent="-342900">
              <a:buFont typeface="Wingdings" panose="05000000000000000000" pitchFamily="2" charset="2"/>
              <a:buChar char="ü"/>
            </a:pPr>
            <a:r>
              <a:rPr lang="en-US" altLang="ja-JP" sz="2400" dirty="0"/>
              <a:t>Fusion Neutron Source</a:t>
            </a:r>
          </a:p>
          <a:p>
            <a:pPr marL="800100" lvl="1" indent="-342900">
              <a:buFont typeface="Wingdings" panose="05000000000000000000" pitchFamily="2" charset="2"/>
              <a:buChar char="ü"/>
            </a:pPr>
            <a:r>
              <a:rPr lang="en-US" altLang="ja-JP" sz="2400" dirty="0"/>
              <a:t>Tritiated dust, Fuel retention,</a:t>
            </a:r>
          </a:p>
          <a:p>
            <a:pPr marL="800100" lvl="1" indent="-342900">
              <a:buFont typeface="Wingdings" panose="05000000000000000000" pitchFamily="2" charset="2"/>
              <a:buChar char="ü"/>
            </a:pPr>
            <a:r>
              <a:rPr lang="en-US" altLang="ja-JP" sz="2400" dirty="0"/>
              <a:t>Biomass utilization by Fusion</a:t>
            </a:r>
            <a:r>
              <a:rPr lang="ja-JP" altLang="en-US" sz="2400" dirty="0"/>
              <a:t> </a:t>
            </a:r>
            <a:r>
              <a:rPr lang="en-US" altLang="ja-JP" sz="2400" dirty="0"/>
              <a:t>heat</a:t>
            </a:r>
          </a:p>
        </p:txBody>
      </p:sp>
      <p:sp>
        <p:nvSpPr>
          <p:cNvPr id="4" name="正方形/長方形 3">
            <a:extLst>
              <a:ext uri="{FF2B5EF4-FFF2-40B4-BE49-F238E27FC236}">
                <a16:creationId xmlns:a16="http://schemas.microsoft.com/office/drawing/2014/main" id="{8C66D29E-0416-47BB-BDC8-2166D52A98BB}"/>
              </a:ext>
            </a:extLst>
          </p:cNvPr>
          <p:cNvSpPr/>
          <p:nvPr/>
        </p:nvSpPr>
        <p:spPr>
          <a:xfrm>
            <a:off x="563652" y="796454"/>
            <a:ext cx="11064696" cy="646331"/>
          </a:xfrm>
          <a:prstGeom prst="rect">
            <a:avLst/>
          </a:prstGeom>
        </p:spPr>
        <p:txBody>
          <a:bodyPr wrap="none">
            <a:spAutoFit/>
          </a:bodyPr>
          <a:lstStyle/>
          <a:p>
            <a:r>
              <a:rPr lang="en-US" altLang="ja-JP" sz="3600" b="1" dirty="0"/>
              <a:t>Oral topics of 2018 FEC almost identical to those of 2016.</a:t>
            </a:r>
          </a:p>
        </p:txBody>
      </p:sp>
    </p:spTree>
    <p:extLst>
      <p:ext uri="{BB962C8B-B14F-4D97-AF65-F5344CB8AC3E}">
        <p14:creationId xmlns:p14="http://schemas.microsoft.com/office/powerpoint/2010/main" val="81391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テキスト ボックス 72"/>
          <p:cNvSpPr txBox="1"/>
          <p:nvPr/>
        </p:nvSpPr>
        <p:spPr>
          <a:xfrm>
            <a:off x="1225457" y="1"/>
            <a:ext cx="10153742"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all poster presenter</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54EDC239-702D-412E-8451-80261BF27B35}"/>
              </a:ext>
            </a:extLst>
          </p:cNvPr>
          <p:cNvSpPr txBox="1"/>
          <p:nvPr/>
        </p:nvSpPr>
        <p:spPr>
          <a:xfrm>
            <a:off x="0" y="751344"/>
            <a:ext cx="12192000" cy="6740307"/>
          </a:xfrm>
          <a:prstGeom prst="rect">
            <a:avLst/>
          </a:prstGeom>
          <a:noFill/>
        </p:spPr>
        <p:txBody>
          <a:bodyPr wrap="square" rtlCol="0">
            <a:spAutoFit/>
          </a:bodyPr>
          <a:lstStyle/>
          <a:p>
            <a:r>
              <a:rPr lang="en-US" altLang="ja-JP" sz="1200" dirty="0"/>
              <a:t>P1: FIP/1-1 </a:t>
            </a:r>
            <a:r>
              <a:rPr lang="en-US" altLang="ja-JP" sz="1200" dirty="0" err="1"/>
              <a:t>M.Nakahira</a:t>
            </a:r>
            <a:r>
              <a:rPr lang="en-US" altLang="ja-JP" sz="1200" dirty="0"/>
              <a:t>, FIP/1-2Ra Y. Oda, FIP/1-2Rb R. G. Trivedi, FIP/1-2Rc G. </a:t>
            </a:r>
            <a:r>
              <a:rPr lang="en-US" altLang="ja-JP" sz="1200" dirty="0" err="1"/>
              <a:t>Gantenbein</a:t>
            </a:r>
            <a:r>
              <a:rPr lang="en-US" altLang="ja-JP" sz="1200" dirty="0"/>
              <a:t>, FIP/1-3Ra J. Joshi, FIP/1-3Rb V. </a:t>
            </a:r>
            <a:r>
              <a:rPr lang="en-US" altLang="ja-JP" sz="1200" dirty="0" err="1"/>
              <a:t>Toigo</a:t>
            </a:r>
            <a:r>
              <a:rPr lang="en-US" altLang="ja-JP" sz="1200" dirty="0"/>
              <a:t>, FIP/1-3Rc </a:t>
            </a:r>
            <a:r>
              <a:rPr lang="en-US" altLang="ja-JP" sz="1200" dirty="0" err="1"/>
              <a:t>A.Kojima</a:t>
            </a:r>
            <a:r>
              <a:rPr lang="en-US" altLang="ja-JP" sz="1200" dirty="0"/>
              <a:t>, FIP/1-4 A. </a:t>
            </a:r>
            <a:r>
              <a:rPr lang="en-US" altLang="ja-JP" sz="1200" dirty="0" err="1"/>
              <a:t>Litnovsky</a:t>
            </a:r>
            <a:r>
              <a:rPr lang="en-US" altLang="ja-JP" sz="1200" dirty="0"/>
              <a:t>, FIP/1-5 E. E. </a:t>
            </a:r>
            <a:r>
              <a:rPr lang="en-US" altLang="ja-JP" sz="1200" dirty="0" err="1"/>
              <a:t>Mukhin</a:t>
            </a:r>
            <a:r>
              <a:rPr lang="en-US" altLang="ja-JP" sz="1200" dirty="0"/>
              <a:t>, FIP/1-6 </a:t>
            </a:r>
            <a:r>
              <a:rPr lang="en-US" altLang="ja-JP" sz="1200" dirty="0" err="1"/>
              <a:t>X.Wang</a:t>
            </a:r>
            <a:r>
              <a:rPr lang="en-US" altLang="ja-JP" sz="1200" dirty="0"/>
              <a:t>, FIP/P1-1 L. R. Baylor, FIP/P1-2 S. </a:t>
            </a:r>
            <a:r>
              <a:rPr lang="en-US" altLang="ja-JP" sz="1200" dirty="0" err="1"/>
              <a:t>Simrock</a:t>
            </a:r>
            <a:r>
              <a:rPr lang="en-US" altLang="ja-JP" sz="1200" dirty="0"/>
              <a:t>, FIP/P1-3 </a:t>
            </a:r>
            <a:r>
              <a:rPr lang="en-US" altLang="ja-JP" sz="1200" dirty="0" err="1"/>
              <a:t>Z.Wang</a:t>
            </a:r>
            <a:r>
              <a:rPr lang="en-US" altLang="ja-JP" sz="1200" dirty="0"/>
              <a:t>, FIP/P1-4 J. Smith, FIP/P1-5 A. G. </a:t>
            </a:r>
            <a:r>
              <a:rPr lang="en-US" altLang="ja-JP" sz="1200" dirty="0" err="1"/>
              <a:t>Razdobarin</a:t>
            </a:r>
            <a:r>
              <a:rPr lang="en-US" altLang="ja-JP" sz="1200" dirty="0"/>
              <a:t>, FIP/P1-6 S. </a:t>
            </a:r>
            <a:r>
              <a:rPr lang="en-US" altLang="ja-JP" sz="1200" dirty="0" err="1"/>
              <a:t>Imagawa</a:t>
            </a:r>
            <a:r>
              <a:rPr lang="en-US" altLang="ja-JP" sz="1200" dirty="0"/>
              <a:t>, FIP/P1-7 M. Tanaka, FIP/P1-8 </a:t>
            </a:r>
            <a:r>
              <a:rPr lang="en-US" altLang="ja-JP" sz="1200" dirty="0" err="1"/>
              <a:t>T.Kobayashi</a:t>
            </a:r>
            <a:r>
              <a:rPr lang="en-US" altLang="ja-JP" sz="1200" dirty="0"/>
              <a:t>, FIP/P1-9 A. </a:t>
            </a:r>
            <a:r>
              <a:rPr lang="en-US" altLang="ja-JP" sz="1200" dirty="0" err="1"/>
              <a:t>K.Verma</a:t>
            </a:r>
            <a:r>
              <a:rPr lang="en-US" altLang="ja-JP" sz="1200" dirty="0"/>
              <a:t>, FIP/P1-10 H. </a:t>
            </a:r>
            <a:r>
              <a:rPr lang="en-US" altLang="ja-JP" sz="1200" dirty="0" err="1"/>
              <a:t>Tobari</a:t>
            </a:r>
            <a:r>
              <a:rPr lang="en-US" altLang="ja-JP" sz="1200" dirty="0"/>
              <a:t>, FIP/P1-11 K. </a:t>
            </a:r>
            <a:r>
              <a:rPr lang="en-US" altLang="ja-JP" sz="1200" dirty="0" err="1"/>
              <a:t>Kajiwara</a:t>
            </a:r>
            <a:r>
              <a:rPr lang="en-US" altLang="ja-JP" sz="1200" dirty="0"/>
              <a:t>, FIP/P1-12 A. Y. </a:t>
            </a:r>
            <a:r>
              <a:rPr lang="en-US" altLang="ja-JP" sz="1200" dirty="0" err="1"/>
              <a:t>Dnestrovsky</a:t>
            </a:r>
            <a:r>
              <a:rPr lang="en-US" altLang="ja-JP" sz="1200" dirty="0"/>
              <a:t>, FIP/P1-13 A. Kasugai, FIP/P1-14 R. </a:t>
            </a:r>
            <a:r>
              <a:rPr lang="en-US" altLang="ja-JP" sz="1200" dirty="0" err="1"/>
              <a:t>Imazawa</a:t>
            </a:r>
            <a:r>
              <a:rPr lang="en-US" altLang="ja-JP" sz="1200" dirty="0"/>
              <a:t>, FIP/P1-15 D. L. Brower, FIP/P1-16 S. Clement-Lorenzo, FIP/P1-17 E. </a:t>
            </a:r>
            <a:r>
              <a:rPr lang="en-US" altLang="ja-JP" sz="1200" dirty="0" err="1"/>
              <a:t>Gaio</a:t>
            </a:r>
            <a:r>
              <a:rPr lang="en-US" altLang="ja-JP" sz="1200" dirty="0"/>
              <a:t>, FIP/P1-18 T. Schwarz-Selinger, FIP/P1-19 N. </a:t>
            </a:r>
            <a:r>
              <a:rPr lang="en-US" altLang="ja-JP" sz="1200" dirty="0" err="1"/>
              <a:t>Bairagi</a:t>
            </a:r>
            <a:r>
              <a:rPr lang="en-US" altLang="ja-JP" sz="1200" dirty="0"/>
              <a:t>, FIP/P1-20 R. Bright, FIP/P1-21 K. Patel, FIP/P1-22 E. A. Tolman, FIP/P1-24 P. Chaudhuri, FIP/P1-25 R. </a:t>
            </a:r>
            <a:r>
              <a:rPr lang="en-US" altLang="ja-JP" sz="1200" dirty="0" err="1"/>
              <a:t>Sugandhi</a:t>
            </a:r>
            <a:r>
              <a:rPr lang="en-US" altLang="ja-JP" sz="1200" dirty="0"/>
              <a:t>, FIP/P1-26 V. </a:t>
            </a:r>
            <a:r>
              <a:rPr lang="en-US" altLang="ja-JP" sz="1200" dirty="0" err="1"/>
              <a:t>N.Muvvala</a:t>
            </a:r>
            <a:r>
              <a:rPr lang="en-US" altLang="ja-JP" sz="1200" dirty="0"/>
              <a:t>, FIP/P1-27 </a:t>
            </a:r>
            <a:r>
              <a:rPr lang="en-US" altLang="ja-JP" sz="1200" dirty="0" err="1"/>
              <a:t>I.Kodeli</a:t>
            </a:r>
            <a:r>
              <a:rPr lang="en-US" altLang="ja-JP" sz="1200" dirty="0"/>
              <a:t>, FIP/P1-28 R. Anand, FIP/P1-29 P. V. Subhash, FIP/P1-30 S. S. Sandhu, </a:t>
            </a:r>
            <a:endParaRPr lang="ja-JP" altLang="ja-JP" sz="1200" dirty="0"/>
          </a:p>
          <a:p>
            <a:r>
              <a:rPr lang="en-US" altLang="ja-JP" sz="1200" dirty="0"/>
              <a:t>FIP/P1-31 A. K. Tyagi, FIP/P1-32 </a:t>
            </a:r>
            <a:r>
              <a:rPr lang="en-US" altLang="ja-JP" sz="1200" dirty="0" err="1"/>
              <a:t>R.Kumar</a:t>
            </a:r>
            <a:r>
              <a:rPr lang="en-US" altLang="ja-JP" sz="1200" dirty="0"/>
              <a:t>, FIP/P1-33 G. </a:t>
            </a:r>
            <a:r>
              <a:rPr lang="en-US" altLang="ja-JP" sz="1200" dirty="0" err="1"/>
              <a:t>L.Vyas</a:t>
            </a:r>
            <a:r>
              <a:rPr lang="en-US" altLang="ja-JP" sz="1200" dirty="0"/>
              <a:t>, FIP/P1-34 </a:t>
            </a:r>
            <a:r>
              <a:rPr lang="en-US" altLang="ja-JP" sz="1200" dirty="0" err="1"/>
              <a:t>S.Varshney</a:t>
            </a:r>
            <a:r>
              <a:rPr lang="en-US" altLang="ja-JP" sz="1200" dirty="0"/>
              <a:t>, FIP/P1-35 S. Jha, FIP/P1-36 </a:t>
            </a:r>
            <a:r>
              <a:rPr lang="en-US" altLang="ja-JP" sz="1200" dirty="0" err="1"/>
              <a:t>S.Kumar</a:t>
            </a:r>
            <a:r>
              <a:rPr lang="en-US" altLang="ja-JP" sz="1200" dirty="0"/>
              <a:t>, FIP/P1-37 M. </a:t>
            </a:r>
            <a:r>
              <a:rPr lang="en-US" altLang="ja-JP" sz="1200" dirty="0" err="1"/>
              <a:t>Manuelraj</a:t>
            </a:r>
            <a:r>
              <a:rPr lang="en-US" altLang="ja-JP" sz="1200" dirty="0"/>
              <a:t>, FIP/P1-38 L. Cai, FIP/P1-39 N. P. Singh, FIP/P1-40 M. J. Singh, FIP/P1-41 H. Tyagi, FIP/P1-42 A. Maheshwari, </a:t>
            </a:r>
            <a:endParaRPr lang="ja-JP" altLang="ja-JP" sz="1200" dirty="0"/>
          </a:p>
          <a:p>
            <a:r>
              <a:rPr lang="en-US" altLang="ja-JP" sz="1200" dirty="0"/>
              <a:t>FIP/P1-43 </a:t>
            </a:r>
            <a:r>
              <a:rPr lang="en-US" altLang="ja-JP" sz="1200" dirty="0" err="1"/>
              <a:t>D.Aggarwal</a:t>
            </a:r>
            <a:r>
              <a:rPr lang="en-US" altLang="ja-JP" sz="1200" dirty="0"/>
              <a:t>, FIP/P1-44 K. K. </a:t>
            </a:r>
            <a:r>
              <a:rPr lang="en-US" altLang="ja-JP" sz="1200" dirty="0" err="1"/>
              <a:t>Gotewal</a:t>
            </a:r>
            <a:r>
              <a:rPr lang="en-US" altLang="ja-JP" sz="1200" dirty="0"/>
              <a:t>, FIP/P1-45 K. M. Patel, FIP/P1-46 S. </a:t>
            </a:r>
            <a:r>
              <a:rPr lang="en-US" altLang="ja-JP" sz="1200" dirty="0" err="1"/>
              <a:t>Muralidhara</a:t>
            </a:r>
            <a:r>
              <a:rPr lang="en-US" altLang="ja-JP" sz="1200" dirty="0"/>
              <a:t>, FIP/P1-47 P. Dutta, FIP/P1-48 R. R. K. Tiwari, FIP/P1-49 K. K. </a:t>
            </a:r>
            <a:r>
              <a:rPr lang="en-US" altLang="ja-JP" sz="1200" dirty="0" err="1"/>
              <a:t>Gotewal</a:t>
            </a:r>
            <a:r>
              <a:rPr lang="en-US" altLang="ja-JP" sz="1200" dirty="0"/>
              <a:t>, FIP/P1-50 S. </a:t>
            </a:r>
            <a:r>
              <a:rPr lang="en-US" altLang="ja-JP" sz="1200" dirty="0" err="1"/>
              <a:t>V.Rogozhkin</a:t>
            </a:r>
            <a:r>
              <a:rPr lang="en-US" altLang="ja-JP" sz="1200" dirty="0"/>
              <a:t>, FIP/P1-51 R. Lunsford, FIP/P1-52 H. B. Pandya, FIP/P1-53 J. Rapp, FIP/P1-54 K. Ikeda, FIP/P1-55 D. Sharma, FIP/P1-56 T. </a:t>
            </a:r>
            <a:r>
              <a:rPr lang="en-US" altLang="ja-JP" sz="1200" dirty="0" err="1"/>
              <a:t>Kariya</a:t>
            </a:r>
            <a:r>
              <a:rPr lang="en-US" altLang="ja-JP" sz="1200" dirty="0"/>
              <a:t>, FIP/P1-57 R. N. Panchal, FIP/P1-58 </a:t>
            </a:r>
            <a:r>
              <a:rPr lang="en-US" altLang="ja-JP" sz="1200" dirty="0" err="1"/>
              <a:t>G.Vadolia</a:t>
            </a:r>
            <a:r>
              <a:rPr lang="en-US" altLang="ja-JP" sz="1200" dirty="0"/>
              <a:t>, FIP/P1-59 A. D. </a:t>
            </a:r>
            <a:r>
              <a:rPr lang="en-US" altLang="ja-JP" sz="1200" dirty="0" err="1"/>
              <a:t>Mankani</a:t>
            </a:r>
            <a:r>
              <a:rPr lang="en-US" altLang="ja-JP" sz="1200" dirty="0"/>
              <a:t>, </a:t>
            </a:r>
            <a:endParaRPr lang="ja-JP" altLang="ja-JP" sz="1200" dirty="0"/>
          </a:p>
          <a:p>
            <a:endParaRPr lang="ja-JP" altLang="ja-JP" sz="1200" dirty="0"/>
          </a:p>
          <a:p>
            <a:r>
              <a:rPr lang="en-US" altLang="ja-JP" sz="1200" dirty="0"/>
              <a:t>P3: FIP/P3-1 F. Bedoya, FIP/P3-2 K. Gi, FIP/P3-3 </a:t>
            </a:r>
            <a:r>
              <a:rPr lang="en-US" altLang="ja-JP" sz="1200" dirty="0" err="1"/>
              <a:t>H.Noto</a:t>
            </a:r>
            <a:r>
              <a:rPr lang="en-US" altLang="ja-JP" sz="1200" dirty="0"/>
              <a:t>, FIP/P3-4 </a:t>
            </a:r>
            <a:r>
              <a:rPr lang="en-US" altLang="ja-JP" sz="1200" dirty="0" err="1"/>
              <a:t>M.Kobayashi</a:t>
            </a:r>
            <a:r>
              <a:rPr lang="en-US" altLang="ja-JP" sz="1200" dirty="0"/>
              <a:t>, FIP/P3-5 P. </a:t>
            </a:r>
            <a:r>
              <a:rPr lang="en-US" altLang="ja-JP" sz="1200" dirty="0" err="1"/>
              <a:t>Kanth</a:t>
            </a:r>
            <a:r>
              <a:rPr lang="en-US" altLang="ja-JP" sz="1200" dirty="0"/>
              <a:t>, FIP/P3-6 K. </a:t>
            </a:r>
            <a:r>
              <a:rPr lang="en-US" altLang="ja-JP" sz="1200" dirty="0" err="1"/>
              <a:t>Ochiai</a:t>
            </a:r>
            <a:r>
              <a:rPr lang="en-US" altLang="ja-JP" sz="1200" dirty="0"/>
              <a:t>, FIP/P3-7 G. </a:t>
            </a:r>
            <a:r>
              <a:rPr lang="en-US" altLang="ja-JP" sz="1200" dirty="0" err="1"/>
              <a:t>Stankunas</a:t>
            </a:r>
            <a:r>
              <a:rPr lang="en-US" altLang="ja-JP" sz="1200" dirty="0"/>
              <a:t>, FIP/P3-8 C. Day, FIP/P3-9 Ž. </a:t>
            </a:r>
            <a:r>
              <a:rPr lang="en-US" altLang="ja-JP" sz="1200" dirty="0" err="1"/>
              <a:t>Štancar</a:t>
            </a:r>
            <a:r>
              <a:rPr lang="en-US" altLang="ja-JP" sz="1200" dirty="0"/>
              <a:t>, FIP/P3-10 S. P. Smith, FIP/P3-11 Z. Xu, FIP/P3-12 </a:t>
            </a:r>
            <a:r>
              <a:rPr lang="en-US" altLang="ja-JP" sz="1200" dirty="0" err="1"/>
              <a:t>A.Abhishek</a:t>
            </a:r>
            <a:r>
              <a:rPr lang="en-US" altLang="ja-JP" sz="1200" dirty="0"/>
              <a:t>, FIP/P3-13 S. </a:t>
            </a:r>
            <a:r>
              <a:rPr lang="en-US" altLang="ja-JP" sz="1200" dirty="0" err="1"/>
              <a:t>S.Atchutuni</a:t>
            </a:r>
            <a:r>
              <a:rPr lang="en-US" altLang="ja-JP" sz="1200" dirty="0"/>
              <a:t>, FIP/P3-14 R. Joshi, FIP/P3-15 S. S. Mukherjee, FIP/P3-16 A. Arumugam, FIP/P3-17 S. C. </a:t>
            </a:r>
            <a:r>
              <a:rPr lang="en-US" altLang="ja-JP" sz="1200" dirty="0" err="1"/>
              <a:t>Tadepalli</a:t>
            </a:r>
            <a:r>
              <a:rPr lang="en-US" altLang="ja-JP" sz="1200" dirty="0"/>
              <a:t>, FIP/P3-18 K. P. Singh, FIP/P3-19 N. Chauvin, FIP/P3-20 D. </a:t>
            </a:r>
            <a:r>
              <a:rPr lang="en-US" altLang="ja-JP" sz="1200" dirty="0" err="1"/>
              <a:t>Panayotov</a:t>
            </a:r>
            <a:r>
              <a:rPr lang="en-US" altLang="ja-JP" sz="1200" dirty="0"/>
              <a:t>, FIP/P3-21 I. </a:t>
            </a:r>
            <a:r>
              <a:rPr lang="en-US" altLang="ja-JP" sz="1200" dirty="0" err="1"/>
              <a:t>Ricapito</a:t>
            </a:r>
            <a:r>
              <a:rPr lang="en-US" altLang="ja-JP" sz="1200" dirty="0"/>
              <a:t>, FIP/P3-22 H. Liao, FIP/P3-23 A. S. </a:t>
            </a:r>
            <a:r>
              <a:rPr lang="en-US" altLang="ja-JP" sz="1200" dirty="0" err="1"/>
              <a:t>Arakcheev</a:t>
            </a:r>
            <a:r>
              <a:rPr lang="en-US" altLang="ja-JP" sz="1200" dirty="0"/>
              <a:t>, FIP/P3-24 R. T. </a:t>
            </a:r>
            <a:r>
              <a:rPr lang="en-US" altLang="ja-JP" sz="1200" dirty="0" err="1"/>
              <a:t>Khaydarov</a:t>
            </a:r>
            <a:r>
              <a:rPr lang="en-US" altLang="ja-JP" sz="1200" dirty="0"/>
              <a:t>, FIP/P3-25 M. Coleman, FIP/P3-26 J. M. Park, FIP/P3-27 S. Shah, FIP/P3-28 S. Tiwari, FIP/P3-29 M. Rajput, FIP/P3-30 A. Patel, FIP/P3-31 S. G. </a:t>
            </a:r>
            <a:r>
              <a:rPr lang="en-US" altLang="ja-JP" sz="1200" dirty="0" err="1"/>
              <a:t>Khambholja</a:t>
            </a:r>
            <a:r>
              <a:rPr lang="en-US" altLang="ja-JP" sz="1200" dirty="0"/>
              <a:t>, FIP/P3-32 K. S. Bhatt, FIP/P3-33 S. </a:t>
            </a:r>
            <a:r>
              <a:rPr lang="en-US" altLang="ja-JP" sz="1200" dirty="0" err="1"/>
              <a:t>S.Vala</a:t>
            </a:r>
            <a:r>
              <a:rPr lang="en-US" altLang="ja-JP" sz="1200" dirty="0"/>
              <a:t>, FIP/P3-34 D. Dubey, FIP/P3-34 V. Shukla, FIP/P3-36 E. </a:t>
            </a:r>
            <a:r>
              <a:rPr lang="en-US" altLang="ja-JP" sz="1200" dirty="0" err="1"/>
              <a:t>Pajuste</a:t>
            </a:r>
            <a:r>
              <a:rPr lang="en-US" altLang="ja-JP" sz="1200" dirty="0"/>
              <a:t>, FIP/P3-37 S. S. </a:t>
            </a:r>
            <a:r>
              <a:rPr lang="en-US" altLang="ja-JP" sz="1200" dirty="0" err="1"/>
              <a:t>Khirwadkar</a:t>
            </a:r>
            <a:r>
              <a:rPr lang="en-US" altLang="ja-JP" sz="1200" dirty="0"/>
              <a:t>, FIP/P3-38 P. Chakraborty, FIP/P3-39 P. A. </a:t>
            </a:r>
            <a:r>
              <a:rPr lang="en-US" altLang="ja-JP" sz="1200" dirty="0" err="1"/>
              <a:t>Rayjada</a:t>
            </a:r>
            <a:r>
              <a:rPr lang="en-US" altLang="ja-JP" sz="1200" dirty="0"/>
              <a:t>, FIP/P3-40 J. Jiang, FIP/P3-41 V. M. </a:t>
            </a:r>
            <a:r>
              <a:rPr lang="en-US" altLang="ja-JP" sz="1200" dirty="0" err="1"/>
              <a:t>Chernov</a:t>
            </a:r>
            <a:r>
              <a:rPr lang="en-US" altLang="ja-JP" sz="1200" dirty="0"/>
              <a:t>, FIP/P3-42 C. S. </a:t>
            </a:r>
            <a:r>
              <a:rPr lang="en-US" altLang="ja-JP" sz="1200" dirty="0" err="1"/>
              <a:t>Sasmal</a:t>
            </a:r>
            <a:r>
              <a:rPr lang="en-US" altLang="ja-JP" sz="1200" dirty="0"/>
              <a:t>, FIP/P3-44 </a:t>
            </a:r>
            <a:r>
              <a:rPr lang="en-US" altLang="ja-JP" sz="1200" dirty="0" err="1"/>
              <a:t>A.Attri</a:t>
            </a:r>
            <a:r>
              <a:rPr lang="en-US" altLang="ja-JP" sz="1200" dirty="0"/>
              <a:t>, FIP/P3-45 T. </a:t>
            </a:r>
            <a:r>
              <a:rPr lang="en-US" altLang="ja-JP" sz="1200" dirty="0" err="1"/>
              <a:t>Tulenbergenov</a:t>
            </a:r>
            <a:r>
              <a:rPr lang="en-US" altLang="ja-JP" sz="1200" dirty="0"/>
              <a:t>, FIP/P3-46 H. </a:t>
            </a:r>
            <a:r>
              <a:rPr lang="en-US" altLang="ja-JP" sz="1200" dirty="0" err="1"/>
              <a:t>L.Swami</a:t>
            </a:r>
            <a:r>
              <a:rPr lang="en-US" altLang="ja-JP" sz="1200" dirty="0"/>
              <a:t>, FIP/P3-47 P. Bharathi, FIP/P3-48 A. Patel, FIP/P3-49 A. J. Deka, FIP/P3-50 S. S. Mukherjee, FIP/P3-51 J. S. Mishra, FIP/P3-52 P. Bhatt, FIP/P3-53 Y. M. Jain, FIP/P3-54 R. </a:t>
            </a:r>
            <a:r>
              <a:rPr lang="en-US" altLang="ja-JP" sz="1200" dirty="0" err="1"/>
              <a:t>Gangradey</a:t>
            </a:r>
            <a:r>
              <a:rPr lang="en-US" altLang="ja-JP" sz="1200" dirty="0"/>
              <a:t>, </a:t>
            </a:r>
            <a:endParaRPr lang="ja-JP" altLang="ja-JP" sz="1200" dirty="0"/>
          </a:p>
          <a:p>
            <a:r>
              <a:rPr lang="en-US" altLang="ja-JP" sz="1200" dirty="0"/>
              <a:t>FIP/P3-55 L. Hao, FIP/P3-56 M. R. Jana, FIP/P3-57 S. S. Chauhan, FIP/P3-58 </a:t>
            </a:r>
            <a:r>
              <a:rPr lang="en-US" altLang="ja-JP" sz="1200" dirty="0" err="1"/>
              <a:t>R.Kumar</a:t>
            </a:r>
            <a:r>
              <a:rPr lang="en-US" altLang="ja-JP" sz="1200" dirty="0"/>
              <a:t>, FIP/P3-59 </a:t>
            </a:r>
            <a:r>
              <a:rPr lang="en-US" altLang="ja-JP" sz="1200" dirty="0" err="1"/>
              <a:t>D.Kumawat</a:t>
            </a:r>
            <a:r>
              <a:rPr lang="en-US" altLang="ja-JP" sz="1200" dirty="0"/>
              <a:t>, FIP/P3-60 V. Menon, FIP/P3-61 A. K. Pandey, FIP/P3-62 A. Patel, FIP/P3-63 S. P. Gerhardt, FIP/P3-64 K. A. Jadeja, FIP/P3-65 </a:t>
            </a:r>
            <a:r>
              <a:rPr lang="en-US" altLang="ja-JP" sz="1200" dirty="0" err="1"/>
              <a:t>C.Walters</a:t>
            </a:r>
            <a:r>
              <a:rPr lang="en-US" altLang="ja-JP" sz="1200" dirty="0"/>
              <a:t> </a:t>
            </a:r>
            <a:endParaRPr lang="ja-JP" altLang="ja-JP" sz="1200" dirty="0"/>
          </a:p>
          <a:p>
            <a:endParaRPr lang="en-US" altLang="ja-JP" sz="1200" dirty="0"/>
          </a:p>
          <a:p>
            <a:r>
              <a:rPr lang="en-US" altLang="ja-JP" sz="1200" dirty="0"/>
              <a:t>P7: FIP/2-1 J. Chen, FIP/2-2 T. R. Barrett, FIP/2-3 R. Lunsford, FIP/2-4 D. Iglesias, FIP/3-1 G. Federici, FIP/3-2 Y. Sakamoto, FIP/P8-9 G. </a:t>
            </a:r>
            <a:r>
              <a:rPr lang="en-US" altLang="ja-JP" sz="1200" dirty="0" err="1"/>
              <a:t>M.Wallace</a:t>
            </a:r>
            <a:r>
              <a:rPr lang="en-US" altLang="ja-JP" sz="1200" dirty="0"/>
              <a:t>, FIP/3-4 M. Kikuchi, FIP/3-5Ra R. </a:t>
            </a:r>
            <a:r>
              <a:rPr lang="en-US" altLang="ja-JP" sz="1200" dirty="0" err="1"/>
              <a:t>Maingi</a:t>
            </a:r>
            <a:r>
              <a:rPr lang="en-US" altLang="ja-JP" sz="1200" dirty="0"/>
              <a:t>, FIP/3-5Rb G. </a:t>
            </a:r>
            <a:r>
              <a:rPr lang="en-US" altLang="ja-JP" sz="1200" dirty="0" err="1"/>
              <a:t>Mazzitelli</a:t>
            </a:r>
            <a:r>
              <a:rPr lang="en-US" altLang="ja-JP" sz="1200" dirty="0"/>
              <a:t>, FIP/3-6 R. J. Goldston, MPT/1-1 A. </a:t>
            </a:r>
            <a:r>
              <a:rPr lang="en-US" altLang="ja-JP" sz="1200" dirty="0" err="1"/>
              <a:t>Kreter</a:t>
            </a:r>
            <a:r>
              <a:rPr lang="en-US" altLang="ja-JP" sz="1200" dirty="0"/>
              <a:t>, MPT/2-1 </a:t>
            </a:r>
            <a:r>
              <a:rPr lang="en-US" altLang="ja-JP" sz="1200" dirty="0" err="1"/>
              <a:t>T.Nagasaka</a:t>
            </a:r>
            <a:r>
              <a:rPr lang="en-US" altLang="ja-JP" sz="1200" dirty="0"/>
              <a:t>, MPT/2-2 R. Ding, MPT/2-3 P. </a:t>
            </a:r>
            <a:r>
              <a:rPr lang="en-US" altLang="ja-JP" sz="1200" dirty="0" err="1"/>
              <a:t>N.Maya</a:t>
            </a:r>
            <a:r>
              <a:rPr lang="en-US" altLang="ja-JP" sz="1200" dirty="0"/>
              <a:t>, MPT/2-4 A. Ibarra, SEE/1-1 C. </a:t>
            </a:r>
            <a:r>
              <a:rPr lang="en-US" altLang="ja-JP" sz="1200" dirty="0" err="1"/>
              <a:t>Grisolia</a:t>
            </a:r>
            <a:r>
              <a:rPr lang="en-US" altLang="ja-JP" sz="1200" dirty="0"/>
              <a:t>, SEE/2-1 M. R. Gilbert, SEE/3-1Ra </a:t>
            </a:r>
            <a:r>
              <a:rPr lang="en-US" altLang="ja-JP" sz="1200" dirty="0" err="1"/>
              <a:t>S.Konishi</a:t>
            </a:r>
            <a:r>
              <a:rPr lang="en-US" altLang="ja-JP" sz="1200" dirty="0"/>
              <a:t>, SEE/3-1Rb S. Takeda, SEE/3-1Rc </a:t>
            </a:r>
            <a:r>
              <a:rPr lang="en-US" altLang="ja-JP" sz="1200" dirty="0" err="1"/>
              <a:t>H.Nam</a:t>
            </a:r>
            <a:r>
              <a:rPr lang="en-US" altLang="ja-JP" sz="1200" dirty="0"/>
              <a:t>, FIP/P7-1 M. </a:t>
            </a:r>
            <a:r>
              <a:rPr lang="en-US" altLang="ja-JP" sz="1200" dirty="0" err="1"/>
              <a:t>Siccinio</a:t>
            </a:r>
            <a:r>
              <a:rPr lang="en-US" altLang="ja-JP" sz="1200" dirty="0"/>
              <a:t>, FIP/P7-2 H. Lux, FIP/P7-3 S. S. </a:t>
            </a:r>
            <a:r>
              <a:rPr lang="en-US" altLang="ja-JP" sz="1200" dirty="0" err="1"/>
              <a:t>Ananyev</a:t>
            </a:r>
            <a:r>
              <a:rPr lang="en-US" altLang="ja-JP" sz="1200" dirty="0"/>
              <a:t>, FIP/P7-4 Y. Takase, FIP/P7-5 L. Zani, FIP/P7-6 B. K. Yadav, FIP/P7-7 Y. S. </a:t>
            </a:r>
            <a:r>
              <a:rPr lang="en-US" altLang="ja-JP" sz="1200" dirty="0" err="1"/>
              <a:t>Shpanskiy</a:t>
            </a:r>
            <a:r>
              <a:rPr lang="en-US" altLang="ja-JP" sz="1200" dirty="0"/>
              <a:t>, FIP/P7-8 V. L. </a:t>
            </a:r>
            <a:r>
              <a:rPr lang="en-US" altLang="ja-JP" sz="1200" dirty="0" err="1"/>
              <a:t>Tanna</a:t>
            </a:r>
            <a:r>
              <a:rPr lang="en-US" altLang="ja-JP" sz="1200" dirty="0"/>
              <a:t>, FIP/P7-9 U. Prasad, FIP/P7-10 G. </a:t>
            </a:r>
            <a:r>
              <a:rPr lang="en-US" altLang="ja-JP" sz="1200" dirty="0" err="1"/>
              <a:t>Mahesuria</a:t>
            </a:r>
            <a:r>
              <a:rPr lang="en-US" altLang="ja-JP" sz="1200" dirty="0"/>
              <a:t>, FIP/P7-12 G. </a:t>
            </a:r>
            <a:r>
              <a:rPr lang="en-US" altLang="ja-JP" sz="1200" dirty="0" err="1"/>
              <a:t>Gantenbein</a:t>
            </a:r>
            <a:r>
              <a:rPr lang="en-US" altLang="ja-JP" sz="1200" dirty="0"/>
              <a:t>, FIP/P7-13 L. </a:t>
            </a:r>
            <a:r>
              <a:rPr lang="en-US" altLang="ja-JP" sz="1200" dirty="0" err="1"/>
              <a:t>Savoldi</a:t>
            </a:r>
            <a:r>
              <a:rPr lang="en-US" altLang="ja-JP" sz="1200" dirty="0"/>
              <a:t>, FIP/P7-14 A. Garg, FIP/P7-15 D. B. Gin, FIP/P7-16 R. </a:t>
            </a:r>
            <a:r>
              <a:rPr lang="en-US" altLang="ja-JP" sz="1200" dirty="0" err="1"/>
              <a:t>Sugandhi</a:t>
            </a:r>
            <a:r>
              <a:rPr lang="en-US" altLang="ja-JP" sz="1200" dirty="0"/>
              <a:t>, FIP/P7-17 V. G. Devi, FIP/P7-19 S. Dutta, FIP/P7-20 D. Christian, FIP/P7-21 A. </a:t>
            </a:r>
            <a:r>
              <a:rPr lang="en-US" altLang="ja-JP" sz="1200" dirty="0" err="1"/>
              <a:t>Tomar</a:t>
            </a:r>
            <a:r>
              <a:rPr lang="en-US" altLang="ja-JP" sz="1200" dirty="0"/>
              <a:t>, FIP/P7-22 A. Shrivastava, FIP/P7-23 D. </a:t>
            </a:r>
            <a:r>
              <a:rPr lang="en-US" altLang="ja-JP" sz="1200" dirty="0" err="1"/>
              <a:t>Sulaiman</a:t>
            </a:r>
            <a:r>
              <a:rPr lang="en-US" altLang="ja-JP" sz="1200" dirty="0"/>
              <a:t>, FIP/P7-24 N. Rastogi, FIP/P7-25 B. R. Doshi, FIP/P7-26 S. Roy, FIP/P7-27 H. Chen, FIP/P7-28 P. Prajapati, FIP/P7-29 Q. Huang, FIP/P7-30 J. Mora-Meléndez, FIP/P7-31 A. K. </a:t>
            </a:r>
            <a:r>
              <a:rPr lang="en-US" altLang="ja-JP" sz="1200" dirty="0" err="1"/>
              <a:t>Sahu</a:t>
            </a:r>
            <a:r>
              <a:rPr lang="en-US" altLang="ja-JP" sz="1200" dirty="0"/>
              <a:t>, FIP/P7-33 O. Crofts, FIP/P7-34 V. B. </a:t>
            </a:r>
            <a:r>
              <a:rPr lang="en-US" altLang="ja-JP" sz="1200" dirty="0" err="1"/>
              <a:t>Minaev</a:t>
            </a:r>
            <a:r>
              <a:rPr lang="en-US" altLang="ja-JP" sz="1200" dirty="0"/>
              <a:t>, FIP/P7-35 K. </a:t>
            </a:r>
            <a:r>
              <a:rPr lang="en-US" altLang="ja-JP" sz="1200" dirty="0" err="1"/>
              <a:t>Kizu</a:t>
            </a:r>
            <a:r>
              <a:rPr lang="en-US" altLang="ja-JP" sz="1200" dirty="0"/>
              <a:t>, FIP/P7-36 S. </a:t>
            </a:r>
            <a:r>
              <a:rPr lang="en-US" altLang="ja-JP" sz="1200" dirty="0" err="1"/>
              <a:t>Binwal</a:t>
            </a:r>
            <a:r>
              <a:rPr lang="en-US" altLang="ja-JP" sz="1200" dirty="0"/>
              <a:t>, FIP/P7-37 Y. </a:t>
            </a:r>
            <a:r>
              <a:rPr lang="en-US" altLang="ja-JP" sz="1200" dirty="0" err="1"/>
              <a:t>Shibama</a:t>
            </a:r>
            <a:r>
              <a:rPr lang="en-US" altLang="ja-JP" sz="1200" dirty="0"/>
              <a:t>, FIP/P7-38 T. Brown, FIP/P7-39 T. </a:t>
            </a:r>
            <a:r>
              <a:rPr lang="en-US" altLang="ja-JP" sz="1200" dirty="0" err="1"/>
              <a:t>Goto</a:t>
            </a:r>
            <a:r>
              <a:rPr lang="en-US" altLang="ja-JP" sz="1200" dirty="0"/>
              <a:t>, FIP/P7-40 V. Antoni, FIP/P7-41 J. Yagi, FIP/P7-42 J. </a:t>
            </a:r>
            <a:r>
              <a:rPr lang="en-US" altLang="ja-JP" sz="1200" dirty="0" err="1"/>
              <a:t>Figueiredo</a:t>
            </a:r>
            <a:r>
              <a:rPr lang="en-US" altLang="ja-JP" sz="1200" dirty="0"/>
              <a:t>, </a:t>
            </a:r>
            <a:endParaRPr lang="ja-JP" altLang="ja-JP" sz="1200" dirty="0"/>
          </a:p>
          <a:p>
            <a:endParaRPr lang="en-US" altLang="ja-JP" sz="1200" dirty="0"/>
          </a:p>
          <a:p>
            <a:r>
              <a:rPr lang="en-US" altLang="ja-JP" sz="1200" dirty="0"/>
              <a:t>P8: FIP/P8-1 R. Patel, FIP/P8-2 R. C. O’Neill, FIP/P8-3 C. K. Gupta, FIP/P8-4 J. Patel, FIP/P8-5 K. Mohan, FIP/P8-6 A. </a:t>
            </a:r>
            <a:r>
              <a:rPr lang="en-US" altLang="ja-JP" sz="1200" dirty="0" err="1"/>
              <a:t>Fasoli</a:t>
            </a:r>
            <a:r>
              <a:rPr lang="en-US" altLang="ja-JP" sz="1200" dirty="0"/>
              <a:t>, FIP/P8-7 </a:t>
            </a:r>
            <a:r>
              <a:rPr lang="en-US" altLang="ja-JP" sz="1200" dirty="0" err="1"/>
              <a:t>J.Kumar</a:t>
            </a:r>
            <a:r>
              <a:rPr lang="en-US" altLang="ja-JP" sz="1200" dirty="0"/>
              <a:t>, FIP/P8-8 M. Patel, FIP/P8-9 </a:t>
            </a:r>
            <a:r>
              <a:rPr lang="en-US" altLang="ja-JP" sz="1200" dirty="0" err="1"/>
              <a:t>R.Kumar</a:t>
            </a:r>
            <a:r>
              <a:rPr lang="en-US" altLang="ja-JP" sz="1200" dirty="0"/>
              <a:t>, FIP/P8-10 J. C. Patel, FIP/P8-11 R. </a:t>
            </a:r>
            <a:r>
              <a:rPr lang="en-US" altLang="ja-JP" sz="1200" dirty="0" err="1"/>
              <a:t>Ragona</a:t>
            </a:r>
            <a:r>
              <a:rPr lang="en-US" altLang="ja-JP" sz="1200" dirty="0"/>
              <a:t>, FIP/P8-12 R. Sharma, FIP/P8-13 P. Y. Li, FIP/P8-14 U. Fischer, FIP/P8-15 M. </a:t>
            </a:r>
            <a:r>
              <a:rPr lang="en-US" altLang="ja-JP" sz="1200" dirty="0" err="1"/>
              <a:t>Ghate</a:t>
            </a:r>
            <a:r>
              <a:rPr lang="en-US" altLang="ja-JP" sz="1200" dirty="0"/>
              <a:t>, FIP/P8-16 A. Jha, FIP/P8-17 M. Bandyopadhyay, FIP/P8-18 R. K. </a:t>
            </a:r>
            <a:r>
              <a:rPr lang="en-US" altLang="ja-JP" sz="1200" dirty="0" err="1"/>
              <a:t>Buddu</a:t>
            </a:r>
            <a:r>
              <a:rPr lang="en-US" altLang="ja-JP" sz="1200" dirty="0"/>
              <a:t>, FIP/P8-19 R. </a:t>
            </a:r>
            <a:r>
              <a:rPr lang="en-US" altLang="ja-JP" sz="1200" dirty="0" err="1"/>
              <a:t>Bahl</a:t>
            </a:r>
            <a:r>
              <a:rPr lang="en-US" altLang="ja-JP" sz="1200" dirty="0"/>
              <a:t>, FIP/P8-20 H. K. Patel, FIP/P8-21 V. K. Panchal, FIP/P8-22 T. K. Sharma, FIP/P8-23 A. Patel, FIP/P8-24 Z. Shaikh, FIP/P8-25 M. Sharma, FIP/P8-26 B. K. Shukla, FIP/P8-28 B. R. Doshi, FIP/P8-29 B. </a:t>
            </a:r>
            <a:r>
              <a:rPr lang="en-US" altLang="ja-JP" sz="1200" dirty="0" err="1"/>
              <a:t>Chektybayev</a:t>
            </a:r>
            <a:r>
              <a:rPr lang="en-US" altLang="ja-JP" sz="1200" dirty="0"/>
              <a:t>, FIP/P8-30 E. </a:t>
            </a:r>
            <a:r>
              <a:rPr lang="en-US" altLang="ja-JP" sz="1200" dirty="0" err="1"/>
              <a:t>Ušpuras</a:t>
            </a:r>
            <a:r>
              <a:rPr lang="en-US" altLang="ja-JP" sz="1200" dirty="0"/>
              <a:t>, </a:t>
            </a:r>
            <a:endParaRPr lang="ja-JP" altLang="ja-JP" sz="1200" dirty="0"/>
          </a:p>
          <a:p>
            <a:br>
              <a:rPr lang="en-US" altLang="ja-JP" sz="1200" dirty="0"/>
            </a:br>
            <a:r>
              <a:rPr lang="en-US" altLang="ja-JP" sz="1200" dirty="0"/>
              <a:t> </a:t>
            </a:r>
            <a:endParaRPr lang="ja-JP" altLang="ja-JP" sz="1200" dirty="0"/>
          </a:p>
          <a:p>
            <a:endParaRPr kumimoji="1" lang="ja-JP" altLang="en-US" sz="1200" dirty="0"/>
          </a:p>
        </p:txBody>
      </p:sp>
    </p:spTree>
    <p:extLst>
      <p:ext uri="{BB962C8B-B14F-4D97-AF65-F5344CB8AC3E}">
        <p14:creationId xmlns:p14="http://schemas.microsoft.com/office/powerpoint/2010/main" val="2490963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テキスト ボックス 72"/>
          <p:cNvSpPr txBox="1"/>
          <p:nvPr/>
        </p:nvSpPr>
        <p:spPr>
          <a:xfrm>
            <a:off x="1702961" y="1"/>
            <a:ext cx="9948557"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presenters of India</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正方形/長方形 1">
            <a:extLst>
              <a:ext uri="{FF2B5EF4-FFF2-40B4-BE49-F238E27FC236}">
                <a16:creationId xmlns:a16="http://schemas.microsoft.com/office/drawing/2014/main" id="{4D926A0B-073D-4128-957E-45F798C3B320}"/>
              </a:ext>
            </a:extLst>
          </p:cNvPr>
          <p:cNvSpPr/>
          <p:nvPr/>
        </p:nvSpPr>
        <p:spPr>
          <a:xfrm>
            <a:off x="-6767" y="770720"/>
            <a:ext cx="12192000" cy="3600986"/>
          </a:xfrm>
          <a:prstGeom prst="rect">
            <a:avLst/>
          </a:prstGeom>
        </p:spPr>
        <p:txBody>
          <a:bodyPr wrap="square">
            <a:spAutoFit/>
          </a:bodyPr>
          <a:lstStyle/>
          <a:p>
            <a:pPr algn="just">
              <a:spcAft>
                <a:spcPts val="0"/>
              </a:spcAft>
              <a:tabLst>
                <a:tab pos="2610485" algn="l"/>
              </a:tabLst>
            </a:pPr>
            <a:r>
              <a:rPr lang="en-US" altLang="ja-JP" sz="1200" kern="100" dirty="0">
                <a:ea typeface="游明朝" panose="02020400000000000000" pitchFamily="18" charset="-128"/>
                <a:cs typeface="Times New Roman" panose="02020603050405020304" pitchFamily="18" charset="0"/>
              </a:rPr>
              <a:t>P1: FIP/1-2Rb R. G. Trivedi, FIP/1-3Ra J. Joshi, FIP/P1-9 A. </a:t>
            </a:r>
            <a:r>
              <a:rPr lang="en-US" altLang="ja-JP" sz="1200" kern="100" dirty="0" err="1">
                <a:ea typeface="游明朝" panose="02020400000000000000" pitchFamily="18" charset="-128"/>
                <a:cs typeface="Times New Roman" panose="02020603050405020304" pitchFamily="18" charset="0"/>
              </a:rPr>
              <a:t>K.Verma</a:t>
            </a:r>
            <a:r>
              <a:rPr lang="en-US" altLang="ja-JP" sz="1200" kern="100" dirty="0">
                <a:ea typeface="游明朝" panose="02020400000000000000" pitchFamily="18" charset="-128"/>
                <a:cs typeface="Times New Roman" panose="02020603050405020304" pitchFamily="18" charset="0"/>
              </a:rPr>
              <a:t>, FIP/P1-19 N. </a:t>
            </a:r>
            <a:r>
              <a:rPr lang="en-US" altLang="ja-JP" sz="1200" kern="100" dirty="0" err="1">
                <a:ea typeface="游明朝" panose="02020400000000000000" pitchFamily="18" charset="-128"/>
                <a:cs typeface="Times New Roman" panose="02020603050405020304" pitchFamily="18" charset="0"/>
              </a:rPr>
              <a:t>Bairagi</a:t>
            </a:r>
            <a:r>
              <a:rPr lang="en-US" altLang="ja-JP" sz="1200" kern="100" dirty="0">
                <a:ea typeface="游明朝" panose="02020400000000000000" pitchFamily="18" charset="-128"/>
                <a:cs typeface="Times New Roman" panose="02020603050405020304" pitchFamily="18" charset="0"/>
              </a:rPr>
              <a:t>, FIP/P1-20 R. Bright, FIP/P1-21 K. Patel, FIP/P1-24 P. Chaudhuri, FIP/P1-25 R. </a:t>
            </a:r>
            <a:r>
              <a:rPr lang="en-US" altLang="ja-JP" sz="1200" kern="100" dirty="0" err="1">
                <a:ea typeface="游明朝" panose="02020400000000000000" pitchFamily="18" charset="-128"/>
                <a:cs typeface="Times New Roman" panose="02020603050405020304" pitchFamily="18" charset="0"/>
              </a:rPr>
              <a:t>Sugandhi</a:t>
            </a:r>
            <a:r>
              <a:rPr lang="en-US" altLang="ja-JP" sz="1200" kern="100" dirty="0">
                <a:ea typeface="游明朝" panose="02020400000000000000" pitchFamily="18" charset="-128"/>
                <a:cs typeface="Times New Roman" panose="02020603050405020304" pitchFamily="18" charset="0"/>
              </a:rPr>
              <a:t>, FIP/P1-26 V. </a:t>
            </a:r>
            <a:r>
              <a:rPr lang="en-US" altLang="ja-JP" sz="1200" kern="100" dirty="0" err="1">
                <a:ea typeface="游明朝" panose="02020400000000000000" pitchFamily="18" charset="-128"/>
                <a:cs typeface="Times New Roman" panose="02020603050405020304" pitchFamily="18" charset="0"/>
              </a:rPr>
              <a:t>N.Muvvala</a:t>
            </a:r>
            <a:r>
              <a:rPr lang="en-US" altLang="ja-JP" sz="1200" kern="100" dirty="0">
                <a:ea typeface="游明朝" panose="02020400000000000000" pitchFamily="18" charset="-128"/>
                <a:cs typeface="Times New Roman" panose="02020603050405020304" pitchFamily="18" charset="0"/>
              </a:rPr>
              <a:t>, FIP/P1-29 P. V. Subhash, FIP/P1-30 S. S. Sandhu, FIP/P1-31 A. K. Tyagi, FIP/P1-32 </a:t>
            </a:r>
            <a:r>
              <a:rPr lang="en-US" altLang="ja-JP" sz="1200" kern="100" dirty="0" err="1">
                <a:ea typeface="游明朝" panose="02020400000000000000" pitchFamily="18" charset="-128"/>
                <a:cs typeface="Times New Roman" panose="02020603050405020304" pitchFamily="18" charset="0"/>
              </a:rPr>
              <a:t>R.Kumar</a:t>
            </a:r>
            <a:r>
              <a:rPr lang="en-US" altLang="ja-JP" sz="1200" kern="100" dirty="0">
                <a:ea typeface="游明朝" panose="02020400000000000000" pitchFamily="18" charset="-128"/>
                <a:cs typeface="Times New Roman" panose="02020603050405020304" pitchFamily="18" charset="0"/>
              </a:rPr>
              <a:t>, FIP/P1-33 G. </a:t>
            </a:r>
            <a:r>
              <a:rPr lang="en-US" altLang="ja-JP" sz="1200" kern="100" dirty="0" err="1">
                <a:ea typeface="游明朝" panose="02020400000000000000" pitchFamily="18" charset="-128"/>
                <a:cs typeface="Times New Roman" panose="02020603050405020304" pitchFamily="18" charset="0"/>
              </a:rPr>
              <a:t>L.Vyas</a:t>
            </a:r>
            <a:r>
              <a:rPr lang="en-US" altLang="ja-JP" sz="1200" kern="100" dirty="0">
                <a:ea typeface="游明朝" panose="02020400000000000000" pitchFamily="18" charset="-128"/>
                <a:cs typeface="Times New Roman" panose="02020603050405020304" pitchFamily="18" charset="0"/>
              </a:rPr>
              <a:t>, FIP/P1-34 </a:t>
            </a:r>
            <a:r>
              <a:rPr lang="en-US" altLang="ja-JP" sz="1200" kern="100" dirty="0" err="1">
                <a:ea typeface="游明朝" panose="02020400000000000000" pitchFamily="18" charset="-128"/>
                <a:cs typeface="Times New Roman" panose="02020603050405020304" pitchFamily="18" charset="0"/>
              </a:rPr>
              <a:t>S.Varshney</a:t>
            </a:r>
            <a:r>
              <a:rPr lang="en-US" altLang="ja-JP" sz="1200" kern="100" dirty="0">
                <a:ea typeface="游明朝" panose="02020400000000000000" pitchFamily="18" charset="-128"/>
                <a:cs typeface="Times New Roman" panose="02020603050405020304" pitchFamily="18" charset="0"/>
              </a:rPr>
              <a:t>, FIP/P1-35 S. Jha, FIP/P1-36 </a:t>
            </a:r>
            <a:r>
              <a:rPr lang="en-US" altLang="ja-JP" sz="1200" kern="100" dirty="0" err="1">
                <a:ea typeface="游明朝" panose="02020400000000000000" pitchFamily="18" charset="-128"/>
                <a:cs typeface="Times New Roman" panose="02020603050405020304" pitchFamily="18" charset="0"/>
              </a:rPr>
              <a:t>S.Kumar</a:t>
            </a:r>
            <a:r>
              <a:rPr lang="en-US" altLang="ja-JP" sz="1200" kern="100" dirty="0">
                <a:ea typeface="游明朝" panose="02020400000000000000" pitchFamily="18" charset="-128"/>
                <a:cs typeface="Times New Roman" panose="02020603050405020304" pitchFamily="18" charset="0"/>
              </a:rPr>
              <a:t>, FIP/P1-37 M. </a:t>
            </a:r>
            <a:r>
              <a:rPr lang="en-US" altLang="ja-JP" sz="1200" kern="100" dirty="0" err="1">
                <a:ea typeface="游明朝" panose="02020400000000000000" pitchFamily="18" charset="-128"/>
                <a:cs typeface="Times New Roman" panose="02020603050405020304" pitchFamily="18" charset="0"/>
              </a:rPr>
              <a:t>Manuelraj</a:t>
            </a:r>
            <a:r>
              <a:rPr lang="en-US" altLang="ja-JP" sz="1200" kern="100" dirty="0">
                <a:ea typeface="游明朝" panose="02020400000000000000" pitchFamily="18" charset="-128"/>
                <a:cs typeface="Times New Roman" panose="02020603050405020304" pitchFamily="18" charset="0"/>
              </a:rPr>
              <a:t>, FIP/P1-39 N. P. Singh, </a:t>
            </a:r>
            <a:r>
              <a:rPr lang="en-US" altLang="ja-JP" sz="1200" kern="100" dirty="0">
                <a:solidFill>
                  <a:schemeClr val="accent5">
                    <a:lumMod val="75000"/>
                  </a:schemeClr>
                </a:solidFill>
                <a:ea typeface="游明朝" panose="02020400000000000000" pitchFamily="18" charset="-128"/>
                <a:cs typeface="Times New Roman" panose="02020603050405020304" pitchFamily="18" charset="0"/>
              </a:rPr>
              <a:t>FIP/P1-40 M. J. Singh</a:t>
            </a:r>
            <a:r>
              <a:rPr lang="en-US" altLang="ja-JP" sz="1200" kern="100" dirty="0">
                <a:ea typeface="游明朝" panose="02020400000000000000" pitchFamily="18" charset="-128"/>
                <a:cs typeface="Times New Roman" panose="02020603050405020304" pitchFamily="18" charset="0"/>
              </a:rPr>
              <a:t>, FIP/P1-41 H. Tyagi, FIP/P1-42 A. Maheshwari, FIP/P1-43 </a:t>
            </a:r>
            <a:r>
              <a:rPr lang="en-US" altLang="ja-JP" sz="1200" kern="100" dirty="0" err="1">
                <a:ea typeface="游明朝" panose="02020400000000000000" pitchFamily="18" charset="-128"/>
                <a:cs typeface="Times New Roman" panose="02020603050405020304" pitchFamily="18" charset="0"/>
              </a:rPr>
              <a:t>D.Aggarwal</a:t>
            </a:r>
            <a:r>
              <a:rPr lang="en-US" altLang="ja-JP" sz="1200" kern="100" dirty="0">
                <a:ea typeface="游明朝" panose="02020400000000000000" pitchFamily="18" charset="-128"/>
                <a:cs typeface="Times New Roman" panose="02020603050405020304" pitchFamily="18" charset="0"/>
              </a:rPr>
              <a:t>, FIP/P1-44 K. K. </a:t>
            </a:r>
            <a:r>
              <a:rPr lang="en-US" altLang="ja-JP" sz="1200" kern="100" dirty="0" err="1">
                <a:ea typeface="游明朝" panose="02020400000000000000" pitchFamily="18" charset="-128"/>
                <a:cs typeface="Times New Roman" panose="02020603050405020304" pitchFamily="18" charset="0"/>
              </a:rPr>
              <a:t>Gotewal</a:t>
            </a:r>
            <a:r>
              <a:rPr lang="en-US" altLang="ja-JP" sz="1200" kern="100" dirty="0">
                <a:ea typeface="游明朝" panose="02020400000000000000" pitchFamily="18" charset="-128"/>
                <a:cs typeface="Times New Roman" panose="02020603050405020304" pitchFamily="18" charset="0"/>
              </a:rPr>
              <a:t>, FIP/P1-45 K. M. Patel, FIP/P1-46 S. </a:t>
            </a:r>
            <a:r>
              <a:rPr lang="en-US" altLang="ja-JP" sz="1200" kern="100" dirty="0" err="1">
                <a:ea typeface="游明朝" panose="02020400000000000000" pitchFamily="18" charset="-128"/>
                <a:cs typeface="Times New Roman" panose="02020603050405020304" pitchFamily="18" charset="0"/>
              </a:rPr>
              <a:t>Muralidhara</a:t>
            </a:r>
            <a:r>
              <a:rPr lang="en-US" altLang="ja-JP" sz="1200" kern="100" dirty="0">
                <a:ea typeface="游明朝" panose="02020400000000000000" pitchFamily="18" charset="-128"/>
                <a:cs typeface="Times New Roman" panose="02020603050405020304" pitchFamily="18" charset="0"/>
              </a:rPr>
              <a:t>, FIP/P1-47 P. Dutta, FIP/P1-48 R. R. K. Tiwari, FIP/P1-49 K. K. </a:t>
            </a:r>
            <a:r>
              <a:rPr lang="en-US" altLang="ja-JP" sz="1200" kern="100" dirty="0" err="1">
                <a:ea typeface="游明朝" panose="02020400000000000000" pitchFamily="18" charset="-128"/>
                <a:cs typeface="Times New Roman" panose="02020603050405020304" pitchFamily="18" charset="0"/>
              </a:rPr>
              <a:t>Gotewal</a:t>
            </a:r>
            <a:r>
              <a:rPr lang="en-US" altLang="ja-JP" sz="1200" kern="100" dirty="0">
                <a:ea typeface="游明朝" panose="02020400000000000000" pitchFamily="18" charset="-128"/>
                <a:cs typeface="Times New Roman" panose="02020603050405020304" pitchFamily="18" charset="0"/>
              </a:rPr>
              <a:t>, FIP/P1-52 H. B. Pandya, FIP/P1-55 D. Sharma, FIP/P1-57 R. N. Panchal, FIP/P1-58 </a:t>
            </a:r>
            <a:r>
              <a:rPr lang="en-US" altLang="ja-JP" sz="1200" kern="100" dirty="0" err="1">
                <a:ea typeface="游明朝" panose="02020400000000000000" pitchFamily="18" charset="-128"/>
                <a:cs typeface="Times New Roman" panose="02020603050405020304" pitchFamily="18" charset="0"/>
              </a:rPr>
              <a:t>G.Vadolia</a:t>
            </a:r>
            <a:r>
              <a:rPr lang="en-US" altLang="ja-JP" sz="1200" kern="100" dirty="0">
                <a:ea typeface="游明朝" panose="02020400000000000000" pitchFamily="18" charset="-128"/>
                <a:cs typeface="Times New Roman" panose="02020603050405020304" pitchFamily="18" charset="0"/>
              </a:rPr>
              <a:t>, FIP/P1-59 A. D. </a:t>
            </a:r>
            <a:r>
              <a:rPr lang="en-US" altLang="ja-JP" sz="1200" kern="100" dirty="0" err="1">
                <a:ea typeface="游明朝" panose="02020400000000000000" pitchFamily="18" charset="-128"/>
                <a:cs typeface="Times New Roman" panose="02020603050405020304" pitchFamily="18" charset="0"/>
              </a:rPr>
              <a:t>Mankani</a:t>
            </a:r>
            <a:r>
              <a:rPr lang="en-US" altLang="ja-JP" sz="1200" kern="100" dirty="0">
                <a:ea typeface="游明朝" panose="02020400000000000000" pitchFamily="18" charset="-128"/>
                <a:cs typeface="Times New Roman" panose="02020603050405020304" pitchFamily="18" charset="0"/>
              </a:rPr>
              <a:t>, </a:t>
            </a:r>
            <a:endParaRPr lang="ja-JP" altLang="ja-JP" sz="1200" kern="100" dirty="0">
              <a:ea typeface="游明朝" panose="02020400000000000000" pitchFamily="18" charset="-128"/>
              <a:cs typeface="Times New Roman" panose="02020603050405020304" pitchFamily="18" charset="0"/>
            </a:endParaRPr>
          </a:p>
          <a:p>
            <a:endParaRPr lang="ja-JP" altLang="ja-JP" sz="1200" kern="100" dirty="0">
              <a:ea typeface="游明朝" panose="02020400000000000000" pitchFamily="18" charset="-128"/>
              <a:cs typeface="Times New Roman" panose="02020603050405020304" pitchFamily="18" charset="0"/>
            </a:endParaRPr>
          </a:p>
          <a:p>
            <a:r>
              <a:rPr lang="en-US" altLang="ja-JP" sz="1200" kern="100" dirty="0">
                <a:ea typeface="游明朝" panose="02020400000000000000" pitchFamily="18" charset="-128"/>
                <a:cs typeface="Times New Roman" panose="02020603050405020304" pitchFamily="18" charset="0"/>
              </a:rPr>
              <a:t>P3: FIP/P3-5 P. </a:t>
            </a:r>
            <a:r>
              <a:rPr lang="en-US" altLang="ja-JP" sz="1200" kern="100" dirty="0" err="1">
                <a:ea typeface="游明朝" panose="02020400000000000000" pitchFamily="18" charset="-128"/>
                <a:cs typeface="Times New Roman" panose="02020603050405020304" pitchFamily="18" charset="0"/>
              </a:rPr>
              <a:t>Kanth</a:t>
            </a:r>
            <a:r>
              <a:rPr lang="en-US" altLang="ja-JP" sz="1200" kern="100" dirty="0">
                <a:ea typeface="游明朝" panose="02020400000000000000" pitchFamily="18" charset="-128"/>
                <a:cs typeface="Times New Roman" panose="02020603050405020304" pitchFamily="18" charset="0"/>
              </a:rPr>
              <a:t>, FIP/P3-12 </a:t>
            </a:r>
            <a:r>
              <a:rPr lang="en-US" altLang="ja-JP" sz="1200" kern="100" dirty="0" err="1">
                <a:ea typeface="游明朝" panose="02020400000000000000" pitchFamily="18" charset="-128"/>
                <a:cs typeface="Times New Roman" panose="02020603050405020304" pitchFamily="18" charset="0"/>
              </a:rPr>
              <a:t>A.Abhishek</a:t>
            </a:r>
            <a:r>
              <a:rPr lang="en-US" altLang="ja-JP" sz="1200" kern="100" dirty="0">
                <a:ea typeface="游明朝" panose="02020400000000000000" pitchFamily="18" charset="-128"/>
                <a:cs typeface="Times New Roman" panose="02020603050405020304" pitchFamily="18" charset="0"/>
              </a:rPr>
              <a:t>, FIP/P3-13 S. </a:t>
            </a:r>
            <a:r>
              <a:rPr lang="en-US" altLang="ja-JP" sz="1200" kern="100" dirty="0" err="1">
                <a:ea typeface="游明朝" panose="02020400000000000000" pitchFamily="18" charset="-128"/>
                <a:cs typeface="Times New Roman" panose="02020603050405020304" pitchFamily="18" charset="0"/>
              </a:rPr>
              <a:t>S.Atchutuni</a:t>
            </a:r>
            <a:r>
              <a:rPr lang="en-US" altLang="ja-JP" sz="1200" kern="100" dirty="0">
                <a:ea typeface="游明朝" panose="02020400000000000000" pitchFamily="18" charset="-128"/>
                <a:cs typeface="Times New Roman" panose="02020603050405020304" pitchFamily="18" charset="0"/>
              </a:rPr>
              <a:t>, FIP/P3-14 R. Joshi, FIP/P3-15 S. S. Mukherjee, FIP/P3-16 A. Arumugam, FIP/P3-17 S. C. </a:t>
            </a:r>
            <a:r>
              <a:rPr lang="en-US" altLang="ja-JP" sz="1200" kern="100" dirty="0" err="1">
                <a:ea typeface="游明朝" panose="02020400000000000000" pitchFamily="18" charset="-128"/>
                <a:cs typeface="Times New Roman" panose="02020603050405020304" pitchFamily="18" charset="0"/>
              </a:rPr>
              <a:t>Tadepalli</a:t>
            </a:r>
            <a:r>
              <a:rPr lang="en-US" altLang="ja-JP" sz="1200" kern="100" dirty="0">
                <a:ea typeface="游明朝" panose="02020400000000000000" pitchFamily="18" charset="-128"/>
                <a:cs typeface="Times New Roman" panose="02020603050405020304" pitchFamily="18" charset="0"/>
              </a:rPr>
              <a:t>, FIP/P3-18 K. P. Singh, FIP/P3-27 S. Shah, FIP/P3-28 S. Tiwari, FIP/P3-29 M. Rajput, FIP/P3-30 A. Patel, FIP/P3-31 S. G. </a:t>
            </a:r>
            <a:r>
              <a:rPr lang="en-US" altLang="ja-JP" sz="1200" kern="100" dirty="0" err="1">
                <a:ea typeface="游明朝" panose="02020400000000000000" pitchFamily="18" charset="-128"/>
                <a:cs typeface="Times New Roman" panose="02020603050405020304" pitchFamily="18" charset="0"/>
              </a:rPr>
              <a:t>Khambholja</a:t>
            </a:r>
            <a:r>
              <a:rPr lang="en-US" altLang="ja-JP" sz="1200" kern="100" dirty="0">
                <a:ea typeface="游明朝" panose="02020400000000000000" pitchFamily="18" charset="-128"/>
                <a:cs typeface="Times New Roman" panose="02020603050405020304" pitchFamily="18" charset="0"/>
              </a:rPr>
              <a:t>, FIP/P3-32 K. S. Bhatt, FIP/P3-33 S. </a:t>
            </a:r>
            <a:r>
              <a:rPr lang="en-US" altLang="ja-JP" sz="1200" kern="100" dirty="0" err="1">
                <a:ea typeface="游明朝" panose="02020400000000000000" pitchFamily="18" charset="-128"/>
                <a:cs typeface="Times New Roman" panose="02020603050405020304" pitchFamily="18" charset="0"/>
              </a:rPr>
              <a:t>S.Vala</a:t>
            </a:r>
            <a:r>
              <a:rPr lang="en-US" altLang="ja-JP" sz="1200" kern="100" dirty="0">
                <a:ea typeface="游明朝" panose="02020400000000000000" pitchFamily="18" charset="-128"/>
                <a:cs typeface="Times New Roman" panose="02020603050405020304" pitchFamily="18" charset="0"/>
              </a:rPr>
              <a:t>, FIP/P3-34 D. Dubey, FIP/P3-34 V. Shukla, FIP/P3-37 S. S. </a:t>
            </a:r>
            <a:r>
              <a:rPr lang="en-US" altLang="ja-JP" sz="1200" kern="100" dirty="0" err="1">
                <a:ea typeface="游明朝" panose="02020400000000000000" pitchFamily="18" charset="-128"/>
                <a:cs typeface="Times New Roman" panose="02020603050405020304" pitchFamily="18" charset="0"/>
              </a:rPr>
              <a:t>Khirwadkar</a:t>
            </a:r>
            <a:r>
              <a:rPr lang="en-US" altLang="ja-JP" sz="1200" kern="100" dirty="0">
                <a:ea typeface="游明朝" panose="02020400000000000000" pitchFamily="18" charset="-128"/>
                <a:cs typeface="Times New Roman" panose="02020603050405020304" pitchFamily="18" charset="0"/>
              </a:rPr>
              <a:t>, FIP/P3-38 P. Chakraborty, FIP/P3-39 P. A. </a:t>
            </a:r>
            <a:r>
              <a:rPr lang="en-US" altLang="ja-JP" sz="1200" kern="100" dirty="0" err="1">
                <a:ea typeface="游明朝" panose="02020400000000000000" pitchFamily="18" charset="-128"/>
                <a:cs typeface="Times New Roman" panose="02020603050405020304" pitchFamily="18" charset="0"/>
              </a:rPr>
              <a:t>Rayjada</a:t>
            </a:r>
            <a:r>
              <a:rPr lang="en-US" altLang="ja-JP" sz="1200" kern="100" dirty="0">
                <a:ea typeface="游明朝" panose="02020400000000000000" pitchFamily="18" charset="-128"/>
                <a:cs typeface="Times New Roman" panose="02020603050405020304" pitchFamily="18" charset="0"/>
              </a:rPr>
              <a:t>, FIP/P3-42 C. S. </a:t>
            </a:r>
            <a:r>
              <a:rPr lang="en-US" altLang="ja-JP" sz="1200" kern="100" dirty="0" err="1">
                <a:ea typeface="游明朝" panose="02020400000000000000" pitchFamily="18" charset="-128"/>
                <a:cs typeface="Times New Roman" panose="02020603050405020304" pitchFamily="18" charset="0"/>
              </a:rPr>
              <a:t>Sasmal</a:t>
            </a:r>
            <a:r>
              <a:rPr lang="en-US" altLang="ja-JP" sz="1200" kern="100" dirty="0">
                <a:ea typeface="游明朝" panose="02020400000000000000" pitchFamily="18" charset="-128"/>
                <a:cs typeface="Times New Roman" panose="02020603050405020304" pitchFamily="18" charset="0"/>
              </a:rPr>
              <a:t>, FIP/P3-44 </a:t>
            </a:r>
            <a:r>
              <a:rPr lang="en-US" altLang="ja-JP" sz="1200" kern="100" dirty="0" err="1">
                <a:ea typeface="游明朝" panose="02020400000000000000" pitchFamily="18" charset="-128"/>
                <a:cs typeface="Times New Roman" panose="02020603050405020304" pitchFamily="18" charset="0"/>
              </a:rPr>
              <a:t>A.Attri</a:t>
            </a:r>
            <a:r>
              <a:rPr lang="en-US" altLang="ja-JP" sz="1200" kern="100" dirty="0">
                <a:ea typeface="游明朝" panose="02020400000000000000" pitchFamily="18" charset="-128"/>
                <a:cs typeface="Times New Roman" panose="02020603050405020304" pitchFamily="18" charset="0"/>
              </a:rPr>
              <a:t>, FIP/P3-46 H. </a:t>
            </a:r>
            <a:r>
              <a:rPr lang="en-US" altLang="ja-JP" sz="1200" kern="100" dirty="0" err="1">
                <a:ea typeface="游明朝" panose="02020400000000000000" pitchFamily="18" charset="-128"/>
                <a:cs typeface="Times New Roman" panose="02020603050405020304" pitchFamily="18" charset="0"/>
              </a:rPr>
              <a:t>L.Swami</a:t>
            </a:r>
            <a:r>
              <a:rPr lang="en-US" altLang="ja-JP" sz="1200" kern="100" dirty="0">
                <a:ea typeface="游明朝" panose="02020400000000000000" pitchFamily="18" charset="-128"/>
                <a:cs typeface="Times New Roman" panose="02020603050405020304" pitchFamily="18" charset="0"/>
              </a:rPr>
              <a:t>, FIP/P3-47 P. Bharathi, FIP/P3-48 A. Patel, FIP/P3-49 A. J. Deka, FIP/P3-50 S. S. Mukherjee, FIP/P3-51 J. S. Mishra, FIP/P3-52 P. Bhatt, FIP/P3-53 Y. M. Jain, FIP/P3-54 R. </a:t>
            </a:r>
            <a:r>
              <a:rPr lang="en-US" altLang="ja-JP" sz="1200" kern="100" dirty="0" err="1">
                <a:ea typeface="游明朝" panose="02020400000000000000" pitchFamily="18" charset="-128"/>
                <a:cs typeface="Times New Roman" panose="02020603050405020304" pitchFamily="18" charset="0"/>
              </a:rPr>
              <a:t>Gangradey</a:t>
            </a:r>
            <a:r>
              <a:rPr lang="en-US" altLang="ja-JP" sz="1200" kern="100" dirty="0">
                <a:ea typeface="游明朝" panose="02020400000000000000" pitchFamily="18" charset="-128"/>
                <a:cs typeface="Times New Roman" panose="02020603050405020304" pitchFamily="18" charset="0"/>
              </a:rPr>
              <a:t>, </a:t>
            </a:r>
            <a:r>
              <a:rPr lang="en-US" altLang="ja-JP" sz="1200" kern="100" dirty="0">
                <a:solidFill>
                  <a:schemeClr val="accent5">
                    <a:lumMod val="75000"/>
                  </a:schemeClr>
                </a:solidFill>
                <a:ea typeface="游明朝" panose="02020400000000000000" pitchFamily="18" charset="-128"/>
                <a:cs typeface="Times New Roman" panose="02020603050405020304" pitchFamily="18" charset="0"/>
              </a:rPr>
              <a:t>FIP/P3-56 M. R. Jana</a:t>
            </a:r>
            <a:r>
              <a:rPr lang="en-US" altLang="ja-JP" sz="1200" kern="100" dirty="0">
                <a:ea typeface="游明朝" panose="02020400000000000000" pitchFamily="18" charset="-128"/>
                <a:cs typeface="Times New Roman" panose="02020603050405020304" pitchFamily="18" charset="0"/>
              </a:rPr>
              <a:t>, FIP/P3-57 S. S. Chauhan, FIP/P3-58 </a:t>
            </a:r>
            <a:r>
              <a:rPr lang="en-US" altLang="ja-JP" sz="1200" kern="100" dirty="0" err="1">
                <a:ea typeface="游明朝" panose="02020400000000000000" pitchFamily="18" charset="-128"/>
                <a:cs typeface="Times New Roman" panose="02020603050405020304" pitchFamily="18" charset="0"/>
              </a:rPr>
              <a:t>R.Kumar</a:t>
            </a:r>
            <a:r>
              <a:rPr lang="en-US" altLang="ja-JP" sz="1200" kern="100" dirty="0">
                <a:ea typeface="游明朝" panose="02020400000000000000" pitchFamily="18" charset="-128"/>
                <a:cs typeface="Times New Roman" panose="02020603050405020304" pitchFamily="18" charset="0"/>
              </a:rPr>
              <a:t>, FIP/P3-59 </a:t>
            </a:r>
            <a:r>
              <a:rPr lang="en-US" altLang="ja-JP" sz="1200" kern="100" dirty="0" err="1">
                <a:ea typeface="游明朝" panose="02020400000000000000" pitchFamily="18" charset="-128"/>
                <a:cs typeface="Times New Roman" panose="02020603050405020304" pitchFamily="18" charset="0"/>
              </a:rPr>
              <a:t>D.Kumawat</a:t>
            </a:r>
            <a:r>
              <a:rPr lang="en-US" altLang="ja-JP" sz="1200" kern="100" dirty="0">
                <a:ea typeface="游明朝" panose="02020400000000000000" pitchFamily="18" charset="-128"/>
                <a:cs typeface="Times New Roman" panose="02020603050405020304" pitchFamily="18" charset="0"/>
              </a:rPr>
              <a:t>, FIP/P3-60 V. Menon, FIP/P3-61 A. K. Pandey, FIP/P3-62 A. Patel, FIP/P3-64 K. A. Jadeja, </a:t>
            </a:r>
            <a:endParaRPr lang="ja-JP" altLang="ja-JP" sz="1200" kern="100" dirty="0">
              <a:ea typeface="游明朝" panose="02020400000000000000" pitchFamily="18" charset="-128"/>
              <a:cs typeface="Times New Roman" panose="02020603050405020304" pitchFamily="18" charset="0"/>
            </a:endParaRPr>
          </a:p>
          <a:p>
            <a:endParaRPr lang="ja-JP" altLang="ja-JP" sz="1200" kern="100" dirty="0">
              <a:ea typeface="游明朝" panose="02020400000000000000" pitchFamily="18" charset="-128"/>
              <a:cs typeface="Times New Roman" panose="02020603050405020304" pitchFamily="18" charset="0"/>
            </a:endParaRPr>
          </a:p>
          <a:p>
            <a:pPr algn="just">
              <a:spcAft>
                <a:spcPts val="0"/>
              </a:spcAft>
              <a:tabLst>
                <a:tab pos="2610485" algn="l"/>
              </a:tabLst>
            </a:pPr>
            <a:r>
              <a:rPr lang="en-US" altLang="ja-JP" sz="1200" kern="100" dirty="0">
                <a:ea typeface="游明朝" panose="02020400000000000000" pitchFamily="18" charset="-128"/>
                <a:cs typeface="Times New Roman" panose="02020603050405020304" pitchFamily="18" charset="0"/>
              </a:rPr>
              <a:t>P7: MPT/2-3 P. </a:t>
            </a:r>
            <a:r>
              <a:rPr lang="en-US" altLang="ja-JP" sz="1200" kern="100" dirty="0" err="1">
                <a:ea typeface="游明朝" panose="02020400000000000000" pitchFamily="18" charset="-128"/>
                <a:cs typeface="Times New Roman" panose="02020603050405020304" pitchFamily="18" charset="0"/>
              </a:rPr>
              <a:t>N.Maya</a:t>
            </a:r>
            <a:r>
              <a:rPr lang="en-US" altLang="ja-JP" sz="1200" kern="100" dirty="0">
                <a:ea typeface="游明朝" panose="02020400000000000000" pitchFamily="18" charset="-128"/>
                <a:cs typeface="Times New Roman" panose="02020603050405020304" pitchFamily="18" charset="0"/>
              </a:rPr>
              <a:t>, FIP/P7-6 B. K. Yadav, FIP/P7-8 V. L. </a:t>
            </a:r>
            <a:r>
              <a:rPr lang="en-US" altLang="ja-JP" sz="1200" kern="100" dirty="0" err="1">
                <a:ea typeface="游明朝" panose="02020400000000000000" pitchFamily="18" charset="-128"/>
                <a:cs typeface="Times New Roman" panose="02020603050405020304" pitchFamily="18" charset="0"/>
              </a:rPr>
              <a:t>Tanna</a:t>
            </a:r>
            <a:r>
              <a:rPr lang="en-US" altLang="ja-JP" sz="1200" kern="100" dirty="0">
                <a:ea typeface="游明朝" panose="02020400000000000000" pitchFamily="18" charset="-128"/>
                <a:cs typeface="Times New Roman" panose="02020603050405020304" pitchFamily="18" charset="0"/>
              </a:rPr>
              <a:t>, FIP/P7-9 U. Prasad, FIP/P7-10 G. </a:t>
            </a:r>
            <a:r>
              <a:rPr lang="en-US" altLang="ja-JP" sz="1200" kern="100" dirty="0" err="1">
                <a:ea typeface="游明朝" panose="02020400000000000000" pitchFamily="18" charset="-128"/>
                <a:cs typeface="Times New Roman" panose="02020603050405020304" pitchFamily="18" charset="0"/>
              </a:rPr>
              <a:t>Mahesuria</a:t>
            </a:r>
            <a:r>
              <a:rPr lang="en-US" altLang="ja-JP" sz="1200" kern="100" dirty="0">
                <a:ea typeface="游明朝" panose="02020400000000000000" pitchFamily="18" charset="-128"/>
                <a:cs typeface="Times New Roman" panose="02020603050405020304" pitchFamily="18" charset="0"/>
              </a:rPr>
              <a:t>, FIP/P7-14 A. Garg, FIP/P7-16 R. </a:t>
            </a:r>
            <a:r>
              <a:rPr lang="en-US" altLang="ja-JP" sz="1200" kern="100" dirty="0" err="1">
                <a:ea typeface="游明朝" panose="02020400000000000000" pitchFamily="18" charset="-128"/>
                <a:cs typeface="Times New Roman" panose="02020603050405020304" pitchFamily="18" charset="0"/>
              </a:rPr>
              <a:t>Sugandhi</a:t>
            </a:r>
            <a:r>
              <a:rPr lang="en-US" altLang="ja-JP" sz="1200" kern="100" dirty="0">
                <a:ea typeface="游明朝" panose="02020400000000000000" pitchFamily="18" charset="-128"/>
                <a:cs typeface="Times New Roman" panose="02020603050405020304" pitchFamily="18" charset="0"/>
              </a:rPr>
              <a:t>, FIP/P7-17 V. G. Devi, FIP/P7-19 S. Dutta, FIP/P7-20 D. Christian, FIP/P7-21 A. </a:t>
            </a:r>
            <a:r>
              <a:rPr lang="en-US" altLang="ja-JP" sz="1200" kern="100" dirty="0" err="1">
                <a:ea typeface="游明朝" panose="02020400000000000000" pitchFamily="18" charset="-128"/>
                <a:cs typeface="Times New Roman" panose="02020603050405020304" pitchFamily="18" charset="0"/>
              </a:rPr>
              <a:t>Tomar</a:t>
            </a:r>
            <a:r>
              <a:rPr lang="en-US" altLang="ja-JP" sz="1200" kern="100" dirty="0">
                <a:ea typeface="游明朝" panose="02020400000000000000" pitchFamily="18" charset="-128"/>
                <a:cs typeface="Times New Roman" panose="02020603050405020304" pitchFamily="18" charset="0"/>
              </a:rPr>
              <a:t>, FIP/P7-22 A. Shrivastava, FIP/P7-23 D. </a:t>
            </a:r>
            <a:r>
              <a:rPr lang="en-US" altLang="ja-JP" sz="1200" kern="100" dirty="0" err="1">
                <a:ea typeface="游明朝" panose="02020400000000000000" pitchFamily="18" charset="-128"/>
                <a:cs typeface="Times New Roman" panose="02020603050405020304" pitchFamily="18" charset="0"/>
              </a:rPr>
              <a:t>Sulaiman</a:t>
            </a:r>
            <a:r>
              <a:rPr lang="en-US" altLang="ja-JP" sz="1200" kern="100" dirty="0">
                <a:ea typeface="游明朝" panose="02020400000000000000" pitchFamily="18" charset="-128"/>
                <a:cs typeface="Times New Roman" panose="02020603050405020304" pitchFamily="18" charset="0"/>
              </a:rPr>
              <a:t>, FIP/P7-24 N. Rastogi, FIP/P7-25 B. R. Doshi, FIP/P7-26 S. Roy, FIP/P7-28 P. Prajapati, FIP/P7-31 A. K. </a:t>
            </a:r>
            <a:r>
              <a:rPr lang="en-US" altLang="ja-JP" sz="1200" kern="100" dirty="0" err="1">
                <a:ea typeface="游明朝" panose="02020400000000000000" pitchFamily="18" charset="-128"/>
                <a:cs typeface="Times New Roman" panose="02020603050405020304" pitchFamily="18" charset="0"/>
              </a:rPr>
              <a:t>Sahu</a:t>
            </a:r>
            <a:r>
              <a:rPr lang="en-US" altLang="ja-JP" sz="1200" kern="100" dirty="0">
                <a:ea typeface="游明朝" panose="02020400000000000000" pitchFamily="18" charset="-128"/>
                <a:cs typeface="Times New Roman" panose="02020603050405020304" pitchFamily="18" charset="0"/>
              </a:rPr>
              <a:t>, FIP/P7-36 S. </a:t>
            </a:r>
            <a:r>
              <a:rPr lang="en-US" altLang="ja-JP" sz="1200" kern="100" dirty="0" err="1">
                <a:ea typeface="游明朝" panose="02020400000000000000" pitchFamily="18" charset="-128"/>
                <a:cs typeface="Times New Roman" panose="02020603050405020304" pitchFamily="18" charset="0"/>
              </a:rPr>
              <a:t>Binwal</a:t>
            </a:r>
            <a:r>
              <a:rPr lang="en-US" altLang="ja-JP" sz="1200" kern="100" dirty="0">
                <a:ea typeface="游明朝" panose="02020400000000000000" pitchFamily="18" charset="-128"/>
                <a:cs typeface="Times New Roman" panose="02020603050405020304" pitchFamily="18" charset="0"/>
              </a:rPr>
              <a:t>, </a:t>
            </a:r>
          </a:p>
          <a:p>
            <a:pPr algn="just">
              <a:spcAft>
                <a:spcPts val="0"/>
              </a:spcAft>
              <a:tabLst>
                <a:tab pos="2610485" algn="l"/>
              </a:tabLst>
            </a:pPr>
            <a:endParaRPr lang="ja-JP" altLang="ja-JP" sz="1200" kern="100" dirty="0">
              <a:ea typeface="游明朝" panose="02020400000000000000" pitchFamily="18" charset="-128"/>
              <a:cs typeface="Times New Roman" panose="02020603050405020304" pitchFamily="18" charset="0"/>
            </a:endParaRPr>
          </a:p>
          <a:p>
            <a:pPr algn="just">
              <a:spcAft>
                <a:spcPts val="0"/>
              </a:spcAft>
              <a:tabLst>
                <a:tab pos="2610485" algn="l"/>
              </a:tabLst>
            </a:pPr>
            <a:r>
              <a:rPr lang="en-US" altLang="ja-JP" sz="1200" kern="100" dirty="0">
                <a:ea typeface="游明朝" panose="02020400000000000000" pitchFamily="18" charset="-128"/>
                <a:cs typeface="Times New Roman" panose="02020603050405020304" pitchFamily="18" charset="0"/>
              </a:rPr>
              <a:t>P8: FIP/P8-1 R. Patel, FIP/P8-3 C. K. Gupta, FIP/P8-4 J. Patel, FIP/P8-5 K. Mohan, FIP/P8-7 </a:t>
            </a:r>
            <a:r>
              <a:rPr lang="en-US" altLang="ja-JP" sz="1200" kern="100" dirty="0" err="1">
                <a:ea typeface="游明朝" panose="02020400000000000000" pitchFamily="18" charset="-128"/>
                <a:cs typeface="Times New Roman" panose="02020603050405020304" pitchFamily="18" charset="0"/>
              </a:rPr>
              <a:t>J.Kumar</a:t>
            </a:r>
            <a:r>
              <a:rPr lang="en-US" altLang="ja-JP" sz="1200" kern="100" dirty="0">
                <a:ea typeface="游明朝" panose="02020400000000000000" pitchFamily="18" charset="-128"/>
                <a:cs typeface="Times New Roman" panose="02020603050405020304" pitchFamily="18" charset="0"/>
              </a:rPr>
              <a:t>, FIP/P8-8 M. Patel, FIP/P8-9 </a:t>
            </a:r>
            <a:r>
              <a:rPr lang="en-US" altLang="ja-JP" sz="1200" kern="100" dirty="0" err="1">
                <a:ea typeface="游明朝" panose="02020400000000000000" pitchFamily="18" charset="-128"/>
                <a:cs typeface="Times New Roman" panose="02020603050405020304" pitchFamily="18" charset="0"/>
              </a:rPr>
              <a:t>R.Kumar</a:t>
            </a:r>
            <a:r>
              <a:rPr lang="en-US" altLang="ja-JP" sz="1200" kern="100" dirty="0">
                <a:ea typeface="游明朝" panose="02020400000000000000" pitchFamily="18" charset="-128"/>
                <a:cs typeface="Times New Roman" panose="02020603050405020304" pitchFamily="18" charset="0"/>
              </a:rPr>
              <a:t>, FIP/P8-10 J. C. Patel, FIP/P8-12 R. Sharma, FIP/P8-15 M. </a:t>
            </a:r>
            <a:r>
              <a:rPr lang="en-US" altLang="ja-JP" sz="1200" kern="100" dirty="0" err="1">
                <a:ea typeface="游明朝" panose="02020400000000000000" pitchFamily="18" charset="-128"/>
                <a:cs typeface="Times New Roman" panose="02020603050405020304" pitchFamily="18" charset="0"/>
              </a:rPr>
              <a:t>Ghate</a:t>
            </a:r>
            <a:r>
              <a:rPr lang="en-US" altLang="ja-JP" sz="1200" kern="100" dirty="0">
                <a:ea typeface="游明朝" panose="02020400000000000000" pitchFamily="18" charset="-128"/>
                <a:cs typeface="Times New Roman" panose="02020603050405020304" pitchFamily="18" charset="0"/>
              </a:rPr>
              <a:t>, FIP/P8-16 A. Jha, FIP/P8-17 M. Bandyopadhyay, FIP/P8-18 R. K. </a:t>
            </a:r>
            <a:r>
              <a:rPr lang="en-US" altLang="ja-JP" sz="1200" kern="100" dirty="0" err="1">
                <a:ea typeface="游明朝" panose="02020400000000000000" pitchFamily="18" charset="-128"/>
                <a:cs typeface="Times New Roman" panose="02020603050405020304" pitchFamily="18" charset="0"/>
              </a:rPr>
              <a:t>Buddu</a:t>
            </a:r>
            <a:r>
              <a:rPr lang="en-US" altLang="ja-JP" sz="1200" kern="100" dirty="0">
                <a:ea typeface="游明朝" panose="02020400000000000000" pitchFamily="18" charset="-128"/>
                <a:cs typeface="Times New Roman" panose="02020603050405020304" pitchFamily="18" charset="0"/>
              </a:rPr>
              <a:t>, FIP/P8-19 R. </a:t>
            </a:r>
            <a:r>
              <a:rPr lang="en-US" altLang="ja-JP" sz="1200" kern="100" dirty="0" err="1">
                <a:ea typeface="游明朝" panose="02020400000000000000" pitchFamily="18" charset="-128"/>
                <a:cs typeface="Times New Roman" panose="02020603050405020304" pitchFamily="18" charset="0"/>
              </a:rPr>
              <a:t>Bahl</a:t>
            </a:r>
            <a:r>
              <a:rPr lang="en-US" altLang="ja-JP" sz="1200" kern="100" dirty="0">
                <a:ea typeface="游明朝" panose="02020400000000000000" pitchFamily="18" charset="-128"/>
                <a:cs typeface="Times New Roman" panose="02020603050405020304" pitchFamily="18" charset="0"/>
              </a:rPr>
              <a:t>, FIP/P8-20 H. K. Patel, FIP/P8-21 V. K. Panchal, FIP/P8-22 T. K. Sharma, FIP/P8-23 A. Patel, FIP/P8-24 Z. Shaikh, FIP/P8-25 M. Sharma, FIP/P8-26 B. K. Shukla, FIP/P8-28 B. R. Doshi, </a:t>
            </a:r>
            <a:endParaRPr lang="ja-JP" altLang="ja-JP" sz="1200" kern="100" dirty="0">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CCE84A92-9D46-4B08-9EED-7DCDAE4BD6D9}"/>
              </a:ext>
            </a:extLst>
          </p:cNvPr>
          <p:cNvSpPr txBox="1"/>
          <p:nvPr/>
        </p:nvSpPr>
        <p:spPr>
          <a:xfrm>
            <a:off x="493776" y="4363957"/>
            <a:ext cx="11724172" cy="2308324"/>
          </a:xfrm>
          <a:prstGeom prst="rect">
            <a:avLst/>
          </a:prstGeom>
          <a:noFill/>
        </p:spPr>
        <p:txBody>
          <a:bodyPr wrap="none" rtlCol="0">
            <a:spAutoFit/>
          </a:bodyPr>
          <a:lstStyle/>
          <a:p>
            <a:r>
              <a:rPr kumimoji="1" lang="en-US" altLang="ja-JP" b="1" dirty="0">
                <a:solidFill>
                  <a:srgbClr val="FF0000"/>
                </a:solidFill>
              </a:rPr>
              <a:t>Very impressive, covering wide range of fusion engineering and technology.</a:t>
            </a:r>
          </a:p>
          <a:p>
            <a:r>
              <a:rPr kumimoji="1" lang="en-US" altLang="ja-JP" dirty="0">
                <a:solidFill>
                  <a:schemeClr val="accent5">
                    <a:lumMod val="75000"/>
                  </a:schemeClr>
                </a:solidFill>
              </a:rPr>
              <a:t>Among these, I would like to highlight the following:</a:t>
            </a:r>
          </a:p>
          <a:p>
            <a:r>
              <a:rPr lang="en-US" altLang="ja-JP" dirty="0">
                <a:solidFill>
                  <a:schemeClr val="accent5">
                    <a:lumMod val="75000"/>
                  </a:schemeClr>
                </a:solidFill>
              </a:rPr>
              <a:t>FIP/P1-40 M. J. Singh, R&amp;D status of Indian Test Facility for ITER DNB characterization</a:t>
            </a:r>
          </a:p>
          <a:p>
            <a:r>
              <a:rPr kumimoji="1" lang="en-US" altLang="ja-JP" dirty="0">
                <a:solidFill>
                  <a:schemeClr val="accent5">
                    <a:lumMod val="75000"/>
                  </a:schemeClr>
                </a:solidFill>
              </a:rPr>
              <a:t>	RF driven negative ion source, achieved 270 A/m</a:t>
            </a:r>
            <a:r>
              <a:rPr kumimoji="1" lang="en-US" altLang="ja-JP" baseline="30000" dirty="0">
                <a:solidFill>
                  <a:schemeClr val="accent5">
                    <a:lumMod val="75000"/>
                  </a:schemeClr>
                </a:solidFill>
              </a:rPr>
              <a:t>2</a:t>
            </a:r>
            <a:r>
              <a:rPr kumimoji="1" lang="en-US" altLang="ja-JP" dirty="0">
                <a:solidFill>
                  <a:schemeClr val="accent5">
                    <a:lumMod val="75000"/>
                  </a:schemeClr>
                </a:solidFill>
              </a:rPr>
              <a:t> H</a:t>
            </a:r>
            <a:r>
              <a:rPr kumimoji="1" lang="en-US" altLang="ja-JP" baseline="30000" dirty="0">
                <a:solidFill>
                  <a:schemeClr val="accent5">
                    <a:lumMod val="75000"/>
                  </a:schemeClr>
                </a:solidFill>
              </a:rPr>
              <a:t>-</a:t>
            </a:r>
            <a:r>
              <a:rPr kumimoji="1" lang="en-US" altLang="ja-JP" dirty="0">
                <a:solidFill>
                  <a:schemeClr val="accent5">
                    <a:lumMod val="75000"/>
                  </a:schemeClr>
                </a:solidFill>
              </a:rPr>
              <a:t> production, close to the ITER requirement: 300</a:t>
            </a:r>
            <a:r>
              <a:rPr lang="en-US" altLang="ja-JP" dirty="0">
                <a:solidFill>
                  <a:schemeClr val="accent5">
                    <a:lumMod val="75000"/>
                  </a:schemeClr>
                </a:solidFill>
              </a:rPr>
              <a:t> A/m</a:t>
            </a:r>
            <a:r>
              <a:rPr lang="en-US" altLang="ja-JP" baseline="30000" dirty="0">
                <a:solidFill>
                  <a:schemeClr val="accent5">
                    <a:lumMod val="75000"/>
                  </a:schemeClr>
                </a:solidFill>
              </a:rPr>
              <a:t>2</a:t>
            </a:r>
            <a:r>
              <a:rPr lang="en-US" altLang="ja-JP" dirty="0">
                <a:solidFill>
                  <a:schemeClr val="accent5">
                    <a:lumMod val="75000"/>
                  </a:schemeClr>
                </a:solidFill>
              </a:rPr>
              <a:t> H</a:t>
            </a:r>
            <a:r>
              <a:rPr lang="en-US" altLang="ja-JP" baseline="30000" dirty="0">
                <a:solidFill>
                  <a:schemeClr val="accent5">
                    <a:lumMod val="75000"/>
                  </a:schemeClr>
                </a:solidFill>
              </a:rPr>
              <a:t>-</a:t>
            </a:r>
            <a:r>
              <a:rPr lang="en-US" altLang="ja-JP" dirty="0">
                <a:solidFill>
                  <a:schemeClr val="accent5">
                    <a:lumMod val="75000"/>
                  </a:schemeClr>
                </a:solidFill>
              </a:rPr>
              <a:t>.</a:t>
            </a:r>
          </a:p>
          <a:p>
            <a:r>
              <a:rPr lang="en-US" altLang="ja-JP" dirty="0">
                <a:solidFill>
                  <a:schemeClr val="accent5">
                    <a:lumMod val="75000"/>
                  </a:schemeClr>
                </a:solidFill>
              </a:rPr>
              <a:t>FIP/P3-56 M. R. Jana, Development of technology for Fabrication of prototype ion extraction grid for fusion research.</a:t>
            </a:r>
          </a:p>
          <a:p>
            <a:r>
              <a:rPr lang="en-US" altLang="ja-JP" dirty="0">
                <a:solidFill>
                  <a:schemeClr val="accent5">
                    <a:lumMod val="75000"/>
                  </a:schemeClr>
                </a:solidFill>
              </a:rPr>
              <a:t>	R&amp;D on grid manufacturing technique based on electrodeposition. only a few industries are available world wide.</a:t>
            </a:r>
          </a:p>
          <a:p>
            <a:endParaRPr lang="en-US" altLang="ja-JP" dirty="0">
              <a:solidFill>
                <a:schemeClr val="accent5">
                  <a:lumMod val="75000"/>
                </a:schemeClr>
              </a:solidFill>
            </a:endParaRPr>
          </a:p>
          <a:p>
            <a:r>
              <a:rPr lang="en-US" altLang="ja-JP" dirty="0">
                <a:solidFill>
                  <a:schemeClr val="accent5">
                    <a:lumMod val="75000"/>
                  </a:schemeClr>
                </a:solidFill>
              </a:rPr>
              <a:t>Also note that four out of five remote handling papers have been submitted from India. </a:t>
            </a:r>
            <a:endParaRPr kumimoji="1" lang="ja-JP" altLang="en-US" dirty="0">
              <a:solidFill>
                <a:schemeClr val="accent5">
                  <a:lumMod val="75000"/>
                </a:schemeClr>
              </a:solidFill>
            </a:endParaRPr>
          </a:p>
        </p:txBody>
      </p:sp>
    </p:spTree>
    <p:extLst>
      <p:ext uri="{BB962C8B-B14F-4D97-AF65-F5344CB8AC3E}">
        <p14:creationId xmlns:p14="http://schemas.microsoft.com/office/powerpoint/2010/main" val="3869658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303043" y="1"/>
            <a:ext cx="3541354"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テキスト ボックス 2"/>
          <p:cNvSpPr txBox="1"/>
          <p:nvPr/>
        </p:nvSpPr>
        <p:spPr>
          <a:xfrm>
            <a:off x="-1" y="714396"/>
            <a:ext cx="12192001" cy="6001643"/>
          </a:xfrm>
          <a:prstGeom prst="rect">
            <a:avLst/>
          </a:prstGeom>
          <a:noFill/>
        </p:spPr>
        <p:txBody>
          <a:bodyPr wrap="square" rtlCol="0">
            <a:spAutoFit/>
          </a:bodyPr>
          <a:lstStyle/>
          <a:p>
            <a:pPr marL="342900" indent="-342900">
              <a:buFont typeface="Arial" panose="020B0604020202020204" pitchFamily="34" charset="0"/>
              <a:buChar char="•"/>
            </a:pPr>
            <a:r>
              <a:rPr lang="en-US" altLang="ja-JP" sz="2400" b="1" dirty="0">
                <a:solidFill>
                  <a:schemeClr val="accent5">
                    <a:lumMod val="75000"/>
                  </a:schemeClr>
                </a:solidFill>
              </a:rPr>
              <a:t>ITER </a:t>
            </a:r>
            <a:r>
              <a:rPr lang="en-US" altLang="ja-JP" sz="2400" dirty="0"/>
              <a:t>on-site construction and manufacturing of components in progress. Some of the 1st ITER component completed such as TF coil structure, ECH. </a:t>
            </a:r>
          </a:p>
          <a:p>
            <a:pPr marL="800100" lvl="1" indent="-342900">
              <a:buFont typeface="Wingdings" panose="05000000000000000000" pitchFamily="2" charset="2"/>
              <a:buChar char="ü"/>
            </a:pPr>
            <a:r>
              <a:rPr lang="en-US" altLang="ja-JP" sz="2400" dirty="0"/>
              <a:t>JT-60SA and WEST support ITER in various engineering/physics aspect, and for full W divertor, respectively. </a:t>
            </a:r>
          </a:p>
          <a:p>
            <a:pPr marL="342900" indent="-342900">
              <a:buFont typeface="Arial" panose="020B0604020202020204" pitchFamily="34" charset="0"/>
              <a:buChar char="•"/>
            </a:pPr>
            <a:r>
              <a:rPr lang="en-US" altLang="ja-JP" sz="2400" b="1" dirty="0">
                <a:solidFill>
                  <a:schemeClr val="accent5">
                    <a:lumMod val="75000"/>
                  </a:schemeClr>
                </a:solidFill>
              </a:rPr>
              <a:t>DEMO, Advance Technology for In Vessel Components</a:t>
            </a:r>
          </a:p>
          <a:p>
            <a:pPr marL="800100" lvl="1" indent="-342900">
              <a:buFont typeface="Wingdings" panose="05000000000000000000" pitchFamily="2" charset="2"/>
              <a:buChar char="ü"/>
            </a:pPr>
            <a:r>
              <a:rPr lang="en-US" altLang="ja-JP" sz="2400" dirty="0"/>
              <a:t>EU/JA DEMO design presented from both EU and JA, both still in pre conceptual level.</a:t>
            </a:r>
          </a:p>
          <a:p>
            <a:pPr marL="800100" lvl="1" indent="-342900">
              <a:buFont typeface="Wingdings" panose="05000000000000000000" pitchFamily="2" charset="2"/>
              <a:buChar char="ü"/>
            </a:pPr>
            <a:r>
              <a:rPr lang="en-US" altLang="ja-JP" sz="2400" dirty="0"/>
              <a:t>Concerns on high heat load, and dust has pointed out toward DEMO. Here some basic researches are still required utilizing existing machines.</a:t>
            </a:r>
          </a:p>
          <a:p>
            <a:pPr marL="342900" indent="-342900">
              <a:buFont typeface="Arial" panose="020B0604020202020204" pitchFamily="34" charset="0"/>
              <a:buChar char="•"/>
            </a:pPr>
            <a:r>
              <a:rPr lang="en-US" altLang="ja-JP" sz="2400" b="1" dirty="0">
                <a:solidFill>
                  <a:schemeClr val="accent5">
                    <a:lumMod val="75000"/>
                  </a:schemeClr>
                </a:solidFill>
              </a:rPr>
              <a:t>Materials Phys. Tech.</a:t>
            </a:r>
          </a:p>
          <a:p>
            <a:pPr marL="800100" lvl="1" indent="-342900">
              <a:buFont typeface="Wingdings" panose="05000000000000000000" pitchFamily="2" charset="2"/>
              <a:buChar char="ü"/>
            </a:pPr>
            <a:r>
              <a:rPr lang="en-US" altLang="ja-JP" sz="2400" dirty="0"/>
              <a:t>A new strategy based on probability based design method proposed.</a:t>
            </a:r>
          </a:p>
          <a:p>
            <a:pPr marL="342900" indent="-342900">
              <a:buFont typeface="Arial" panose="020B0604020202020204" pitchFamily="34" charset="0"/>
              <a:buChar char="•"/>
            </a:pPr>
            <a:r>
              <a:rPr lang="en-US" altLang="ja-JP" sz="2400" b="1" dirty="0">
                <a:solidFill>
                  <a:schemeClr val="accent5">
                    <a:lumMod val="75000"/>
                  </a:schemeClr>
                </a:solidFill>
              </a:rPr>
              <a:t>Fusion Neutron Source</a:t>
            </a:r>
            <a:endParaRPr lang="en-US" altLang="ja-JP" sz="2400" dirty="0"/>
          </a:p>
          <a:p>
            <a:pPr marL="800100" lvl="1" indent="-342900">
              <a:buFont typeface="Wingdings" panose="05000000000000000000" pitchFamily="2" charset="2"/>
              <a:buChar char="ü"/>
            </a:pPr>
            <a:r>
              <a:rPr lang="en-US" altLang="ja-JP" sz="2400" dirty="0"/>
              <a:t>IFMIF/EVEDA going on schedule. </a:t>
            </a:r>
          </a:p>
          <a:p>
            <a:pPr marL="800100" lvl="1" indent="-342900">
              <a:buFont typeface="Wingdings" panose="05000000000000000000" pitchFamily="2" charset="2"/>
              <a:buChar char="ü"/>
            </a:pPr>
            <a:r>
              <a:rPr lang="en-US" altLang="ja-JP" sz="2400" dirty="0"/>
              <a:t>EU/JA plan to construct neutron irradiation test facilities:</a:t>
            </a:r>
            <a:r>
              <a:rPr lang="ja-JP" altLang="en-US" sz="2400" dirty="0"/>
              <a:t> </a:t>
            </a:r>
            <a:r>
              <a:rPr lang="en-US" altLang="ja-JP" sz="2400" dirty="0"/>
              <a:t>DONES (EU) and A-FNS (JA).</a:t>
            </a:r>
          </a:p>
          <a:p>
            <a:pPr marL="800100" lvl="1" indent="-342900">
              <a:buFont typeface="Wingdings" panose="05000000000000000000" pitchFamily="2" charset="2"/>
              <a:buChar char="ü"/>
            </a:pPr>
            <a:r>
              <a:rPr lang="en-US" altLang="ja-JP" sz="2400" dirty="0"/>
              <a:t>Further deep collaboration is desirable among various machines and big projects. For example, experience of material choice, machining, welding, assembly of ITER VV or TF coil should be handed over to the next generation DEMO.</a:t>
            </a:r>
          </a:p>
        </p:txBody>
      </p:sp>
    </p:spTree>
    <p:extLst>
      <p:ext uri="{BB962C8B-B14F-4D97-AF65-F5344CB8AC3E}">
        <p14:creationId xmlns:p14="http://schemas.microsoft.com/office/powerpoint/2010/main" val="144520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44055"/>
            <a:ext cx="12192001" cy="5262979"/>
          </a:xfrm>
          <a:prstGeom prst="rect">
            <a:avLst/>
          </a:prstGeom>
          <a:noFill/>
        </p:spPr>
        <p:txBody>
          <a:bodyPr wrap="square" rtlCol="0">
            <a:spAutoFit/>
          </a:bodyPr>
          <a:lstStyle/>
          <a:p>
            <a:pPr algn="ctr"/>
            <a:r>
              <a:rPr lang="en-US" altLang="ja-JP" sz="4800" b="1" dirty="0">
                <a:solidFill>
                  <a:schemeClr val="accent5">
                    <a:lumMod val="75000"/>
                  </a:schemeClr>
                </a:solidFill>
              </a:rPr>
              <a:t>Thank you for your attention.</a:t>
            </a:r>
          </a:p>
          <a:p>
            <a:pPr algn="ctr"/>
            <a:endParaRPr lang="en-US" altLang="ja-JP" sz="4800" b="1" dirty="0">
              <a:solidFill>
                <a:schemeClr val="accent5">
                  <a:lumMod val="75000"/>
                </a:schemeClr>
              </a:solidFill>
            </a:endParaRPr>
          </a:p>
          <a:p>
            <a:pPr algn="ctr"/>
            <a:r>
              <a:rPr lang="en-US" altLang="ja-JP" sz="4800" b="1" dirty="0">
                <a:solidFill>
                  <a:schemeClr val="accent5">
                    <a:lumMod val="75000"/>
                  </a:schemeClr>
                </a:solidFill>
              </a:rPr>
              <a:t>For all participants of the conference, </a:t>
            </a:r>
          </a:p>
          <a:p>
            <a:pPr algn="ctr"/>
            <a:r>
              <a:rPr lang="en-US" altLang="ja-JP" sz="4800" b="1" dirty="0">
                <a:solidFill>
                  <a:schemeClr val="accent5">
                    <a:lumMod val="75000"/>
                  </a:schemeClr>
                </a:solidFill>
              </a:rPr>
              <a:t>thank you for your cooperation.</a:t>
            </a:r>
          </a:p>
          <a:p>
            <a:pPr algn="ctr"/>
            <a:endParaRPr lang="en-US" altLang="ja-JP" sz="4800" b="1" dirty="0">
              <a:solidFill>
                <a:schemeClr val="accent5">
                  <a:lumMod val="75000"/>
                </a:schemeClr>
              </a:solidFill>
            </a:endParaRPr>
          </a:p>
          <a:p>
            <a:pPr algn="ctr"/>
            <a:r>
              <a:rPr lang="en-US" altLang="ja-JP" sz="4800" b="1" dirty="0">
                <a:solidFill>
                  <a:schemeClr val="accent5">
                    <a:lumMod val="75000"/>
                  </a:schemeClr>
                </a:solidFill>
              </a:rPr>
              <a:t>For local host, DAE and IPR, </a:t>
            </a:r>
          </a:p>
          <a:p>
            <a:pPr algn="ctr"/>
            <a:r>
              <a:rPr lang="en-US" altLang="ja-JP" sz="4800" b="1" dirty="0">
                <a:solidFill>
                  <a:schemeClr val="accent5">
                    <a:lumMod val="75000"/>
                  </a:schemeClr>
                </a:solidFill>
              </a:rPr>
              <a:t>thank you for your coordination and hospitality.</a:t>
            </a:r>
          </a:p>
        </p:txBody>
      </p:sp>
    </p:spTree>
    <p:extLst>
      <p:ext uri="{BB962C8B-B14F-4D97-AF65-F5344CB8AC3E}">
        <p14:creationId xmlns:p14="http://schemas.microsoft.com/office/powerpoint/2010/main" val="1402855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947591" y="1"/>
            <a:ext cx="4252253"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Takashi Inoue</a:t>
            </a:r>
          </a:p>
        </p:txBody>
      </p:sp>
      <p:grpSp>
        <p:nvGrpSpPr>
          <p:cNvPr id="8" name="グループ化 7"/>
          <p:cNvGrpSpPr/>
          <p:nvPr/>
        </p:nvGrpSpPr>
        <p:grpSpPr>
          <a:xfrm>
            <a:off x="1864240" y="845336"/>
            <a:ext cx="3782374" cy="3067998"/>
            <a:chOff x="4790760" y="1455160"/>
            <a:chExt cx="4223520" cy="3425825"/>
          </a:xfrm>
        </p:grpSpPr>
        <p:graphicFrame>
          <p:nvGraphicFramePr>
            <p:cNvPr id="9" name="Object 10"/>
            <p:cNvGraphicFramePr>
              <a:graphicFrameLocks noChangeAspect="1"/>
            </p:cNvGraphicFramePr>
            <p:nvPr>
              <p:extLst>
                <p:ext uri="{D42A27DB-BD31-4B8C-83A1-F6EECF244321}">
                  <p14:modId xmlns:p14="http://schemas.microsoft.com/office/powerpoint/2010/main" val="3410114549"/>
                </p:ext>
              </p:extLst>
            </p:nvPr>
          </p:nvGraphicFramePr>
          <p:xfrm>
            <a:off x="4790760" y="1455160"/>
            <a:ext cx="4184650" cy="3425825"/>
          </p:xfrm>
          <a:graphic>
            <a:graphicData uri="http://schemas.openxmlformats.org/presentationml/2006/ole">
              <mc:AlternateContent xmlns:mc="http://schemas.openxmlformats.org/markup-compatibility/2006">
                <mc:Choice xmlns:v="urn:schemas-microsoft-com:vml" Requires="v">
                  <p:oleObj spid="_x0000_s2183" name="文書" r:id="rId3" imgW="4184904" imgH="3425952" progId="Word.Document.8">
                    <p:embed/>
                  </p:oleObj>
                </mc:Choice>
                <mc:Fallback>
                  <p:oleObj name="文書" r:id="rId3" imgW="4184904" imgH="342595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760" y="1455160"/>
                          <a:ext cx="4184650" cy="3425825"/>
                        </a:xfrm>
                        <a:prstGeom prst="rect">
                          <a:avLst/>
                        </a:prstGeom>
                        <a:noFill/>
                        <a:ln>
                          <a:noFill/>
                        </a:ln>
                        <a:effectLst/>
                      </p:spPr>
                    </p:pic>
                  </p:oleObj>
                </mc:Fallback>
              </mc:AlternateContent>
            </a:graphicData>
          </a:graphic>
        </p:graphicFrame>
        <p:sp>
          <p:nvSpPr>
            <p:cNvPr id="10" name="テキスト ボックス 9"/>
            <p:cNvSpPr txBox="1"/>
            <p:nvPr/>
          </p:nvSpPr>
          <p:spPr>
            <a:xfrm>
              <a:off x="6881422" y="1478054"/>
              <a:ext cx="2132858" cy="618612"/>
            </a:xfrm>
            <a:prstGeom prst="rect">
              <a:avLst/>
            </a:prstGeom>
            <a:noFill/>
          </p:spPr>
          <p:txBody>
            <a:bodyPr wrap="square" rtlCol="0">
              <a:spAutoFit/>
            </a:bodyPr>
            <a:lstStyle/>
            <a:p>
              <a:pPr algn="r">
                <a:lnSpc>
                  <a:spcPts val="1800"/>
                </a:lnSpc>
              </a:pPr>
              <a:r>
                <a:rPr lang="en-US" altLang="ja-JP" b="1" dirty="0">
                  <a:solidFill>
                    <a:srgbClr val="FFFF00"/>
                  </a:solidFill>
                </a:rPr>
                <a:t>KAMABOKO plasma</a:t>
              </a:r>
              <a:r>
                <a:rPr lang="ja-JP" altLang="en-US" b="1" dirty="0">
                  <a:solidFill>
                    <a:srgbClr val="FFFF00"/>
                  </a:solidFill>
                </a:rPr>
                <a:t> </a:t>
              </a:r>
              <a:r>
                <a:rPr lang="en-US" altLang="ja-JP" b="1" dirty="0">
                  <a:solidFill>
                    <a:srgbClr val="FFFF00"/>
                  </a:solidFill>
                </a:rPr>
                <a:t>generator</a:t>
              </a:r>
              <a:endParaRPr lang="ja-JP" altLang="en-US" b="1" dirty="0">
                <a:solidFill>
                  <a:srgbClr val="FFFF00"/>
                </a:solidFill>
              </a:endParaRPr>
            </a:p>
          </p:txBody>
        </p:sp>
        <p:cxnSp>
          <p:nvCxnSpPr>
            <p:cNvPr id="11" name="直線矢印コネクタ 10"/>
            <p:cNvCxnSpPr>
              <a:cxnSpLocks/>
            </p:cNvCxnSpPr>
            <p:nvPr/>
          </p:nvCxnSpPr>
          <p:spPr>
            <a:xfrm flipH="1">
              <a:off x="6835188" y="2062950"/>
              <a:ext cx="321308" cy="32195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856106" y="4407146"/>
              <a:ext cx="1637668" cy="378040"/>
            </a:xfrm>
            <a:prstGeom prst="rect">
              <a:avLst/>
            </a:prstGeom>
            <a:solidFill>
              <a:schemeClr val="bg1">
                <a:lumMod val="50000"/>
              </a:schemeClr>
            </a:solidFill>
          </p:spPr>
          <p:txBody>
            <a:bodyPr wrap="square" rtlCol="0">
              <a:spAutoFit/>
            </a:bodyPr>
            <a:lstStyle/>
            <a:p>
              <a:pPr algn="ctr"/>
              <a:r>
                <a:rPr lang="en-US" altLang="ja-JP" sz="1600" b="1" dirty="0">
                  <a:solidFill>
                    <a:srgbClr val="FFFF00"/>
                  </a:solidFill>
                </a:rPr>
                <a:t>Magnetic Filter</a:t>
              </a:r>
            </a:p>
          </p:txBody>
        </p:sp>
        <p:cxnSp>
          <p:nvCxnSpPr>
            <p:cNvPr id="13" name="直線矢印コネクタ 12"/>
            <p:cNvCxnSpPr>
              <a:cxnSpLocks/>
            </p:cNvCxnSpPr>
            <p:nvPr/>
          </p:nvCxnSpPr>
          <p:spPr>
            <a:xfrm flipV="1">
              <a:off x="5674941" y="2964216"/>
              <a:ext cx="360040" cy="14007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テキスト ボックス 13"/>
          <p:cNvSpPr txBox="1"/>
          <p:nvPr/>
        </p:nvSpPr>
        <p:spPr>
          <a:xfrm>
            <a:off x="1846404" y="3951075"/>
            <a:ext cx="3765401" cy="923330"/>
          </a:xfrm>
          <a:prstGeom prst="rect">
            <a:avLst/>
          </a:prstGeom>
          <a:solidFill>
            <a:schemeClr val="bg1">
              <a:lumMod val="75000"/>
            </a:schemeClr>
          </a:solidFill>
        </p:spPr>
        <p:txBody>
          <a:bodyPr wrap="square" rtlCol="0">
            <a:spAutoFit/>
          </a:bodyPr>
          <a:lstStyle/>
          <a:p>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First</a:t>
            </a:r>
            <a:r>
              <a:rPr lang="ja-JP" altLang="en-US"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 </a:t>
            </a:r>
            <a:r>
              <a:rPr lang="en-US" altLang="ja-JP" dirty="0" err="1">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achievemnet</a:t>
            </a:r>
            <a:r>
              <a:rPr lang="ja-JP" altLang="en-US"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 </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of</a:t>
            </a:r>
            <a:r>
              <a:rPr lang="ja-JP" altLang="en-US"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 </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ITER requirement 300A/m</a:t>
            </a:r>
            <a:r>
              <a:rPr lang="en-US" altLang="ja-JP" baseline="30000"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2</a:t>
            </a:r>
            <a:r>
              <a:rPr lang="ja-JP" altLang="en-US" baseline="30000"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 </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H</a:t>
            </a:r>
            <a:r>
              <a:rPr lang="en-US" altLang="ja-JP" baseline="30000"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@0.2Pa</a:t>
            </a:r>
            <a:r>
              <a:rPr lang="ja-JP" altLang="en-US"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 </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with magnetic filter and KAMABOKO source</a:t>
            </a:r>
            <a:r>
              <a:rPr lang="ja-JP" altLang="en-US"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 </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(1995).</a:t>
            </a:r>
          </a:p>
        </p:txBody>
      </p:sp>
      <p:grpSp>
        <p:nvGrpSpPr>
          <p:cNvPr id="15" name="グループ化 19"/>
          <p:cNvGrpSpPr>
            <a:grpSpLocks/>
          </p:cNvGrpSpPr>
          <p:nvPr/>
        </p:nvGrpSpPr>
        <p:grpSpPr bwMode="auto">
          <a:xfrm>
            <a:off x="3158185" y="4968921"/>
            <a:ext cx="5831178" cy="1807190"/>
            <a:chOff x="684213" y="2618183"/>
            <a:chExt cx="7900589" cy="2447926"/>
          </a:xfrm>
        </p:grpSpPr>
        <p:pic>
          <p:nvPicPr>
            <p:cNvPr id="16" name="Picture 9" descr="E:\Grの仕事\説明資料\イオン源説明資料\H-BEAM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18" y="2618183"/>
              <a:ext cx="7848601" cy="244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矢印コネクタ 16"/>
            <p:cNvCxnSpPr/>
            <p:nvPr/>
          </p:nvCxnSpPr>
          <p:spPr bwMode="auto">
            <a:xfrm rot="5400000">
              <a:off x="6986476" y="4183736"/>
              <a:ext cx="214915" cy="1747"/>
            </a:xfrm>
            <a:prstGeom prst="straightConnector1">
              <a:avLst/>
            </a:prstGeom>
            <a:ln w="28575">
              <a:solidFill>
                <a:schemeClr val="bg2"/>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8" name="テキスト ボックス 8"/>
            <p:cNvSpPr txBox="1">
              <a:spLocks noChangeArrowheads="1"/>
            </p:cNvSpPr>
            <p:nvPr/>
          </p:nvSpPr>
          <p:spPr bwMode="auto">
            <a:xfrm>
              <a:off x="7092280" y="4005263"/>
              <a:ext cx="1492522" cy="5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solidFill>
                    <a:schemeClr val="bg1"/>
                  </a:solidFill>
                  <a:cs typeface="Arial" panose="020B0604020202020204" pitchFamily="34" charset="0"/>
                </a:rPr>
                <a:t>Φ16mm</a:t>
              </a:r>
              <a:endParaRPr lang="ja-JP" altLang="en-US" sz="2000" dirty="0">
                <a:solidFill>
                  <a:schemeClr val="bg1"/>
                </a:solidFill>
                <a:cs typeface="Arial" panose="020B0604020202020204" pitchFamily="34" charset="0"/>
              </a:endParaRPr>
            </a:p>
          </p:txBody>
        </p:sp>
        <p:sp>
          <p:nvSpPr>
            <p:cNvPr id="19" name="テキスト ボックス 5"/>
            <p:cNvSpPr txBox="1">
              <a:spLocks noChangeArrowheads="1"/>
            </p:cNvSpPr>
            <p:nvPr/>
          </p:nvSpPr>
          <p:spPr bwMode="auto">
            <a:xfrm>
              <a:off x="2915815" y="4437559"/>
              <a:ext cx="2315668" cy="5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solidFill>
                    <a:srgbClr val="FFFF00"/>
                  </a:solidFill>
                  <a:cs typeface="Arial" panose="020B0604020202020204" pitchFamily="34" charset="0"/>
                </a:rPr>
                <a:t>Multi beamlet</a:t>
              </a:r>
              <a:endParaRPr lang="ja-JP" altLang="en-US" sz="2000" dirty="0">
                <a:solidFill>
                  <a:srgbClr val="FFFF00"/>
                </a:solidFill>
                <a:cs typeface="Arial" panose="020B0604020202020204" pitchFamily="34" charset="0"/>
              </a:endParaRPr>
            </a:p>
          </p:txBody>
        </p:sp>
        <p:sp>
          <p:nvSpPr>
            <p:cNvPr id="20" name="テキスト ボックス 11"/>
            <p:cNvSpPr txBox="1">
              <a:spLocks noChangeArrowheads="1"/>
            </p:cNvSpPr>
            <p:nvPr/>
          </p:nvSpPr>
          <p:spPr bwMode="auto">
            <a:xfrm>
              <a:off x="5664749" y="2685882"/>
              <a:ext cx="2893737" cy="5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solidFill>
                    <a:schemeClr val="bg1"/>
                  </a:solidFill>
                  <a:cs typeface="Arial" panose="020B0604020202020204" pitchFamily="34" charset="0"/>
                </a:rPr>
                <a:t>From Accelerator</a:t>
              </a:r>
              <a:endParaRPr lang="ja-JP" altLang="en-US" sz="2000" dirty="0">
                <a:solidFill>
                  <a:schemeClr val="bg1"/>
                </a:solidFill>
                <a:cs typeface="Arial" panose="020B0604020202020204" pitchFamily="34" charset="0"/>
              </a:endParaRPr>
            </a:p>
          </p:txBody>
        </p:sp>
        <p:sp>
          <p:nvSpPr>
            <p:cNvPr id="21" name="テキスト ボックス 12"/>
            <p:cNvSpPr txBox="1">
              <a:spLocks noChangeArrowheads="1"/>
            </p:cNvSpPr>
            <p:nvPr/>
          </p:nvSpPr>
          <p:spPr bwMode="auto">
            <a:xfrm>
              <a:off x="684213" y="2781301"/>
              <a:ext cx="2511746" cy="5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solidFill>
                    <a:schemeClr val="bg1"/>
                  </a:solidFill>
                  <a:cs typeface="Arial" panose="020B0604020202020204" pitchFamily="34" charset="0"/>
                </a:rPr>
                <a:t>To Diagnostics</a:t>
              </a:r>
              <a:endParaRPr lang="ja-JP" altLang="en-US" sz="2000" dirty="0">
                <a:solidFill>
                  <a:schemeClr val="bg1"/>
                </a:solidFill>
                <a:cs typeface="Arial" panose="020B0604020202020204" pitchFamily="34" charset="0"/>
              </a:endParaRPr>
            </a:p>
          </p:txBody>
        </p:sp>
        <p:cxnSp>
          <p:nvCxnSpPr>
            <p:cNvPr id="22" name="直線矢印コネクタ 21"/>
            <p:cNvCxnSpPr/>
            <p:nvPr/>
          </p:nvCxnSpPr>
          <p:spPr bwMode="auto">
            <a:xfrm flipH="1" flipV="1">
              <a:off x="3419377" y="4437090"/>
              <a:ext cx="1585171" cy="29704"/>
            </a:xfrm>
            <a:prstGeom prst="straightConnector1">
              <a:avLst/>
            </a:prstGeom>
            <a:ln w="57150">
              <a:solidFill>
                <a:srgbClr val="FFFF0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a:off x="6115948" y="850295"/>
            <a:ext cx="4362899" cy="3071439"/>
            <a:chOff x="437916" y="1776210"/>
            <a:chExt cx="4362899" cy="3071439"/>
          </a:xfrm>
        </p:grpSpPr>
        <p:sp>
          <p:nvSpPr>
            <p:cNvPr id="31" name="Rectangle 7"/>
            <p:cNvSpPr>
              <a:spLocks noChangeArrowheads="1"/>
            </p:cNvSpPr>
            <p:nvPr/>
          </p:nvSpPr>
          <p:spPr bwMode="auto">
            <a:xfrm>
              <a:off x="2277389" y="3436551"/>
              <a:ext cx="140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6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16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16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16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16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ja-JP" sz="1800">
                <a:ea typeface="Osaka" pitchFamily="8" charset="-128"/>
              </a:endParaRPr>
            </a:p>
          </p:txBody>
        </p:sp>
        <p:grpSp>
          <p:nvGrpSpPr>
            <p:cNvPr id="32" name="Group 8"/>
            <p:cNvGrpSpPr>
              <a:grpSpLocks/>
            </p:cNvGrpSpPr>
            <p:nvPr/>
          </p:nvGrpSpPr>
          <p:grpSpPr bwMode="auto">
            <a:xfrm>
              <a:off x="437916" y="1776210"/>
              <a:ext cx="4229649" cy="3071439"/>
              <a:chOff x="0" y="0"/>
              <a:chExt cx="5760" cy="3992"/>
            </a:xfrm>
          </p:grpSpPr>
          <p:pic>
            <p:nvPicPr>
              <p:cNvPr id="36"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10"/>
              <p:cNvSpPr txBox="1">
                <a:spLocks noChangeArrowheads="1"/>
              </p:cNvSpPr>
              <p:nvPr/>
            </p:nvSpPr>
            <p:spPr bwMode="auto">
              <a:xfrm>
                <a:off x="1247" y="461"/>
                <a:ext cx="252"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16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16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16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16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ja-JP" sz="2400">
                  <a:ea typeface="Osaka" pitchFamily="8" charset="-128"/>
                </a:endParaRPr>
              </a:p>
            </p:txBody>
          </p:sp>
          <p:sp>
            <p:nvSpPr>
              <p:cNvPr id="38" name="Line 11"/>
              <p:cNvSpPr>
                <a:spLocks noChangeShapeType="1"/>
              </p:cNvSpPr>
              <p:nvPr/>
            </p:nvSpPr>
            <p:spPr bwMode="auto">
              <a:xfrm>
                <a:off x="2201" y="461"/>
                <a:ext cx="363" cy="61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 name="Rectangle 12"/>
              <p:cNvSpPr>
                <a:spLocks noChangeArrowheads="1"/>
              </p:cNvSpPr>
              <p:nvPr/>
            </p:nvSpPr>
            <p:spPr bwMode="auto">
              <a:xfrm>
                <a:off x="4186" y="576"/>
                <a:ext cx="252"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16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16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16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16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ja-JP" sz="2400">
                  <a:ea typeface="Osaka" pitchFamily="8" charset="-128"/>
                </a:endParaRPr>
              </a:p>
            </p:txBody>
          </p:sp>
          <p:sp>
            <p:nvSpPr>
              <p:cNvPr id="40" name="Rectangle 13"/>
              <p:cNvSpPr>
                <a:spLocks noChangeArrowheads="1"/>
              </p:cNvSpPr>
              <p:nvPr/>
            </p:nvSpPr>
            <p:spPr bwMode="auto">
              <a:xfrm>
                <a:off x="2362" y="2629"/>
                <a:ext cx="252"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16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16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16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16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ja-JP" sz="2400">
                  <a:ea typeface="Osaka" pitchFamily="8" charset="-128"/>
                </a:endParaRPr>
              </a:p>
            </p:txBody>
          </p:sp>
        </p:grpSp>
        <p:sp>
          <p:nvSpPr>
            <p:cNvPr id="33" name="Text Box 14"/>
            <p:cNvSpPr txBox="1">
              <a:spLocks noChangeArrowheads="1"/>
            </p:cNvSpPr>
            <p:nvPr/>
          </p:nvSpPr>
          <p:spPr bwMode="auto">
            <a:xfrm>
              <a:off x="456641" y="1792351"/>
              <a:ext cx="2148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6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16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16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16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16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9pPr>
            </a:lstStyle>
            <a:p>
              <a:pPr eaLnBrk="1" hangingPunct="1"/>
              <a:r>
                <a:rPr lang="en-US" altLang="ja-JP" sz="1800" b="1" dirty="0">
                  <a:solidFill>
                    <a:schemeClr val="bg1"/>
                  </a:solidFill>
                  <a:ea typeface="Osaka" pitchFamily="8" charset="-128"/>
                </a:rPr>
                <a:t>1MeV Accelerator</a:t>
              </a:r>
            </a:p>
          </p:txBody>
        </p:sp>
        <p:sp>
          <p:nvSpPr>
            <p:cNvPr id="34" name="Text Box 15"/>
            <p:cNvSpPr txBox="1">
              <a:spLocks noChangeArrowheads="1"/>
            </p:cNvSpPr>
            <p:nvPr/>
          </p:nvSpPr>
          <p:spPr bwMode="auto">
            <a:xfrm>
              <a:off x="3200916" y="2028939"/>
              <a:ext cx="15998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6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16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16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16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16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9pPr>
            </a:lstStyle>
            <a:p>
              <a:pPr eaLnBrk="1" hangingPunct="1"/>
              <a:r>
                <a:rPr lang="en-US" altLang="ja-JP" b="1" dirty="0">
                  <a:solidFill>
                    <a:schemeClr val="bg1"/>
                  </a:solidFill>
                  <a:ea typeface="Osaka" pitchFamily="8" charset="-128"/>
                </a:rPr>
                <a:t>Power</a:t>
              </a:r>
              <a:r>
                <a:rPr lang="ja-JP" altLang="en-US" b="1" dirty="0">
                  <a:solidFill>
                    <a:schemeClr val="bg1"/>
                  </a:solidFill>
                  <a:ea typeface="Osaka" pitchFamily="8" charset="-128"/>
                </a:rPr>
                <a:t> </a:t>
              </a:r>
              <a:r>
                <a:rPr lang="en-US" altLang="ja-JP" b="1" dirty="0">
                  <a:solidFill>
                    <a:schemeClr val="bg1"/>
                  </a:solidFill>
                  <a:ea typeface="Osaka" pitchFamily="8" charset="-128"/>
                </a:rPr>
                <a:t>Supply</a:t>
              </a:r>
            </a:p>
          </p:txBody>
        </p:sp>
        <p:sp>
          <p:nvSpPr>
            <p:cNvPr id="35" name="Text Box 16"/>
            <p:cNvSpPr txBox="1">
              <a:spLocks noChangeArrowheads="1"/>
            </p:cNvSpPr>
            <p:nvPr/>
          </p:nvSpPr>
          <p:spPr bwMode="auto">
            <a:xfrm>
              <a:off x="2099627" y="3728164"/>
              <a:ext cx="11279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6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16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16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16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16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ゴシック" panose="020B0609070205080204" pitchFamily="49" charset="-128"/>
                </a:defRPr>
              </a:lvl9pPr>
            </a:lstStyle>
            <a:p>
              <a:pPr eaLnBrk="1" hangingPunct="1"/>
              <a:r>
                <a:rPr lang="en-US" altLang="ja-JP" sz="1800" b="1" dirty="0" err="1">
                  <a:solidFill>
                    <a:srgbClr val="333399"/>
                  </a:solidFill>
                  <a:ea typeface="Osaka" pitchFamily="8" charset="-128"/>
                </a:rPr>
                <a:t>Xray</a:t>
              </a:r>
              <a:r>
                <a:rPr lang="en-US" altLang="ja-JP" sz="1800" b="1" dirty="0">
                  <a:solidFill>
                    <a:srgbClr val="333399"/>
                  </a:solidFill>
                  <a:ea typeface="Osaka" pitchFamily="8" charset="-128"/>
                </a:rPr>
                <a:t> Shield</a:t>
              </a:r>
            </a:p>
          </p:txBody>
        </p:sp>
      </p:grpSp>
      <p:sp>
        <p:nvSpPr>
          <p:cNvPr id="41" name="テキスト ボックス 40"/>
          <p:cNvSpPr txBox="1"/>
          <p:nvPr/>
        </p:nvSpPr>
        <p:spPr>
          <a:xfrm>
            <a:off x="6115947" y="3962969"/>
            <a:ext cx="4229650" cy="923330"/>
          </a:xfrm>
          <a:prstGeom prst="rect">
            <a:avLst/>
          </a:prstGeom>
          <a:solidFill>
            <a:schemeClr val="bg1">
              <a:lumMod val="85000"/>
            </a:schemeClr>
          </a:solidFill>
        </p:spPr>
        <p:txBody>
          <a:bodyPr wrap="square" rtlCol="0">
            <a:spAutoFit/>
          </a:bodyPr>
          <a:lstStyle/>
          <a:p>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First ITER relevant beam (</a:t>
            </a:r>
            <a:r>
              <a:rPr lang="en-US" altLang="ja-JP" sz="1600"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1MeV</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a:t>
            </a:r>
            <a:r>
              <a:rPr lang="ja-JP" altLang="en-US"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 </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200A/m</a:t>
            </a:r>
            <a:r>
              <a:rPr lang="en-US" altLang="ja-JP" baseline="30000"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2 </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H</a:t>
            </a:r>
            <a:r>
              <a:rPr lang="en-US" altLang="ja-JP" baseline="30000"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a:t>
            </a:r>
            <a:r>
              <a:rPr lang="en-US" altLang="ja-JP"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rPr>
              <a:t> with achievement of 1 MV vacuum insulation (2011).</a:t>
            </a:r>
            <a:endParaRPr lang="ja-JP" altLang="en-US" dirty="0">
              <a:solidFill>
                <a:srgbClr val="FF00FF"/>
              </a:solidFill>
              <a:effectLst>
                <a:outerShdw blurRad="38100" dist="38100" dir="2700000" algn="tl">
                  <a:srgbClr val="000000">
                    <a:alpha val="43137"/>
                  </a:srgbClr>
                </a:outerShdw>
              </a:effectLst>
              <a:latin typeface="Calibri" panose="020F0502020204030204" pitchFamily="34" charset="0"/>
              <a:ea typeface="メイリオ"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487544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468799"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id="{691A9E6C-8540-4D8A-A161-96289F639074}"/>
              </a:ext>
            </a:extLst>
          </p:cNvPr>
          <p:cNvPicPr>
            <a:picLocks noChangeAspect="1"/>
          </p:cNvPicPr>
          <p:nvPr/>
        </p:nvPicPr>
        <p:blipFill>
          <a:blip r:embed="rId3"/>
          <a:stretch>
            <a:fillRect/>
          </a:stretch>
        </p:blipFill>
        <p:spPr>
          <a:xfrm>
            <a:off x="878963" y="892041"/>
            <a:ext cx="10428683" cy="5842714"/>
          </a:xfrm>
          <a:prstGeom prst="rect">
            <a:avLst/>
          </a:prstGeom>
        </p:spPr>
      </p:pic>
      <p:sp>
        <p:nvSpPr>
          <p:cNvPr id="3" name="テキスト ボックス 2">
            <a:extLst>
              <a:ext uri="{FF2B5EF4-FFF2-40B4-BE49-F238E27FC236}">
                <a16:creationId xmlns:a16="http://schemas.microsoft.com/office/drawing/2014/main" id="{512A1AAA-8A5F-4C6A-AF84-6E0962181CD6}"/>
              </a:ext>
            </a:extLst>
          </p:cNvPr>
          <p:cNvSpPr txBox="1"/>
          <p:nvPr/>
        </p:nvSpPr>
        <p:spPr>
          <a:xfrm>
            <a:off x="3123452" y="978011"/>
            <a:ext cx="5939703" cy="1015663"/>
          </a:xfrm>
          <a:prstGeom prst="rect">
            <a:avLst/>
          </a:prstGeom>
          <a:noFill/>
        </p:spPr>
        <p:txBody>
          <a:bodyPr wrap="none" rtlCol="0">
            <a:spAutoFit/>
          </a:bodyPr>
          <a:lstStyle/>
          <a:p>
            <a:r>
              <a:rPr kumimoji="1" lang="en-US" altLang="ja-JP" sz="6000" b="1" dirty="0">
                <a:solidFill>
                  <a:schemeClr val="bg1"/>
                </a:solidFill>
                <a:effectLst>
                  <a:outerShdw blurRad="38100" dist="38100" dir="2700000" algn="tl">
                    <a:srgbClr val="000000">
                      <a:alpha val="43137"/>
                    </a:srgbClr>
                  </a:outerShdw>
                </a:effectLst>
              </a:rPr>
              <a:t>Worksite progress</a:t>
            </a:r>
            <a:endParaRPr kumimoji="1" lang="ja-JP" altLang="en-US" sz="6000" b="1" dirty="0">
              <a:solidFill>
                <a:schemeClr val="bg1"/>
              </a:solidFill>
              <a:effectLst>
                <a:outerShdw blurRad="38100" dist="38100" dir="2700000" algn="tl">
                  <a:srgbClr val="000000">
                    <a:alpha val="43137"/>
                  </a:srgbClr>
                </a:outerShdw>
              </a:effectLst>
            </a:endParaRPr>
          </a:p>
        </p:txBody>
      </p:sp>
      <p:sp>
        <p:nvSpPr>
          <p:cNvPr id="11" name="テキスト ボックス 10">
            <a:extLst>
              <a:ext uri="{FF2B5EF4-FFF2-40B4-BE49-F238E27FC236}">
                <a16:creationId xmlns:a16="http://schemas.microsoft.com/office/drawing/2014/main" id="{6D8EDE9C-F855-44AC-B2E6-8C33A8D3F96E}"/>
              </a:ext>
            </a:extLst>
          </p:cNvPr>
          <p:cNvSpPr txBox="1"/>
          <p:nvPr/>
        </p:nvSpPr>
        <p:spPr>
          <a:xfrm>
            <a:off x="9525663" y="6225871"/>
            <a:ext cx="994183" cy="276999"/>
          </a:xfrm>
          <a:prstGeom prst="rect">
            <a:avLst/>
          </a:prstGeom>
          <a:solidFill>
            <a:schemeClr val="accent4">
              <a:lumMod val="60000"/>
              <a:lumOff val="40000"/>
            </a:schemeClr>
          </a:solidFill>
        </p:spPr>
        <p:txBody>
          <a:bodyPr wrap="none" rtlCol="0">
            <a:spAutoFit/>
          </a:bodyPr>
          <a:lstStyle/>
          <a:p>
            <a:r>
              <a:rPr kumimoji="1" lang="en-US" altLang="ja-JP" sz="1200" dirty="0"/>
              <a:t>4</a:t>
            </a:r>
            <a:r>
              <a:rPr kumimoji="1" lang="en-US" altLang="ja-JP" sz="1200" baseline="30000" dirty="0"/>
              <a:t>th</a:t>
            </a:r>
            <a:r>
              <a:rPr kumimoji="1" lang="en-US" altLang="ja-JP" sz="1200" dirty="0"/>
              <a:t> Oct. 2018</a:t>
            </a:r>
            <a:endParaRPr kumimoji="1" lang="ja-JP" altLang="en-US" sz="1200" dirty="0"/>
          </a:p>
        </p:txBody>
      </p:sp>
      <p:sp>
        <p:nvSpPr>
          <p:cNvPr id="12" name="テキスト ボックス 11">
            <a:extLst>
              <a:ext uri="{FF2B5EF4-FFF2-40B4-BE49-F238E27FC236}">
                <a16:creationId xmlns:a16="http://schemas.microsoft.com/office/drawing/2014/main" id="{CFBBEFE0-B3F6-4D83-BF12-E81366BE6C68}"/>
              </a:ext>
            </a:extLst>
          </p:cNvPr>
          <p:cNvSpPr txBox="1"/>
          <p:nvPr/>
        </p:nvSpPr>
        <p:spPr>
          <a:xfrm>
            <a:off x="3897441" y="6225871"/>
            <a:ext cx="4745338" cy="461665"/>
          </a:xfrm>
          <a:prstGeom prst="rect">
            <a:avLst/>
          </a:prstGeom>
          <a:solidFill>
            <a:srgbClr val="002060"/>
          </a:solidFill>
        </p:spPr>
        <p:txBody>
          <a:bodyPr wrap="none" rtlCol="0">
            <a:spAutoFit/>
          </a:bodyPr>
          <a:lstStyle/>
          <a:p>
            <a:r>
              <a:rPr kumimoji="1" lang="en-US" altLang="ja-JP" sz="2400" dirty="0">
                <a:solidFill>
                  <a:schemeClr val="bg1"/>
                </a:solidFill>
              </a:rPr>
              <a:t>2,300 workers are working everyday.</a:t>
            </a:r>
            <a:endParaRPr kumimoji="1" lang="ja-JP" altLang="en-US" sz="2400" dirty="0">
              <a:solidFill>
                <a:schemeClr val="bg1"/>
              </a:solidFill>
            </a:endParaRPr>
          </a:p>
        </p:txBody>
      </p:sp>
      <p:sp>
        <p:nvSpPr>
          <p:cNvPr id="14" name="テキスト ボックス 13">
            <a:extLst>
              <a:ext uri="{FF2B5EF4-FFF2-40B4-BE49-F238E27FC236}">
                <a16:creationId xmlns:a16="http://schemas.microsoft.com/office/drawing/2014/main" id="{4D2B930B-B0F2-4C65-9383-63DC1B2AE6CC}"/>
              </a:ext>
            </a:extLst>
          </p:cNvPr>
          <p:cNvSpPr txBox="1"/>
          <p:nvPr/>
        </p:nvSpPr>
        <p:spPr>
          <a:xfrm>
            <a:off x="8642779" y="339228"/>
            <a:ext cx="1384995"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OV/1-2 Bigot</a:t>
            </a:r>
            <a:endParaRPr kumimoji="1" lang="ja-JP" altLang="en-US" dirty="0">
              <a:solidFill>
                <a:schemeClr val="accent1">
                  <a:lumMod val="75000"/>
                </a:schemeClr>
              </a:solidFill>
            </a:endParaRPr>
          </a:p>
        </p:txBody>
      </p:sp>
    </p:spTree>
    <p:extLst>
      <p:ext uri="{BB962C8B-B14F-4D97-AF65-F5344CB8AC3E}">
        <p14:creationId xmlns:p14="http://schemas.microsoft.com/office/powerpoint/2010/main" val="2647789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468799"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図 6">
            <a:extLst>
              <a:ext uri="{FF2B5EF4-FFF2-40B4-BE49-F238E27FC236}">
                <a16:creationId xmlns:a16="http://schemas.microsoft.com/office/drawing/2014/main" id="{5871ACBD-B8E4-4CA6-B26F-F59688C4A125}"/>
              </a:ext>
            </a:extLst>
          </p:cNvPr>
          <p:cNvPicPr>
            <a:picLocks noChangeAspect="1"/>
          </p:cNvPicPr>
          <p:nvPr/>
        </p:nvPicPr>
        <p:blipFill>
          <a:blip r:embed="rId3"/>
          <a:stretch>
            <a:fillRect/>
          </a:stretch>
        </p:blipFill>
        <p:spPr>
          <a:xfrm>
            <a:off x="192799" y="4079018"/>
            <a:ext cx="4334226" cy="2636257"/>
          </a:xfrm>
          <a:prstGeom prst="rect">
            <a:avLst/>
          </a:prstGeom>
        </p:spPr>
      </p:pic>
      <p:pic>
        <p:nvPicPr>
          <p:cNvPr id="8" name="図 7">
            <a:extLst>
              <a:ext uri="{FF2B5EF4-FFF2-40B4-BE49-F238E27FC236}">
                <a16:creationId xmlns:a16="http://schemas.microsoft.com/office/drawing/2014/main" id="{7676E0DC-B89D-4515-A6AF-91D511AF03AF}"/>
              </a:ext>
            </a:extLst>
          </p:cNvPr>
          <p:cNvPicPr>
            <a:picLocks noChangeAspect="1"/>
          </p:cNvPicPr>
          <p:nvPr/>
        </p:nvPicPr>
        <p:blipFill>
          <a:blip r:embed="rId4"/>
          <a:stretch>
            <a:fillRect/>
          </a:stretch>
        </p:blipFill>
        <p:spPr>
          <a:xfrm>
            <a:off x="192798" y="865832"/>
            <a:ext cx="4024087" cy="2658921"/>
          </a:xfrm>
          <a:prstGeom prst="rect">
            <a:avLst/>
          </a:prstGeom>
        </p:spPr>
      </p:pic>
      <p:pic>
        <p:nvPicPr>
          <p:cNvPr id="10" name="図 9">
            <a:extLst>
              <a:ext uri="{FF2B5EF4-FFF2-40B4-BE49-F238E27FC236}">
                <a16:creationId xmlns:a16="http://schemas.microsoft.com/office/drawing/2014/main" id="{FA225EA8-9D12-4801-9EEA-618BE1552D83}"/>
              </a:ext>
            </a:extLst>
          </p:cNvPr>
          <p:cNvPicPr>
            <a:picLocks noChangeAspect="1"/>
          </p:cNvPicPr>
          <p:nvPr/>
        </p:nvPicPr>
        <p:blipFill>
          <a:blip r:embed="rId5"/>
          <a:stretch>
            <a:fillRect/>
          </a:stretch>
        </p:blipFill>
        <p:spPr>
          <a:xfrm>
            <a:off x="8278295" y="865832"/>
            <a:ext cx="3871975" cy="2656180"/>
          </a:xfrm>
          <a:prstGeom prst="rect">
            <a:avLst/>
          </a:prstGeom>
        </p:spPr>
      </p:pic>
      <p:pic>
        <p:nvPicPr>
          <p:cNvPr id="13" name="図 12">
            <a:extLst>
              <a:ext uri="{FF2B5EF4-FFF2-40B4-BE49-F238E27FC236}">
                <a16:creationId xmlns:a16="http://schemas.microsoft.com/office/drawing/2014/main" id="{25CFD669-6A1C-46D3-BFDE-90AAF82E3D9A}"/>
              </a:ext>
            </a:extLst>
          </p:cNvPr>
          <p:cNvPicPr>
            <a:picLocks noChangeAspect="1"/>
          </p:cNvPicPr>
          <p:nvPr/>
        </p:nvPicPr>
        <p:blipFill>
          <a:blip r:embed="rId6"/>
          <a:stretch>
            <a:fillRect/>
          </a:stretch>
        </p:blipFill>
        <p:spPr>
          <a:xfrm>
            <a:off x="4553495" y="4079017"/>
            <a:ext cx="3756006" cy="2636257"/>
          </a:xfrm>
          <a:prstGeom prst="rect">
            <a:avLst/>
          </a:prstGeom>
        </p:spPr>
      </p:pic>
      <p:pic>
        <p:nvPicPr>
          <p:cNvPr id="14" name="図 13">
            <a:extLst>
              <a:ext uri="{FF2B5EF4-FFF2-40B4-BE49-F238E27FC236}">
                <a16:creationId xmlns:a16="http://schemas.microsoft.com/office/drawing/2014/main" id="{23D1C5B1-0752-42D8-8D2A-073A0F63F2DF}"/>
              </a:ext>
            </a:extLst>
          </p:cNvPr>
          <p:cNvPicPr>
            <a:picLocks noChangeAspect="1"/>
          </p:cNvPicPr>
          <p:nvPr/>
        </p:nvPicPr>
        <p:blipFill>
          <a:blip r:embed="rId7"/>
          <a:stretch>
            <a:fillRect/>
          </a:stretch>
        </p:blipFill>
        <p:spPr>
          <a:xfrm>
            <a:off x="8335972" y="4077424"/>
            <a:ext cx="3663229" cy="2636257"/>
          </a:xfrm>
          <a:prstGeom prst="rect">
            <a:avLst/>
          </a:prstGeom>
        </p:spPr>
      </p:pic>
      <p:sp>
        <p:nvSpPr>
          <p:cNvPr id="15" name="テキスト ボックス 14">
            <a:extLst>
              <a:ext uri="{FF2B5EF4-FFF2-40B4-BE49-F238E27FC236}">
                <a16:creationId xmlns:a16="http://schemas.microsoft.com/office/drawing/2014/main" id="{3F6414CB-4596-4058-9803-0EAFF2CAB9D0}"/>
              </a:ext>
            </a:extLst>
          </p:cNvPr>
          <p:cNvSpPr txBox="1"/>
          <p:nvPr/>
        </p:nvSpPr>
        <p:spPr>
          <a:xfrm>
            <a:off x="185377" y="3149224"/>
            <a:ext cx="2019464" cy="461665"/>
          </a:xfrm>
          <a:prstGeom prst="rect">
            <a:avLst/>
          </a:prstGeom>
          <a:solidFill>
            <a:schemeClr val="accent5">
              <a:lumMod val="75000"/>
            </a:schemeClr>
          </a:solidFill>
        </p:spPr>
        <p:txBody>
          <a:bodyPr wrap="none" rtlCol="0">
            <a:spAutoFit/>
          </a:bodyPr>
          <a:lstStyle/>
          <a:p>
            <a:r>
              <a:rPr kumimoji="1" lang="en-US" altLang="ja-JP" sz="2400" b="1" dirty="0" err="1">
                <a:solidFill>
                  <a:schemeClr val="bg1"/>
                </a:solidFill>
              </a:rPr>
              <a:t>Vaccum</a:t>
            </a:r>
            <a:r>
              <a:rPr kumimoji="1" lang="en-US" altLang="ja-JP" sz="2400" b="1" dirty="0">
                <a:solidFill>
                  <a:schemeClr val="bg1"/>
                </a:solidFill>
              </a:rPr>
              <a:t> vessel</a:t>
            </a:r>
            <a:endParaRPr kumimoji="1" lang="ja-JP" altLang="en-US" sz="2400" b="1" dirty="0">
              <a:solidFill>
                <a:schemeClr val="bg1"/>
              </a:solidFill>
            </a:endParaRPr>
          </a:p>
        </p:txBody>
      </p:sp>
      <p:sp>
        <p:nvSpPr>
          <p:cNvPr id="17" name="テキスト ボックス 16">
            <a:extLst>
              <a:ext uri="{FF2B5EF4-FFF2-40B4-BE49-F238E27FC236}">
                <a16:creationId xmlns:a16="http://schemas.microsoft.com/office/drawing/2014/main" id="{431004B0-23AF-4AEA-A1BD-E669008A5159}"/>
              </a:ext>
            </a:extLst>
          </p:cNvPr>
          <p:cNvSpPr txBox="1"/>
          <p:nvPr/>
        </p:nvSpPr>
        <p:spPr>
          <a:xfrm>
            <a:off x="2447480" y="3976564"/>
            <a:ext cx="2079544" cy="461665"/>
          </a:xfrm>
          <a:prstGeom prst="rect">
            <a:avLst/>
          </a:prstGeom>
          <a:solidFill>
            <a:schemeClr val="accent5">
              <a:lumMod val="75000"/>
            </a:schemeClr>
          </a:solidFill>
        </p:spPr>
        <p:txBody>
          <a:bodyPr wrap="none" rtlCol="0">
            <a:spAutoFit/>
          </a:bodyPr>
          <a:lstStyle/>
          <a:p>
            <a:r>
              <a:rPr kumimoji="1" lang="en-US" altLang="ja-JP" sz="2400" b="1" dirty="0">
                <a:solidFill>
                  <a:schemeClr val="bg1"/>
                </a:solidFill>
              </a:rPr>
              <a:t>TF coil winding</a:t>
            </a:r>
            <a:endParaRPr kumimoji="1" lang="ja-JP" altLang="en-US" sz="2400" b="1" dirty="0">
              <a:solidFill>
                <a:schemeClr val="bg1"/>
              </a:solidFill>
            </a:endParaRPr>
          </a:p>
        </p:txBody>
      </p:sp>
      <p:sp>
        <p:nvSpPr>
          <p:cNvPr id="19" name="テキスト ボックス 18">
            <a:extLst>
              <a:ext uri="{FF2B5EF4-FFF2-40B4-BE49-F238E27FC236}">
                <a16:creationId xmlns:a16="http://schemas.microsoft.com/office/drawing/2014/main" id="{3AC73CCF-C51C-4AFC-8BDF-649D0B131AEC}"/>
              </a:ext>
            </a:extLst>
          </p:cNvPr>
          <p:cNvSpPr txBox="1"/>
          <p:nvPr/>
        </p:nvSpPr>
        <p:spPr>
          <a:xfrm>
            <a:off x="8294748" y="3055426"/>
            <a:ext cx="724750" cy="461665"/>
          </a:xfrm>
          <a:prstGeom prst="rect">
            <a:avLst/>
          </a:prstGeom>
          <a:solidFill>
            <a:schemeClr val="accent5">
              <a:lumMod val="75000"/>
            </a:schemeClr>
          </a:solidFill>
        </p:spPr>
        <p:txBody>
          <a:bodyPr wrap="none" rtlCol="0">
            <a:spAutoFit/>
          </a:bodyPr>
          <a:lstStyle/>
          <a:p>
            <a:r>
              <a:rPr kumimoji="1" lang="en-US" altLang="ja-JP" sz="2400" b="1" dirty="0">
                <a:solidFill>
                  <a:schemeClr val="bg1"/>
                </a:solidFill>
              </a:rPr>
              <a:t>Port</a:t>
            </a:r>
            <a:endParaRPr kumimoji="1" lang="ja-JP" altLang="en-US" sz="2400" b="1" dirty="0">
              <a:solidFill>
                <a:schemeClr val="bg1"/>
              </a:solidFill>
            </a:endParaRPr>
          </a:p>
        </p:txBody>
      </p:sp>
      <p:sp>
        <p:nvSpPr>
          <p:cNvPr id="20" name="テキスト ボックス 19">
            <a:extLst>
              <a:ext uri="{FF2B5EF4-FFF2-40B4-BE49-F238E27FC236}">
                <a16:creationId xmlns:a16="http://schemas.microsoft.com/office/drawing/2014/main" id="{7BA855FB-40DB-4372-9E77-38270F2088A9}"/>
              </a:ext>
            </a:extLst>
          </p:cNvPr>
          <p:cNvSpPr txBox="1"/>
          <p:nvPr/>
        </p:nvSpPr>
        <p:spPr>
          <a:xfrm>
            <a:off x="4553494" y="4018859"/>
            <a:ext cx="1000723" cy="461665"/>
          </a:xfrm>
          <a:prstGeom prst="rect">
            <a:avLst/>
          </a:prstGeom>
          <a:solidFill>
            <a:schemeClr val="accent5">
              <a:lumMod val="75000"/>
            </a:schemeClr>
          </a:solidFill>
        </p:spPr>
        <p:txBody>
          <a:bodyPr wrap="none" rtlCol="0">
            <a:spAutoFit/>
          </a:bodyPr>
          <a:lstStyle/>
          <a:p>
            <a:r>
              <a:rPr kumimoji="1" lang="en-US" altLang="ja-JP" sz="2400" b="1" dirty="0">
                <a:solidFill>
                  <a:schemeClr val="bg1"/>
                </a:solidFill>
              </a:rPr>
              <a:t>PF coil</a:t>
            </a:r>
            <a:endParaRPr kumimoji="1" lang="ja-JP" altLang="en-US" sz="2400" b="1" dirty="0">
              <a:solidFill>
                <a:schemeClr val="bg1"/>
              </a:solidFill>
            </a:endParaRPr>
          </a:p>
        </p:txBody>
      </p:sp>
      <p:pic>
        <p:nvPicPr>
          <p:cNvPr id="21" name="図 20">
            <a:extLst>
              <a:ext uri="{FF2B5EF4-FFF2-40B4-BE49-F238E27FC236}">
                <a16:creationId xmlns:a16="http://schemas.microsoft.com/office/drawing/2014/main" id="{7E4BC6A1-901A-474B-BC27-85081AA35B11}"/>
              </a:ext>
            </a:extLst>
          </p:cNvPr>
          <p:cNvPicPr>
            <a:picLocks noChangeAspect="1"/>
          </p:cNvPicPr>
          <p:nvPr/>
        </p:nvPicPr>
        <p:blipFill>
          <a:blip r:embed="rId8"/>
          <a:stretch>
            <a:fillRect/>
          </a:stretch>
        </p:blipFill>
        <p:spPr>
          <a:xfrm>
            <a:off x="4232257" y="882703"/>
            <a:ext cx="4024480" cy="2599554"/>
          </a:xfrm>
          <a:prstGeom prst="rect">
            <a:avLst/>
          </a:prstGeom>
        </p:spPr>
      </p:pic>
      <p:sp>
        <p:nvSpPr>
          <p:cNvPr id="18" name="テキスト ボックス 17">
            <a:extLst>
              <a:ext uri="{FF2B5EF4-FFF2-40B4-BE49-F238E27FC236}">
                <a16:creationId xmlns:a16="http://schemas.microsoft.com/office/drawing/2014/main" id="{C8226E25-B79E-4932-BF4E-876F3EB6EF01}"/>
              </a:ext>
            </a:extLst>
          </p:cNvPr>
          <p:cNvSpPr txBox="1"/>
          <p:nvPr/>
        </p:nvSpPr>
        <p:spPr>
          <a:xfrm>
            <a:off x="7009408" y="882511"/>
            <a:ext cx="1247329" cy="461665"/>
          </a:xfrm>
          <a:prstGeom prst="rect">
            <a:avLst/>
          </a:prstGeom>
          <a:solidFill>
            <a:schemeClr val="accent5">
              <a:lumMod val="75000"/>
            </a:schemeClr>
          </a:solidFill>
        </p:spPr>
        <p:txBody>
          <a:bodyPr wrap="none" rtlCol="0">
            <a:spAutoFit/>
          </a:bodyPr>
          <a:lstStyle/>
          <a:p>
            <a:r>
              <a:rPr kumimoji="1" lang="en-US" altLang="ja-JP" sz="2400" b="1" dirty="0">
                <a:solidFill>
                  <a:schemeClr val="bg1"/>
                </a:solidFill>
              </a:rPr>
              <a:t>Cryostat</a:t>
            </a:r>
            <a:endParaRPr kumimoji="1" lang="ja-JP" altLang="en-US" sz="2400" b="1" dirty="0">
              <a:solidFill>
                <a:schemeClr val="bg1"/>
              </a:solidFill>
            </a:endParaRPr>
          </a:p>
        </p:txBody>
      </p:sp>
      <p:sp>
        <p:nvSpPr>
          <p:cNvPr id="22" name="テキスト ボックス 21">
            <a:extLst>
              <a:ext uri="{FF2B5EF4-FFF2-40B4-BE49-F238E27FC236}">
                <a16:creationId xmlns:a16="http://schemas.microsoft.com/office/drawing/2014/main" id="{02FD690F-7250-4E97-BD4D-6154BCF7AA96}"/>
              </a:ext>
            </a:extLst>
          </p:cNvPr>
          <p:cNvSpPr txBox="1"/>
          <p:nvPr/>
        </p:nvSpPr>
        <p:spPr>
          <a:xfrm>
            <a:off x="185377" y="3494051"/>
            <a:ext cx="11964892" cy="584775"/>
          </a:xfrm>
          <a:prstGeom prst="rect">
            <a:avLst/>
          </a:prstGeom>
          <a:solidFill>
            <a:srgbClr val="0070C0"/>
          </a:solidFill>
        </p:spPr>
        <p:txBody>
          <a:bodyPr wrap="square" rtlCol="0">
            <a:spAutoFit/>
          </a:bodyPr>
          <a:lstStyle/>
          <a:p>
            <a:pPr algn="ctr"/>
            <a:r>
              <a:rPr kumimoji="1" lang="en-US" altLang="ja-JP" sz="3200" b="1" dirty="0">
                <a:solidFill>
                  <a:schemeClr val="bg1"/>
                </a:solidFill>
              </a:rPr>
              <a:t>Manufacturing progress</a:t>
            </a:r>
            <a:endParaRPr kumimoji="1" lang="ja-JP" altLang="en-US" sz="3200" b="1" dirty="0">
              <a:solidFill>
                <a:schemeClr val="bg1"/>
              </a:solidFill>
            </a:endParaRPr>
          </a:p>
        </p:txBody>
      </p:sp>
      <p:pic>
        <p:nvPicPr>
          <p:cNvPr id="23" name="図 22">
            <a:extLst>
              <a:ext uri="{FF2B5EF4-FFF2-40B4-BE49-F238E27FC236}">
                <a16:creationId xmlns:a16="http://schemas.microsoft.com/office/drawing/2014/main" id="{87096E9D-70FE-4D29-A2B7-736066210A30}"/>
              </a:ext>
            </a:extLst>
          </p:cNvPr>
          <p:cNvPicPr>
            <a:picLocks noChangeAspect="1"/>
          </p:cNvPicPr>
          <p:nvPr/>
        </p:nvPicPr>
        <p:blipFill>
          <a:blip r:embed="rId9"/>
          <a:stretch>
            <a:fillRect/>
          </a:stretch>
        </p:blipFill>
        <p:spPr>
          <a:xfrm>
            <a:off x="286834" y="4156226"/>
            <a:ext cx="565500" cy="379080"/>
          </a:xfrm>
          <a:prstGeom prst="rect">
            <a:avLst/>
          </a:prstGeom>
        </p:spPr>
      </p:pic>
      <p:pic>
        <p:nvPicPr>
          <p:cNvPr id="24" name="図 23">
            <a:extLst>
              <a:ext uri="{FF2B5EF4-FFF2-40B4-BE49-F238E27FC236}">
                <a16:creationId xmlns:a16="http://schemas.microsoft.com/office/drawing/2014/main" id="{C930AEF3-ED29-4ED7-A3BC-0D80FAB1C37A}"/>
              </a:ext>
            </a:extLst>
          </p:cNvPr>
          <p:cNvPicPr>
            <a:picLocks noChangeAspect="1"/>
          </p:cNvPicPr>
          <p:nvPr/>
        </p:nvPicPr>
        <p:blipFill>
          <a:blip r:embed="rId10"/>
          <a:stretch>
            <a:fillRect/>
          </a:stretch>
        </p:blipFill>
        <p:spPr>
          <a:xfrm>
            <a:off x="7624249" y="4186176"/>
            <a:ext cx="569088" cy="349130"/>
          </a:xfrm>
          <a:prstGeom prst="rect">
            <a:avLst/>
          </a:prstGeom>
        </p:spPr>
      </p:pic>
      <p:pic>
        <p:nvPicPr>
          <p:cNvPr id="25" name="図 24">
            <a:extLst>
              <a:ext uri="{FF2B5EF4-FFF2-40B4-BE49-F238E27FC236}">
                <a16:creationId xmlns:a16="http://schemas.microsoft.com/office/drawing/2014/main" id="{10D27F35-FE9A-4920-93BD-1D3F32B3EFA1}"/>
              </a:ext>
            </a:extLst>
          </p:cNvPr>
          <p:cNvPicPr>
            <a:picLocks noChangeAspect="1"/>
          </p:cNvPicPr>
          <p:nvPr/>
        </p:nvPicPr>
        <p:blipFill>
          <a:blip r:embed="rId11"/>
          <a:stretch>
            <a:fillRect/>
          </a:stretch>
        </p:blipFill>
        <p:spPr>
          <a:xfrm>
            <a:off x="11490222" y="965096"/>
            <a:ext cx="588774" cy="379080"/>
          </a:xfrm>
          <a:prstGeom prst="rect">
            <a:avLst/>
          </a:prstGeom>
        </p:spPr>
      </p:pic>
      <p:pic>
        <p:nvPicPr>
          <p:cNvPr id="26" name="図 25">
            <a:extLst>
              <a:ext uri="{FF2B5EF4-FFF2-40B4-BE49-F238E27FC236}">
                <a16:creationId xmlns:a16="http://schemas.microsoft.com/office/drawing/2014/main" id="{2E9B7C63-1460-418A-AF04-06D5D88910A2}"/>
              </a:ext>
            </a:extLst>
          </p:cNvPr>
          <p:cNvPicPr>
            <a:picLocks noChangeAspect="1"/>
          </p:cNvPicPr>
          <p:nvPr/>
        </p:nvPicPr>
        <p:blipFill>
          <a:blip r:embed="rId12"/>
          <a:stretch>
            <a:fillRect/>
          </a:stretch>
        </p:blipFill>
        <p:spPr>
          <a:xfrm>
            <a:off x="4334048" y="998595"/>
            <a:ext cx="565500" cy="312081"/>
          </a:xfrm>
          <a:prstGeom prst="rect">
            <a:avLst/>
          </a:prstGeom>
        </p:spPr>
      </p:pic>
      <p:pic>
        <p:nvPicPr>
          <p:cNvPr id="27" name="図 26">
            <a:extLst>
              <a:ext uri="{FF2B5EF4-FFF2-40B4-BE49-F238E27FC236}">
                <a16:creationId xmlns:a16="http://schemas.microsoft.com/office/drawing/2014/main" id="{5A852405-7800-479D-B9EB-0DE04C838D3E}"/>
              </a:ext>
            </a:extLst>
          </p:cNvPr>
          <p:cNvPicPr>
            <a:picLocks noChangeAspect="1"/>
          </p:cNvPicPr>
          <p:nvPr/>
        </p:nvPicPr>
        <p:blipFill>
          <a:blip r:embed="rId13"/>
          <a:stretch>
            <a:fillRect/>
          </a:stretch>
        </p:blipFill>
        <p:spPr>
          <a:xfrm>
            <a:off x="286834" y="998595"/>
            <a:ext cx="537063" cy="286827"/>
          </a:xfrm>
          <a:prstGeom prst="rect">
            <a:avLst/>
          </a:prstGeom>
        </p:spPr>
      </p:pic>
      <p:sp>
        <p:nvSpPr>
          <p:cNvPr id="28" name="テキスト ボックス 27">
            <a:extLst>
              <a:ext uri="{FF2B5EF4-FFF2-40B4-BE49-F238E27FC236}">
                <a16:creationId xmlns:a16="http://schemas.microsoft.com/office/drawing/2014/main" id="{5261FACE-1CF8-4E24-9EF1-B2D688ABFE62}"/>
              </a:ext>
            </a:extLst>
          </p:cNvPr>
          <p:cNvSpPr txBox="1"/>
          <p:nvPr/>
        </p:nvSpPr>
        <p:spPr>
          <a:xfrm>
            <a:off x="8642779" y="337289"/>
            <a:ext cx="1384995"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OV/1-2 Bigot</a:t>
            </a:r>
            <a:endParaRPr kumimoji="1" lang="ja-JP" altLang="en-US" dirty="0">
              <a:solidFill>
                <a:schemeClr val="accent1">
                  <a:lumMod val="75000"/>
                </a:schemeClr>
              </a:solidFill>
            </a:endParaRPr>
          </a:p>
        </p:txBody>
      </p:sp>
      <p:pic>
        <p:nvPicPr>
          <p:cNvPr id="29" name="図 28">
            <a:extLst>
              <a:ext uri="{FF2B5EF4-FFF2-40B4-BE49-F238E27FC236}">
                <a16:creationId xmlns:a16="http://schemas.microsoft.com/office/drawing/2014/main" id="{831A871A-7B72-4522-A82E-463600663B4A}"/>
              </a:ext>
            </a:extLst>
          </p:cNvPr>
          <p:cNvPicPr>
            <a:picLocks noChangeAspect="1"/>
          </p:cNvPicPr>
          <p:nvPr/>
        </p:nvPicPr>
        <p:blipFill>
          <a:blip r:embed="rId14"/>
          <a:stretch>
            <a:fillRect/>
          </a:stretch>
        </p:blipFill>
        <p:spPr>
          <a:xfrm>
            <a:off x="11320166" y="4158656"/>
            <a:ext cx="585000" cy="374220"/>
          </a:xfrm>
          <a:prstGeom prst="rect">
            <a:avLst/>
          </a:prstGeom>
        </p:spPr>
      </p:pic>
      <p:sp>
        <p:nvSpPr>
          <p:cNvPr id="30" name="テキスト ボックス 29">
            <a:extLst>
              <a:ext uri="{FF2B5EF4-FFF2-40B4-BE49-F238E27FC236}">
                <a16:creationId xmlns:a16="http://schemas.microsoft.com/office/drawing/2014/main" id="{0E7C8885-E38F-45D9-89E5-D40D3682422A}"/>
              </a:ext>
            </a:extLst>
          </p:cNvPr>
          <p:cNvSpPr txBox="1"/>
          <p:nvPr/>
        </p:nvSpPr>
        <p:spPr>
          <a:xfrm>
            <a:off x="8335971" y="4042441"/>
            <a:ext cx="1428533" cy="461665"/>
          </a:xfrm>
          <a:prstGeom prst="rect">
            <a:avLst/>
          </a:prstGeom>
          <a:solidFill>
            <a:schemeClr val="accent5">
              <a:lumMod val="75000"/>
            </a:schemeClr>
          </a:solidFill>
        </p:spPr>
        <p:txBody>
          <a:bodyPr wrap="none" rtlCol="0">
            <a:spAutoFit/>
          </a:bodyPr>
          <a:lstStyle/>
          <a:p>
            <a:r>
              <a:rPr lang="en-US" altLang="ja-JP" sz="2400" b="1" dirty="0" err="1">
                <a:solidFill>
                  <a:schemeClr val="bg1"/>
                </a:solidFill>
              </a:rPr>
              <a:t>Cryoplant</a:t>
            </a:r>
            <a:endParaRPr kumimoji="1" lang="ja-JP" altLang="en-US" sz="2400" b="1" dirty="0">
              <a:solidFill>
                <a:schemeClr val="bg1"/>
              </a:solidFill>
            </a:endParaRPr>
          </a:p>
        </p:txBody>
      </p:sp>
    </p:spTree>
    <p:extLst>
      <p:ext uri="{BB962C8B-B14F-4D97-AF65-F5344CB8AC3E}">
        <p14:creationId xmlns:p14="http://schemas.microsoft.com/office/powerpoint/2010/main" val="26270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468799"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5261FACE-1CF8-4E24-9EF1-B2D688ABFE62}"/>
              </a:ext>
            </a:extLst>
          </p:cNvPr>
          <p:cNvSpPr txBox="1"/>
          <p:nvPr/>
        </p:nvSpPr>
        <p:spPr>
          <a:xfrm>
            <a:off x="8642779" y="329338"/>
            <a:ext cx="2051908"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OV/1-1 Chakraborty</a:t>
            </a:r>
            <a:endParaRPr kumimoji="1" lang="ja-JP" altLang="en-US" dirty="0">
              <a:solidFill>
                <a:schemeClr val="accent1">
                  <a:lumMod val="75000"/>
                </a:schemeClr>
              </a:solidFill>
            </a:endParaRPr>
          </a:p>
        </p:txBody>
      </p:sp>
      <p:sp>
        <p:nvSpPr>
          <p:cNvPr id="31" name="Content Placeholder 1">
            <a:extLst>
              <a:ext uri="{FF2B5EF4-FFF2-40B4-BE49-F238E27FC236}">
                <a16:creationId xmlns:a16="http://schemas.microsoft.com/office/drawing/2014/main" id="{01930131-AF58-4497-8C82-6F355095E066}"/>
              </a:ext>
            </a:extLst>
          </p:cNvPr>
          <p:cNvSpPr txBox="1">
            <a:spLocks/>
          </p:cNvSpPr>
          <p:nvPr/>
        </p:nvSpPr>
        <p:spPr>
          <a:xfrm>
            <a:off x="1549306" y="1459022"/>
            <a:ext cx="8715436" cy="5357850"/>
          </a:xfrm>
          <a:prstGeom prst="roundRect">
            <a:avLst>
              <a:gd name="adj" fmla="val 5585"/>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dirty="0"/>
              <a:t>Cryostat</a:t>
            </a:r>
          </a:p>
          <a:p>
            <a:pPr lvl="1"/>
            <a:r>
              <a:rPr lang="en-US" dirty="0"/>
              <a:t>Distortion control &amp; </a:t>
            </a:r>
            <a:r>
              <a:rPr lang="en-US" u="sng" dirty="0">
                <a:solidFill>
                  <a:srgbClr val="00B050"/>
                </a:solidFill>
              </a:rPr>
              <a:t>Dimensional accuracy (~0.3%) </a:t>
            </a:r>
            <a:r>
              <a:rPr lang="en-US" dirty="0"/>
              <a:t>in welding across 25-200 mm thick SS304/304L for ~</a:t>
            </a:r>
            <a:r>
              <a:rPr lang="en-US" u="sng" dirty="0">
                <a:solidFill>
                  <a:srgbClr val="00B050"/>
                </a:solidFill>
              </a:rPr>
              <a:t>29 m </a:t>
            </a:r>
            <a:r>
              <a:rPr lang="en-US" u="sng" dirty="0" err="1">
                <a:solidFill>
                  <a:srgbClr val="00B050"/>
                </a:solidFill>
              </a:rPr>
              <a:t>dia</a:t>
            </a:r>
            <a:r>
              <a:rPr lang="en-US" u="sng" dirty="0">
                <a:solidFill>
                  <a:srgbClr val="00B050"/>
                </a:solidFill>
              </a:rPr>
              <a:t>, ~29 m height </a:t>
            </a:r>
            <a:r>
              <a:rPr lang="en-US" dirty="0"/>
              <a:t>structure</a:t>
            </a:r>
          </a:p>
          <a:p>
            <a:pPr lvl="1"/>
            <a:r>
              <a:rPr lang="en-US" dirty="0"/>
              <a:t>Segmentation, assembly in workshop and pit assembly and welding</a:t>
            </a:r>
          </a:p>
          <a:p>
            <a:r>
              <a:rPr lang="en-US" dirty="0" err="1"/>
              <a:t>Cryo</a:t>
            </a:r>
            <a:r>
              <a:rPr lang="en-US" dirty="0"/>
              <a:t> lines and </a:t>
            </a:r>
            <a:r>
              <a:rPr lang="en-US" dirty="0" err="1"/>
              <a:t>Cryo</a:t>
            </a:r>
            <a:r>
              <a:rPr lang="en-US" dirty="0"/>
              <a:t> distribution</a:t>
            </a:r>
          </a:p>
          <a:p>
            <a:pPr lvl="1"/>
            <a:r>
              <a:rPr lang="en-US" dirty="0" err="1"/>
              <a:t>Cryolines</a:t>
            </a:r>
            <a:r>
              <a:rPr lang="en-US" dirty="0"/>
              <a:t>: Low heat load </a:t>
            </a:r>
            <a:r>
              <a:rPr lang="en-US" u="sng" dirty="0">
                <a:solidFill>
                  <a:srgbClr val="00B050"/>
                </a:solidFill>
              </a:rPr>
              <a:t>1.2 W/m @ 4.5 K &amp; 4.5 W/m @ 80K, </a:t>
            </a:r>
            <a:r>
              <a:rPr lang="en-US" u="sng" dirty="0" err="1">
                <a:solidFill>
                  <a:srgbClr val="00B050"/>
                </a:solidFill>
              </a:rPr>
              <a:t>Multiprocess</a:t>
            </a:r>
            <a:r>
              <a:rPr lang="en-US" u="sng" dirty="0">
                <a:solidFill>
                  <a:srgbClr val="00B050"/>
                </a:solidFill>
              </a:rPr>
              <a:t> lines (</a:t>
            </a:r>
            <a:r>
              <a:rPr lang="en-US" u="sng" dirty="0" err="1">
                <a:solidFill>
                  <a:srgbClr val="00B050"/>
                </a:solidFill>
              </a:rPr>
              <a:t>upto</a:t>
            </a:r>
            <a:r>
              <a:rPr lang="en-US" u="sng" dirty="0">
                <a:solidFill>
                  <a:srgbClr val="00B050"/>
                </a:solidFill>
              </a:rPr>
              <a:t> 7 process pipes)</a:t>
            </a:r>
            <a:r>
              <a:rPr lang="en-US" dirty="0"/>
              <a:t>. 5 km of cryogenic transfer lines</a:t>
            </a:r>
          </a:p>
          <a:p>
            <a:pPr lvl="1"/>
            <a:r>
              <a:rPr lang="en-US" dirty="0" err="1"/>
              <a:t>Cryo</a:t>
            </a:r>
            <a:r>
              <a:rPr lang="en-US" dirty="0"/>
              <a:t> Distribution: Minimizing the pulse effect to 75 kW refrigerator, using a 3 kg/s cold circulator – which requires development</a:t>
            </a:r>
          </a:p>
          <a:p>
            <a:r>
              <a:rPr lang="en-US" dirty="0"/>
              <a:t>IWS</a:t>
            </a:r>
          </a:p>
          <a:p>
            <a:pPr lvl="1"/>
            <a:r>
              <a:rPr lang="en-US" dirty="0"/>
              <a:t>Ensuring </a:t>
            </a:r>
            <a:r>
              <a:rPr lang="en-US" u="sng" dirty="0">
                <a:solidFill>
                  <a:srgbClr val="00B050"/>
                </a:solidFill>
              </a:rPr>
              <a:t>~9000 block assemblies out of 3,50,000 </a:t>
            </a:r>
            <a:r>
              <a:rPr lang="en-US" dirty="0"/>
              <a:t>components</a:t>
            </a:r>
          </a:p>
          <a:p>
            <a:pPr lvl="1"/>
            <a:r>
              <a:rPr lang="en-US" dirty="0"/>
              <a:t>Establishing corrosion data for IWS under simulated operating conditions</a:t>
            </a:r>
          </a:p>
          <a:p>
            <a:r>
              <a:rPr lang="en-US" dirty="0"/>
              <a:t>CWS</a:t>
            </a:r>
          </a:p>
          <a:p>
            <a:pPr lvl="1"/>
            <a:r>
              <a:rPr lang="en-US" dirty="0"/>
              <a:t>System Design, taking into account concurrent client design evolution</a:t>
            </a:r>
          </a:p>
          <a:p>
            <a:pPr lvl="1"/>
            <a:r>
              <a:rPr lang="en-US" dirty="0"/>
              <a:t>Execution of manufacturing of </a:t>
            </a:r>
            <a:r>
              <a:rPr lang="en-US" dirty="0">
                <a:solidFill>
                  <a:srgbClr val="00B050"/>
                </a:solidFill>
              </a:rPr>
              <a:t>&gt;20 km hydraulic piping under stringent quality requirements,</a:t>
            </a:r>
            <a:r>
              <a:rPr lang="en-US" dirty="0"/>
              <a:t> Procurement management in phase with construction activities</a:t>
            </a:r>
          </a:p>
          <a:p>
            <a:endParaRPr lang="en-US" dirty="0"/>
          </a:p>
          <a:p>
            <a:pPr marL="0" indent="0">
              <a:buFont typeface="Arial" panose="020B0604020202020204" pitchFamily="34" charset="0"/>
              <a:buNone/>
            </a:pPr>
            <a:endParaRPr lang="en-US" dirty="0"/>
          </a:p>
        </p:txBody>
      </p:sp>
      <p:sp>
        <p:nvSpPr>
          <p:cNvPr id="32" name="Title 2">
            <a:extLst>
              <a:ext uri="{FF2B5EF4-FFF2-40B4-BE49-F238E27FC236}">
                <a16:creationId xmlns:a16="http://schemas.microsoft.com/office/drawing/2014/main" id="{80575257-5063-4204-AF63-2886919DAB2B}"/>
              </a:ext>
            </a:extLst>
          </p:cNvPr>
          <p:cNvSpPr txBox="1">
            <a:spLocks/>
          </p:cNvSpPr>
          <p:nvPr/>
        </p:nvSpPr>
        <p:spPr>
          <a:xfrm>
            <a:off x="2859024" y="814738"/>
            <a:ext cx="6858000" cy="642942"/>
          </a:xfrm>
          <a:prstGeom prst="roundRect">
            <a:avLst>
              <a:gd name="adj" fmla="val 16667"/>
            </a:avLst>
          </a:prstGeom>
          <a:solidFill>
            <a:srgbClr val="000099"/>
          </a:solidFill>
          <a:ln>
            <a:solidFill>
              <a:srgbClr val="000099"/>
            </a:solidFill>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sz="2800" b="1" dirty="0">
                <a:solidFill>
                  <a:schemeClr val="bg1"/>
                </a:solidFill>
              </a:rPr>
              <a:t>Challenges – Some examples (1/2)</a:t>
            </a:r>
          </a:p>
        </p:txBody>
      </p:sp>
      <p:sp>
        <p:nvSpPr>
          <p:cNvPr id="3" name="テキスト ボックス 2">
            <a:extLst>
              <a:ext uri="{FF2B5EF4-FFF2-40B4-BE49-F238E27FC236}">
                <a16:creationId xmlns:a16="http://schemas.microsoft.com/office/drawing/2014/main" id="{06E00F55-6258-4677-A8C6-BF1B52BDEEF4}"/>
              </a:ext>
            </a:extLst>
          </p:cNvPr>
          <p:cNvSpPr txBox="1"/>
          <p:nvPr/>
        </p:nvSpPr>
        <p:spPr>
          <a:xfrm>
            <a:off x="1538943" y="6293652"/>
            <a:ext cx="9030806" cy="523220"/>
          </a:xfrm>
          <a:prstGeom prst="rect">
            <a:avLst/>
          </a:prstGeom>
          <a:noFill/>
        </p:spPr>
        <p:txBody>
          <a:bodyPr wrap="none" rtlCol="0">
            <a:spAutoFit/>
          </a:bodyPr>
          <a:lstStyle/>
          <a:p>
            <a:r>
              <a:rPr kumimoji="1" lang="en-US" altLang="ja-JP" sz="2800" b="1" dirty="0">
                <a:solidFill>
                  <a:srgbClr val="FF0000"/>
                </a:solidFill>
              </a:rPr>
              <a:t>Challenging everyday, and ITER is moving forward</a:t>
            </a:r>
            <a:r>
              <a:rPr lang="en-US" altLang="ja-JP" sz="2800" b="1" dirty="0">
                <a:solidFill>
                  <a:srgbClr val="FF0000"/>
                </a:solidFill>
              </a:rPr>
              <a:t> everyday.</a:t>
            </a:r>
            <a:endParaRPr kumimoji="1" lang="ja-JP" altLang="en-US" sz="2800" b="1" dirty="0">
              <a:solidFill>
                <a:srgbClr val="FF0000"/>
              </a:solidFill>
            </a:endParaRPr>
          </a:p>
        </p:txBody>
      </p:sp>
    </p:spTree>
    <p:extLst>
      <p:ext uri="{BB962C8B-B14F-4D97-AF65-F5344CB8AC3E}">
        <p14:creationId xmlns:p14="http://schemas.microsoft.com/office/powerpoint/2010/main" val="1534607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11" descr="D:\Desktop\NEW-2016-JAD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241" y="814491"/>
            <a:ext cx="721412" cy="7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F58BBCD5-A853-44F0-9F12-C37141C95DF4}"/>
              </a:ext>
            </a:extLst>
          </p:cNvPr>
          <p:cNvSpPr txBox="1"/>
          <p:nvPr/>
        </p:nvSpPr>
        <p:spPr>
          <a:xfrm>
            <a:off x="3468799"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CE00CD62-197D-467F-B0E2-074679E71B5F}"/>
              </a:ext>
            </a:extLst>
          </p:cNvPr>
          <p:cNvSpPr txBox="1"/>
          <p:nvPr/>
        </p:nvSpPr>
        <p:spPr>
          <a:xfrm>
            <a:off x="8642779" y="329338"/>
            <a:ext cx="3221331"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FIP/1-1 </a:t>
            </a:r>
            <a:r>
              <a:rPr kumimoji="1" lang="en-US" altLang="ja-JP" dirty="0" err="1">
                <a:solidFill>
                  <a:schemeClr val="accent1">
                    <a:lumMod val="75000"/>
                  </a:schemeClr>
                </a:solidFill>
              </a:rPr>
              <a:t>Nakahira</a:t>
            </a:r>
            <a:r>
              <a:rPr kumimoji="1" lang="en-US" altLang="ja-JP" dirty="0">
                <a:solidFill>
                  <a:schemeClr val="accent1">
                    <a:lumMod val="75000"/>
                  </a:schemeClr>
                </a:solidFill>
              </a:rPr>
              <a:t>, </a:t>
            </a:r>
            <a:r>
              <a:rPr lang="en-US" altLang="ja-JP" dirty="0">
                <a:solidFill>
                  <a:schemeClr val="accent1">
                    <a:lumMod val="75000"/>
                  </a:schemeClr>
                </a:solidFill>
              </a:rPr>
              <a:t>FIP/P1-4 Smith</a:t>
            </a:r>
            <a:endParaRPr lang="ja-JP" altLang="en-US" dirty="0">
              <a:solidFill>
                <a:schemeClr val="accent1">
                  <a:lumMod val="75000"/>
                </a:schemeClr>
              </a:solidFill>
            </a:endParaRPr>
          </a:p>
        </p:txBody>
      </p:sp>
      <p:pic>
        <p:nvPicPr>
          <p:cNvPr id="6" name="図 5">
            <a:extLst>
              <a:ext uri="{FF2B5EF4-FFF2-40B4-BE49-F238E27FC236}">
                <a16:creationId xmlns:a16="http://schemas.microsoft.com/office/drawing/2014/main" id="{DE9E5285-BD47-4550-9081-4D92DFC864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91" t="3902" r="2581" b="7052"/>
          <a:stretch/>
        </p:blipFill>
        <p:spPr>
          <a:xfrm>
            <a:off x="1179576" y="2354277"/>
            <a:ext cx="3521162" cy="3219349"/>
          </a:xfrm>
          <a:prstGeom prst="rect">
            <a:avLst/>
          </a:prstGeom>
        </p:spPr>
      </p:pic>
      <p:pic>
        <p:nvPicPr>
          <p:cNvPr id="7" name="図 6">
            <a:extLst>
              <a:ext uri="{FF2B5EF4-FFF2-40B4-BE49-F238E27FC236}">
                <a16:creationId xmlns:a16="http://schemas.microsoft.com/office/drawing/2014/main" id="{C5BE609F-0273-4001-A7FD-85A7A3CEE5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413956" y="2702229"/>
            <a:ext cx="2621040" cy="1965781"/>
          </a:xfrm>
          <a:prstGeom prst="rect">
            <a:avLst/>
          </a:prstGeom>
          <a:ln w="38100">
            <a:solidFill>
              <a:schemeClr val="bg1"/>
            </a:solidFill>
          </a:ln>
        </p:spPr>
      </p:pic>
      <p:sp>
        <p:nvSpPr>
          <p:cNvPr id="8" name="テキスト ボックス 7">
            <a:extLst>
              <a:ext uri="{FF2B5EF4-FFF2-40B4-BE49-F238E27FC236}">
                <a16:creationId xmlns:a16="http://schemas.microsoft.com/office/drawing/2014/main" id="{61E9651E-E2C8-4C26-B084-A6F3108146C1}"/>
              </a:ext>
            </a:extLst>
          </p:cNvPr>
          <p:cNvSpPr txBox="1"/>
          <p:nvPr/>
        </p:nvSpPr>
        <p:spPr>
          <a:xfrm>
            <a:off x="5223810" y="4995640"/>
            <a:ext cx="1018227" cy="646331"/>
          </a:xfrm>
          <a:prstGeom prst="rect">
            <a:avLst/>
          </a:prstGeom>
          <a:noFill/>
        </p:spPr>
        <p:txBody>
          <a:bodyPr wrap="none" rtlCol="0">
            <a:spAutoFit/>
          </a:bodyPr>
          <a:lstStyle/>
          <a:p>
            <a:pPr algn="l" rtl="0"/>
            <a:r>
              <a:rPr lang="en" dirty="0">
                <a:latin typeface="Arial" panose="020B0604020202020204" pitchFamily="34" charset="0"/>
                <a:cs typeface="Arial" panose="020B0604020202020204" pitchFamily="34" charset="0"/>
              </a:rPr>
              <a:t>Aligned </a:t>
            </a:r>
          </a:p>
          <a:p>
            <a:pPr algn="l" rtl="0"/>
            <a:r>
              <a:rPr lang="en" dirty="0">
                <a:latin typeface="Arial" panose="020B0604020202020204" pitchFamily="34" charset="0"/>
                <a:cs typeface="Arial" panose="020B0604020202020204" pitchFamily="34" charset="0"/>
              </a:rPr>
              <a:t>grooves</a:t>
            </a:r>
          </a:p>
        </p:txBody>
      </p:sp>
      <p:pic>
        <p:nvPicPr>
          <p:cNvPr id="9" name="図 8">
            <a:extLst>
              <a:ext uri="{FF2B5EF4-FFF2-40B4-BE49-F238E27FC236}">
                <a16:creationId xmlns:a16="http://schemas.microsoft.com/office/drawing/2014/main" id="{08A23930-6544-4AC5-A97E-1488558BD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5110" y="2386503"/>
            <a:ext cx="4299132" cy="3224350"/>
          </a:xfrm>
          <a:prstGeom prst="rect">
            <a:avLst/>
          </a:prstGeom>
        </p:spPr>
      </p:pic>
      <p:sp>
        <p:nvSpPr>
          <p:cNvPr id="10" name="テキスト ボックス 9">
            <a:extLst>
              <a:ext uri="{FF2B5EF4-FFF2-40B4-BE49-F238E27FC236}">
                <a16:creationId xmlns:a16="http://schemas.microsoft.com/office/drawing/2014/main" id="{08B9349E-2C9A-426C-A89E-084285E24B04}"/>
              </a:ext>
            </a:extLst>
          </p:cNvPr>
          <p:cNvSpPr txBox="1"/>
          <p:nvPr/>
        </p:nvSpPr>
        <p:spPr>
          <a:xfrm>
            <a:off x="1179576" y="5572629"/>
            <a:ext cx="9884665" cy="923330"/>
          </a:xfrm>
          <a:prstGeom prst="rect">
            <a:avLst/>
          </a:prstGeom>
          <a:noFill/>
        </p:spPr>
        <p:txBody>
          <a:bodyPr wrap="square" rtlCol="0">
            <a:spAutoFit/>
          </a:bodyPr>
          <a:lstStyle/>
          <a:p>
            <a:pPr algn="ctr"/>
            <a:r>
              <a:rPr lang="en-US" altLang="ja-JP" dirty="0">
                <a:latin typeface="Arial" panose="020B0604020202020204" pitchFamily="34" charset="0"/>
                <a:cs typeface="Arial" panose="020B0604020202020204" pitchFamily="34" charset="0"/>
              </a:rPr>
              <a:t>Fitting test at Hyundai Heavy Industries (left) and at Mitsubishi Heavy Industry(right), where inboard and outboard structures were placed 0.5 mm apart each other</a:t>
            </a:r>
            <a:endParaRPr lang="ja-JP" altLang="en-US" dirty="0"/>
          </a:p>
          <a:p>
            <a:pPr algn="ctr"/>
            <a:r>
              <a:rPr lang="en-US" altLang="ja-JP" dirty="0">
                <a:latin typeface="Arial" panose="020B0604020202020204" pitchFamily="34" charset="0"/>
                <a:cs typeface="Arial" panose="020B0604020202020204" pitchFamily="34" charset="0"/>
              </a:rPr>
              <a:t>  </a:t>
            </a:r>
            <a:endParaRPr lang="ja-JP" altLang="en-US"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B043B66F-47CA-4ECE-A37D-E9FA173DE3A3}"/>
              </a:ext>
            </a:extLst>
          </p:cNvPr>
          <p:cNvSpPr txBox="1"/>
          <p:nvPr/>
        </p:nvSpPr>
        <p:spPr>
          <a:xfrm>
            <a:off x="262128" y="751072"/>
            <a:ext cx="11667744" cy="1569660"/>
          </a:xfrm>
          <a:prstGeom prst="rect">
            <a:avLst/>
          </a:prstGeom>
          <a:noFill/>
        </p:spPr>
        <p:txBody>
          <a:bodyPr wrap="square" rtlCol="0">
            <a:spAutoFit/>
          </a:bodyPr>
          <a:lstStyle/>
          <a:p>
            <a:pPr algn="ctr"/>
            <a:r>
              <a:rPr kumimoji="1" lang="en-US" altLang="ja-JP" sz="2400" b="1" dirty="0">
                <a:solidFill>
                  <a:srgbClr val="FF0000"/>
                </a:solidFill>
              </a:rPr>
              <a:t>Completion the first TF coil structure of ITER</a:t>
            </a:r>
          </a:p>
          <a:p>
            <a:r>
              <a:rPr lang="en-US" altLang="ja-JP" dirty="0"/>
              <a:t>The first ITER Toroidal field Coil Structure (TFCS) has been successfully completed by Japan and Korea. </a:t>
            </a:r>
          </a:p>
          <a:p>
            <a:r>
              <a:rPr lang="en-US" altLang="ja-JP" dirty="0"/>
              <a:t>This was achieved resolving five major breakthroughs:</a:t>
            </a:r>
          </a:p>
          <a:p>
            <a:r>
              <a:rPr lang="en-US" altLang="ja-JP" dirty="0" err="1"/>
              <a:t>i</a:t>
            </a:r>
            <a:r>
              <a:rPr lang="en-US" altLang="ja-JP" dirty="0"/>
              <a:t>) New materials, ii) Partial penetration welding, iii) Welding deformation control, iv) Specialized ultrasonic testing, and Fitting the large (16 m x 9 m) structure within tolerances of 0.5 mm.</a:t>
            </a:r>
            <a:endParaRPr kumimoji="1" lang="ja-JP" altLang="en-US" dirty="0"/>
          </a:p>
        </p:txBody>
      </p:sp>
      <p:sp>
        <p:nvSpPr>
          <p:cNvPr id="12" name="テキスト ボックス 11">
            <a:extLst>
              <a:ext uri="{FF2B5EF4-FFF2-40B4-BE49-F238E27FC236}">
                <a16:creationId xmlns:a16="http://schemas.microsoft.com/office/drawing/2014/main" id="{DE26C91E-AB4B-45B5-B36C-BD3A6887A753}"/>
              </a:ext>
            </a:extLst>
          </p:cNvPr>
          <p:cNvSpPr txBox="1"/>
          <p:nvPr/>
        </p:nvSpPr>
        <p:spPr>
          <a:xfrm>
            <a:off x="1258515" y="6306012"/>
            <a:ext cx="8531759" cy="461665"/>
          </a:xfrm>
          <a:prstGeom prst="rect">
            <a:avLst/>
          </a:prstGeom>
          <a:noFill/>
        </p:spPr>
        <p:txBody>
          <a:bodyPr wrap="none" rtlCol="0">
            <a:spAutoFit/>
          </a:bodyPr>
          <a:lstStyle/>
          <a:p>
            <a:r>
              <a:rPr lang="en-US" altLang="ja-JP" sz="2400" b="1" dirty="0">
                <a:solidFill>
                  <a:srgbClr val="FF0000"/>
                </a:solidFill>
              </a:rPr>
              <a:t>First module of Center Solenoid scheduled for completion in 2018</a:t>
            </a:r>
            <a:endParaRPr kumimoji="1" lang="ja-JP" altLang="en-US" sz="2400" b="1" dirty="0">
              <a:solidFill>
                <a:srgbClr val="FF0000"/>
              </a:solidFill>
            </a:endParaRPr>
          </a:p>
        </p:txBody>
      </p:sp>
    </p:spTree>
    <p:extLst>
      <p:ext uri="{BB962C8B-B14F-4D97-AF65-F5344CB8AC3E}">
        <p14:creationId xmlns:p14="http://schemas.microsoft.com/office/powerpoint/2010/main" val="63349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BBCD5-A853-44F0-9F12-C37141C95DF4}"/>
              </a:ext>
            </a:extLst>
          </p:cNvPr>
          <p:cNvSpPr txBox="1"/>
          <p:nvPr/>
        </p:nvSpPr>
        <p:spPr>
          <a:xfrm>
            <a:off x="3468799"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CE00CD62-197D-467F-B0E2-074679E71B5F}"/>
              </a:ext>
            </a:extLst>
          </p:cNvPr>
          <p:cNvSpPr txBox="1"/>
          <p:nvPr/>
        </p:nvSpPr>
        <p:spPr>
          <a:xfrm>
            <a:off x="8642779" y="337289"/>
            <a:ext cx="3032433"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FIP/1-2Ra Oda, </a:t>
            </a:r>
            <a:r>
              <a:rPr kumimoji="1" lang="en-US" altLang="ja-JP" dirty="0" err="1">
                <a:solidFill>
                  <a:schemeClr val="accent1">
                    <a:lumMod val="75000"/>
                  </a:schemeClr>
                </a:solidFill>
              </a:rPr>
              <a:t>Rb</a:t>
            </a:r>
            <a:r>
              <a:rPr kumimoji="1" lang="en-US" altLang="ja-JP" dirty="0">
                <a:solidFill>
                  <a:schemeClr val="accent1">
                    <a:lumMod val="75000"/>
                  </a:schemeClr>
                </a:solidFill>
              </a:rPr>
              <a:t> </a:t>
            </a:r>
            <a:r>
              <a:rPr kumimoji="1" lang="en-US" altLang="ja-JP" dirty="0" err="1">
                <a:solidFill>
                  <a:schemeClr val="accent1">
                    <a:lumMod val="75000"/>
                  </a:schemeClr>
                </a:solidFill>
              </a:rPr>
              <a:t>Gantenbein</a:t>
            </a:r>
            <a:endParaRPr kumimoji="1" lang="ja-JP" altLang="en-US" dirty="0">
              <a:solidFill>
                <a:schemeClr val="accent1">
                  <a:lumMod val="75000"/>
                </a:schemeClr>
              </a:solidFill>
            </a:endParaRPr>
          </a:p>
        </p:txBody>
      </p:sp>
      <p:pic>
        <p:nvPicPr>
          <p:cNvPr id="2" name="図 1">
            <a:extLst>
              <a:ext uri="{FF2B5EF4-FFF2-40B4-BE49-F238E27FC236}">
                <a16:creationId xmlns:a16="http://schemas.microsoft.com/office/drawing/2014/main" id="{DA7D3CBD-869F-40B5-AD7C-04A0C166C265}"/>
              </a:ext>
            </a:extLst>
          </p:cNvPr>
          <p:cNvPicPr>
            <a:picLocks noChangeAspect="1"/>
          </p:cNvPicPr>
          <p:nvPr/>
        </p:nvPicPr>
        <p:blipFill>
          <a:blip r:embed="rId3"/>
          <a:stretch>
            <a:fillRect/>
          </a:stretch>
        </p:blipFill>
        <p:spPr>
          <a:xfrm>
            <a:off x="2176272" y="1345952"/>
            <a:ext cx="7726132" cy="5411463"/>
          </a:xfrm>
          <a:prstGeom prst="rect">
            <a:avLst/>
          </a:prstGeom>
        </p:spPr>
      </p:pic>
      <p:sp>
        <p:nvSpPr>
          <p:cNvPr id="3" name="テキスト ボックス 2">
            <a:extLst>
              <a:ext uri="{FF2B5EF4-FFF2-40B4-BE49-F238E27FC236}">
                <a16:creationId xmlns:a16="http://schemas.microsoft.com/office/drawing/2014/main" id="{1C784923-0869-4F4A-8EA1-1D71EEBA24B6}"/>
              </a:ext>
            </a:extLst>
          </p:cNvPr>
          <p:cNvSpPr txBox="1"/>
          <p:nvPr/>
        </p:nvSpPr>
        <p:spPr>
          <a:xfrm>
            <a:off x="1412626" y="728734"/>
            <a:ext cx="9390519" cy="646331"/>
          </a:xfrm>
          <a:prstGeom prst="rect">
            <a:avLst/>
          </a:prstGeom>
          <a:noFill/>
        </p:spPr>
        <p:txBody>
          <a:bodyPr wrap="none" rtlCol="0">
            <a:spAutoFit/>
          </a:bodyPr>
          <a:lstStyle/>
          <a:p>
            <a:r>
              <a:rPr kumimoji="1" lang="en-US" altLang="ja-JP" sz="3600" b="1" dirty="0"/>
              <a:t>Status of </a:t>
            </a:r>
            <a:r>
              <a:rPr kumimoji="1" lang="en-US" altLang="ja-JP" sz="3600" b="1" dirty="0">
                <a:solidFill>
                  <a:srgbClr val="FF0000"/>
                </a:solidFill>
              </a:rPr>
              <a:t>ITER Gyrotron R&amp;D in JA, RF, EU and IN</a:t>
            </a:r>
            <a:endParaRPr kumimoji="1" lang="ja-JP" altLang="en-US" sz="3600" b="1" dirty="0">
              <a:solidFill>
                <a:srgbClr val="FF0000"/>
              </a:solidFill>
            </a:endParaRPr>
          </a:p>
        </p:txBody>
      </p:sp>
    </p:spTree>
    <p:extLst>
      <p:ext uri="{BB962C8B-B14F-4D97-AF65-F5344CB8AC3E}">
        <p14:creationId xmlns:p14="http://schemas.microsoft.com/office/powerpoint/2010/main" val="3659759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BBCD5-A853-44F0-9F12-C37141C95DF4}"/>
              </a:ext>
            </a:extLst>
          </p:cNvPr>
          <p:cNvSpPr txBox="1"/>
          <p:nvPr/>
        </p:nvSpPr>
        <p:spPr>
          <a:xfrm>
            <a:off x="3468799" y="1"/>
            <a:ext cx="5173980" cy="830997"/>
          </a:xfrm>
          <a:prstGeom prst="rect">
            <a:avLst/>
          </a:prstGeom>
          <a:noFill/>
        </p:spPr>
        <p:txBody>
          <a:bodyPr wrap="none" rtlCol="0">
            <a:spAutoFit/>
          </a:bodyPr>
          <a:lstStyle/>
          <a:p>
            <a:pPr algn="ct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ja-JP" altLang="en-US" sz="48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CE00CD62-197D-467F-B0E2-074679E71B5F}"/>
              </a:ext>
            </a:extLst>
          </p:cNvPr>
          <p:cNvSpPr txBox="1"/>
          <p:nvPr/>
        </p:nvSpPr>
        <p:spPr>
          <a:xfrm>
            <a:off x="10095924" y="4929499"/>
            <a:ext cx="1771767"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FIP/1-2Rb Trivedi</a:t>
            </a:r>
            <a:endParaRPr kumimoji="1" lang="ja-JP" altLang="en-US" dirty="0">
              <a:solidFill>
                <a:schemeClr val="accent1">
                  <a:lumMod val="75000"/>
                </a:schemeClr>
              </a:solidFill>
            </a:endParaRPr>
          </a:p>
        </p:txBody>
      </p:sp>
      <p:sp>
        <p:nvSpPr>
          <p:cNvPr id="13" name="正方形/長方形 12">
            <a:extLst>
              <a:ext uri="{FF2B5EF4-FFF2-40B4-BE49-F238E27FC236}">
                <a16:creationId xmlns:a16="http://schemas.microsoft.com/office/drawing/2014/main" id="{B24E2C66-DA21-45DB-B0C6-01E7F1827D0B}"/>
              </a:ext>
            </a:extLst>
          </p:cNvPr>
          <p:cNvSpPr/>
          <p:nvPr/>
        </p:nvSpPr>
        <p:spPr bwMode="auto">
          <a:xfrm>
            <a:off x="5213044" y="3064047"/>
            <a:ext cx="3524932" cy="268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800">
              <a:solidFill>
                <a:prstClr val="white"/>
              </a:solidFill>
            </a:endParaRPr>
          </a:p>
        </p:txBody>
      </p:sp>
      <p:sp>
        <p:nvSpPr>
          <p:cNvPr id="14" name="正方形/長方形 13">
            <a:extLst>
              <a:ext uri="{FF2B5EF4-FFF2-40B4-BE49-F238E27FC236}">
                <a16:creationId xmlns:a16="http://schemas.microsoft.com/office/drawing/2014/main" id="{5E5964B7-C0AF-4C6A-933E-54B3F5AB587F}"/>
              </a:ext>
            </a:extLst>
          </p:cNvPr>
          <p:cNvSpPr/>
          <p:nvPr/>
        </p:nvSpPr>
        <p:spPr bwMode="auto">
          <a:xfrm>
            <a:off x="5114827" y="2283961"/>
            <a:ext cx="4121091" cy="437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800">
              <a:solidFill>
                <a:prstClr val="white"/>
              </a:solidFill>
            </a:endParaRPr>
          </a:p>
        </p:txBody>
      </p:sp>
      <p:sp>
        <p:nvSpPr>
          <p:cNvPr id="15" name="テキスト ボックス 1222">
            <a:extLst>
              <a:ext uri="{FF2B5EF4-FFF2-40B4-BE49-F238E27FC236}">
                <a16:creationId xmlns:a16="http://schemas.microsoft.com/office/drawing/2014/main" id="{12AB5E4E-76D4-47C8-B29F-8521C7E53988}"/>
              </a:ext>
            </a:extLst>
          </p:cNvPr>
          <p:cNvSpPr txBox="1">
            <a:spLocks noChangeArrowheads="1"/>
          </p:cNvSpPr>
          <p:nvPr/>
        </p:nvSpPr>
        <p:spPr bwMode="auto">
          <a:xfrm>
            <a:off x="5463896" y="3019963"/>
            <a:ext cx="380648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2000" dirty="0">
                <a:solidFill>
                  <a:prstClr val="black"/>
                </a:solidFill>
              </a:rPr>
              <a:t>    </a:t>
            </a:r>
            <a:r>
              <a:rPr lang="en-US" altLang="ja-JP" sz="2000" b="1" dirty="0">
                <a:solidFill>
                  <a:schemeClr val="accent5">
                    <a:lumMod val="75000"/>
                  </a:schemeClr>
                </a:solidFill>
              </a:rPr>
              <a:t>95% reliability </a:t>
            </a:r>
            <a:r>
              <a:rPr lang="en-US" altLang="ja-JP" sz="2000" dirty="0">
                <a:solidFill>
                  <a:prstClr val="black"/>
                </a:solidFill>
              </a:rPr>
              <a:t>was achieved</a:t>
            </a:r>
          </a:p>
          <a:p>
            <a:r>
              <a:rPr lang="en-US" altLang="ja-JP" dirty="0">
                <a:solidFill>
                  <a:prstClr val="black"/>
                </a:solidFill>
              </a:rPr>
              <a:t>with 20 shots of 1MW / 300 s pulse.</a:t>
            </a:r>
            <a:endParaRPr lang="ja-JP" altLang="en-US" dirty="0">
              <a:solidFill>
                <a:prstClr val="black"/>
              </a:solidFill>
            </a:endParaRPr>
          </a:p>
        </p:txBody>
      </p:sp>
      <p:sp>
        <p:nvSpPr>
          <p:cNvPr id="16" name="二等辺三角形 15">
            <a:extLst>
              <a:ext uri="{FF2B5EF4-FFF2-40B4-BE49-F238E27FC236}">
                <a16:creationId xmlns:a16="http://schemas.microsoft.com/office/drawing/2014/main" id="{91F31ACA-0DD9-4A11-9719-EDDBC484EC9E}"/>
              </a:ext>
            </a:extLst>
          </p:cNvPr>
          <p:cNvSpPr/>
          <p:nvPr/>
        </p:nvSpPr>
        <p:spPr bwMode="auto">
          <a:xfrm rot="5400000">
            <a:off x="5537087" y="3123978"/>
            <a:ext cx="183030" cy="196648"/>
          </a:xfrm>
          <a:prstGeom prst="triangl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2879725" fontAlgn="base">
              <a:spcBef>
                <a:spcPct val="0"/>
              </a:spcBef>
              <a:spcAft>
                <a:spcPct val="0"/>
              </a:spcAft>
            </a:pPr>
            <a:endParaRPr lang="ja-JP" altLang="en-US" sz="3600">
              <a:solidFill>
                <a:prstClr val="black"/>
              </a:solidFill>
              <a:latin typeface="Arial" charset="0"/>
            </a:endParaRPr>
          </a:p>
        </p:txBody>
      </p:sp>
      <p:sp>
        <p:nvSpPr>
          <p:cNvPr id="18" name="正方形/長方形 17">
            <a:extLst>
              <a:ext uri="{FF2B5EF4-FFF2-40B4-BE49-F238E27FC236}">
                <a16:creationId xmlns:a16="http://schemas.microsoft.com/office/drawing/2014/main" id="{977A5AC6-2B7E-4196-8C5D-9DBC0379DF6D}"/>
              </a:ext>
            </a:extLst>
          </p:cNvPr>
          <p:cNvSpPr/>
          <p:nvPr/>
        </p:nvSpPr>
        <p:spPr bwMode="auto">
          <a:xfrm>
            <a:off x="5251051" y="2836309"/>
            <a:ext cx="3812395" cy="904035"/>
          </a:xfrm>
          <a:prstGeom prst="rect">
            <a:avLst/>
          </a:prstGeom>
          <a:noFill/>
          <a:ln w="254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7200">
              <a:solidFill>
                <a:prstClr val="white"/>
              </a:solidFill>
            </a:endParaRPr>
          </a:p>
        </p:txBody>
      </p:sp>
      <p:sp>
        <p:nvSpPr>
          <p:cNvPr id="19" name="テキスト ボックス 1219">
            <a:extLst>
              <a:ext uri="{FF2B5EF4-FFF2-40B4-BE49-F238E27FC236}">
                <a16:creationId xmlns:a16="http://schemas.microsoft.com/office/drawing/2014/main" id="{4D2F7AE9-BB29-4055-884A-ACEA3C9FEEAE}"/>
              </a:ext>
            </a:extLst>
          </p:cNvPr>
          <p:cNvSpPr txBox="1">
            <a:spLocks noChangeArrowheads="1"/>
          </p:cNvSpPr>
          <p:nvPr/>
        </p:nvSpPr>
        <p:spPr bwMode="auto">
          <a:xfrm>
            <a:off x="5259670" y="2659219"/>
            <a:ext cx="1133452" cy="343207"/>
          </a:xfrm>
          <a:prstGeom prst="rect">
            <a:avLst/>
          </a:prstGeom>
          <a:solidFill>
            <a:schemeClr val="bg1"/>
          </a:solidFill>
          <a:ln w="31750">
            <a:solidFill>
              <a:srgbClr val="FF9900"/>
            </a:solidFill>
            <a:miter lim="800000"/>
            <a:headEnd/>
            <a:tailEnd/>
          </a:ln>
        </p:spPr>
        <p:txBody>
          <a:bodyPr wrap="none">
            <a:spAutoFit/>
          </a:bodyPr>
          <a:lstStyle/>
          <a:p>
            <a:r>
              <a:rPr lang="en-US" altLang="ja-JP" b="1" dirty="0">
                <a:solidFill>
                  <a:prstClr val="black"/>
                </a:solidFill>
              </a:rPr>
              <a:t>Reliability</a:t>
            </a:r>
            <a:endParaRPr lang="ja-JP" altLang="en-US" b="1" dirty="0">
              <a:solidFill>
                <a:prstClr val="black"/>
              </a:solidFill>
            </a:endParaRPr>
          </a:p>
        </p:txBody>
      </p:sp>
      <p:sp>
        <p:nvSpPr>
          <p:cNvPr id="20" name="テキスト ボックス 19">
            <a:extLst>
              <a:ext uri="{FF2B5EF4-FFF2-40B4-BE49-F238E27FC236}">
                <a16:creationId xmlns:a16="http://schemas.microsoft.com/office/drawing/2014/main" id="{8DF7D6DB-C067-4158-9F52-B728813C68B6}"/>
              </a:ext>
            </a:extLst>
          </p:cNvPr>
          <p:cNvSpPr txBox="1"/>
          <p:nvPr/>
        </p:nvSpPr>
        <p:spPr>
          <a:xfrm>
            <a:off x="82296" y="804144"/>
            <a:ext cx="9765792" cy="646331"/>
          </a:xfrm>
          <a:prstGeom prst="rect">
            <a:avLst/>
          </a:prstGeom>
          <a:noFill/>
        </p:spPr>
        <p:txBody>
          <a:bodyPr wrap="square" rtlCol="0">
            <a:spAutoFit/>
          </a:bodyPr>
          <a:lstStyle/>
          <a:p>
            <a:r>
              <a:rPr lang="en-US" altLang="ja-JP" sz="3600" b="1" dirty="0">
                <a:solidFill>
                  <a:srgbClr val="FF0000"/>
                </a:solidFill>
              </a:rPr>
              <a:t>1st 170 GHz Gyrotron demonstrated 1 MW output</a:t>
            </a:r>
          </a:p>
        </p:txBody>
      </p:sp>
      <p:sp>
        <p:nvSpPr>
          <p:cNvPr id="21" name="テキスト ボックス 20">
            <a:extLst>
              <a:ext uri="{FF2B5EF4-FFF2-40B4-BE49-F238E27FC236}">
                <a16:creationId xmlns:a16="http://schemas.microsoft.com/office/drawing/2014/main" id="{6C05FAF6-D169-481C-838D-4FC8558AE06F}"/>
              </a:ext>
            </a:extLst>
          </p:cNvPr>
          <p:cNvSpPr txBox="1"/>
          <p:nvPr/>
        </p:nvSpPr>
        <p:spPr>
          <a:xfrm>
            <a:off x="266368" y="4973552"/>
            <a:ext cx="3531900" cy="1323439"/>
          </a:xfrm>
          <a:prstGeom prst="rect">
            <a:avLst/>
          </a:prstGeom>
          <a:noFill/>
        </p:spPr>
        <p:txBody>
          <a:bodyPr wrap="square" rtlCol="0">
            <a:spAutoFit/>
          </a:bodyPr>
          <a:lstStyle/>
          <a:p>
            <a:r>
              <a:rPr lang="en-US" altLang="ja-JP" sz="2000" dirty="0">
                <a:solidFill>
                  <a:prstClr val="black"/>
                </a:solidFill>
              </a:rPr>
              <a:t>    170 GHz / 300 s pulse with  </a:t>
            </a:r>
            <a:r>
              <a:rPr lang="en-US" altLang="ja-JP" sz="2000" b="1" dirty="0">
                <a:solidFill>
                  <a:schemeClr val="accent5">
                    <a:lumMod val="75000"/>
                  </a:schemeClr>
                </a:solidFill>
              </a:rPr>
              <a:t>1.04MW output power </a:t>
            </a:r>
            <a:r>
              <a:rPr lang="en-US" altLang="ja-JP" sz="2000" dirty="0">
                <a:solidFill>
                  <a:schemeClr val="accent5">
                    <a:lumMod val="75000"/>
                  </a:schemeClr>
                </a:solidFill>
              </a:rPr>
              <a:t>at </a:t>
            </a:r>
            <a:r>
              <a:rPr lang="en-US" altLang="ja-JP" sz="2000" b="1" dirty="0">
                <a:solidFill>
                  <a:schemeClr val="accent5">
                    <a:lumMod val="75000"/>
                  </a:schemeClr>
                </a:solidFill>
              </a:rPr>
              <a:t>51% electric efficiency</a:t>
            </a:r>
            <a:r>
              <a:rPr lang="en-US" altLang="ja-JP" sz="2000" dirty="0">
                <a:solidFill>
                  <a:schemeClr val="accent5">
                    <a:lumMod val="75000"/>
                  </a:schemeClr>
                </a:solidFill>
              </a:rPr>
              <a:t> </a:t>
            </a:r>
            <a:r>
              <a:rPr lang="en-US" altLang="ja-JP" sz="2000" dirty="0">
                <a:solidFill>
                  <a:prstClr val="black"/>
                </a:solidFill>
              </a:rPr>
              <a:t>succeeded achieving criteria for acceptance.</a:t>
            </a:r>
            <a:endParaRPr lang="ja-JP" altLang="en-US" sz="2000" dirty="0">
              <a:solidFill>
                <a:prstClr val="black"/>
              </a:solidFill>
            </a:endParaRPr>
          </a:p>
        </p:txBody>
      </p:sp>
      <p:sp>
        <p:nvSpPr>
          <p:cNvPr id="22" name="テキスト ボックス 21">
            <a:extLst>
              <a:ext uri="{FF2B5EF4-FFF2-40B4-BE49-F238E27FC236}">
                <a16:creationId xmlns:a16="http://schemas.microsoft.com/office/drawing/2014/main" id="{B3A25A36-1F15-47DA-A623-557176F4C8E1}"/>
              </a:ext>
            </a:extLst>
          </p:cNvPr>
          <p:cNvSpPr txBox="1"/>
          <p:nvPr/>
        </p:nvSpPr>
        <p:spPr>
          <a:xfrm>
            <a:off x="5466271" y="1893539"/>
            <a:ext cx="3597175" cy="677108"/>
          </a:xfrm>
          <a:prstGeom prst="rect">
            <a:avLst/>
          </a:prstGeom>
          <a:noFill/>
        </p:spPr>
        <p:txBody>
          <a:bodyPr wrap="square" rtlCol="0">
            <a:spAutoFit/>
          </a:bodyPr>
          <a:lstStyle/>
          <a:p>
            <a:r>
              <a:rPr lang="en-US" altLang="ja-JP" b="1" dirty="0">
                <a:solidFill>
                  <a:srgbClr val="FF0000"/>
                </a:solidFill>
              </a:rPr>
              <a:t>    </a:t>
            </a:r>
            <a:r>
              <a:rPr lang="en-US" altLang="ja-JP" sz="2000" b="1" dirty="0">
                <a:solidFill>
                  <a:schemeClr val="accent5">
                    <a:lumMod val="75000"/>
                  </a:schemeClr>
                </a:solidFill>
              </a:rPr>
              <a:t>5 kHz modulation</a:t>
            </a:r>
            <a:r>
              <a:rPr lang="en-US" altLang="ja-JP" sz="2000" dirty="0">
                <a:solidFill>
                  <a:schemeClr val="accent5">
                    <a:lumMod val="75000"/>
                  </a:schemeClr>
                </a:solidFill>
              </a:rPr>
              <a:t> </a:t>
            </a:r>
            <a:r>
              <a:rPr lang="en-US" altLang="ja-JP" sz="2000" dirty="0">
                <a:solidFill>
                  <a:prstClr val="black"/>
                </a:solidFill>
              </a:rPr>
              <a:t>achieved </a:t>
            </a:r>
            <a:r>
              <a:rPr lang="en-US" altLang="ja-JP" dirty="0">
                <a:solidFill>
                  <a:prstClr val="black"/>
                </a:solidFill>
              </a:rPr>
              <a:t>at 200 s pulse with 0.84 MW power. </a:t>
            </a:r>
            <a:endParaRPr lang="ja-JP" altLang="en-US" dirty="0">
              <a:solidFill>
                <a:prstClr val="black"/>
              </a:solidFill>
            </a:endParaRPr>
          </a:p>
        </p:txBody>
      </p:sp>
      <p:sp>
        <p:nvSpPr>
          <p:cNvPr id="23" name="正方形/長方形 22">
            <a:extLst>
              <a:ext uri="{FF2B5EF4-FFF2-40B4-BE49-F238E27FC236}">
                <a16:creationId xmlns:a16="http://schemas.microsoft.com/office/drawing/2014/main" id="{D25BC32F-0401-4A6F-A119-095B1DE52186}"/>
              </a:ext>
            </a:extLst>
          </p:cNvPr>
          <p:cNvSpPr/>
          <p:nvPr/>
        </p:nvSpPr>
        <p:spPr>
          <a:xfrm>
            <a:off x="206198" y="1641882"/>
            <a:ext cx="3728741" cy="46194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正方形/長方形 23">
            <a:extLst>
              <a:ext uri="{FF2B5EF4-FFF2-40B4-BE49-F238E27FC236}">
                <a16:creationId xmlns:a16="http://schemas.microsoft.com/office/drawing/2014/main" id="{529DA732-C3F6-476A-87B2-0F27EB73BA42}"/>
              </a:ext>
            </a:extLst>
          </p:cNvPr>
          <p:cNvSpPr/>
          <p:nvPr/>
        </p:nvSpPr>
        <p:spPr>
          <a:xfrm>
            <a:off x="5251051" y="1633170"/>
            <a:ext cx="3754975" cy="907595"/>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ボックス 24">
            <a:extLst>
              <a:ext uri="{FF2B5EF4-FFF2-40B4-BE49-F238E27FC236}">
                <a16:creationId xmlns:a16="http://schemas.microsoft.com/office/drawing/2014/main" id="{C65C421C-D4AD-4B7A-9C63-1FFE7D1D2B31}"/>
              </a:ext>
            </a:extLst>
          </p:cNvPr>
          <p:cNvSpPr txBox="1"/>
          <p:nvPr/>
        </p:nvSpPr>
        <p:spPr>
          <a:xfrm>
            <a:off x="5251051" y="3873899"/>
            <a:ext cx="4130693" cy="892552"/>
          </a:xfrm>
          <a:prstGeom prst="rect">
            <a:avLst/>
          </a:prstGeom>
          <a:solidFill>
            <a:srgbClr val="FFFF00"/>
          </a:solidFill>
          <a:ln w="25400">
            <a:solidFill>
              <a:srgbClr val="FF0000"/>
            </a:solidFill>
          </a:ln>
        </p:spPr>
        <p:txBody>
          <a:bodyPr wrap="square" rtlCol="0">
            <a:spAutoFit/>
          </a:bodyPr>
          <a:lstStyle/>
          <a:p>
            <a:r>
              <a:rPr lang="en-US" altLang="ja-JP" sz="2400" b="1" dirty="0">
                <a:solidFill>
                  <a:prstClr val="black"/>
                </a:solidFill>
              </a:rPr>
              <a:t>1st ITER </a:t>
            </a:r>
            <a:r>
              <a:rPr lang="en-US" altLang="ja-JP" sz="2400" b="1" dirty="0" err="1">
                <a:solidFill>
                  <a:prstClr val="black"/>
                </a:solidFill>
              </a:rPr>
              <a:t>gytoron</a:t>
            </a:r>
            <a:r>
              <a:rPr lang="en-US" altLang="ja-JP" sz="2400" b="1" dirty="0">
                <a:solidFill>
                  <a:prstClr val="black"/>
                </a:solidFill>
              </a:rPr>
              <a:t> is now</a:t>
            </a:r>
          </a:p>
          <a:p>
            <a:r>
              <a:rPr lang="en-US" altLang="ja-JP" sz="2800" b="1" dirty="0">
                <a:solidFill>
                  <a:srgbClr val="FF0000"/>
                </a:solidFill>
              </a:rPr>
              <a:t>Ready for Shipment </a:t>
            </a:r>
            <a:r>
              <a:rPr lang="en-US" altLang="ja-JP" sz="2400" b="1" dirty="0">
                <a:solidFill>
                  <a:prstClr val="black"/>
                </a:solidFill>
              </a:rPr>
              <a:t>to ITER.</a:t>
            </a:r>
            <a:endParaRPr lang="ja-JP" altLang="en-US" sz="2400" b="1" dirty="0">
              <a:solidFill>
                <a:prstClr val="black"/>
              </a:solidFill>
            </a:endParaRPr>
          </a:p>
        </p:txBody>
      </p:sp>
      <p:sp>
        <p:nvSpPr>
          <p:cNvPr id="26" name="テキスト ボックス 25">
            <a:extLst>
              <a:ext uri="{FF2B5EF4-FFF2-40B4-BE49-F238E27FC236}">
                <a16:creationId xmlns:a16="http://schemas.microsoft.com/office/drawing/2014/main" id="{3671A278-D08A-46C1-87AF-D71DB0E6653C}"/>
              </a:ext>
            </a:extLst>
          </p:cNvPr>
          <p:cNvSpPr txBox="1"/>
          <p:nvPr/>
        </p:nvSpPr>
        <p:spPr>
          <a:xfrm>
            <a:off x="5213045" y="1498313"/>
            <a:ext cx="1307859" cy="369332"/>
          </a:xfrm>
          <a:prstGeom prst="rect">
            <a:avLst/>
          </a:prstGeom>
          <a:solidFill>
            <a:schemeClr val="bg1"/>
          </a:solidFill>
          <a:ln w="31750">
            <a:solidFill>
              <a:schemeClr val="accent2"/>
            </a:solidFill>
          </a:ln>
        </p:spPr>
        <p:txBody>
          <a:bodyPr wrap="none" rtlCol="0">
            <a:spAutoFit/>
          </a:bodyPr>
          <a:lstStyle/>
          <a:p>
            <a:r>
              <a:rPr lang="en-US" altLang="ja-JP" b="1" dirty="0">
                <a:solidFill>
                  <a:prstClr val="black"/>
                </a:solidFill>
              </a:rPr>
              <a:t>Modulation</a:t>
            </a:r>
            <a:endParaRPr lang="ja-JP" altLang="en-US" b="1" dirty="0">
              <a:solidFill>
                <a:prstClr val="black"/>
              </a:solidFill>
            </a:endParaRPr>
          </a:p>
        </p:txBody>
      </p:sp>
      <p:sp>
        <p:nvSpPr>
          <p:cNvPr id="27" name="テキスト ボックス 26">
            <a:extLst>
              <a:ext uri="{FF2B5EF4-FFF2-40B4-BE49-F238E27FC236}">
                <a16:creationId xmlns:a16="http://schemas.microsoft.com/office/drawing/2014/main" id="{00CB31B1-13F1-4A5F-A762-B10B157EB343}"/>
              </a:ext>
            </a:extLst>
          </p:cNvPr>
          <p:cNvSpPr txBox="1"/>
          <p:nvPr/>
        </p:nvSpPr>
        <p:spPr>
          <a:xfrm>
            <a:off x="200457" y="1504860"/>
            <a:ext cx="1503168" cy="369332"/>
          </a:xfrm>
          <a:prstGeom prst="rect">
            <a:avLst/>
          </a:prstGeom>
          <a:solidFill>
            <a:schemeClr val="bg1"/>
          </a:solidFill>
          <a:ln w="31750">
            <a:solidFill>
              <a:srgbClr val="FF0000"/>
            </a:solidFill>
          </a:ln>
        </p:spPr>
        <p:txBody>
          <a:bodyPr wrap="none" rtlCol="0">
            <a:spAutoFit/>
          </a:bodyPr>
          <a:lstStyle/>
          <a:p>
            <a:r>
              <a:rPr lang="en-US" altLang="ja-JP" b="1" dirty="0">
                <a:solidFill>
                  <a:prstClr val="black"/>
                </a:solidFill>
              </a:rPr>
              <a:t>CW operation</a:t>
            </a:r>
            <a:endParaRPr lang="ja-JP" altLang="en-US" b="1" dirty="0">
              <a:solidFill>
                <a:prstClr val="black"/>
              </a:solidFill>
            </a:endParaRPr>
          </a:p>
        </p:txBody>
      </p:sp>
      <p:grpSp>
        <p:nvGrpSpPr>
          <p:cNvPr id="28" name="グループ化 27">
            <a:extLst>
              <a:ext uri="{FF2B5EF4-FFF2-40B4-BE49-F238E27FC236}">
                <a16:creationId xmlns:a16="http://schemas.microsoft.com/office/drawing/2014/main" id="{8B4973BD-11C9-4116-BA61-13674F1420D3}"/>
              </a:ext>
            </a:extLst>
          </p:cNvPr>
          <p:cNvGrpSpPr/>
          <p:nvPr/>
        </p:nvGrpSpPr>
        <p:grpSpPr>
          <a:xfrm>
            <a:off x="354842" y="1894191"/>
            <a:ext cx="3390985" cy="3162166"/>
            <a:chOff x="454045" y="1164135"/>
            <a:chExt cx="3969103" cy="3348868"/>
          </a:xfrm>
        </p:grpSpPr>
        <p:pic>
          <p:nvPicPr>
            <p:cNvPr id="29" name="図 28">
              <a:extLst>
                <a:ext uri="{FF2B5EF4-FFF2-40B4-BE49-F238E27FC236}">
                  <a16:creationId xmlns:a16="http://schemas.microsoft.com/office/drawing/2014/main" id="{F07C3BE8-D66E-44B7-AFE9-798EAF26D5DD}"/>
                </a:ext>
              </a:extLst>
            </p:cNvPr>
            <p:cNvPicPr>
              <a:picLocks noChangeAspect="1"/>
            </p:cNvPicPr>
            <p:nvPr/>
          </p:nvPicPr>
          <p:blipFill rotWithShape="1">
            <a:blip r:embed="rId3"/>
            <a:srcRect t="7134" r="25325" b="13735"/>
            <a:stretch/>
          </p:blipFill>
          <p:spPr>
            <a:xfrm>
              <a:off x="610773" y="1178576"/>
              <a:ext cx="3593050" cy="3113970"/>
            </a:xfrm>
            <a:prstGeom prst="rect">
              <a:avLst/>
            </a:prstGeom>
          </p:spPr>
        </p:pic>
        <p:sp>
          <p:nvSpPr>
            <p:cNvPr id="30" name="テキスト ボックス 29">
              <a:extLst>
                <a:ext uri="{FF2B5EF4-FFF2-40B4-BE49-F238E27FC236}">
                  <a16:creationId xmlns:a16="http://schemas.microsoft.com/office/drawing/2014/main" id="{FFDE2F20-C3B7-4126-8F15-2B244ADC278E}"/>
                </a:ext>
              </a:extLst>
            </p:cNvPr>
            <p:cNvSpPr txBox="1"/>
            <p:nvPr/>
          </p:nvSpPr>
          <p:spPr>
            <a:xfrm>
              <a:off x="1792779" y="1164135"/>
              <a:ext cx="1158349" cy="293354"/>
            </a:xfrm>
            <a:prstGeom prst="rect">
              <a:avLst/>
            </a:prstGeom>
            <a:noFill/>
          </p:spPr>
          <p:txBody>
            <a:bodyPr wrap="none" rtlCol="0">
              <a:spAutoFit/>
            </a:bodyPr>
            <a:lstStyle/>
            <a:p>
              <a:r>
                <a:rPr lang="en-US" altLang="ja-JP" sz="1200" dirty="0">
                  <a:solidFill>
                    <a:srgbClr val="FF0000"/>
                  </a:solidFill>
                </a:rPr>
                <a:t>Body voltage</a:t>
              </a:r>
              <a:endParaRPr lang="ja-JP" altLang="en-US" sz="1200" dirty="0">
                <a:solidFill>
                  <a:srgbClr val="FF0000"/>
                </a:solidFill>
              </a:endParaRPr>
            </a:p>
          </p:txBody>
        </p:sp>
        <p:sp>
          <p:nvSpPr>
            <p:cNvPr id="31" name="テキスト ボックス 30">
              <a:extLst>
                <a:ext uri="{FF2B5EF4-FFF2-40B4-BE49-F238E27FC236}">
                  <a16:creationId xmlns:a16="http://schemas.microsoft.com/office/drawing/2014/main" id="{D0190B20-B1A7-4D15-BDF4-6104830CFD20}"/>
                </a:ext>
              </a:extLst>
            </p:cNvPr>
            <p:cNvSpPr txBox="1"/>
            <p:nvPr/>
          </p:nvSpPr>
          <p:spPr>
            <a:xfrm>
              <a:off x="1827581" y="1582605"/>
              <a:ext cx="1269051" cy="293354"/>
            </a:xfrm>
            <a:prstGeom prst="rect">
              <a:avLst/>
            </a:prstGeom>
            <a:noFill/>
          </p:spPr>
          <p:txBody>
            <a:bodyPr wrap="none" rtlCol="0">
              <a:spAutoFit/>
            </a:bodyPr>
            <a:lstStyle/>
            <a:p>
              <a:r>
                <a:rPr lang="en-US" altLang="ja-JP" sz="1200" dirty="0">
                  <a:solidFill>
                    <a:srgbClr val="ED7D31">
                      <a:lumMod val="50000"/>
                    </a:srgbClr>
                  </a:solidFill>
                </a:rPr>
                <a:t>Anode voltage</a:t>
              </a:r>
              <a:endParaRPr lang="ja-JP" altLang="en-US" sz="1200" dirty="0">
                <a:solidFill>
                  <a:srgbClr val="ED7D31">
                    <a:lumMod val="50000"/>
                  </a:srgbClr>
                </a:solidFill>
              </a:endParaRPr>
            </a:p>
          </p:txBody>
        </p:sp>
        <p:sp>
          <p:nvSpPr>
            <p:cNvPr id="32" name="テキスト ボックス 31">
              <a:extLst>
                <a:ext uri="{FF2B5EF4-FFF2-40B4-BE49-F238E27FC236}">
                  <a16:creationId xmlns:a16="http://schemas.microsoft.com/office/drawing/2014/main" id="{CBFF969A-7853-47FF-ACEE-623C7FC36CC7}"/>
                </a:ext>
              </a:extLst>
            </p:cNvPr>
            <p:cNvSpPr txBox="1"/>
            <p:nvPr/>
          </p:nvSpPr>
          <p:spPr>
            <a:xfrm>
              <a:off x="1655983" y="2181016"/>
              <a:ext cx="1404369" cy="293354"/>
            </a:xfrm>
            <a:prstGeom prst="rect">
              <a:avLst/>
            </a:prstGeom>
            <a:noFill/>
          </p:spPr>
          <p:txBody>
            <a:bodyPr wrap="none" rtlCol="0">
              <a:spAutoFit/>
            </a:bodyPr>
            <a:lstStyle/>
            <a:p>
              <a:r>
                <a:rPr lang="en-US" altLang="ja-JP" sz="1200" dirty="0">
                  <a:solidFill>
                    <a:srgbClr val="70AD47"/>
                  </a:solidFill>
                </a:rPr>
                <a:t>Cathode voltage</a:t>
              </a:r>
              <a:endParaRPr lang="ja-JP" altLang="en-US" sz="1200" dirty="0">
                <a:solidFill>
                  <a:srgbClr val="70AD47"/>
                </a:solidFill>
              </a:endParaRPr>
            </a:p>
          </p:txBody>
        </p:sp>
        <p:sp>
          <p:nvSpPr>
            <p:cNvPr id="33" name="テキスト ボックス 32">
              <a:extLst>
                <a:ext uri="{FF2B5EF4-FFF2-40B4-BE49-F238E27FC236}">
                  <a16:creationId xmlns:a16="http://schemas.microsoft.com/office/drawing/2014/main" id="{ABB5A6DB-8F61-493A-B1A2-EF9108F4F477}"/>
                </a:ext>
              </a:extLst>
            </p:cNvPr>
            <p:cNvSpPr txBox="1"/>
            <p:nvPr/>
          </p:nvSpPr>
          <p:spPr>
            <a:xfrm>
              <a:off x="1676661" y="2941278"/>
              <a:ext cx="1210284" cy="293354"/>
            </a:xfrm>
            <a:prstGeom prst="rect">
              <a:avLst/>
            </a:prstGeom>
            <a:noFill/>
          </p:spPr>
          <p:txBody>
            <a:bodyPr wrap="none" rtlCol="0">
              <a:spAutoFit/>
            </a:bodyPr>
            <a:lstStyle/>
            <a:p>
              <a:r>
                <a:rPr lang="en-US" altLang="ja-JP" sz="1200" dirty="0">
                  <a:solidFill>
                    <a:srgbClr val="4472C4"/>
                  </a:solidFill>
                </a:rPr>
                <a:t>Beam current</a:t>
              </a:r>
              <a:endParaRPr lang="ja-JP" altLang="en-US" sz="1200" dirty="0">
                <a:solidFill>
                  <a:srgbClr val="4472C4"/>
                </a:solidFill>
              </a:endParaRPr>
            </a:p>
          </p:txBody>
        </p:sp>
        <p:sp>
          <p:nvSpPr>
            <p:cNvPr id="34" name="テキスト ボックス 33">
              <a:extLst>
                <a:ext uri="{FF2B5EF4-FFF2-40B4-BE49-F238E27FC236}">
                  <a16:creationId xmlns:a16="http://schemas.microsoft.com/office/drawing/2014/main" id="{270095FA-6D29-455B-8C06-F11AE1BB9892}"/>
                </a:ext>
              </a:extLst>
            </p:cNvPr>
            <p:cNvSpPr txBox="1"/>
            <p:nvPr/>
          </p:nvSpPr>
          <p:spPr>
            <a:xfrm>
              <a:off x="2503810" y="3686777"/>
              <a:ext cx="855965" cy="293354"/>
            </a:xfrm>
            <a:prstGeom prst="rect">
              <a:avLst/>
            </a:prstGeom>
            <a:noFill/>
          </p:spPr>
          <p:txBody>
            <a:bodyPr wrap="none" rtlCol="0">
              <a:spAutoFit/>
            </a:bodyPr>
            <a:lstStyle/>
            <a:p>
              <a:r>
                <a:rPr lang="en-US" altLang="ja-JP" sz="1200" dirty="0">
                  <a:solidFill>
                    <a:srgbClr val="ED7D31"/>
                  </a:solidFill>
                </a:rPr>
                <a:t>RF signal</a:t>
              </a:r>
              <a:endParaRPr lang="ja-JP" altLang="en-US" sz="1200" dirty="0">
                <a:solidFill>
                  <a:srgbClr val="ED7D31"/>
                </a:solidFill>
              </a:endParaRPr>
            </a:p>
          </p:txBody>
        </p:sp>
        <p:sp>
          <p:nvSpPr>
            <p:cNvPr id="35" name="テキスト ボックス 34">
              <a:extLst>
                <a:ext uri="{FF2B5EF4-FFF2-40B4-BE49-F238E27FC236}">
                  <a16:creationId xmlns:a16="http://schemas.microsoft.com/office/drawing/2014/main" id="{5B2F1921-1ADA-48E8-A433-FD72BEBEC13F}"/>
                </a:ext>
              </a:extLst>
            </p:cNvPr>
            <p:cNvSpPr txBox="1"/>
            <p:nvPr/>
          </p:nvSpPr>
          <p:spPr>
            <a:xfrm rot="16200000">
              <a:off x="119425" y="1809595"/>
              <a:ext cx="993463" cy="324224"/>
            </a:xfrm>
            <a:prstGeom prst="rect">
              <a:avLst/>
            </a:prstGeom>
            <a:noFill/>
          </p:spPr>
          <p:txBody>
            <a:bodyPr wrap="none" rtlCol="0">
              <a:spAutoFit/>
            </a:bodyPr>
            <a:lstStyle/>
            <a:p>
              <a:r>
                <a:rPr lang="en-US" altLang="ja-JP" sz="1200" dirty="0">
                  <a:solidFill>
                    <a:prstClr val="black"/>
                  </a:solidFill>
                </a:rPr>
                <a:t>Voltage [kV]</a:t>
              </a:r>
              <a:endParaRPr lang="ja-JP" altLang="en-US" sz="1200" dirty="0">
                <a:solidFill>
                  <a:prstClr val="black"/>
                </a:solidFill>
              </a:endParaRPr>
            </a:p>
          </p:txBody>
        </p:sp>
        <p:sp>
          <p:nvSpPr>
            <p:cNvPr id="36" name="テキスト ボックス 35">
              <a:extLst>
                <a:ext uri="{FF2B5EF4-FFF2-40B4-BE49-F238E27FC236}">
                  <a16:creationId xmlns:a16="http://schemas.microsoft.com/office/drawing/2014/main" id="{9D78DF0B-3057-4E5A-88A2-5651B6B10DF3}"/>
                </a:ext>
              </a:extLst>
            </p:cNvPr>
            <p:cNvSpPr txBox="1"/>
            <p:nvPr/>
          </p:nvSpPr>
          <p:spPr>
            <a:xfrm rot="16200000">
              <a:off x="185714" y="3003410"/>
              <a:ext cx="926984" cy="324224"/>
            </a:xfrm>
            <a:prstGeom prst="rect">
              <a:avLst/>
            </a:prstGeom>
            <a:noFill/>
          </p:spPr>
          <p:txBody>
            <a:bodyPr wrap="none" rtlCol="0">
              <a:spAutoFit/>
            </a:bodyPr>
            <a:lstStyle/>
            <a:p>
              <a:r>
                <a:rPr lang="en-US" altLang="ja-JP" sz="1200" dirty="0">
                  <a:solidFill>
                    <a:prstClr val="black"/>
                  </a:solidFill>
                </a:rPr>
                <a:t>Current [A]</a:t>
              </a:r>
              <a:endParaRPr lang="ja-JP" altLang="en-US" sz="1200" dirty="0">
                <a:solidFill>
                  <a:prstClr val="black"/>
                </a:solidFill>
              </a:endParaRPr>
            </a:p>
          </p:txBody>
        </p:sp>
        <p:sp>
          <p:nvSpPr>
            <p:cNvPr id="37" name="テキスト ボックス 36">
              <a:extLst>
                <a:ext uri="{FF2B5EF4-FFF2-40B4-BE49-F238E27FC236}">
                  <a16:creationId xmlns:a16="http://schemas.microsoft.com/office/drawing/2014/main" id="{AB3231EC-1901-4318-9220-F71291848931}"/>
                </a:ext>
              </a:extLst>
            </p:cNvPr>
            <p:cNvSpPr txBox="1"/>
            <p:nvPr/>
          </p:nvSpPr>
          <p:spPr>
            <a:xfrm rot="16200000">
              <a:off x="474728" y="3591609"/>
              <a:ext cx="575843" cy="540373"/>
            </a:xfrm>
            <a:prstGeom prst="rect">
              <a:avLst/>
            </a:prstGeom>
            <a:noFill/>
          </p:spPr>
          <p:txBody>
            <a:bodyPr wrap="none" rtlCol="0">
              <a:spAutoFit/>
            </a:bodyPr>
            <a:lstStyle/>
            <a:p>
              <a:pPr algn="ctr"/>
              <a:r>
                <a:rPr lang="en-US" altLang="ja-JP" sz="1200" dirty="0">
                  <a:solidFill>
                    <a:prstClr val="black"/>
                  </a:solidFill>
                </a:rPr>
                <a:t>RF</a:t>
              </a:r>
            </a:p>
            <a:p>
              <a:pPr algn="ctr"/>
              <a:r>
                <a:rPr lang="en-US" altLang="ja-JP" sz="1200" dirty="0">
                  <a:solidFill>
                    <a:prstClr val="black"/>
                  </a:solidFill>
                </a:rPr>
                <a:t> [</a:t>
              </a:r>
              <a:r>
                <a:rPr lang="en-US" altLang="ja-JP" sz="1200" dirty="0" err="1">
                  <a:solidFill>
                    <a:prstClr val="black"/>
                  </a:solidFill>
                </a:rPr>
                <a:t>a.u</a:t>
              </a:r>
              <a:r>
                <a:rPr lang="en-US" altLang="ja-JP" sz="1200" dirty="0">
                  <a:solidFill>
                    <a:prstClr val="black"/>
                  </a:solidFill>
                </a:rPr>
                <a:t>.]</a:t>
              </a:r>
              <a:endParaRPr lang="ja-JP" altLang="en-US" sz="1200" dirty="0">
                <a:solidFill>
                  <a:prstClr val="black"/>
                </a:solidFill>
              </a:endParaRPr>
            </a:p>
          </p:txBody>
        </p:sp>
        <p:sp>
          <p:nvSpPr>
            <p:cNvPr id="38" name="テキスト ボックス 37">
              <a:extLst>
                <a:ext uri="{FF2B5EF4-FFF2-40B4-BE49-F238E27FC236}">
                  <a16:creationId xmlns:a16="http://schemas.microsoft.com/office/drawing/2014/main" id="{76B10862-1AD6-47BB-B209-72976C5AAF31}"/>
                </a:ext>
              </a:extLst>
            </p:cNvPr>
            <p:cNvSpPr txBox="1"/>
            <p:nvPr/>
          </p:nvSpPr>
          <p:spPr>
            <a:xfrm>
              <a:off x="1904228" y="4219649"/>
              <a:ext cx="801553" cy="293354"/>
            </a:xfrm>
            <a:prstGeom prst="rect">
              <a:avLst/>
            </a:prstGeom>
            <a:noFill/>
          </p:spPr>
          <p:txBody>
            <a:bodyPr wrap="none" rtlCol="0">
              <a:spAutoFit/>
            </a:bodyPr>
            <a:lstStyle/>
            <a:p>
              <a:r>
                <a:rPr lang="en-US" altLang="ja-JP" sz="1200" dirty="0">
                  <a:solidFill>
                    <a:prstClr val="black"/>
                  </a:solidFill>
                </a:rPr>
                <a:t>Time [s]</a:t>
              </a:r>
              <a:endParaRPr lang="ja-JP" altLang="en-US" sz="1200" dirty="0">
                <a:solidFill>
                  <a:prstClr val="black"/>
                </a:solidFill>
              </a:endParaRPr>
            </a:p>
          </p:txBody>
        </p:sp>
        <p:sp>
          <p:nvSpPr>
            <p:cNvPr id="39" name="下矢印 60">
              <a:extLst>
                <a:ext uri="{FF2B5EF4-FFF2-40B4-BE49-F238E27FC236}">
                  <a16:creationId xmlns:a16="http://schemas.microsoft.com/office/drawing/2014/main" id="{1E090956-CF8C-4E18-BC9E-4BCAF7A6276D}"/>
                </a:ext>
              </a:extLst>
            </p:cNvPr>
            <p:cNvSpPr/>
            <p:nvPr/>
          </p:nvSpPr>
          <p:spPr>
            <a:xfrm flipV="1">
              <a:off x="3371111" y="3691301"/>
              <a:ext cx="288436" cy="340987"/>
            </a:xfrm>
            <a:prstGeom prst="down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40" name="直線矢印コネクタ 39">
              <a:extLst>
                <a:ext uri="{FF2B5EF4-FFF2-40B4-BE49-F238E27FC236}">
                  <a16:creationId xmlns:a16="http://schemas.microsoft.com/office/drawing/2014/main" id="{0339B989-4355-42E6-A557-84D3422976FC}"/>
                </a:ext>
              </a:extLst>
            </p:cNvPr>
            <p:cNvCxnSpPr/>
            <p:nvPr/>
          </p:nvCxnSpPr>
          <p:spPr>
            <a:xfrm>
              <a:off x="961030" y="2772019"/>
              <a:ext cx="2364746"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1B9E3D16-4108-4BCC-91C9-DE06A05E5113}"/>
                </a:ext>
              </a:extLst>
            </p:cNvPr>
            <p:cNvSpPr txBox="1"/>
            <p:nvPr/>
          </p:nvSpPr>
          <p:spPr>
            <a:xfrm>
              <a:off x="1840938" y="2440060"/>
              <a:ext cx="794048" cy="391138"/>
            </a:xfrm>
            <a:prstGeom prst="rect">
              <a:avLst/>
            </a:prstGeom>
            <a:noFill/>
          </p:spPr>
          <p:txBody>
            <a:bodyPr wrap="none" rtlCol="0">
              <a:spAutoFit/>
            </a:bodyPr>
            <a:lstStyle/>
            <a:p>
              <a:r>
                <a:rPr lang="en-US" altLang="ja-JP" dirty="0">
                  <a:solidFill>
                    <a:prstClr val="black"/>
                  </a:solidFill>
                </a:rPr>
                <a:t>300 s</a:t>
              </a:r>
              <a:endParaRPr lang="ja-JP" altLang="en-US" dirty="0">
                <a:solidFill>
                  <a:prstClr val="black"/>
                </a:solidFill>
              </a:endParaRPr>
            </a:p>
          </p:txBody>
        </p:sp>
        <p:sp>
          <p:nvSpPr>
            <p:cNvPr id="42" name="テキスト ボックス 41">
              <a:extLst>
                <a:ext uri="{FF2B5EF4-FFF2-40B4-BE49-F238E27FC236}">
                  <a16:creationId xmlns:a16="http://schemas.microsoft.com/office/drawing/2014/main" id="{ABFE5557-5BDF-443E-99BF-C81DE927110A}"/>
                </a:ext>
              </a:extLst>
            </p:cNvPr>
            <p:cNvSpPr txBox="1"/>
            <p:nvPr/>
          </p:nvSpPr>
          <p:spPr>
            <a:xfrm>
              <a:off x="3612214" y="3686777"/>
              <a:ext cx="810934" cy="358543"/>
            </a:xfrm>
            <a:prstGeom prst="rect">
              <a:avLst/>
            </a:prstGeom>
            <a:noFill/>
          </p:spPr>
          <p:txBody>
            <a:bodyPr wrap="none" rtlCol="0">
              <a:spAutoFit/>
            </a:bodyPr>
            <a:lstStyle/>
            <a:p>
              <a:r>
                <a:rPr lang="en-US" altLang="ja-JP" sz="1600" dirty="0">
                  <a:solidFill>
                    <a:prstClr val="black"/>
                  </a:solidFill>
                </a:rPr>
                <a:t>1 MW</a:t>
              </a:r>
              <a:endParaRPr lang="ja-JP" altLang="en-US" sz="1600" dirty="0">
                <a:solidFill>
                  <a:prstClr val="black"/>
                </a:solidFill>
              </a:endParaRPr>
            </a:p>
          </p:txBody>
        </p:sp>
        <p:cxnSp>
          <p:nvCxnSpPr>
            <p:cNvPr id="43" name="直線コネクタ 42">
              <a:extLst>
                <a:ext uri="{FF2B5EF4-FFF2-40B4-BE49-F238E27FC236}">
                  <a16:creationId xmlns:a16="http://schemas.microsoft.com/office/drawing/2014/main" id="{E5BDC0D1-4B5F-458F-B9DD-13FE5756ADFC}"/>
                </a:ext>
              </a:extLst>
            </p:cNvPr>
            <p:cNvCxnSpPr/>
            <p:nvPr/>
          </p:nvCxnSpPr>
          <p:spPr>
            <a:xfrm>
              <a:off x="3308586" y="1286359"/>
              <a:ext cx="0" cy="276505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34C79FF-F653-4361-BEB1-49B35A6684AC}"/>
                </a:ext>
              </a:extLst>
            </p:cNvPr>
            <p:cNvCxnSpPr/>
            <p:nvPr/>
          </p:nvCxnSpPr>
          <p:spPr>
            <a:xfrm>
              <a:off x="961030" y="1318200"/>
              <a:ext cx="0" cy="276505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5" name="二等辺三角形 44">
            <a:extLst>
              <a:ext uri="{FF2B5EF4-FFF2-40B4-BE49-F238E27FC236}">
                <a16:creationId xmlns:a16="http://schemas.microsoft.com/office/drawing/2014/main" id="{872D538B-E48C-4B05-9438-3226000C134E}"/>
              </a:ext>
            </a:extLst>
          </p:cNvPr>
          <p:cNvSpPr/>
          <p:nvPr/>
        </p:nvSpPr>
        <p:spPr>
          <a:xfrm rot="5400000">
            <a:off x="315196" y="5094947"/>
            <a:ext cx="169546" cy="17714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二等辺三角形 45">
            <a:extLst>
              <a:ext uri="{FF2B5EF4-FFF2-40B4-BE49-F238E27FC236}">
                <a16:creationId xmlns:a16="http://schemas.microsoft.com/office/drawing/2014/main" id="{47E72C0F-4DB2-44BD-B9F7-890AC8E57EBE}"/>
              </a:ext>
            </a:extLst>
          </p:cNvPr>
          <p:cNvSpPr/>
          <p:nvPr/>
        </p:nvSpPr>
        <p:spPr>
          <a:xfrm rot="5400000">
            <a:off x="5528761" y="2011847"/>
            <a:ext cx="169546" cy="177142"/>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47" name="図 46">
            <a:extLst>
              <a:ext uri="{FF2B5EF4-FFF2-40B4-BE49-F238E27FC236}">
                <a16:creationId xmlns:a16="http://schemas.microsoft.com/office/drawing/2014/main" id="{B12CF6A8-6138-48CC-9EEB-7734D9343C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49" r="16810"/>
          <a:stretch/>
        </p:blipFill>
        <p:spPr>
          <a:xfrm>
            <a:off x="3756950" y="1610841"/>
            <a:ext cx="1406106" cy="4696988"/>
          </a:xfrm>
          <a:prstGeom prst="rect">
            <a:avLst/>
          </a:prstGeom>
        </p:spPr>
      </p:pic>
      <p:sp>
        <p:nvSpPr>
          <p:cNvPr id="48" name="テキスト ボックス 47">
            <a:extLst>
              <a:ext uri="{FF2B5EF4-FFF2-40B4-BE49-F238E27FC236}">
                <a16:creationId xmlns:a16="http://schemas.microsoft.com/office/drawing/2014/main" id="{F2F370EF-5718-4A34-BE8F-5AECDA092992}"/>
              </a:ext>
            </a:extLst>
          </p:cNvPr>
          <p:cNvSpPr txBox="1"/>
          <p:nvPr/>
        </p:nvSpPr>
        <p:spPr>
          <a:xfrm>
            <a:off x="2763002" y="1429638"/>
            <a:ext cx="2368149" cy="461665"/>
          </a:xfrm>
          <a:prstGeom prst="rect">
            <a:avLst/>
          </a:prstGeom>
          <a:solidFill>
            <a:schemeClr val="bg1"/>
          </a:solidFill>
          <a:ln w="25400">
            <a:solidFill>
              <a:srgbClr val="FF0000"/>
            </a:solidFill>
          </a:ln>
        </p:spPr>
        <p:txBody>
          <a:bodyPr wrap="none" rtlCol="0">
            <a:spAutoFit/>
          </a:bodyPr>
          <a:lstStyle/>
          <a:p>
            <a:r>
              <a:rPr lang="en-US" altLang="ja-JP" sz="2400" b="1" dirty="0">
                <a:solidFill>
                  <a:prstClr val="black"/>
                </a:solidFill>
              </a:rPr>
              <a:t>1st ITER </a:t>
            </a:r>
            <a:r>
              <a:rPr lang="en-US" altLang="ja-JP" sz="2400" b="1" dirty="0" err="1">
                <a:solidFill>
                  <a:prstClr val="black"/>
                </a:solidFill>
              </a:rPr>
              <a:t>gyrotron</a:t>
            </a:r>
            <a:endParaRPr lang="ja-JP" altLang="en-US" sz="2400" b="1" dirty="0">
              <a:solidFill>
                <a:prstClr val="black"/>
              </a:solidFill>
            </a:endParaRPr>
          </a:p>
        </p:txBody>
      </p:sp>
      <p:sp>
        <p:nvSpPr>
          <p:cNvPr id="49" name="テキスト ボックス 48">
            <a:extLst>
              <a:ext uri="{FF2B5EF4-FFF2-40B4-BE49-F238E27FC236}">
                <a16:creationId xmlns:a16="http://schemas.microsoft.com/office/drawing/2014/main" id="{EF7BAF0C-AF1A-40A7-862D-3C1F88DAAB25}"/>
              </a:ext>
            </a:extLst>
          </p:cNvPr>
          <p:cNvSpPr txBox="1"/>
          <p:nvPr/>
        </p:nvSpPr>
        <p:spPr>
          <a:xfrm>
            <a:off x="7028946" y="5183518"/>
            <a:ext cx="5169700" cy="1569660"/>
          </a:xfrm>
          <a:prstGeom prst="rect">
            <a:avLst/>
          </a:prstGeom>
          <a:noFill/>
        </p:spPr>
        <p:txBody>
          <a:bodyPr wrap="square" rtlCol="0">
            <a:spAutoFit/>
          </a:bodyPr>
          <a:lstStyle/>
          <a:p>
            <a:r>
              <a:rPr kumimoji="1" lang="en-US" altLang="ja-JP" sz="3200" b="1" dirty="0">
                <a:solidFill>
                  <a:srgbClr val="FF0000"/>
                </a:solidFill>
              </a:rPr>
              <a:t>1st ICRF </a:t>
            </a:r>
            <a:r>
              <a:rPr lang="en-US" altLang="ja-JP" sz="3200" b="1" dirty="0">
                <a:solidFill>
                  <a:srgbClr val="FF0000"/>
                </a:solidFill>
              </a:rPr>
              <a:t>source </a:t>
            </a:r>
            <a:r>
              <a:rPr kumimoji="1" lang="en-US" altLang="ja-JP" sz="3200" b="1" dirty="0">
                <a:solidFill>
                  <a:srgbClr val="FF0000"/>
                </a:solidFill>
              </a:rPr>
              <a:t>for ITER was tested</a:t>
            </a:r>
            <a:r>
              <a:rPr lang="en-US" altLang="ja-JP" sz="3200" b="1" dirty="0">
                <a:solidFill>
                  <a:srgbClr val="FF0000"/>
                </a:solidFill>
              </a:rPr>
              <a:t> (1.5 MW/55 MHz)</a:t>
            </a:r>
            <a:r>
              <a:rPr kumimoji="1" lang="en-US" altLang="ja-JP" sz="3200" b="1" dirty="0">
                <a:solidFill>
                  <a:srgbClr val="FF0000"/>
                </a:solidFill>
              </a:rPr>
              <a:t> with 5 shots each for 2,000 s.</a:t>
            </a:r>
            <a:endParaRPr kumimoji="1" lang="ja-JP" altLang="en-US" sz="3200" b="1" dirty="0">
              <a:solidFill>
                <a:srgbClr val="FF0000"/>
              </a:solidFill>
            </a:endParaRPr>
          </a:p>
        </p:txBody>
      </p:sp>
      <p:sp>
        <p:nvSpPr>
          <p:cNvPr id="50" name="テキスト ボックス 49">
            <a:extLst>
              <a:ext uri="{FF2B5EF4-FFF2-40B4-BE49-F238E27FC236}">
                <a16:creationId xmlns:a16="http://schemas.microsoft.com/office/drawing/2014/main" id="{3E7C142A-49DC-4D9F-8C66-3A000E74F718}"/>
              </a:ext>
            </a:extLst>
          </p:cNvPr>
          <p:cNvSpPr txBox="1"/>
          <p:nvPr/>
        </p:nvSpPr>
        <p:spPr>
          <a:xfrm>
            <a:off x="9848088" y="1011790"/>
            <a:ext cx="1522212" cy="369332"/>
          </a:xfrm>
          <a:prstGeom prst="rect">
            <a:avLst/>
          </a:prstGeom>
          <a:solidFill>
            <a:schemeClr val="accent4">
              <a:lumMod val="60000"/>
              <a:lumOff val="40000"/>
            </a:schemeClr>
          </a:solidFill>
        </p:spPr>
        <p:txBody>
          <a:bodyPr wrap="none" rtlCol="0">
            <a:spAutoFit/>
          </a:bodyPr>
          <a:lstStyle/>
          <a:p>
            <a:r>
              <a:rPr kumimoji="1" lang="en-US" altLang="ja-JP" dirty="0">
                <a:solidFill>
                  <a:schemeClr val="accent1">
                    <a:lumMod val="75000"/>
                  </a:schemeClr>
                </a:solidFill>
              </a:rPr>
              <a:t>FIP/1-2Ra Oda</a:t>
            </a:r>
            <a:endParaRPr kumimoji="1" lang="ja-JP" altLang="en-US" dirty="0">
              <a:solidFill>
                <a:schemeClr val="accent1">
                  <a:lumMod val="75000"/>
                </a:schemeClr>
              </a:solidFill>
            </a:endParaRPr>
          </a:p>
        </p:txBody>
      </p:sp>
    </p:spTree>
    <p:extLst>
      <p:ext uri="{BB962C8B-B14F-4D97-AF65-F5344CB8AC3E}">
        <p14:creationId xmlns:p14="http://schemas.microsoft.com/office/powerpoint/2010/main" val="2392049986"/>
      </p:ext>
    </p:extLst>
  </p:cSld>
  <p:clrMapOvr>
    <a:masterClrMapping/>
  </p:clrMapOvr>
</p:sld>
</file>

<file path=ppt/theme/theme1.xml><?xml version="1.0" encoding="utf-8"?>
<a:theme xmlns:a="http://schemas.openxmlformats.org/drawingml/2006/main" name="2_Struttura predefinita">
  <a:themeElements>
    <a:clrScheme name="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ruttura predefinita">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7211</TotalTime>
  <Words>7040</Words>
  <Application>Microsoft Office PowerPoint</Application>
  <PresentationFormat>ワイド画面</PresentationFormat>
  <Paragraphs>578</Paragraphs>
  <Slides>34</Slides>
  <Notes>33</Notes>
  <HiddenSlides>0</HiddenSlides>
  <MMClips>0</MMClips>
  <ScaleCrop>false</ScaleCrop>
  <HeadingPairs>
    <vt:vector size="8" baseType="variant">
      <vt:variant>
        <vt:lpstr>使用されているフォント</vt:lpstr>
      </vt:variant>
      <vt:variant>
        <vt:i4>23</vt:i4>
      </vt:variant>
      <vt:variant>
        <vt:lpstr>テーマ</vt:lpstr>
      </vt:variant>
      <vt:variant>
        <vt:i4>2</vt:i4>
      </vt:variant>
      <vt:variant>
        <vt:lpstr>埋め込まれた OLE サーバー</vt:lpstr>
      </vt:variant>
      <vt:variant>
        <vt:i4>2</vt:i4>
      </vt:variant>
      <vt:variant>
        <vt:lpstr>スライド タイトル</vt:lpstr>
      </vt:variant>
      <vt:variant>
        <vt:i4>34</vt:i4>
      </vt:variant>
    </vt:vector>
  </HeadingPairs>
  <TitlesOfParts>
    <vt:vector size="61" baseType="lpstr">
      <vt:lpstr>等线</vt:lpstr>
      <vt:lpstr>Gill Sans Nova Book</vt:lpstr>
      <vt:lpstr>HGPｺﾞｼｯｸM</vt:lpstr>
      <vt:lpstr>ＭＳ Ｐゴシック</vt:lpstr>
      <vt:lpstr>ＭＳ 明朝</vt:lpstr>
      <vt:lpstr>Osaka</vt:lpstr>
      <vt:lpstr>宋体</vt:lpstr>
      <vt:lpstr>メイリオ</vt:lpstr>
      <vt:lpstr>楷体</vt:lpstr>
      <vt:lpstr>游ゴシック</vt:lpstr>
      <vt:lpstr>游ゴシック Light</vt:lpstr>
      <vt:lpstr>游明朝</vt:lpstr>
      <vt:lpstr>Arial</vt:lpstr>
      <vt:lpstr>Arial Narrow</vt:lpstr>
      <vt:lpstr>Calibri</vt:lpstr>
      <vt:lpstr>Calibri Light</vt:lpstr>
      <vt:lpstr>Cambria Math</vt:lpstr>
      <vt:lpstr>Helvetica</vt:lpstr>
      <vt:lpstr>Symbol</vt:lpstr>
      <vt:lpstr>Times</vt:lpstr>
      <vt:lpstr>Times New Roman</vt:lpstr>
      <vt:lpstr>Verdana</vt:lpstr>
      <vt:lpstr>Wingdings</vt:lpstr>
      <vt:lpstr>2_Struttura predefinita</vt:lpstr>
      <vt:lpstr>Office テーマ</vt:lpstr>
      <vt:lpstr>Acrobat Document</vt:lpstr>
      <vt:lpstr>文書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Inoue Takashi</dc:creator>
  <cp:lastModifiedBy>井上　多加志</cp:lastModifiedBy>
  <cp:revision>190</cp:revision>
  <dcterms:created xsi:type="dcterms:W3CDTF">2018-10-19T05:10:03Z</dcterms:created>
  <dcterms:modified xsi:type="dcterms:W3CDTF">2018-10-27T07:09:26Z</dcterms:modified>
</cp:coreProperties>
</file>