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6"/>
  </p:normalViewPr>
  <p:slideViewPr>
    <p:cSldViewPr snapToGrid="0" snapToObjects="1">
      <p:cViewPr varScale="1">
        <p:scale>
          <a:sx n="91" d="100"/>
          <a:sy n="91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4AED7-3578-3740-8006-539CAA4BF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1560FC-7D4A-534E-92A0-05E48555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673B12-C264-8545-AD73-B68E5E88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41508-5884-2F4A-AB9A-FAEFDD7A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C9267-12D3-8047-A6AB-7A8AF45F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3AA48-E3CB-C149-B5DF-341F612E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8216B7-59C4-334A-B716-84DCE855D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1339D8-C31B-FF43-8798-B63E0774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D419A-4F80-3E44-AA0C-0AF7CCE5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E8EB6-FF70-1C46-B601-22FC6D2B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78E5AE-01F2-1343-B87A-357984BBD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9306E4-06D1-DA41-9191-FCB15483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ABFC15-A3FD-4441-BF3A-1E58505F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48F868-5F53-234A-82CA-83BFC4F0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ED59EF-EA9A-1046-8D6B-2E93124C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15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C43BF-DEE7-3446-9DF2-39651C60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EB1988-4BF1-634B-9924-B1CF80DF7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3BA49F-7D3D-9E42-A96B-391C454D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DB2769-4E8F-D64E-AFD7-E174C076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882CC-78D6-3C4C-B987-DED85A69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D479A-BB02-2F4D-862D-524D4B9A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0ACBEB-AA6F-9140-B719-E4C66DCFE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99995-2EF1-824B-AB77-CDE07B41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6E222-7EAE-FF4F-B0D6-28F6397D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2EA1C1-428E-0E4E-9620-88D5F1E6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68E584-332B-CE42-BB7E-985285CB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9C97E4-CC6F-1B4E-A9D8-B99B5630D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CD7B7F-A4B4-DF4C-BEE2-9539AA586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06A4F7-2ADC-3141-AB00-40E07D6F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EA5554-88F5-2044-A8C0-31AB36B7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948A6B-94D5-F644-9BA2-D9BDEB8E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6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0D98C-245C-4741-A142-72D3CF7AA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84412B-0CA9-4B4F-A463-422F0F6F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2378F2-86AC-744A-8E69-EDC6E2D02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5077D3-2C78-C44D-906F-56ECEC9BE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70C3D9-0D56-7340-A51B-C9AEA8046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C31429-A64B-BF41-ABB2-91B57254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E88FCE-AD80-E444-ABA5-C657177B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F4F9FF-3C31-684A-B613-056EDCD0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7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2203D-BECD-304F-9171-CA918838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852BDB-7626-CA4E-88C3-A9821F7C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E04FF8-8BBA-6446-9772-1766F861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FED8B0-B4B3-F145-8FB3-0F92C57E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9A2B9A-562D-BC4D-B76E-A948C86F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1AF097-6690-8042-8407-C8D9E042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A5866-CCE6-4D43-AEB0-39F9C71D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9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305BBA-74E2-E343-9C63-1D30D9B4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AF2EB6-7ABD-A744-BA88-946A57C7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942193-A5E1-094D-BEFE-F9D810971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7DBC5D-11AF-2D4B-B1B0-C03549F5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750F29-ECFF-984A-B122-790151FF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ED59D7-0209-1246-B11A-153E4AEB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A3216-F6D7-6D46-BCB9-36CD12A6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371E03-4D93-1042-BD7B-8E3160BF9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A5553-DE30-B541-AAD8-71659850B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290C66-B215-4644-88CE-67806379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98339F-5389-A547-8F6B-76CC9F22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5C94F7-7472-9942-AC49-0BE954F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88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341E8E-3781-8147-8E2E-6E7E3E91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F83BE0-88CB-034D-8C85-1297F8526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8E797-EC6E-1543-BF0E-C73B7D263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FB4F-A943-604C-9D0D-CDE09CC07925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5C5D37-66FB-864F-82B9-648D49EFE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3D80CA-C84F-FF45-85FC-17E67E2BC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3870-226D-3C42-A77D-2C0E15F1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7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51F655-A11D-6142-84BE-94C6D92AA05B}"/>
              </a:ext>
            </a:extLst>
          </p:cNvPr>
          <p:cNvSpPr txBox="1"/>
          <p:nvPr/>
        </p:nvSpPr>
        <p:spPr>
          <a:xfrm>
            <a:off x="1464359" y="173137"/>
            <a:ext cx="9734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cap="all" dirty="0"/>
              <a:t>Exploring Deuterium Beam Operation and Behavior of Co-Extracted Electron in Negative-Ion-Based Neutral Beam </a:t>
            </a:r>
            <a:r>
              <a:rPr lang="en-US" altLang="ja-JP" b="1" cap="all" dirty="0" err="1"/>
              <a:t>InjectoR</a:t>
            </a:r>
            <a:endParaRPr lang="ja-JP" altLang="ja-JP" b="1" cap="all"/>
          </a:p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B583B4-A1FC-6C4E-BE93-8D656DD288D1}"/>
              </a:ext>
            </a:extLst>
          </p:cNvPr>
          <p:cNvSpPr txBox="1"/>
          <p:nvPr/>
        </p:nvSpPr>
        <p:spPr>
          <a:xfrm>
            <a:off x="1464359" y="810713"/>
            <a:ext cx="8679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K. IKEDA and LHD-NBI Team</a:t>
            </a:r>
            <a:endParaRPr lang="ja-JP" altLang="ja-JP" sz="1400"/>
          </a:p>
          <a:p>
            <a:r>
              <a:rPr lang="en-US" altLang="ja-JP" sz="1400" dirty="0"/>
              <a:t>National Institute for Fusion Science (NIFS), National Institutes of Natural Sciences, Toki, Japan</a:t>
            </a:r>
            <a:endParaRPr lang="ja-JP" altLang="ja-JP" sz="1400"/>
          </a:p>
          <a:p>
            <a:endParaRPr kumimoji="1" lang="ja-JP" altLang="en-US" sz="140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CA27FB-28D0-E549-BA75-551A52047C34}"/>
              </a:ext>
            </a:extLst>
          </p:cNvPr>
          <p:cNvSpPr txBox="1"/>
          <p:nvPr/>
        </p:nvSpPr>
        <p:spPr>
          <a:xfrm>
            <a:off x="0" y="143246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FIP/P1-54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B8F679-282D-9C42-B73D-58F68387D41D}"/>
              </a:ext>
            </a:extLst>
          </p:cNvPr>
          <p:cNvSpPr txBox="1"/>
          <p:nvPr/>
        </p:nvSpPr>
        <p:spPr>
          <a:xfrm>
            <a:off x="396533" y="1721906"/>
            <a:ext cx="63137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• First deuterium beam operation was initiated in LHD-NBI in 2017.</a:t>
            </a:r>
          </a:p>
          <a:p>
            <a:endParaRPr lang="en-GB" altLang="ja-JP" dirty="0"/>
          </a:p>
          <a:p>
            <a:r>
              <a:rPr lang="en-GB" altLang="ja-JP" dirty="0"/>
              <a:t>•The deuterium negative ion current (</a:t>
            </a:r>
            <a:r>
              <a:rPr lang="en-GB" altLang="ja-JP" i="1" dirty="0"/>
              <a:t>I</a:t>
            </a:r>
            <a:r>
              <a:rPr lang="en-GB" altLang="ja-JP" i="1" baseline="-25000" dirty="0"/>
              <a:t>D</a:t>
            </a:r>
            <a:r>
              <a:rPr lang="en-GB" altLang="ja-JP" i="1" dirty="0"/>
              <a:t>-</a:t>
            </a:r>
            <a:r>
              <a:rPr lang="en-GB" altLang="ja-JP" dirty="0"/>
              <a:t>) reaches 46.2 A with the averaged current density being 190A/m</a:t>
            </a:r>
            <a:r>
              <a:rPr lang="en-GB" altLang="ja-JP" baseline="30000" dirty="0"/>
              <a:t>2</a:t>
            </a:r>
            <a:r>
              <a:rPr lang="en-GB" altLang="ja-JP" dirty="0"/>
              <a:t> , and the electron-ion current ratio (</a:t>
            </a:r>
            <a:r>
              <a:rPr lang="en-GB" altLang="ja-JP" i="1" dirty="0" err="1"/>
              <a:t>I</a:t>
            </a:r>
            <a:r>
              <a:rPr lang="en-GB" altLang="ja-JP" i="1" baseline="-25000" dirty="0" err="1"/>
              <a:t>e</a:t>
            </a:r>
            <a:r>
              <a:rPr lang="en-GB" altLang="ja-JP" i="1" dirty="0"/>
              <a:t>/I</a:t>
            </a:r>
            <a:r>
              <a:rPr lang="en-GB" altLang="ja-JP" i="1" baseline="-25000" dirty="0"/>
              <a:t>D</a:t>
            </a:r>
            <a:r>
              <a:rPr lang="en-GB" altLang="ja-JP" i="1" dirty="0"/>
              <a:t>-</a:t>
            </a:r>
            <a:r>
              <a:rPr lang="en-GB" altLang="ja-JP" dirty="0"/>
              <a:t>) increases to 0.39 using 5.6 V high bias voltage to reduce electron contamination in the beam.</a:t>
            </a:r>
          </a:p>
          <a:p>
            <a:endParaRPr lang="en-GB" altLang="ja-JP" dirty="0"/>
          </a:p>
          <a:p>
            <a:r>
              <a:rPr lang="en-GB" altLang="ja-JP" dirty="0"/>
              <a:t>• Linear dependence of the minimum value of the </a:t>
            </a:r>
            <a:r>
              <a:rPr lang="en-GB" altLang="ja-JP" i="1" dirty="0" err="1"/>
              <a:t>I</a:t>
            </a:r>
            <a:r>
              <a:rPr lang="en-GB" altLang="ja-JP" i="1" baseline="-25000" dirty="0" err="1"/>
              <a:t>e</a:t>
            </a:r>
            <a:r>
              <a:rPr lang="en-GB" altLang="ja-JP" i="1" dirty="0"/>
              <a:t>/I</a:t>
            </a:r>
            <a:r>
              <a:rPr lang="en-GB" altLang="ja-JP" i="1" baseline="-25000" dirty="0"/>
              <a:t>D</a:t>
            </a:r>
            <a:r>
              <a:rPr lang="en-GB" altLang="ja-JP" i="1" dirty="0"/>
              <a:t>-</a:t>
            </a:r>
            <a:r>
              <a:rPr lang="en-GB" altLang="ja-JP" dirty="0"/>
              <a:t> on the arc-discharge power is found, and is stronger in the D</a:t>
            </a:r>
            <a:r>
              <a:rPr lang="en-GB" altLang="ja-JP" baseline="30000" dirty="0"/>
              <a:t>–</a:t>
            </a:r>
            <a:r>
              <a:rPr lang="en-GB" altLang="ja-JP" dirty="0"/>
              <a:t> operation than</a:t>
            </a:r>
            <a:r>
              <a:rPr lang="en-GB" altLang="ja-JP" i="1" dirty="0"/>
              <a:t> </a:t>
            </a:r>
            <a:r>
              <a:rPr lang="en-GB" altLang="ja-JP" i="1" dirty="0" err="1"/>
              <a:t>I</a:t>
            </a:r>
            <a:r>
              <a:rPr lang="en-GB" altLang="ja-JP" i="1" baseline="-25000" dirty="0" err="1"/>
              <a:t>e</a:t>
            </a:r>
            <a:r>
              <a:rPr lang="en-GB" altLang="ja-JP" i="1" dirty="0"/>
              <a:t>/I</a:t>
            </a:r>
            <a:r>
              <a:rPr lang="en-GB" altLang="ja-JP" i="1" baseline="-25000" dirty="0"/>
              <a:t>H</a:t>
            </a:r>
            <a:r>
              <a:rPr lang="en-GB" altLang="ja-JP" i="1" dirty="0"/>
              <a:t>-</a:t>
            </a:r>
            <a:r>
              <a:rPr lang="en-GB" altLang="ja-JP" dirty="0"/>
              <a:t> in the hydrogen operation.</a:t>
            </a:r>
          </a:p>
          <a:p>
            <a:endParaRPr kumimoji="1" lang="en-GB" altLang="ja-JP" dirty="0"/>
          </a:p>
          <a:p>
            <a:r>
              <a:rPr lang="en-GB" altLang="ja-JP" dirty="0"/>
              <a:t>• Increase of electron density in the vicinity of the plasma grid surface is confirmed by half-sized research negative ion source in the test stand in NIFS (NBTS). </a:t>
            </a:r>
            <a:endParaRPr lang="ja-JP" altLang="en-US"/>
          </a:p>
          <a:p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B0F2FFF-9B5B-6941-92CB-0757B9ACB60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6" y="1282873"/>
            <a:ext cx="2718435" cy="323151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52E7FC5-3537-3F49-9509-4D215602F4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37" y="4700795"/>
            <a:ext cx="4742815" cy="205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9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167</Words>
  <Application>Microsoft Macintosh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4</cp:revision>
  <dcterms:created xsi:type="dcterms:W3CDTF">2018-09-27T02:26:48Z</dcterms:created>
  <dcterms:modified xsi:type="dcterms:W3CDTF">2018-09-27T04:08:37Z</dcterms:modified>
</cp:coreProperties>
</file>