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04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3790-B2C1-694E-A015-C6AF51284A8E}" type="datetimeFigureOut">
              <a:rPr lang="en-US" smtClean="0"/>
              <a:t>24.09.18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A0A7-1F3D-3E45-B92A-24481A7F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1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3790-B2C1-694E-A015-C6AF51284A8E}" type="datetimeFigureOut">
              <a:rPr lang="en-US" smtClean="0"/>
              <a:t>24.09.18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A0A7-1F3D-3E45-B92A-24481A7F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2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3790-B2C1-694E-A015-C6AF51284A8E}" type="datetimeFigureOut">
              <a:rPr lang="en-US" smtClean="0"/>
              <a:t>24.09.18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A0A7-1F3D-3E45-B92A-24481A7F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6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 userDrawn="1"/>
        </p:nvGrpSpPr>
        <p:grpSpPr>
          <a:xfrm>
            <a:off x="179512" y="152400"/>
            <a:ext cx="8728720" cy="542925"/>
            <a:chOff x="-540568" y="152400"/>
            <a:chExt cx="9448800" cy="542925"/>
          </a:xfrm>
        </p:grpSpPr>
        <p:sp>
          <p:nvSpPr>
            <p:cNvPr id="9" name="Line 10"/>
            <p:cNvSpPr>
              <a:spLocks noChangeShapeType="1"/>
            </p:cNvSpPr>
            <p:nvPr userDrawn="1"/>
          </p:nvSpPr>
          <p:spPr bwMode="auto">
            <a:xfrm>
              <a:off x="-540568" y="695325"/>
              <a:ext cx="944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 b="1"/>
            </a:p>
          </p:txBody>
        </p:sp>
        <p:sp>
          <p:nvSpPr>
            <p:cNvPr id="10" name="Line 11"/>
            <p:cNvSpPr>
              <a:spLocks noChangeShapeType="1"/>
            </p:cNvSpPr>
            <p:nvPr userDrawn="1"/>
          </p:nvSpPr>
          <p:spPr bwMode="auto">
            <a:xfrm>
              <a:off x="-540568" y="152400"/>
              <a:ext cx="944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 b="1"/>
            </a:p>
          </p:txBody>
        </p:sp>
      </p:grpSp>
      <p:sp>
        <p:nvSpPr>
          <p:cNvPr id="27" name="Line 9"/>
          <p:cNvSpPr>
            <a:spLocks noChangeShapeType="1"/>
          </p:cNvSpPr>
          <p:nvPr userDrawn="1"/>
        </p:nvSpPr>
        <p:spPr bwMode="auto">
          <a:xfrm>
            <a:off x="107504" y="6525344"/>
            <a:ext cx="8964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sz="1200"/>
          </a:p>
        </p:txBody>
      </p:sp>
      <p:sp>
        <p:nvSpPr>
          <p:cNvPr id="28" name="Rectangle 3"/>
          <p:cNvSpPr>
            <a:spLocks noGrp="1" noChangeArrowheads="1"/>
          </p:cNvSpPr>
          <p:nvPr>
            <p:ph type="dt" sz="half" idx="11"/>
          </p:nvPr>
        </p:nvSpPr>
        <p:spPr>
          <a:xfrm>
            <a:off x="107504" y="6567155"/>
            <a:ext cx="2133600" cy="276999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de-DE" dirty="0"/>
              <a:t>T. </a:t>
            </a:r>
            <a:r>
              <a:rPr lang="de-DE" dirty="0" err="1"/>
              <a:t>Sunn</a:t>
            </a:r>
            <a:r>
              <a:rPr lang="de-DE" dirty="0"/>
              <a:t> Pedersen</a:t>
            </a:r>
          </a:p>
        </p:txBody>
      </p:sp>
      <p:sp>
        <p:nvSpPr>
          <p:cNvPr id="29" name="Rectangle 4"/>
          <p:cNvSpPr>
            <a:spLocks noGrp="1" noChangeArrowheads="1"/>
          </p:cNvSpPr>
          <p:nvPr>
            <p:ph type="ftr" sz="quarter" idx="12"/>
          </p:nvPr>
        </p:nvSpPr>
        <p:spPr>
          <a:xfrm>
            <a:off x="2578274" y="6567155"/>
            <a:ext cx="3987453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200" dirty="0" err="1" smtClean="0"/>
            </a:lvl1pPr>
          </a:lstStyle>
          <a:p>
            <a:pPr algn="ctr">
              <a:defRPr/>
            </a:pPr>
            <a:r>
              <a:rPr lang="en-US" dirty="0"/>
              <a:t>EPS Conference on Plasma Physics,  Prague, July 4 2018</a:t>
            </a:r>
            <a:endParaRPr lang="en-GB" dirty="0"/>
          </a:p>
        </p:txBody>
      </p:sp>
      <p:sp>
        <p:nvSpPr>
          <p:cNvPr id="30" name="Rectangle 5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948264" y="6567155"/>
            <a:ext cx="2133600" cy="276999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E0A457A7-2F34-4B67-AF6E-D0FF3829CDA2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179834" y="154664"/>
            <a:ext cx="7992566" cy="914400"/>
          </a:xfrm>
        </p:spPr>
        <p:txBody>
          <a:bodyPr/>
          <a:lstStyle>
            <a:lvl1pPr algn="ctr">
              <a:buNone/>
              <a:defRPr sz="2800" b="1">
                <a:solidFill>
                  <a:srgbClr val="397EC1"/>
                </a:solidFill>
              </a:defRPr>
            </a:lvl1pPr>
            <a:lvl2pPr>
              <a:defRPr>
                <a:solidFill>
                  <a:srgbClr val="397EC1"/>
                </a:solidFill>
              </a:defRPr>
            </a:lvl2pPr>
            <a:lvl3pPr>
              <a:defRPr>
                <a:solidFill>
                  <a:srgbClr val="397EC1"/>
                </a:solidFill>
              </a:defRPr>
            </a:lvl3pPr>
            <a:lvl4pPr>
              <a:defRPr>
                <a:solidFill>
                  <a:srgbClr val="397EC1"/>
                </a:solidFill>
              </a:defRPr>
            </a:lvl4pPr>
            <a:lvl5pPr>
              <a:defRPr>
                <a:solidFill>
                  <a:srgbClr val="397EC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4904" y="183500"/>
            <a:ext cx="532853" cy="48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97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3790-B2C1-694E-A015-C6AF51284A8E}" type="datetimeFigureOut">
              <a:rPr lang="en-US" smtClean="0"/>
              <a:t>24.09.18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A0A7-1F3D-3E45-B92A-24481A7F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0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3790-B2C1-694E-A015-C6AF51284A8E}" type="datetimeFigureOut">
              <a:rPr lang="en-US" smtClean="0"/>
              <a:t>24.09.18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A0A7-1F3D-3E45-B92A-24481A7F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3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3790-B2C1-694E-A015-C6AF51284A8E}" type="datetimeFigureOut">
              <a:rPr lang="en-US" smtClean="0"/>
              <a:t>24.09.18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A0A7-1F3D-3E45-B92A-24481A7F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2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3790-B2C1-694E-A015-C6AF51284A8E}" type="datetimeFigureOut">
              <a:rPr lang="en-US" smtClean="0"/>
              <a:t>24.09.18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A0A7-1F3D-3E45-B92A-24481A7F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3790-B2C1-694E-A015-C6AF51284A8E}" type="datetimeFigureOut">
              <a:rPr lang="en-US" smtClean="0"/>
              <a:t>24.09.18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A0A7-1F3D-3E45-B92A-24481A7F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4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3790-B2C1-694E-A015-C6AF51284A8E}" type="datetimeFigureOut">
              <a:rPr lang="en-US" smtClean="0"/>
              <a:t>24.09.18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A0A7-1F3D-3E45-B92A-24481A7F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3790-B2C1-694E-A015-C6AF51284A8E}" type="datetimeFigureOut">
              <a:rPr lang="en-US" smtClean="0"/>
              <a:t>24.09.18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A0A7-1F3D-3E45-B92A-24481A7F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0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3790-B2C1-694E-A015-C6AF51284A8E}" type="datetimeFigureOut">
              <a:rPr lang="en-US" smtClean="0"/>
              <a:t>24.09.18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A0A7-1F3D-3E45-B92A-24481A7F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7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33790-B2C1-694E-A015-C6AF51284A8E}" type="datetimeFigureOut">
              <a:rPr lang="en-US" smtClean="0"/>
              <a:t>24.09.18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1A0A7-1F3D-3E45-B92A-24481A7F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7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(null)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83BA3C8-180F-224E-AE18-DA1758B0A13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T. Sunn Pedersen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21A049F-BFB0-0D4B-B608-5859B36944F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IAEA FEC Ahmedabad, October 2018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4B61256-5EB4-BE47-BFD8-E9DB52190F1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0A457A7-2F34-4B67-AF6E-D0FF3829CDA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C72FED6-9E64-3A4E-A47F-D214CEFC5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0262" y="186196"/>
            <a:ext cx="7652137" cy="47036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Full stable power-detachment achieved </a:t>
            </a:r>
            <a:r>
              <a:rPr lang="en-US" dirty="0" smtClean="0"/>
              <a:t>in W7-X </a:t>
            </a:r>
            <a:r>
              <a:rPr lang="en-US" dirty="0" err="1" smtClean="0"/>
              <a:t>divertor</a:t>
            </a:r>
            <a:endParaRPr lang="en-US" dirty="0"/>
          </a:p>
          <a:p>
            <a:endParaRPr lang="de-D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54644E4-44F4-BA4C-8A9B-C5CF0BCE0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4" y="1217309"/>
            <a:ext cx="4487052" cy="26040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DDD8FFF-9DC6-1C40-93D1-6D15BE4EC2E4}"/>
              </a:ext>
            </a:extLst>
          </p:cNvPr>
          <p:cNvSpPr txBox="1"/>
          <p:nvPr/>
        </p:nvSpPr>
        <p:spPr>
          <a:xfrm>
            <a:off x="368860" y="847977"/>
            <a:ext cx="3744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Heat</a:t>
            </a:r>
            <a:r>
              <a:rPr lang="de-DE" dirty="0"/>
              <a:t> </a:t>
            </a:r>
            <a:r>
              <a:rPr lang="de-DE" dirty="0" err="1"/>
              <a:t>flux</a:t>
            </a:r>
            <a:r>
              <a:rPr lang="de-DE" dirty="0"/>
              <a:t> </a:t>
            </a:r>
            <a:r>
              <a:rPr lang="de-DE" dirty="0" err="1"/>
              <a:t>derived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IR </a:t>
            </a:r>
            <a:r>
              <a:rPr lang="de-DE" dirty="0" err="1"/>
              <a:t>camera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982A0EB-6E26-C542-8DA7-0728E29BEF0B}"/>
              </a:ext>
            </a:extLst>
          </p:cNvPr>
          <p:cNvSpPr txBox="1"/>
          <p:nvPr/>
        </p:nvSpPr>
        <p:spPr>
          <a:xfrm>
            <a:off x="208774" y="4278745"/>
            <a:ext cx="43462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Heat flux essentially disappears from target for t&gt;2 s, persisting until end of plasma heating at t=4 s</a:t>
            </a:r>
          </a:p>
          <a:p>
            <a:r>
              <a:rPr lang="en-US" dirty="0"/>
              <a:t>t</a:t>
            </a:r>
            <a:r>
              <a:rPr lang="en-US" baseline="-25000" dirty="0"/>
              <a:t>E</a:t>
            </a:r>
            <a:r>
              <a:rPr lang="en-US" dirty="0"/>
              <a:t>~100 </a:t>
            </a:r>
            <a:r>
              <a:rPr lang="en-US" dirty="0" err="1"/>
              <a:t>ms</a:t>
            </a:r>
            <a:r>
              <a:rPr lang="en-US" dirty="0"/>
              <a:t> rather constant for over 1 </a:t>
            </a:r>
            <a:r>
              <a:rPr lang="en-US" dirty="0" smtClean="0"/>
              <a:t>s</a:t>
            </a:r>
          </a:p>
          <a:p>
            <a:r>
              <a:rPr lang="en-US" dirty="0" smtClean="0"/>
              <a:t>Heat flux patterns generally in good agreement with expectations</a:t>
            </a:r>
          </a:p>
          <a:p>
            <a:r>
              <a:rPr lang="en-US" dirty="0" smtClean="0"/>
              <a:t>Heat fluxes are not problematic at medium to high plasma density, even at high power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699CDAFC-E97E-0346-8848-B80BEA499977}"/>
              </a:ext>
            </a:extLst>
          </p:cNvPr>
          <p:cNvSpPr txBox="1"/>
          <p:nvPr/>
        </p:nvSpPr>
        <p:spPr>
          <a:xfrm>
            <a:off x="179834" y="3909413"/>
            <a:ext cx="4375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P=2.8 MW, </a:t>
            </a:r>
            <a:r>
              <a:rPr lang="de-DE" dirty="0" err="1"/>
              <a:t>density</a:t>
            </a:r>
            <a:r>
              <a:rPr lang="de-DE" dirty="0"/>
              <a:t> </a:t>
            </a:r>
            <a:r>
              <a:rPr lang="de-DE" dirty="0" err="1"/>
              <a:t>ramped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4-5x10</a:t>
            </a:r>
            <a:r>
              <a:rPr lang="de-DE" baseline="30000" dirty="0"/>
              <a:t>19 </a:t>
            </a:r>
            <a:r>
              <a:rPr lang="de-DE" dirty="0"/>
              <a:t>m</a:t>
            </a:r>
            <a:r>
              <a:rPr lang="de-DE" baseline="30000" dirty="0"/>
              <a:t>-3</a:t>
            </a:r>
            <a:endParaRPr lang="de-DE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07EE9B55-6DFA-EE49-9B3B-575E50E5F476}"/>
              </a:ext>
            </a:extLst>
          </p:cNvPr>
          <p:cNvSpPr txBox="1"/>
          <p:nvPr/>
        </p:nvSpPr>
        <p:spPr>
          <a:xfrm>
            <a:off x="5625279" y="5543708"/>
            <a:ext cx="2885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detachment</a:t>
            </a:r>
            <a:endParaRPr lang="de-DE" dirty="0"/>
          </a:p>
          <a:p>
            <a:r>
              <a:rPr lang="de-DE" dirty="0" err="1"/>
              <a:t>for</a:t>
            </a:r>
            <a:r>
              <a:rPr lang="de-DE" dirty="0"/>
              <a:t> t&gt; 2 s on all </a:t>
            </a:r>
            <a:br>
              <a:rPr lang="de-DE" dirty="0"/>
            </a:br>
            <a:r>
              <a:rPr lang="de-DE" dirty="0"/>
              <a:t>10 </a:t>
            </a:r>
            <a:r>
              <a:rPr lang="de-DE" dirty="0" err="1"/>
              <a:t>divertors</a:t>
            </a:r>
            <a:r>
              <a:rPr lang="de-DE" dirty="0"/>
              <a:t> (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shown</a:t>
            </a:r>
            <a:r>
              <a:rPr lang="de-DE" dirty="0"/>
              <a:t>)</a:t>
            </a:r>
          </a:p>
        </p:txBody>
      </p:sp>
      <p:pic>
        <p:nvPicPr>
          <p:cNvPr id="8" name="Picture 7" descr="Screen Shot 2018-09-24 at 18.16.1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100" y="1003671"/>
            <a:ext cx="4145092" cy="457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908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110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IPP-Greifswald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Sunn Pedersen</dc:creator>
  <cp:lastModifiedBy>Thomas Sunn Pedersen</cp:lastModifiedBy>
  <cp:revision>1</cp:revision>
  <dcterms:created xsi:type="dcterms:W3CDTF">2018-09-24T16:12:32Z</dcterms:created>
  <dcterms:modified xsi:type="dcterms:W3CDTF">2018-09-24T16:22:01Z</dcterms:modified>
</cp:coreProperties>
</file>