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1" d="100"/>
          <a:sy n="101" d="100"/>
        </p:scale>
        <p:origin x="72"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5E964A-E961-498D-AFB2-2C42D583073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428918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E964A-E961-498D-AFB2-2C42D583073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302652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E964A-E961-498D-AFB2-2C42D583073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439320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E964A-E961-498D-AFB2-2C42D583073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2371556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E964A-E961-498D-AFB2-2C42D583073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298225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5E964A-E961-498D-AFB2-2C42D5830737}"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2621557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5E964A-E961-498D-AFB2-2C42D5830737}" type="datetimeFigureOut">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4140569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5E964A-E961-498D-AFB2-2C42D5830737}" type="datetimeFigureOut">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2278448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E964A-E961-498D-AFB2-2C42D5830737}" type="datetimeFigureOut">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69022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E964A-E961-498D-AFB2-2C42D5830737}"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163959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E964A-E961-498D-AFB2-2C42D5830737}"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E95E9-A2EA-4C69-BD6C-AD7DE3E10326}" type="slidenum">
              <a:rPr lang="en-US" smtClean="0"/>
              <a:t>‹#›</a:t>
            </a:fld>
            <a:endParaRPr lang="en-US"/>
          </a:p>
        </p:txBody>
      </p:sp>
    </p:spTree>
    <p:extLst>
      <p:ext uri="{BB962C8B-B14F-4D97-AF65-F5344CB8AC3E}">
        <p14:creationId xmlns:p14="http://schemas.microsoft.com/office/powerpoint/2010/main" val="896403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E964A-E961-498D-AFB2-2C42D5830737}" type="datetimeFigureOut">
              <a:rPr lang="en-US" smtClean="0"/>
              <a:t>9/27/2018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E95E9-A2EA-4C69-BD6C-AD7DE3E10326}" type="slidenum">
              <a:rPr lang="en-US" smtClean="0"/>
              <a:t>‹#›</a:t>
            </a:fld>
            <a:endParaRPr lang="en-US"/>
          </a:p>
        </p:txBody>
      </p:sp>
    </p:spTree>
    <p:extLst>
      <p:ext uri="{BB962C8B-B14F-4D97-AF65-F5344CB8AC3E}">
        <p14:creationId xmlns:p14="http://schemas.microsoft.com/office/powerpoint/2010/main" val="1078234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9389" y="154088"/>
            <a:ext cx="10924674" cy="400110"/>
          </a:xfrm>
          <a:prstGeom prst="rect">
            <a:avLst/>
          </a:prstGeom>
        </p:spPr>
        <p:txBody>
          <a:bodyPr wrap="square">
            <a:spAutoFit/>
          </a:bodyPr>
          <a:lstStyle/>
          <a:p>
            <a:pPr algn="ctr" hangingPunct="0"/>
            <a:r>
              <a:rPr lang="en-GB" sz="2000" b="1" cap="all" dirty="0" smtClean="0">
                <a:solidFill>
                  <a:srgbClr val="A50021"/>
                </a:solidFill>
                <a:effectLst/>
                <a:latin typeface="Times New Roman" panose="02020603050405020304" pitchFamily="18" charset="0"/>
                <a:ea typeface="Times New Roman" panose="02020603050405020304" pitchFamily="18" charset="0"/>
              </a:rPr>
              <a:t>Design optimization of Helium cooling systems for Indian  LLCB TBM</a:t>
            </a:r>
            <a:endParaRPr lang="en-US" dirty="0">
              <a:solidFill>
                <a:srgbClr val="A50021"/>
              </a:solidFill>
              <a:effectLst/>
              <a:latin typeface="Times New Roman" panose="02020603050405020304" pitchFamily="18" charset="0"/>
              <a:ea typeface="Times New Roman" panose="02020603050405020304" pitchFamily="18" charset="0"/>
            </a:endParaRPr>
          </a:p>
        </p:txBody>
      </p:sp>
      <p:sp>
        <p:nvSpPr>
          <p:cNvPr id="5" name="TextBox 4"/>
          <p:cNvSpPr txBox="1"/>
          <p:nvPr/>
        </p:nvSpPr>
        <p:spPr>
          <a:xfrm>
            <a:off x="131975" y="712216"/>
            <a:ext cx="11972041" cy="6186309"/>
          </a:xfrm>
          <a:prstGeom prst="rect">
            <a:avLst/>
          </a:prstGeom>
          <a:noFill/>
        </p:spPr>
        <p:txBody>
          <a:bodyPr wrap="square" rtlCol="0">
            <a:spAutoFit/>
          </a:bodyPr>
          <a:lstStyle/>
          <a:p>
            <a:pPr algn="just"/>
            <a:r>
              <a:rPr lang="en-US" b="1" dirty="0" smtClean="0">
                <a:solidFill>
                  <a:srgbClr val="000099"/>
                </a:solidFill>
              </a:rPr>
              <a:t>In this work, the design optimization of helium cooling system that is meant for LLCB TBM is carried out.</a:t>
            </a:r>
          </a:p>
          <a:p>
            <a:pPr algn="just"/>
            <a:endParaRPr lang="en-US" b="1" dirty="0">
              <a:solidFill>
                <a:srgbClr val="000099"/>
              </a:solidFill>
            </a:endParaRPr>
          </a:p>
          <a:p>
            <a:pPr algn="just"/>
            <a:r>
              <a:rPr lang="en-US" b="1" dirty="0" smtClean="0">
                <a:solidFill>
                  <a:srgbClr val="000099"/>
                </a:solidFill>
              </a:rPr>
              <a:t>In the conceptual design, </a:t>
            </a:r>
            <a:r>
              <a:rPr lang="en-GB" b="1" dirty="0" smtClean="0">
                <a:solidFill>
                  <a:srgbClr val="000099"/>
                </a:solidFill>
              </a:rPr>
              <a:t>two independent helium circuits (FWHCS and LLHCS) were considered for extracting heat from the TBM FW and the </a:t>
            </a:r>
            <a:r>
              <a:rPr lang="en-GB" b="1" dirty="0" err="1" smtClean="0">
                <a:solidFill>
                  <a:srgbClr val="000099"/>
                </a:solidFill>
              </a:rPr>
              <a:t>Pb</a:t>
            </a:r>
            <a:r>
              <a:rPr lang="en-GB" b="1" dirty="0" smtClean="0">
                <a:solidFill>
                  <a:srgbClr val="000099"/>
                </a:solidFill>
              </a:rPr>
              <a:t>-Li system respectively. Whereas </a:t>
            </a:r>
            <a:r>
              <a:rPr lang="en-GB" b="1" dirty="0" err="1" smtClean="0">
                <a:solidFill>
                  <a:srgbClr val="000099"/>
                </a:solidFill>
              </a:rPr>
              <a:t>i</a:t>
            </a:r>
            <a:r>
              <a:rPr lang="en-US" b="1" dirty="0" smtClean="0">
                <a:solidFill>
                  <a:srgbClr val="000099"/>
                </a:solidFill>
              </a:rPr>
              <a:t>n the optimized design, a single helium cooling system is proposed for cooling the TBM FW and the lead-lithium system.</a:t>
            </a:r>
          </a:p>
          <a:p>
            <a:pPr algn="just"/>
            <a:endParaRPr lang="en-US" dirty="0"/>
          </a:p>
          <a:p>
            <a:pPr algn="just"/>
            <a:r>
              <a:rPr lang="en-US" b="1" u="sng" dirty="0" smtClean="0"/>
              <a:t>With the optimized configuration : </a:t>
            </a:r>
          </a:p>
          <a:p>
            <a:pPr algn="just"/>
            <a:endParaRPr lang="en-US" dirty="0" smtClean="0"/>
          </a:p>
          <a:p>
            <a:pPr marL="285750" indent="-285750" algn="just">
              <a:buFont typeface="Wingdings" panose="05000000000000000000" pitchFamily="2" charset="2"/>
              <a:buChar char="q"/>
            </a:pPr>
            <a:r>
              <a:rPr lang="en-US" dirty="0" smtClean="0"/>
              <a:t>The </a:t>
            </a:r>
            <a:r>
              <a:rPr lang="en-GB" dirty="0" smtClean="0"/>
              <a:t>number </a:t>
            </a:r>
            <a:r>
              <a:rPr lang="en-GB" dirty="0"/>
              <a:t>of components and associated piping and valves located in TCWS Vault annex are reduced </a:t>
            </a:r>
            <a:r>
              <a:rPr lang="en-GB" dirty="0" smtClean="0"/>
              <a:t>significantly ─ </a:t>
            </a:r>
            <a:r>
              <a:rPr lang="en-GB" dirty="0"/>
              <a:t>almost half of what was needed for the two helium systems (FWHCS and LLHCS</a:t>
            </a:r>
            <a:r>
              <a:rPr lang="en-GB" dirty="0" smtClean="0"/>
              <a:t>) and thus it is convenient to install and operate in the limited space of TCWS VA.</a:t>
            </a:r>
          </a:p>
          <a:p>
            <a:pPr algn="just"/>
            <a:endParaRPr lang="en-GB" dirty="0"/>
          </a:p>
          <a:p>
            <a:pPr marL="285750" indent="-285750" algn="just">
              <a:buFont typeface="Wingdings" panose="05000000000000000000" pitchFamily="2" charset="2"/>
              <a:buChar char="q"/>
            </a:pPr>
            <a:r>
              <a:rPr lang="en-GB" dirty="0" smtClean="0"/>
              <a:t>The </a:t>
            </a:r>
            <a:r>
              <a:rPr lang="en-GB" dirty="0"/>
              <a:t>thermal hydraulic analysis is performed using RELAP/MOD4.0 and the analysis results shows the satisfactory performance of the system in ITER normal operating conditions.</a:t>
            </a:r>
          </a:p>
          <a:p>
            <a:pPr algn="just"/>
            <a:endParaRPr lang="en-US" dirty="0"/>
          </a:p>
          <a:p>
            <a:pPr marL="285750" indent="-285750" algn="just">
              <a:buFont typeface="Wingdings" panose="05000000000000000000" pitchFamily="2" charset="2"/>
              <a:buChar char="q"/>
            </a:pPr>
            <a:r>
              <a:rPr lang="en-GB" dirty="0"/>
              <a:t>Further with the optimized flow rate the TBM FW thermo hydraulic performance is also checked and it is found that the reduced flow rate is sufficient for cooling the FW channels and the temperature and stresses in the structure are within acceptable limit.</a:t>
            </a:r>
            <a:endParaRPr lang="en-US" dirty="0"/>
          </a:p>
          <a:p>
            <a:endParaRPr lang="en-GB" dirty="0"/>
          </a:p>
          <a:p>
            <a:pPr algn="just"/>
            <a:r>
              <a:rPr lang="en-GB" b="1" dirty="0" smtClean="0">
                <a:solidFill>
                  <a:srgbClr val="7030A0"/>
                </a:solidFill>
              </a:rPr>
              <a:t>In this study a promising configuration is proposed that meets the cooling requirements of LLCB TBM and it also occupies very less footprint.  This combined system is easy to operate, reliable and safe. Moreover it is very cost effective and makes the development &amp; installation of helium cooling system of LLCB TBS convenient in the limited space of TCWS </a:t>
            </a:r>
            <a:r>
              <a:rPr lang="en-GB" b="1" dirty="0">
                <a:solidFill>
                  <a:srgbClr val="7030A0"/>
                </a:solidFill>
              </a:rPr>
              <a:t>vault </a:t>
            </a:r>
            <a:r>
              <a:rPr lang="en-GB" b="1" dirty="0" smtClean="0">
                <a:solidFill>
                  <a:srgbClr val="7030A0"/>
                </a:solidFill>
              </a:rPr>
              <a:t>annex.  </a:t>
            </a:r>
            <a:r>
              <a:rPr lang="en-US" b="1" dirty="0" smtClean="0">
                <a:solidFill>
                  <a:srgbClr val="7030A0"/>
                </a:solidFill>
              </a:rPr>
              <a:t>    </a:t>
            </a:r>
            <a:endParaRPr lang="en-US" b="1" dirty="0">
              <a:solidFill>
                <a:srgbClr val="7030A0"/>
              </a:solidFill>
            </a:endParaRPr>
          </a:p>
        </p:txBody>
      </p:sp>
      <p:cxnSp>
        <p:nvCxnSpPr>
          <p:cNvPr id="8" name="Straight Connector 7"/>
          <p:cNvCxnSpPr/>
          <p:nvPr/>
        </p:nvCxnSpPr>
        <p:spPr>
          <a:xfrm>
            <a:off x="61357" y="646066"/>
            <a:ext cx="12130643" cy="0"/>
          </a:xfrm>
          <a:prstGeom prst="line">
            <a:avLst/>
          </a:prstGeom>
          <a:ln w="34925">
            <a:solidFill>
              <a:srgbClr val="A5002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158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274</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byadav</dc:creator>
  <cp:lastModifiedBy>byadav</cp:lastModifiedBy>
  <cp:revision>4</cp:revision>
  <dcterms:created xsi:type="dcterms:W3CDTF">2018-09-27T13:24:31Z</dcterms:created>
  <dcterms:modified xsi:type="dcterms:W3CDTF">2018-09-27T13:50:20Z</dcterms:modified>
</cp:coreProperties>
</file>