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8" r:id="rId3"/>
    <p:sldId id="565" r:id="rId4"/>
    <p:sldId id="259" r:id="rId5"/>
    <p:sldId id="260" r:id="rId6"/>
    <p:sldId id="261" r:id="rId7"/>
    <p:sldId id="263" r:id="rId8"/>
    <p:sldId id="545" r:id="rId9"/>
    <p:sldId id="551" r:id="rId10"/>
    <p:sldId id="303" r:id="rId11"/>
    <p:sldId id="547" r:id="rId12"/>
    <p:sldId id="559" r:id="rId13"/>
    <p:sldId id="561" r:id="rId14"/>
    <p:sldId id="560" r:id="rId15"/>
    <p:sldId id="278" r:id="rId16"/>
    <p:sldId id="279" r:id="rId17"/>
    <p:sldId id="280" r:id="rId18"/>
    <p:sldId id="564" r:id="rId19"/>
    <p:sldId id="552" r:id="rId20"/>
    <p:sldId id="306" r:id="rId21"/>
    <p:sldId id="307" r:id="rId22"/>
    <p:sldId id="501" r:id="rId23"/>
    <p:sldId id="566" r:id="rId24"/>
    <p:sldId id="473" r:id="rId25"/>
    <p:sldId id="562" r:id="rId26"/>
    <p:sldId id="462" r:id="rId27"/>
    <p:sldId id="548" r:id="rId28"/>
    <p:sldId id="549" r:id="rId29"/>
    <p:sldId id="553" r:id="rId30"/>
    <p:sldId id="579" r:id="rId31"/>
    <p:sldId id="555" r:id="rId32"/>
    <p:sldId id="567" r:id="rId33"/>
    <p:sldId id="302" r:id="rId34"/>
    <p:sldId id="568" r:id="rId35"/>
    <p:sldId id="571" r:id="rId36"/>
    <p:sldId id="570" r:id="rId37"/>
    <p:sldId id="569" r:id="rId38"/>
    <p:sldId id="576" r:id="rId39"/>
    <p:sldId id="327" r:id="rId40"/>
    <p:sldId id="550" r:id="rId41"/>
    <p:sldId id="577" r:id="rId42"/>
    <p:sldId id="574" r:id="rId43"/>
    <p:sldId id="573" r:id="rId44"/>
    <p:sldId id="578" r:id="rId45"/>
    <p:sldId id="575" r:id="rId46"/>
    <p:sldId id="55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25" autoAdjust="0"/>
    <p:restoredTop sz="85106"/>
  </p:normalViewPr>
  <p:slideViewPr>
    <p:cSldViewPr snapToGrid="0">
      <p:cViewPr varScale="1">
        <p:scale>
          <a:sx n="103" d="100"/>
          <a:sy n="103" d="100"/>
        </p:scale>
        <p:origin x="678" y="114"/>
      </p:cViewPr>
      <p:guideLst/>
    </p:cSldViewPr>
  </p:slideViewPr>
  <p:notesTextViewPr>
    <p:cViewPr>
      <p:scale>
        <a:sx n="1" d="1"/>
        <a:sy n="1" d="1"/>
      </p:scale>
      <p:origin x="0" y="0"/>
    </p:cViewPr>
  </p:notesTextViewPr>
  <p:sorterViewPr>
    <p:cViewPr>
      <p:scale>
        <a:sx n="66" d="100"/>
        <a:sy n="66" d="100"/>
      </p:scale>
      <p:origin x="0" y="-18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0B6A8A-F214-8C4F-9D25-8D995912A3B0}"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en-US"/>
        </a:p>
      </dgm:t>
    </dgm:pt>
    <dgm:pt modelId="{36A18996-62E7-534E-8D61-BE553F3016C2}">
      <dgm:prSet phldrT="[Text]"/>
      <dgm:spPr/>
      <dgm:t>
        <a:bodyPr/>
        <a:lstStyle/>
        <a:p>
          <a:r>
            <a:rPr lang="en-US" dirty="0"/>
            <a:t>Institute for Plasma Research</a:t>
          </a:r>
        </a:p>
      </dgm:t>
    </dgm:pt>
    <dgm:pt modelId="{BFCE2152-28DD-6841-BF50-D6FF5E8BB14E}" type="parTrans" cxnId="{AF8EC0B7-8AD4-2343-BB2B-92BD026DCBA5}">
      <dgm:prSet/>
      <dgm:spPr/>
      <dgm:t>
        <a:bodyPr/>
        <a:lstStyle/>
        <a:p>
          <a:endParaRPr lang="en-US"/>
        </a:p>
      </dgm:t>
    </dgm:pt>
    <dgm:pt modelId="{6F0F91A2-BF5F-BB4D-90E3-8A9848FF73F1}" type="sibTrans" cxnId="{AF8EC0B7-8AD4-2343-BB2B-92BD026DCBA5}">
      <dgm:prSet/>
      <dgm:spPr/>
      <dgm:t>
        <a:bodyPr/>
        <a:lstStyle/>
        <a:p>
          <a:endParaRPr lang="en-US"/>
        </a:p>
      </dgm:t>
    </dgm:pt>
    <dgm:pt modelId="{AC919B26-50F3-774B-8C7E-70E9D6FCCD77}">
      <dgm:prSet phldrT="[Text]"/>
      <dgm:spPr>
        <a:solidFill>
          <a:schemeClr val="accent2">
            <a:lumMod val="60000"/>
            <a:lumOff val="40000"/>
            <a:alpha val="50000"/>
          </a:schemeClr>
        </a:solidFill>
      </dgm:spPr>
      <dgm:t>
        <a:bodyPr/>
        <a:lstStyle/>
        <a:p>
          <a:r>
            <a:rPr lang="en-US" b="1" dirty="0"/>
            <a:t>Industry</a:t>
          </a:r>
        </a:p>
      </dgm:t>
    </dgm:pt>
    <dgm:pt modelId="{ED70E721-8DCC-FD46-AEE3-E6B81CA1FF01}" type="parTrans" cxnId="{770A2B2A-41C9-7143-9944-8BEB7FC278E5}">
      <dgm:prSet/>
      <dgm:spPr/>
      <dgm:t>
        <a:bodyPr/>
        <a:lstStyle/>
        <a:p>
          <a:endParaRPr lang="en-US"/>
        </a:p>
      </dgm:t>
    </dgm:pt>
    <dgm:pt modelId="{85694362-6179-414A-AC61-83D322234564}" type="sibTrans" cxnId="{770A2B2A-41C9-7143-9944-8BEB7FC278E5}">
      <dgm:prSet/>
      <dgm:spPr/>
      <dgm:t>
        <a:bodyPr/>
        <a:lstStyle/>
        <a:p>
          <a:endParaRPr lang="en-US"/>
        </a:p>
      </dgm:t>
    </dgm:pt>
    <dgm:pt modelId="{D0E187D5-CAEE-8246-BED2-40E914B8606E}">
      <dgm:prSet phldrT="[Text]"/>
      <dgm:spPr>
        <a:solidFill>
          <a:schemeClr val="accent3">
            <a:lumMod val="60000"/>
            <a:lumOff val="40000"/>
            <a:alpha val="50000"/>
          </a:schemeClr>
        </a:solidFill>
      </dgm:spPr>
      <dgm:t>
        <a:bodyPr/>
        <a:lstStyle/>
        <a:p>
          <a:r>
            <a:rPr lang="en-US" b="1" dirty="0"/>
            <a:t>Healthcare</a:t>
          </a:r>
        </a:p>
      </dgm:t>
    </dgm:pt>
    <dgm:pt modelId="{FD82C5FF-1A9F-4848-A5E3-594D71CE97A3}" type="parTrans" cxnId="{4E7F0660-7808-F345-B27B-B2FA71EEF795}">
      <dgm:prSet/>
      <dgm:spPr/>
      <dgm:t>
        <a:bodyPr/>
        <a:lstStyle/>
        <a:p>
          <a:endParaRPr lang="en-US"/>
        </a:p>
      </dgm:t>
    </dgm:pt>
    <dgm:pt modelId="{F13EC7DA-536E-BA4F-9D61-DF9CE289AEF6}" type="sibTrans" cxnId="{4E7F0660-7808-F345-B27B-B2FA71EEF795}">
      <dgm:prSet/>
      <dgm:spPr/>
      <dgm:t>
        <a:bodyPr/>
        <a:lstStyle/>
        <a:p>
          <a:endParaRPr lang="en-US"/>
        </a:p>
      </dgm:t>
    </dgm:pt>
    <dgm:pt modelId="{C15D967E-D667-F64A-82DB-83ED0C5F3826}">
      <dgm:prSet phldrT="[Text]"/>
      <dgm:spPr>
        <a:solidFill>
          <a:schemeClr val="accent5">
            <a:lumMod val="60000"/>
            <a:lumOff val="40000"/>
            <a:alpha val="50000"/>
          </a:schemeClr>
        </a:solidFill>
      </dgm:spPr>
      <dgm:t>
        <a:bodyPr/>
        <a:lstStyle/>
        <a:p>
          <a:r>
            <a:rPr lang="en-US" dirty="0"/>
            <a:t>Space</a:t>
          </a:r>
        </a:p>
      </dgm:t>
    </dgm:pt>
    <dgm:pt modelId="{53BB3454-9FCB-2049-838D-E43B20B83C88}" type="parTrans" cxnId="{1EEAD758-7D7A-BF4C-99C3-250C2B1F04ED}">
      <dgm:prSet/>
      <dgm:spPr/>
      <dgm:t>
        <a:bodyPr/>
        <a:lstStyle/>
        <a:p>
          <a:endParaRPr lang="en-US"/>
        </a:p>
      </dgm:t>
    </dgm:pt>
    <dgm:pt modelId="{40196F69-873F-4A48-BEB2-74A326551D0C}" type="sibTrans" cxnId="{1EEAD758-7D7A-BF4C-99C3-250C2B1F04ED}">
      <dgm:prSet/>
      <dgm:spPr/>
      <dgm:t>
        <a:bodyPr/>
        <a:lstStyle/>
        <a:p>
          <a:endParaRPr lang="en-US"/>
        </a:p>
      </dgm:t>
    </dgm:pt>
    <dgm:pt modelId="{E92AECD2-4421-FD46-AA12-49C1583EA569}">
      <dgm:prSet phldrT="[Text]"/>
      <dgm:spPr/>
      <dgm:t>
        <a:bodyPr/>
        <a:lstStyle/>
        <a:p>
          <a:r>
            <a:rPr lang="en-US" dirty="0"/>
            <a:t>Agriculture</a:t>
          </a:r>
        </a:p>
      </dgm:t>
    </dgm:pt>
    <dgm:pt modelId="{5BF61C51-9B8A-0043-874E-197D4FF2A951}" type="parTrans" cxnId="{64AEB2CD-63B4-404A-B132-BCCE0FC853C9}">
      <dgm:prSet/>
      <dgm:spPr/>
      <dgm:t>
        <a:bodyPr/>
        <a:lstStyle/>
        <a:p>
          <a:endParaRPr lang="en-US"/>
        </a:p>
      </dgm:t>
    </dgm:pt>
    <dgm:pt modelId="{5DE30BC8-3C06-A742-9AFD-FB3726435561}" type="sibTrans" cxnId="{64AEB2CD-63B4-404A-B132-BCCE0FC853C9}">
      <dgm:prSet/>
      <dgm:spPr/>
      <dgm:t>
        <a:bodyPr/>
        <a:lstStyle/>
        <a:p>
          <a:endParaRPr lang="en-US"/>
        </a:p>
      </dgm:t>
    </dgm:pt>
    <dgm:pt modelId="{89A6E478-F84D-034B-A639-BDB36188D156}" type="pres">
      <dgm:prSet presAssocID="{220B6A8A-F214-8C4F-9D25-8D995912A3B0}" presName="composite" presStyleCnt="0">
        <dgm:presLayoutVars>
          <dgm:chMax val="1"/>
          <dgm:dir/>
          <dgm:resizeHandles val="exact"/>
        </dgm:presLayoutVars>
      </dgm:prSet>
      <dgm:spPr/>
      <dgm:t>
        <a:bodyPr/>
        <a:lstStyle/>
        <a:p>
          <a:endParaRPr lang="en-IN"/>
        </a:p>
      </dgm:t>
    </dgm:pt>
    <dgm:pt modelId="{2654EE02-A8EE-CF4F-9B6C-1EF2DDC53D56}" type="pres">
      <dgm:prSet presAssocID="{220B6A8A-F214-8C4F-9D25-8D995912A3B0}" presName="radial" presStyleCnt="0">
        <dgm:presLayoutVars>
          <dgm:animLvl val="ctr"/>
        </dgm:presLayoutVars>
      </dgm:prSet>
      <dgm:spPr/>
    </dgm:pt>
    <dgm:pt modelId="{152C5131-1384-8D45-95F1-897CDFF9FDE0}" type="pres">
      <dgm:prSet presAssocID="{36A18996-62E7-534E-8D61-BE553F3016C2}" presName="centerShape" presStyleLbl="vennNode1" presStyleIdx="0" presStyleCnt="5"/>
      <dgm:spPr/>
      <dgm:t>
        <a:bodyPr/>
        <a:lstStyle/>
        <a:p>
          <a:endParaRPr lang="en-IN"/>
        </a:p>
      </dgm:t>
    </dgm:pt>
    <dgm:pt modelId="{7E4314A5-573E-A944-9F8A-11A404A666E3}" type="pres">
      <dgm:prSet presAssocID="{AC919B26-50F3-774B-8C7E-70E9D6FCCD77}" presName="node" presStyleLbl="vennNode1" presStyleIdx="1" presStyleCnt="5">
        <dgm:presLayoutVars>
          <dgm:bulletEnabled val="1"/>
        </dgm:presLayoutVars>
      </dgm:prSet>
      <dgm:spPr/>
      <dgm:t>
        <a:bodyPr/>
        <a:lstStyle/>
        <a:p>
          <a:endParaRPr lang="en-IN"/>
        </a:p>
      </dgm:t>
    </dgm:pt>
    <dgm:pt modelId="{C9AAC299-CE00-B746-9D37-6F8A52B85B20}" type="pres">
      <dgm:prSet presAssocID="{D0E187D5-CAEE-8246-BED2-40E914B8606E}" presName="node" presStyleLbl="vennNode1" presStyleIdx="2" presStyleCnt="5">
        <dgm:presLayoutVars>
          <dgm:bulletEnabled val="1"/>
        </dgm:presLayoutVars>
      </dgm:prSet>
      <dgm:spPr/>
      <dgm:t>
        <a:bodyPr/>
        <a:lstStyle/>
        <a:p>
          <a:endParaRPr lang="en-IN"/>
        </a:p>
      </dgm:t>
    </dgm:pt>
    <dgm:pt modelId="{57AB741F-78D5-FE4D-9C06-F8FDAD3063B7}" type="pres">
      <dgm:prSet presAssocID="{C15D967E-D667-F64A-82DB-83ED0C5F3826}" presName="node" presStyleLbl="vennNode1" presStyleIdx="3" presStyleCnt="5">
        <dgm:presLayoutVars>
          <dgm:bulletEnabled val="1"/>
        </dgm:presLayoutVars>
      </dgm:prSet>
      <dgm:spPr/>
      <dgm:t>
        <a:bodyPr/>
        <a:lstStyle/>
        <a:p>
          <a:endParaRPr lang="en-IN"/>
        </a:p>
      </dgm:t>
    </dgm:pt>
    <dgm:pt modelId="{027C5F0E-8358-DB49-A48F-11F845205190}" type="pres">
      <dgm:prSet presAssocID="{E92AECD2-4421-FD46-AA12-49C1583EA569}" presName="node" presStyleLbl="vennNode1" presStyleIdx="4" presStyleCnt="5">
        <dgm:presLayoutVars>
          <dgm:bulletEnabled val="1"/>
        </dgm:presLayoutVars>
      </dgm:prSet>
      <dgm:spPr/>
      <dgm:t>
        <a:bodyPr/>
        <a:lstStyle/>
        <a:p>
          <a:endParaRPr lang="en-IN"/>
        </a:p>
      </dgm:t>
    </dgm:pt>
  </dgm:ptLst>
  <dgm:cxnLst>
    <dgm:cxn modelId="{AC4E70BB-9DE2-CD4B-9D99-5CBBA4D2DE64}" type="presOf" srcId="{E92AECD2-4421-FD46-AA12-49C1583EA569}" destId="{027C5F0E-8358-DB49-A48F-11F845205190}" srcOrd="0" destOrd="0" presId="urn:microsoft.com/office/officeart/2005/8/layout/radial3"/>
    <dgm:cxn modelId="{75C20161-5BF1-2946-9EFD-135C6F172BD2}" type="presOf" srcId="{220B6A8A-F214-8C4F-9D25-8D995912A3B0}" destId="{89A6E478-F84D-034B-A639-BDB36188D156}" srcOrd="0" destOrd="0" presId="urn:microsoft.com/office/officeart/2005/8/layout/radial3"/>
    <dgm:cxn modelId="{AF8EC0B7-8AD4-2343-BB2B-92BD026DCBA5}" srcId="{220B6A8A-F214-8C4F-9D25-8D995912A3B0}" destId="{36A18996-62E7-534E-8D61-BE553F3016C2}" srcOrd="0" destOrd="0" parTransId="{BFCE2152-28DD-6841-BF50-D6FF5E8BB14E}" sibTransId="{6F0F91A2-BF5F-BB4D-90E3-8A9848FF73F1}"/>
    <dgm:cxn modelId="{64AEB2CD-63B4-404A-B132-BCCE0FC853C9}" srcId="{36A18996-62E7-534E-8D61-BE553F3016C2}" destId="{E92AECD2-4421-FD46-AA12-49C1583EA569}" srcOrd="3" destOrd="0" parTransId="{5BF61C51-9B8A-0043-874E-197D4FF2A951}" sibTransId="{5DE30BC8-3C06-A742-9AFD-FB3726435561}"/>
    <dgm:cxn modelId="{1EEAD758-7D7A-BF4C-99C3-250C2B1F04ED}" srcId="{36A18996-62E7-534E-8D61-BE553F3016C2}" destId="{C15D967E-D667-F64A-82DB-83ED0C5F3826}" srcOrd="2" destOrd="0" parTransId="{53BB3454-9FCB-2049-838D-E43B20B83C88}" sibTransId="{40196F69-873F-4A48-BEB2-74A326551D0C}"/>
    <dgm:cxn modelId="{4147F6FF-B22A-2A45-B125-9377975D4A10}" type="presOf" srcId="{AC919B26-50F3-774B-8C7E-70E9D6FCCD77}" destId="{7E4314A5-573E-A944-9F8A-11A404A666E3}" srcOrd="0" destOrd="0" presId="urn:microsoft.com/office/officeart/2005/8/layout/radial3"/>
    <dgm:cxn modelId="{4E7F0660-7808-F345-B27B-B2FA71EEF795}" srcId="{36A18996-62E7-534E-8D61-BE553F3016C2}" destId="{D0E187D5-CAEE-8246-BED2-40E914B8606E}" srcOrd="1" destOrd="0" parTransId="{FD82C5FF-1A9F-4848-A5E3-594D71CE97A3}" sibTransId="{F13EC7DA-536E-BA4F-9D61-DF9CE289AEF6}"/>
    <dgm:cxn modelId="{770A2B2A-41C9-7143-9944-8BEB7FC278E5}" srcId="{36A18996-62E7-534E-8D61-BE553F3016C2}" destId="{AC919B26-50F3-774B-8C7E-70E9D6FCCD77}" srcOrd="0" destOrd="0" parTransId="{ED70E721-8DCC-FD46-AEE3-E6B81CA1FF01}" sibTransId="{85694362-6179-414A-AC61-83D322234564}"/>
    <dgm:cxn modelId="{70CB1233-3371-1D45-BFBD-1F7B7B0CCC31}" type="presOf" srcId="{D0E187D5-CAEE-8246-BED2-40E914B8606E}" destId="{C9AAC299-CE00-B746-9D37-6F8A52B85B20}" srcOrd="0" destOrd="0" presId="urn:microsoft.com/office/officeart/2005/8/layout/radial3"/>
    <dgm:cxn modelId="{6E75A4BC-3A9B-3A41-AD59-4E1A78D9F140}" type="presOf" srcId="{36A18996-62E7-534E-8D61-BE553F3016C2}" destId="{152C5131-1384-8D45-95F1-897CDFF9FDE0}" srcOrd="0" destOrd="0" presId="urn:microsoft.com/office/officeart/2005/8/layout/radial3"/>
    <dgm:cxn modelId="{8CFBFACF-9874-634A-9262-134C0D4D15D2}" type="presOf" srcId="{C15D967E-D667-F64A-82DB-83ED0C5F3826}" destId="{57AB741F-78D5-FE4D-9C06-F8FDAD3063B7}" srcOrd="0" destOrd="0" presId="urn:microsoft.com/office/officeart/2005/8/layout/radial3"/>
    <dgm:cxn modelId="{AC8E507E-1548-F84E-BB08-E625C1734AFE}" type="presParOf" srcId="{89A6E478-F84D-034B-A639-BDB36188D156}" destId="{2654EE02-A8EE-CF4F-9B6C-1EF2DDC53D56}" srcOrd="0" destOrd="0" presId="urn:microsoft.com/office/officeart/2005/8/layout/radial3"/>
    <dgm:cxn modelId="{B0D49940-295E-A44A-950B-F5D790E44497}" type="presParOf" srcId="{2654EE02-A8EE-CF4F-9B6C-1EF2DDC53D56}" destId="{152C5131-1384-8D45-95F1-897CDFF9FDE0}" srcOrd="0" destOrd="0" presId="urn:microsoft.com/office/officeart/2005/8/layout/radial3"/>
    <dgm:cxn modelId="{9C3A033C-A8A7-9146-A0ED-B437315EDE76}" type="presParOf" srcId="{2654EE02-A8EE-CF4F-9B6C-1EF2DDC53D56}" destId="{7E4314A5-573E-A944-9F8A-11A404A666E3}" srcOrd="1" destOrd="0" presId="urn:microsoft.com/office/officeart/2005/8/layout/radial3"/>
    <dgm:cxn modelId="{E68690FA-9E60-0644-8299-880A1CEDFFD5}" type="presParOf" srcId="{2654EE02-A8EE-CF4F-9B6C-1EF2DDC53D56}" destId="{C9AAC299-CE00-B746-9D37-6F8A52B85B20}" srcOrd="2" destOrd="0" presId="urn:microsoft.com/office/officeart/2005/8/layout/radial3"/>
    <dgm:cxn modelId="{1764E24A-DF64-3542-BFFD-D1F75BB0F4F8}" type="presParOf" srcId="{2654EE02-A8EE-CF4F-9B6C-1EF2DDC53D56}" destId="{57AB741F-78D5-FE4D-9C06-F8FDAD3063B7}" srcOrd="3" destOrd="0" presId="urn:microsoft.com/office/officeart/2005/8/layout/radial3"/>
    <dgm:cxn modelId="{1AA1DC68-09A5-F946-A74E-6C2FBB02F725}" type="presParOf" srcId="{2654EE02-A8EE-CF4F-9B6C-1EF2DDC53D56}" destId="{027C5F0E-8358-DB49-A48F-11F845205190}"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917A8-F9D7-D740-B678-E7FFF000614B}" type="datetimeFigureOut">
              <a:rPr lang="en-US" smtClean="0"/>
              <a:t>10/22/2018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9D083-C791-564E-8A30-94306A4B4CF7}" type="slidenum">
              <a:rPr lang="en-US" smtClean="0"/>
              <a:t>‹#›</a:t>
            </a:fld>
            <a:endParaRPr lang="en-US"/>
          </a:p>
        </p:txBody>
      </p:sp>
    </p:spTree>
    <p:extLst>
      <p:ext uri="{BB962C8B-B14F-4D97-AF65-F5344CB8AC3E}">
        <p14:creationId xmlns:p14="http://schemas.microsoft.com/office/powerpoint/2010/main" val="30385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9D083-C791-564E-8A30-94306A4B4CF7}" type="slidenum">
              <a:rPr lang="en-US" smtClean="0"/>
              <a:t>2</a:t>
            </a:fld>
            <a:endParaRPr lang="en-US"/>
          </a:p>
        </p:txBody>
      </p:sp>
    </p:spTree>
    <p:extLst>
      <p:ext uri="{BB962C8B-B14F-4D97-AF65-F5344CB8AC3E}">
        <p14:creationId xmlns:p14="http://schemas.microsoft.com/office/powerpoint/2010/main" val="415434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spectra for density fluctuations for diff E fields ~ 1-2 V/cm; V-scale 2kHz/div</a:t>
            </a:r>
          </a:p>
        </p:txBody>
      </p:sp>
      <p:sp>
        <p:nvSpPr>
          <p:cNvPr id="4" name="Slide Number Placeholder 3"/>
          <p:cNvSpPr>
            <a:spLocks noGrp="1"/>
          </p:cNvSpPr>
          <p:nvPr>
            <p:ph type="sldNum" sz="quarter" idx="5"/>
          </p:nvPr>
        </p:nvSpPr>
        <p:spPr/>
        <p:txBody>
          <a:bodyPr/>
          <a:lstStyle/>
          <a:p>
            <a:fld id="{A749D083-C791-564E-8A30-94306A4B4CF7}" type="slidenum">
              <a:rPr lang="en-US" smtClean="0"/>
              <a:t>10</a:t>
            </a:fld>
            <a:endParaRPr lang="en-US"/>
          </a:p>
        </p:txBody>
      </p:sp>
    </p:spTree>
    <p:extLst>
      <p:ext uri="{BB962C8B-B14F-4D97-AF65-F5344CB8AC3E}">
        <p14:creationId xmlns:p14="http://schemas.microsoft.com/office/powerpoint/2010/main" val="1913001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A23C38-449F-024D-89B4-82F8C3586E78}" type="slidenum">
              <a:rPr lang="en-US"/>
              <a:pPr>
                <a:defRPr/>
              </a:pPr>
              <a:t>15</a:t>
            </a:fld>
            <a:endParaRPr lang="en-US"/>
          </a:p>
        </p:txBody>
      </p:sp>
      <p:sp>
        <p:nvSpPr>
          <p:cNvPr id="28674" name="Rectangle 2"/>
          <p:cNvSpPr>
            <a:spLocks noGrp="1" noRot="1" noChangeAspect="1" noChangeArrowheads="1" noTextEdit="1"/>
          </p:cNvSpPr>
          <p:nvPr>
            <p:ph type="sldImg"/>
          </p:nvPr>
        </p:nvSpPr>
        <p:spPr>
          <a:xfrm>
            <a:off x="381000" y="685800"/>
            <a:ext cx="6096000" cy="3429000"/>
          </a:xfrm>
          <a:solidFill>
            <a:srgbClr val="FFFFFF"/>
          </a:solidFill>
          <a:ln/>
          <a:extLst>
            <a:ext uri="{FAA26D3D-D897-4be2-8F04-BA451C77F1D7}">
              <ma14:placeholderFlag xmlns:ma14="http://schemas.microsoft.com/office/mac/drawingml/2011/main" xmlns="" val="1"/>
            </a:ext>
          </a:extLst>
        </p:spPr>
      </p:sp>
      <p:sp>
        <p:nvSpPr>
          <p:cNvPr id="286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710351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BBDAC2-5316-6C4A-82F9-15069127C578}" type="slidenum">
              <a:rPr lang="en-US"/>
              <a:pPr>
                <a:defRPr/>
              </a:pPr>
              <a:t>16</a:t>
            </a:fld>
            <a:endParaRPr lang="en-US"/>
          </a:p>
        </p:txBody>
      </p:sp>
      <p:sp>
        <p:nvSpPr>
          <p:cNvPr id="30722" name="Rectangle 2"/>
          <p:cNvSpPr>
            <a:spLocks noGrp="1" noRot="1" noChangeAspect="1" noChangeArrowheads="1" noTextEdit="1"/>
          </p:cNvSpPr>
          <p:nvPr>
            <p:ph type="sldImg"/>
          </p:nvPr>
        </p:nvSpPr>
        <p:spPr>
          <a:xfrm>
            <a:off x="381000" y="685800"/>
            <a:ext cx="6096000" cy="3429000"/>
          </a:xfrm>
          <a:solidFill>
            <a:srgbClr val="FFFFFF"/>
          </a:solidFill>
          <a:ln/>
          <a:extLst>
            <a:ext uri="{FAA26D3D-D897-4be2-8F04-BA451C77F1D7}">
              <ma14:placeholderFlag xmlns:ma14="http://schemas.microsoft.com/office/mac/drawingml/2011/main" xmlns="" val="1"/>
            </a:ext>
          </a:extLst>
        </p:spPr>
      </p:sp>
      <p:sp>
        <p:nvSpPr>
          <p:cNvPr id="307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3874064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F357E9-7EDA-F441-845E-8174029E0407}" type="slidenum">
              <a:rPr lang="en-US"/>
              <a:pPr>
                <a:defRPr/>
              </a:pPr>
              <a:t>17</a:t>
            </a:fld>
            <a:endParaRPr lang="en-US"/>
          </a:p>
        </p:txBody>
      </p:sp>
      <p:sp>
        <p:nvSpPr>
          <p:cNvPr id="32770" name="Rectangle 2"/>
          <p:cNvSpPr>
            <a:spLocks noGrp="1" noRot="1" noChangeAspect="1" noChangeArrowheads="1" noTextEdit="1"/>
          </p:cNvSpPr>
          <p:nvPr>
            <p:ph type="sldImg"/>
          </p:nvPr>
        </p:nvSpPr>
        <p:spPr>
          <a:xfrm>
            <a:off x="381000" y="685800"/>
            <a:ext cx="6096000" cy="3429000"/>
          </a:xfrm>
          <a:solidFill>
            <a:srgbClr val="FFFFFF"/>
          </a:solidFill>
          <a:ln/>
          <a:extLst>
            <a:ext uri="{FAA26D3D-D897-4be2-8F04-BA451C77F1D7}">
              <ma14:placeholderFlag xmlns:ma14="http://schemas.microsoft.com/office/mac/drawingml/2011/main" xmlns="" val="1"/>
            </a:ext>
          </a:extLst>
        </p:spPr>
      </p:sp>
      <p:sp>
        <p:nvSpPr>
          <p:cNvPr id="327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749411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C2EC40-8FE6-C846-9370-7C9753A9C8A5}" type="slidenum">
              <a:rPr lang="en-US"/>
              <a:pPr/>
              <a:t>20</a:t>
            </a:fld>
            <a:endParaRPr lang="en-US"/>
          </a:p>
        </p:txBody>
      </p:sp>
      <p:sp>
        <p:nvSpPr>
          <p:cNvPr id="8194"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1314621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3C794-B51B-3F4B-A89E-9CA000BAADA9}" type="slidenum">
              <a:rPr lang="en-US"/>
              <a:pPr/>
              <a:t>21</a:t>
            </a:fld>
            <a:endParaRPr lang="en-US"/>
          </a:p>
        </p:txBody>
      </p:sp>
      <p:sp>
        <p:nvSpPr>
          <p:cNvPr id="4198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1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37680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D82A39-29CF-CE4B-ABBD-AAE8C468D586}" type="slidenum">
              <a:rPr lang="en-US"/>
              <a:pPr/>
              <a:t>39</a:t>
            </a:fld>
            <a:endParaRPr lang="en-US"/>
          </a:p>
        </p:txBody>
      </p:sp>
      <p:sp>
        <p:nvSpPr>
          <p:cNvPr id="4403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37906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20B2C401-B2B5-4EDA-8AE1-6B040A1A99A9}" type="datetimeFigureOut">
              <a:rPr lang="en-IN" smtClean="0"/>
              <a:t>22-10-2018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1874373-1C93-4CE5-B6BB-217A33B2B89E}" type="slidenum">
              <a:rPr lang="en-IN" smtClean="0"/>
              <a:t>‹#›</a:t>
            </a:fld>
            <a:endParaRPr lang="en-IN"/>
          </a:p>
        </p:txBody>
      </p:sp>
      <p:pic>
        <p:nvPicPr>
          <p:cNvPr id="7" name="Picture 377">
            <a:extLst>
              <a:ext uri="{FF2B5EF4-FFF2-40B4-BE49-F238E27FC236}">
                <a16:creationId xmlns="" xmlns:a16="http://schemas.microsoft.com/office/drawing/2014/main" id="{FFA84869-0C20-4B4E-B2D3-1DFFBA758F73}"/>
              </a:ext>
            </a:extLst>
          </p:cNvPr>
          <p:cNvPicPr>
            <a:picLocks noChangeAspect="1"/>
          </p:cNvPicPr>
          <p:nvPr userDrawn="1"/>
        </p:nvPicPr>
        <p:blipFill>
          <a:blip r:embed="rId2" cstate="print"/>
          <a:stretch>
            <a:fillRect/>
          </a:stretch>
        </p:blipFill>
        <p:spPr>
          <a:xfrm>
            <a:off x="119065" y="138112"/>
            <a:ext cx="756000" cy="756000"/>
          </a:xfrm>
          <a:prstGeom prst="rect">
            <a:avLst/>
          </a:prstGeom>
        </p:spPr>
      </p:pic>
      <p:pic>
        <p:nvPicPr>
          <p:cNvPr id="8" name="Picture 378">
            <a:extLst>
              <a:ext uri="{FF2B5EF4-FFF2-40B4-BE49-F238E27FC236}">
                <a16:creationId xmlns="" xmlns:a16="http://schemas.microsoft.com/office/drawing/2014/main" id="{1098A5EC-EDE4-7744-B6C7-B98E9A1B9F79}"/>
              </a:ext>
            </a:extLst>
          </p:cNvPr>
          <p:cNvPicPr>
            <a:picLocks noChangeAspect="1"/>
          </p:cNvPicPr>
          <p:nvPr userDrawn="1"/>
        </p:nvPicPr>
        <p:blipFill>
          <a:blip r:embed="rId3"/>
          <a:stretch>
            <a:fillRect/>
          </a:stretch>
        </p:blipFill>
        <p:spPr>
          <a:xfrm>
            <a:off x="11315705" y="87311"/>
            <a:ext cx="756000" cy="756000"/>
          </a:xfrm>
          <a:prstGeom prst="rect">
            <a:avLst/>
          </a:prstGeom>
        </p:spPr>
      </p:pic>
    </p:spTree>
    <p:extLst>
      <p:ext uri="{BB962C8B-B14F-4D97-AF65-F5344CB8AC3E}">
        <p14:creationId xmlns:p14="http://schemas.microsoft.com/office/powerpoint/2010/main" val="101418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0B2C401-B2B5-4EDA-8AE1-6B040A1A99A9}" type="datetimeFigureOut">
              <a:rPr lang="en-IN" smtClean="0"/>
              <a:t>22-10-2018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1874373-1C93-4CE5-B6BB-217A33B2B89E}" type="slidenum">
              <a:rPr lang="en-IN" smtClean="0"/>
              <a:t>‹#›</a:t>
            </a:fld>
            <a:endParaRPr lang="en-IN"/>
          </a:p>
        </p:txBody>
      </p:sp>
    </p:spTree>
    <p:extLst>
      <p:ext uri="{BB962C8B-B14F-4D97-AF65-F5344CB8AC3E}">
        <p14:creationId xmlns:p14="http://schemas.microsoft.com/office/powerpoint/2010/main" val="2660581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0B2C401-B2B5-4EDA-8AE1-6B040A1A99A9}" type="datetimeFigureOut">
              <a:rPr lang="en-IN" smtClean="0"/>
              <a:t>22-10-2018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1874373-1C93-4CE5-B6BB-217A33B2B89E}" type="slidenum">
              <a:rPr lang="en-IN" smtClean="0"/>
              <a:t>‹#›</a:t>
            </a:fld>
            <a:endParaRPr lang="en-IN"/>
          </a:p>
        </p:txBody>
      </p:sp>
    </p:spTree>
    <p:extLst>
      <p:ext uri="{BB962C8B-B14F-4D97-AF65-F5344CB8AC3E}">
        <p14:creationId xmlns:p14="http://schemas.microsoft.com/office/powerpoint/2010/main" val="378814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0B2C401-B2B5-4EDA-8AE1-6B040A1A99A9}" type="datetimeFigureOut">
              <a:rPr lang="en-IN" smtClean="0"/>
              <a:t>22-10-2018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1874373-1C93-4CE5-B6BB-217A33B2B89E}" type="slidenum">
              <a:rPr lang="en-IN" smtClean="0"/>
              <a:t>‹#›</a:t>
            </a:fld>
            <a:endParaRPr lang="en-IN"/>
          </a:p>
        </p:txBody>
      </p:sp>
      <p:pic>
        <p:nvPicPr>
          <p:cNvPr id="7" name="Picture 377">
            <a:extLst>
              <a:ext uri="{FF2B5EF4-FFF2-40B4-BE49-F238E27FC236}">
                <a16:creationId xmlns="" xmlns:a16="http://schemas.microsoft.com/office/drawing/2014/main" id="{DD31FE6C-CA1B-9540-8BC9-54501933E789}"/>
              </a:ext>
            </a:extLst>
          </p:cNvPr>
          <p:cNvPicPr>
            <a:picLocks noChangeAspect="1"/>
          </p:cNvPicPr>
          <p:nvPr userDrawn="1"/>
        </p:nvPicPr>
        <p:blipFill>
          <a:blip r:embed="rId2" cstate="print"/>
          <a:stretch>
            <a:fillRect/>
          </a:stretch>
        </p:blipFill>
        <p:spPr>
          <a:xfrm>
            <a:off x="119065" y="138112"/>
            <a:ext cx="756000" cy="756000"/>
          </a:xfrm>
          <a:prstGeom prst="rect">
            <a:avLst/>
          </a:prstGeom>
        </p:spPr>
      </p:pic>
      <p:pic>
        <p:nvPicPr>
          <p:cNvPr id="8" name="Picture 378">
            <a:extLst>
              <a:ext uri="{FF2B5EF4-FFF2-40B4-BE49-F238E27FC236}">
                <a16:creationId xmlns="" xmlns:a16="http://schemas.microsoft.com/office/drawing/2014/main" id="{6F65BB1D-A4B6-C043-951B-6CBA9D967AB9}"/>
              </a:ext>
            </a:extLst>
          </p:cNvPr>
          <p:cNvPicPr>
            <a:picLocks noChangeAspect="1"/>
          </p:cNvPicPr>
          <p:nvPr userDrawn="1"/>
        </p:nvPicPr>
        <p:blipFill>
          <a:blip r:embed="rId3"/>
          <a:stretch>
            <a:fillRect/>
          </a:stretch>
        </p:blipFill>
        <p:spPr>
          <a:xfrm>
            <a:off x="11315705" y="87311"/>
            <a:ext cx="756000" cy="756000"/>
          </a:xfrm>
          <a:prstGeom prst="rect">
            <a:avLst/>
          </a:prstGeom>
        </p:spPr>
      </p:pic>
    </p:spTree>
    <p:extLst>
      <p:ext uri="{BB962C8B-B14F-4D97-AF65-F5344CB8AC3E}">
        <p14:creationId xmlns:p14="http://schemas.microsoft.com/office/powerpoint/2010/main" val="4170008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B2C401-B2B5-4EDA-8AE1-6B040A1A99A9}" type="datetimeFigureOut">
              <a:rPr lang="en-IN" smtClean="0"/>
              <a:t>22-10-2018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1874373-1C93-4CE5-B6BB-217A33B2B89E}" type="slidenum">
              <a:rPr lang="en-IN" smtClean="0"/>
              <a:t>‹#›</a:t>
            </a:fld>
            <a:endParaRPr lang="en-IN"/>
          </a:p>
        </p:txBody>
      </p:sp>
      <p:pic>
        <p:nvPicPr>
          <p:cNvPr id="7" name="Picture 377">
            <a:extLst>
              <a:ext uri="{FF2B5EF4-FFF2-40B4-BE49-F238E27FC236}">
                <a16:creationId xmlns="" xmlns:a16="http://schemas.microsoft.com/office/drawing/2014/main" id="{A06458BD-06AF-A047-8CAA-5D752BE7F00E}"/>
              </a:ext>
            </a:extLst>
          </p:cNvPr>
          <p:cNvPicPr>
            <a:picLocks noChangeAspect="1"/>
          </p:cNvPicPr>
          <p:nvPr userDrawn="1"/>
        </p:nvPicPr>
        <p:blipFill>
          <a:blip r:embed="rId2" cstate="print"/>
          <a:stretch>
            <a:fillRect/>
          </a:stretch>
        </p:blipFill>
        <p:spPr>
          <a:xfrm>
            <a:off x="119065" y="138112"/>
            <a:ext cx="756000" cy="756000"/>
          </a:xfrm>
          <a:prstGeom prst="rect">
            <a:avLst/>
          </a:prstGeom>
        </p:spPr>
      </p:pic>
      <p:pic>
        <p:nvPicPr>
          <p:cNvPr id="8" name="Picture 378">
            <a:extLst>
              <a:ext uri="{FF2B5EF4-FFF2-40B4-BE49-F238E27FC236}">
                <a16:creationId xmlns="" xmlns:a16="http://schemas.microsoft.com/office/drawing/2014/main" id="{527D5398-2D5C-BE46-B15F-2870FDE2142D}"/>
              </a:ext>
            </a:extLst>
          </p:cNvPr>
          <p:cNvPicPr>
            <a:picLocks noChangeAspect="1"/>
          </p:cNvPicPr>
          <p:nvPr userDrawn="1"/>
        </p:nvPicPr>
        <p:blipFill>
          <a:blip r:embed="rId3"/>
          <a:stretch>
            <a:fillRect/>
          </a:stretch>
        </p:blipFill>
        <p:spPr>
          <a:xfrm>
            <a:off x="11315705" y="87311"/>
            <a:ext cx="756000" cy="756000"/>
          </a:xfrm>
          <a:prstGeom prst="rect">
            <a:avLst/>
          </a:prstGeom>
        </p:spPr>
      </p:pic>
    </p:spTree>
    <p:extLst>
      <p:ext uri="{BB962C8B-B14F-4D97-AF65-F5344CB8AC3E}">
        <p14:creationId xmlns:p14="http://schemas.microsoft.com/office/powerpoint/2010/main" val="360064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20B2C401-B2B5-4EDA-8AE1-6B040A1A99A9}" type="datetimeFigureOut">
              <a:rPr lang="en-IN" smtClean="0"/>
              <a:t>22-10-2018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1874373-1C93-4CE5-B6BB-217A33B2B89E}" type="slidenum">
              <a:rPr lang="en-IN" smtClean="0"/>
              <a:t>‹#›</a:t>
            </a:fld>
            <a:endParaRPr lang="en-IN"/>
          </a:p>
        </p:txBody>
      </p:sp>
    </p:spTree>
    <p:extLst>
      <p:ext uri="{BB962C8B-B14F-4D97-AF65-F5344CB8AC3E}">
        <p14:creationId xmlns:p14="http://schemas.microsoft.com/office/powerpoint/2010/main" val="3907650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20B2C401-B2B5-4EDA-8AE1-6B040A1A99A9}" type="datetimeFigureOut">
              <a:rPr lang="en-IN" smtClean="0"/>
              <a:t>22-10-2018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1874373-1C93-4CE5-B6BB-217A33B2B89E}" type="slidenum">
              <a:rPr lang="en-IN" smtClean="0"/>
              <a:t>‹#›</a:t>
            </a:fld>
            <a:endParaRPr lang="en-IN"/>
          </a:p>
        </p:txBody>
      </p:sp>
    </p:spTree>
    <p:extLst>
      <p:ext uri="{BB962C8B-B14F-4D97-AF65-F5344CB8AC3E}">
        <p14:creationId xmlns:p14="http://schemas.microsoft.com/office/powerpoint/2010/main" val="1141702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20B2C401-B2B5-4EDA-8AE1-6B040A1A99A9}" type="datetimeFigureOut">
              <a:rPr lang="en-IN" smtClean="0"/>
              <a:t>22-10-2018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1874373-1C93-4CE5-B6BB-217A33B2B89E}" type="slidenum">
              <a:rPr lang="en-IN" smtClean="0"/>
              <a:t>‹#›</a:t>
            </a:fld>
            <a:endParaRPr lang="en-IN"/>
          </a:p>
        </p:txBody>
      </p:sp>
    </p:spTree>
    <p:extLst>
      <p:ext uri="{BB962C8B-B14F-4D97-AF65-F5344CB8AC3E}">
        <p14:creationId xmlns:p14="http://schemas.microsoft.com/office/powerpoint/2010/main" val="1833483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B2C401-B2B5-4EDA-8AE1-6B040A1A99A9}" type="datetimeFigureOut">
              <a:rPr lang="en-IN" smtClean="0"/>
              <a:t>22-10-2018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1874373-1C93-4CE5-B6BB-217A33B2B89E}" type="slidenum">
              <a:rPr lang="en-IN" smtClean="0"/>
              <a:t>‹#›</a:t>
            </a:fld>
            <a:endParaRPr lang="en-IN"/>
          </a:p>
        </p:txBody>
      </p:sp>
    </p:spTree>
    <p:extLst>
      <p:ext uri="{BB962C8B-B14F-4D97-AF65-F5344CB8AC3E}">
        <p14:creationId xmlns:p14="http://schemas.microsoft.com/office/powerpoint/2010/main" val="3112203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B2C401-B2B5-4EDA-8AE1-6B040A1A99A9}" type="datetimeFigureOut">
              <a:rPr lang="en-IN" smtClean="0"/>
              <a:t>22-10-2018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1874373-1C93-4CE5-B6BB-217A33B2B89E}" type="slidenum">
              <a:rPr lang="en-IN" smtClean="0"/>
              <a:t>‹#›</a:t>
            </a:fld>
            <a:endParaRPr lang="en-IN"/>
          </a:p>
        </p:txBody>
      </p:sp>
    </p:spTree>
    <p:extLst>
      <p:ext uri="{BB962C8B-B14F-4D97-AF65-F5344CB8AC3E}">
        <p14:creationId xmlns:p14="http://schemas.microsoft.com/office/powerpoint/2010/main" val="2108853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B2C401-B2B5-4EDA-8AE1-6B040A1A99A9}" type="datetimeFigureOut">
              <a:rPr lang="en-IN" smtClean="0"/>
              <a:t>22-10-2018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1874373-1C93-4CE5-B6BB-217A33B2B89E}" type="slidenum">
              <a:rPr lang="en-IN" smtClean="0"/>
              <a:t>‹#›</a:t>
            </a:fld>
            <a:endParaRPr lang="en-IN"/>
          </a:p>
        </p:txBody>
      </p:sp>
    </p:spTree>
    <p:extLst>
      <p:ext uri="{BB962C8B-B14F-4D97-AF65-F5344CB8AC3E}">
        <p14:creationId xmlns:p14="http://schemas.microsoft.com/office/powerpoint/2010/main" val="423040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2C401-B2B5-4EDA-8AE1-6B040A1A99A9}" type="datetimeFigureOut">
              <a:rPr lang="en-IN" smtClean="0"/>
              <a:t>22-10-2018</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874373-1C93-4CE5-B6BB-217A33B2B89E}" type="slidenum">
              <a:rPr lang="en-IN" smtClean="0"/>
              <a:t>‹#›</a:t>
            </a:fld>
            <a:endParaRPr lang="en-IN"/>
          </a:p>
        </p:txBody>
      </p:sp>
      <p:pic>
        <p:nvPicPr>
          <p:cNvPr id="7" name="Picture 377">
            <a:extLst>
              <a:ext uri="{FF2B5EF4-FFF2-40B4-BE49-F238E27FC236}">
                <a16:creationId xmlns="" xmlns:a16="http://schemas.microsoft.com/office/drawing/2014/main" id="{102161B1-75E2-4548-B9E5-E8E53A92FE8E}"/>
              </a:ext>
            </a:extLst>
          </p:cNvPr>
          <p:cNvPicPr>
            <a:picLocks noChangeAspect="1"/>
          </p:cNvPicPr>
          <p:nvPr userDrawn="1"/>
        </p:nvPicPr>
        <p:blipFill>
          <a:blip r:embed="rId13" cstate="print"/>
          <a:stretch>
            <a:fillRect/>
          </a:stretch>
        </p:blipFill>
        <p:spPr>
          <a:xfrm>
            <a:off x="119065" y="138112"/>
            <a:ext cx="756000" cy="756000"/>
          </a:xfrm>
          <a:prstGeom prst="rect">
            <a:avLst/>
          </a:prstGeom>
        </p:spPr>
      </p:pic>
      <p:pic>
        <p:nvPicPr>
          <p:cNvPr id="8" name="Picture 378">
            <a:extLst>
              <a:ext uri="{FF2B5EF4-FFF2-40B4-BE49-F238E27FC236}">
                <a16:creationId xmlns="" xmlns:a16="http://schemas.microsoft.com/office/drawing/2014/main" id="{8DF2835C-1B85-0847-A207-C583E5DE235D}"/>
              </a:ext>
            </a:extLst>
          </p:cNvPr>
          <p:cNvPicPr>
            <a:picLocks noChangeAspect="1"/>
          </p:cNvPicPr>
          <p:nvPr userDrawn="1"/>
        </p:nvPicPr>
        <p:blipFill>
          <a:blip r:embed="rId14"/>
          <a:stretch>
            <a:fillRect/>
          </a:stretch>
        </p:blipFill>
        <p:spPr>
          <a:xfrm>
            <a:off x="11315705" y="87311"/>
            <a:ext cx="756000" cy="756000"/>
          </a:xfrm>
          <a:prstGeom prst="rect">
            <a:avLst/>
          </a:prstGeom>
        </p:spPr>
      </p:pic>
    </p:spTree>
    <p:extLst>
      <p:ext uri="{BB962C8B-B14F-4D97-AF65-F5344CB8AC3E}">
        <p14:creationId xmlns:p14="http://schemas.microsoft.com/office/powerpoint/2010/main" val="316321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4.jpeg"/><Relationship Id="rId5" Type="http://schemas.openxmlformats.org/officeDocument/2006/relationships/image" Target="../media/image10.png"/><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jpeg"/><Relationship Id="rId5" Type="http://schemas.microsoft.com/office/2007/relationships/hdphoto" Target="../media/hdphoto2.wdp"/><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jpeg"/><Relationship Id="rId26" Type="http://schemas.openxmlformats.org/officeDocument/2006/relationships/image" Target="../media/image52.jpeg"/><Relationship Id="rId3" Type="http://schemas.openxmlformats.org/officeDocument/2006/relationships/image" Target="../media/image29.jpeg"/><Relationship Id="rId21" Type="http://schemas.openxmlformats.org/officeDocument/2006/relationships/image" Target="../media/image47.pn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png"/><Relationship Id="rId25" Type="http://schemas.openxmlformats.org/officeDocument/2006/relationships/image" Target="../media/image51.jpeg"/><Relationship Id="rId2" Type="http://schemas.openxmlformats.org/officeDocument/2006/relationships/image" Target="../media/image28.png"/><Relationship Id="rId16" Type="http://schemas.openxmlformats.org/officeDocument/2006/relationships/image" Target="../media/image42.jpeg"/><Relationship Id="rId20" Type="http://schemas.openxmlformats.org/officeDocument/2006/relationships/image" Target="../media/image46.jpeg"/><Relationship Id="rId29"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jpeg"/><Relationship Id="rId24" Type="http://schemas.openxmlformats.org/officeDocument/2006/relationships/image" Target="../media/image50.jpeg"/><Relationship Id="rId5" Type="http://schemas.openxmlformats.org/officeDocument/2006/relationships/image" Target="../media/image31.jpeg"/><Relationship Id="rId15" Type="http://schemas.openxmlformats.org/officeDocument/2006/relationships/image" Target="../media/image41.jpeg"/><Relationship Id="rId23" Type="http://schemas.openxmlformats.org/officeDocument/2006/relationships/image" Target="../media/image49.jpeg"/><Relationship Id="rId28" Type="http://schemas.openxmlformats.org/officeDocument/2006/relationships/image" Target="../media/image54.jpeg"/><Relationship Id="rId10" Type="http://schemas.openxmlformats.org/officeDocument/2006/relationships/image" Target="../media/image36.jpeg"/><Relationship Id="rId19" Type="http://schemas.openxmlformats.org/officeDocument/2006/relationships/image" Target="../media/image45.pn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 Id="rId22" Type="http://schemas.openxmlformats.org/officeDocument/2006/relationships/image" Target="../media/image48.jpeg"/><Relationship Id="rId27" Type="http://schemas.openxmlformats.org/officeDocument/2006/relationships/image" Target="../media/image53.jpeg"/><Relationship Id="rId30"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7.emf"/><Relationship Id="rId5" Type="http://schemas.openxmlformats.org/officeDocument/2006/relationships/image" Target="../media/image75.png"/><Relationship Id="rId4"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3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92.png"/><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4.emf"/><Relationship Id="rId13" Type="http://schemas.openxmlformats.org/officeDocument/2006/relationships/image" Target="../media/image99.emf"/><Relationship Id="rId18" Type="http://schemas.openxmlformats.org/officeDocument/2006/relationships/image" Target="../media/image104.emf"/><Relationship Id="rId3" Type="http://schemas.openxmlformats.org/officeDocument/2006/relationships/diagramLayout" Target="../diagrams/layout1.xml"/><Relationship Id="rId7" Type="http://schemas.openxmlformats.org/officeDocument/2006/relationships/image" Target="../media/image93.emf"/><Relationship Id="rId12" Type="http://schemas.openxmlformats.org/officeDocument/2006/relationships/image" Target="../media/image98.emf"/><Relationship Id="rId17" Type="http://schemas.openxmlformats.org/officeDocument/2006/relationships/image" Target="../media/image103.emf"/><Relationship Id="rId2" Type="http://schemas.openxmlformats.org/officeDocument/2006/relationships/diagramData" Target="../diagrams/data1.xml"/><Relationship Id="rId16" Type="http://schemas.openxmlformats.org/officeDocument/2006/relationships/image" Target="../media/image102.emf"/><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97.emf"/><Relationship Id="rId5" Type="http://schemas.openxmlformats.org/officeDocument/2006/relationships/diagramColors" Target="../diagrams/colors1.xml"/><Relationship Id="rId15" Type="http://schemas.openxmlformats.org/officeDocument/2006/relationships/image" Target="../media/image101.emf"/><Relationship Id="rId10" Type="http://schemas.openxmlformats.org/officeDocument/2006/relationships/image" Target="../media/image96.emf"/><Relationship Id="rId4" Type="http://schemas.openxmlformats.org/officeDocument/2006/relationships/diagramQuickStyle" Target="../diagrams/quickStyle1.xml"/><Relationship Id="rId9" Type="http://schemas.openxmlformats.org/officeDocument/2006/relationships/image" Target="../media/image95.emf"/><Relationship Id="rId14" Type="http://schemas.openxmlformats.org/officeDocument/2006/relationships/image" Target="../media/image10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dirty="0"/>
              <a:t>India’s Quest for Fusion Energy and The Road to ITER</a:t>
            </a:r>
          </a:p>
        </p:txBody>
      </p:sp>
      <p:sp>
        <p:nvSpPr>
          <p:cNvPr id="3" name="Subtitle 2"/>
          <p:cNvSpPr>
            <a:spLocks noGrp="1"/>
          </p:cNvSpPr>
          <p:nvPr>
            <p:ph type="subTitle" idx="1"/>
          </p:nvPr>
        </p:nvSpPr>
        <p:spPr/>
        <p:txBody>
          <a:bodyPr/>
          <a:lstStyle/>
          <a:p>
            <a:r>
              <a:rPr lang="en-IN" dirty="0"/>
              <a:t>Shishir Deshpande</a:t>
            </a:r>
          </a:p>
        </p:txBody>
      </p:sp>
    </p:spTree>
    <p:extLst>
      <p:ext uri="{BB962C8B-B14F-4D97-AF65-F5344CB8AC3E}">
        <p14:creationId xmlns:p14="http://schemas.microsoft.com/office/powerpoint/2010/main" val="13739436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1348" y="1782476"/>
            <a:ext cx="3457697" cy="523220"/>
          </a:xfrm>
          <a:prstGeom prst="rect">
            <a:avLst/>
          </a:prstGeom>
          <a:noFill/>
        </p:spPr>
        <p:txBody>
          <a:bodyPr wrap="none" rtlCol="0">
            <a:spAutoFit/>
          </a:bodyPr>
          <a:lstStyle/>
          <a:p>
            <a:r>
              <a:rPr lang="en-US" sz="2800" dirty="0" err="1">
                <a:latin typeface="Helvetica"/>
                <a:cs typeface="Helvetica"/>
              </a:rPr>
              <a:t>Electrojet</a:t>
            </a:r>
            <a:r>
              <a:rPr lang="en-US" sz="2800" dirty="0">
                <a:latin typeface="Helvetica"/>
                <a:cs typeface="Helvetica"/>
              </a:rPr>
              <a:t> Simulation</a:t>
            </a:r>
          </a:p>
        </p:txBody>
      </p:sp>
      <p:pic>
        <p:nvPicPr>
          <p:cNvPr id="4" name="Picture 1" descr="2010-10-13 13.27.3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689" y="2699649"/>
            <a:ext cx="5119017" cy="383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601717E9-0B15-0D4F-9200-852EA5522D2F}" type="slidenum">
              <a:rPr lang="en-US" smtClean="0"/>
              <a:pPr>
                <a:defRPr/>
              </a:pPr>
              <a:t>10</a:t>
            </a:fld>
            <a:endParaRPr lang="en-US"/>
          </a:p>
        </p:txBody>
      </p:sp>
      <p:pic>
        <p:nvPicPr>
          <p:cNvPr id="6" name="Picture 5">
            <a:extLst>
              <a:ext uri="{FF2B5EF4-FFF2-40B4-BE49-F238E27FC236}">
                <a16:creationId xmlns="" xmlns:a16="http://schemas.microsoft.com/office/drawing/2014/main" id="{532AF221-D47D-A849-B74F-C0C4666C79BA}"/>
              </a:ext>
            </a:extLst>
          </p:cNvPr>
          <p:cNvPicPr>
            <a:picLocks noChangeAspect="1"/>
          </p:cNvPicPr>
          <p:nvPr/>
        </p:nvPicPr>
        <p:blipFill rotWithShape="1">
          <a:blip r:embed="rId4"/>
          <a:srcRect r="3266" b="58073"/>
          <a:stretch/>
        </p:blipFill>
        <p:spPr>
          <a:xfrm>
            <a:off x="5399706" y="2044086"/>
            <a:ext cx="6728773" cy="2509932"/>
          </a:xfrm>
          <a:prstGeom prst="rect">
            <a:avLst/>
          </a:prstGeom>
        </p:spPr>
      </p:pic>
      <p:sp>
        <p:nvSpPr>
          <p:cNvPr id="7" name="Rectangle 6">
            <a:extLst>
              <a:ext uri="{FF2B5EF4-FFF2-40B4-BE49-F238E27FC236}">
                <a16:creationId xmlns="" xmlns:a16="http://schemas.microsoft.com/office/drawing/2014/main" id="{81929326-3111-9C4A-8890-31B931B4A951}"/>
              </a:ext>
            </a:extLst>
          </p:cNvPr>
          <p:cNvSpPr/>
          <p:nvPr/>
        </p:nvSpPr>
        <p:spPr>
          <a:xfrm>
            <a:off x="2434446" y="401122"/>
            <a:ext cx="8239756" cy="523220"/>
          </a:xfrm>
          <a:prstGeom prst="rect">
            <a:avLst/>
          </a:prstGeom>
        </p:spPr>
        <p:txBody>
          <a:bodyPr wrap="none">
            <a:spAutoFit/>
          </a:bodyPr>
          <a:lstStyle/>
          <a:p>
            <a:r>
              <a:rPr lang="en-US" sz="2800" dirty="0">
                <a:latin typeface="Helvetica"/>
                <a:cs typeface="Helvetica"/>
              </a:rPr>
              <a:t>1972 Basic Experiments at Physical Research Lab</a:t>
            </a:r>
            <a:endParaRPr lang="en-US" sz="2800" dirty="0"/>
          </a:p>
        </p:txBody>
      </p:sp>
      <p:sp>
        <p:nvSpPr>
          <p:cNvPr id="8" name="TextBox 7">
            <a:extLst>
              <a:ext uri="{FF2B5EF4-FFF2-40B4-BE49-F238E27FC236}">
                <a16:creationId xmlns="" xmlns:a16="http://schemas.microsoft.com/office/drawing/2014/main" id="{781FCB10-EC08-5347-9BB7-E6552D3BDCA8}"/>
              </a:ext>
            </a:extLst>
          </p:cNvPr>
          <p:cNvSpPr txBox="1"/>
          <p:nvPr/>
        </p:nvSpPr>
        <p:spPr>
          <a:xfrm>
            <a:off x="5943600" y="5130800"/>
            <a:ext cx="5277855" cy="461665"/>
          </a:xfrm>
          <a:prstGeom prst="rect">
            <a:avLst/>
          </a:prstGeom>
          <a:noFill/>
        </p:spPr>
        <p:txBody>
          <a:bodyPr wrap="none" rtlCol="0">
            <a:spAutoFit/>
          </a:bodyPr>
          <a:lstStyle/>
          <a:p>
            <a:r>
              <a:rPr lang="en-US" sz="2400" dirty="0"/>
              <a:t>Instability studies for ionospheric plasma</a:t>
            </a:r>
          </a:p>
        </p:txBody>
      </p:sp>
    </p:spTree>
    <p:extLst>
      <p:ext uri="{BB962C8B-B14F-4D97-AF65-F5344CB8AC3E}">
        <p14:creationId xmlns:p14="http://schemas.microsoft.com/office/powerpoint/2010/main" val="299962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AEF8A3C-A3FE-F54D-B8C6-9319D39205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87" y="610063"/>
            <a:ext cx="11492328" cy="5111817"/>
          </a:xfrm>
          <a:prstGeom prst="rect">
            <a:avLst/>
          </a:prstGeom>
        </p:spPr>
      </p:pic>
    </p:spTree>
    <p:extLst>
      <p:ext uri="{BB962C8B-B14F-4D97-AF65-F5344CB8AC3E}">
        <p14:creationId xmlns:p14="http://schemas.microsoft.com/office/powerpoint/2010/main" val="21583991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INP tokamak">
            <a:extLst>
              <a:ext uri="{FF2B5EF4-FFF2-40B4-BE49-F238E27FC236}">
                <a16:creationId xmlns="" xmlns:a16="http://schemas.microsoft.com/office/drawing/2014/main" id="{B8F52F6E-4524-F34B-870A-C7AFFD2DC8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405" t="20978" r="3033" b="12356"/>
          <a:stretch/>
        </p:blipFill>
        <p:spPr bwMode="auto">
          <a:xfrm>
            <a:off x="2974848" y="377952"/>
            <a:ext cx="5465235" cy="50109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8CE2A391-3005-C646-AD67-CA31B000921E}"/>
              </a:ext>
            </a:extLst>
          </p:cNvPr>
          <p:cNvSpPr txBox="1"/>
          <p:nvPr/>
        </p:nvSpPr>
        <p:spPr>
          <a:xfrm>
            <a:off x="2072640" y="5681472"/>
            <a:ext cx="6860404" cy="338554"/>
          </a:xfrm>
          <a:prstGeom prst="rect">
            <a:avLst/>
          </a:prstGeom>
          <a:noFill/>
        </p:spPr>
        <p:txBody>
          <a:bodyPr wrap="none" rtlCol="0">
            <a:spAutoFit/>
          </a:bodyPr>
          <a:lstStyle/>
          <a:p>
            <a:r>
              <a:rPr lang="en-US" sz="1600" dirty="0"/>
              <a:t>Credits: P. Vasu, Talk: Tokamak &amp; Tokamak Related Diagnostic Experience in India</a:t>
            </a:r>
          </a:p>
        </p:txBody>
      </p:sp>
      <p:sp>
        <p:nvSpPr>
          <p:cNvPr id="2" name="TextBox 1">
            <a:extLst>
              <a:ext uri="{FF2B5EF4-FFF2-40B4-BE49-F238E27FC236}">
                <a16:creationId xmlns="" xmlns:a16="http://schemas.microsoft.com/office/drawing/2014/main" id="{D9EC65BE-F3A8-3F4B-99D3-DB1B056BEF99}"/>
              </a:ext>
            </a:extLst>
          </p:cNvPr>
          <p:cNvSpPr txBox="1"/>
          <p:nvPr/>
        </p:nvSpPr>
        <p:spPr>
          <a:xfrm>
            <a:off x="8037747" y="6127968"/>
            <a:ext cx="3143681" cy="307777"/>
          </a:xfrm>
          <a:prstGeom prst="rect">
            <a:avLst/>
          </a:prstGeom>
          <a:noFill/>
        </p:spPr>
        <p:txBody>
          <a:bodyPr wrap="none" rtlCol="0">
            <a:spAutoFit/>
          </a:bodyPr>
          <a:lstStyle/>
          <a:p>
            <a:r>
              <a:rPr lang="en-US" sz="1400" dirty="0">
                <a:solidFill>
                  <a:schemeClr val="bg1">
                    <a:lumMod val="50000"/>
                  </a:schemeClr>
                </a:solidFill>
              </a:rPr>
              <a:t>https://</a:t>
            </a:r>
            <a:r>
              <a:rPr lang="en-US" sz="1400" dirty="0" err="1">
                <a:solidFill>
                  <a:schemeClr val="bg1">
                    <a:lumMod val="50000"/>
                  </a:schemeClr>
                </a:solidFill>
              </a:rPr>
              <a:t>slideplayer.com</a:t>
            </a:r>
            <a:r>
              <a:rPr lang="en-US" sz="1400" dirty="0">
                <a:solidFill>
                  <a:schemeClr val="bg1">
                    <a:lumMod val="50000"/>
                  </a:schemeClr>
                </a:solidFill>
              </a:rPr>
              <a:t>/slide/13415377/</a:t>
            </a:r>
          </a:p>
        </p:txBody>
      </p:sp>
      <p:sp>
        <p:nvSpPr>
          <p:cNvPr id="4" name="Line Callout 2 3">
            <a:extLst>
              <a:ext uri="{FF2B5EF4-FFF2-40B4-BE49-F238E27FC236}">
                <a16:creationId xmlns="" xmlns:a16="http://schemas.microsoft.com/office/drawing/2014/main" id="{FE8FB5CB-17A4-7F45-B934-B9C90816CCA8}"/>
              </a:ext>
            </a:extLst>
          </p:cNvPr>
          <p:cNvSpPr/>
          <p:nvPr/>
        </p:nvSpPr>
        <p:spPr>
          <a:xfrm>
            <a:off x="9644063" y="3114675"/>
            <a:ext cx="1314450" cy="612648"/>
          </a:xfrm>
          <a:prstGeom prst="borderCallout2">
            <a:avLst>
              <a:gd name="adj1" fmla="val 51399"/>
              <a:gd name="adj2" fmla="val -2898"/>
              <a:gd name="adj3" fmla="val 51399"/>
              <a:gd name="adj4" fmla="val -61232"/>
              <a:gd name="adj5" fmla="val -36754"/>
              <a:gd name="adj6" fmla="val -202102"/>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SINP tokamak</a:t>
            </a:r>
          </a:p>
        </p:txBody>
      </p:sp>
      <p:sp>
        <p:nvSpPr>
          <p:cNvPr id="6" name="Line Callout 2 5">
            <a:extLst>
              <a:ext uri="{FF2B5EF4-FFF2-40B4-BE49-F238E27FC236}">
                <a16:creationId xmlns="" xmlns:a16="http://schemas.microsoft.com/office/drawing/2014/main" id="{FA6A5E9F-9C17-9C49-9BEF-F64EF904B808}"/>
              </a:ext>
            </a:extLst>
          </p:cNvPr>
          <p:cNvSpPr/>
          <p:nvPr/>
        </p:nvSpPr>
        <p:spPr>
          <a:xfrm>
            <a:off x="687705" y="3112960"/>
            <a:ext cx="1314450" cy="612648"/>
          </a:xfrm>
          <a:prstGeom prst="borderCallout2">
            <a:avLst>
              <a:gd name="adj1" fmla="val 53731"/>
              <a:gd name="adj2" fmla="val 99276"/>
              <a:gd name="adj3" fmla="val 51399"/>
              <a:gd name="adj4" fmla="val 158334"/>
              <a:gd name="adj5" fmla="val -36754"/>
              <a:gd name="adj6" fmla="val 247898"/>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ADITYA tokamak</a:t>
            </a:r>
          </a:p>
        </p:txBody>
      </p:sp>
      <p:sp>
        <p:nvSpPr>
          <p:cNvPr id="7" name="Line Callout 2 6">
            <a:extLst>
              <a:ext uri="{FF2B5EF4-FFF2-40B4-BE49-F238E27FC236}">
                <a16:creationId xmlns="" xmlns:a16="http://schemas.microsoft.com/office/drawing/2014/main" id="{38A99220-D6FF-4048-B2B1-65BA43451B8A}"/>
              </a:ext>
            </a:extLst>
          </p:cNvPr>
          <p:cNvSpPr/>
          <p:nvPr/>
        </p:nvSpPr>
        <p:spPr>
          <a:xfrm>
            <a:off x="687705" y="1650872"/>
            <a:ext cx="1330642" cy="806578"/>
          </a:xfrm>
          <a:prstGeom prst="borderCallout2">
            <a:avLst>
              <a:gd name="adj1" fmla="val 53731"/>
              <a:gd name="adj2" fmla="val 99276"/>
              <a:gd name="adj3" fmla="val 51399"/>
              <a:gd name="adj4" fmla="val 158334"/>
              <a:gd name="adj5" fmla="val 128939"/>
              <a:gd name="adj6" fmla="val 34463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Laser Plasma Interactions</a:t>
            </a:r>
          </a:p>
        </p:txBody>
      </p:sp>
    </p:spTree>
    <p:extLst>
      <p:ext uri="{BB962C8B-B14F-4D97-AF65-F5344CB8AC3E}">
        <p14:creationId xmlns:p14="http://schemas.microsoft.com/office/powerpoint/2010/main" val="828834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player.slideplayer.com/80/13415377/slides/slide_7.jpg">
            <a:extLst>
              <a:ext uri="{FF2B5EF4-FFF2-40B4-BE49-F238E27FC236}">
                <a16:creationId xmlns="" xmlns:a16="http://schemas.microsoft.com/office/drawing/2014/main" id="{5B76558C-5CD8-1043-BE7A-956BB1D2E4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0" t="7999" r="4667" b="7555"/>
          <a:stretch/>
        </p:blipFill>
        <p:spPr bwMode="auto">
          <a:xfrm>
            <a:off x="1658112" y="182880"/>
            <a:ext cx="8692896" cy="5924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366348FA-F12E-0C4F-B212-D9DE2F4BC0AF}"/>
              </a:ext>
            </a:extLst>
          </p:cNvPr>
          <p:cNvSpPr txBox="1"/>
          <p:nvPr/>
        </p:nvSpPr>
        <p:spPr>
          <a:xfrm>
            <a:off x="2574358" y="6166808"/>
            <a:ext cx="6860404" cy="338554"/>
          </a:xfrm>
          <a:prstGeom prst="rect">
            <a:avLst/>
          </a:prstGeom>
          <a:noFill/>
        </p:spPr>
        <p:txBody>
          <a:bodyPr wrap="none" rtlCol="0">
            <a:spAutoFit/>
          </a:bodyPr>
          <a:lstStyle/>
          <a:p>
            <a:r>
              <a:rPr lang="en-US" sz="1600" dirty="0"/>
              <a:t>Credits: P. Vasu, Talk: Tokamak &amp; Tokamak Related Diagnostic Experience in India</a:t>
            </a:r>
          </a:p>
        </p:txBody>
      </p:sp>
      <p:sp>
        <p:nvSpPr>
          <p:cNvPr id="2" name="TextBox 1">
            <a:extLst>
              <a:ext uri="{FF2B5EF4-FFF2-40B4-BE49-F238E27FC236}">
                <a16:creationId xmlns="" xmlns:a16="http://schemas.microsoft.com/office/drawing/2014/main" id="{394814A7-637D-0F4D-803E-9E114459371C}"/>
              </a:ext>
            </a:extLst>
          </p:cNvPr>
          <p:cNvSpPr txBox="1"/>
          <p:nvPr/>
        </p:nvSpPr>
        <p:spPr>
          <a:xfrm>
            <a:off x="1390418" y="182880"/>
            <a:ext cx="2547492" cy="400110"/>
          </a:xfrm>
          <a:prstGeom prst="rect">
            <a:avLst/>
          </a:prstGeom>
          <a:noFill/>
        </p:spPr>
        <p:txBody>
          <a:bodyPr wrap="none" rtlCol="0">
            <a:spAutoFit/>
          </a:bodyPr>
          <a:lstStyle/>
          <a:p>
            <a:r>
              <a:rPr lang="en-US" sz="2000" dirty="0"/>
              <a:t>Commissioned in 1987</a:t>
            </a:r>
          </a:p>
        </p:txBody>
      </p:sp>
    </p:spTree>
    <p:extLst>
      <p:ext uri="{BB962C8B-B14F-4D97-AF65-F5344CB8AC3E}">
        <p14:creationId xmlns:p14="http://schemas.microsoft.com/office/powerpoint/2010/main" val="249423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player.slideplayer.com/80/13415377/slides/slide_4.jpg">
            <a:extLst>
              <a:ext uri="{FF2B5EF4-FFF2-40B4-BE49-F238E27FC236}">
                <a16:creationId xmlns="" xmlns:a16="http://schemas.microsoft.com/office/drawing/2014/main" id="{6AC0789B-FA36-334A-AB85-997724AE67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63" t="41198" r="10049" b="7605"/>
          <a:stretch/>
        </p:blipFill>
        <p:spPr bwMode="auto">
          <a:xfrm>
            <a:off x="200025" y="1814513"/>
            <a:ext cx="6557964" cy="3159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C23F3481-BC35-A04D-B553-AA6286C4E94C}"/>
              </a:ext>
            </a:extLst>
          </p:cNvPr>
          <p:cNvSpPr txBox="1"/>
          <p:nvPr/>
        </p:nvSpPr>
        <p:spPr>
          <a:xfrm>
            <a:off x="200025" y="6143104"/>
            <a:ext cx="6603987" cy="307777"/>
          </a:xfrm>
          <a:prstGeom prst="rect">
            <a:avLst/>
          </a:prstGeom>
          <a:noFill/>
        </p:spPr>
        <p:txBody>
          <a:bodyPr wrap="none" rtlCol="0">
            <a:spAutoFit/>
          </a:bodyPr>
          <a:lstStyle/>
          <a:p>
            <a:r>
              <a:rPr lang="en-US" sz="1400" dirty="0">
                <a:solidFill>
                  <a:schemeClr val="bg1">
                    <a:lumMod val="50000"/>
                  </a:schemeClr>
                </a:solidFill>
              </a:rPr>
              <a:t>Picture Credits: P. Vasu, Talk: Tokamak &amp; Tokamak Related Diagnostic Experience in India</a:t>
            </a:r>
          </a:p>
        </p:txBody>
      </p:sp>
      <p:pic>
        <p:nvPicPr>
          <p:cNvPr id="8196" name="Picture 4" descr="Related image">
            <a:extLst>
              <a:ext uri="{FF2B5EF4-FFF2-40B4-BE49-F238E27FC236}">
                <a16:creationId xmlns="" xmlns:a16="http://schemas.microsoft.com/office/drawing/2014/main" id="{105C05C7-B8F5-5349-A9A6-148E010BC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886" y="1758156"/>
            <a:ext cx="3476625" cy="3272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ACD35F79-C9E0-5C46-8EAE-FA23FCFAEB24}"/>
              </a:ext>
            </a:extLst>
          </p:cNvPr>
          <p:cNvSpPr txBox="1"/>
          <p:nvPr/>
        </p:nvSpPr>
        <p:spPr>
          <a:xfrm>
            <a:off x="4071938" y="385763"/>
            <a:ext cx="4533485" cy="523220"/>
          </a:xfrm>
          <a:prstGeom prst="rect">
            <a:avLst/>
          </a:prstGeom>
          <a:noFill/>
        </p:spPr>
        <p:txBody>
          <a:bodyPr wrap="none" rtlCol="0">
            <a:spAutoFit/>
          </a:bodyPr>
          <a:lstStyle/>
          <a:p>
            <a:r>
              <a:rPr lang="en-US" sz="2800" b="1" dirty="0"/>
              <a:t>Institute for Plasma Research</a:t>
            </a:r>
          </a:p>
        </p:txBody>
      </p:sp>
      <p:sp>
        <p:nvSpPr>
          <p:cNvPr id="5" name="Right Arrow 4">
            <a:extLst>
              <a:ext uri="{FF2B5EF4-FFF2-40B4-BE49-F238E27FC236}">
                <a16:creationId xmlns="" xmlns:a16="http://schemas.microsoft.com/office/drawing/2014/main" id="{6097AE24-36D5-524B-8919-9C236A170A2B}"/>
              </a:ext>
            </a:extLst>
          </p:cNvPr>
          <p:cNvSpPr/>
          <p:nvPr/>
        </p:nvSpPr>
        <p:spPr>
          <a:xfrm>
            <a:off x="7060429" y="3394487"/>
            <a:ext cx="511946" cy="263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329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AutoShape 2" descr="http://docs.google.com/gview?thid=11fad71f6f10e064&amp;attid=0.1&amp;a=bi&amp;docid=5f50372f2fc288b23786495463478609%7C2edb69bb922a45c8cd99cdff65509f06&amp;chan=EQAAAOOF5WxMiWyMN0ROTmjFHonDbCtoeBI%2FPDSC8%2FcwcBQz&amp;pagenumber=2&amp;w=862"/>
          <p:cNvSpPr>
            <a:spLocks noChangeAspect="1" noChangeArrowheads="1"/>
          </p:cNvSpPr>
          <p:nvPr/>
        </p:nvSpPr>
        <p:spPr bwMode="auto">
          <a:xfrm>
            <a:off x="5948363" y="3281363"/>
            <a:ext cx="296862"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aphicFrame>
        <p:nvGraphicFramePr>
          <p:cNvPr id="30722" name="Object 3"/>
          <p:cNvGraphicFramePr>
            <a:graphicFrameLocks noChangeAspect="1"/>
          </p:cNvGraphicFramePr>
          <p:nvPr/>
        </p:nvGraphicFramePr>
        <p:xfrm>
          <a:off x="5334000" y="2667000"/>
          <a:ext cx="1524000" cy="1524000"/>
        </p:xfrm>
        <a:graphic>
          <a:graphicData uri="http://schemas.openxmlformats.org/presentationml/2006/ole">
            <mc:AlternateContent xmlns:mc="http://schemas.openxmlformats.org/markup-compatibility/2006">
              <mc:Choice xmlns:v="urn:schemas-microsoft-com:vml" Requires="v">
                <p:oleObj spid="_x0000_s1121" name="Bitmap Image" r:id="rId4" imgW="1523810" imgH="1523810" progId="Paint.Picture">
                  <p:embed/>
                </p:oleObj>
              </mc:Choice>
              <mc:Fallback>
                <p:oleObj name="Bitmap Image" r:id="rId4" imgW="1523810" imgH="1523810" progId="Paint.Picture">
                  <p:embed/>
                  <p:pic>
                    <p:nvPicPr>
                      <p:cNvPr id="30722"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667000"/>
                        <a:ext cx="15240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0723" name="Object 4"/>
          <p:cNvGraphicFramePr>
            <a:graphicFrameLocks noChangeAspect="1"/>
          </p:cNvGraphicFramePr>
          <p:nvPr>
            <p:extLst>
              <p:ext uri="{D42A27DB-BD31-4B8C-83A1-F6EECF244321}">
                <p14:modId xmlns:p14="http://schemas.microsoft.com/office/powerpoint/2010/main" val="276671068"/>
              </p:ext>
            </p:extLst>
          </p:nvPr>
        </p:nvGraphicFramePr>
        <p:xfrm>
          <a:off x="5739393" y="2177016"/>
          <a:ext cx="5999588" cy="4027969"/>
        </p:xfrm>
        <a:graphic>
          <a:graphicData uri="http://schemas.openxmlformats.org/presentationml/2006/ole">
            <mc:AlternateContent xmlns:mc="http://schemas.openxmlformats.org/markup-compatibility/2006">
              <mc:Choice xmlns:v="urn:schemas-microsoft-com:vml" Requires="v">
                <p:oleObj spid="_x0000_s1122" name="Bitmap Image" r:id="rId6" imgW="5845047" imgH="3924640" progId="Paint.Picture">
                  <p:embed/>
                </p:oleObj>
              </mc:Choice>
              <mc:Fallback>
                <p:oleObj name="Bitmap Image" r:id="rId6" imgW="5845047" imgH="3924640" progId="Paint.Picture">
                  <p:embed/>
                  <p:pic>
                    <p:nvPicPr>
                      <p:cNvPr id="30723"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9393" y="2177016"/>
                        <a:ext cx="5999588" cy="40279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 name="Title 2">
            <a:extLst>
              <a:ext uri="{FF2B5EF4-FFF2-40B4-BE49-F238E27FC236}">
                <a16:creationId xmlns="" xmlns:a16="http://schemas.microsoft.com/office/drawing/2014/main" id="{7140FD42-8E91-5F4D-8A35-B0B2679026B6}"/>
              </a:ext>
            </a:extLst>
          </p:cNvPr>
          <p:cNvSpPr>
            <a:spLocks noGrp="1"/>
          </p:cNvSpPr>
          <p:nvPr>
            <p:ph type="title"/>
          </p:nvPr>
        </p:nvSpPr>
        <p:spPr/>
        <p:txBody>
          <a:bodyPr/>
          <a:lstStyle/>
          <a:p>
            <a:r>
              <a:rPr lang="en-US" dirty="0">
                <a:latin typeface="Helvetica"/>
                <a:cs typeface="Helvetica"/>
              </a:rPr>
              <a:t>1986 Basic Experiments at IPR</a:t>
            </a:r>
            <a:endParaRPr lang="en-US" dirty="0"/>
          </a:p>
        </p:txBody>
      </p:sp>
      <p:sp>
        <p:nvSpPr>
          <p:cNvPr id="2" name="Slide Number Placeholder 1"/>
          <p:cNvSpPr>
            <a:spLocks noGrp="1"/>
          </p:cNvSpPr>
          <p:nvPr>
            <p:ph type="sldNum" sz="quarter" idx="12"/>
          </p:nvPr>
        </p:nvSpPr>
        <p:spPr/>
        <p:txBody>
          <a:bodyPr/>
          <a:lstStyle/>
          <a:p>
            <a:pPr>
              <a:defRPr/>
            </a:pPr>
            <a:fld id="{601717E9-0B15-0D4F-9200-852EA5522D2F}" type="slidenum">
              <a:rPr lang="en-US" smtClean="0"/>
              <a:pPr>
                <a:defRPr/>
              </a:pPr>
              <a:t>15</a:t>
            </a:fld>
            <a:endParaRPr lang="en-US"/>
          </a:p>
        </p:txBody>
      </p:sp>
      <p:pic>
        <p:nvPicPr>
          <p:cNvPr id="6" name="Picture 4" descr="C:\Documents and Settings\admin\My Documents\photo\DSCF0029.JPG">
            <a:extLst>
              <a:ext uri="{FF2B5EF4-FFF2-40B4-BE49-F238E27FC236}">
                <a16:creationId xmlns="" xmlns:a16="http://schemas.microsoft.com/office/drawing/2014/main" id="{F072CD4E-1B55-7E41-AEFC-97F01495CB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993" y="2424893"/>
            <a:ext cx="5299400" cy="353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836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981200" y="914400"/>
            <a:ext cx="8229600" cy="4222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66654">
            <a:spAutoFit/>
          </a:bodyPr>
          <a:lstStyle/>
          <a:p>
            <a:pPr>
              <a:defRPr/>
            </a:pPr>
            <a:r>
              <a:rPr lang="en-US" sz="1800" b="1" dirty="0">
                <a:solidFill>
                  <a:srgbClr val="000000"/>
                </a:solidFill>
                <a:latin typeface="Calibri" charset="0"/>
                <a:cs typeface="Arial" charset="0"/>
              </a:rPr>
              <a:t>Formation of a compact torus by a rotating relativistic electron beam</a:t>
            </a:r>
          </a:p>
          <a:p>
            <a:pPr eaLnBrk="0" hangingPunct="0">
              <a:defRPr/>
            </a:pPr>
            <a:endParaRPr lang="en-US" sz="1800" dirty="0">
              <a:solidFill>
                <a:srgbClr val="000000"/>
              </a:solidFill>
              <a:latin typeface="Calibri" charset="0"/>
              <a:cs typeface="Arial" charset="0"/>
            </a:endParaRPr>
          </a:p>
          <a:p>
            <a:pPr eaLnBrk="0" hangingPunct="0">
              <a:defRPr/>
            </a:pPr>
            <a:r>
              <a:rPr lang="en-US" sz="1800" dirty="0">
                <a:solidFill>
                  <a:srgbClr val="000000"/>
                </a:solidFill>
                <a:latin typeface="Calibri" charset="0"/>
                <a:cs typeface="Arial" charset="0"/>
              </a:rPr>
              <a:t>Phys. Fluids </a:t>
            </a:r>
            <a:r>
              <a:rPr lang="en-US" sz="1800" b="1" dirty="0">
                <a:solidFill>
                  <a:srgbClr val="000000"/>
                </a:solidFill>
                <a:latin typeface="Calibri" charset="0"/>
                <a:cs typeface="Arial" charset="0"/>
              </a:rPr>
              <a:t>29</a:t>
            </a:r>
            <a:r>
              <a:rPr lang="en-US" sz="1800" dirty="0">
                <a:solidFill>
                  <a:srgbClr val="000000"/>
                </a:solidFill>
                <a:latin typeface="Calibri" charset="0"/>
                <a:cs typeface="Arial" charset="0"/>
              </a:rPr>
              <a:t>, 3445 (1986)</a:t>
            </a:r>
          </a:p>
          <a:p>
            <a:pPr eaLnBrk="0" hangingPunct="0">
              <a:defRPr/>
            </a:pPr>
            <a:endParaRPr lang="en-US" sz="1800" dirty="0">
              <a:latin typeface="Calibri" charset="0"/>
              <a:cs typeface="Arial" charset="0"/>
            </a:endParaRPr>
          </a:p>
          <a:p>
            <a:pPr eaLnBrk="0" hangingPunct="0">
              <a:defRPr/>
            </a:pPr>
            <a:r>
              <a:rPr lang="en-US" sz="1800" dirty="0">
                <a:latin typeface="Calibri" charset="0"/>
                <a:cs typeface="Arial" charset="0"/>
              </a:rPr>
              <a:t>K. K. Jain and P. I. John</a:t>
            </a:r>
          </a:p>
          <a:p>
            <a:pPr eaLnBrk="0" hangingPunct="0">
              <a:defRPr/>
            </a:pPr>
            <a:endParaRPr lang="en-US" sz="1800" dirty="0">
              <a:latin typeface="Calibri" charset="0"/>
              <a:cs typeface="Arial" charset="0"/>
            </a:endParaRPr>
          </a:p>
          <a:p>
            <a:pPr eaLnBrk="0" hangingPunct="0">
              <a:defRPr/>
            </a:pPr>
            <a:endParaRPr lang="en-US" sz="1800" i="1" dirty="0">
              <a:solidFill>
                <a:srgbClr val="000000"/>
              </a:solidFill>
              <a:latin typeface="Calibri" charset="0"/>
              <a:cs typeface="Arial" charset="0"/>
            </a:endParaRPr>
          </a:p>
          <a:p>
            <a:pPr eaLnBrk="0" hangingPunct="0">
              <a:defRPr/>
            </a:pPr>
            <a:endParaRPr lang="en-US" sz="1800" i="1" dirty="0">
              <a:solidFill>
                <a:srgbClr val="000000"/>
              </a:solidFill>
              <a:latin typeface="Calibri" charset="0"/>
              <a:cs typeface="Arial" charset="0"/>
            </a:endParaRPr>
          </a:p>
          <a:p>
            <a:pPr eaLnBrk="0" hangingPunct="0">
              <a:defRPr/>
            </a:pPr>
            <a:endParaRPr lang="en-US" sz="1800" i="1" dirty="0">
              <a:solidFill>
                <a:srgbClr val="000000"/>
              </a:solidFill>
              <a:latin typeface="Calibri" charset="0"/>
              <a:cs typeface="Arial" charset="0"/>
            </a:endParaRPr>
          </a:p>
          <a:p>
            <a:pPr eaLnBrk="0" hangingPunct="0">
              <a:buFontTx/>
              <a:buChar char="•"/>
              <a:defRPr/>
            </a:pPr>
            <a:r>
              <a:rPr lang="en-US" sz="1800" dirty="0">
                <a:solidFill>
                  <a:srgbClr val="000000"/>
                </a:solidFill>
                <a:latin typeface="Calibri" charset="0"/>
                <a:cs typeface="Arial" charset="0"/>
              </a:rPr>
              <a:t>A</a:t>
            </a:r>
            <a:r>
              <a:rPr lang="en-US" sz="1800" baseline="30000" dirty="0">
                <a:solidFill>
                  <a:srgbClr val="000000"/>
                </a:solidFill>
                <a:latin typeface="Calibri" charset="0"/>
                <a:cs typeface="Arial" charset="0"/>
              </a:rPr>
              <a:t> </a:t>
            </a:r>
            <a:r>
              <a:rPr lang="en-US" sz="1800" dirty="0">
                <a:solidFill>
                  <a:srgbClr val="000000"/>
                </a:solidFill>
                <a:latin typeface="Calibri" charset="0"/>
                <a:cs typeface="Arial" charset="0"/>
              </a:rPr>
              <a:t>closed field-reversed configuration has been produced by a long pulse</a:t>
            </a:r>
            <a:r>
              <a:rPr lang="en-US" sz="1800" baseline="30000" dirty="0">
                <a:solidFill>
                  <a:srgbClr val="000000"/>
                </a:solidFill>
                <a:latin typeface="Calibri" charset="0"/>
                <a:cs typeface="Arial" charset="0"/>
              </a:rPr>
              <a:t> </a:t>
            </a:r>
            <a:r>
              <a:rPr lang="en-US" sz="1800" dirty="0">
                <a:solidFill>
                  <a:srgbClr val="000000"/>
                </a:solidFill>
                <a:latin typeface="Calibri" charset="0"/>
                <a:cs typeface="Arial" charset="0"/>
              </a:rPr>
              <a:t>duration (    ~       500 </a:t>
            </a:r>
            <a:r>
              <a:rPr lang="en-US" sz="1800" dirty="0" err="1">
                <a:solidFill>
                  <a:srgbClr val="000000"/>
                </a:solidFill>
                <a:latin typeface="Calibri" charset="0"/>
                <a:cs typeface="Arial" charset="0"/>
              </a:rPr>
              <a:t>nsec</a:t>
            </a:r>
            <a:r>
              <a:rPr lang="en-US" sz="1800" dirty="0">
                <a:solidFill>
                  <a:srgbClr val="000000"/>
                </a:solidFill>
                <a:latin typeface="Calibri" charset="0"/>
                <a:cs typeface="Arial" charset="0"/>
              </a:rPr>
              <a:t>) intense electron beam injected into hydrogen</a:t>
            </a:r>
            <a:r>
              <a:rPr lang="en-US" sz="1800" baseline="30000" dirty="0">
                <a:solidFill>
                  <a:srgbClr val="000000"/>
                </a:solidFill>
                <a:latin typeface="Calibri" charset="0"/>
                <a:cs typeface="Arial" charset="0"/>
              </a:rPr>
              <a:t> </a:t>
            </a:r>
            <a:r>
              <a:rPr lang="en-US" sz="1800" dirty="0">
                <a:solidFill>
                  <a:srgbClr val="000000"/>
                </a:solidFill>
                <a:latin typeface="Calibri" charset="0"/>
                <a:cs typeface="Arial" charset="0"/>
              </a:rPr>
              <a:t>gas. </a:t>
            </a:r>
          </a:p>
          <a:p>
            <a:pPr eaLnBrk="0" hangingPunct="0">
              <a:buFontTx/>
              <a:buChar char="•"/>
              <a:defRPr/>
            </a:pPr>
            <a:r>
              <a:rPr lang="en-US" sz="1800" dirty="0">
                <a:solidFill>
                  <a:srgbClr val="000000"/>
                </a:solidFill>
                <a:latin typeface="Calibri" charset="0"/>
                <a:cs typeface="Arial" charset="0"/>
              </a:rPr>
              <a:t>The field reversal is created by the beam current</a:t>
            </a:r>
            <a:r>
              <a:rPr lang="en-US" sz="1800" baseline="30000" dirty="0">
                <a:solidFill>
                  <a:srgbClr val="000000"/>
                </a:solidFill>
                <a:latin typeface="Calibri" charset="0"/>
                <a:cs typeface="Arial" charset="0"/>
              </a:rPr>
              <a:t> </a:t>
            </a:r>
            <a:r>
              <a:rPr lang="en-US" sz="1800" dirty="0">
                <a:solidFill>
                  <a:srgbClr val="000000"/>
                </a:solidFill>
                <a:latin typeface="Calibri" charset="0"/>
                <a:cs typeface="Arial" charset="0"/>
              </a:rPr>
              <a:t>during the duration of beam propagation, but is sustained by</a:t>
            </a:r>
            <a:r>
              <a:rPr lang="en-US" sz="1800" baseline="30000" dirty="0">
                <a:solidFill>
                  <a:srgbClr val="000000"/>
                </a:solidFill>
                <a:latin typeface="Calibri" charset="0"/>
                <a:cs typeface="Arial" charset="0"/>
              </a:rPr>
              <a:t> </a:t>
            </a:r>
            <a:r>
              <a:rPr lang="en-US" sz="1800" dirty="0">
                <a:solidFill>
                  <a:srgbClr val="000000"/>
                </a:solidFill>
                <a:latin typeface="Calibri" charset="0"/>
                <a:cs typeface="Arial" charset="0"/>
              </a:rPr>
              <a:t>the beam-induced plasma currents after the exit of the beam.</a:t>
            </a:r>
            <a:r>
              <a:rPr lang="en-US" sz="1800" baseline="30000" dirty="0">
                <a:solidFill>
                  <a:srgbClr val="000000"/>
                </a:solidFill>
                <a:latin typeface="Calibri" charset="0"/>
                <a:cs typeface="Arial" charset="0"/>
              </a:rPr>
              <a:t> </a:t>
            </a:r>
          </a:p>
          <a:p>
            <a:pPr eaLnBrk="0" hangingPunct="0">
              <a:buFontTx/>
              <a:buChar char="•"/>
              <a:defRPr/>
            </a:pPr>
            <a:r>
              <a:rPr lang="en-US" sz="1800" dirty="0">
                <a:solidFill>
                  <a:srgbClr val="000000"/>
                </a:solidFill>
                <a:latin typeface="Calibri" charset="0"/>
                <a:cs typeface="Arial" charset="0"/>
              </a:rPr>
              <a:t>Reconnection of the anti parallel field lines has been observed</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371601"/>
            <a:ext cx="3810000" cy="1871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pPr>
              <a:defRPr/>
            </a:pPr>
            <a:fld id="{601717E9-0B15-0D4F-9200-852EA5522D2F}" type="slidenum">
              <a:rPr lang="en-US" smtClean="0"/>
              <a:pPr>
                <a:defRPr/>
              </a:pPr>
              <a:t>16</a:t>
            </a:fld>
            <a:endParaRPr lang="en-US"/>
          </a:p>
        </p:txBody>
      </p:sp>
    </p:spTree>
    <p:extLst>
      <p:ext uri="{BB962C8B-B14F-4D97-AF65-F5344CB8AC3E}">
        <p14:creationId xmlns:p14="http://schemas.microsoft.com/office/powerpoint/2010/main" val="2620500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Object 2"/>
          <p:cNvGraphicFramePr>
            <a:graphicFrameLocks noChangeAspect="1"/>
          </p:cNvGraphicFramePr>
          <p:nvPr/>
        </p:nvGraphicFramePr>
        <p:xfrm>
          <a:off x="5334000" y="2667000"/>
          <a:ext cx="1524000" cy="1524000"/>
        </p:xfrm>
        <a:graphic>
          <a:graphicData uri="http://schemas.openxmlformats.org/presentationml/2006/ole">
            <mc:AlternateContent xmlns:mc="http://schemas.openxmlformats.org/markup-compatibility/2006">
              <mc:Choice xmlns:v="urn:schemas-microsoft-com:vml" Requires="v">
                <p:oleObj spid="_x0000_s2097" name="Bitmap Image" r:id="rId4" imgW="1523810" imgH="1523810" progId="Paint.Picture">
                  <p:embed/>
                </p:oleObj>
              </mc:Choice>
              <mc:Fallback>
                <p:oleObj name="Bitmap Image" r:id="rId4" imgW="1523810" imgH="1523810" progId="Paint.Picture">
                  <p:embed/>
                  <p:pic>
                    <p:nvPicPr>
                      <p:cNvPr id="3584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667000"/>
                        <a:ext cx="15240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5842" name="Picture 3" descr="C:\Documents and Settings\admin\Desktop\Pulsed Power\REB Sketc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409" y="217048"/>
            <a:ext cx="7113125" cy="3431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601717E9-0B15-0D4F-9200-852EA5522D2F}" type="slidenum">
              <a:rPr lang="en-US" smtClean="0"/>
              <a:pPr>
                <a:defRPr/>
              </a:pPr>
              <a:t>17</a:t>
            </a:fld>
            <a:endParaRPr lang="en-US"/>
          </a:p>
        </p:txBody>
      </p:sp>
      <p:pic>
        <p:nvPicPr>
          <p:cNvPr id="5" name="Picture 1" descr="DSCF0022.JPG">
            <a:extLst>
              <a:ext uri="{FF2B5EF4-FFF2-40B4-BE49-F238E27FC236}">
                <a16:creationId xmlns="" xmlns:a16="http://schemas.microsoft.com/office/drawing/2014/main" id="{2C29193D-7B81-C54D-ABD6-EB668BB855E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2982912"/>
            <a:ext cx="5334000" cy="355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9F0F9A06-EB40-D945-8322-EF935C2D2CC1}"/>
              </a:ext>
            </a:extLst>
          </p:cNvPr>
          <p:cNvSpPr txBox="1"/>
          <p:nvPr/>
        </p:nvSpPr>
        <p:spPr>
          <a:xfrm>
            <a:off x="6858000" y="4391580"/>
            <a:ext cx="4978992" cy="830997"/>
          </a:xfrm>
          <a:prstGeom prst="rect">
            <a:avLst/>
          </a:prstGeom>
          <a:noFill/>
        </p:spPr>
        <p:txBody>
          <a:bodyPr wrap="none" rtlCol="0">
            <a:spAutoFit/>
          </a:bodyPr>
          <a:lstStyle/>
          <a:p>
            <a:r>
              <a:rPr lang="en-US" sz="2400" dirty="0"/>
              <a:t>Formation of REB in a toroidal device</a:t>
            </a:r>
          </a:p>
          <a:p>
            <a:r>
              <a:rPr lang="en-US" sz="2400" dirty="0"/>
              <a:t>ICPP, 1989, D </a:t>
            </a:r>
            <a:r>
              <a:rPr lang="en-US" sz="2400" dirty="0" err="1"/>
              <a:t>Chenna</a:t>
            </a:r>
            <a:r>
              <a:rPr lang="en-US" sz="2400" dirty="0"/>
              <a:t> Reddy &amp; PI John </a:t>
            </a:r>
          </a:p>
        </p:txBody>
      </p:sp>
    </p:spTree>
    <p:extLst>
      <p:ext uri="{BB962C8B-B14F-4D97-AF65-F5344CB8AC3E}">
        <p14:creationId xmlns:p14="http://schemas.microsoft.com/office/powerpoint/2010/main" val="22963334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31436F68-109A-AE46-A294-606690277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09069" y="909409"/>
            <a:ext cx="5039743" cy="3622315"/>
          </a:xfrm>
          <a:prstGeom prst="rect">
            <a:avLst/>
          </a:prstGeom>
          <a:noFill/>
          <a:ln/>
        </p:spPr>
      </p:pic>
      <p:pic>
        <p:nvPicPr>
          <p:cNvPr id="3" name="Picture 3" descr="lvpd1">
            <a:extLst>
              <a:ext uri="{FF2B5EF4-FFF2-40B4-BE49-F238E27FC236}">
                <a16:creationId xmlns="" xmlns:a16="http://schemas.microsoft.com/office/drawing/2014/main" id="{8D212A8A-31AF-C146-A191-54CB092F4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639338" y="909410"/>
            <a:ext cx="4757001" cy="3622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F9AD0322-B38D-904A-8070-37407320938E}"/>
              </a:ext>
            </a:extLst>
          </p:cNvPr>
          <p:cNvSpPr txBox="1"/>
          <p:nvPr/>
        </p:nvSpPr>
        <p:spPr>
          <a:xfrm>
            <a:off x="1572749" y="4712169"/>
            <a:ext cx="1308435" cy="369332"/>
          </a:xfrm>
          <a:prstGeom prst="rect">
            <a:avLst/>
          </a:prstGeom>
          <a:noFill/>
        </p:spPr>
        <p:txBody>
          <a:bodyPr wrap="none" rtlCol="0">
            <a:spAutoFit/>
          </a:bodyPr>
          <a:lstStyle/>
          <a:p>
            <a:r>
              <a:rPr lang="en-US" dirty="0"/>
              <a:t>BETA device</a:t>
            </a:r>
          </a:p>
        </p:txBody>
      </p:sp>
      <p:sp>
        <p:nvSpPr>
          <p:cNvPr id="5" name="TextBox 4">
            <a:extLst>
              <a:ext uri="{FF2B5EF4-FFF2-40B4-BE49-F238E27FC236}">
                <a16:creationId xmlns="" xmlns:a16="http://schemas.microsoft.com/office/drawing/2014/main" id="{13E1267D-F8AF-2746-8671-A09662F3D5E8}"/>
              </a:ext>
            </a:extLst>
          </p:cNvPr>
          <p:cNvSpPr txBox="1"/>
          <p:nvPr/>
        </p:nvSpPr>
        <p:spPr>
          <a:xfrm>
            <a:off x="7499784" y="4669673"/>
            <a:ext cx="3484865" cy="369332"/>
          </a:xfrm>
          <a:prstGeom prst="rect">
            <a:avLst/>
          </a:prstGeom>
          <a:noFill/>
        </p:spPr>
        <p:txBody>
          <a:bodyPr wrap="none" rtlCol="0">
            <a:spAutoFit/>
          </a:bodyPr>
          <a:lstStyle/>
          <a:p>
            <a:r>
              <a:rPr lang="en-US" dirty="0"/>
              <a:t>LVPD: Large Volume Plasma device</a:t>
            </a:r>
          </a:p>
        </p:txBody>
      </p:sp>
      <p:sp>
        <p:nvSpPr>
          <p:cNvPr id="6" name="TextBox 5">
            <a:extLst>
              <a:ext uri="{FF2B5EF4-FFF2-40B4-BE49-F238E27FC236}">
                <a16:creationId xmlns="" xmlns:a16="http://schemas.microsoft.com/office/drawing/2014/main" id="{022FC42E-DDC9-7944-9880-8196E36125BD}"/>
              </a:ext>
            </a:extLst>
          </p:cNvPr>
          <p:cNvSpPr txBox="1"/>
          <p:nvPr/>
        </p:nvSpPr>
        <p:spPr>
          <a:xfrm>
            <a:off x="484033" y="5428013"/>
            <a:ext cx="10860665" cy="923330"/>
          </a:xfrm>
          <a:prstGeom prst="rect">
            <a:avLst/>
          </a:prstGeom>
          <a:noFill/>
        </p:spPr>
        <p:txBody>
          <a:bodyPr wrap="none" rtlCol="0">
            <a:spAutoFit/>
          </a:bodyPr>
          <a:lstStyle/>
          <a:p>
            <a:r>
              <a:rPr lang="en-US" dirty="0"/>
              <a:t>A number of small experiments on double-layers, dusty plasmas, RF plasmas, non-neutral plasmas, diagnostic </a:t>
            </a:r>
          </a:p>
          <a:p>
            <a:r>
              <a:rPr lang="en-US" dirty="0"/>
              <a:t>developments, other plasma and non-linear physics experiments and almost all of the theory and simulations</a:t>
            </a:r>
          </a:p>
          <a:p>
            <a:r>
              <a:rPr lang="en-US" dirty="0"/>
              <a:t>has not been mentioned in this talk.  These form a continuum for academic stimulation  in IPR’s  history</a:t>
            </a:r>
          </a:p>
        </p:txBody>
      </p:sp>
    </p:spTree>
    <p:extLst>
      <p:ext uri="{BB962C8B-B14F-4D97-AF65-F5344CB8AC3E}">
        <p14:creationId xmlns:p14="http://schemas.microsoft.com/office/powerpoint/2010/main" val="1993779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92935C2B-C814-6348-BE6D-DADD5E205393}"/>
              </a:ext>
            </a:extLst>
          </p:cNvPr>
          <p:cNvSpPr>
            <a:spLocks noGrp="1"/>
          </p:cNvSpPr>
          <p:nvPr>
            <p:ph type="title"/>
          </p:nvPr>
        </p:nvSpPr>
        <p:spPr>
          <a:xfrm>
            <a:off x="1153510" y="2719442"/>
            <a:ext cx="10515600" cy="1325563"/>
          </a:xfrm>
        </p:spPr>
        <p:txBody>
          <a:bodyPr/>
          <a:lstStyle/>
          <a:p>
            <a:r>
              <a:rPr lang="en-US" dirty="0"/>
              <a:t>ADITYA Tokamak</a:t>
            </a:r>
          </a:p>
        </p:txBody>
      </p:sp>
    </p:spTree>
    <p:extLst>
      <p:ext uri="{BB962C8B-B14F-4D97-AF65-F5344CB8AC3E}">
        <p14:creationId xmlns:p14="http://schemas.microsoft.com/office/powerpoint/2010/main" val="3709893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9539" y="1163151"/>
            <a:ext cx="10515600" cy="4351338"/>
          </a:xfrm>
        </p:spPr>
        <p:txBody>
          <a:bodyPr>
            <a:normAutofit/>
          </a:bodyPr>
          <a:lstStyle/>
          <a:p>
            <a:r>
              <a:rPr lang="en-IN" sz="3200" dirty="0"/>
              <a:t>Currently available resources limited</a:t>
            </a:r>
          </a:p>
          <a:p>
            <a:endParaRPr lang="en-IN" sz="3200" dirty="0"/>
          </a:p>
          <a:p>
            <a:r>
              <a:rPr lang="en-IN" sz="3200" dirty="0"/>
              <a:t>Quest is global</a:t>
            </a:r>
          </a:p>
          <a:p>
            <a:pPr marL="0" indent="0">
              <a:buNone/>
            </a:pPr>
            <a:endParaRPr lang="en-IN" sz="3200" dirty="0"/>
          </a:p>
          <a:p>
            <a:r>
              <a:rPr lang="en-IN" sz="3200" dirty="0"/>
              <a:t>Among the 17 Sustainable Development Goals, spelt out after an extensive study by the UN, the 7</a:t>
            </a:r>
            <a:r>
              <a:rPr lang="en-IN" sz="3200" baseline="30000" dirty="0"/>
              <a:t>th</a:t>
            </a:r>
            <a:r>
              <a:rPr lang="en-IN" sz="3200" dirty="0"/>
              <a:t> Goal is about ‘affordable and clean energy’. </a:t>
            </a:r>
          </a:p>
          <a:p>
            <a:pPr marL="0" indent="0">
              <a:buNone/>
            </a:pPr>
            <a:endParaRPr lang="en-IN" sz="3200" dirty="0"/>
          </a:p>
          <a:p>
            <a:pPr marL="0" indent="0">
              <a:buNone/>
            </a:pPr>
            <a:endParaRPr lang="en-IN" sz="3200" dirty="0"/>
          </a:p>
        </p:txBody>
      </p:sp>
    </p:spTree>
    <p:extLst>
      <p:ext uri="{BB962C8B-B14F-4D97-AF65-F5344CB8AC3E}">
        <p14:creationId xmlns:p14="http://schemas.microsoft.com/office/powerpoint/2010/main" val="1983534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ditya"/>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114674" y="810022"/>
            <a:ext cx="7881937" cy="5911453"/>
          </a:xfrm>
          <a:prstGeom prst="rect">
            <a:avLst/>
          </a:prstGeom>
          <a:noFill/>
          <a:extLst>
            <a:ext uri="{909E8E84-426E-40dd-AFC4-6F175D3DCCD1}">
              <a14:hiddenFill xmlns="" xmlns:a14="http://schemas.microsoft.com/office/drawing/2010/main">
                <a:solidFill>
                  <a:srgbClr val="FFFFFF"/>
                </a:solidFill>
              </a14:hiddenFill>
            </a:ext>
          </a:extLst>
        </p:spPr>
      </p:pic>
      <p:sp>
        <p:nvSpPr>
          <p:cNvPr id="6147" name="Rectangle 3"/>
          <p:cNvSpPr>
            <a:spLocks noChangeArrowheads="1"/>
          </p:cNvSpPr>
          <p:nvPr/>
        </p:nvSpPr>
        <p:spPr bwMode="auto">
          <a:xfrm>
            <a:off x="233361" y="4738687"/>
            <a:ext cx="2095501" cy="1800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800" dirty="0">
                <a:latin typeface="Arial" charset="0"/>
                <a:cs typeface="Times New Roman" charset="0"/>
              </a:rPr>
              <a:t>First Indian Tokamak operational</a:t>
            </a:r>
          </a:p>
          <a:p>
            <a:r>
              <a:rPr lang="en-US" sz="2800" dirty="0">
                <a:latin typeface="Arial" charset="0"/>
                <a:cs typeface="Times New Roman" charset="0"/>
              </a:rPr>
              <a:t> since 1989</a:t>
            </a:r>
            <a:r>
              <a:rPr lang="en-US" sz="2800" b="1" dirty="0">
                <a:latin typeface="Arial" charset="0"/>
                <a:cs typeface="Times New Roman" charset="0"/>
              </a:rPr>
              <a:t> </a:t>
            </a:r>
            <a:endParaRPr lang="en-US" sz="2800" dirty="0">
              <a:latin typeface="Verdana" charset="0"/>
            </a:endParaRPr>
          </a:p>
        </p:txBody>
      </p:sp>
      <p:sp>
        <p:nvSpPr>
          <p:cNvPr id="2" name="Slide Number Placeholder 1"/>
          <p:cNvSpPr>
            <a:spLocks noGrp="1"/>
          </p:cNvSpPr>
          <p:nvPr>
            <p:ph type="sldNum" sz="quarter" idx="12"/>
          </p:nvPr>
        </p:nvSpPr>
        <p:spPr/>
        <p:txBody>
          <a:bodyPr/>
          <a:lstStyle/>
          <a:p>
            <a:pPr>
              <a:defRPr/>
            </a:pPr>
            <a:fld id="{601717E9-0B15-0D4F-9200-852EA5522D2F}" type="slidenum">
              <a:rPr lang="en-US" smtClean="0"/>
              <a:pPr>
                <a:defRPr/>
              </a:pPr>
              <a:t>20</a:t>
            </a:fld>
            <a:endParaRPr lang="en-US"/>
          </a:p>
        </p:txBody>
      </p:sp>
      <p:sp>
        <p:nvSpPr>
          <p:cNvPr id="3" name="Rectangle 2">
            <a:extLst>
              <a:ext uri="{FF2B5EF4-FFF2-40B4-BE49-F238E27FC236}">
                <a16:creationId xmlns="" xmlns:a16="http://schemas.microsoft.com/office/drawing/2014/main" id="{400870D8-18A4-E64B-81BA-C56A26286AC8}"/>
              </a:ext>
            </a:extLst>
          </p:cNvPr>
          <p:cNvSpPr/>
          <p:nvPr/>
        </p:nvSpPr>
        <p:spPr>
          <a:xfrm>
            <a:off x="3352800" y="306140"/>
            <a:ext cx="6285375" cy="461665"/>
          </a:xfrm>
          <a:prstGeom prst="rect">
            <a:avLst/>
          </a:prstGeom>
        </p:spPr>
        <p:txBody>
          <a:bodyPr wrap="none">
            <a:spAutoFit/>
          </a:bodyPr>
          <a:lstStyle/>
          <a:p>
            <a:r>
              <a:rPr lang="en-US" sz="2400" dirty="0">
                <a:latin typeface="Helvetica"/>
                <a:cs typeface="Helvetica"/>
              </a:rPr>
              <a:t>1982 ADITYA tokamak – start of construction</a:t>
            </a:r>
            <a:endParaRPr lang="en-US" sz="2400" dirty="0"/>
          </a:p>
        </p:txBody>
      </p:sp>
    </p:spTree>
    <p:extLst>
      <p:ext uri="{BB962C8B-B14F-4D97-AF65-F5344CB8AC3E}">
        <p14:creationId xmlns:p14="http://schemas.microsoft.com/office/powerpoint/2010/main" val="200754286"/>
      </p:ext>
    </p:extLst>
  </p:cSld>
  <p:clrMapOvr>
    <a:masterClrMapping/>
  </p:clrMapOvr>
  <p:transition advTm="6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ADITYA\conditional-aver-9.bmp"/>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5105400" y="152401"/>
            <a:ext cx="5410200" cy="4816475"/>
          </a:xfrm>
          <a:prstGeom prst="rect">
            <a:avLst/>
          </a:prstGeom>
          <a:noFill/>
          <a:extLst>
            <a:ext uri="{909E8E84-426E-40dd-AFC4-6F175D3DCCD1}">
              <a14:hiddenFill xmlns="" xmlns:a14="http://schemas.microsoft.com/office/drawing/2010/main">
                <a:solidFill>
                  <a:srgbClr val="FFFFFF"/>
                </a:solidFill>
              </a14:hiddenFill>
            </a:ext>
          </a:extLst>
        </p:spPr>
      </p:pic>
      <p:sp>
        <p:nvSpPr>
          <p:cNvPr id="9219" name="Rectangle 3"/>
          <p:cNvSpPr>
            <a:spLocks noChangeArrowheads="1"/>
          </p:cNvSpPr>
          <p:nvPr/>
        </p:nvSpPr>
        <p:spPr bwMode="auto">
          <a:xfrm>
            <a:off x="1752600" y="304800"/>
            <a:ext cx="2971800" cy="417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3600" b="1">
                <a:solidFill>
                  <a:srgbClr val="FF00FF"/>
                </a:solidFill>
                <a:latin typeface="Arial" charset="0"/>
              </a:rPr>
              <a:t>Turbulent Transport</a:t>
            </a:r>
          </a:p>
          <a:p>
            <a:pPr eaLnBrk="0" hangingPunct="0">
              <a:spcBef>
                <a:spcPct val="50000"/>
              </a:spcBef>
            </a:pPr>
            <a:r>
              <a:rPr lang="en-US" sz="2800">
                <a:latin typeface="Arial" charset="0"/>
              </a:rPr>
              <a:t>Transport is not a steady ooze but comes out in bursts:</a:t>
            </a:r>
            <a:r>
              <a:rPr lang="en-US">
                <a:solidFill>
                  <a:schemeClr val="folHlink"/>
                </a:solidFill>
                <a:latin typeface="Arial" charset="0"/>
              </a:rPr>
              <a:t>Nuclear Fusion 33, (1993) 1201</a:t>
            </a:r>
            <a:r>
              <a:rPr lang="en-US" sz="2800">
                <a:latin typeface="Arial Narrow" charset="0"/>
              </a:rPr>
              <a:t> </a:t>
            </a:r>
            <a:r>
              <a:rPr lang="en-US" sz="1800">
                <a:solidFill>
                  <a:schemeClr val="folHlink"/>
                </a:solidFill>
                <a:latin typeface="Arial Narrow" charset="0"/>
              </a:rPr>
              <a:t>				</a:t>
            </a:r>
          </a:p>
        </p:txBody>
      </p:sp>
      <p:sp>
        <p:nvSpPr>
          <p:cNvPr id="9220" name="Text Box 4"/>
          <p:cNvSpPr txBox="1">
            <a:spLocks noChangeArrowheads="1"/>
          </p:cNvSpPr>
          <p:nvPr/>
        </p:nvSpPr>
        <p:spPr bwMode="auto">
          <a:xfrm>
            <a:off x="1828800" y="5213351"/>
            <a:ext cx="85344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solidFill>
                  <a:schemeClr val="folHlink"/>
                </a:solidFill>
                <a:latin typeface="Arial" charset="0"/>
              </a:rPr>
              <a:t>Frequency resolved particle transport from edge density and potential fluctuations. The transport is inwards at frequencies below 20 kHz and outwards at higher frequencies. </a:t>
            </a:r>
          </a:p>
        </p:txBody>
      </p:sp>
      <p:sp>
        <p:nvSpPr>
          <p:cNvPr id="2" name="Slide Number Placeholder 1"/>
          <p:cNvSpPr>
            <a:spLocks noGrp="1"/>
          </p:cNvSpPr>
          <p:nvPr>
            <p:ph type="sldNum" sz="quarter" idx="12"/>
          </p:nvPr>
        </p:nvSpPr>
        <p:spPr/>
        <p:txBody>
          <a:bodyPr/>
          <a:lstStyle/>
          <a:p>
            <a:pPr>
              <a:defRPr/>
            </a:pPr>
            <a:fld id="{601717E9-0B15-0D4F-9200-852EA5522D2F}" type="slidenum">
              <a:rPr lang="en-US" smtClean="0"/>
              <a:pPr>
                <a:defRPr/>
              </a:pPr>
              <a:t>21</a:t>
            </a:fld>
            <a:endParaRPr lang="en-US"/>
          </a:p>
        </p:txBody>
      </p:sp>
    </p:spTree>
    <p:extLst>
      <p:ext uri="{BB962C8B-B14F-4D97-AF65-F5344CB8AC3E}">
        <p14:creationId xmlns:p14="http://schemas.microsoft.com/office/powerpoint/2010/main" val="1055091293"/>
      </p:ext>
    </p:extLst>
  </p:cSld>
  <p:clrMapOvr>
    <a:masterClrMapping/>
  </p:clrMapOvr>
  <p:transition advTm="6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1">
            <a:extLst>
              <a:ext uri="{FF2B5EF4-FFF2-40B4-BE49-F238E27FC236}">
                <a16:creationId xmlns="" xmlns:a16="http://schemas.microsoft.com/office/drawing/2014/main" id="{4F2079DD-39C5-4302-B7D2-3D326959C1DF}"/>
              </a:ext>
            </a:extLst>
          </p:cNvPr>
          <p:cNvSpPr txBox="1">
            <a:spLocks noChangeArrowheads="1"/>
          </p:cNvSpPr>
          <p:nvPr/>
        </p:nvSpPr>
        <p:spPr bwMode="auto">
          <a:xfrm>
            <a:off x="711270" y="1373922"/>
            <a:ext cx="10787061"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entury Gothic" panose="020B0502020202020204" pitchFamily="34" charset="0"/>
              </a:defRPr>
            </a:lvl1pPr>
            <a:lvl2pPr marL="742950" indent="-285750">
              <a:defRPr sz="2400">
                <a:solidFill>
                  <a:schemeClr val="tx1"/>
                </a:solidFill>
                <a:latin typeface="Century Gothic" panose="020B0502020202020204" pitchFamily="34" charset="0"/>
              </a:defRPr>
            </a:lvl2pPr>
            <a:lvl3pPr marL="1143000" indent="-228600">
              <a:defRPr sz="2400">
                <a:solidFill>
                  <a:schemeClr val="tx1"/>
                </a:solidFill>
                <a:latin typeface="Century Gothic" panose="020B0502020202020204" pitchFamily="34" charset="0"/>
              </a:defRPr>
            </a:lvl3pPr>
            <a:lvl4pPr marL="1600200" indent="-228600">
              <a:defRPr sz="2400">
                <a:solidFill>
                  <a:schemeClr val="tx1"/>
                </a:solidFill>
                <a:latin typeface="Century Gothic" panose="020B0502020202020204" pitchFamily="34" charset="0"/>
              </a:defRPr>
            </a:lvl4pPr>
            <a:lvl5pPr marL="2057400" indent="-228600">
              <a:defRPr sz="2400">
                <a:solidFill>
                  <a:schemeClr val="tx1"/>
                </a:solidFill>
                <a:latin typeface="Century Gothic" panose="020B0502020202020204" pitchFamily="34" charset="0"/>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defRPr>
            </a:lvl9pPr>
          </a:lstStyle>
          <a:p>
            <a:r>
              <a:rPr lang="en-IN" altLang="en-US" dirty="0">
                <a:latin typeface="+mn-lt"/>
                <a:cs typeface="Arial" panose="020B0604020202020204" pitchFamily="34" charset="0"/>
              </a:rPr>
              <a:t> The fusion pursuit generated experience within IPR and in the industries: </a:t>
            </a:r>
          </a:p>
          <a:p>
            <a:r>
              <a:rPr lang="en-IN" altLang="en-US" dirty="0">
                <a:latin typeface="+mn-lt"/>
                <a:cs typeface="Arial" panose="020B0604020202020204" pitchFamily="34" charset="0"/>
              </a:rPr>
              <a:t>  </a:t>
            </a:r>
          </a:p>
          <a:p>
            <a:pPr marL="1028700" lvl="1">
              <a:buFont typeface="Arial" panose="020B0604020202020204" pitchFamily="34" charset="0"/>
              <a:buChar char="•"/>
            </a:pPr>
            <a:r>
              <a:rPr lang="en-IN" altLang="en-US" dirty="0">
                <a:latin typeface="+mn-lt"/>
                <a:cs typeface="Arial" panose="020B0604020202020204" pitchFamily="34" charset="0"/>
              </a:rPr>
              <a:t>UHV systems </a:t>
            </a:r>
          </a:p>
          <a:p>
            <a:pPr marL="1028700" lvl="1">
              <a:buFont typeface="Arial" panose="020B0604020202020204" pitchFamily="34" charset="0"/>
              <a:buChar char="•"/>
            </a:pPr>
            <a:r>
              <a:rPr lang="en-IN" altLang="en-US" dirty="0">
                <a:latin typeface="+mn-lt"/>
                <a:cs typeface="Arial" panose="020B0604020202020204" pitchFamily="34" charset="0"/>
              </a:rPr>
              <a:t>Copper and Superconducting Magnets</a:t>
            </a:r>
          </a:p>
          <a:p>
            <a:pPr marL="1028700" lvl="1">
              <a:buFont typeface="Arial" panose="020B0604020202020204" pitchFamily="34" charset="0"/>
              <a:buChar char="•"/>
            </a:pPr>
            <a:r>
              <a:rPr lang="en-IN" altLang="en-US" dirty="0">
                <a:latin typeface="+mn-lt"/>
                <a:cs typeface="Arial" panose="020B0604020202020204" pitchFamily="34" charset="0"/>
              </a:rPr>
              <a:t>Cryogenic Systems (</a:t>
            </a:r>
            <a:r>
              <a:rPr lang="en-IN" altLang="en-US" dirty="0" err="1">
                <a:latin typeface="+mn-lt"/>
                <a:cs typeface="Arial" panose="020B0604020202020204" pitchFamily="34" charset="0"/>
              </a:rPr>
              <a:t>LHe</a:t>
            </a:r>
            <a:r>
              <a:rPr lang="en-IN" altLang="en-US" dirty="0">
                <a:latin typeface="+mn-lt"/>
                <a:cs typeface="Arial" panose="020B0604020202020204" pitchFamily="34" charset="0"/>
              </a:rPr>
              <a:t> &amp; LN</a:t>
            </a:r>
            <a:r>
              <a:rPr lang="en-IN" altLang="en-US" baseline="-25000" dirty="0">
                <a:latin typeface="+mn-lt"/>
                <a:cs typeface="Arial" panose="020B0604020202020204" pitchFamily="34" charset="0"/>
              </a:rPr>
              <a:t>2</a:t>
            </a:r>
            <a:r>
              <a:rPr lang="en-IN" altLang="en-US" dirty="0">
                <a:latin typeface="+mn-lt"/>
                <a:cs typeface="Arial" panose="020B0604020202020204" pitchFamily="34" charset="0"/>
              </a:rPr>
              <a:t>)</a:t>
            </a:r>
          </a:p>
          <a:p>
            <a:pPr marL="1028700" lvl="1">
              <a:buFont typeface="Arial" panose="020B0604020202020204" pitchFamily="34" charset="0"/>
              <a:buChar char="•"/>
            </a:pPr>
            <a:r>
              <a:rPr lang="en-IN" altLang="en-US" dirty="0">
                <a:latin typeface="+mn-lt"/>
                <a:cs typeface="Arial" panose="020B0604020202020204" pitchFamily="34" charset="0"/>
              </a:rPr>
              <a:t>Large Cryostats for testing at low temperatures</a:t>
            </a:r>
          </a:p>
          <a:p>
            <a:pPr marL="1028700" lvl="1">
              <a:buFont typeface="Arial" panose="020B0604020202020204" pitchFamily="34" charset="0"/>
              <a:buChar char="•"/>
            </a:pPr>
            <a:r>
              <a:rPr lang="en-IN" altLang="en-US" dirty="0">
                <a:latin typeface="+mn-lt"/>
                <a:cs typeface="Arial" panose="020B0604020202020204" pitchFamily="34" charset="0"/>
              </a:rPr>
              <a:t>High Current Pulsed, Shaped, Regulated Power supplies</a:t>
            </a:r>
          </a:p>
          <a:p>
            <a:pPr marL="1028700" lvl="1">
              <a:buFont typeface="Arial" panose="020B0604020202020204" pitchFamily="34" charset="0"/>
              <a:buChar char="•"/>
            </a:pPr>
            <a:r>
              <a:rPr lang="en-IN" altLang="en-US" dirty="0">
                <a:latin typeface="+mn-lt"/>
                <a:cs typeface="Arial" panose="020B0604020202020204" pitchFamily="34" charset="0"/>
              </a:rPr>
              <a:t>Control, Monitoring  and Data Acquisition systems </a:t>
            </a:r>
          </a:p>
          <a:p>
            <a:pPr marL="1028700" lvl="1">
              <a:buFont typeface="Arial" panose="020B0604020202020204" pitchFamily="34" charset="0"/>
              <a:buChar char="•"/>
            </a:pPr>
            <a:r>
              <a:rPr lang="en-IN" altLang="en-US" dirty="0">
                <a:latin typeface="+mn-lt"/>
                <a:cs typeface="Arial" panose="020B0604020202020204" pitchFamily="34" charset="0"/>
              </a:rPr>
              <a:t>Plasma Diagnostics</a:t>
            </a:r>
          </a:p>
          <a:p>
            <a:pPr marL="1028700" lvl="1">
              <a:buFont typeface="Arial" panose="020B0604020202020204" pitchFamily="34" charset="0"/>
              <a:buChar char="•"/>
            </a:pPr>
            <a:r>
              <a:rPr lang="en-IN" altLang="en-US" dirty="0">
                <a:latin typeface="+mn-lt"/>
                <a:cs typeface="Arial" panose="020B0604020202020204" pitchFamily="34" charset="0"/>
              </a:rPr>
              <a:t>High power RF Heating &amp; Current Drive Systems</a:t>
            </a:r>
          </a:p>
          <a:p>
            <a:pPr marL="1028700" lvl="1">
              <a:buFont typeface="Arial" panose="020B0604020202020204" pitchFamily="34" charset="0"/>
              <a:buChar char="•"/>
            </a:pPr>
            <a:r>
              <a:rPr lang="en-IN" altLang="en-US" dirty="0">
                <a:latin typeface="+mn-lt"/>
                <a:cs typeface="Arial" panose="020B0604020202020204" pitchFamily="34" charset="0"/>
              </a:rPr>
              <a:t>Neutral Beam System for heating and Current Drive</a:t>
            </a:r>
          </a:p>
          <a:p>
            <a:pPr marL="1028700" lvl="1">
              <a:buFont typeface="Arial" panose="020B0604020202020204" pitchFamily="34" charset="0"/>
              <a:buChar char="•"/>
            </a:pPr>
            <a:endParaRPr lang="en-IN" altLang="en-US" dirty="0">
              <a:latin typeface="+mn-lt"/>
              <a:cs typeface="Arial" panose="020B0604020202020204" pitchFamily="34" charset="0"/>
            </a:endParaRPr>
          </a:p>
          <a:p>
            <a:pPr lvl="1" indent="0"/>
            <a:r>
              <a:rPr lang="en-IN" altLang="en-US" sz="2000" i="1" dirty="0">
                <a:solidFill>
                  <a:srgbClr val="7030A0"/>
                </a:solidFill>
                <a:latin typeface="+mn-lt"/>
                <a:cs typeface="Arial" panose="020B0604020202020204" pitchFamily="34" charset="0"/>
              </a:rPr>
              <a:t>Which eventually played a crucial role in international contribution</a:t>
            </a:r>
          </a:p>
        </p:txBody>
      </p:sp>
    </p:spTree>
    <p:extLst>
      <p:ext uri="{BB962C8B-B14F-4D97-AF65-F5344CB8AC3E}">
        <p14:creationId xmlns:p14="http://schemas.microsoft.com/office/powerpoint/2010/main" val="2494669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3589B4-5483-4847-A0CF-D1B50CDAC608}"/>
              </a:ext>
            </a:extLst>
          </p:cNvPr>
          <p:cNvSpPr txBox="1">
            <a:spLocks/>
          </p:cNvSpPr>
          <p:nvPr/>
        </p:nvSpPr>
        <p:spPr>
          <a:xfrm>
            <a:off x="884854" y="117688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Helvetica"/>
                <a:cs typeface="Helvetica"/>
              </a:rPr>
              <a:t>SST-1Tokamak: A bit of history and status</a:t>
            </a:r>
            <a:endParaRPr lang="en-US" sz="3600" dirty="0"/>
          </a:p>
        </p:txBody>
      </p:sp>
    </p:spTree>
    <p:extLst>
      <p:ext uri="{BB962C8B-B14F-4D97-AF65-F5344CB8AC3E}">
        <p14:creationId xmlns:p14="http://schemas.microsoft.com/office/powerpoint/2010/main" val="13339668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2">
            <a:extLst>
              <a:ext uri="{FF2B5EF4-FFF2-40B4-BE49-F238E27FC236}">
                <a16:creationId xmlns="" xmlns:a16="http://schemas.microsoft.com/office/drawing/2014/main" id="{990AD9EE-1652-4A76-93EC-0DE3613B4E63}"/>
              </a:ext>
            </a:extLst>
          </p:cNvPr>
          <p:cNvSpPr txBox="1">
            <a:spLocks noChangeArrowheads="1"/>
          </p:cNvSpPr>
          <p:nvPr/>
        </p:nvSpPr>
        <p:spPr bwMode="auto">
          <a:xfrm>
            <a:off x="2857500" y="314229"/>
            <a:ext cx="6477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800100"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dirty="0">
                <a:solidFill>
                  <a:srgbClr val="0000FF"/>
                </a:solidFill>
                <a:latin typeface="Arial" panose="020B0604020202020204" pitchFamily="34" charset="0"/>
                <a:cs typeface="Arial" panose="020B0604020202020204" pitchFamily="34" charset="0"/>
              </a:rPr>
              <a:t>Major fabrication activity at  BHEL, Bhopal &amp; Tiruchirappalli</a:t>
            </a:r>
          </a:p>
          <a:p>
            <a:pPr marL="1085850" lvl="1" indent="-285750">
              <a:spcBef>
                <a:spcPct val="0"/>
              </a:spcBef>
            </a:pPr>
            <a:r>
              <a:rPr lang="en-US" altLang="en-US" sz="1800" dirty="0">
                <a:solidFill>
                  <a:srgbClr val="FF3300"/>
                </a:solidFill>
                <a:latin typeface="Arial" panose="020B0604020202020204" pitchFamily="34" charset="0"/>
                <a:cs typeface="Arial" panose="020B0604020202020204" pitchFamily="34" charset="0"/>
              </a:rPr>
              <a:t>Vacuum Vessel &amp; Cryostat</a:t>
            </a:r>
          </a:p>
          <a:p>
            <a:pPr marL="1085850" lvl="1" indent="-285750">
              <a:spcBef>
                <a:spcPct val="0"/>
              </a:spcBef>
            </a:pPr>
            <a:r>
              <a:rPr lang="en-US" altLang="en-US" sz="1800" dirty="0">
                <a:solidFill>
                  <a:srgbClr val="0000FF"/>
                </a:solidFill>
                <a:latin typeface="Arial" panose="020B0604020202020204" pitchFamily="34" charset="0"/>
                <a:cs typeface="Arial" panose="020B0604020202020204" pitchFamily="34" charset="0"/>
              </a:rPr>
              <a:t>Support structure</a:t>
            </a:r>
          </a:p>
          <a:p>
            <a:pPr marL="1085850" lvl="1" indent="-285750">
              <a:spcBef>
                <a:spcPct val="0"/>
              </a:spcBef>
            </a:pPr>
            <a:r>
              <a:rPr lang="en-US" altLang="en-US" sz="1800" dirty="0">
                <a:solidFill>
                  <a:srgbClr val="FF3300"/>
                </a:solidFill>
                <a:latin typeface="Arial" panose="020B0604020202020204" pitchFamily="34" charset="0"/>
                <a:cs typeface="Arial" panose="020B0604020202020204" pitchFamily="34" charset="0"/>
              </a:rPr>
              <a:t>Magnets</a:t>
            </a:r>
          </a:p>
        </p:txBody>
      </p:sp>
      <p:pic>
        <p:nvPicPr>
          <p:cNvPr id="27652" name="Picture 4">
            <a:extLst>
              <a:ext uri="{FF2B5EF4-FFF2-40B4-BE49-F238E27FC236}">
                <a16:creationId xmlns="" xmlns:a16="http://schemas.microsoft.com/office/drawing/2014/main" id="{AD65F028-1194-43B0-AB95-77871087806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320623" y="3938333"/>
            <a:ext cx="259254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a:extLst>
              <a:ext uri="{FF2B5EF4-FFF2-40B4-BE49-F238E27FC236}">
                <a16:creationId xmlns="" xmlns:a16="http://schemas.microsoft.com/office/drawing/2014/main" id="{16A01B41-F17D-4B4F-B2D5-63A9D3B77ED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11862" t="-806" r="8067" b="25011"/>
          <a:stretch>
            <a:fillRect/>
          </a:stretch>
        </p:blipFill>
        <p:spPr bwMode="auto">
          <a:xfrm>
            <a:off x="1266727" y="1514558"/>
            <a:ext cx="27003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 xmlns:a16="http://schemas.microsoft.com/office/drawing/2014/main" id="{B4E9E297-D466-4953-861F-A71069D867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805" t="34444" r="14826" b="35555"/>
          <a:stretch/>
        </p:blipFill>
        <p:spPr>
          <a:xfrm>
            <a:off x="7402286" y="3865501"/>
            <a:ext cx="2743200" cy="1828800"/>
          </a:xfrm>
          <a:prstGeom prst="rect">
            <a:avLst/>
          </a:prstGeom>
        </p:spPr>
      </p:pic>
      <p:pic>
        <p:nvPicPr>
          <p:cNvPr id="8" name="Picture 7">
            <a:extLst>
              <a:ext uri="{FF2B5EF4-FFF2-40B4-BE49-F238E27FC236}">
                <a16:creationId xmlns="" xmlns:a16="http://schemas.microsoft.com/office/drawing/2014/main" id="{E3B46CA8-F21D-4E51-AD6C-76C33759AB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17" r="12781" b="65555"/>
          <a:stretch/>
        </p:blipFill>
        <p:spPr>
          <a:xfrm>
            <a:off x="7268496" y="1514558"/>
            <a:ext cx="2713704" cy="1828800"/>
          </a:xfrm>
          <a:prstGeom prst="rect">
            <a:avLst/>
          </a:prstGeom>
        </p:spPr>
      </p:pic>
    </p:spTree>
    <p:extLst>
      <p:ext uri="{BB962C8B-B14F-4D97-AF65-F5344CB8AC3E}">
        <p14:creationId xmlns:p14="http://schemas.microsoft.com/office/powerpoint/2010/main" val="63580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0AA63EF-C049-8942-8DAC-6D6A875760CB}"/>
              </a:ext>
            </a:extLst>
          </p:cNvPr>
          <p:cNvPicPr>
            <a:picLocks noChangeAspect="1"/>
          </p:cNvPicPr>
          <p:nvPr/>
        </p:nvPicPr>
        <p:blipFill>
          <a:blip r:embed="rId2"/>
          <a:stretch>
            <a:fillRect/>
          </a:stretch>
        </p:blipFill>
        <p:spPr>
          <a:xfrm>
            <a:off x="1354644" y="416710"/>
            <a:ext cx="3960000" cy="2604206"/>
          </a:xfrm>
          <a:prstGeom prst="rect">
            <a:avLst/>
          </a:prstGeom>
        </p:spPr>
      </p:pic>
      <p:pic>
        <p:nvPicPr>
          <p:cNvPr id="5" name="Picture 4">
            <a:extLst>
              <a:ext uri="{FF2B5EF4-FFF2-40B4-BE49-F238E27FC236}">
                <a16:creationId xmlns="" xmlns:a16="http://schemas.microsoft.com/office/drawing/2014/main" id="{E5A6F3D1-2D12-4243-81FC-F9F9742E6A21}"/>
              </a:ext>
            </a:extLst>
          </p:cNvPr>
          <p:cNvPicPr>
            <a:picLocks noChangeAspect="1"/>
          </p:cNvPicPr>
          <p:nvPr/>
        </p:nvPicPr>
        <p:blipFill>
          <a:blip r:embed="rId3"/>
          <a:stretch>
            <a:fillRect/>
          </a:stretch>
        </p:blipFill>
        <p:spPr>
          <a:xfrm>
            <a:off x="6449247" y="416710"/>
            <a:ext cx="3960000" cy="2679827"/>
          </a:xfrm>
          <a:prstGeom prst="rect">
            <a:avLst/>
          </a:prstGeom>
        </p:spPr>
      </p:pic>
      <p:pic>
        <p:nvPicPr>
          <p:cNvPr id="6" name="Picture 5">
            <a:extLst>
              <a:ext uri="{FF2B5EF4-FFF2-40B4-BE49-F238E27FC236}">
                <a16:creationId xmlns="" xmlns:a16="http://schemas.microsoft.com/office/drawing/2014/main" id="{C27E9B7E-26C8-314A-8DF0-1F249B31E1C5}"/>
              </a:ext>
            </a:extLst>
          </p:cNvPr>
          <p:cNvPicPr>
            <a:picLocks noChangeAspect="1"/>
          </p:cNvPicPr>
          <p:nvPr/>
        </p:nvPicPr>
        <p:blipFill>
          <a:blip r:embed="rId4"/>
          <a:stretch>
            <a:fillRect/>
          </a:stretch>
        </p:blipFill>
        <p:spPr>
          <a:xfrm>
            <a:off x="1354644" y="3243326"/>
            <a:ext cx="3960000" cy="2614858"/>
          </a:xfrm>
          <a:prstGeom prst="rect">
            <a:avLst/>
          </a:prstGeom>
        </p:spPr>
      </p:pic>
      <p:pic>
        <p:nvPicPr>
          <p:cNvPr id="7" name="Picture 6">
            <a:extLst>
              <a:ext uri="{FF2B5EF4-FFF2-40B4-BE49-F238E27FC236}">
                <a16:creationId xmlns="" xmlns:a16="http://schemas.microsoft.com/office/drawing/2014/main" id="{89C396CF-3313-1D42-A447-5197C067266E}"/>
              </a:ext>
            </a:extLst>
          </p:cNvPr>
          <p:cNvPicPr>
            <a:picLocks noChangeAspect="1"/>
          </p:cNvPicPr>
          <p:nvPr/>
        </p:nvPicPr>
        <p:blipFill>
          <a:blip r:embed="rId5"/>
          <a:stretch>
            <a:fillRect/>
          </a:stretch>
        </p:blipFill>
        <p:spPr>
          <a:xfrm>
            <a:off x="6449247" y="3243326"/>
            <a:ext cx="3960000" cy="2677823"/>
          </a:xfrm>
          <a:prstGeom prst="rect">
            <a:avLst/>
          </a:prstGeom>
        </p:spPr>
      </p:pic>
      <p:sp>
        <p:nvSpPr>
          <p:cNvPr id="8" name="TextBox 7">
            <a:extLst>
              <a:ext uri="{FF2B5EF4-FFF2-40B4-BE49-F238E27FC236}">
                <a16:creationId xmlns="" xmlns:a16="http://schemas.microsoft.com/office/drawing/2014/main" id="{3706CB5A-72EF-FF49-9F9A-DB1CC4D7C2AE}"/>
              </a:ext>
            </a:extLst>
          </p:cNvPr>
          <p:cNvSpPr txBox="1"/>
          <p:nvPr/>
        </p:nvSpPr>
        <p:spPr>
          <a:xfrm>
            <a:off x="1078336" y="6026045"/>
            <a:ext cx="3187668" cy="338554"/>
          </a:xfrm>
          <a:prstGeom prst="rect">
            <a:avLst/>
          </a:prstGeom>
          <a:noFill/>
        </p:spPr>
        <p:txBody>
          <a:bodyPr wrap="none" rtlCol="0">
            <a:spAutoFit/>
          </a:bodyPr>
          <a:lstStyle/>
          <a:p>
            <a:r>
              <a:rPr lang="en-US" sz="1600" dirty="0">
                <a:solidFill>
                  <a:schemeClr val="bg1">
                    <a:lumMod val="65000"/>
                  </a:schemeClr>
                </a:solidFill>
              </a:rPr>
              <a:t>Credits: YC Saxena, ITC-12, 2001 talk</a:t>
            </a:r>
          </a:p>
        </p:txBody>
      </p:sp>
      <p:sp>
        <p:nvSpPr>
          <p:cNvPr id="9" name="TextBox 8">
            <a:extLst>
              <a:ext uri="{FF2B5EF4-FFF2-40B4-BE49-F238E27FC236}">
                <a16:creationId xmlns="" xmlns:a16="http://schemas.microsoft.com/office/drawing/2014/main" id="{DD6B4DF8-3CF7-7749-B21E-1572B4B53EA0}"/>
              </a:ext>
            </a:extLst>
          </p:cNvPr>
          <p:cNvSpPr txBox="1"/>
          <p:nvPr/>
        </p:nvSpPr>
        <p:spPr>
          <a:xfrm>
            <a:off x="7729728" y="6195322"/>
            <a:ext cx="3716851" cy="338554"/>
          </a:xfrm>
          <a:prstGeom prst="rect">
            <a:avLst/>
          </a:prstGeom>
          <a:noFill/>
        </p:spPr>
        <p:txBody>
          <a:bodyPr wrap="none" rtlCol="0">
            <a:spAutoFit/>
          </a:bodyPr>
          <a:lstStyle/>
          <a:p>
            <a:r>
              <a:rPr lang="en-US" sz="1600" dirty="0">
                <a:solidFill>
                  <a:schemeClr val="bg1">
                    <a:lumMod val="50000"/>
                  </a:schemeClr>
                </a:solidFill>
              </a:rPr>
              <a:t>http://</a:t>
            </a:r>
            <a:r>
              <a:rPr lang="en-US" sz="1600" dirty="0" err="1">
                <a:solidFill>
                  <a:schemeClr val="bg1">
                    <a:lumMod val="50000"/>
                  </a:schemeClr>
                </a:solidFill>
              </a:rPr>
              <a:t>www.nifs.ac.jp</a:t>
            </a:r>
            <a:r>
              <a:rPr lang="en-US" sz="1600" dirty="0">
                <a:solidFill>
                  <a:schemeClr val="bg1">
                    <a:lumMod val="50000"/>
                  </a:schemeClr>
                </a:solidFill>
              </a:rPr>
              <a:t>/</a:t>
            </a:r>
            <a:r>
              <a:rPr lang="en-US" sz="1600" dirty="0" err="1">
                <a:solidFill>
                  <a:schemeClr val="bg1">
                    <a:lumMod val="50000"/>
                  </a:schemeClr>
                </a:solidFill>
              </a:rPr>
              <a:t>itc</a:t>
            </a:r>
            <a:r>
              <a:rPr lang="en-US" sz="1600" dirty="0">
                <a:solidFill>
                  <a:schemeClr val="bg1">
                    <a:lumMod val="50000"/>
                  </a:schemeClr>
                </a:solidFill>
              </a:rPr>
              <a:t>/itc12/</a:t>
            </a:r>
            <a:r>
              <a:rPr lang="en-US" sz="1600" dirty="0" err="1">
                <a:solidFill>
                  <a:schemeClr val="bg1">
                    <a:lumMod val="50000"/>
                  </a:schemeClr>
                </a:solidFill>
              </a:rPr>
              <a:t>Saxena.pdf</a:t>
            </a:r>
            <a:endParaRPr lang="en-US" sz="1600" dirty="0">
              <a:solidFill>
                <a:schemeClr val="bg1">
                  <a:lumMod val="50000"/>
                </a:schemeClr>
              </a:solidFill>
            </a:endParaRPr>
          </a:p>
        </p:txBody>
      </p:sp>
    </p:spTree>
    <p:extLst>
      <p:ext uri="{BB962C8B-B14F-4D97-AF65-F5344CB8AC3E}">
        <p14:creationId xmlns:p14="http://schemas.microsoft.com/office/powerpoint/2010/main" val="22052213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nkirit\target.BMP">
            <a:extLst>
              <a:ext uri="{FF2B5EF4-FFF2-40B4-BE49-F238E27FC236}">
                <a16:creationId xmlns="" xmlns:a16="http://schemas.microsoft.com/office/drawing/2014/main" id="{D9CEFFB5-7465-42A3-9EA5-8E8023A31F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5696" t="2708" r="7664" b="2708"/>
          <a:stretch>
            <a:fillRect/>
          </a:stretch>
        </p:blipFill>
        <p:spPr bwMode="auto">
          <a:xfrm>
            <a:off x="3122613" y="492125"/>
            <a:ext cx="1041400" cy="915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5" name="Picture 5" descr="D:\sst\pictures\erection\foundation &amp; floor\Dcp_2662.jpg">
            <a:extLst>
              <a:ext uri="{FF2B5EF4-FFF2-40B4-BE49-F238E27FC236}">
                <a16:creationId xmlns="" xmlns:a16="http://schemas.microsoft.com/office/drawing/2014/main" id="{EF3E6832-F22F-4F6F-BBC0-DE6D51040636}"/>
              </a:ext>
            </a:extLst>
          </p:cNvPr>
          <p:cNvPicPr>
            <a:picLocks noChangeAspect="1" noChangeArrowheads="1"/>
          </p:cNvPicPr>
          <p:nvPr/>
        </p:nvPicPr>
        <p:blipFill>
          <a:blip r:embed="rId3" cstate="print">
            <a:lum bright="12000" contrast="12000"/>
            <a:extLst>
              <a:ext uri="{28A0092B-C50C-407E-A947-70E740481C1C}">
                <a14:useLocalDpi xmlns:a14="http://schemas.microsoft.com/office/drawing/2010/main" val="0"/>
              </a:ext>
            </a:extLst>
          </a:blip>
          <a:srcRect/>
          <a:stretch>
            <a:fillRect/>
          </a:stretch>
        </p:blipFill>
        <p:spPr bwMode="auto">
          <a:xfrm>
            <a:off x="4370388" y="468314"/>
            <a:ext cx="13890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descr="D:\sst\pictures\erection\foundation &amp; floor\Dcp_2678.jpg">
            <a:extLst>
              <a:ext uri="{FF2B5EF4-FFF2-40B4-BE49-F238E27FC236}">
                <a16:creationId xmlns="" xmlns:a16="http://schemas.microsoft.com/office/drawing/2014/main" id="{E719C0CC-5A85-4252-A06D-B954B53B5497}"/>
              </a:ext>
            </a:extLst>
          </p:cNvPr>
          <p:cNvPicPr>
            <a:picLocks noChangeAspect="1" noChangeArrowheads="1"/>
          </p:cNvPicPr>
          <p:nvPr/>
        </p:nvPicPr>
        <p:blipFill>
          <a:blip r:embed="rId4" cstate="print">
            <a:lum bright="6000" contrast="6000"/>
            <a:extLst>
              <a:ext uri="{28A0092B-C50C-407E-A947-70E740481C1C}">
                <a14:useLocalDpi xmlns:a14="http://schemas.microsoft.com/office/drawing/2010/main" val="0"/>
              </a:ext>
            </a:extLst>
          </a:blip>
          <a:srcRect/>
          <a:stretch>
            <a:fillRect/>
          </a:stretch>
        </p:blipFill>
        <p:spPr bwMode="auto">
          <a:xfrm>
            <a:off x="5999163" y="492126"/>
            <a:ext cx="13890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descr="D:\sst\pictures\erection\ECDS\apr22_20.jpg">
            <a:extLst>
              <a:ext uri="{FF2B5EF4-FFF2-40B4-BE49-F238E27FC236}">
                <a16:creationId xmlns="" xmlns:a16="http://schemas.microsoft.com/office/drawing/2014/main" id="{C00E4E8E-32D7-4544-A772-DF20F7531A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0900" y="466726"/>
            <a:ext cx="603250" cy="911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8" descr="D:\sst\pictures\erection\foundation &amp; floor\Dcp_2709.jpg">
            <a:extLst>
              <a:ext uri="{FF2B5EF4-FFF2-40B4-BE49-F238E27FC236}">
                <a16:creationId xmlns="" xmlns:a16="http://schemas.microsoft.com/office/drawing/2014/main" id="{CEF1D68B-3532-4FAE-A29A-207564BB4B4B}"/>
              </a:ext>
            </a:extLst>
          </p:cNvPr>
          <p:cNvPicPr>
            <a:picLocks noChangeAspect="1" noChangeArrowheads="1"/>
          </p:cNvPicPr>
          <p:nvPr/>
        </p:nvPicPr>
        <p:blipFill>
          <a:blip r:embed="rId6" cstate="print">
            <a:lum bright="18000" contrast="36000"/>
            <a:extLst>
              <a:ext uri="{28A0092B-C50C-407E-A947-70E740481C1C}">
                <a14:useLocalDpi xmlns:a14="http://schemas.microsoft.com/office/drawing/2010/main" val="0"/>
              </a:ext>
            </a:extLst>
          </a:blip>
          <a:srcRect/>
          <a:stretch>
            <a:fillRect/>
          </a:stretch>
        </p:blipFill>
        <p:spPr bwMode="auto">
          <a:xfrm>
            <a:off x="7620001" y="490539"/>
            <a:ext cx="13890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9" descr="D:\sst\pictures\erection\template Inst\Mar05_24.JPG">
            <a:extLst>
              <a:ext uri="{FF2B5EF4-FFF2-40B4-BE49-F238E27FC236}">
                <a16:creationId xmlns="" xmlns:a16="http://schemas.microsoft.com/office/drawing/2014/main" id="{7E3CE737-5334-4476-99A3-85844A0F285D}"/>
              </a:ext>
            </a:extLst>
          </p:cNvPr>
          <p:cNvPicPr>
            <a:picLocks noChangeAspect="1" noChangeArrowheads="1"/>
          </p:cNvPicPr>
          <p:nvPr/>
        </p:nvPicPr>
        <p:blipFill>
          <a:blip r:embed="rId7" cstate="print">
            <a:lum bright="6000" contrast="6000"/>
            <a:extLst>
              <a:ext uri="{28A0092B-C50C-407E-A947-70E740481C1C}">
                <a14:useLocalDpi xmlns:a14="http://schemas.microsoft.com/office/drawing/2010/main" val="0"/>
              </a:ext>
            </a:extLst>
          </a:blip>
          <a:srcRect/>
          <a:stretch>
            <a:fillRect/>
          </a:stretch>
        </p:blipFill>
        <p:spPr bwMode="auto">
          <a:xfrm>
            <a:off x="9115426" y="490539"/>
            <a:ext cx="13890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0" descr="D:\sst\pictures\erection\template Inst\Mar05_29.JPG">
            <a:extLst>
              <a:ext uri="{FF2B5EF4-FFF2-40B4-BE49-F238E27FC236}">
                <a16:creationId xmlns="" xmlns:a16="http://schemas.microsoft.com/office/drawing/2014/main" id="{9DB6A6C2-8ABE-486A-AF86-2F65FB32E291}"/>
              </a:ext>
            </a:extLst>
          </p:cNvPr>
          <p:cNvPicPr>
            <a:picLocks noChangeAspect="1" noChangeArrowheads="1"/>
          </p:cNvPicPr>
          <p:nvPr/>
        </p:nvPicPr>
        <p:blipFill>
          <a:blip r:embed="rId8" cstate="print">
            <a:lum bright="12000" contrast="12000"/>
            <a:extLst>
              <a:ext uri="{28A0092B-C50C-407E-A947-70E740481C1C}">
                <a14:useLocalDpi xmlns:a14="http://schemas.microsoft.com/office/drawing/2010/main" val="0"/>
              </a:ext>
            </a:extLst>
          </a:blip>
          <a:srcRect/>
          <a:stretch>
            <a:fillRect/>
          </a:stretch>
        </p:blipFill>
        <p:spPr bwMode="auto">
          <a:xfrm>
            <a:off x="9058276" y="1709739"/>
            <a:ext cx="13890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2" descr="D:\sst\pictures\erection\template Inst\Apr22_12.JPG">
            <a:extLst>
              <a:ext uri="{FF2B5EF4-FFF2-40B4-BE49-F238E27FC236}">
                <a16:creationId xmlns="" xmlns:a16="http://schemas.microsoft.com/office/drawing/2014/main" id="{EC201EA6-852C-4344-813B-D2DC0C53A4BE}"/>
              </a:ext>
            </a:extLst>
          </p:cNvPr>
          <p:cNvPicPr>
            <a:picLocks noChangeAspect="1" noChangeArrowheads="1"/>
          </p:cNvPicPr>
          <p:nvPr/>
        </p:nvPicPr>
        <p:blipFill>
          <a:blip r:embed="rId9" cstate="print">
            <a:lum bright="12000" contrast="12000"/>
            <a:extLst>
              <a:ext uri="{28A0092B-C50C-407E-A947-70E740481C1C}">
                <a14:useLocalDpi xmlns:a14="http://schemas.microsoft.com/office/drawing/2010/main" val="0"/>
              </a:ext>
            </a:extLst>
          </a:blip>
          <a:srcRect/>
          <a:stretch>
            <a:fillRect/>
          </a:stretch>
        </p:blipFill>
        <p:spPr bwMode="auto">
          <a:xfrm>
            <a:off x="7315201" y="1706564"/>
            <a:ext cx="13890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3" descr="D:\sst\pictures\erection\foundation &amp; floor\Apr28_05.JPG">
            <a:extLst>
              <a:ext uri="{FF2B5EF4-FFF2-40B4-BE49-F238E27FC236}">
                <a16:creationId xmlns="" xmlns:a16="http://schemas.microsoft.com/office/drawing/2014/main" id="{0EA1FC7B-A989-4284-B84C-359644036619}"/>
              </a:ext>
            </a:extLst>
          </p:cNvPr>
          <p:cNvPicPr>
            <a:picLocks noChangeAspect="1" noChangeArrowheads="1"/>
          </p:cNvPicPr>
          <p:nvPr/>
        </p:nvPicPr>
        <p:blipFill>
          <a:blip r:embed="rId10" cstate="print">
            <a:lum bright="12000" contrast="30000"/>
            <a:extLst>
              <a:ext uri="{28A0092B-C50C-407E-A947-70E740481C1C}">
                <a14:useLocalDpi xmlns:a14="http://schemas.microsoft.com/office/drawing/2010/main" val="0"/>
              </a:ext>
            </a:extLst>
          </a:blip>
          <a:srcRect/>
          <a:stretch>
            <a:fillRect/>
          </a:stretch>
        </p:blipFill>
        <p:spPr bwMode="auto">
          <a:xfrm>
            <a:off x="5562600" y="1741489"/>
            <a:ext cx="1379538"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4" descr="D:\sst\pictures\erection\structure unloading\Apr22111.JPG">
            <a:extLst>
              <a:ext uri="{FF2B5EF4-FFF2-40B4-BE49-F238E27FC236}">
                <a16:creationId xmlns="" xmlns:a16="http://schemas.microsoft.com/office/drawing/2014/main" id="{C82A1C59-7089-4BF0-83A3-123FB6BC7ED1}"/>
              </a:ext>
            </a:extLst>
          </p:cNvPr>
          <p:cNvPicPr>
            <a:picLocks noChangeAspect="1" noChangeArrowheads="1"/>
          </p:cNvPicPr>
          <p:nvPr/>
        </p:nvPicPr>
        <p:blipFill>
          <a:blip r:embed="rId11" cstate="print">
            <a:lum bright="12000" contrast="12000"/>
            <a:extLst>
              <a:ext uri="{28A0092B-C50C-407E-A947-70E740481C1C}">
                <a14:useLocalDpi xmlns:a14="http://schemas.microsoft.com/office/drawing/2010/main" val="0"/>
              </a:ext>
            </a:extLst>
          </a:blip>
          <a:srcRect/>
          <a:stretch>
            <a:fillRect/>
          </a:stretch>
        </p:blipFill>
        <p:spPr bwMode="auto">
          <a:xfrm>
            <a:off x="3871913" y="1741489"/>
            <a:ext cx="13890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5" descr="D:\sst\pictures\structure\Jul17_02.JPG">
            <a:extLst>
              <a:ext uri="{FF2B5EF4-FFF2-40B4-BE49-F238E27FC236}">
                <a16:creationId xmlns="" xmlns:a16="http://schemas.microsoft.com/office/drawing/2014/main" id="{2A9734A5-0367-458D-913B-82E8F2BB515C}"/>
              </a:ext>
            </a:extLst>
          </p:cNvPr>
          <p:cNvPicPr>
            <a:picLocks noChangeAspect="1" noChangeArrowheads="1"/>
          </p:cNvPicPr>
          <p:nvPr/>
        </p:nvPicPr>
        <p:blipFill>
          <a:blip r:embed="rId12" cstate="print">
            <a:lum bright="18000" contrast="12000"/>
            <a:extLst>
              <a:ext uri="{28A0092B-C50C-407E-A947-70E740481C1C}">
                <a14:useLocalDpi xmlns:a14="http://schemas.microsoft.com/office/drawing/2010/main" val="0"/>
              </a:ext>
            </a:extLst>
          </a:blip>
          <a:srcRect/>
          <a:stretch>
            <a:fillRect/>
          </a:stretch>
        </p:blipFill>
        <p:spPr bwMode="auto">
          <a:xfrm>
            <a:off x="2239964" y="1693864"/>
            <a:ext cx="1379537"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6" descr="D:\sst\pictures\structure\jul17_12.jpg">
            <a:extLst>
              <a:ext uri="{FF2B5EF4-FFF2-40B4-BE49-F238E27FC236}">
                <a16:creationId xmlns="" xmlns:a16="http://schemas.microsoft.com/office/drawing/2014/main" id="{8D12AD1F-4860-45FB-ABF9-51344072BE4E}"/>
              </a:ext>
            </a:extLst>
          </p:cNvPr>
          <p:cNvPicPr>
            <a:picLocks noChangeAspect="1" noChangeArrowheads="1"/>
          </p:cNvPicPr>
          <p:nvPr/>
        </p:nvPicPr>
        <p:blipFill>
          <a:blip r:embed="rId13" cstate="print">
            <a:lum bright="12000" contrast="12000"/>
            <a:extLst>
              <a:ext uri="{28A0092B-C50C-407E-A947-70E740481C1C}">
                <a14:useLocalDpi xmlns:a14="http://schemas.microsoft.com/office/drawing/2010/main" val="0"/>
              </a:ext>
            </a:extLst>
          </a:blip>
          <a:srcRect/>
          <a:stretch>
            <a:fillRect/>
          </a:stretch>
        </p:blipFill>
        <p:spPr bwMode="auto">
          <a:xfrm>
            <a:off x="2243138" y="3055939"/>
            <a:ext cx="6032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7" descr="D:\sst\pictures\structure\jul17_11.jpg">
            <a:extLst>
              <a:ext uri="{FF2B5EF4-FFF2-40B4-BE49-F238E27FC236}">
                <a16:creationId xmlns="" xmlns:a16="http://schemas.microsoft.com/office/drawing/2014/main" id="{6A73FE13-21EA-48C1-94C6-99E3FF85DB8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71800" y="3048001"/>
            <a:ext cx="6032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18" descr="C:\My Documents\My Pictures\Sep18_58.JPG">
            <a:extLst>
              <a:ext uri="{FF2B5EF4-FFF2-40B4-BE49-F238E27FC236}">
                <a16:creationId xmlns="" xmlns:a16="http://schemas.microsoft.com/office/drawing/2014/main" id="{93CCCA84-39E7-4996-9512-37150599A1D2}"/>
              </a:ext>
            </a:extLst>
          </p:cNvPr>
          <p:cNvPicPr>
            <a:picLocks noChangeAspect="1" noChangeArrowheads="1"/>
          </p:cNvPicPr>
          <p:nvPr/>
        </p:nvPicPr>
        <p:blipFill>
          <a:blip r:embed="rId15" cstate="print">
            <a:lum bright="12000" contrast="6000"/>
            <a:extLst>
              <a:ext uri="{28A0092B-C50C-407E-A947-70E740481C1C}">
                <a14:useLocalDpi xmlns:a14="http://schemas.microsoft.com/office/drawing/2010/main" val="0"/>
              </a:ext>
            </a:extLst>
          </a:blip>
          <a:srcRect/>
          <a:stretch>
            <a:fillRect/>
          </a:stretch>
        </p:blipFill>
        <p:spPr bwMode="auto">
          <a:xfrm>
            <a:off x="4038601" y="3016251"/>
            <a:ext cx="13890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9" descr="D:\sst\pictures\erection\structure\Jan02#01.JPG">
            <a:extLst>
              <a:ext uri="{FF2B5EF4-FFF2-40B4-BE49-F238E27FC236}">
                <a16:creationId xmlns="" xmlns:a16="http://schemas.microsoft.com/office/drawing/2014/main" id="{EACD297F-7D89-4DE2-87F1-A4E0904A0804}"/>
              </a:ext>
            </a:extLst>
          </p:cNvPr>
          <p:cNvPicPr>
            <a:picLocks noChangeAspect="1" noChangeArrowheads="1"/>
          </p:cNvPicPr>
          <p:nvPr/>
        </p:nvPicPr>
        <p:blipFill>
          <a:blip r:embed="rId16" cstate="print">
            <a:lum bright="12000" contrast="12000"/>
            <a:extLst>
              <a:ext uri="{28A0092B-C50C-407E-A947-70E740481C1C}">
                <a14:useLocalDpi xmlns:a14="http://schemas.microsoft.com/office/drawing/2010/main" val="0"/>
              </a:ext>
            </a:extLst>
          </a:blip>
          <a:srcRect/>
          <a:stretch>
            <a:fillRect/>
          </a:stretch>
        </p:blipFill>
        <p:spPr bwMode="auto">
          <a:xfrm>
            <a:off x="7396164" y="2963864"/>
            <a:ext cx="13795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22" descr="TF-vessel-assembly">
            <a:extLst>
              <a:ext uri="{FF2B5EF4-FFF2-40B4-BE49-F238E27FC236}">
                <a16:creationId xmlns="" xmlns:a16="http://schemas.microsoft.com/office/drawing/2014/main" id="{5A11A1DD-4533-463F-849B-1D4B0C646922}"/>
              </a:ext>
            </a:extLst>
          </p:cNvPr>
          <p:cNvPicPr>
            <a:picLocks noChangeAspect="1" noChangeArrowheads="1"/>
          </p:cNvPicPr>
          <p:nvPr/>
        </p:nvPicPr>
        <p:blipFill>
          <a:blip r:embed="rId17" cstate="print">
            <a:lum bright="12000" contrast="6000"/>
            <a:extLst>
              <a:ext uri="{28A0092B-C50C-407E-A947-70E740481C1C}">
                <a14:useLocalDpi xmlns:a14="http://schemas.microsoft.com/office/drawing/2010/main" val="0"/>
              </a:ext>
            </a:extLst>
          </a:blip>
          <a:srcRect l="28596" t="13068" r="7191" b="9091"/>
          <a:stretch>
            <a:fillRect/>
          </a:stretch>
        </p:blipFill>
        <p:spPr bwMode="auto">
          <a:xfrm>
            <a:off x="9161464" y="4183064"/>
            <a:ext cx="5032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23" descr="tf-coil-1">
            <a:extLst>
              <a:ext uri="{FF2B5EF4-FFF2-40B4-BE49-F238E27FC236}">
                <a16:creationId xmlns="" xmlns:a16="http://schemas.microsoft.com/office/drawing/2014/main" id="{6162B654-24FA-4535-93A8-FD04C38E6003}"/>
              </a:ext>
            </a:extLst>
          </p:cNvPr>
          <p:cNvPicPr>
            <a:picLocks noChangeAspect="1" noChangeArrowheads="1"/>
          </p:cNvPicPr>
          <p:nvPr/>
        </p:nvPicPr>
        <p:blipFill>
          <a:blip r:embed="rId18" cstate="print">
            <a:lum bright="6000"/>
            <a:extLst>
              <a:ext uri="{28A0092B-C50C-407E-A947-70E740481C1C}">
                <a14:useLocalDpi xmlns:a14="http://schemas.microsoft.com/office/drawing/2010/main" val="0"/>
              </a:ext>
            </a:extLst>
          </a:blip>
          <a:srcRect r="11238" b="2438"/>
          <a:stretch>
            <a:fillRect/>
          </a:stretch>
        </p:blipFill>
        <p:spPr bwMode="auto">
          <a:xfrm>
            <a:off x="9798050" y="4191001"/>
            <a:ext cx="6223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24" descr="TF-bore-1">
            <a:extLst>
              <a:ext uri="{FF2B5EF4-FFF2-40B4-BE49-F238E27FC236}">
                <a16:creationId xmlns="" xmlns:a16="http://schemas.microsoft.com/office/drawing/2014/main" id="{55B3B6A6-76C6-408E-8D74-09CE336555BB}"/>
              </a:ext>
            </a:extLst>
          </p:cNvPr>
          <p:cNvPicPr>
            <a:picLocks noChangeAspect="1" noChangeArrowheads="1"/>
          </p:cNvPicPr>
          <p:nvPr/>
        </p:nvPicPr>
        <p:blipFill>
          <a:blip r:embed="rId19" cstate="print">
            <a:lum bright="6000"/>
            <a:extLst>
              <a:ext uri="{28A0092B-C50C-407E-A947-70E740481C1C}">
                <a14:useLocalDpi xmlns:a14="http://schemas.microsoft.com/office/drawing/2010/main" val="0"/>
              </a:ext>
            </a:extLst>
          </a:blip>
          <a:srcRect/>
          <a:stretch>
            <a:fillRect/>
          </a:stretch>
        </p:blipFill>
        <p:spPr bwMode="auto">
          <a:xfrm>
            <a:off x="6935788" y="4235451"/>
            <a:ext cx="83185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2" name="Picture 25" descr="Feb17009">
            <a:extLst>
              <a:ext uri="{FF2B5EF4-FFF2-40B4-BE49-F238E27FC236}">
                <a16:creationId xmlns="" xmlns:a16="http://schemas.microsoft.com/office/drawing/2014/main" id="{8AC812A0-7CC0-4FBD-875A-ED3B3535F43B}"/>
              </a:ext>
            </a:extLst>
          </p:cNvPr>
          <p:cNvPicPr>
            <a:picLocks noChangeAspect="1" noChangeArrowheads="1"/>
          </p:cNvPicPr>
          <p:nvPr/>
        </p:nvPicPr>
        <p:blipFill>
          <a:blip r:embed="rId20" cstate="print">
            <a:lum bright="6000" contrast="30000"/>
            <a:extLst>
              <a:ext uri="{28A0092B-C50C-407E-A947-70E740481C1C}">
                <a14:useLocalDpi xmlns:a14="http://schemas.microsoft.com/office/drawing/2010/main" val="0"/>
              </a:ext>
            </a:extLst>
          </a:blip>
          <a:srcRect r="8409"/>
          <a:stretch>
            <a:fillRect/>
          </a:stretch>
        </p:blipFill>
        <p:spPr bwMode="auto">
          <a:xfrm>
            <a:off x="5486401" y="4243388"/>
            <a:ext cx="12620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3" name="Picture 26" descr="machine-june2104">
            <a:extLst>
              <a:ext uri="{FF2B5EF4-FFF2-40B4-BE49-F238E27FC236}">
                <a16:creationId xmlns="" xmlns:a16="http://schemas.microsoft.com/office/drawing/2014/main" id="{9E6BF41B-3FC6-4BE9-9E49-C7E378B7CD80}"/>
              </a:ext>
            </a:extLst>
          </p:cNvPr>
          <p:cNvPicPr>
            <a:picLocks noChangeAspect="1" noChangeArrowheads="1"/>
          </p:cNvPicPr>
          <p:nvPr/>
        </p:nvPicPr>
        <p:blipFill>
          <a:blip r:embed="rId21" cstate="print">
            <a:lum bright="6000" contrast="6000"/>
            <a:extLst>
              <a:ext uri="{28A0092B-C50C-407E-A947-70E740481C1C}">
                <a14:useLocalDpi xmlns:a14="http://schemas.microsoft.com/office/drawing/2010/main" val="0"/>
              </a:ext>
            </a:extLst>
          </a:blip>
          <a:srcRect/>
          <a:stretch>
            <a:fillRect/>
          </a:stretch>
        </p:blipFill>
        <p:spPr bwMode="auto">
          <a:xfrm>
            <a:off x="5518151" y="5263891"/>
            <a:ext cx="13525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4" name="Line 31">
            <a:extLst>
              <a:ext uri="{FF2B5EF4-FFF2-40B4-BE49-F238E27FC236}">
                <a16:creationId xmlns="" xmlns:a16="http://schemas.microsoft.com/office/drawing/2014/main" id="{5FBF0584-D153-4503-9775-6974ABF43BC7}"/>
              </a:ext>
            </a:extLst>
          </p:cNvPr>
          <p:cNvSpPr>
            <a:spLocks noChangeShapeType="1"/>
          </p:cNvSpPr>
          <p:nvPr/>
        </p:nvSpPr>
        <p:spPr bwMode="auto">
          <a:xfrm flipV="1">
            <a:off x="4140200" y="906464"/>
            <a:ext cx="260350" cy="2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5" name="Line 32">
            <a:extLst>
              <a:ext uri="{FF2B5EF4-FFF2-40B4-BE49-F238E27FC236}">
                <a16:creationId xmlns="" xmlns:a16="http://schemas.microsoft.com/office/drawing/2014/main" id="{6866760B-CF2D-4716-AC02-C37B884CA22F}"/>
              </a:ext>
            </a:extLst>
          </p:cNvPr>
          <p:cNvSpPr>
            <a:spLocks noChangeShapeType="1"/>
          </p:cNvSpPr>
          <p:nvPr/>
        </p:nvSpPr>
        <p:spPr bwMode="auto">
          <a:xfrm>
            <a:off x="5672138" y="9144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6" name="Line 33">
            <a:extLst>
              <a:ext uri="{FF2B5EF4-FFF2-40B4-BE49-F238E27FC236}">
                <a16:creationId xmlns="" xmlns:a16="http://schemas.microsoft.com/office/drawing/2014/main" id="{6169E0F2-84DD-4627-8DEB-F1B4A8197101}"/>
              </a:ext>
            </a:extLst>
          </p:cNvPr>
          <p:cNvSpPr>
            <a:spLocks noChangeShapeType="1"/>
          </p:cNvSpPr>
          <p:nvPr/>
        </p:nvSpPr>
        <p:spPr bwMode="auto">
          <a:xfrm>
            <a:off x="7351713" y="915988"/>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7" name="Line 35">
            <a:extLst>
              <a:ext uri="{FF2B5EF4-FFF2-40B4-BE49-F238E27FC236}">
                <a16:creationId xmlns="" xmlns:a16="http://schemas.microsoft.com/office/drawing/2014/main" id="{3B4A1E5A-0EF6-4A5A-9231-DB0DF65BC628}"/>
              </a:ext>
            </a:extLst>
          </p:cNvPr>
          <p:cNvSpPr>
            <a:spLocks noChangeShapeType="1"/>
          </p:cNvSpPr>
          <p:nvPr/>
        </p:nvSpPr>
        <p:spPr bwMode="auto">
          <a:xfrm>
            <a:off x="9677400" y="13716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8" name="Line 39">
            <a:extLst>
              <a:ext uri="{FF2B5EF4-FFF2-40B4-BE49-F238E27FC236}">
                <a16:creationId xmlns="" xmlns:a16="http://schemas.microsoft.com/office/drawing/2014/main" id="{A25BEA2C-61E0-4F3C-8161-203E75E3FA5E}"/>
              </a:ext>
            </a:extLst>
          </p:cNvPr>
          <p:cNvSpPr>
            <a:spLocks noChangeShapeType="1"/>
          </p:cNvSpPr>
          <p:nvPr/>
        </p:nvSpPr>
        <p:spPr bwMode="auto">
          <a:xfrm flipH="1">
            <a:off x="5257800" y="22098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9" name="Line 40">
            <a:extLst>
              <a:ext uri="{FF2B5EF4-FFF2-40B4-BE49-F238E27FC236}">
                <a16:creationId xmlns="" xmlns:a16="http://schemas.microsoft.com/office/drawing/2014/main" id="{A70E4079-CAAF-4CE6-8F06-D8C52D13E461}"/>
              </a:ext>
            </a:extLst>
          </p:cNvPr>
          <p:cNvSpPr>
            <a:spLocks noChangeShapeType="1"/>
          </p:cNvSpPr>
          <p:nvPr/>
        </p:nvSpPr>
        <p:spPr bwMode="auto">
          <a:xfrm flipH="1">
            <a:off x="3657600" y="21336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0" name="Line 41">
            <a:extLst>
              <a:ext uri="{FF2B5EF4-FFF2-40B4-BE49-F238E27FC236}">
                <a16:creationId xmlns="" xmlns:a16="http://schemas.microsoft.com/office/drawing/2014/main" id="{A7D9812E-F4F1-4F83-9F3C-0DC0800294FC}"/>
              </a:ext>
            </a:extLst>
          </p:cNvPr>
          <p:cNvSpPr>
            <a:spLocks noChangeShapeType="1"/>
          </p:cNvSpPr>
          <p:nvPr/>
        </p:nvSpPr>
        <p:spPr bwMode="auto">
          <a:xfrm>
            <a:off x="2971800" y="26670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1" name="Line 42">
            <a:extLst>
              <a:ext uri="{FF2B5EF4-FFF2-40B4-BE49-F238E27FC236}">
                <a16:creationId xmlns="" xmlns:a16="http://schemas.microsoft.com/office/drawing/2014/main" id="{254A2BB4-6063-4A69-A3AF-A6028953F4CE}"/>
              </a:ext>
            </a:extLst>
          </p:cNvPr>
          <p:cNvSpPr>
            <a:spLocks noChangeShapeType="1"/>
          </p:cNvSpPr>
          <p:nvPr/>
        </p:nvSpPr>
        <p:spPr bwMode="auto">
          <a:xfrm>
            <a:off x="3733800" y="35052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2" name="Line 43">
            <a:extLst>
              <a:ext uri="{FF2B5EF4-FFF2-40B4-BE49-F238E27FC236}">
                <a16:creationId xmlns="" xmlns:a16="http://schemas.microsoft.com/office/drawing/2014/main" id="{342EE5BE-7518-494C-9E5F-78926F22DE5A}"/>
              </a:ext>
            </a:extLst>
          </p:cNvPr>
          <p:cNvSpPr>
            <a:spLocks noChangeShapeType="1"/>
          </p:cNvSpPr>
          <p:nvPr/>
        </p:nvSpPr>
        <p:spPr bwMode="auto">
          <a:xfrm>
            <a:off x="5410200" y="35052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3" name="Line 44">
            <a:extLst>
              <a:ext uri="{FF2B5EF4-FFF2-40B4-BE49-F238E27FC236}">
                <a16:creationId xmlns="" xmlns:a16="http://schemas.microsoft.com/office/drawing/2014/main" id="{96AF2D7A-EE2E-4EEE-AACC-7B299D7CA378}"/>
              </a:ext>
            </a:extLst>
          </p:cNvPr>
          <p:cNvSpPr>
            <a:spLocks noChangeShapeType="1"/>
          </p:cNvSpPr>
          <p:nvPr/>
        </p:nvSpPr>
        <p:spPr bwMode="auto">
          <a:xfrm>
            <a:off x="7086600" y="35052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4" name="Line 45">
            <a:extLst>
              <a:ext uri="{FF2B5EF4-FFF2-40B4-BE49-F238E27FC236}">
                <a16:creationId xmlns="" xmlns:a16="http://schemas.microsoft.com/office/drawing/2014/main" id="{039F3A76-9DB5-41AD-A3CC-C7A2C0D4CAB7}"/>
              </a:ext>
            </a:extLst>
          </p:cNvPr>
          <p:cNvSpPr>
            <a:spLocks noChangeShapeType="1"/>
          </p:cNvSpPr>
          <p:nvPr/>
        </p:nvSpPr>
        <p:spPr bwMode="auto">
          <a:xfrm>
            <a:off x="8763000" y="34290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5" name="Line 46">
            <a:extLst>
              <a:ext uri="{FF2B5EF4-FFF2-40B4-BE49-F238E27FC236}">
                <a16:creationId xmlns="" xmlns:a16="http://schemas.microsoft.com/office/drawing/2014/main" id="{C8C3808C-F487-43DE-BC7C-345177696527}"/>
              </a:ext>
            </a:extLst>
          </p:cNvPr>
          <p:cNvSpPr>
            <a:spLocks noChangeShapeType="1"/>
          </p:cNvSpPr>
          <p:nvPr/>
        </p:nvSpPr>
        <p:spPr bwMode="auto">
          <a:xfrm>
            <a:off x="9753600" y="39624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6" name="Line 47">
            <a:extLst>
              <a:ext uri="{FF2B5EF4-FFF2-40B4-BE49-F238E27FC236}">
                <a16:creationId xmlns="" xmlns:a16="http://schemas.microsoft.com/office/drawing/2014/main" id="{07C1F568-5846-4107-AFC3-93545074B140}"/>
              </a:ext>
            </a:extLst>
          </p:cNvPr>
          <p:cNvSpPr>
            <a:spLocks noChangeShapeType="1"/>
          </p:cNvSpPr>
          <p:nvPr/>
        </p:nvSpPr>
        <p:spPr bwMode="auto">
          <a:xfrm flipH="1">
            <a:off x="8763000" y="47244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7" name="Line 48">
            <a:extLst>
              <a:ext uri="{FF2B5EF4-FFF2-40B4-BE49-F238E27FC236}">
                <a16:creationId xmlns="" xmlns:a16="http://schemas.microsoft.com/office/drawing/2014/main" id="{1331CACF-92A0-4026-A827-05EFEEB12FB3}"/>
              </a:ext>
            </a:extLst>
          </p:cNvPr>
          <p:cNvSpPr>
            <a:spLocks noChangeShapeType="1"/>
          </p:cNvSpPr>
          <p:nvPr/>
        </p:nvSpPr>
        <p:spPr bwMode="auto">
          <a:xfrm flipH="1">
            <a:off x="7761288" y="4672013"/>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8" name="Line 49">
            <a:extLst>
              <a:ext uri="{FF2B5EF4-FFF2-40B4-BE49-F238E27FC236}">
                <a16:creationId xmlns="" xmlns:a16="http://schemas.microsoft.com/office/drawing/2014/main" id="{ECC9073B-6611-4C4F-9426-CDA36E81BAA5}"/>
              </a:ext>
            </a:extLst>
          </p:cNvPr>
          <p:cNvSpPr>
            <a:spLocks noChangeShapeType="1"/>
          </p:cNvSpPr>
          <p:nvPr/>
        </p:nvSpPr>
        <p:spPr bwMode="auto">
          <a:xfrm flipH="1">
            <a:off x="6713538" y="4738688"/>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9" name="Line 50">
            <a:extLst>
              <a:ext uri="{FF2B5EF4-FFF2-40B4-BE49-F238E27FC236}">
                <a16:creationId xmlns="" xmlns:a16="http://schemas.microsoft.com/office/drawing/2014/main" id="{30221990-A1A5-464C-A556-28692A830446}"/>
              </a:ext>
            </a:extLst>
          </p:cNvPr>
          <p:cNvSpPr>
            <a:spLocks noChangeShapeType="1"/>
          </p:cNvSpPr>
          <p:nvPr/>
        </p:nvSpPr>
        <p:spPr bwMode="auto">
          <a:xfrm flipH="1">
            <a:off x="5268913" y="47244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0" name="Line 51">
            <a:extLst>
              <a:ext uri="{FF2B5EF4-FFF2-40B4-BE49-F238E27FC236}">
                <a16:creationId xmlns="" xmlns:a16="http://schemas.microsoft.com/office/drawing/2014/main" id="{8F5E0ADE-DE03-4DD1-980F-924493923300}"/>
              </a:ext>
            </a:extLst>
          </p:cNvPr>
          <p:cNvSpPr>
            <a:spLocks noChangeShapeType="1"/>
          </p:cNvSpPr>
          <p:nvPr/>
        </p:nvSpPr>
        <p:spPr bwMode="auto">
          <a:xfrm>
            <a:off x="2836863" y="9144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1" name="Line 52">
            <a:extLst>
              <a:ext uri="{FF2B5EF4-FFF2-40B4-BE49-F238E27FC236}">
                <a16:creationId xmlns="" xmlns:a16="http://schemas.microsoft.com/office/drawing/2014/main" id="{1CA2C0D3-2C26-443E-A14D-2576A5860EB9}"/>
              </a:ext>
            </a:extLst>
          </p:cNvPr>
          <p:cNvSpPr>
            <a:spLocks noChangeShapeType="1"/>
          </p:cNvSpPr>
          <p:nvPr/>
        </p:nvSpPr>
        <p:spPr bwMode="auto">
          <a:xfrm flipH="1">
            <a:off x="6934200" y="22098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2" name="Line 53">
            <a:extLst>
              <a:ext uri="{FF2B5EF4-FFF2-40B4-BE49-F238E27FC236}">
                <a16:creationId xmlns="" xmlns:a16="http://schemas.microsoft.com/office/drawing/2014/main" id="{554EC708-7D01-4709-B467-702530504F78}"/>
              </a:ext>
            </a:extLst>
          </p:cNvPr>
          <p:cNvSpPr>
            <a:spLocks noChangeShapeType="1"/>
          </p:cNvSpPr>
          <p:nvPr/>
        </p:nvSpPr>
        <p:spPr bwMode="auto">
          <a:xfrm flipH="1">
            <a:off x="8686800" y="22098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3" name="Line 54">
            <a:extLst>
              <a:ext uri="{FF2B5EF4-FFF2-40B4-BE49-F238E27FC236}">
                <a16:creationId xmlns="" xmlns:a16="http://schemas.microsoft.com/office/drawing/2014/main" id="{470B777B-7459-4E24-93F3-505F45D1FF4D}"/>
              </a:ext>
            </a:extLst>
          </p:cNvPr>
          <p:cNvSpPr>
            <a:spLocks noChangeShapeType="1"/>
          </p:cNvSpPr>
          <p:nvPr/>
        </p:nvSpPr>
        <p:spPr bwMode="auto">
          <a:xfrm>
            <a:off x="3069007" y="5100638"/>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4" name="Line 56">
            <a:extLst>
              <a:ext uri="{FF2B5EF4-FFF2-40B4-BE49-F238E27FC236}">
                <a16:creationId xmlns="" xmlns:a16="http://schemas.microsoft.com/office/drawing/2014/main" id="{9BAEE390-00CD-4602-94EB-48404FD73B9B}"/>
              </a:ext>
            </a:extLst>
          </p:cNvPr>
          <p:cNvSpPr>
            <a:spLocks noChangeShapeType="1"/>
          </p:cNvSpPr>
          <p:nvPr/>
        </p:nvSpPr>
        <p:spPr bwMode="auto">
          <a:xfrm>
            <a:off x="5291138" y="5721885"/>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5" name="Line 57">
            <a:extLst>
              <a:ext uri="{FF2B5EF4-FFF2-40B4-BE49-F238E27FC236}">
                <a16:creationId xmlns="" xmlns:a16="http://schemas.microsoft.com/office/drawing/2014/main" id="{E07847EC-3A2F-45C2-A07E-572220E161A6}"/>
              </a:ext>
            </a:extLst>
          </p:cNvPr>
          <p:cNvSpPr>
            <a:spLocks noChangeShapeType="1"/>
          </p:cNvSpPr>
          <p:nvPr/>
        </p:nvSpPr>
        <p:spPr bwMode="auto">
          <a:xfrm>
            <a:off x="6942138" y="5711252"/>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8716" name="Picture 58" descr="D:\sst\pictures\erection\structure unloading\Apr22118.JPG">
            <a:extLst>
              <a:ext uri="{FF2B5EF4-FFF2-40B4-BE49-F238E27FC236}">
                <a16:creationId xmlns="" xmlns:a16="http://schemas.microsoft.com/office/drawing/2014/main" id="{54DC1E35-BFCA-4490-86E6-683E34988FBD}"/>
              </a:ext>
            </a:extLst>
          </p:cNvPr>
          <p:cNvPicPr>
            <a:picLocks noChangeAspect="1" noChangeArrowheads="1"/>
          </p:cNvPicPr>
          <p:nvPr/>
        </p:nvPicPr>
        <p:blipFill>
          <a:blip r:embed="rId22" cstate="print">
            <a:lum bright="6000" contrast="6000"/>
            <a:extLst>
              <a:ext uri="{28A0092B-C50C-407E-A947-70E740481C1C}">
                <a14:useLocalDpi xmlns:a14="http://schemas.microsoft.com/office/drawing/2010/main" val="0"/>
              </a:ext>
            </a:extLst>
          </a:blip>
          <a:srcRect/>
          <a:stretch>
            <a:fillRect/>
          </a:stretch>
        </p:blipFill>
        <p:spPr bwMode="auto">
          <a:xfrm>
            <a:off x="5732464" y="3025776"/>
            <a:ext cx="1379537"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7" name="Picture 59" descr="E:\sst\pictures\2003\Dec17-2003\Dec17#16.JPG">
            <a:extLst>
              <a:ext uri="{FF2B5EF4-FFF2-40B4-BE49-F238E27FC236}">
                <a16:creationId xmlns="" xmlns:a16="http://schemas.microsoft.com/office/drawing/2014/main" id="{8D993F90-3318-44CE-97B2-F074CF2EE60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086850" y="2973389"/>
            <a:ext cx="1379538"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8" name="Picture 61" descr="E:\sst\pictures\2003\Dec17-2003\dec17#13.jpg">
            <a:extLst>
              <a:ext uri="{FF2B5EF4-FFF2-40B4-BE49-F238E27FC236}">
                <a16:creationId xmlns="" xmlns:a16="http://schemas.microsoft.com/office/drawing/2014/main" id="{4DA8D657-1100-4806-A289-7FE53E0A116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066088" y="4227514"/>
            <a:ext cx="6032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9" name="Picture 62" descr="E:\sst\pictures\2004\Feb19-04\Feb19031.JPG">
            <a:extLst>
              <a:ext uri="{FF2B5EF4-FFF2-40B4-BE49-F238E27FC236}">
                <a16:creationId xmlns="" xmlns:a16="http://schemas.microsoft.com/office/drawing/2014/main" id="{A0A081B5-9941-4F79-9FF1-9D80AE4BC11B}"/>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879850" y="4248150"/>
            <a:ext cx="13795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20" name="Line 63">
            <a:extLst>
              <a:ext uri="{FF2B5EF4-FFF2-40B4-BE49-F238E27FC236}">
                <a16:creationId xmlns="" xmlns:a16="http://schemas.microsoft.com/office/drawing/2014/main" id="{F4E7F81C-8315-4FE7-832F-A60F05597431}"/>
              </a:ext>
            </a:extLst>
          </p:cNvPr>
          <p:cNvSpPr>
            <a:spLocks noChangeShapeType="1"/>
          </p:cNvSpPr>
          <p:nvPr/>
        </p:nvSpPr>
        <p:spPr bwMode="auto">
          <a:xfrm flipH="1">
            <a:off x="3613150" y="471805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8721" name="Picture 64" descr="E:\sst\pictures\2004\Feb19-04\feb19039.jpg">
            <a:extLst>
              <a:ext uri="{FF2B5EF4-FFF2-40B4-BE49-F238E27FC236}">
                <a16:creationId xmlns="" xmlns:a16="http://schemas.microsoft.com/office/drawing/2014/main" id="{37CA43DB-89D4-4B27-8B75-4882A2447A09}"/>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166939" y="4191000"/>
            <a:ext cx="137953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2" name="Picture 65" descr="E:\sst\pictures\2004\Feb19-04\Feb19001.JPG">
            <a:extLst>
              <a:ext uri="{FF2B5EF4-FFF2-40B4-BE49-F238E27FC236}">
                <a16:creationId xmlns="" xmlns:a16="http://schemas.microsoft.com/office/drawing/2014/main" id="{3155BC70-C96C-4547-81D7-09D0A08DB11F}"/>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l="8046" r="7681" b="10890"/>
          <a:stretch>
            <a:fillRect/>
          </a:stretch>
        </p:blipFill>
        <p:spPr bwMode="auto">
          <a:xfrm>
            <a:off x="2312988" y="5275262"/>
            <a:ext cx="13065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23" name="Line 66">
            <a:extLst>
              <a:ext uri="{FF2B5EF4-FFF2-40B4-BE49-F238E27FC236}">
                <a16:creationId xmlns="" xmlns:a16="http://schemas.microsoft.com/office/drawing/2014/main" id="{A05A093F-FE42-4A0F-A63E-29E034D2948A}"/>
              </a:ext>
            </a:extLst>
          </p:cNvPr>
          <p:cNvSpPr>
            <a:spLocks noChangeShapeType="1"/>
          </p:cNvSpPr>
          <p:nvPr/>
        </p:nvSpPr>
        <p:spPr bwMode="auto">
          <a:xfrm>
            <a:off x="3733800" y="5728973"/>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8724" name="Picture 68" descr="E:\sst\pictures\2004\Feb19-04\Machine-Feb1904.jpg">
            <a:extLst>
              <a:ext uri="{FF2B5EF4-FFF2-40B4-BE49-F238E27FC236}">
                <a16:creationId xmlns="" xmlns:a16="http://schemas.microsoft.com/office/drawing/2014/main" id="{9233D4F7-4A24-412C-9D30-85DEB5A64778}"/>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911602" y="5270979"/>
            <a:ext cx="137953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25" name="Text Box 71">
            <a:extLst>
              <a:ext uri="{FF2B5EF4-FFF2-40B4-BE49-F238E27FC236}">
                <a16:creationId xmlns="" xmlns:a16="http://schemas.microsoft.com/office/drawing/2014/main" id="{1029F3A6-DED0-4A2B-821F-768D912375BA}"/>
              </a:ext>
            </a:extLst>
          </p:cNvPr>
          <p:cNvSpPr txBox="1">
            <a:spLocks noChangeArrowheads="1"/>
          </p:cNvSpPr>
          <p:nvPr/>
        </p:nvSpPr>
        <p:spPr bwMode="auto">
          <a:xfrm>
            <a:off x="4184650" y="87314"/>
            <a:ext cx="42672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600" b="1">
                <a:solidFill>
                  <a:srgbClr val="FF3300"/>
                </a:solidFill>
                <a:latin typeface="Arial" panose="020B0604020202020204" pitchFamily="34" charset="0"/>
              </a:rPr>
              <a:t>Assembly sequence of SST-1: 2003-2005</a:t>
            </a:r>
          </a:p>
        </p:txBody>
      </p:sp>
      <p:pic>
        <p:nvPicPr>
          <p:cNvPr id="28726" name="Picture 2" descr="May17^21">
            <a:extLst>
              <a:ext uri="{FF2B5EF4-FFF2-40B4-BE49-F238E27FC236}">
                <a16:creationId xmlns="" xmlns:a16="http://schemas.microsoft.com/office/drawing/2014/main" id="{EA6CA8B0-E8A8-4B72-8350-9C2D8E0907E5}"/>
              </a:ext>
            </a:extLst>
          </p:cNvPr>
          <p:cNvPicPr>
            <a:picLocks noChangeAspect="1" noChangeArrowheads="1"/>
          </p:cNvPicPr>
          <p:nvPr/>
        </p:nvPicPr>
        <p:blipFill>
          <a:blip r:embed="rId29" cstate="print">
            <a:lum bright="12000" contrast="18000"/>
            <a:extLst>
              <a:ext uri="{28A0092B-C50C-407E-A947-70E740481C1C}">
                <a14:useLocalDpi xmlns:a14="http://schemas.microsoft.com/office/drawing/2010/main" val="0"/>
              </a:ext>
            </a:extLst>
          </a:blip>
          <a:srcRect r="5164"/>
          <a:stretch>
            <a:fillRect/>
          </a:stretch>
        </p:blipFill>
        <p:spPr bwMode="auto">
          <a:xfrm>
            <a:off x="8983662" y="5203826"/>
            <a:ext cx="14366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3" descr="Machine2">
            <a:extLst>
              <a:ext uri="{FF2B5EF4-FFF2-40B4-BE49-F238E27FC236}">
                <a16:creationId xmlns="" xmlns:a16="http://schemas.microsoft.com/office/drawing/2014/main" id="{F79C5873-9124-4A58-AFE5-FC6790FAE98D}"/>
              </a:ext>
            </a:extLst>
          </p:cNvPr>
          <p:cNvPicPr>
            <a:picLocks noChangeAspect="1" noChangeArrowheads="1"/>
          </p:cNvPicPr>
          <p:nvPr/>
        </p:nvPicPr>
        <p:blipFill>
          <a:blip r:embed="rId30" cstate="print">
            <a:lum bright="6000"/>
            <a:extLst>
              <a:ext uri="{28A0092B-C50C-407E-A947-70E740481C1C}">
                <a14:useLocalDpi xmlns:a14="http://schemas.microsoft.com/office/drawing/2010/main" val="0"/>
              </a:ext>
            </a:extLst>
          </a:blip>
          <a:srcRect/>
          <a:stretch>
            <a:fillRect/>
          </a:stretch>
        </p:blipFill>
        <p:spPr bwMode="auto">
          <a:xfrm>
            <a:off x="7170739" y="5226051"/>
            <a:ext cx="14319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 xmlns:a16="http://schemas.microsoft.com/office/drawing/2014/main" id="{8D279D15-EC6F-4B22-B912-A12F088A004D}"/>
              </a:ext>
            </a:extLst>
          </p:cNvPr>
          <p:cNvCxnSpPr>
            <a:cxnSpLocks/>
          </p:cNvCxnSpPr>
          <p:nvPr/>
        </p:nvCxnSpPr>
        <p:spPr>
          <a:xfrm flipV="1">
            <a:off x="8628065" y="5717861"/>
            <a:ext cx="380999" cy="22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1911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4657043-7872-E748-B7A6-C09066466548}"/>
              </a:ext>
            </a:extLst>
          </p:cNvPr>
          <p:cNvSpPr>
            <a:spLocks noGrp="1"/>
          </p:cNvSpPr>
          <p:nvPr>
            <p:ph idx="1"/>
          </p:nvPr>
        </p:nvSpPr>
        <p:spPr/>
        <p:txBody>
          <a:bodyPr/>
          <a:lstStyle/>
          <a:p>
            <a:pPr marL="0" indent="0">
              <a:buNone/>
            </a:pPr>
            <a:r>
              <a:rPr lang="en-IN" dirty="0"/>
              <a:t>Status:</a:t>
            </a:r>
          </a:p>
          <a:p>
            <a:r>
              <a:rPr lang="en-IN" dirty="0"/>
              <a:t>Re-built and commissioned </a:t>
            </a:r>
          </a:p>
          <a:p>
            <a:r>
              <a:rPr lang="en-IN" dirty="0"/>
              <a:t>First stage:</a:t>
            </a:r>
            <a:br>
              <a:rPr lang="en-IN" dirty="0"/>
            </a:br>
            <a:r>
              <a:rPr lang="en-IN" dirty="0"/>
              <a:t>Circular plasma experiments using only superconducting Toroidal Field (TF) coils </a:t>
            </a:r>
          </a:p>
          <a:p>
            <a:r>
              <a:rPr lang="en-IN" dirty="0"/>
              <a:t>Second stage (underway):</a:t>
            </a:r>
            <a:br>
              <a:rPr lang="en-IN" dirty="0"/>
            </a:br>
            <a:r>
              <a:rPr lang="en-IN" dirty="0"/>
              <a:t>Produce shaped plasma using superconducting TF+PF coils </a:t>
            </a:r>
          </a:p>
          <a:p>
            <a:pPr marL="0" indent="0">
              <a:buNone/>
            </a:pPr>
            <a:endParaRPr lang="en-IN" dirty="0"/>
          </a:p>
          <a:p>
            <a:endParaRPr lang="en-IN" dirty="0"/>
          </a:p>
          <a:p>
            <a:endParaRPr lang="en-US" dirty="0"/>
          </a:p>
        </p:txBody>
      </p:sp>
    </p:spTree>
    <p:extLst>
      <p:ext uri="{BB962C8B-B14F-4D97-AF65-F5344CB8AC3E}">
        <p14:creationId xmlns:p14="http://schemas.microsoft.com/office/powerpoint/2010/main" val="40987877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page53image3475027088">
            <a:extLst>
              <a:ext uri="{FF2B5EF4-FFF2-40B4-BE49-F238E27FC236}">
                <a16:creationId xmlns="" xmlns:a16="http://schemas.microsoft.com/office/drawing/2014/main" id="{D8D102CA-480F-FE4E-8337-CDC27AB17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8719" y="3481922"/>
            <a:ext cx="2921000" cy="293370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descr="page53image3475012208">
            <a:extLst>
              <a:ext uri="{FF2B5EF4-FFF2-40B4-BE49-F238E27FC236}">
                <a16:creationId xmlns="" xmlns:a16="http://schemas.microsoft.com/office/drawing/2014/main" id="{D453C92E-02A6-204D-B8F8-39852C457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049" y="3470457"/>
            <a:ext cx="2921000" cy="2933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ge53image3475026816">
            <a:extLst>
              <a:ext uri="{FF2B5EF4-FFF2-40B4-BE49-F238E27FC236}">
                <a16:creationId xmlns="" xmlns:a16="http://schemas.microsoft.com/office/drawing/2014/main" id="{02592162-51D0-984C-878F-5212B197D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1650" y="4063362"/>
            <a:ext cx="14732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age53image3475026816">
            <a:extLst>
              <a:ext uri="{FF2B5EF4-FFF2-40B4-BE49-F238E27FC236}">
                <a16:creationId xmlns="" xmlns:a16="http://schemas.microsoft.com/office/drawing/2014/main" id="{7B59A053-46CB-174A-862F-7251481DA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1699" y="3957346"/>
            <a:ext cx="1473200" cy="152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383C1A91-A5ED-E84F-807B-F8A478222064}"/>
              </a:ext>
            </a:extLst>
          </p:cNvPr>
          <p:cNvSpPr txBox="1"/>
          <p:nvPr/>
        </p:nvSpPr>
        <p:spPr>
          <a:xfrm>
            <a:off x="3193774" y="397565"/>
            <a:ext cx="4925964" cy="523220"/>
          </a:xfrm>
          <a:prstGeom prst="rect">
            <a:avLst/>
          </a:prstGeom>
          <a:noFill/>
        </p:spPr>
        <p:txBody>
          <a:bodyPr wrap="none" rtlCol="0">
            <a:spAutoFit/>
          </a:bodyPr>
          <a:lstStyle/>
          <a:p>
            <a:r>
              <a:rPr lang="en-US" sz="2800" dirty="0"/>
              <a:t>A slew of measures in the offing </a:t>
            </a:r>
          </a:p>
        </p:txBody>
      </p:sp>
      <p:sp>
        <p:nvSpPr>
          <p:cNvPr id="6" name="TextBox 5">
            <a:extLst>
              <a:ext uri="{FF2B5EF4-FFF2-40B4-BE49-F238E27FC236}">
                <a16:creationId xmlns="" xmlns:a16="http://schemas.microsoft.com/office/drawing/2014/main" id="{2CC860DF-C6E0-5F4B-901E-54E73FAB9E29}"/>
              </a:ext>
            </a:extLst>
          </p:cNvPr>
          <p:cNvSpPr txBox="1"/>
          <p:nvPr/>
        </p:nvSpPr>
        <p:spPr>
          <a:xfrm>
            <a:off x="543339" y="1351722"/>
            <a:ext cx="8039765" cy="1938992"/>
          </a:xfrm>
          <a:prstGeom prst="rect">
            <a:avLst/>
          </a:prstGeom>
          <a:noFill/>
        </p:spPr>
        <p:txBody>
          <a:bodyPr wrap="none" rtlCol="0">
            <a:spAutoFit/>
          </a:bodyPr>
          <a:lstStyle/>
          <a:p>
            <a:pPr marL="285750" indent="-285750">
              <a:buFont typeface="Arial" panose="020B0604020202020204" pitchFamily="34" charset="0"/>
              <a:buChar char="•"/>
            </a:pPr>
            <a:r>
              <a:rPr lang="en-US" sz="2400" dirty="0"/>
              <a:t>Improve PF cooling – for shaped and longer pulse operation</a:t>
            </a:r>
          </a:p>
          <a:p>
            <a:pPr marL="285750" indent="-285750">
              <a:buFont typeface="Arial" panose="020B0604020202020204" pitchFamily="34" charset="0"/>
              <a:buChar char="•"/>
            </a:pPr>
            <a:r>
              <a:rPr lang="en-US" sz="2400" dirty="0"/>
              <a:t>Establishing TF current 80% of design value</a:t>
            </a:r>
          </a:p>
          <a:p>
            <a:pPr marL="285750" indent="-285750">
              <a:buFont typeface="Arial" panose="020B0604020202020204" pitchFamily="34" charset="0"/>
              <a:buChar char="•"/>
            </a:pPr>
            <a:r>
              <a:rPr lang="en-US" sz="2400" dirty="0"/>
              <a:t>Charging trials using TF+PF3-up+dn pair</a:t>
            </a:r>
          </a:p>
          <a:p>
            <a:pPr marL="285750" indent="-285750">
              <a:buFont typeface="Arial" panose="020B0604020202020204" pitchFamily="34" charset="0"/>
              <a:buChar char="•"/>
            </a:pPr>
            <a:r>
              <a:rPr lang="en-US" sz="2400" dirty="0"/>
              <a:t>Low loop-V startup with He to understand burn-through</a:t>
            </a:r>
          </a:p>
          <a:p>
            <a:pPr marL="285750" indent="-285750">
              <a:buFont typeface="Arial" panose="020B0604020202020204" pitchFamily="34" charset="0"/>
              <a:buChar char="•"/>
            </a:pPr>
            <a:r>
              <a:rPr lang="en-US" sz="2400" dirty="0"/>
              <a:t>Field error measurement using e-beam</a:t>
            </a:r>
          </a:p>
        </p:txBody>
      </p:sp>
      <p:sp>
        <p:nvSpPr>
          <p:cNvPr id="7" name="TextBox 6">
            <a:extLst>
              <a:ext uri="{FF2B5EF4-FFF2-40B4-BE49-F238E27FC236}">
                <a16:creationId xmlns="" xmlns:a16="http://schemas.microsoft.com/office/drawing/2014/main" id="{7653D434-17DF-5F4D-918C-CD23D010BE1C}"/>
              </a:ext>
            </a:extLst>
          </p:cNvPr>
          <p:cNvSpPr txBox="1"/>
          <p:nvPr/>
        </p:nvSpPr>
        <p:spPr>
          <a:xfrm>
            <a:off x="641266" y="3740196"/>
            <a:ext cx="4951805" cy="707886"/>
          </a:xfrm>
          <a:prstGeom prst="rect">
            <a:avLst/>
          </a:prstGeom>
          <a:noFill/>
        </p:spPr>
        <p:txBody>
          <a:bodyPr wrap="none" rtlCol="0">
            <a:spAutoFit/>
          </a:bodyPr>
          <a:lstStyle/>
          <a:p>
            <a:r>
              <a:rPr lang="en-US" sz="2000" dirty="0"/>
              <a:t>A reference frame (left) and snap-shot </a:t>
            </a:r>
          </a:p>
          <a:p>
            <a:r>
              <a:rPr lang="en-US" sz="2000" dirty="0"/>
              <a:t>by visual camera (right) showing SST-1 plasma</a:t>
            </a:r>
          </a:p>
        </p:txBody>
      </p:sp>
      <p:sp>
        <p:nvSpPr>
          <p:cNvPr id="8" name="TextBox 7">
            <a:extLst>
              <a:ext uri="{FF2B5EF4-FFF2-40B4-BE49-F238E27FC236}">
                <a16:creationId xmlns="" xmlns:a16="http://schemas.microsoft.com/office/drawing/2014/main" id="{3217F6E1-E861-4943-A604-D68A892D2207}"/>
              </a:ext>
            </a:extLst>
          </p:cNvPr>
          <p:cNvSpPr txBox="1"/>
          <p:nvPr/>
        </p:nvSpPr>
        <p:spPr>
          <a:xfrm>
            <a:off x="543339" y="6080166"/>
            <a:ext cx="4532459" cy="369332"/>
          </a:xfrm>
          <a:prstGeom prst="rect">
            <a:avLst/>
          </a:prstGeom>
          <a:noFill/>
        </p:spPr>
        <p:txBody>
          <a:bodyPr wrap="none" rtlCol="0">
            <a:spAutoFit/>
          </a:bodyPr>
          <a:lstStyle/>
          <a:p>
            <a:r>
              <a:rPr lang="en-US" dirty="0"/>
              <a:t>Some more details in IPR Overview, press brief</a:t>
            </a:r>
          </a:p>
        </p:txBody>
      </p:sp>
    </p:spTree>
    <p:extLst>
      <p:ext uri="{BB962C8B-B14F-4D97-AF65-F5344CB8AC3E}">
        <p14:creationId xmlns:p14="http://schemas.microsoft.com/office/powerpoint/2010/main" val="35625251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aditya1">
            <a:extLst>
              <a:ext uri="{FF2B5EF4-FFF2-40B4-BE49-F238E27FC236}">
                <a16:creationId xmlns="" xmlns:a16="http://schemas.microsoft.com/office/drawing/2014/main" id="{034F8A48-3AAF-4804-B1B5-67196FF72681}"/>
              </a:ext>
            </a:extLst>
          </p:cNvPr>
          <p:cNvPicPr>
            <a:picLocks noChangeAspect="1" noChangeArrowheads="1"/>
          </p:cNvPicPr>
          <p:nvPr/>
        </p:nvPicPr>
        <p:blipFill>
          <a:blip r:embed="rId2" cstate="print">
            <a:lum bright="-18000"/>
            <a:extLst>
              <a:ext uri="{28A0092B-C50C-407E-A947-70E740481C1C}">
                <a14:useLocalDpi xmlns:a14="http://schemas.microsoft.com/office/drawing/2010/main" val="0"/>
              </a:ext>
            </a:extLst>
          </a:blip>
          <a:srcRect/>
          <a:stretch>
            <a:fillRect/>
          </a:stretch>
        </p:blipFill>
        <p:spPr bwMode="auto">
          <a:xfrm>
            <a:off x="2772364" y="3919523"/>
            <a:ext cx="1940719" cy="137041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6867" name="Text Box 3">
            <a:extLst>
              <a:ext uri="{FF2B5EF4-FFF2-40B4-BE49-F238E27FC236}">
                <a16:creationId xmlns="" xmlns:a16="http://schemas.microsoft.com/office/drawing/2014/main" id="{BEA11EFC-263C-4A5A-9EF8-9E22513CFE11}"/>
              </a:ext>
            </a:extLst>
          </p:cNvPr>
          <p:cNvSpPr txBox="1">
            <a:spLocks noChangeArrowheads="1"/>
          </p:cNvSpPr>
          <p:nvPr/>
        </p:nvSpPr>
        <p:spPr bwMode="auto">
          <a:xfrm>
            <a:off x="2705100" y="3541965"/>
            <a:ext cx="2019300" cy="27699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None/>
            </a:pPr>
            <a:r>
              <a:rPr lang="en-US" altLang="en-US" sz="1200" b="1" dirty="0">
                <a:solidFill>
                  <a:srgbClr val="FF3300"/>
                </a:solidFill>
              </a:rPr>
              <a:t>  ADITYA </a:t>
            </a:r>
            <a:r>
              <a:rPr lang="en-US" altLang="en-US" sz="1200" b="1" dirty="0">
                <a:solidFill>
                  <a:srgbClr val="FF3300"/>
                </a:solidFill>
                <a:latin typeface="Arial" panose="020B0604020202020204" pitchFamily="34" charset="0"/>
              </a:rPr>
              <a:t>Vacuum Vessel</a:t>
            </a:r>
          </a:p>
        </p:txBody>
      </p:sp>
      <p:pic>
        <p:nvPicPr>
          <p:cNvPr id="36868" name="Picture 4" descr="Feb19039">
            <a:extLst>
              <a:ext uri="{FF2B5EF4-FFF2-40B4-BE49-F238E27FC236}">
                <a16:creationId xmlns="" xmlns:a16="http://schemas.microsoft.com/office/drawing/2014/main" id="{EC250E5E-482A-4491-A689-3B9A3EFEA660}"/>
              </a:ext>
            </a:extLst>
          </p:cNvPr>
          <p:cNvPicPr>
            <a:picLocks noChangeAspect="1" noChangeArrowheads="1"/>
          </p:cNvPicPr>
          <p:nvPr/>
        </p:nvPicPr>
        <p:blipFill>
          <a:blip r:embed="rId3" cstate="print">
            <a:lum bright="18000" contrast="24000"/>
            <a:extLst>
              <a:ext uri="{28A0092B-C50C-407E-A947-70E740481C1C}">
                <a14:useLocalDpi xmlns:a14="http://schemas.microsoft.com/office/drawing/2010/main" val="0"/>
              </a:ext>
            </a:extLst>
          </a:blip>
          <a:srcRect r="55818"/>
          <a:stretch>
            <a:fillRect/>
          </a:stretch>
        </p:blipFill>
        <p:spPr bwMode="auto">
          <a:xfrm>
            <a:off x="2612232" y="1793162"/>
            <a:ext cx="912019" cy="13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descr="E:\sst\pictures\SST_photo\Nov24002.JPG">
            <a:extLst>
              <a:ext uri="{FF2B5EF4-FFF2-40B4-BE49-F238E27FC236}">
                <a16:creationId xmlns="" xmlns:a16="http://schemas.microsoft.com/office/drawing/2014/main" id="{3DF29C21-7024-4EFA-8F11-F07E41A7DF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1754" y="1767103"/>
            <a:ext cx="2063354" cy="13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7">
            <a:extLst>
              <a:ext uri="{FF2B5EF4-FFF2-40B4-BE49-F238E27FC236}">
                <a16:creationId xmlns="" xmlns:a16="http://schemas.microsoft.com/office/drawing/2014/main" id="{09F433DB-BA6A-434A-A61A-BDC89738B44F}"/>
              </a:ext>
            </a:extLst>
          </p:cNvPr>
          <p:cNvSpPr txBox="1">
            <a:spLocks noChangeArrowheads="1"/>
          </p:cNvSpPr>
          <p:nvPr/>
        </p:nvSpPr>
        <p:spPr bwMode="auto">
          <a:xfrm>
            <a:off x="3560799" y="1407508"/>
            <a:ext cx="2571750" cy="276999"/>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50000"/>
              </a:spcBef>
              <a:spcAft>
                <a:spcPct val="0"/>
              </a:spcAft>
              <a:buNone/>
            </a:pPr>
            <a:r>
              <a:rPr lang="en-US" altLang="en-US" sz="1200" b="1" dirty="0">
                <a:solidFill>
                  <a:srgbClr val="FF0000"/>
                </a:solidFill>
                <a:latin typeface="Arial" panose="020B0604020202020204" pitchFamily="34" charset="0"/>
              </a:rPr>
              <a:t>Vacuum Vessel for SST1</a:t>
            </a:r>
          </a:p>
        </p:txBody>
      </p:sp>
      <p:sp>
        <p:nvSpPr>
          <p:cNvPr id="36871" name="Rectangle 8">
            <a:extLst>
              <a:ext uri="{FF2B5EF4-FFF2-40B4-BE49-F238E27FC236}">
                <a16:creationId xmlns="" xmlns:a16="http://schemas.microsoft.com/office/drawing/2014/main" id="{BDD06C0B-2078-4ACC-BC26-F82B2D916F04}"/>
              </a:ext>
            </a:extLst>
          </p:cNvPr>
          <p:cNvSpPr>
            <a:spLocks noChangeArrowheads="1"/>
          </p:cNvSpPr>
          <p:nvPr/>
        </p:nvSpPr>
        <p:spPr bwMode="auto">
          <a:xfrm>
            <a:off x="3650020" y="3218760"/>
            <a:ext cx="561372"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350" b="1" dirty="0">
                <a:solidFill>
                  <a:srgbClr val="3333CC"/>
                </a:solidFill>
                <a:latin typeface="Arial Narrow" panose="020B0606020202030204" pitchFamily="34" charset="0"/>
              </a:rPr>
              <a:t>16 m</a:t>
            </a:r>
            <a:r>
              <a:rPr lang="en-US" altLang="en-US" sz="1350" b="1" baseline="30000" dirty="0">
                <a:solidFill>
                  <a:srgbClr val="3333CC"/>
                </a:solidFill>
                <a:latin typeface="Arial Narrow" panose="020B0606020202030204" pitchFamily="34" charset="0"/>
              </a:rPr>
              <a:t>3</a:t>
            </a:r>
          </a:p>
        </p:txBody>
      </p:sp>
      <p:sp>
        <p:nvSpPr>
          <p:cNvPr id="36872" name="Rectangle 9">
            <a:extLst>
              <a:ext uri="{FF2B5EF4-FFF2-40B4-BE49-F238E27FC236}">
                <a16:creationId xmlns="" xmlns:a16="http://schemas.microsoft.com/office/drawing/2014/main" id="{E863B48C-9BAF-4386-A00E-89CEBB5D69F5}"/>
              </a:ext>
            </a:extLst>
          </p:cNvPr>
          <p:cNvSpPr>
            <a:spLocks noChangeArrowheads="1"/>
          </p:cNvSpPr>
          <p:nvPr/>
        </p:nvSpPr>
        <p:spPr bwMode="auto">
          <a:xfrm>
            <a:off x="4936139" y="3232302"/>
            <a:ext cx="70403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350" b="1" dirty="0">
                <a:solidFill>
                  <a:srgbClr val="3333CC"/>
                </a:solidFill>
                <a:latin typeface="Arial Narrow" panose="020B0606020202030204" pitchFamily="34" charset="0"/>
              </a:rPr>
              <a:t>4100 kg</a:t>
            </a:r>
          </a:p>
        </p:txBody>
      </p:sp>
      <p:sp>
        <p:nvSpPr>
          <p:cNvPr id="36873" name="Rectangle 10">
            <a:extLst>
              <a:ext uri="{FF2B5EF4-FFF2-40B4-BE49-F238E27FC236}">
                <a16:creationId xmlns="" xmlns:a16="http://schemas.microsoft.com/office/drawing/2014/main" id="{C237BD29-89FA-41C4-B641-0194F8F27DED}"/>
              </a:ext>
            </a:extLst>
          </p:cNvPr>
          <p:cNvSpPr>
            <a:spLocks noChangeArrowheads="1"/>
          </p:cNvSpPr>
          <p:nvPr/>
        </p:nvSpPr>
        <p:spPr bwMode="auto">
          <a:xfrm>
            <a:off x="5980847" y="3212881"/>
            <a:ext cx="79861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350" b="1" dirty="0">
                <a:solidFill>
                  <a:srgbClr val="3333CC"/>
                </a:solidFill>
                <a:latin typeface="Arial Narrow" panose="020B0606020202030204" pitchFamily="34" charset="0"/>
              </a:rPr>
              <a:t>10</a:t>
            </a:r>
            <a:r>
              <a:rPr lang="en-US" altLang="en-US" sz="1350" b="1" baseline="30000" dirty="0">
                <a:solidFill>
                  <a:srgbClr val="3333CC"/>
                </a:solidFill>
                <a:latin typeface="Arial Narrow" panose="020B0606020202030204" pitchFamily="34" charset="0"/>
              </a:rPr>
              <a:t>-8 </a:t>
            </a:r>
            <a:r>
              <a:rPr lang="en-US" altLang="en-US" sz="1350" b="1" dirty="0">
                <a:solidFill>
                  <a:srgbClr val="3333CC"/>
                </a:solidFill>
                <a:latin typeface="Arial Narrow" panose="020B0606020202030204" pitchFamily="34" charset="0"/>
              </a:rPr>
              <a:t>mbar</a:t>
            </a:r>
          </a:p>
        </p:txBody>
      </p:sp>
      <p:sp>
        <p:nvSpPr>
          <p:cNvPr id="36874" name="Rectangle 11">
            <a:extLst>
              <a:ext uri="{FF2B5EF4-FFF2-40B4-BE49-F238E27FC236}">
                <a16:creationId xmlns="" xmlns:a16="http://schemas.microsoft.com/office/drawing/2014/main" id="{11BB1A39-C339-4A0B-9D7C-584B42A17B49}"/>
              </a:ext>
            </a:extLst>
          </p:cNvPr>
          <p:cNvSpPr>
            <a:spLocks noChangeArrowheads="1"/>
          </p:cNvSpPr>
          <p:nvPr/>
        </p:nvSpPr>
        <p:spPr bwMode="auto">
          <a:xfrm>
            <a:off x="4299460" y="3208159"/>
            <a:ext cx="561372"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350" b="1" dirty="0">
                <a:solidFill>
                  <a:srgbClr val="3333CC"/>
                </a:solidFill>
                <a:latin typeface="Arial Narrow" panose="020B0606020202030204" pitchFamily="34" charset="0"/>
              </a:rPr>
              <a:t>75 m</a:t>
            </a:r>
            <a:r>
              <a:rPr lang="en-US" altLang="en-US" sz="1350" b="1" baseline="30000" dirty="0">
                <a:solidFill>
                  <a:srgbClr val="3333CC"/>
                </a:solidFill>
                <a:latin typeface="Arial Narrow" panose="020B0606020202030204" pitchFamily="34" charset="0"/>
              </a:rPr>
              <a:t>2</a:t>
            </a:r>
          </a:p>
        </p:txBody>
      </p:sp>
      <p:sp>
        <p:nvSpPr>
          <p:cNvPr id="36875" name="Rectangle 12">
            <a:extLst>
              <a:ext uri="{FF2B5EF4-FFF2-40B4-BE49-F238E27FC236}">
                <a16:creationId xmlns="" xmlns:a16="http://schemas.microsoft.com/office/drawing/2014/main" id="{303F0102-90C2-4CCA-8A8C-EA61C2726DA3}"/>
              </a:ext>
            </a:extLst>
          </p:cNvPr>
          <p:cNvSpPr>
            <a:spLocks noChangeArrowheads="1"/>
          </p:cNvSpPr>
          <p:nvPr/>
        </p:nvSpPr>
        <p:spPr bwMode="auto">
          <a:xfrm>
            <a:off x="2725939" y="3195638"/>
            <a:ext cx="73609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350" b="1" dirty="0">
                <a:solidFill>
                  <a:srgbClr val="3333CC"/>
                </a:solidFill>
                <a:latin typeface="Arial Narrow" panose="020B0606020202030204" pitchFamily="34" charset="0"/>
              </a:rPr>
              <a:t>SS 304L</a:t>
            </a:r>
          </a:p>
        </p:txBody>
      </p:sp>
      <p:sp>
        <p:nvSpPr>
          <p:cNvPr id="36876" name="Text Box 13">
            <a:extLst>
              <a:ext uri="{FF2B5EF4-FFF2-40B4-BE49-F238E27FC236}">
                <a16:creationId xmlns="" xmlns:a16="http://schemas.microsoft.com/office/drawing/2014/main" id="{49B13E9B-EC11-43A8-949A-2C2B74521EBC}"/>
              </a:ext>
            </a:extLst>
          </p:cNvPr>
          <p:cNvSpPr txBox="1">
            <a:spLocks noChangeArrowheads="1"/>
          </p:cNvSpPr>
          <p:nvPr/>
        </p:nvSpPr>
        <p:spPr bwMode="auto">
          <a:xfrm>
            <a:off x="7389185" y="1404941"/>
            <a:ext cx="1771650" cy="276999"/>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50000"/>
              </a:spcBef>
              <a:spcAft>
                <a:spcPct val="0"/>
              </a:spcAft>
              <a:buNone/>
            </a:pPr>
            <a:r>
              <a:rPr lang="en-US" altLang="en-US" sz="1200" b="1" dirty="0">
                <a:solidFill>
                  <a:srgbClr val="FF0000"/>
                </a:solidFill>
                <a:latin typeface="Arial" panose="020B0604020202020204" pitchFamily="34" charset="0"/>
              </a:rPr>
              <a:t>SST1 Cryostat  </a:t>
            </a:r>
            <a:endParaRPr lang="en-US" altLang="en-US" sz="1200" b="1" dirty="0">
              <a:solidFill>
                <a:srgbClr val="000000"/>
              </a:solidFill>
              <a:latin typeface="Arial" panose="020B0604020202020204" pitchFamily="34" charset="0"/>
            </a:endParaRPr>
          </a:p>
        </p:txBody>
      </p:sp>
      <p:sp>
        <p:nvSpPr>
          <p:cNvPr id="36877" name="Rectangle 14">
            <a:extLst>
              <a:ext uri="{FF2B5EF4-FFF2-40B4-BE49-F238E27FC236}">
                <a16:creationId xmlns="" xmlns:a16="http://schemas.microsoft.com/office/drawing/2014/main" id="{A5D891CC-1C60-4786-9516-900742FC7F5E}"/>
              </a:ext>
            </a:extLst>
          </p:cNvPr>
          <p:cNvSpPr>
            <a:spLocks noChangeArrowheads="1"/>
          </p:cNvSpPr>
          <p:nvPr/>
        </p:nvSpPr>
        <p:spPr bwMode="auto">
          <a:xfrm>
            <a:off x="7193336" y="3131588"/>
            <a:ext cx="561372"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350" b="1" dirty="0">
                <a:solidFill>
                  <a:srgbClr val="FF0000"/>
                </a:solidFill>
                <a:latin typeface="Arial Narrow" panose="020B0606020202030204" pitchFamily="34" charset="0"/>
              </a:rPr>
              <a:t>39 m</a:t>
            </a:r>
            <a:r>
              <a:rPr lang="en-US" altLang="en-US" sz="1350" b="1" baseline="30000" dirty="0">
                <a:solidFill>
                  <a:srgbClr val="FF0000"/>
                </a:solidFill>
                <a:latin typeface="Arial Narrow" panose="020B0606020202030204" pitchFamily="34" charset="0"/>
              </a:rPr>
              <a:t>3</a:t>
            </a:r>
          </a:p>
        </p:txBody>
      </p:sp>
      <p:sp>
        <p:nvSpPr>
          <p:cNvPr id="36878" name="Rectangle 15">
            <a:extLst>
              <a:ext uri="{FF2B5EF4-FFF2-40B4-BE49-F238E27FC236}">
                <a16:creationId xmlns="" xmlns:a16="http://schemas.microsoft.com/office/drawing/2014/main" id="{E93D5FB3-0C05-43B7-8E47-3644F984DA5D}"/>
              </a:ext>
            </a:extLst>
          </p:cNvPr>
          <p:cNvSpPr>
            <a:spLocks noChangeArrowheads="1"/>
          </p:cNvSpPr>
          <p:nvPr/>
        </p:nvSpPr>
        <p:spPr bwMode="auto">
          <a:xfrm>
            <a:off x="7627594" y="3157647"/>
            <a:ext cx="561372"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350" b="1" dirty="0">
                <a:solidFill>
                  <a:srgbClr val="FF0000"/>
                </a:solidFill>
                <a:latin typeface="Arial Narrow" panose="020B0606020202030204" pitchFamily="34" charset="0"/>
              </a:rPr>
              <a:t>59 m</a:t>
            </a:r>
            <a:r>
              <a:rPr lang="en-US" altLang="en-US" sz="1350" b="1" baseline="30000" dirty="0">
                <a:solidFill>
                  <a:srgbClr val="FF0000"/>
                </a:solidFill>
                <a:latin typeface="Arial Narrow" panose="020B0606020202030204" pitchFamily="34" charset="0"/>
              </a:rPr>
              <a:t>2</a:t>
            </a:r>
          </a:p>
        </p:txBody>
      </p:sp>
      <p:sp>
        <p:nvSpPr>
          <p:cNvPr id="36879" name="Rectangle 16">
            <a:extLst>
              <a:ext uri="{FF2B5EF4-FFF2-40B4-BE49-F238E27FC236}">
                <a16:creationId xmlns="" xmlns:a16="http://schemas.microsoft.com/office/drawing/2014/main" id="{1D6C72F6-1101-4C3A-BCE1-0E56DA2DE747}"/>
              </a:ext>
            </a:extLst>
          </p:cNvPr>
          <p:cNvSpPr>
            <a:spLocks noChangeArrowheads="1"/>
          </p:cNvSpPr>
          <p:nvPr/>
        </p:nvSpPr>
        <p:spPr bwMode="auto">
          <a:xfrm>
            <a:off x="8085696" y="3139260"/>
            <a:ext cx="70403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350" b="1" dirty="0">
                <a:solidFill>
                  <a:srgbClr val="FF0000"/>
                </a:solidFill>
                <a:latin typeface="Arial Narrow" panose="020B0606020202030204" pitchFamily="34" charset="0"/>
              </a:rPr>
              <a:t>4520 kg</a:t>
            </a:r>
          </a:p>
        </p:txBody>
      </p:sp>
      <p:sp>
        <p:nvSpPr>
          <p:cNvPr id="36880" name="Rectangle 17">
            <a:extLst>
              <a:ext uri="{FF2B5EF4-FFF2-40B4-BE49-F238E27FC236}">
                <a16:creationId xmlns="" xmlns:a16="http://schemas.microsoft.com/office/drawing/2014/main" id="{1E8A0199-EF54-447E-8A8E-9DCA2428E559}"/>
              </a:ext>
            </a:extLst>
          </p:cNvPr>
          <p:cNvSpPr>
            <a:spLocks noChangeArrowheads="1"/>
          </p:cNvSpPr>
          <p:nvPr/>
        </p:nvSpPr>
        <p:spPr bwMode="auto">
          <a:xfrm>
            <a:off x="8714200" y="3120873"/>
            <a:ext cx="81304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350" b="1" dirty="0">
                <a:solidFill>
                  <a:srgbClr val="FF0000"/>
                </a:solidFill>
                <a:latin typeface="Arial Narrow" panose="020B0606020202030204" pitchFamily="34" charset="0"/>
              </a:rPr>
              <a:t>10</a:t>
            </a:r>
            <a:r>
              <a:rPr lang="en-US" altLang="en-US" sz="1350" b="1" baseline="30000" dirty="0">
                <a:solidFill>
                  <a:srgbClr val="FF0000"/>
                </a:solidFill>
                <a:latin typeface="Arial Narrow" panose="020B0606020202030204" pitchFamily="34" charset="0"/>
              </a:rPr>
              <a:t>-5</a:t>
            </a:r>
            <a:r>
              <a:rPr lang="en-US" altLang="en-US" sz="1350" b="1" dirty="0">
                <a:solidFill>
                  <a:srgbClr val="FF0000"/>
                </a:solidFill>
                <a:latin typeface="Arial Narrow" panose="020B0606020202030204" pitchFamily="34" charset="0"/>
              </a:rPr>
              <a:t> mbar</a:t>
            </a:r>
          </a:p>
        </p:txBody>
      </p:sp>
      <p:sp>
        <p:nvSpPr>
          <p:cNvPr id="36881" name="Text Box 18">
            <a:extLst>
              <a:ext uri="{FF2B5EF4-FFF2-40B4-BE49-F238E27FC236}">
                <a16:creationId xmlns="" xmlns:a16="http://schemas.microsoft.com/office/drawing/2014/main" id="{F7C7F449-5AA2-4BCE-9517-EF5229B46B8E}"/>
              </a:ext>
            </a:extLst>
          </p:cNvPr>
          <p:cNvSpPr txBox="1">
            <a:spLocks noChangeArrowheads="1"/>
          </p:cNvSpPr>
          <p:nvPr/>
        </p:nvSpPr>
        <p:spPr bwMode="auto">
          <a:xfrm>
            <a:off x="4724400" y="1028702"/>
            <a:ext cx="2686050" cy="323165"/>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None/>
            </a:pPr>
            <a:r>
              <a:rPr lang="en-US" altLang="en-US" sz="1500" b="1">
                <a:solidFill>
                  <a:srgbClr val="3333CC"/>
                </a:solidFill>
                <a:latin typeface="Arial" panose="020B0604020202020204" pitchFamily="34" charset="0"/>
              </a:rPr>
              <a:t>HV &amp; UHV Systems</a:t>
            </a:r>
          </a:p>
        </p:txBody>
      </p:sp>
      <p:pic>
        <p:nvPicPr>
          <p:cNvPr id="36882" name="Picture 20" descr="D:\d\sst\pictures\VV-baking-channel-test\aug03006.jpg">
            <a:extLst>
              <a:ext uri="{FF2B5EF4-FFF2-40B4-BE49-F238E27FC236}">
                <a16:creationId xmlns="" xmlns:a16="http://schemas.microsoft.com/office/drawing/2014/main" id="{D9726F70-56C5-408D-8C45-2ACC1DBF5B5F}"/>
              </a:ext>
            </a:extLst>
          </p:cNvPr>
          <p:cNvPicPr>
            <a:picLocks noChangeAspect="1" noChangeArrowheads="1"/>
          </p:cNvPicPr>
          <p:nvPr/>
        </p:nvPicPr>
        <p:blipFill>
          <a:blip r:embed="rId5" cstate="print">
            <a:lum bright="18000" contrast="12000"/>
            <a:extLst>
              <a:ext uri="{28A0092B-C50C-407E-A947-70E740481C1C}">
                <a14:useLocalDpi xmlns:a14="http://schemas.microsoft.com/office/drawing/2010/main" val="0"/>
              </a:ext>
            </a:extLst>
          </a:blip>
          <a:srcRect r="-514"/>
          <a:stretch>
            <a:fillRect/>
          </a:stretch>
        </p:blipFill>
        <p:spPr bwMode="auto">
          <a:xfrm>
            <a:off x="6021605" y="1797030"/>
            <a:ext cx="919163" cy="137636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6883" name="Rectangle 21">
            <a:extLst>
              <a:ext uri="{FF2B5EF4-FFF2-40B4-BE49-F238E27FC236}">
                <a16:creationId xmlns="" xmlns:a16="http://schemas.microsoft.com/office/drawing/2014/main" id="{9676792B-70EF-44E5-9BCB-44410CEB2F22}"/>
              </a:ext>
            </a:extLst>
          </p:cNvPr>
          <p:cNvSpPr>
            <a:spLocks noChangeArrowheads="1"/>
          </p:cNvSpPr>
          <p:nvPr/>
        </p:nvSpPr>
        <p:spPr bwMode="auto">
          <a:xfrm>
            <a:off x="5482359" y="5422140"/>
            <a:ext cx="48282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350" b="1" dirty="0">
                <a:solidFill>
                  <a:srgbClr val="000000"/>
                </a:solidFill>
                <a:latin typeface="Arial Narrow" panose="020B0606020202030204" pitchFamily="34" charset="0"/>
              </a:rPr>
              <a:t>2 m</a:t>
            </a:r>
            <a:r>
              <a:rPr lang="en-US" altLang="en-US" sz="1350" b="1" baseline="30000" dirty="0">
                <a:solidFill>
                  <a:srgbClr val="000000"/>
                </a:solidFill>
                <a:latin typeface="Arial Narrow" panose="020B0606020202030204" pitchFamily="34" charset="0"/>
              </a:rPr>
              <a:t>3</a:t>
            </a:r>
          </a:p>
        </p:txBody>
      </p:sp>
      <p:sp>
        <p:nvSpPr>
          <p:cNvPr id="36884" name="Rectangle 22">
            <a:extLst>
              <a:ext uri="{FF2B5EF4-FFF2-40B4-BE49-F238E27FC236}">
                <a16:creationId xmlns="" xmlns:a16="http://schemas.microsoft.com/office/drawing/2014/main" id="{6CE46F0A-DA7D-471E-AFA5-FF85EF987007}"/>
              </a:ext>
            </a:extLst>
          </p:cNvPr>
          <p:cNvSpPr>
            <a:spLocks noChangeArrowheads="1"/>
          </p:cNvSpPr>
          <p:nvPr/>
        </p:nvSpPr>
        <p:spPr bwMode="auto">
          <a:xfrm>
            <a:off x="5919813" y="5439222"/>
            <a:ext cx="561372"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350" b="1" dirty="0">
                <a:solidFill>
                  <a:srgbClr val="000000"/>
                </a:solidFill>
                <a:latin typeface="Arial Narrow" panose="020B0606020202030204" pitchFamily="34" charset="0"/>
              </a:rPr>
              <a:t>20 m</a:t>
            </a:r>
            <a:r>
              <a:rPr lang="en-US" altLang="en-US" sz="1350" b="1" baseline="30000" dirty="0">
                <a:solidFill>
                  <a:srgbClr val="000000"/>
                </a:solidFill>
                <a:latin typeface="Arial Narrow" panose="020B0606020202030204" pitchFamily="34" charset="0"/>
              </a:rPr>
              <a:t>2</a:t>
            </a:r>
          </a:p>
        </p:txBody>
      </p:sp>
      <p:sp>
        <p:nvSpPr>
          <p:cNvPr id="36885" name="Rectangle 23">
            <a:extLst>
              <a:ext uri="{FF2B5EF4-FFF2-40B4-BE49-F238E27FC236}">
                <a16:creationId xmlns="" xmlns:a16="http://schemas.microsoft.com/office/drawing/2014/main" id="{9CBD2BAC-7573-4010-9901-93BB54BCD3A3}"/>
              </a:ext>
            </a:extLst>
          </p:cNvPr>
          <p:cNvSpPr>
            <a:spLocks noChangeArrowheads="1"/>
          </p:cNvSpPr>
          <p:nvPr/>
        </p:nvSpPr>
        <p:spPr bwMode="auto">
          <a:xfrm>
            <a:off x="2679429" y="5351244"/>
            <a:ext cx="201689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350" b="1" dirty="0">
                <a:solidFill>
                  <a:srgbClr val="000000"/>
                </a:solidFill>
                <a:latin typeface="Arial Narrow" panose="020B0606020202030204" pitchFamily="34" charset="0"/>
              </a:rPr>
              <a:t>1.5 m</a:t>
            </a:r>
            <a:r>
              <a:rPr lang="en-US" altLang="en-US" sz="1350" b="1" baseline="30000" dirty="0">
                <a:solidFill>
                  <a:srgbClr val="000000"/>
                </a:solidFill>
                <a:latin typeface="Arial Narrow" panose="020B0606020202030204" pitchFamily="34" charset="0"/>
              </a:rPr>
              <a:t>3</a:t>
            </a:r>
            <a:r>
              <a:rPr lang="en-US" altLang="en-US" sz="1350" b="1" dirty="0">
                <a:solidFill>
                  <a:srgbClr val="000000"/>
                </a:solidFill>
                <a:latin typeface="Arial Narrow" panose="020B0606020202030204" pitchFamily="34" charset="0"/>
              </a:rPr>
              <a:t>; 15 m</a:t>
            </a:r>
            <a:r>
              <a:rPr lang="en-US" altLang="en-US" sz="1350" b="1" baseline="30000" dirty="0">
                <a:solidFill>
                  <a:srgbClr val="000000"/>
                </a:solidFill>
                <a:latin typeface="Arial Narrow" panose="020B0606020202030204" pitchFamily="34" charset="0"/>
              </a:rPr>
              <a:t>2</a:t>
            </a:r>
            <a:r>
              <a:rPr lang="en-US" altLang="en-US" sz="1350" b="1" dirty="0">
                <a:solidFill>
                  <a:srgbClr val="000000"/>
                </a:solidFill>
                <a:latin typeface="Arial Narrow" panose="020B0606020202030204" pitchFamily="34" charset="0"/>
              </a:rPr>
              <a:t>; 1.5 x 10</a:t>
            </a:r>
            <a:r>
              <a:rPr lang="en-US" altLang="en-US" sz="1350" b="1" baseline="30000" dirty="0">
                <a:solidFill>
                  <a:srgbClr val="000000"/>
                </a:solidFill>
                <a:latin typeface="Arial Narrow" panose="020B0606020202030204" pitchFamily="34" charset="0"/>
              </a:rPr>
              <a:t>-7 </a:t>
            </a:r>
            <a:r>
              <a:rPr lang="en-US" altLang="en-US" sz="1350" b="1" dirty="0">
                <a:solidFill>
                  <a:srgbClr val="000000"/>
                </a:solidFill>
                <a:latin typeface="Arial Narrow" panose="020B0606020202030204" pitchFamily="34" charset="0"/>
              </a:rPr>
              <a:t>torr</a:t>
            </a:r>
          </a:p>
        </p:txBody>
      </p:sp>
      <p:pic>
        <p:nvPicPr>
          <p:cNvPr id="36886" name="Picture 24" descr="coupled chamber2">
            <a:extLst>
              <a:ext uri="{FF2B5EF4-FFF2-40B4-BE49-F238E27FC236}">
                <a16:creationId xmlns="" xmlns:a16="http://schemas.microsoft.com/office/drawing/2014/main" id="{0A70E12B-C479-4935-87B3-9BE88B764F49}"/>
              </a:ext>
            </a:extLst>
          </p:cNvPr>
          <p:cNvPicPr>
            <a:picLocks noChangeAspect="1" noChangeArrowheads="1"/>
          </p:cNvPicPr>
          <p:nvPr/>
        </p:nvPicPr>
        <p:blipFill>
          <a:blip r:embed="rId6" cstate="print">
            <a:lum bright="-12000"/>
            <a:extLst>
              <a:ext uri="{28A0092B-C50C-407E-A947-70E740481C1C}">
                <a14:useLocalDpi xmlns:a14="http://schemas.microsoft.com/office/drawing/2010/main" val="0"/>
              </a:ext>
            </a:extLst>
          </a:blip>
          <a:srcRect/>
          <a:stretch>
            <a:fillRect/>
          </a:stretch>
        </p:blipFill>
        <p:spPr bwMode="auto">
          <a:xfrm>
            <a:off x="5562318" y="3994165"/>
            <a:ext cx="877491" cy="1368029"/>
          </a:xfrm>
          <a:prstGeom prst="rect">
            <a:avLst/>
          </a:prstGeom>
          <a:noFill/>
          <a:ln w="38100">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36888" name="Picture 26" descr="May25046">
            <a:extLst>
              <a:ext uri="{FF2B5EF4-FFF2-40B4-BE49-F238E27FC236}">
                <a16:creationId xmlns="" xmlns:a16="http://schemas.microsoft.com/office/drawing/2014/main" id="{6E36EBD9-B364-4D45-B3B9-35B9F8076B01}"/>
              </a:ext>
            </a:extLst>
          </p:cNvPr>
          <p:cNvPicPr>
            <a:picLocks noChangeAspect="1" noChangeArrowheads="1"/>
          </p:cNvPicPr>
          <p:nvPr/>
        </p:nvPicPr>
        <p:blipFill>
          <a:blip r:embed="rId7" cstate="print">
            <a:lum bright="-6000"/>
            <a:extLst>
              <a:ext uri="{28A0092B-C50C-407E-A947-70E740481C1C}">
                <a14:useLocalDpi xmlns:a14="http://schemas.microsoft.com/office/drawing/2010/main" val="0"/>
              </a:ext>
            </a:extLst>
          </a:blip>
          <a:srcRect/>
          <a:stretch>
            <a:fillRect/>
          </a:stretch>
        </p:blipFill>
        <p:spPr bwMode="auto">
          <a:xfrm>
            <a:off x="3742723" y="1818860"/>
            <a:ext cx="2063354" cy="137279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6889" name="Text Box 27">
            <a:extLst>
              <a:ext uri="{FF2B5EF4-FFF2-40B4-BE49-F238E27FC236}">
                <a16:creationId xmlns="" xmlns:a16="http://schemas.microsoft.com/office/drawing/2014/main" id="{969F2105-5375-4A04-A4D9-6EADB7CAD058}"/>
              </a:ext>
            </a:extLst>
          </p:cNvPr>
          <p:cNvSpPr txBox="1">
            <a:spLocks noChangeArrowheads="1"/>
          </p:cNvSpPr>
          <p:nvPr/>
        </p:nvSpPr>
        <p:spPr bwMode="auto">
          <a:xfrm>
            <a:off x="5182930" y="3609413"/>
            <a:ext cx="800100" cy="300082"/>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None/>
            </a:pPr>
            <a:r>
              <a:rPr lang="en-US" altLang="en-US" sz="1350" b="1" dirty="0">
                <a:solidFill>
                  <a:srgbClr val="FF3300"/>
                </a:solidFill>
                <a:latin typeface="Arial" panose="020B0604020202020204" pitchFamily="34" charset="0"/>
              </a:rPr>
              <a:t>NBI VV</a:t>
            </a:r>
          </a:p>
        </p:txBody>
      </p:sp>
      <p:sp>
        <p:nvSpPr>
          <p:cNvPr id="28" name="Text Box 3">
            <a:extLst>
              <a:ext uri="{FF2B5EF4-FFF2-40B4-BE49-F238E27FC236}">
                <a16:creationId xmlns="" xmlns:a16="http://schemas.microsoft.com/office/drawing/2014/main" id="{6F60DD53-9381-41CB-99AD-CCFF6A22397C}"/>
              </a:ext>
            </a:extLst>
          </p:cNvPr>
          <p:cNvSpPr txBox="1">
            <a:spLocks noChangeArrowheads="1"/>
          </p:cNvSpPr>
          <p:nvPr/>
        </p:nvSpPr>
        <p:spPr bwMode="auto">
          <a:xfrm>
            <a:off x="6917854" y="3599085"/>
            <a:ext cx="2220068" cy="27699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None/>
            </a:pPr>
            <a:r>
              <a:rPr lang="en-US" altLang="en-US" sz="1200" b="1" dirty="0">
                <a:solidFill>
                  <a:srgbClr val="FF3300"/>
                </a:solidFill>
              </a:rPr>
              <a:t>  ADITYA-U </a:t>
            </a:r>
            <a:r>
              <a:rPr lang="en-US" altLang="en-US" sz="1200" b="1" dirty="0">
                <a:solidFill>
                  <a:srgbClr val="FF3300"/>
                </a:solidFill>
                <a:latin typeface="Arial" panose="020B0604020202020204" pitchFamily="34" charset="0"/>
              </a:rPr>
              <a:t>Vacuum Vessel</a:t>
            </a:r>
          </a:p>
        </p:txBody>
      </p:sp>
      <p:pic>
        <p:nvPicPr>
          <p:cNvPr id="2" name="Picture 1">
            <a:extLst>
              <a:ext uri="{FF2B5EF4-FFF2-40B4-BE49-F238E27FC236}">
                <a16:creationId xmlns="" xmlns:a16="http://schemas.microsoft.com/office/drawing/2014/main" id="{FBED40AA-B31A-4A8F-89EA-C098EC22F307}"/>
              </a:ext>
            </a:extLst>
          </p:cNvPr>
          <p:cNvPicPr>
            <a:picLocks noChangeAspect="1"/>
          </p:cNvPicPr>
          <p:nvPr/>
        </p:nvPicPr>
        <p:blipFill>
          <a:blip r:embed="rId8"/>
          <a:stretch>
            <a:fillRect/>
          </a:stretch>
        </p:blipFill>
        <p:spPr>
          <a:xfrm>
            <a:off x="7150799" y="3940766"/>
            <a:ext cx="1754179" cy="1554480"/>
          </a:xfrm>
          <a:prstGeom prst="rect">
            <a:avLst/>
          </a:prstGeom>
        </p:spPr>
      </p:pic>
      <p:sp>
        <p:nvSpPr>
          <p:cNvPr id="31" name="Rectangle 23">
            <a:extLst>
              <a:ext uri="{FF2B5EF4-FFF2-40B4-BE49-F238E27FC236}">
                <a16:creationId xmlns="" xmlns:a16="http://schemas.microsoft.com/office/drawing/2014/main" id="{9B5761F0-7594-4C25-ABE9-F2991ABF2B4A}"/>
              </a:ext>
            </a:extLst>
          </p:cNvPr>
          <p:cNvSpPr>
            <a:spLocks noChangeArrowheads="1"/>
          </p:cNvSpPr>
          <p:nvPr/>
        </p:nvSpPr>
        <p:spPr bwMode="auto">
          <a:xfrm>
            <a:off x="7077246" y="5469085"/>
            <a:ext cx="201689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350" b="1" dirty="0">
                <a:solidFill>
                  <a:srgbClr val="000000"/>
                </a:solidFill>
                <a:latin typeface="Arial Narrow" panose="020B0606020202030204" pitchFamily="34" charset="0"/>
              </a:rPr>
              <a:t>1.0 m</a:t>
            </a:r>
            <a:r>
              <a:rPr lang="en-US" altLang="en-US" sz="1350" b="1" baseline="30000" dirty="0">
                <a:solidFill>
                  <a:srgbClr val="000000"/>
                </a:solidFill>
                <a:latin typeface="Arial Narrow" panose="020B0606020202030204" pitchFamily="34" charset="0"/>
              </a:rPr>
              <a:t>3</a:t>
            </a:r>
            <a:r>
              <a:rPr lang="en-US" altLang="en-US" sz="1350" b="1" dirty="0">
                <a:solidFill>
                  <a:srgbClr val="000000"/>
                </a:solidFill>
                <a:latin typeface="Arial Narrow" panose="020B0606020202030204" pitchFamily="34" charset="0"/>
              </a:rPr>
              <a:t>; 10 m</a:t>
            </a:r>
            <a:r>
              <a:rPr lang="en-US" altLang="en-US" sz="1350" b="1" baseline="30000" dirty="0">
                <a:solidFill>
                  <a:srgbClr val="000000"/>
                </a:solidFill>
                <a:latin typeface="Arial Narrow" panose="020B0606020202030204" pitchFamily="34" charset="0"/>
              </a:rPr>
              <a:t>2</a:t>
            </a:r>
            <a:r>
              <a:rPr lang="en-US" altLang="en-US" sz="1350" b="1" dirty="0">
                <a:solidFill>
                  <a:srgbClr val="000000"/>
                </a:solidFill>
                <a:latin typeface="Arial Narrow" panose="020B0606020202030204" pitchFamily="34" charset="0"/>
              </a:rPr>
              <a:t>; 1.0 x 10</a:t>
            </a:r>
            <a:r>
              <a:rPr lang="en-US" altLang="en-US" sz="1350" b="1" baseline="30000" dirty="0">
                <a:solidFill>
                  <a:srgbClr val="000000"/>
                </a:solidFill>
                <a:latin typeface="Arial Narrow" panose="020B0606020202030204" pitchFamily="34" charset="0"/>
              </a:rPr>
              <a:t>-7 </a:t>
            </a:r>
            <a:r>
              <a:rPr lang="en-US" altLang="en-US" sz="1350" b="1" dirty="0">
                <a:solidFill>
                  <a:srgbClr val="000000"/>
                </a:solidFill>
                <a:latin typeface="Arial Narrow" panose="020B0606020202030204" pitchFamily="34" charset="0"/>
              </a:rPr>
              <a:t>torr</a:t>
            </a:r>
          </a:p>
        </p:txBody>
      </p:sp>
    </p:spTree>
    <p:extLst>
      <p:ext uri="{BB962C8B-B14F-4D97-AF65-F5344CB8AC3E}">
        <p14:creationId xmlns:p14="http://schemas.microsoft.com/office/powerpoint/2010/main" val="8075315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265419D-850C-5949-B8AC-E9D12FCA7933}"/>
              </a:ext>
            </a:extLst>
          </p:cNvPr>
          <p:cNvSpPr>
            <a:spLocks noGrp="1"/>
          </p:cNvSpPr>
          <p:nvPr>
            <p:ph idx="1"/>
          </p:nvPr>
        </p:nvSpPr>
        <p:spPr>
          <a:xfrm>
            <a:off x="723900" y="1417411"/>
            <a:ext cx="10515600" cy="4351338"/>
          </a:xfrm>
        </p:spPr>
        <p:txBody>
          <a:bodyPr>
            <a:normAutofit/>
          </a:bodyPr>
          <a:lstStyle/>
          <a:p>
            <a:r>
              <a:rPr lang="en-IN" sz="3600" dirty="0"/>
              <a:t>We all are in such a situation that requires every conceivable energy source to be: </a:t>
            </a:r>
          </a:p>
          <a:p>
            <a:endParaRPr lang="en-IN" sz="3600" dirty="0"/>
          </a:p>
          <a:p>
            <a:pPr lvl="1"/>
            <a:r>
              <a:rPr lang="en-IN" sz="3200" dirty="0"/>
              <a:t>tapped 			</a:t>
            </a:r>
            <a:r>
              <a:rPr lang="en-IN" sz="3200" dirty="0">
                <a:solidFill>
                  <a:srgbClr val="7030A0"/>
                </a:solidFill>
              </a:rPr>
              <a:t>(extract-exploit-if-fit-for-purpose)</a:t>
            </a:r>
          </a:p>
          <a:p>
            <a:pPr lvl="1"/>
            <a:r>
              <a:rPr lang="en-IN" sz="3200" dirty="0"/>
              <a:t>improve efficiency	</a:t>
            </a:r>
            <a:r>
              <a:rPr lang="en-IN" sz="3200" dirty="0">
                <a:solidFill>
                  <a:srgbClr val="7030A0"/>
                </a:solidFill>
              </a:rPr>
              <a:t> (innovative materials, gadgets)</a:t>
            </a:r>
            <a:endParaRPr lang="en-IN" sz="3200" dirty="0"/>
          </a:p>
          <a:p>
            <a:pPr lvl="1"/>
            <a:r>
              <a:rPr lang="en-IN" sz="3200" dirty="0"/>
              <a:t>made cost-effective</a:t>
            </a:r>
            <a:r>
              <a:rPr lang="en-IN" sz="3200" dirty="0">
                <a:solidFill>
                  <a:srgbClr val="7030A0"/>
                </a:solidFill>
              </a:rPr>
              <a:t> 	(re-engineer processes)</a:t>
            </a:r>
            <a:endParaRPr lang="en-IN" sz="3200" dirty="0"/>
          </a:p>
          <a:p>
            <a:pPr lvl="1"/>
            <a:r>
              <a:rPr lang="en-IN" sz="3200" dirty="0"/>
              <a:t>minimize impact on environment </a:t>
            </a:r>
            <a:r>
              <a:rPr lang="en-IN" sz="3200" dirty="0">
                <a:solidFill>
                  <a:srgbClr val="7030A0"/>
                </a:solidFill>
              </a:rPr>
              <a:t>(reduce consumables)</a:t>
            </a:r>
            <a:endParaRPr lang="en-US" sz="3200" dirty="0"/>
          </a:p>
        </p:txBody>
      </p:sp>
    </p:spTree>
    <p:extLst>
      <p:ext uri="{BB962C8B-B14F-4D97-AF65-F5344CB8AC3E}">
        <p14:creationId xmlns:p14="http://schemas.microsoft.com/office/powerpoint/2010/main" val="28628529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fig 3">
            <a:extLst>
              <a:ext uri="{FF2B5EF4-FFF2-40B4-BE49-F238E27FC236}">
                <a16:creationId xmlns="" xmlns:a16="http://schemas.microsoft.com/office/drawing/2014/main" id="{0469E7E8-28A1-440F-BB52-50CD6BF2B5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3758" r="594" b="3607"/>
          <a:stretch>
            <a:fillRect/>
          </a:stretch>
        </p:blipFill>
        <p:spPr bwMode="auto">
          <a:xfrm>
            <a:off x="4381502" y="1485901"/>
            <a:ext cx="1864519" cy="137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Fig 4-b">
            <a:extLst>
              <a:ext uri="{FF2B5EF4-FFF2-40B4-BE49-F238E27FC236}">
                <a16:creationId xmlns="" xmlns:a16="http://schemas.microsoft.com/office/drawing/2014/main" id="{91DB0AD2-73D3-4A5A-9249-DA3FAB9D8F7D}"/>
              </a:ext>
            </a:extLst>
          </p:cNvPr>
          <p:cNvPicPr>
            <a:picLocks noChangeAspect="1" noChangeArrowheads="1"/>
          </p:cNvPicPr>
          <p:nvPr/>
        </p:nvPicPr>
        <p:blipFill>
          <a:blip r:embed="rId3" cstate="print">
            <a:lum bright="-18000" contrast="6000"/>
            <a:extLst>
              <a:ext uri="{28A0092B-C50C-407E-A947-70E740481C1C}">
                <a14:useLocalDpi xmlns:a14="http://schemas.microsoft.com/office/drawing/2010/main" val="0"/>
              </a:ext>
            </a:extLst>
          </a:blip>
          <a:srcRect l="2943" t="11873" r="8095" b="1826"/>
          <a:stretch>
            <a:fillRect/>
          </a:stretch>
        </p:blipFill>
        <p:spPr bwMode="auto">
          <a:xfrm>
            <a:off x="4610102" y="3143251"/>
            <a:ext cx="1754981" cy="137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fig 4">
            <a:extLst>
              <a:ext uri="{FF2B5EF4-FFF2-40B4-BE49-F238E27FC236}">
                <a16:creationId xmlns="" xmlns:a16="http://schemas.microsoft.com/office/drawing/2014/main" id="{BD3EB68B-A087-429F-B6AE-C264491BD7A0}"/>
              </a:ext>
            </a:extLst>
          </p:cNvPr>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l="5681" t="23640" r="-1106" b="18782"/>
          <a:stretch>
            <a:fillRect/>
          </a:stretch>
        </p:blipFill>
        <p:spPr bwMode="auto">
          <a:xfrm>
            <a:off x="2838450" y="3143251"/>
            <a:ext cx="1600200" cy="137279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8918" name="Text Box 6">
            <a:extLst>
              <a:ext uri="{FF2B5EF4-FFF2-40B4-BE49-F238E27FC236}">
                <a16:creationId xmlns="" xmlns:a16="http://schemas.microsoft.com/office/drawing/2014/main" id="{DB539252-A297-4C6E-A4DE-C48BCA5A1083}"/>
              </a:ext>
            </a:extLst>
          </p:cNvPr>
          <p:cNvSpPr txBox="1">
            <a:spLocks noChangeArrowheads="1"/>
          </p:cNvSpPr>
          <p:nvPr/>
        </p:nvSpPr>
        <p:spPr bwMode="auto">
          <a:xfrm>
            <a:off x="2838450" y="1543052"/>
            <a:ext cx="1485900" cy="119109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r>
              <a:rPr lang="en-IN" sz="1050" b="1" dirty="0" err="1"/>
              <a:t>TF</a:t>
            </a:r>
            <a:r>
              <a:rPr lang="en-IN" sz="1050" b="1" dirty="0"/>
              <a:t> COILS</a:t>
            </a:r>
          </a:p>
          <a:p>
            <a:pPr marL="171450" indent="-171450"/>
            <a:r>
              <a:rPr lang="en-IN" sz="1050" dirty="0" smtClean="0"/>
              <a:t>Picture </a:t>
            </a:r>
            <a:r>
              <a:rPr lang="en-IN" sz="1050" dirty="0"/>
              <a:t>Frame, </a:t>
            </a:r>
            <a:r>
              <a:rPr lang="en-IN" sz="1050" dirty="0" smtClean="0"/>
              <a:t>water cooled</a:t>
            </a:r>
            <a:r>
              <a:rPr lang="en-IN" sz="1050" dirty="0"/>
              <a:t>, </a:t>
            </a:r>
            <a:r>
              <a:rPr lang="en-IN" sz="1050" dirty="0" smtClean="0"/>
              <a:t>Copper</a:t>
            </a:r>
          </a:p>
          <a:p>
            <a:pPr marL="171450" indent="-171450"/>
            <a:r>
              <a:rPr lang="en-IN" sz="1050" dirty="0" smtClean="0"/>
              <a:t>Length </a:t>
            </a:r>
            <a:r>
              <a:rPr lang="en-IN" sz="1050" dirty="0"/>
              <a:t>(mm) </a:t>
            </a:r>
            <a:r>
              <a:rPr lang="en-IN" sz="1050" dirty="0" smtClean="0"/>
              <a:t>1260.0</a:t>
            </a:r>
          </a:p>
          <a:p>
            <a:pPr marL="171450" indent="-171450"/>
            <a:r>
              <a:rPr lang="en-IN" sz="1050" dirty="0" smtClean="0"/>
              <a:t>Width </a:t>
            </a:r>
            <a:r>
              <a:rPr lang="en-IN" sz="1050" dirty="0"/>
              <a:t>coil (</a:t>
            </a:r>
            <a:r>
              <a:rPr lang="en-IN" sz="1050" dirty="0" smtClean="0"/>
              <a:t>mm) 1030.0</a:t>
            </a:r>
            <a:endParaRPr lang="en-IN" sz="1050" dirty="0"/>
          </a:p>
        </p:txBody>
      </p:sp>
      <p:sp>
        <p:nvSpPr>
          <p:cNvPr id="38920" name="Text Box 8">
            <a:extLst>
              <a:ext uri="{FF2B5EF4-FFF2-40B4-BE49-F238E27FC236}">
                <a16:creationId xmlns="" xmlns:a16="http://schemas.microsoft.com/office/drawing/2014/main" id="{05C5A3B7-6CED-49D5-8C75-88918405AABC}"/>
              </a:ext>
            </a:extLst>
          </p:cNvPr>
          <p:cNvSpPr txBox="1">
            <a:spLocks noChangeArrowheads="1"/>
          </p:cNvSpPr>
          <p:nvPr/>
        </p:nvSpPr>
        <p:spPr bwMode="auto">
          <a:xfrm>
            <a:off x="6420320" y="1021960"/>
            <a:ext cx="32575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a:spcBef>
                <a:spcPct val="50000"/>
              </a:spcBef>
              <a:buNone/>
            </a:pPr>
            <a:r>
              <a:rPr lang="en-US" altLang="en-US" sz="1500" b="1" dirty="0">
                <a:solidFill>
                  <a:srgbClr val="FF3300"/>
                </a:solidFill>
                <a:latin typeface="Arial" panose="020B0604020202020204" pitchFamily="34" charset="0"/>
              </a:rPr>
              <a:t>SUPERCONDUCTING  COILS</a:t>
            </a:r>
          </a:p>
        </p:txBody>
      </p:sp>
      <p:pic>
        <p:nvPicPr>
          <p:cNvPr id="38921" name="Picture 9" descr="TR1-1">
            <a:extLst>
              <a:ext uri="{FF2B5EF4-FFF2-40B4-BE49-F238E27FC236}">
                <a16:creationId xmlns="" xmlns:a16="http://schemas.microsoft.com/office/drawing/2014/main" id="{BEE1931F-426A-449E-B3FB-1E243A7347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899" t="36263" r="7246" b="-162"/>
          <a:stretch>
            <a:fillRect/>
          </a:stretch>
        </p:blipFill>
        <p:spPr bwMode="auto">
          <a:xfrm>
            <a:off x="2838450" y="4686302"/>
            <a:ext cx="35433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0" descr="Inner-pf-assembly">
            <a:extLst>
              <a:ext uri="{FF2B5EF4-FFF2-40B4-BE49-F238E27FC236}">
                <a16:creationId xmlns="" xmlns:a16="http://schemas.microsoft.com/office/drawing/2014/main" id="{394FC25D-B4BB-4A0F-AAEB-A00942F0A88C}"/>
              </a:ext>
            </a:extLst>
          </p:cNvPr>
          <p:cNvPicPr>
            <a:picLocks noChangeAspect="1" noChangeArrowheads="1"/>
          </p:cNvPicPr>
          <p:nvPr/>
        </p:nvPicPr>
        <p:blipFill>
          <a:blip r:embed="rId6" cstate="print">
            <a:lum bright="18000" contrast="12000"/>
            <a:extLst>
              <a:ext uri="{28A0092B-C50C-407E-A947-70E740481C1C}">
                <a14:useLocalDpi xmlns:a14="http://schemas.microsoft.com/office/drawing/2010/main" val="0"/>
              </a:ext>
            </a:extLst>
          </a:blip>
          <a:srcRect/>
          <a:stretch>
            <a:fillRect/>
          </a:stretch>
        </p:blipFill>
        <p:spPr bwMode="auto">
          <a:xfrm>
            <a:off x="6497954" y="3829050"/>
            <a:ext cx="1412081"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1" descr="018">
            <a:extLst>
              <a:ext uri="{FF2B5EF4-FFF2-40B4-BE49-F238E27FC236}">
                <a16:creationId xmlns="" xmlns:a16="http://schemas.microsoft.com/office/drawing/2014/main" id="{FE5BB24B-D3CC-48D0-95F6-7DD881DA0399}"/>
              </a:ext>
            </a:extLst>
          </p:cNvPr>
          <p:cNvPicPr>
            <a:picLocks noChangeAspect="1" noChangeArrowheads="1"/>
          </p:cNvPicPr>
          <p:nvPr/>
        </p:nvPicPr>
        <p:blipFill>
          <a:blip r:embed="rId7">
            <a:lum bright="-6000" contrast="36000"/>
            <a:extLst>
              <a:ext uri="{28A0092B-C50C-407E-A947-70E740481C1C}">
                <a14:useLocalDpi xmlns:a14="http://schemas.microsoft.com/office/drawing/2010/main" val="0"/>
              </a:ext>
            </a:extLst>
          </a:blip>
          <a:srcRect t="13686" b="4698"/>
          <a:stretch>
            <a:fillRect/>
          </a:stretch>
        </p:blipFill>
        <p:spPr bwMode="auto">
          <a:xfrm>
            <a:off x="8129588" y="3829050"/>
            <a:ext cx="1412081" cy="17145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8924" name="Picture 12" descr="May25033">
            <a:extLst>
              <a:ext uri="{FF2B5EF4-FFF2-40B4-BE49-F238E27FC236}">
                <a16:creationId xmlns="" xmlns:a16="http://schemas.microsoft.com/office/drawing/2014/main" id="{1774CFF4-BAE9-4C4D-8056-32818CE2B8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4511" y="1409016"/>
            <a:ext cx="1458969"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6" name="Picture 14" descr="TF winding pack">
            <a:extLst>
              <a:ext uri="{FF2B5EF4-FFF2-40B4-BE49-F238E27FC236}">
                <a16:creationId xmlns="" xmlns:a16="http://schemas.microsoft.com/office/drawing/2014/main" id="{0EF356E5-C972-4F23-B3D7-20936676F49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9096" y="2639616"/>
            <a:ext cx="1528763" cy="100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11002" y="1242060"/>
            <a:ext cx="137541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ctr" defTabSz="685800">
              <a:spcBef>
                <a:spcPct val="50000"/>
              </a:spcBef>
              <a:buNone/>
              <a:defRPr sz="1500" b="1">
                <a:solidFill>
                  <a:srgbClr val="FF3300"/>
                </a:solidFill>
                <a:latin typeface="Arial" panose="020B0604020202020204" pitchFamily="34" charset="0"/>
              </a:defRPr>
            </a:lvl1pPr>
            <a:lvl2pPr marL="742950" indent="-285750">
              <a:spcBef>
                <a:spcPct val="20000"/>
              </a:spcBef>
              <a:buChar char="–"/>
              <a:defRPr sz="2800">
                <a:latin typeface="Times New Roman" panose="02020603050405020304" pitchFamily="18" charset="0"/>
              </a:defRPr>
            </a:lvl2pPr>
            <a:lvl3pPr marL="1143000" indent="-228600">
              <a:spcBef>
                <a:spcPct val="20000"/>
              </a:spcBef>
              <a:buChar char="•"/>
              <a:defRPr sz="2400">
                <a:latin typeface="Times New Roman" panose="02020603050405020304" pitchFamily="18" charset="0"/>
              </a:defRPr>
            </a:lvl3pPr>
            <a:lvl4pPr marL="1600200" indent="-228600">
              <a:spcBef>
                <a:spcPct val="20000"/>
              </a:spcBef>
              <a:buChar char="–"/>
              <a:defRPr sz="2000">
                <a:latin typeface="Times New Roman" panose="02020603050405020304" pitchFamily="18" charset="0"/>
              </a:defRPr>
            </a:lvl4pPr>
            <a:lvl5pPr marL="2057400" indent="-228600">
              <a:spcBef>
                <a:spcPct val="20000"/>
              </a:spcBef>
              <a:buChar char="»"/>
              <a:defRPr sz="2000">
                <a:latin typeface="Times New Roman" panose="02020603050405020304" pitchFamily="18" charset="0"/>
              </a:defRPr>
            </a:lvl5pPr>
            <a:lvl6pPr marL="2514600" indent="-228600" eaLnBrk="0" fontAlgn="base" hangingPunct="0">
              <a:spcBef>
                <a:spcPct val="20000"/>
              </a:spcBef>
              <a:spcAft>
                <a:spcPct val="0"/>
              </a:spcAft>
              <a:buChar char="»"/>
              <a:defRPr sz="2000">
                <a:latin typeface="Times New Roman" panose="02020603050405020304" pitchFamily="18" charset="0"/>
              </a:defRPr>
            </a:lvl6pPr>
            <a:lvl7pPr marL="2971800" indent="-228600" eaLnBrk="0" fontAlgn="base" hangingPunct="0">
              <a:spcBef>
                <a:spcPct val="20000"/>
              </a:spcBef>
              <a:spcAft>
                <a:spcPct val="0"/>
              </a:spcAft>
              <a:buChar char="»"/>
              <a:defRPr sz="2000">
                <a:latin typeface="Times New Roman" panose="02020603050405020304" pitchFamily="18" charset="0"/>
              </a:defRPr>
            </a:lvl7pPr>
            <a:lvl8pPr marL="3429000" indent="-228600" eaLnBrk="0" fontAlgn="base" hangingPunct="0">
              <a:spcBef>
                <a:spcPct val="20000"/>
              </a:spcBef>
              <a:spcAft>
                <a:spcPct val="0"/>
              </a:spcAft>
              <a:buChar char="»"/>
              <a:defRPr sz="2000">
                <a:latin typeface="Times New Roman" panose="02020603050405020304" pitchFamily="18" charset="0"/>
              </a:defRPr>
            </a:lvl8pPr>
            <a:lvl9pPr marL="3886200" indent="-228600" eaLnBrk="0" fontAlgn="base" hangingPunct="0">
              <a:spcBef>
                <a:spcPct val="20000"/>
              </a:spcBef>
              <a:spcAft>
                <a:spcPct val="0"/>
              </a:spcAft>
              <a:buChar char="»"/>
              <a:defRPr sz="2000">
                <a:latin typeface="Times New Roman" panose="02020603050405020304" pitchFamily="18" charset="0"/>
              </a:defRPr>
            </a:lvl9pPr>
          </a:lstStyle>
          <a:p>
            <a:r>
              <a:rPr lang="en-IN" dirty="0"/>
              <a:t>Copper Coils</a:t>
            </a:r>
            <a:endParaRPr lang="en-IN" dirty="0"/>
          </a:p>
        </p:txBody>
      </p:sp>
      <p:sp>
        <p:nvSpPr>
          <p:cNvPr id="3" name="TextBox 2"/>
          <p:cNvSpPr txBox="1"/>
          <p:nvPr/>
        </p:nvSpPr>
        <p:spPr>
          <a:xfrm>
            <a:off x="2838450" y="2858692"/>
            <a:ext cx="1543052" cy="430887"/>
          </a:xfrm>
          <a:prstGeom prst="rect">
            <a:avLst/>
          </a:prstGeom>
          <a:noFill/>
        </p:spPr>
        <p:txBody>
          <a:bodyPr wrap="square" rtlCol="0">
            <a:spAutoFit/>
          </a:bodyPr>
          <a:lstStyle>
            <a:defPPr>
              <a:defRPr lang="en-US"/>
            </a:defPPr>
            <a:lvl1pPr>
              <a:defRPr sz="1600">
                <a:latin typeface="Times New Roman" panose="02020603050405020304" pitchFamily="18" charset="0"/>
                <a:cs typeface="Times New Roman" panose="02020603050405020304" pitchFamily="18" charset="0"/>
              </a:defRPr>
            </a:lvl1pPr>
          </a:lstStyle>
          <a:p>
            <a:r>
              <a:rPr lang="en-IN" sz="1100" b="1" dirty="0" err="1"/>
              <a:t>POLOIDAL</a:t>
            </a:r>
            <a:r>
              <a:rPr lang="en-IN" sz="1100" b="1" dirty="0"/>
              <a:t> COILS</a:t>
            </a:r>
            <a:endParaRPr lang="en-US" altLang="en-US" sz="1100" b="1" dirty="0"/>
          </a:p>
          <a:p>
            <a:endParaRPr lang="en-IN" sz="1100" b="1" dirty="0"/>
          </a:p>
        </p:txBody>
      </p:sp>
      <p:sp>
        <p:nvSpPr>
          <p:cNvPr id="4" name="TextBox 3"/>
          <p:cNvSpPr txBox="1"/>
          <p:nvPr/>
        </p:nvSpPr>
        <p:spPr>
          <a:xfrm>
            <a:off x="8049096" y="1482092"/>
            <a:ext cx="1492573" cy="1158779"/>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spcBef>
                <a:spcPct val="20000"/>
              </a:spcBef>
              <a:buChar char="•"/>
              <a:defRPr sz="1050" b="1">
                <a:latin typeface="Times New Roman" panose="02020603050405020304" pitchFamily="18" charset="0"/>
              </a:defRPr>
            </a:lvl1pPr>
            <a:lvl2pPr marL="742950" indent="-285750">
              <a:spcBef>
                <a:spcPct val="20000"/>
              </a:spcBef>
              <a:buChar char="–"/>
              <a:defRPr sz="2800">
                <a:latin typeface="Times New Roman" panose="02020603050405020304" pitchFamily="18" charset="0"/>
              </a:defRPr>
            </a:lvl2pPr>
            <a:lvl3pPr marL="1143000" indent="-228600">
              <a:spcBef>
                <a:spcPct val="20000"/>
              </a:spcBef>
              <a:buChar char="•"/>
              <a:defRPr sz="2400">
                <a:latin typeface="Times New Roman" panose="02020603050405020304" pitchFamily="18" charset="0"/>
              </a:defRPr>
            </a:lvl3pPr>
            <a:lvl4pPr marL="1600200" indent="-228600">
              <a:spcBef>
                <a:spcPct val="20000"/>
              </a:spcBef>
              <a:buChar char="–"/>
              <a:defRPr sz="2000">
                <a:latin typeface="Times New Roman" panose="02020603050405020304" pitchFamily="18" charset="0"/>
              </a:defRPr>
            </a:lvl4pPr>
            <a:lvl5pPr marL="2057400" indent="-228600">
              <a:spcBef>
                <a:spcPct val="20000"/>
              </a:spcBef>
              <a:buChar char="»"/>
              <a:defRPr sz="2000">
                <a:latin typeface="Times New Roman" panose="02020603050405020304" pitchFamily="18" charset="0"/>
              </a:defRPr>
            </a:lvl5pPr>
            <a:lvl6pPr marL="2514600" indent="-228600" eaLnBrk="0" fontAlgn="base" hangingPunct="0">
              <a:spcBef>
                <a:spcPct val="20000"/>
              </a:spcBef>
              <a:spcAft>
                <a:spcPct val="0"/>
              </a:spcAft>
              <a:buChar char="»"/>
              <a:defRPr sz="2000">
                <a:latin typeface="Times New Roman" panose="02020603050405020304" pitchFamily="18" charset="0"/>
              </a:defRPr>
            </a:lvl6pPr>
            <a:lvl7pPr marL="2971800" indent="-228600" eaLnBrk="0" fontAlgn="base" hangingPunct="0">
              <a:spcBef>
                <a:spcPct val="20000"/>
              </a:spcBef>
              <a:spcAft>
                <a:spcPct val="0"/>
              </a:spcAft>
              <a:buChar char="»"/>
              <a:defRPr sz="2000">
                <a:latin typeface="Times New Roman" panose="02020603050405020304" pitchFamily="18" charset="0"/>
              </a:defRPr>
            </a:lvl7pPr>
            <a:lvl8pPr marL="3429000" indent="-228600" eaLnBrk="0" fontAlgn="base" hangingPunct="0">
              <a:spcBef>
                <a:spcPct val="20000"/>
              </a:spcBef>
              <a:spcAft>
                <a:spcPct val="0"/>
              </a:spcAft>
              <a:buChar char="»"/>
              <a:defRPr sz="2000">
                <a:latin typeface="Times New Roman" panose="02020603050405020304" pitchFamily="18" charset="0"/>
              </a:defRPr>
            </a:lvl8pPr>
            <a:lvl9pPr marL="3886200" indent="-228600" eaLnBrk="0" fontAlgn="base" hangingPunct="0">
              <a:spcBef>
                <a:spcPct val="20000"/>
              </a:spcBef>
              <a:spcAft>
                <a:spcPct val="0"/>
              </a:spcAft>
              <a:buChar char="»"/>
              <a:defRPr sz="2000">
                <a:latin typeface="Times New Roman" panose="02020603050405020304" pitchFamily="18" charset="0"/>
              </a:defRPr>
            </a:lvl9pPr>
          </a:lstStyle>
          <a:p>
            <a:pPr>
              <a:buNone/>
            </a:pPr>
            <a:r>
              <a:rPr lang="en-IN" dirty="0" err="1" smtClean="0"/>
              <a:t>TF</a:t>
            </a:r>
            <a:r>
              <a:rPr lang="en-IN" dirty="0" smtClean="0"/>
              <a:t> </a:t>
            </a:r>
            <a:r>
              <a:rPr lang="en-IN" dirty="0"/>
              <a:t>COIL</a:t>
            </a:r>
          </a:p>
          <a:p>
            <a:pPr marL="171450" indent="-171450"/>
            <a:r>
              <a:rPr lang="en-IN" b="0" dirty="0" smtClean="0"/>
              <a:t>D-Shaped;</a:t>
            </a:r>
          </a:p>
          <a:p>
            <a:pPr marL="171450" indent="-171450"/>
            <a:r>
              <a:rPr lang="en-IN" b="0" dirty="0" err="1" smtClean="0"/>
              <a:t>X-section:194x144</a:t>
            </a:r>
            <a:r>
              <a:rPr lang="en-IN" b="0" dirty="0"/>
              <a:t> </a:t>
            </a:r>
            <a:r>
              <a:rPr lang="en-IN" b="0" dirty="0" err="1" smtClean="0"/>
              <a:t>mm2</a:t>
            </a:r>
            <a:endParaRPr lang="en-IN" b="0" dirty="0"/>
          </a:p>
          <a:p>
            <a:pPr marL="171450" indent="-171450"/>
            <a:r>
              <a:rPr lang="pt-BR" b="0" dirty="0" smtClean="0"/>
              <a:t>Dim</a:t>
            </a:r>
            <a:r>
              <a:rPr lang="pt-BR" b="0" dirty="0"/>
              <a:t>: 2.59 m ´ 1.53 m</a:t>
            </a:r>
            <a:endParaRPr lang="en-IN" b="0" dirty="0"/>
          </a:p>
        </p:txBody>
      </p:sp>
    </p:spTree>
    <p:extLst>
      <p:ext uri="{BB962C8B-B14F-4D97-AF65-F5344CB8AC3E}">
        <p14:creationId xmlns:p14="http://schemas.microsoft.com/office/powerpoint/2010/main" val="3691086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aditya icrh">
            <a:extLst>
              <a:ext uri="{FF2B5EF4-FFF2-40B4-BE49-F238E27FC236}">
                <a16:creationId xmlns="" xmlns:a16="http://schemas.microsoft.com/office/drawing/2014/main" id="{B4971B2C-015B-F44D-BB93-1D72EB2BE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43" y="1327540"/>
            <a:ext cx="2380848" cy="342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Object 5">
            <a:extLst>
              <a:ext uri="{FF2B5EF4-FFF2-40B4-BE49-F238E27FC236}">
                <a16:creationId xmlns="" xmlns:a16="http://schemas.microsoft.com/office/drawing/2014/main" id="{E7F4CD7D-DFAF-E241-9DAD-BA29D43B453F}"/>
              </a:ext>
            </a:extLst>
          </p:cNvPr>
          <p:cNvGraphicFramePr>
            <a:graphicFrameLocks noChangeAspect="1"/>
          </p:cNvGraphicFramePr>
          <p:nvPr>
            <p:extLst>
              <p:ext uri="{D42A27DB-BD31-4B8C-83A1-F6EECF244321}">
                <p14:modId xmlns:p14="http://schemas.microsoft.com/office/powerpoint/2010/main" val="1812079297"/>
              </p:ext>
            </p:extLst>
          </p:nvPr>
        </p:nvGraphicFramePr>
        <p:xfrm>
          <a:off x="5682055" y="1327540"/>
          <a:ext cx="2471345" cy="3421862"/>
        </p:xfrm>
        <a:graphic>
          <a:graphicData uri="http://schemas.openxmlformats.org/presentationml/2006/ole">
            <mc:AlternateContent xmlns:mc="http://schemas.openxmlformats.org/markup-compatibility/2006">
              <mc:Choice xmlns:v="urn:schemas-microsoft-com:vml" Requires="v">
                <p:oleObj spid="_x0000_s5150" name="Clip" r:id="rId4" imgW="7683500" imgH="11366500" progId="MS_ClipArt_Gallery.2">
                  <p:embed/>
                </p:oleObj>
              </mc:Choice>
              <mc:Fallback>
                <p:oleObj name="Clip" r:id="rId4" imgW="7683500" imgH="11366500" progId="MS_ClipArt_Gallery.2">
                  <p:embed/>
                  <p:pic>
                    <p:nvPicPr>
                      <p:cNvPr id="131077" name="Object 5">
                        <a:extLst>
                          <a:ext uri="{FF2B5EF4-FFF2-40B4-BE49-F238E27FC236}">
                            <a16:creationId xmlns="" xmlns:a16="http://schemas.microsoft.com/office/drawing/2014/main" id="{D3CEDD92-7907-D145-8C75-AAD96038A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055" y="1327540"/>
                        <a:ext cx="2471345" cy="3421862"/>
                      </a:xfrm>
                      <a:prstGeom prst="rect">
                        <a:avLst/>
                      </a:prstGeom>
                      <a:noFill/>
                      <a:ln>
                        <a:noFill/>
                      </a:ln>
                      <a:effectLst/>
                    </p:spPr>
                  </p:pic>
                </p:oleObj>
              </mc:Fallback>
            </mc:AlternateContent>
          </a:graphicData>
        </a:graphic>
      </p:graphicFrame>
      <p:pic>
        <p:nvPicPr>
          <p:cNvPr id="23" name="Picture 22">
            <a:extLst>
              <a:ext uri="{FF2B5EF4-FFF2-40B4-BE49-F238E27FC236}">
                <a16:creationId xmlns="" xmlns:a16="http://schemas.microsoft.com/office/drawing/2014/main" id="{C7DC1308-7F35-8E45-9DF7-87A5B5158648}"/>
              </a:ext>
            </a:extLst>
          </p:cNvPr>
          <p:cNvPicPr>
            <a:picLocks noChangeAspect="1"/>
          </p:cNvPicPr>
          <p:nvPr/>
        </p:nvPicPr>
        <p:blipFill rotWithShape="1">
          <a:blip r:embed="rId6"/>
          <a:srcRect l="25333" t="19911" r="29867" b="6488"/>
          <a:stretch/>
        </p:blipFill>
        <p:spPr>
          <a:xfrm>
            <a:off x="8545288" y="1327540"/>
            <a:ext cx="2775653" cy="3420000"/>
          </a:xfrm>
          <a:prstGeom prst="rect">
            <a:avLst/>
          </a:prstGeom>
        </p:spPr>
      </p:pic>
      <p:pic>
        <p:nvPicPr>
          <p:cNvPr id="24" name="Picture 2" descr="Image result for sst-1 lhcd">
            <a:extLst>
              <a:ext uri="{FF2B5EF4-FFF2-40B4-BE49-F238E27FC236}">
                <a16:creationId xmlns="" xmlns:a16="http://schemas.microsoft.com/office/drawing/2014/main" id="{60F0B7DF-12C2-C74C-8EC8-0E6B120E39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680" t="13866" r="5301" b="18431"/>
          <a:stretch/>
        </p:blipFill>
        <p:spPr bwMode="auto">
          <a:xfrm>
            <a:off x="2945376" y="1327540"/>
            <a:ext cx="2424716" cy="342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1F186595-2EE8-3F4D-8115-400CA04962B4}"/>
              </a:ext>
            </a:extLst>
          </p:cNvPr>
          <p:cNvSpPr txBox="1"/>
          <p:nvPr/>
        </p:nvSpPr>
        <p:spPr>
          <a:xfrm>
            <a:off x="731520" y="4948518"/>
            <a:ext cx="1484894" cy="369332"/>
          </a:xfrm>
          <a:prstGeom prst="rect">
            <a:avLst/>
          </a:prstGeom>
          <a:noFill/>
        </p:spPr>
        <p:txBody>
          <a:bodyPr wrap="none" rtlCol="0">
            <a:spAutoFit/>
          </a:bodyPr>
          <a:lstStyle/>
          <a:p>
            <a:r>
              <a:rPr lang="en-US" dirty="0"/>
              <a:t>ICRH Antenna</a:t>
            </a:r>
          </a:p>
        </p:txBody>
      </p:sp>
      <p:sp>
        <p:nvSpPr>
          <p:cNvPr id="26" name="TextBox 25">
            <a:extLst>
              <a:ext uri="{FF2B5EF4-FFF2-40B4-BE49-F238E27FC236}">
                <a16:creationId xmlns="" xmlns:a16="http://schemas.microsoft.com/office/drawing/2014/main" id="{1630B70B-27BD-4B47-ACC0-B30EBF52EF29}"/>
              </a:ext>
            </a:extLst>
          </p:cNvPr>
          <p:cNvSpPr txBox="1"/>
          <p:nvPr/>
        </p:nvSpPr>
        <p:spPr>
          <a:xfrm>
            <a:off x="3296152" y="4961062"/>
            <a:ext cx="1723164" cy="369332"/>
          </a:xfrm>
          <a:prstGeom prst="rect">
            <a:avLst/>
          </a:prstGeom>
          <a:noFill/>
        </p:spPr>
        <p:txBody>
          <a:bodyPr wrap="none" rtlCol="0">
            <a:spAutoFit/>
          </a:bodyPr>
          <a:lstStyle/>
          <a:p>
            <a:r>
              <a:rPr lang="en-US" dirty="0"/>
              <a:t>3.7 GHz Klystron</a:t>
            </a:r>
          </a:p>
        </p:txBody>
      </p:sp>
      <p:sp>
        <p:nvSpPr>
          <p:cNvPr id="27" name="TextBox 26">
            <a:extLst>
              <a:ext uri="{FF2B5EF4-FFF2-40B4-BE49-F238E27FC236}">
                <a16:creationId xmlns="" xmlns:a16="http://schemas.microsoft.com/office/drawing/2014/main" id="{E2B3936D-36A0-EE47-A528-12A2755FA8C1}"/>
              </a:ext>
            </a:extLst>
          </p:cNvPr>
          <p:cNvSpPr txBox="1"/>
          <p:nvPr/>
        </p:nvSpPr>
        <p:spPr>
          <a:xfrm>
            <a:off x="6173092" y="4945585"/>
            <a:ext cx="1747979" cy="369332"/>
          </a:xfrm>
          <a:prstGeom prst="rect">
            <a:avLst/>
          </a:prstGeom>
          <a:noFill/>
        </p:spPr>
        <p:txBody>
          <a:bodyPr wrap="none" rtlCol="0">
            <a:spAutoFit/>
          </a:bodyPr>
          <a:lstStyle/>
          <a:p>
            <a:r>
              <a:rPr lang="en-US" dirty="0"/>
              <a:t>28 GHz Gyrotron</a:t>
            </a:r>
          </a:p>
        </p:txBody>
      </p:sp>
      <p:sp>
        <p:nvSpPr>
          <p:cNvPr id="28" name="TextBox 27">
            <a:extLst>
              <a:ext uri="{FF2B5EF4-FFF2-40B4-BE49-F238E27FC236}">
                <a16:creationId xmlns="" xmlns:a16="http://schemas.microsoft.com/office/drawing/2014/main" id="{4ADADE71-D7E9-1C49-9A21-93FD889B2AC6}"/>
              </a:ext>
            </a:extLst>
          </p:cNvPr>
          <p:cNvSpPr txBox="1"/>
          <p:nvPr/>
        </p:nvSpPr>
        <p:spPr>
          <a:xfrm>
            <a:off x="8865875" y="4945585"/>
            <a:ext cx="2607573" cy="369332"/>
          </a:xfrm>
          <a:prstGeom prst="rect">
            <a:avLst/>
          </a:prstGeom>
          <a:noFill/>
        </p:spPr>
        <p:txBody>
          <a:bodyPr wrap="none" rtlCol="0">
            <a:spAutoFit/>
          </a:bodyPr>
          <a:lstStyle/>
          <a:p>
            <a:r>
              <a:rPr lang="en-US" dirty="0"/>
              <a:t>NBI systems development</a:t>
            </a:r>
          </a:p>
        </p:txBody>
      </p:sp>
      <p:sp>
        <p:nvSpPr>
          <p:cNvPr id="8" name="TextBox 7">
            <a:extLst>
              <a:ext uri="{FF2B5EF4-FFF2-40B4-BE49-F238E27FC236}">
                <a16:creationId xmlns="" xmlns:a16="http://schemas.microsoft.com/office/drawing/2014/main" id="{655B6321-8ADC-9D44-9D5A-70FDEF34C49C}"/>
              </a:ext>
            </a:extLst>
          </p:cNvPr>
          <p:cNvSpPr txBox="1"/>
          <p:nvPr/>
        </p:nvSpPr>
        <p:spPr>
          <a:xfrm>
            <a:off x="4038599" y="270587"/>
            <a:ext cx="4258858" cy="461665"/>
          </a:xfrm>
          <a:prstGeom prst="rect">
            <a:avLst/>
          </a:prstGeom>
          <a:noFill/>
        </p:spPr>
        <p:txBody>
          <a:bodyPr wrap="none" rtlCol="0">
            <a:spAutoFit/>
          </a:bodyPr>
          <a:lstStyle/>
          <a:p>
            <a:r>
              <a:rPr lang="en-US" sz="2400" dirty="0">
                <a:solidFill>
                  <a:srgbClr val="7030A0"/>
                </a:solidFill>
              </a:rPr>
              <a:t>Heating &amp; Current Drive Systems</a:t>
            </a:r>
          </a:p>
        </p:txBody>
      </p:sp>
    </p:spTree>
    <p:extLst>
      <p:ext uri="{BB962C8B-B14F-4D97-AF65-F5344CB8AC3E}">
        <p14:creationId xmlns:p14="http://schemas.microsoft.com/office/powerpoint/2010/main" val="42796264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884A0B-FFBF-E84F-B5EB-20D1D790D53A}"/>
              </a:ext>
            </a:extLst>
          </p:cNvPr>
          <p:cNvSpPr>
            <a:spLocks noGrp="1"/>
          </p:cNvSpPr>
          <p:nvPr>
            <p:ph type="title"/>
          </p:nvPr>
        </p:nvSpPr>
        <p:spPr>
          <a:xfrm>
            <a:off x="894184" y="2193925"/>
            <a:ext cx="10515600" cy="1325563"/>
          </a:xfrm>
        </p:spPr>
        <p:txBody>
          <a:bodyPr/>
          <a:lstStyle/>
          <a:p>
            <a:r>
              <a:rPr lang="en-US" dirty="0"/>
              <a:t>ITER !</a:t>
            </a:r>
          </a:p>
        </p:txBody>
      </p:sp>
    </p:spTree>
    <p:extLst>
      <p:ext uri="{BB962C8B-B14F-4D97-AF65-F5344CB8AC3E}">
        <p14:creationId xmlns:p14="http://schemas.microsoft.com/office/powerpoint/2010/main" val="30927442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7210" b="29193"/>
          <a:stretch/>
        </p:blipFill>
        <p:spPr>
          <a:xfrm>
            <a:off x="953968" y="1066075"/>
            <a:ext cx="4769934" cy="4287520"/>
          </a:xfrm>
          <a:prstGeom prst="rect">
            <a:avLst/>
          </a:prstGeom>
        </p:spPr>
      </p:pic>
      <p:sp>
        <p:nvSpPr>
          <p:cNvPr id="2" name="Title 1"/>
          <p:cNvSpPr>
            <a:spLocks noGrp="1"/>
          </p:cNvSpPr>
          <p:nvPr>
            <p:ph type="title"/>
          </p:nvPr>
        </p:nvSpPr>
        <p:spPr>
          <a:xfrm>
            <a:off x="1261872" y="294198"/>
            <a:ext cx="9692640" cy="645602"/>
          </a:xfrm>
        </p:spPr>
        <p:txBody>
          <a:bodyPr>
            <a:normAutofit/>
          </a:bodyPr>
          <a:lstStyle/>
          <a:p>
            <a:r>
              <a:rPr lang="en-US" sz="3200" dirty="0"/>
              <a:t>India’s Participation, background work</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64126" y="1092200"/>
            <a:ext cx="4028224" cy="5371725"/>
          </a:xfrm>
        </p:spPr>
      </p:pic>
      <p:sp>
        <p:nvSpPr>
          <p:cNvPr id="8" name="TextBox 7"/>
          <p:cNvSpPr txBox="1"/>
          <p:nvPr/>
        </p:nvSpPr>
        <p:spPr>
          <a:xfrm>
            <a:off x="6103599" y="4149635"/>
            <a:ext cx="5189241" cy="1477328"/>
          </a:xfrm>
          <a:prstGeom prst="rect">
            <a:avLst/>
          </a:prstGeom>
          <a:solidFill>
            <a:srgbClr val="FFFF00"/>
          </a:solidFill>
        </p:spPr>
        <p:txBody>
          <a:bodyPr wrap="none" rtlCol="0">
            <a:spAutoFit/>
          </a:bodyPr>
          <a:lstStyle/>
          <a:p>
            <a:r>
              <a:rPr lang="en-US" b="1" dirty="0"/>
              <a:t>For High Technology &amp; Space:</a:t>
            </a:r>
          </a:p>
          <a:p>
            <a:r>
              <a:rPr lang="en-US" dirty="0"/>
              <a:t>India has expressed its interest in ITER and a </a:t>
            </a:r>
          </a:p>
          <a:p>
            <a:r>
              <a:rPr lang="en-US" dirty="0"/>
              <a:t>willingness to contribute. The United States </a:t>
            </a:r>
          </a:p>
          <a:p>
            <a:r>
              <a:rPr lang="en-US" dirty="0"/>
              <a:t>will consult with its partners considering </a:t>
            </a:r>
          </a:p>
          <a:p>
            <a:r>
              <a:rPr lang="en-US" dirty="0"/>
              <a:t>India’s participation. </a:t>
            </a:r>
          </a:p>
        </p:txBody>
      </p:sp>
      <p:sp>
        <p:nvSpPr>
          <p:cNvPr id="9" name="TextBox 8"/>
          <p:cNvSpPr txBox="1"/>
          <p:nvPr/>
        </p:nvSpPr>
        <p:spPr>
          <a:xfrm rot="19744450">
            <a:off x="5801351" y="3825270"/>
            <a:ext cx="1226618" cy="369332"/>
          </a:xfrm>
          <a:prstGeom prst="rect">
            <a:avLst/>
          </a:prstGeom>
          <a:solidFill>
            <a:schemeClr val="accent1">
              <a:lumMod val="40000"/>
              <a:lumOff val="60000"/>
            </a:schemeClr>
          </a:solidFill>
        </p:spPr>
        <p:txBody>
          <a:bodyPr wrap="none" rtlCol="0">
            <a:spAutoFit/>
          </a:bodyPr>
          <a:lstStyle/>
          <a:p>
            <a:r>
              <a:rPr lang="en-US" dirty="0"/>
              <a:t>July 2005</a:t>
            </a:r>
          </a:p>
        </p:txBody>
      </p:sp>
      <p:sp>
        <p:nvSpPr>
          <p:cNvPr id="3" name="Rectangle 2"/>
          <p:cNvSpPr/>
          <p:nvPr/>
        </p:nvSpPr>
        <p:spPr>
          <a:xfrm>
            <a:off x="868472" y="3347332"/>
            <a:ext cx="4099768" cy="2246769"/>
          </a:xfrm>
          <a:prstGeom prst="rect">
            <a:avLst/>
          </a:prstGeom>
          <a:solidFill>
            <a:srgbClr val="FFFF00"/>
          </a:solidFill>
        </p:spPr>
        <p:txBody>
          <a:bodyPr wrap="square">
            <a:spAutoFit/>
          </a:bodyPr>
          <a:lstStyle/>
          <a:p>
            <a:r>
              <a:rPr lang="en-US" sz="2000" dirty="0">
                <a:latin typeface="Arial" charset="0"/>
              </a:rPr>
              <a:t>“We are watching the recent </a:t>
            </a:r>
          </a:p>
          <a:p>
            <a:r>
              <a:rPr lang="en-US" sz="2000" dirty="0">
                <a:latin typeface="Arial" charset="0"/>
              </a:rPr>
              <a:t>developments in the progress </a:t>
            </a:r>
          </a:p>
          <a:p>
            <a:r>
              <a:rPr lang="en-US" sz="2000" dirty="0">
                <a:latin typeface="Arial" charset="0"/>
              </a:rPr>
              <a:t>of ITER and would be keen on</a:t>
            </a:r>
          </a:p>
          <a:p>
            <a:r>
              <a:rPr lang="en-US" sz="2000" dirty="0">
                <a:latin typeface="Arial" charset="0"/>
              </a:rPr>
              <a:t> opportunities of participation in </a:t>
            </a:r>
          </a:p>
          <a:p>
            <a:r>
              <a:rPr lang="en-US" sz="2000" dirty="0">
                <a:latin typeface="Arial" charset="0"/>
              </a:rPr>
              <a:t>this international effort. “</a:t>
            </a:r>
          </a:p>
          <a:p>
            <a:endParaRPr lang="en-US" sz="2000" dirty="0">
              <a:latin typeface="Arial" charset="0"/>
            </a:endParaRPr>
          </a:p>
          <a:p>
            <a:r>
              <a:rPr lang="en-US" sz="2000" dirty="0">
                <a:latin typeface="Arial" charset="0"/>
              </a:rPr>
              <a:t>Dr. Anil </a:t>
            </a:r>
            <a:r>
              <a:rPr lang="en-US" sz="2000" dirty="0" err="1">
                <a:latin typeface="Arial" charset="0"/>
              </a:rPr>
              <a:t>Kakodkar</a:t>
            </a:r>
            <a:r>
              <a:rPr lang="en-US" sz="2000" dirty="0">
                <a:latin typeface="Arial" charset="0"/>
              </a:rPr>
              <a:t>, 2003</a:t>
            </a:r>
            <a:endParaRPr lang="en-US" sz="2000" dirty="0"/>
          </a:p>
        </p:txBody>
      </p:sp>
    </p:spTree>
    <p:extLst>
      <p:ext uri="{BB962C8B-B14F-4D97-AF65-F5344CB8AC3E}">
        <p14:creationId xmlns:p14="http://schemas.microsoft.com/office/powerpoint/2010/main" val="9784962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96286B5-F6E7-F64B-A935-50CFE26FC105}"/>
              </a:ext>
            </a:extLst>
          </p:cNvPr>
          <p:cNvPicPr>
            <a:picLocks noChangeAspect="1"/>
          </p:cNvPicPr>
          <p:nvPr/>
        </p:nvPicPr>
        <p:blipFill rotWithShape="1">
          <a:blip r:embed="rId2"/>
          <a:srcRect b="13016"/>
          <a:stretch/>
        </p:blipFill>
        <p:spPr>
          <a:xfrm>
            <a:off x="234184" y="746760"/>
            <a:ext cx="5582347" cy="5965371"/>
          </a:xfrm>
          <a:prstGeom prst="rect">
            <a:avLst/>
          </a:prstGeom>
        </p:spPr>
      </p:pic>
      <p:sp>
        <p:nvSpPr>
          <p:cNvPr id="5" name="TextBox 4">
            <a:extLst>
              <a:ext uri="{FF2B5EF4-FFF2-40B4-BE49-F238E27FC236}">
                <a16:creationId xmlns="" xmlns:a16="http://schemas.microsoft.com/office/drawing/2014/main" id="{455E6369-32D8-6F49-858F-5CFE523AE243}"/>
              </a:ext>
            </a:extLst>
          </p:cNvPr>
          <p:cNvSpPr txBox="1"/>
          <p:nvPr/>
        </p:nvSpPr>
        <p:spPr>
          <a:xfrm>
            <a:off x="5693227" y="1146870"/>
            <a:ext cx="6366440" cy="452431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Professor Predhiman K. Kaw, Chairman, prepared the report on behalf of the IFRC, reflecting members' personal views on the latest achievements in fusion research, including magnetic and inertial confinement scenarios.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report describes fusion fundamentals and progress in fusion science and technology, with ITER as a possible partner in the realization of self-sustainable burning plasma. The importance of the socio-economic aspects of energy production using fusion power plants is also covered.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Noting that applications of plasma science are of broad interest to the Member States, the report addresses the topic of plasma physics to assist in understanding the achievements of better coatings, cheaper light sources, improved heat-resistant materials and other high-technology materials. ”</a:t>
            </a:r>
          </a:p>
        </p:txBody>
      </p:sp>
      <p:sp>
        <p:nvSpPr>
          <p:cNvPr id="6" name="TextBox 5">
            <a:extLst>
              <a:ext uri="{FF2B5EF4-FFF2-40B4-BE49-F238E27FC236}">
                <a16:creationId xmlns="" xmlns:a16="http://schemas.microsoft.com/office/drawing/2014/main" id="{D3BFACC6-4C7A-9E47-A874-D5B00EAAC72F}"/>
              </a:ext>
            </a:extLst>
          </p:cNvPr>
          <p:cNvSpPr txBox="1"/>
          <p:nvPr/>
        </p:nvSpPr>
        <p:spPr>
          <a:xfrm>
            <a:off x="7696200" y="746760"/>
            <a:ext cx="774571" cy="400110"/>
          </a:xfrm>
          <a:prstGeom prst="rect">
            <a:avLst/>
          </a:prstGeom>
          <a:noFill/>
        </p:spPr>
        <p:txBody>
          <a:bodyPr wrap="none" rtlCol="0">
            <a:spAutoFit/>
          </a:bodyPr>
          <a:lstStyle/>
          <a:p>
            <a:r>
              <a:rPr lang="en-US" sz="2000" b="1" dirty="0"/>
              <a:t>2005</a:t>
            </a:r>
          </a:p>
        </p:txBody>
      </p:sp>
      <p:sp>
        <p:nvSpPr>
          <p:cNvPr id="7" name="Rectangle 6">
            <a:extLst>
              <a:ext uri="{FF2B5EF4-FFF2-40B4-BE49-F238E27FC236}">
                <a16:creationId xmlns="" xmlns:a16="http://schemas.microsoft.com/office/drawing/2014/main" id="{8788C917-BBEF-8A44-9363-AF50B1111322}"/>
              </a:ext>
            </a:extLst>
          </p:cNvPr>
          <p:cNvSpPr/>
          <p:nvPr/>
        </p:nvSpPr>
        <p:spPr>
          <a:xfrm>
            <a:off x="1687286" y="5257800"/>
            <a:ext cx="4005941" cy="1454331"/>
          </a:xfrm>
          <a:prstGeom prst="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860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A83AFCA-7CFA-F34D-8D03-67376D6BA017}"/>
              </a:ext>
            </a:extLst>
          </p:cNvPr>
          <p:cNvSpPr txBox="1"/>
          <p:nvPr/>
        </p:nvSpPr>
        <p:spPr>
          <a:xfrm>
            <a:off x="2667000" y="1132114"/>
            <a:ext cx="7324569" cy="584775"/>
          </a:xfrm>
          <a:prstGeom prst="rect">
            <a:avLst/>
          </a:prstGeom>
          <a:noFill/>
        </p:spPr>
        <p:txBody>
          <a:bodyPr wrap="none" rtlCol="0">
            <a:spAutoFit/>
          </a:bodyPr>
          <a:lstStyle/>
          <a:p>
            <a:r>
              <a:rPr lang="en-US" sz="3200" dirty="0"/>
              <a:t>The road to ITER has been very challenging</a:t>
            </a:r>
          </a:p>
        </p:txBody>
      </p:sp>
      <p:sp>
        <p:nvSpPr>
          <p:cNvPr id="3" name="TextBox 2">
            <a:extLst>
              <a:ext uri="{FF2B5EF4-FFF2-40B4-BE49-F238E27FC236}">
                <a16:creationId xmlns="" xmlns:a16="http://schemas.microsoft.com/office/drawing/2014/main" id="{E91DFEBE-E2E7-1A43-9B99-E3E47A8DF37D}"/>
              </a:ext>
            </a:extLst>
          </p:cNvPr>
          <p:cNvSpPr txBox="1"/>
          <p:nvPr/>
        </p:nvSpPr>
        <p:spPr>
          <a:xfrm>
            <a:off x="620487" y="2405742"/>
            <a:ext cx="10853056" cy="3139321"/>
          </a:xfrm>
          <a:prstGeom prst="rect">
            <a:avLst/>
          </a:prstGeom>
          <a:noFill/>
        </p:spPr>
        <p:txBody>
          <a:bodyPr wrap="square" rtlCol="0">
            <a:spAutoFit/>
          </a:bodyPr>
          <a:lstStyle/>
          <a:p>
            <a:pPr marL="285750" indent="-285750">
              <a:buFont typeface="Arial" panose="020B0604020202020204" pitchFamily="34" charset="0"/>
              <a:buChar char="•"/>
            </a:pPr>
            <a:r>
              <a:rPr lang="en-US" sz="2400" dirty="0"/>
              <a:t>Complexity is the biggest challenge</a:t>
            </a:r>
          </a:p>
          <a:p>
            <a:pPr marL="742950" lvl="1" indent="-285750">
              <a:buFont typeface="Arial" panose="020B0604020202020204" pitchFamily="34" charset="0"/>
              <a:buChar char="•"/>
            </a:pPr>
            <a:r>
              <a:rPr lang="en-US" sz="2400" i="1" dirty="0">
                <a:solidFill>
                  <a:srgbClr val="7030A0"/>
                </a:solidFill>
              </a:rPr>
              <a:t>The scope keeps expanding at the next level of detail  </a:t>
            </a:r>
            <a:r>
              <a:rPr lang="en-US" b="1" dirty="0">
                <a:solidFill>
                  <a:srgbClr val="C00000"/>
                </a:solidFill>
              </a:rPr>
              <a:t>(as the interdependence gets re-discovered, domino-effects are not fully known upfront)</a:t>
            </a:r>
          </a:p>
          <a:p>
            <a:pPr lvl="1"/>
            <a:endParaRPr lang="en-US" b="1" dirty="0">
              <a:solidFill>
                <a:srgbClr val="C00000"/>
              </a:solidFill>
            </a:endParaRPr>
          </a:p>
          <a:p>
            <a:pPr lvl="1"/>
            <a:endParaRPr lang="en-US" b="1" dirty="0">
              <a:solidFill>
                <a:srgbClr val="C00000"/>
              </a:solidFill>
            </a:endParaRPr>
          </a:p>
          <a:p>
            <a:pPr marL="285750" indent="-285750">
              <a:buFont typeface="Arial" panose="020B0604020202020204" pitchFamily="34" charset="0"/>
              <a:buChar char="•"/>
            </a:pPr>
            <a:r>
              <a:rPr lang="en-US" sz="2400" dirty="0"/>
              <a:t>First-of-a-kind</a:t>
            </a:r>
          </a:p>
          <a:p>
            <a:pPr marL="742950" lvl="1" indent="-285750">
              <a:buFont typeface="Arial" panose="020B0604020202020204" pitchFamily="34" charset="0"/>
              <a:buChar char="•"/>
            </a:pPr>
            <a:r>
              <a:rPr lang="en-US" sz="2400" i="1" dirty="0">
                <a:solidFill>
                  <a:srgbClr val="7030A0"/>
                </a:solidFill>
              </a:rPr>
              <a:t>There are no past references to draw from  </a:t>
            </a:r>
            <a:r>
              <a:rPr lang="en-US" sz="2000" b="1" dirty="0">
                <a:solidFill>
                  <a:srgbClr val="C00000"/>
                </a:solidFill>
              </a:rPr>
              <a:t>(so the estimates are uncertain)</a:t>
            </a:r>
            <a:endParaRPr lang="en-US" sz="2400" i="1" dirty="0">
              <a:solidFill>
                <a:srgbClr val="7030A0"/>
              </a:solidFill>
            </a:endParaRPr>
          </a:p>
          <a:p>
            <a:pPr marL="742950" lvl="1" indent="-285750">
              <a:buFont typeface="Arial" panose="020B0604020202020204" pitchFamily="34" charset="0"/>
              <a:buChar char="•"/>
            </a:pPr>
            <a:endParaRPr lang="en-US" sz="2400" i="1" dirty="0">
              <a:solidFill>
                <a:srgbClr val="7030A0"/>
              </a:solidFill>
            </a:endParaRPr>
          </a:p>
          <a:p>
            <a:pPr marL="742950" lvl="1" indent="-285750">
              <a:buFont typeface="Arial" panose="020B0604020202020204" pitchFamily="34" charset="0"/>
              <a:buChar char="•"/>
            </a:pPr>
            <a:r>
              <a:rPr lang="en-US" sz="2400" i="1" dirty="0">
                <a:solidFill>
                  <a:srgbClr val="7030A0"/>
                </a:solidFill>
              </a:rPr>
              <a:t>Even the tools and test-facilities don’t exist  </a:t>
            </a:r>
            <a:r>
              <a:rPr lang="en-US" b="1" dirty="0">
                <a:solidFill>
                  <a:srgbClr val="C00000"/>
                </a:solidFill>
              </a:rPr>
              <a:t>(Only limited suppliers show interest/qualify)</a:t>
            </a:r>
            <a:endParaRPr lang="en-US" sz="2400" b="1" dirty="0">
              <a:solidFill>
                <a:srgbClr val="C00000"/>
              </a:solidFill>
            </a:endParaRPr>
          </a:p>
        </p:txBody>
      </p:sp>
    </p:spTree>
    <p:extLst>
      <p:ext uri="{BB962C8B-B14F-4D97-AF65-F5344CB8AC3E}">
        <p14:creationId xmlns:p14="http://schemas.microsoft.com/office/powerpoint/2010/main" val="1585482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nges by DA.png">
            <a:extLst>
              <a:ext uri="{FF2B5EF4-FFF2-40B4-BE49-F238E27FC236}">
                <a16:creationId xmlns="" xmlns:a16="http://schemas.microsoft.com/office/drawing/2014/main" id="{3C1C2AEE-8874-134C-97D0-AD71C8DE0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22" y="686229"/>
            <a:ext cx="3730777" cy="3307920"/>
          </a:xfrm>
          <a:prstGeom prst="rect">
            <a:avLst/>
          </a:prstGeom>
        </p:spPr>
      </p:pic>
      <p:pic>
        <p:nvPicPr>
          <p:cNvPr id="3" name="Picture 2" descr="Changes by PBS.png">
            <a:extLst>
              <a:ext uri="{FF2B5EF4-FFF2-40B4-BE49-F238E27FC236}">
                <a16:creationId xmlns="" xmlns:a16="http://schemas.microsoft.com/office/drawing/2014/main" id="{B03E9E0F-C33B-DB42-8DB5-5F0642D62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18" y="3884689"/>
            <a:ext cx="3537075" cy="2881236"/>
          </a:xfrm>
          <a:prstGeom prst="rect">
            <a:avLst/>
          </a:prstGeom>
        </p:spPr>
      </p:pic>
      <p:pic>
        <p:nvPicPr>
          <p:cNvPr id="4" name="Picture 3">
            <a:extLst>
              <a:ext uri="{FF2B5EF4-FFF2-40B4-BE49-F238E27FC236}">
                <a16:creationId xmlns="" xmlns:a16="http://schemas.microsoft.com/office/drawing/2014/main" id="{A0A571B3-136A-0245-9DF9-6BE6120DD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711" y="1162251"/>
            <a:ext cx="4332064" cy="5447898"/>
          </a:xfrm>
          <a:prstGeom prst="rect">
            <a:avLst/>
          </a:prstGeom>
        </p:spPr>
      </p:pic>
      <p:sp>
        <p:nvSpPr>
          <p:cNvPr id="5" name="TextBox 4">
            <a:extLst>
              <a:ext uri="{FF2B5EF4-FFF2-40B4-BE49-F238E27FC236}">
                <a16:creationId xmlns="" xmlns:a16="http://schemas.microsoft.com/office/drawing/2014/main" id="{1548071D-FBA5-1C48-BC92-BAE500AEE2C2}"/>
              </a:ext>
            </a:extLst>
          </p:cNvPr>
          <p:cNvSpPr txBox="1"/>
          <p:nvPr/>
        </p:nvSpPr>
        <p:spPr>
          <a:xfrm>
            <a:off x="4938694" y="5572035"/>
            <a:ext cx="2164375" cy="1200329"/>
          </a:xfrm>
          <a:prstGeom prst="rect">
            <a:avLst/>
          </a:prstGeom>
          <a:solidFill>
            <a:schemeClr val="accent2">
              <a:lumMod val="20000"/>
              <a:lumOff val="80000"/>
            </a:schemeClr>
          </a:solidFill>
        </p:spPr>
        <p:txBody>
          <a:bodyPr wrap="none" rtlCol="0">
            <a:spAutoFit/>
          </a:bodyPr>
          <a:lstStyle/>
          <a:p>
            <a:r>
              <a:rPr lang="en-US" dirty="0"/>
              <a:t>60 m tall Reactor </a:t>
            </a:r>
          </a:p>
          <a:p>
            <a:r>
              <a:rPr lang="en-US" dirty="0"/>
              <a:t>Complex;</a:t>
            </a:r>
          </a:p>
          <a:p>
            <a:r>
              <a:rPr lang="en-US" dirty="0"/>
              <a:t>7 floors, numerous</a:t>
            </a:r>
          </a:p>
          <a:p>
            <a:r>
              <a:rPr lang="en-US" dirty="0"/>
              <a:t> interfaces</a:t>
            </a:r>
          </a:p>
        </p:txBody>
      </p:sp>
      <p:sp>
        <p:nvSpPr>
          <p:cNvPr id="6" name="Title 1">
            <a:extLst>
              <a:ext uri="{FF2B5EF4-FFF2-40B4-BE49-F238E27FC236}">
                <a16:creationId xmlns="" xmlns:a16="http://schemas.microsoft.com/office/drawing/2014/main" id="{7A68C961-8440-3540-BBBC-D3E7885D7C81}"/>
              </a:ext>
            </a:extLst>
          </p:cNvPr>
          <p:cNvSpPr txBox="1">
            <a:spLocks/>
          </p:cNvSpPr>
          <p:nvPr/>
        </p:nvSpPr>
        <p:spPr>
          <a:xfrm>
            <a:off x="906118" y="173546"/>
            <a:ext cx="10173361" cy="677352"/>
          </a:xfrm>
          <a:prstGeom prst="rect">
            <a:avLst/>
          </a:prstGeom>
        </p:spPr>
        <p:txBody>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sz="2800"/>
              <a:t>Project execution  </a:t>
            </a:r>
            <a:r>
              <a:rPr lang="en-US" sz="2800" dirty="0"/>
              <a:t>encountered many design changes</a:t>
            </a:r>
          </a:p>
        </p:txBody>
      </p:sp>
    </p:spTree>
    <p:extLst>
      <p:ext uri="{BB962C8B-B14F-4D97-AF65-F5344CB8AC3E}">
        <p14:creationId xmlns:p14="http://schemas.microsoft.com/office/powerpoint/2010/main" val="23367294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F463E7C-5D62-454E-B356-CA5BEBB2BBD0}"/>
              </a:ext>
            </a:extLst>
          </p:cNvPr>
          <p:cNvPicPr>
            <a:picLocks noChangeAspect="1"/>
          </p:cNvPicPr>
          <p:nvPr/>
        </p:nvPicPr>
        <p:blipFill>
          <a:blip r:embed="rId2"/>
          <a:stretch>
            <a:fillRect/>
          </a:stretch>
        </p:blipFill>
        <p:spPr>
          <a:xfrm>
            <a:off x="4884717" y="3641725"/>
            <a:ext cx="4712472" cy="2590800"/>
          </a:xfrm>
          <a:prstGeom prst="rect">
            <a:avLst/>
          </a:prstGeom>
        </p:spPr>
      </p:pic>
      <p:sp>
        <p:nvSpPr>
          <p:cNvPr id="3" name="TextBox 2">
            <a:extLst>
              <a:ext uri="{FF2B5EF4-FFF2-40B4-BE49-F238E27FC236}">
                <a16:creationId xmlns="" xmlns:a16="http://schemas.microsoft.com/office/drawing/2014/main" id="{A8446D1E-F1DB-5F4C-94B3-8DA740939FE5}"/>
              </a:ext>
            </a:extLst>
          </p:cNvPr>
          <p:cNvSpPr txBox="1"/>
          <p:nvPr/>
        </p:nvSpPr>
        <p:spPr>
          <a:xfrm>
            <a:off x="4938591" y="2337278"/>
            <a:ext cx="768159" cy="307777"/>
          </a:xfrm>
          <a:prstGeom prst="rect">
            <a:avLst/>
          </a:prstGeom>
          <a:solidFill>
            <a:srgbClr val="FFFF00">
              <a:alpha val="49000"/>
            </a:srgbClr>
          </a:solidFill>
        </p:spPr>
        <p:txBody>
          <a:bodyPr wrap="none" rtlCol="0">
            <a:spAutoFit/>
          </a:bodyPr>
          <a:lstStyle>
            <a:defPPr>
              <a:defRPr lang="en-US"/>
            </a:defPPr>
            <a:lvl1pPr>
              <a:defRPr sz="1400" b="1"/>
            </a:lvl1pPr>
          </a:lstStyle>
          <a:p>
            <a:r>
              <a:rPr lang="en-US" dirty="0"/>
              <a:t>License </a:t>
            </a:r>
          </a:p>
        </p:txBody>
      </p:sp>
      <p:sp>
        <p:nvSpPr>
          <p:cNvPr id="4" name="TextBox 3">
            <a:extLst>
              <a:ext uri="{FF2B5EF4-FFF2-40B4-BE49-F238E27FC236}">
                <a16:creationId xmlns="" xmlns:a16="http://schemas.microsoft.com/office/drawing/2014/main" id="{3CD566B7-91AC-7049-9AE4-46E9BD21E334}"/>
              </a:ext>
            </a:extLst>
          </p:cNvPr>
          <p:cNvSpPr txBox="1"/>
          <p:nvPr/>
        </p:nvSpPr>
        <p:spPr>
          <a:xfrm>
            <a:off x="545432" y="5431452"/>
            <a:ext cx="1019579" cy="307777"/>
          </a:xfrm>
          <a:prstGeom prst="rect">
            <a:avLst/>
          </a:prstGeom>
          <a:solidFill>
            <a:srgbClr val="FFFF00">
              <a:alpha val="49000"/>
            </a:srgbClr>
          </a:solidFill>
        </p:spPr>
        <p:txBody>
          <a:bodyPr wrap="none" rtlCol="0">
            <a:spAutoFit/>
          </a:bodyPr>
          <a:lstStyle>
            <a:defPPr>
              <a:defRPr lang="en-US"/>
            </a:defPPr>
            <a:lvl1pPr>
              <a:defRPr sz="1400" b="1"/>
            </a:lvl1pPr>
          </a:lstStyle>
          <a:p>
            <a:r>
              <a:rPr lang="en-US" dirty="0"/>
              <a:t>Agreement</a:t>
            </a:r>
          </a:p>
        </p:txBody>
      </p:sp>
      <p:sp>
        <p:nvSpPr>
          <p:cNvPr id="5" name="TextBox 4">
            <a:extLst>
              <a:ext uri="{FF2B5EF4-FFF2-40B4-BE49-F238E27FC236}">
                <a16:creationId xmlns="" xmlns:a16="http://schemas.microsoft.com/office/drawing/2014/main" id="{C8028494-CA09-A74E-845F-865FA5D1FF30}"/>
              </a:ext>
            </a:extLst>
          </p:cNvPr>
          <p:cNvSpPr txBox="1"/>
          <p:nvPr/>
        </p:nvSpPr>
        <p:spPr>
          <a:xfrm>
            <a:off x="6333289" y="1343025"/>
            <a:ext cx="772969" cy="307777"/>
          </a:xfrm>
          <a:prstGeom prst="rect">
            <a:avLst/>
          </a:prstGeom>
          <a:solidFill>
            <a:srgbClr val="FFFF00">
              <a:alpha val="49000"/>
            </a:srgbClr>
          </a:solidFill>
        </p:spPr>
        <p:txBody>
          <a:bodyPr wrap="none" rtlCol="0">
            <a:spAutoFit/>
          </a:bodyPr>
          <a:lstStyle>
            <a:defPPr>
              <a:defRPr lang="en-US"/>
            </a:defPPr>
            <a:lvl1pPr>
              <a:defRPr sz="1400" b="1"/>
            </a:lvl1pPr>
          </a:lstStyle>
          <a:p>
            <a:r>
              <a:rPr lang="en-US" dirty="0"/>
              <a:t>B2-slab </a:t>
            </a:r>
          </a:p>
        </p:txBody>
      </p:sp>
      <p:grpSp>
        <p:nvGrpSpPr>
          <p:cNvPr id="6" name="Group 5">
            <a:extLst>
              <a:ext uri="{FF2B5EF4-FFF2-40B4-BE49-F238E27FC236}">
                <a16:creationId xmlns="" xmlns:a16="http://schemas.microsoft.com/office/drawing/2014/main" id="{758F84FF-519C-C74B-BFE6-5253936F00F3}"/>
              </a:ext>
            </a:extLst>
          </p:cNvPr>
          <p:cNvGrpSpPr/>
          <p:nvPr/>
        </p:nvGrpSpPr>
        <p:grpSpPr>
          <a:xfrm>
            <a:off x="545431" y="5728309"/>
            <a:ext cx="1476000" cy="1037616"/>
            <a:chOff x="16042" y="5744184"/>
            <a:chExt cx="1584158" cy="1037616"/>
          </a:xfrm>
        </p:grpSpPr>
        <p:pic>
          <p:nvPicPr>
            <p:cNvPr id="7" name="Picture 2">
              <a:extLst>
                <a:ext uri="{FF2B5EF4-FFF2-40B4-BE49-F238E27FC236}">
                  <a16:creationId xmlns="" xmlns:a16="http://schemas.microsoft.com/office/drawing/2014/main" id="{F0C84DAE-6EFC-1645-9DF4-C6C65F4D43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42" y="5744184"/>
              <a:ext cx="1554480" cy="10376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7">
              <a:extLst>
                <a:ext uri="{FF2B5EF4-FFF2-40B4-BE49-F238E27FC236}">
                  <a16:creationId xmlns="" xmlns:a16="http://schemas.microsoft.com/office/drawing/2014/main" id="{E300088D-15FE-DF4F-A3B4-855994399BD8}"/>
                </a:ext>
              </a:extLst>
            </p:cNvPr>
            <p:cNvSpPr txBox="1"/>
            <p:nvPr/>
          </p:nvSpPr>
          <p:spPr>
            <a:xfrm>
              <a:off x="1035622" y="6504801"/>
              <a:ext cx="564578" cy="276999"/>
            </a:xfrm>
            <a:prstGeom prst="rect">
              <a:avLst/>
            </a:prstGeom>
            <a:solidFill>
              <a:srgbClr val="FFFF00"/>
            </a:solidFill>
          </p:spPr>
          <p:txBody>
            <a:bodyPr wrap="none" rtlCol="0">
              <a:spAutoFit/>
            </a:bodyPr>
            <a:lstStyle/>
            <a:p>
              <a:r>
                <a:rPr lang="en-US" sz="1200" b="1" dirty="0"/>
                <a:t>11/06</a:t>
              </a:r>
            </a:p>
          </p:txBody>
        </p:sp>
      </p:grpSp>
      <p:grpSp>
        <p:nvGrpSpPr>
          <p:cNvPr id="9" name="Group 8">
            <a:extLst>
              <a:ext uri="{FF2B5EF4-FFF2-40B4-BE49-F238E27FC236}">
                <a16:creationId xmlns="" xmlns:a16="http://schemas.microsoft.com/office/drawing/2014/main" id="{D01C1A0C-0DD9-744A-8280-18858EE18B0F}"/>
              </a:ext>
            </a:extLst>
          </p:cNvPr>
          <p:cNvGrpSpPr/>
          <p:nvPr/>
        </p:nvGrpSpPr>
        <p:grpSpPr>
          <a:xfrm>
            <a:off x="1977189" y="4737709"/>
            <a:ext cx="1476000" cy="1037616"/>
            <a:chOff x="1066800" y="4693424"/>
            <a:chExt cx="1554480" cy="1037616"/>
          </a:xfrm>
        </p:grpSpPr>
        <p:pic>
          <p:nvPicPr>
            <p:cNvPr id="10" name="Picture 6" descr="https://www.iter.org/img/crop-400-90/www/content/com/Lists/list_items/Attachments/421/Altivue-5420.jpg">
              <a:extLst>
                <a:ext uri="{FF2B5EF4-FFF2-40B4-BE49-F238E27FC236}">
                  <a16:creationId xmlns="" xmlns:a16="http://schemas.microsoft.com/office/drawing/2014/main" id="{BA9BA297-AB23-FB47-AB95-CBB0376566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4693424"/>
              <a:ext cx="1554480" cy="1037616"/>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736D0E99-F859-4843-AB23-1032E5EB1A53}"/>
                </a:ext>
              </a:extLst>
            </p:cNvPr>
            <p:cNvSpPr txBox="1"/>
            <p:nvPr/>
          </p:nvSpPr>
          <p:spPr>
            <a:xfrm>
              <a:off x="2054294" y="5438001"/>
              <a:ext cx="564578" cy="276999"/>
            </a:xfrm>
            <a:prstGeom prst="rect">
              <a:avLst/>
            </a:prstGeom>
            <a:solidFill>
              <a:srgbClr val="FFFF00"/>
            </a:solidFill>
          </p:spPr>
          <p:txBody>
            <a:bodyPr wrap="none" rtlCol="0">
              <a:spAutoFit/>
            </a:bodyPr>
            <a:lstStyle/>
            <a:p>
              <a:r>
                <a:rPr lang="en-US" sz="1200" b="1" dirty="0"/>
                <a:t>02/11</a:t>
              </a:r>
            </a:p>
          </p:txBody>
        </p:sp>
      </p:grpSp>
      <p:grpSp>
        <p:nvGrpSpPr>
          <p:cNvPr id="12" name="Group 11">
            <a:extLst>
              <a:ext uri="{FF2B5EF4-FFF2-40B4-BE49-F238E27FC236}">
                <a16:creationId xmlns="" xmlns:a16="http://schemas.microsoft.com/office/drawing/2014/main" id="{5B9CCF3D-341E-494B-AB36-43EDBA66C96C}"/>
              </a:ext>
            </a:extLst>
          </p:cNvPr>
          <p:cNvGrpSpPr/>
          <p:nvPr/>
        </p:nvGrpSpPr>
        <p:grpSpPr>
          <a:xfrm>
            <a:off x="4938591" y="2671262"/>
            <a:ext cx="1476000" cy="1037616"/>
            <a:chOff x="1569720" y="3638656"/>
            <a:chExt cx="1557586" cy="1037616"/>
          </a:xfrm>
        </p:grpSpPr>
        <p:pic>
          <p:nvPicPr>
            <p:cNvPr id="13" name="Picture 4" descr="https://www.iter.org/img/crop-400-90/www/content/com/Lists/list_items/Attachments/440/Safety_files.jpg">
              <a:extLst>
                <a:ext uri="{FF2B5EF4-FFF2-40B4-BE49-F238E27FC236}">
                  <a16:creationId xmlns="" xmlns:a16="http://schemas.microsoft.com/office/drawing/2014/main" id="{ADF087AF-EC57-5645-B5A9-ECAFE57C95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9720" y="3638656"/>
              <a:ext cx="1554480" cy="1037616"/>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054D8ED6-F6C2-4549-9166-A16D8DDA440A}"/>
                </a:ext>
              </a:extLst>
            </p:cNvPr>
            <p:cNvSpPr txBox="1"/>
            <p:nvPr/>
          </p:nvSpPr>
          <p:spPr>
            <a:xfrm>
              <a:off x="2562728" y="4387249"/>
              <a:ext cx="564578" cy="276999"/>
            </a:xfrm>
            <a:prstGeom prst="rect">
              <a:avLst/>
            </a:prstGeom>
            <a:solidFill>
              <a:srgbClr val="FFFF00"/>
            </a:solidFill>
          </p:spPr>
          <p:txBody>
            <a:bodyPr wrap="none" rtlCol="0">
              <a:spAutoFit/>
            </a:bodyPr>
            <a:lstStyle/>
            <a:p>
              <a:r>
                <a:rPr lang="en-US" sz="1200" b="1" dirty="0"/>
                <a:t>06/12</a:t>
              </a:r>
            </a:p>
          </p:txBody>
        </p:sp>
      </p:grpSp>
      <p:grpSp>
        <p:nvGrpSpPr>
          <p:cNvPr id="15" name="Group 14">
            <a:extLst>
              <a:ext uri="{FF2B5EF4-FFF2-40B4-BE49-F238E27FC236}">
                <a16:creationId xmlns="" xmlns:a16="http://schemas.microsoft.com/office/drawing/2014/main" id="{1B969405-1655-8A40-8187-88FB44A5266D}"/>
              </a:ext>
            </a:extLst>
          </p:cNvPr>
          <p:cNvGrpSpPr/>
          <p:nvPr/>
        </p:nvGrpSpPr>
        <p:grpSpPr>
          <a:xfrm>
            <a:off x="3463253" y="3708878"/>
            <a:ext cx="1476000" cy="1037616"/>
            <a:chOff x="2286000" y="2392471"/>
            <a:chExt cx="1555178" cy="1037616"/>
          </a:xfrm>
        </p:grpSpPr>
        <p:pic>
          <p:nvPicPr>
            <p:cNvPr id="16" name="Picture 8" descr="https://www.iter.org/img/crop-400-90/www/content/com/Lists/list_items/Attachments/439/last%20pad%20from%20above_1.jpg">
              <a:extLst>
                <a:ext uri="{FF2B5EF4-FFF2-40B4-BE49-F238E27FC236}">
                  <a16:creationId xmlns="" xmlns:a16="http://schemas.microsoft.com/office/drawing/2014/main" id="{4A9B37AE-7257-B94C-87DF-6BAF1B99C3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0" y="2392471"/>
              <a:ext cx="1554480" cy="1037616"/>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AFFBED32-5AE3-734D-B50B-BA3852C34B7B}"/>
                </a:ext>
              </a:extLst>
            </p:cNvPr>
            <p:cNvSpPr txBox="1"/>
            <p:nvPr/>
          </p:nvSpPr>
          <p:spPr>
            <a:xfrm>
              <a:off x="3276600" y="3148264"/>
              <a:ext cx="564578" cy="276999"/>
            </a:xfrm>
            <a:prstGeom prst="rect">
              <a:avLst/>
            </a:prstGeom>
            <a:solidFill>
              <a:srgbClr val="FFFF00"/>
            </a:solidFill>
          </p:spPr>
          <p:txBody>
            <a:bodyPr wrap="none" rtlCol="0">
              <a:spAutoFit/>
            </a:bodyPr>
            <a:lstStyle/>
            <a:p>
              <a:r>
                <a:rPr lang="en-US" sz="1200" b="1" dirty="0"/>
                <a:t>04/12</a:t>
              </a:r>
            </a:p>
          </p:txBody>
        </p:sp>
      </p:grpSp>
      <p:grpSp>
        <p:nvGrpSpPr>
          <p:cNvPr id="18" name="Group 17">
            <a:extLst>
              <a:ext uri="{FF2B5EF4-FFF2-40B4-BE49-F238E27FC236}">
                <a16:creationId xmlns="" xmlns:a16="http://schemas.microsoft.com/office/drawing/2014/main" id="{30154D9C-646C-D648-B072-16A4FD1ABFA0}"/>
              </a:ext>
            </a:extLst>
          </p:cNvPr>
          <p:cNvGrpSpPr/>
          <p:nvPr/>
        </p:nvGrpSpPr>
        <p:grpSpPr>
          <a:xfrm>
            <a:off x="6348967" y="1679185"/>
            <a:ext cx="1476000" cy="1055748"/>
            <a:chOff x="3027145" y="1354851"/>
            <a:chExt cx="1556887" cy="1055748"/>
          </a:xfrm>
        </p:grpSpPr>
        <p:pic>
          <p:nvPicPr>
            <p:cNvPr id="19" name="Picture 2" descr="https://www.iter.org/img/crop-400-90/www/content/com/Lists/list_items/Attachments/554/Final_Pour_B2_270814_5_small.jpg">
              <a:extLst>
                <a:ext uri="{FF2B5EF4-FFF2-40B4-BE49-F238E27FC236}">
                  <a16:creationId xmlns="" xmlns:a16="http://schemas.microsoft.com/office/drawing/2014/main" id="{CEA246C9-BCDC-744E-9832-5E1A7C13BD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7145" y="1354851"/>
              <a:ext cx="1554480" cy="1037620"/>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4B1058D4-9D43-CC44-8B44-D43C77D06228}"/>
                </a:ext>
              </a:extLst>
            </p:cNvPr>
            <p:cNvSpPr txBox="1"/>
            <p:nvPr/>
          </p:nvSpPr>
          <p:spPr>
            <a:xfrm>
              <a:off x="4019454" y="2133600"/>
              <a:ext cx="564578" cy="276999"/>
            </a:xfrm>
            <a:prstGeom prst="rect">
              <a:avLst/>
            </a:prstGeom>
            <a:solidFill>
              <a:srgbClr val="FFFF00"/>
            </a:solidFill>
          </p:spPr>
          <p:txBody>
            <a:bodyPr wrap="none" rtlCol="0">
              <a:spAutoFit/>
            </a:bodyPr>
            <a:lstStyle/>
            <a:p>
              <a:r>
                <a:rPr lang="en-US" sz="1200" b="1" dirty="0"/>
                <a:t>08/14</a:t>
              </a:r>
            </a:p>
          </p:txBody>
        </p:sp>
      </p:grpSp>
      <p:pic>
        <p:nvPicPr>
          <p:cNvPr id="21" name="Picture 4" descr="https://www.iter.org/img/crop-2000-90/all/content/com/gallery/media/5%20-%20site%20milestones/ass_hall_balloons_from%20roof.jpg">
            <a:extLst>
              <a:ext uri="{FF2B5EF4-FFF2-40B4-BE49-F238E27FC236}">
                <a16:creationId xmlns="" xmlns:a16="http://schemas.microsoft.com/office/drawing/2014/main" id="{DD41A487-1C0A-9A47-B0D5-CA7E6401FF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3233" y="437971"/>
            <a:ext cx="1860156" cy="1267394"/>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Box 21">
            <a:extLst>
              <a:ext uri="{FF2B5EF4-FFF2-40B4-BE49-F238E27FC236}">
                <a16:creationId xmlns="" xmlns:a16="http://schemas.microsoft.com/office/drawing/2014/main" id="{8C30198D-C234-004B-95BE-27B18E9DE7D7}"/>
              </a:ext>
            </a:extLst>
          </p:cNvPr>
          <p:cNvSpPr txBox="1"/>
          <p:nvPr/>
        </p:nvSpPr>
        <p:spPr>
          <a:xfrm>
            <a:off x="9080817" y="1391475"/>
            <a:ext cx="592572" cy="296983"/>
          </a:xfrm>
          <a:prstGeom prst="rect">
            <a:avLst/>
          </a:prstGeom>
          <a:solidFill>
            <a:srgbClr val="FFFF00"/>
          </a:solidFill>
        </p:spPr>
        <p:txBody>
          <a:bodyPr wrap="none" rtlCol="0">
            <a:spAutoFit/>
          </a:bodyPr>
          <a:lstStyle/>
          <a:p>
            <a:r>
              <a:rPr lang="en-US" sz="1200" b="1" dirty="0"/>
              <a:t>09/15</a:t>
            </a:r>
          </a:p>
        </p:txBody>
      </p:sp>
      <p:sp>
        <p:nvSpPr>
          <p:cNvPr id="23" name="TextBox 22">
            <a:extLst>
              <a:ext uri="{FF2B5EF4-FFF2-40B4-BE49-F238E27FC236}">
                <a16:creationId xmlns="" xmlns:a16="http://schemas.microsoft.com/office/drawing/2014/main" id="{D99AB371-B19E-7E41-8A8A-3C4FB0436AB5}"/>
              </a:ext>
            </a:extLst>
          </p:cNvPr>
          <p:cNvSpPr txBox="1"/>
          <p:nvPr/>
        </p:nvSpPr>
        <p:spPr>
          <a:xfrm>
            <a:off x="1977189" y="4403725"/>
            <a:ext cx="1091196" cy="307777"/>
          </a:xfrm>
          <a:prstGeom prst="rect">
            <a:avLst/>
          </a:prstGeom>
          <a:solidFill>
            <a:srgbClr val="FFFF00">
              <a:alpha val="49000"/>
            </a:srgbClr>
          </a:solidFill>
        </p:spPr>
        <p:txBody>
          <a:bodyPr wrap="none" rtlCol="0">
            <a:spAutoFit/>
          </a:bodyPr>
          <a:lstStyle/>
          <a:p>
            <a:r>
              <a:rPr lang="en-US" sz="1400" b="1" dirty="0"/>
              <a:t>Excavations</a:t>
            </a:r>
          </a:p>
        </p:txBody>
      </p:sp>
      <p:sp>
        <p:nvSpPr>
          <p:cNvPr id="24" name="TextBox 23">
            <a:extLst>
              <a:ext uri="{FF2B5EF4-FFF2-40B4-BE49-F238E27FC236}">
                <a16:creationId xmlns="" xmlns:a16="http://schemas.microsoft.com/office/drawing/2014/main" id="{106ABCEC-70D0-524D-BE1B-0A1B0F727D4E}"/>
              </a:ext>
            </a:extLst>
          </p:cNvPr>
          <p:cNvSpPr txBox="1"/>
          <p:nvPr/>
        </p:nvSpPr>
        <p:spPr>
          <a:xfrm>
            <a:off x="3463253" y="3404078"/>
            <a:ext cx="1103187" cy="307777"/>
          </a:xfrm>
          <a:prstGeom prst="rect">
            <a:avLst/>
          </a:prstGeom>
          <a:solidFill>
            <a:srgbClr val="FFFF00">
              <a:alpha val="49000"/>
            </a:srgbClr>
          </a:solidFill>
        </p:spPr>
        <p:txBody>
          <a:bodyPr wrap="none" rtlCol="0">
            <a:spAutoFit/>
          </a:bodyPr>
          <a:lstStyle>
            <a:defPPr>
              <a:defRPr lang="en-US"/>
            </a:defPPr>
            <a:lvl1pPr>
              <a:defRPr sz="1400" b="1"/>
            </a:lvl1pPr>
          </a:lstStyle>
          <a:p>
            <a:r>
              <a:rPr lang="en-US" dirty="0"/>
              <a:t>Seismic pad </a:t>
            </a:r>
          </a:p>
        </p:txBody>
      </p:sp>
      <p:sp>
        <p:nvSpPr>
          <p:cNvPr id="25" name="TextBox 24">
            <a:extLst>
              <a:ext uri="{FF2B5EF4-FFF2-40B4-BE49-F238E27FC236}">
                <a16:creationId xmlns="" xmlns:a16="http://schemas.microsoft.com/office/drawing/2014/main" id="{7CFD323F-42AD-0545-A817-B1D9A66B5459}"/>
              </a:ext>
            </a:extLst>
          </p:cNvPr>
          <p:cNvSpPr txBox="1"/>
          <p:nvPr/>
        </p:nvSpPr>
        <p:spPr>
          <a:xfrm>
            <a:off x="7768389" y="136525"/>
            <a:ext cx="1261884" cy="307777"/>
          </a:xfrm>
          <a:prstGeom prst="rect">
            <a:avLst/>
          </a:prstGeom>
          <a:solidFill>
            <a:srgbClr val="FFFF00">
              <a:alpha val="49000"/>
            </a:srgbClr>
          </a:solidFill>
        </p:spPr>
        <p:txBody>
          <a:bodyPr wrap="none" rtlCol="0">
            <a:spAutoFit/>
          </a:bodyPr>
          <a:lstStyle>
            <a:defPPr>
              <a:defRPr lang="en-US"/>
            </a:defPPr>
            <a:lvl1pPr>
              <a:defRPr sz="1400" b="1"/>
            </a:lvl1pPr>
          </a:lstStyle>
          <a:p>
            <a:r>
              <a:rPr lang="en-US" dirty="0"/>
              <a:t>Assembly </a:t>
            </a:r>
            <a:r>
              <a:rPr lang="en-US" dirty="0" err="1"/>
              <a:t>bldg</a:t>
            </a:r>
            <a:endParaRPr lang="en-US" dirty="0"/>
          </a:p>
        </p:txBody>
      </p:sp>
      <p:sp>
        <p:nvSpPr>
          <p:cNvPr id="27" name="TextBox 26">
            <a:extLst>
              <a:ext uri="{FF2B5EF4-FFF2-40B4-BE49-F238E27FC236}">
                <a16:creationId xmlns="" xmlns:a16="http://schemas.microsoft.com/office/drawing/2014/main" id="{A13CF5BC-62E5-404A-AA57-85EEBC05DC3C}"/>
              </a:ext>
            </a:extLst>
          </p:cNvPr>
          <p:cNvSpPr txBox="1"/>
          <p:nvPr/>
        </p:nvSpPr>
        <p:spPr>
          <a:xfrm>
            <a:off x="2728152" y="6115012"/>
            <a:ext cx="8614761" cy="369332"/>
          </a:xfrm>
          <a:prstGeom prst="rect">
            <a:avLst/>
          </a:prstGeom>
          <a:noFill/>
        </p:spPr>
        <p:txBody>
          <a:bodyPr wrap="square" rtlCol="0">
            <a:spAutoFit/>
          </a:bodyPr>
          <a:lstStyle/>
          <a:p>
            <a:r>
              <a:rPr lang="en-US" i="1" dirty="0"/>
              <a:t>Initial (2005)  design incomplete + Setback due to Fukushima and extra design changes</a:t>
            </a:r>
          </a:p>
        </p:txBody>
      </p:sp>
    </p:spTree>
    <p:extLst>
      <p:ext uri="{BB962C8B-B14F-4D97-AF65-F5344CB8AC3E}">
        <p14:creationId xmlns:p14="http://schemas.microsoft.com/office/powerpoint/2010/main" val="19289905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FD2863-272E-E643-B7E6-392A9497BA59}"/>
              </a:ext>
            </a:extLst>
          </p:cNvPr>
          <p:cNvSpPr>
            <a:spLocks noGrp="1"/>
          </p:cNvSpPr>
          <p:nvPr>
            <p:ph type="title"/>
          </p:nvPr>
        </p:nvSpPr>
        <p:spPr>
          <a:xfrm>
            <a:off x="707572" y="2422525"/>
            <a:ext cx="10515600" cy="1325563"/>
          </a:xfrm>
        </p:spPr>
        <p:txBody>
          <a:bodyPr/>
          <a:lstStyle/>
          <a:p>
            <a:r>
              <a:rPr lang="en-US" dirty="0"/>
              <a:t>Plasma Applications</a:t>
            </a:r>
          </a:p>
        </p:txBody>
      </p:sp>
    </p:spTree>
    <p:extLst>
      <p:ext uri="{BB962C8B-B14F-4D97-AF65-F5344CB8AC3E}">
        <p14:creationId xmlns:p14="http://schemas.microsoft.com/office/powerpoint/2010/main" val="4420314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1219200" y="-57150"/>
          <a:ext cx="9448800" cy="6915150"/>
        </p:xfrm>
        <a:graphic>
          <a:graphicData uri="http://schemas.openxmlformats.org/presentationml/2006/ole">
            <mc:AlternateContent xmlns:mc="http://schemas.openxmlformats.org/markup-compatibility/2006">
              <mc:Choice xmlns:v="urn:schemas-microsoft-com:vml" Requires="v">
                <p:oleObj spid="_x0000_s4131" name="Bitmap Image" r:id="rId4" imgW="5172797" imgH="3895238" progId="Paint.Picture">
                  <p:embed/>
                </p:oleObj>
              </mc:Choice>
              <mc:Fallback>
                <p:oleObj name="Bitmap Image" r:id="rId4" imgW="5172797" imgH="3895238" progId="Paint.Picture">
                  <p:embed/>
                  <p:pic>
                    <p:nvPicPr>
                      <p:cNvPr id="1126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57150"/>
                        <a:ext cx="9448800" cy="6915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67" name="Rectangle 3"/>
          <p:cNvSpPr>
            <a:spLocks noChangeArrowheads="1"/>
          </p:cNvSpPr>
          <p:nvPr/>
        </p:nvSpPr>
        <p:spPr bwMode="auto">
          <a:xfrm>
            <a:off x="7010400" y="1"/>
            <a:ext cx="3657600" cy="1800225"/>
          </a:xfrm>
          <a:prstGeom prst="rect">
            <a:avLst/>
          </a:prstGeom>
          <a:noFill/>
          <a:ln>
            <a:noFill/>
          </a:ln>
          <a:effectLst/>
          <a:extLst>
            <a:ext uri="{909E8E84-426E-40dd-AFC4-6F175D3DCCD1}">
              <a14:hiddenFill xmlns="" xmlns:a14="http://schemas.microsoft.com/office/drawing/2010/main">
                <a:solidFill>
                  <a:srgbClr val="CCFF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a:latin typeface="Arial" charset="0"/>
                <a:cs typeface="Times New Roman" charset="0"/>
              </a:rPr>
              <a:t>FCIPT</a:t>
            </a:r>
          </a:p>
          <a:p>
            <a:r>
              <a:rPr lang="en-US" sz="2800">
                <a:latin typeface="Arial" charset="0"/>
                <a:cs typeface="Times New Roman" charset="0"/>
              </a:rPr>
              <a:t>Linking Fusion Technology with Industry</a:t>
            </a:r>
          </a:p>
        </p:txBody>
      </p:sp>
      <p:sp>
        <p:nvSpPr>
          <p:cNvPr id="2" name="Slide Number Placeholder 1"/>
          <p:cNvSpPr>
            <a:spLocks noGrp="1"/>
          </p:cNvSpPr>
          <p:nvPr>
            <p:ph type="sldNum" sz="quarter" idx="12"/>
          </p:nvPr>
        </p:nvSpPr>
        <p:spPr/>
        <p:txBody>
          <a:bodyPr/>
          <a:lstStyle/>
          <a:p>
            <a:pPr>
              <a:defRPr/>
            </a:pPr>
            <a:fld id="{601717E9-0B15-0D4F-9200-852EA5522D2F}" type="slidenum">
              <a:rPr lang="en-US" smtClean="0"/>
              <a:pPr>
                <a:defRPr/>
              </a:pPr>
              <a:t>39</a:t>
            </a:fld>
            <a:endParaRPr lang="en-US"/>
          </a:p>
        </p:txBody>
      </p:sp>
    </p:spTree>
    <p:extLst>
      <p:ext uri="{BB962C8B-B14F-4D97-AF65-F5344CB8AC3E}">
        <p14:creationId xmlns:p14="http://schemas.microsoft.com/office/powerpoint/2010/main" val="2776449687"/>
      </p:ext>
    </p:extLst>
  </p:cSld>
  <p:clrMapOvr>
    <a:masterClrMapping/>
  </p:clrMapOvr>
  <p:transition advTm="6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9539" y="1163151"/>
            <a:ext cx="10515600" cy="4351338"/>
          </a:xfrm>
        </p:spPr>
        <p:txBody>
          <a:bodyPr>
            <a:normAutofit fontScale="92500" lnSpcReduction="10000"/>
          </a:bodyPr>
          <a:lstStyle/>
          <a:p>
            <a:r>
              <a:rPr lang="en-IN" dirty="0"/>
              <a:t>Parity of per capita consumption with the world-average  - a grand challenge</a:t>
            </a:r>
          </a:p>
          <a:p>
            <a:r>
              <a:rPr lang="en-IN" dirty="0"/>
              <a:t>Capacity has to be almost trebled! </a:t>
            </a:r>
          </a:p>
          <a:p>
            <a:r>
              <a:rPr lang="en-IN" dirty="0"/>
              <a:t>So, an equally challenging problem that emerges is how do we manage to grow on sub-optimal energy supply in the interim period.</a:t>
            </a:r>
          </a:p>
          <a:p>
            <a:r>
              <a:rPr lang="en-IN" dirty="0"/>
              <a:t>Techniques to increase efficiency of various energy-intensive processes needed</a:t>
            </a:r>
          </a:p>
          <a:p>
            <a:r>
              <a:rPr lang="en-IN" dirty="0"/>
              <a:t>For this one needs new tools, materials and research-infrastructure to innovate, improvise bring improvement on a mass-scale. </a:t>
            </a:r>
          </a:p>
          <a:p>
            <a:r>
              <a:rPr lang="en-IN" dirty="0"/>
              <a:t>Scales matter; even a tiny saving/improvement for a nation with billion people is quite impactful. </a:t>
            </a:r>
          </a:p>
          <a:p>
            <a:pPr marL="0" indent="0">
              <a:buNone/>
            </a:pPr>
            <a:endParaRPr lang="en-IN" dirty="0"/>
          </a:p>
        </p:txBody>
      </p:sp>
    </p:spTree>
    <p:extLst>
      <p:ext uri="{BB962C8B-B14F-4D97-AF65-F5344CB8AC3E}">
        <p14:creationId xmlns:p14="http://schemas.microsoft.com/office/powerpoint/2010/main" val="40042866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84352C-175C-924F-9B76-DF547DA98E52}"/>
              </a:ext>
            </a:extLst>
          </p:cNvPr>
          <p:cNvSpPr>
            <a:spLocks noGrp="1"/>
          </p:cNvSpPr>
          <p:nvPr>
            <p:ph type="title"/>
          </p:nvPr>
        </p:nvSpPr>
        <p:spPr>
          <a:xfrm>
            <a:off x="3964094" y="143876"/>
            <a:ext cx="7179353" cy="478023"/>
          </a:xfrm>
        </p:spPr>
        <p:txBody>
          <a:bodyPr>
            <a:noAutofit/>
          </a:bodyPr>
          <a:lstStyle/>
          <a:p>
            <a:r>
              <a:rPr lang="en-US" sz="3200" dirty="0"/>
              <a:t>Applications will connect fusion to society</a:t>
            </a:r>
          </a:p>
        </p:txBody>
      </p:sp>
      <p:graphicFrame>
        <p:nvGraphicFramePr>
          <p:cNvPr id="4" name="Diagram 3">
            <a:extLst>
              <a:ext uri="{FF2B5EF4-FFF2-40B4-BE49-F238E27FC236}">
                <a16:creationId xmlns="" xmlns:a16="http://schemas.microsoft.com/office/drawing/2014/main" id="{E1D7170F-BEF2-8242-9BB3-0FF2C7B8A023}"/>
              </a:ext>
            </a:extLst>
          </p:cNvPr>
          <p:cNvGraphicFramePr/>
          <p:nvPr>
            <p:extLst>
              <p:ext uri="{D42A27DB-BD31-4B8C-83A1-F6EECF244321}">
                <p14:modId xmlns:p14="http://schemas.microsoft.com/office/powerpoint/2010/main" val="1388859898"/>
              </p:ext>
            </p:extLst>
          </p:nvPr>
        </p:nvGraphicFramePr>
        <p:xfrm>
          <a:off x="2150754" y="1479688"/>
          <a:ext cx="7551387" cy="4909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 xmlns:a16="http://schemas.microsoft.com/office/drawing/2014/main" id="{B1EC672F-7C12-CB44-96E9-070CD91CBB2C}"/>
              </a:ext>
            </a:extLst>
          </p:cNvPr>
          <p:cNvPicPr>
            <a:picLocks noChangeAspect="1"/>
          </p:cNvPicPr>
          <p:nvPr/>
        </p:nvPicPr>
        <p:blipFill>
          <a:blip r:embed="rId7"/>
          <a:stretch>
            <a:fillRect/>
          </a:stretch>
        </p:blipFill>
        <p:spPr>
          <a:xfrm>
            <a:off x="2570057" y="436687"/>
            <a:ext cx="1318162" cy="1561227"/>
          </a:xfrm>
          <a:prstGeom prst="rect">
            <a:avLst/>
          </a:prstGeom>
        </p:spPr>
      </p:pic>
      <p:pic>
        <p:nvPicPr>
          <p:cNvPr id="6" name="Picture 5">
            <a:extLst>
              <a:ext uri="{FF2B5EF4-FFF2-40B4-BE49-F238E27FC236}">
                <a16:creationId xmlns="" xmlns:a16="http://schemas.microsoft.com/office/drawing/2014/main" id="{1F27B66D-CA2A-D74C-A2F2-E12597B540B0}"/>
              </a:ext>
            </a:extLst>
          </p:cNvPr>
          <p:cNvPicPr>
            <a:picLocks noChangeAspect="1"/>
          </p:cNvPicPr>
          <p:nvPr/>
        </p:nvPicPr>
        <p:blipFill>
          <a:blip r:embed="rId8"/>
          <a:stretch>
            <a:fillRect/>
          </a:stretch>
        </p:blipFill>
        <p:spPr>
          <a:xfrm>
            <a:off x="2304843" y="2093764"/>
            <a:ext cx="2070544" cy="1096571"/>
          </a:xfrm>
          <a:prstGeom prst="rect">
            <a:avLst/>
          </a:prstGeom>
        </p:spPr>
      </p:pic>
      <p:pic>
        <p:nvPicPr>
          <p:cNvPr id="7" name="Picture 6">
            <a:extLst>
              <a:ext uri="{FF2B5EF4-FFF2-40B4-BE49-F238E27FC236}">
                <a16:creationId xmlns="" xmlns:a16="http://schemas.microsoft.com/office/drawing/2014/main" id="{CDA8832B-7472-C241-908F-52B0AA59F47D}"/>
              </a:ext>
            </a:extLst>
          </p:cNvPr>
          <p:cNvPicPr>
            <a:picLocks noChangeAspect="1"/>
          </p:cNvPicPr>
          <p:nvPr/>
        </p:nvPicPr>
        <p:blipFill>
          <a:blip r:embed="rId9"/>
          <a:stretch>
            <a:fillRect/>
          </a:stretch>
        </p:blipFill>
        <p:spPr>
          <a:xfrm>
            <a:off x="6789057" y="5441718"/>
            <a:ext cx="965200" cy="965200"/>
          </a:xfrm>
          <a:prstGeom prst="rect">
            <a:avLst/>
          </a:prstGeom>
        </p:spPr>
      </p:pic>
      <p:pic>
        <p:nvPicPr>
          <p:cNvPr id="8" name="Picture 7">
            <a:extLst>
              <a:ext uri="{FF2B5EF4-FFF2-40B4-BE49-F238E27FC236}">
                <a16:creationId xmlns="" xmlns:a16="http://schemas.microsoft.com/office/drawing/2014/main" id="{6BB0F0FC-2641-9D4A-B8FA-733A32D2C8F3}"/>
              </a:ext>
            </a:extLst>
          </p:cNvPr>
          <p:cNvPicPr>
            <a:picLocks noChangeAspect="1"/>
          </p:cNvPicPr>
          <p:nvPr/>
        </p:nvPicPr>
        <p:blipFill>
          <a:blip r:embed="rId10"/>
          <a:stretch>
            <a:fillRect/>
          </a:stretch>
        </p:blipFill>
        <p:spPr>
          <a:xfrm>
            <a:off x="8091714" y="5383652"/>
            <a:ext cx="1187533" cy="1081331"/>
          </a:xfrm>
          <a:prstGeom prst="rect">
            <a:avLst/>
          </a:prstGeom>
        </p:spPr>
      </p:pic>
      <p:pic>
        <p:nvPicPr>
          <p:cNvPr id="9" name="Picture 8">
            <a:extLst>
              <a:ext uri="{FF2B5EF4-FFF2-40B4-BE49-F238E27FC236}">
                <a16:creationId xmlns="" xmlns:a16="http://schemas.microsoft.com/office/drawing/2014/main" id="{65B9DB27-6FF1-1E43-A555-A84C72ADC082}"/>
              </a:ext>
            </a:extLst>
          </p:cNvPr>
          <p:cNvPicPr>
            <a:picLocks noChangeAspect="1"/>
          </p:cNvPicPr>
          <p:nvPr/>
        </p:nvPicPr>
        <p:blipFill>
          <a:blip r:embed="rId11"/>
          <a:stretch>
            <a:fillRect/>
          </a:stretch>
        </p:blipFill>
        <p:spPr>
          <a:xfrm>
            <a:off x="9462046" y="4648339"/>
            <a:ext cx="1597750" cy="1215818"/>
          </a:xfrm>
          <a:prstGeom prst="rect">
            <a:avLst/>
          </a:prstGeom>
        </p:spPr>
      </p:pic>
      <p:pic>
        <p:nvPicPr>
          <p:cNvPr id="10" name="Picture 9">
            <a:extLst>
              <a:ext uri="{FF2B5EF4-FFF2-40B4-BE49-F238E27FC236}">
                <a16:creationId xmlns="" xmlns:a16="http://schemas.microsoft.com/office/drawing/2014/main" id="{67754C44-A726-2F48-AC5C-3763481D82E8}"/>
              </a:ext>
            </a:extLst>
          </p:cNvPr>
          <p:cNvPicPr>
            <a:picLocks noChangeAspect="1"/>
          </p:cNvPicPr>
          <p:nvPr/>
        </p:nvPicPr>
        <p:blipFill>
          <a:blip r:embed="rId12"/>
          <a:stretch>
            <a:fillRect/>
          </a:stretch>
        </p:blipFill>
        <p:spPr>
          <a:xfrm>
            <a:off x="9430121" y="2463096"/>
            <a:ext cx="1222581" cy="1634084"/>
          </a:xfrm>
          <a:prstGeom prst="rect">
            <a:avLst/>
          </a:prstGeom>
        </p:spPr>
      </p:pic>
      <p:pic>
        <p:nvPicPr>
          <p:cNvPr id="11" name="Picture 10">
            <a:extLst>
              <a:ext uri="{FF2B5EF4-FFF2-40B4-BE49-F238E27FC236}">
                <a16:creationId xmlns="" xmlns:a16="http://schemas.microsoft.com/office/drawing/2014/main" id="{BBC7EF32-287B-FA44-91A0-58246884D436}"/>
              </a:ext>
            </a:extLst>
          </p:cNvPr>
          <p:cNvPicPr>
            <a:picLocks noChangeAspect="1"/>
          </p:cNvPicPr>
          <p:nvPr/>
        </p:nvPicPr>
        <p:blipFill>
          <a:blip r:embed="rId13"/>
          <a:stretch>
            <a:fillRect/>
          </a:stretch>
        </p:blipFill>
        <p:spPr>
          <a:xfrm>
            <a:off x="10676081" y="2463096"/>
            <a:ext cx="1355437" cy="1614738"/>
          </a:xfrm>
          <a:prstGeom prst="rect">
            <a:avLst/>
          </a:prstGeom>
        </p:spPr>
      </p:pic>
      <p:sp>
        <p:nvSpPr>
          <p:cNvPr id="13" name="TextBox 12">
            <a:extLst>
              <a:ext uri="{FF2B5EF4-FFF2-40B4-BE49-F238E27FC236}">
                <a16:creationId xmlns="" xmlns:a16="http://schemas.microsoft.com/office/drawing/2014/main" id="{9204D79D-6580-AE4A-8F68-CF4A5AC99D18}"/>
              </a:ext>
            </a:extLst>
          </p:cNvPr>
          <p:cNvSpPr txBox="1"/>
          <p:nvPr/>
        </p:nvSpPr>
        <p:spPr>
          <a:xfrm>
            <a:off x="10238976" y="752487"/>
            <a:ext cx="1792542" cy="553998"/>
          </a:xfrm>
          <a:prstGeom prst="rect">
            <a:avLst/>
          </a:prstGeom>
          <a:solidFill>
            <a:schemeClr val="accent3">
              <a:lumMod val="60000"/>
              <a:lumOff val="40000"/>
            </a:schemeClr>
          </a:solidFill>
        </p:spPr>
        <p:txBody>
          <a:bodyPr wrap="none" lIns="0" tIns="0" rIns="0" bIns="0" rtlCol="0" anchor="ctr" anchorCtr="0">
            <a:spAutoFit/>
          </a:bodyPr>
          <a:lstStyle/>
          <a:p>
            <a:pPr marL="33750" indent="-33750">
              <a:buFont typeface="Arial" panose="020B0604020202020204" pitchFamily="34" charset="0"/>
              <a:buChar char="•"/>
            </a:pPr>
            <a:r>
              <a:rPr lang="en-US" dirty="0"/>
              <a:t>Bio-compatibility</a:t>
            </a:r>
          </a:p>
          <a:p>
            <a:pPr marL="33750" indent="-33750">
              <a:buFont typeface="Arial" panose="020B0604020202020204" pitchFamily="34" charset="0"/>
              <a:buChar char="•"/>
            </a:pPr>
            <a:r>
              <a:rPr lang="en-US" dirty="0"/>
              <a:t>Waste destruction</a:t>
            </a:r>
          </a:p>
        </p:txBody>
      </p:sp>
      <p:sp>
        <p:nvSpPr>
          <p:cNvPr id="14" name="TextBox 13">
            <a:extLst>
              <a:ext uri="{FF2B5EF4-FFF2-40B4-BE49-F238E27FC236}">
                <a16:creationId xmlns="" xmlns:a16="http://schemas.microsoft.com/office/drawing/2014/main" id="{DDD8A318-4B11-284F-A6F3-E17DDC0215B1}"/>
              </a:ext>
            </a:extLst>
          </p:cNvPr>
          <p:cNvSpPr txBox="1"/>
          <p:nvPr/>
        </p:nvSpPr>
        <p:spPr>
          <a:xfrm>
            <a:off x="10822660" y="5904696"/>
            <a:ext cx="1062278" cy="830997"/>
          </a:xfrm>
          <a:prstGeom prst="rect">
            <a:avLst/>
          </a:prstGeom>
          <a:solidFill>
            <a:schemeClr val="accent5">
              <a:lumMod val="60000"/>
              <a:lumOff val="40000"/>
            </a:schemeClr>
          </a:solidFill>
        </p:spPr>
        <p:txBody>
          <a:bodyPr wrap="none" lIns="0" tIns="0" rIns="0" bIns="0" rtlCol="0" anchor="ctr" anchorCtr="0">
            <a:spAutoFit/>
          </a:bodyPr>
          <a:lstStyle/>
          <a:p>
            <a:pPr marL="33750" indent="-33750">
              <a:buFont typeface="Arial" panose="020B0604020202020204" pitchFamily="34" charset="0"/>
              <a:buChar char="•"/>
            </a:pPr>
            <a:r>
              <a:rPr lang="en-US" dirty="0"/>
              <a:t>Aerospace</a:t>
            </a:r>
          </a:p>
          <a:p>
            <a:pPr marL="33750" indent="-33750">
              <a:buFont typeface="Arial" panose="020B0604020202020204" pitchFamily="34" charset="0"/>
              <a:buChar char="•"/>
            </a:pPr>
            <a:r>
              <a:rPr lang="en-US" dirty="0"/>
              <a:t>Thrusters</a:t>
            </a:r>
          </a:p>
          <a:p>
            <a:pPr marL="33750" indent="-33750">
              <a:buFont typeface="Arial" panose="020B0604020202020204" pitchFamily="34" charset="0"/>
              <a:buChar char="•"/>
            </a:pPr>
            <a:r>
              <a:rPr lang="en-US" dirty="0"/>
              <a:t>Re-entry</a:t>
            </a:r>
          </a:p>
        </p:txBody>
      </p:sp>
      <p:pic>
        <p:nvPicPr>
          <p:cNvPr id="15" name="Picture 14">
            <a:extLst>
              <a:ext uri="{FF2B5EF4-FFF2-40B4-BE49-F238E27FC236}">
                <a16:creationId xmlns="" xmlns:a16="http://schemas.microsoft.com/office/drawing/2014/main" id="{931E7F15-2C8C-2A41-8326-FE2289F54048}"/>
              </a:ext>
            </a:extLst>
          </p:cNvPr>
          <p:cNvPicPr>
            <a:picLocks noChangeAspect="1"/>
          </p:cNvPicPr>
          <p:nvPr/>
        </p:nvPicPr>
        <p:blipFill>
          <a:blip r:embed="rId14"/>
          <a:stretch>
            <a:fillRect/>
          </a:stretch>
        </p:blipFill>
        <p:spPr>
          <a:xfrm>
            <a:off x="245945" y="3067404"/>
            <a:ext cx="1335181" cy="1582437"/>
          </a:xfrm>
          <a:prstGeom prst="rect">
            <a:avLst/>
          </a:prstGeom>
        </p:spPr>
      </p:pic>
      <p:pic>
        <p:nvPicPr>
          <p:cNvPr id="16" name="Picture 15">
            <a:extLst>
              <a:ext uri="{FF2B5EF4-FFF2-40B4-BE49-F238E27FC236}">
                <a16:creationId xmlns="" xmlns:a16="http://schemas.microsoft.com/office/drawing/2014/main" id="{95E706F7-66FF-7046-8A85-05F684815D33}"/>
              </a:ext>
            </a:extLst>
          </p:cNvPr>
          <p:cNvPicPr>
            <a:picLocks noChangeAspect="1"/>
          </p:cNvPicPr>
          <p:nvPr/>
        </p:nvPicPr>
        <p:blipFill>
          <a:blip r:embed="rId15"/>
          <a:stretch>
            <a:fillRect/>
          </a:stretch>
        </p:blipFill>
        <p:spPr>
          <a:xfrm>
            <a:off x="233205" y="4724914"/>
            <a:ext cx="2278510" cy="1179782"/>
          </a:xfrm>
          <a:prstGeom prst="rect">
            <a:avLst/>
          </a:prstGeom>
        </p:spPr>
      </p:pic>
      <p:sp>
        <p:nvSpPr>
          <p:cNvPr id="17" name="TextBox 16">
            <a:extLst>
              <a:ext uri="{FF2B5EF4-FFF2-40B4-BE49-F238E27FC236}">
                <a16:creationId xmlns="" xmlns:a16="http://schemas.microsoft.com/office/drawing/2014/main" id="{D35B0C68-8122-364A-9927-A3CA25502385}"/>
              </a:ext>
            </a:extLst>
          </p:cNvPr>
          <p:cNvSpPr txBox="1"/>
          <p:nvPr/>
        </p:nvSpPr>
        <p:spPr>
          <a:xfrm>
            <a:off x="245945" y="6210795"/>
            <a:ext cx="3269421" cy="369332"/>
          </a:xfrm>
          <a:prstGeom prst="rect">
            <a:avLst/>
          </a:prstGeom>
          <a:noFill/>
        </p:spPr>
        <p:txBody>
          <a:bodyPr wrap="none" rtlCol="0">
            <a:spAutoFit/>
          </a:bodyPr>
          <a:lstStyle/>
          <a:p>
            <a:r>
              <a:rPr lang="en-US" dirty="0"/>
              <a:t>Source: FCIPT/IPR Overview Brief</a:t>
            </a:r>
          </a:p>
        </p:txBody>
      </p:sp>
      <p:pic>
        <p:nvPicPr>
          <p:cNvPr id="18" name="Picture 17">
            <a:extLst>
              <a:ext uri="{FF2B5EF4-FFF2-40B4-BE49-F238E27FC236}">
                <a16:creationId xmlns="" xmlns:a16="http://schemas.microsoft.com/office/drawing/2014/main" id="{509A3A25-EB39-2E4E-93AF-2C0718E39EA4}"/>
              </a:ext>
            </a:extLst>
          </p:cNvPr>
          <p:cNvPicPr>
            <a:picLocks noChangeAspect="1"/>
          </p:cNvPicPr>
          <p:nvPr/>
        </p:nvPicPr>
        <p:blipFill>
          <a:blip r:embed="rId16"/>
          <a:stretch>
            <a:fillRect/>
          </a:stretch>
        </p:blipFill>
        <p:spPr>
          <a:xfrm>
            <a:off x="357488" y="1034847"/>
            <a:ext cx="2154227" cy="1349041"/>
          </a:xfrm>
          <a:prstGeom prst="rect">
            <a:avLst/>
          </a:prstGeom>
        </p:spPr>
      </p:pic>
      <p:pic>
        <p:nvPicPr>
          <p:cNvPr id="19" name="Picture 18">
            <a:extLst>
              <a:ext uri="{FF2B5EF4-FFF2-40B4-BE49-F238E27FC236}">
                <a16:creationId xmlns="" xmlns:a16="http://schemas.microsoft.com/office/drawing/2014/main" id="{0F41478C-26FC-4E4D-96FA-1086B2FD6BF2}"/>
              </a:ext>
            </a:extLst>
          </p:cNvPr>
          <p:cNvPicPr>
            <a:picLocks noChangeAspect="1"/>
          </p:cNvPicPr>
          <p:nvPr/>
        </p:nvPicPr>
        <p:blipFill>
          <a:blip r:embed="rId17"/>
          <a:stretch>
            <a:fillRect/>
          </a:stretch>
        </p:blipFill>
        <p:spPr>
          <a:xfrm>
            <a:off x="10676081" y="1370112"/>
            <a:ext cx="1230392" cy="981199"/>
          </a:xfrm>
          <a:prstGeom prst="rect">
            <a:avLst/>
          </a:prstGeom>
        </p:spPr>
      </p:pic>
      <p:sp>
        <p:nvSpPr>
          <p:cNvPr id="20" name="TextBox 19">
            <a:extLst>
              <a:ext uri="{FF2B5EF4-FFF2-40B4-BE49-F238E27FC236}">
                <a16:creationId xmlns="" xmlns:a16="http://schemas.microsoft.com/office/drawing/2014/main" id="{8D7F1740-5D2D-7A41-B8CD-DC5ADDB0E572}"/>
              </a:ext>
            </a:extLst>
          </p:cNvPr>
          <p:cNvSpPr txBox="1"/>
          <p:nvPr/>
        </p:nvSpPr>
        <p:spPr>
          <a:xfrm>
            <a:off x="357488" y="2351311"/>
            <a:ext cx="1454501" cy="369332"/>
          </a:xfrm>
          <a:prstGeom prst="rect">
            <a:avLst/>
          </a:prstGeom>
          <a:solidFill>
            <a:schemeClr val="accent2">
              <a:lumMod val="60000"/>
              <a:lumOff val="40000"/>
            </a:schemeClr>
          </a:solidFill>
        </p:spPr>
        <p:txBody>
          <a:bodyPr wrap="none" rtlCol="0">
            <a:spAutoFit/>
          </a:bodyPr>
          <a:lstStyle/>
          <a:p>
            <a:r>
              <a:rPr lang="en-US" dirty="0" err="1"/>
              <a:t>nano</a:t>
            </a:r>
            <a:r>
              <a:rPr lang="en-US" dirty="0"/>
              <a:t>-powder</a:t>
            </a:r>
          </a:p>
        </p:txBody>
      </p:sp>
      <p:sp>
        <p:nvSpPr>
          <p:cNvPr id="21" name="TextBox 20">
            <a:extLst>
              <a:ext uri="{FF2B5EF4-FFF2-40B4-BE49-F238E27FC236}">
                <a16:creationId xmlns="" xmlns:a16="http://schemas.microsoft.com/office/drawing/2014/main" id="{01226F12-B928-DA4E-8034-ABB070B08DAE}"/>
              </a:ext>
            </a:extLst>
          </p:cNvPr>
          <p:cNvSpPr txBox="1"/>
          <p:nvPr/>
        </p:nvSpPr>
        <p:spPr>
          <a:xfrm>
            <a:off x="2511715" y="3067404"/>
            <a:ext cx="1431867" cy="369332"/>
          </a:xfrm>
          <a:prstGeom prst="rect">
            <a:avLst/>
          </a:prstGeom>
          <a:solidFill>
            <a:schemeClr val="accent2">
              <a:lumMod val="60000"/>
              <a:lumOff val="40000"/>
            </a:schemeClr>
          </a:solidFill>
        </p:spPr>
        <p:txBody>
          <a:bodyPr wrap="none" rtlCol="0">
            <a:spAutoFit/>
          </a:bodyPr>
          <a:lstStyle/>
          <a:p>
            <a:r>
              <a:rPr lang="en-US" dirty="0" err="1"/>
              <a:t>Brass+rubber</a:t>
            </a:r>
            <a:endParaRPr lang="en-US" dirty="0"/>
          </a:p>
        </p:txBody>
      </p:sp>
      <p:sp>
        <p:nvSpPr>
          <p:cNvPr id="22" name="TextBox 21">
            <a:extLst>
              <a:ext uri="{FF2B5EF4-FFF2-40B4-BE49-F238E27FC236}">
                <a16:creationId xmlns="" xmlns:a16="http://schemas.microsoft.com/office/drawing/2014/main" id="{D846D02B-EFB3-5044-9442-CBBC058BF900}"/>
              </a:ext>
            </a:extLst>
          </p:cNvPr>
          <p:cNvSpPr txBox="1"/>
          <p:nvPr/>
        </p:nvSpPr>
        <p:spPr>
          <a:xfrm>
            <a:off x="3834136" y="887936"/>
            <a:ext cx="1641219" cy="369332"/>
          </a:xfrm>
          <a:prstGeom prst="rect">
            <a:avLst/>
          </a:prstGeom>
          <a:solidFill>
            <a:schemeClr val="accent2">
              <a:lumMod val="60000"/>
              <a:lumOff val="40000"/>
            </a:schemeClr>
          </a:solidFill>
        </p:spPr>
        <p:txBody>
          <a:bodyPr wrap="none" rtlCol="0">
            <a:spAutoFit/>
          </a:bodyPr>
          <a:lstStyle/>
          <a:p>
            <a:r>
              <a:rPr lang="en-US" dirty="0"/>
              <a:t>Component-life</a:t>
            </a:r>
          </a:p>
        </p:txBody>
      </p:sp>
      <p:pic>
        <p:nvPicPr>
          <p:cNvPr id="23" name="Picture 22">
            <a:extLst>
              <a:ext uri="{FF2B5EF4-FFF2-40B4-BE49-F238E27FC236}">
                <a16:creationId xmlns="" xmlns:a16="http://schemas.microsoft.com/office/drawing/2014/main" id="{8DAB826C-4627-F943-B156-5140C5821DC9}"/>
              </a:ext>
            </a:extLst>
          </p:cNvPr>
          <p:cNvPicPr>
            <a:picLocks noChangeAspect="1"/>
          </p:cNvPicPr>
          <p:nvPr/>
        </p:nvPicPr>
        <p:blipFill>
          <a:blip r:embed="rId18"/>
          <a:stretch>
            <a:fillRect/>
          </a:stretch>
        </p:blipFill>
        <p:spPr>
          <a:xfrm>
            <a:off x="6739434" y="629289"/>
            <a:ext cx="1628674" cy="1464475"/>
          </a:xfrm>
          <a:prstGeom prst="rect">
            <a:avLst/>
          </a:prstGeom>
        </p:spPr>
      </p:pic>
      <p:sp>
        <p:nvSpPr>
          <p:cNvPr id="24" name="TextBox 23">
            <a:extLst>
              <a:ext uri="{FF2B5EF4-FFF2-40B4-BE49-F238E27FC236}">
                <a16:creationId xmlns="" xmlns:a16="http://schemas.microsoft.com/office/drawing/2014/main" id="{524DC32C-640C-2F43-B15F-1E3267FF8D44}"/>
              </a:ext>
            </a:extLst>
          </p:cNvPr>
          <p:cNvSpPr txBox="1"/>
          <p:nvPr/>
        </p:nvSpPr>
        <p:spPr>
          <a:xfrm>
            <a:off x="8567403" y="917709"/>
            <a:ext cx="994503" cy="369332"/>
          </a:xfrm>
          <a:prstGeom prst="rect">
            <a:avLst/>
          </a:prstGeom>
          <a:solidFill>
            <a:schemeClr val="accent3">
              <a:lumMod val="60000"/>
              <a:lumOff val="40000"/>
            </a:schemeClr>
          </a:solidFill>
        </p:spPr>
        <p:txBody>
          <a:bodyPr wrap="none" rtlCol="0">
            <a:spAutoFit/>
          </a:bodyPr>
          <a:lstStyle/>
          <a:p>
            <a:r>
              <a:rPr lang="en-US" dirty="0"/>
              <a:t>Pyrolysis</a:t>
            </a:r>
          </a:p>
        </p:txBody>
      </p:sp>
      <p:sp>
        <p:nvSpPr>
          <p:cNvPr id="25" name="TextBox 24">
            <a:extLst>
              <a:ext uri="{FF2B5EF4-FFF2-40B4-BE49-F238E27FC236}">
                <a16:creationId xmlns="" xmlns:a16="http://schemas.microsoft.com/office/drawing/2014/main" id="{7960DD92-BAFC-8D4F-B30B-004881FD9830}"/>
              </a:ext>
            </a:extLst>
          </p:cNvPr>
          <p:cNvSpPr txBox="1"/>
          <p:nvPr/>
        </p:nvSpPr>
        <p:spPr>
          <a:xfrm>
            <a:off x="9384882" y="1756930"/>
            <a:ext cx="1304524" cy="369332"/>
          </a:xfrm>
          <a:prstGeom prst="rect">
            <a:avLst/>
          </a:prstGeom>
          <a:solidFill>
            <a:schemeClr val="accent3">
              <a:lumMod val="60000"/>
              <a:lumOff val="40000"/>
            </a:schemeClr>
          </a:solidFill>
        </p:spPr>
        <p:txBody>
          <a:bodyPr wrap="none" rtlCol="0">
            <a:spAutoFit/>
          </a:bodyPr>
          <a:lstStyle/>
          <a:p>
            <a:r>
              <a:rPr lang="en-US" dirty="0"/>
              <a:t>Atm. pl. jets</a:t>
            </a:r>
          </a:p>
        </p:txBody>
      </p:sp>
    </p:spTree>
    <p:extLst>
      <p:ext uri="{BB962C8B-B14F-4D97-AF65-F5344CB8AC3E}">
        <p14:creationId xmlns:p14="http://schemas.microsoft.com/office/powerpoint/2010/main" val="19286971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EEE6F4B-4CF7-DE4B-BB6F-7BC8777A5B4E}"/>
              </a:ext>
            </a:extLst>
          </p:cNvPr>
          <p:cNvSpPr>
            <a:spLocks noGrp="1"/>
          </p:cNvSpPr>
          <p:nvPr>
            <p:ph type="title"/>
          </p:nvPr>
        </p:nvSpPr>
        <p:spPr>
          <a:xfrm>
            <a:off x="762000" y="2574925"/>
            <a:ext cx="10515600" cy="1325563"/>
          </a:xfrm>
        </p:spPr>
        <p:txBody>
          <a:bodyPr/>
          <a:lstStyle/>
          <a:p>
            <a:r>
              <a:rPr lang="en-US" dirty="0"/>
              <a:t>HRD</a:t>
            </a:r>
          </a:p>
        </p:txBody>
      </p:sp>
    </p:spTree>
    <p:extLst>
      <p:ext uri="{BB962C8B-B14F-4D97-AF65-F5344CB8AC3E}">
        <p14:creationId xmlns:p14="http://schemas.microsoft.com/office/powerpoint/2010/main" val="29078294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6FAC8CB-55C2-4341-A810-6E33AD2044E3}"/>
              </a:ext>
            </a:extLst>
          </p:cNvPr>
          <p:cNvPicPr>
            <a:picLocks noChangeAspect="1"/>
          </p:cNvPicPr>
          <p:nvPr/>
        </p:nvPicPr>
        <p:blipFill>
          <a:blip r:embed="rId2"/>
          <a:stretch>
            <a:fillRect/>
          </a:stretch>
        </p:blipFill>
        <p:spPr>
          <a:xfrm>
            <a:off x="1809750" y="762000"/>
            <a:ext cx="8572500" cy="5334000"/>
          </a:xfrm>
          <a:prstGeom prst="rect">
            <a:avLst/>
          </a:prstGeom>
        </p:spPr>
      </p:pic>
    </p:spTree>
    <p:extLst>
      <p:ext uri="{BB962C8B-B14F-4D97-AF65-F5344CB8AC3E}">
        <p14:creationId xmlns:p14="http://schemas.microsoft.com/office/powerpoint/2010/main" val="6005171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AF914DE-2950-5A41-968D-8EABDD00F334}"/>
              </a:ext>
            </a:extLst>
          </p:cNvPr>
          <p:cNvPicPr>
            <a:picLocks noChangeAspect="1"/>
          </p:cNvPicPr>
          <p:nvPr/>
        </p:nvPicPr>
        <p:blipFill>
          <a:blip r:embed="rId2"/>
          <a:stretch>
            <a:fillRect/>
          </a:stretch>
        </p:blipFill>
        <p:spPr>
          <a:xfrm>
            <a:off x="1524000" y="571500"/>
            <a:ext cx="9144000" cy="5715000"/>
          </a:xfrm>
          <a:prstGeom prst="rect">
            <a:avLst/>
          </a:prstGeom>
        </p:spPr>
      </p:pic>
    </p:spTree>
    <p:extLst>
      <p:ext uri="{BB962C8B-B14F-4D97-AF65-F5344CB8AC3E}">
        <p14:creationId xmlns:p14="http://schemas.microsoft.com/office/powerpoint/2010/main" val="11790084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701C7E-6BA6-6C4F-AA1E-6F94469E3A17}"/>
              </a:ext>
            </a:extLst>
          </p:cNvPr>
          <p:cNvSpPr>
            <a:spLocks noGrp="1"/>
          </p:cNvSpPr>
          <p:nvPr>
            <p:ph type="title"/>
          </p:nvPr>
        </p:nvSpPr>
        <p:spPr>
          <a:xfrm>
            <a:off x="707572" y="2346325"/>
            <a:ext cx="10515600" cy="1325563"/>
          </a:xfrm>
        </p:spPr>
        <p:txBody>
          <a:bodyPr/>
          <a:lstStyle/>
          <a:p>
            <a:r>
              <a:rPr lang="en-US" dirty="0"/>
              <a:t>What next?</a:t>
            </a:r>
          </a:p>
        </p:txBody>
      </p:sp>
    </p:spTree>
    <p:extLst>
      <p:ext uri="{BB962C8B-B14F-4D97-AF65-F5344CB8AC3E}">
        <p14:creationId xmlns:p14="http://schemas.microsoft.com/office/powerpoint/2010/main" val="40492195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03C05C5-1486-8940-919F-BDE819D07AC5}"/>
              </a:ext>
            </a:extLst>
          </p:cNvPr>
          <p:cNvSpPr/>
          <p:nvPr/>
        </p:nvSpPr>
        <p:spPr>
          <a:xfrm>
            <a:off x="429078" y="5367830"/>
            <a:ext cx="8088086" cy="923330"/>
          </a:xfrm>
          <a:prstGeom prst="rect">
            <a:avLst/>
          </a:prstGeom>
        </p:spPr>
        <p:txBody>
          <a:bodyPr wrap="square">
            <a:spAutoFit/>
          </a:bodyPr>
          <a:lstStyle/>
          <a:p>
            <a:r>
              <a:rPr lang="en-IN" dirty="0">
                <a:solidFill>
                  <a:schemeClr val="bg1">
                    <a:lumMod val="50000"/>
                  </a:schemeClr>
                </a:solidFill>
                <a:latin typeface="Times New Roman" panose="02020603050405020304" pitchFamily="18" charset="0"/>
              </a:rPr>
              <a:t>Fusion Research Programme in India, Shishir Deshpande and Predhiman Kaw,</a:t>
            </a:r>
          </a:p>
          <a:p>
            <a:r>
              <a:rPr lang="en-IN" dirty="0">
                <a:solidFill>
                  <a:schemeClr val="bg1">
                    <a:lumMod val="50000"/>
                  </a:schemeClr>
                </a:solidFill>
                <a:latin typeface="Times New Roman" panose="02020603050405020304" pitchFamily="18" charset="0"/>
              </a:rPr>
              <a:t>Sadhana Vol. 38, Part 5, October 2013, pp. 839–848.</a:t>
            </a:r>
            <a:r>
              <a:rPr lang="en-IN" dirty="0">
                <a:solidFill>
                  <a:schemeClr val="bg1">
                    <a:lumMod val="50000"/>
                  </a:schemeClr>
                </a:solidFill>
                <a:latin typeface="Arial" panose="020B0604020202020204" pitchFamily="34" charset="0"/>
              </a:rPr>
              <a:t>© </a:t>
            </a:r>
            <a:r>
              <a:rPr lang="en-IN" dirty="0">
                <a:solidFill>
                  <a:schemeClr val="bg1">
                    <a:lumMod val="50000"/>
                  </a:schemeClr>
                </a:solidFill>
                <a:latin typeface="Times New Roman" panose="02020603050405020304" pitchFamily="18" charset="0"/>
              </a:rPr>
              <a:t>Indian Academy of Sciences</a:t>
            </a:r>
          </a:p>
          <a:p>
            <a:pPr algn="r"/>
            <a:r>
              <a:rPr lang="en-IN" sz="1600" dirty="0">
                <a:solidFill>
                  <a:srgbClr val="0070C0"/>
                </a:solidFill>
                <a:latin typeface="Times New Roman" panose="02020603050405020304" pitchFamily="18" charset="0"/>
              </a:rPr>
              <a:t>https://</a:t>
            </a:r>
            <a:r>
              <a:rPr lang="en-IN" sz="1600" dirty="0" err="1">
                <a:solidFill>
                  <a:srgbClr val="0070C0"/>
                </a:solidFill>
                <a:latin typeface="Times New Roman" panose="02020603050405020304" pitchFamily="18" charset="0"/>
              </a:rPr>
              <a:t>www.ias.ac.in</a:t>
            </a:r>
            <a:r>
              <a:rPr lang="en-IN" sz="1600" dirty="0">
                <a:solidFill>
                  <a:srgbClr val="0070C0"/>
                </a:solidFill>
                <a:latin typeface="Times New Roman" panose="02020603050405020304" pitchFamily="18" charset="0"/>
              </a:rPr>
              <a:t>/describe/article/</a:t>
            </a:r>
            <a:r>
              <a:rPr lang="en-IN" sz="1600" dirty="0" err="1">
                <a:solidFill>
                  <a:srgbClr val="0070C0"/>
                </a:solidFill>
                <a:latin typeface="Times New Roman" panose="02020603050405020304" pitchFamily="18" charset="0"/>
              </a:rPr>
              <a:t>sadh</a:t>
            </a:r>
            <a:r>
              <a:rPr lang="en-IN" sz="1600" dirty="0">
                <a:solidFill>
                  <a:srgbClr val="0070C0"/>
                </a:solidFill>
                <a:latin typeface="Times New Roman" panose="02020603050405020304" pitchFamily="18" charset="0"/>
              </a:rPr>
              <a:t>/038/05/0839-0848</a:t>
            </a:r>
            <a:endParaRPr lang="en-IN" dirty="0">
              <a:solidFill>
                <a:srgbClr val="0070C0"/>
              </a:solidFill>
              <a:effectLst/>
              <a:latin typeface="Times New Roman" panose="02020603050405020304" pitchFamily="18" charset="0"/>
            </a:endParaRPr>
          </a:p>
        </p:txBody>
      </p:sp>
      <p:pic>
        <p:nvPicPr>
          <p:cNvPr id="4" name="Picture 3">
            <a:extLst>
              <a:ext uri="{FF2B5EF4-FFF2-40B4-BE49-F238E27FC236}">
                <a16:creationId xmlns="" xmlns:a16="http://schemas.microsoft.com/office/drawing/2014/main" id="{0936B9E6-C4F9-8B41-ABC9-3955CF0178EF}"/>
              </a:ext>
            </a:extLst>
          </p:cNvPr>
          <p:cNvPicPr>
            <a:picLocks noChangeAspect="1"/>
          </p:cNvPicPr>
          <p:nvPr/>
        </p:nvPicPr>
        <p:blipFill>
          <a:blip r:embed="rId2"/>
          <a:stretch>
            <a:fillRect/>
          </a:stretch>
        </p:blipFill>
        <p:spPr>
          <a:xfrm>
            <a:off x="418191" y="674914"/>
            <a:ext cx="5860224" cy="4382993"/>
          </a:xfrm>
          <a:prstGeom prst="rect">
            <a:avLst/>
          </a:prstGeom>
        </p:spPr>
      </p:pic>
      <p:sp>
        <p:nvSpPr>
          <p:cNvPr id="5" name="TextBox 4">
            <a:extLst>
              <a:ext uri="{FF2B5EF4-FFF2-40B4-BE49-F238E27FC236}">
                <a16:creationId xmlns="" xmlns:a16="http://schemas.microsoft.com/office/drawing/2014/main" id="{CD78CEC6-A6C0-6D40-B56E-BCE9C64B8782}"/>
              </a:ext>
            </a:extLst>
          </p:cNvPr>
          <p:cNvSpPr txBox="1"/>
          <p:nvPr/>
        </p:nvSpPr>
        <p:spPr>
          <a:xfrm>
            <a:off x="3222171" y="305582"/>
            <a:ext cx="652743" cy="369332"/>
          </a:xfrm>
          <a:prstGeom prst="rect">
            <a:avLst/>
          </a:prstGeom>
          <a:noFill/>
        </p:spPr>
        <p:txBody>
          <a:bodyPr wrap="none" rtlCol="0">
            <a:spAutoFit/>
          </a:bodyPr>
          <a:lstStyle/>
          <a:p>
            <a:r>
              <a:rPr lang="en-US" b="1" dirty="0"/>
              <a:t>2013</a:t>
            </a:r>
          </a:p>
        </p:txBody>
      </p:sp>
      <p:cxnSp>
        <p:nvCxnSpPr>
          <p:cNvPr id="7" name="Straight Connector 6">
            <a:extLst>
              <a:ext uri="{FF2B5EF4-FFF2-40B4-BE49-F238E27FC236}">
                <a16:creationId xmlns="" xmlns:a16="http://schemas.microsoft.com/office/drawing/2014/main" id="{E3A97D57-0583-4B45-8625-03DA34BEE2B7}"/>
              </a:ext>
            </a:extLst>
          </p:cNvPr>
          <p:cNvCxnSpPr>
            <a:cxnSpLocks/>
          </p:cNvCxnSpPr>
          <p:nvPr/>
        </p:nvCxnSpPr>
        <p:spPr>
          <a:xfrm>
            <a:off x="6509658" y="530232"/>
            <a:ext cx="0" cy="4527675"/>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FF89A2B8-C9BB-824A-B5AC-186D20C976FC}"/>
              </a:ext>
            </a:extLst>
          </p:cNvPr>
          <p:cNvSpPr txBox="1"/>
          <p:nvPr/>
        </p:nvSpPr>
        <p:spPr>
          <a:xfrm>
            <a:off x="9220200" y="349516"/>
            <a:ext cx="652743" cy="369332"/>
          </a:xfrm>
          <a:prstGeom prst="rect">
            <a:avLst/>
          </a:prstGeom>
          <a:noFill/>
        </p:spPr>
        <p:txBody>
          <a:bodyPr wrap="none" rtlCol="0">
            <a:spAutoFit/>
          </a:bodyPr>
          <a:lstStyle/>
          <a:p>
            <a:r>
              <a:rPr lang="en-US" b="1" dirty="0"/>
              <a:t>2018</a:t>
            </a:r>
          </a:p>
        </p:txBody>
      </p:sp>
      <p:sp>
        <p:nvSpPr>
          <p:cNvPr id="10" name="TextBox 9">
            <a:extLst>
              <a:ext uri="{FF2B5EF4-FFF2-40B4-BE49-F238E27FC236}">
                <a16:creationId xmlns="" xmlns:a16="http://schemas.microsoft.com/office/drawing/2014/main" id="{64160187-EE11-1F43-A6FD-79D9309509C7}"/>
              </a:ext>
            </a:extLst>
          </p:cNvPr>
          <p:cNvSpPr txBox="1"/>
          <p:nvPr/>
        </p:nvSpPr>
        <p:spPr>
          <a:xfrm>
            <a:off x="7089244" y="1028771"/>
            <a:ext cx="4939470" cy="5078313"/>
          </a:xfrm>
          <a:prstGeom prst="rect">
            <a:avLst/>
          </a:prstGeom>
          <a:noFill/>
        </p:spPr>
        <p:txBody>
          <a:bodyPr wrap="square" rtlCol="0">
            <a:spAutoFit/>
          </a:bodyPr>
          <a:lstStyle/>
          <a:p>
            <a:r>
              <a:rPr lang="en-US" dirty="0"/>
              <a:t>We must ourselves a number of uncomfortable questions:</a:t>
            </a:r>
          </a:p>
          <a:p>
            <a:endParaRPr lang="en-US" dirty="0"/>
          </a:p>
          <a:p>
            <a:pPr marL="285750" indent="-285750">
              <a:buFont typeface="Arial" panose="020B0604020202020204" pitchFamily="34" charset="0"/>
              <a:buChar char="•"/>
            </a:pPr>
            <a:r>
              <a:rPr lang="en-US" dirty="0"/>
              <a:t>Given the investment in ITER, can we justify building  separate DEMO reactors? Which critical gap areas can be addressed by less massive but synergistic parallel investment?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How is the infrastructure/ tools / HRD / industry developed for ITER by all partners going to be useful in future?</a:t>
            </a:r>
          </a:p>
          <a:p>
            <a:endParaRPr lang="en-US" dirty="0"/>
          </a:p>
          <a:p>
            <a:pPr marL="285750" indent="-285750">
              <a:buFont typeface="Arial" panose="020B0604020202020204" pitchFamily="34" charset="0"/>
              <a:buChar char="•"/>
            </a:pPr>
            <a:r>
              <a:rPr lang="en-US" dirty="0"/>
              <a:t>Knowledge leveraging for future? Which structures need to be built? How to maintain an advanced state of readiness to exploit fusion and spin-offs?</a:t>
            </a:r>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877187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39D14E-E695-CE4E-9C0E-388A1A126AB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 xmlns:a16="http://schemas.microsoft.com/office/drawing/2014/main" id="{DA4BDC3A-73DA-4F42-8CA6-8E213FA0B456}"/>
              </a:ext>
            </a:extLst>
          </p:cNvPr>
          <p:cNvSpPr>
            <a:spLocks noGrp="1"/>
          </p:cNvSpPr>
          <p:nvPr>
            <p:ph idx="1"/>
          </p:nvPr>
        </p:nvSpPr>
        <p:spPr>
          <a:xfrm>
            <a:off x="838200" y="1444625"/>
            <a:ext cx="10515600" cy="3595461"/>
          </a:xfrm>
        </p:spPr>
        <p:txBody>
          <a:bodyPr/>
          <a:lstStyle/>
          <a:p>
            <a:r>
              <a:rPr lang="en-US" dirty="0"/>
              <a:t>History of fusion research in India is essentially defined by the history of IPR (inclusive of the days of its embryonic stage)</a:t>
            </a:r>
          </a:p>
          <a:p>
            <a:endParaRPr lang="en-US" dirty="0"/>
          </a:p>
          <a:p>
            <a:r>
              <a:rPr lang="en-US" dirty="0"/>
              <a:t>A diverse portfolio has emerged with time due to sheer intensity of efforts by its founder director</a:t>
            </a:r>
          </a:p>
          <a:p>
            <a:endParaRPr lang="en-US" dirty="0"/>
          </a:p>
          <a:p>
            <a:r>
              <a:rPr lang="en-US" dirty="0"/>
              <a:t>We continue his quest  ... for he would stop at nothing ...</a:t>
            </a:r>
          </a:p>
        </p:txBody>
      </p:sp>
      <p:sp>
        <p:nvSpPr>
          <p:cNvPr id="4" name="TextBox 3">
            <a:extLst>
              <a:ext uri="{FF2B5EF4-FFF2-40B4-BE49-F238E27FC236}">
                <a16:creationId xmlns="" xmlns:a16="http://schemas.microsoft.com/office/drawing/2014/main" id="{4D02C570-71F2-9943-8122-5E8CA108F572}"/>
              </a:ext>
            </a:extLst>
          </p:cNvPr>
          <p:cNvSpPr txBox="1"/>
          <p:nvPr/>
        </p:nvSpPr>
        <p:spPr>
          <a:xfrm>
            <a:off x="4691742" y="5638800"/>
            <a:ext cx="1508618" cy="461665"/>
          </a:xfrm>
          <a:prstGeom prst="rect">
            <a:avLst/>
          </a:prstGeom>
          <a:noFill/>
        </p:spPr>
        <p:txBody>
          <a:bodyPr wrap="none" rtlCol="0">
            <a:spAutoFit/>
          </a:bodyPr>
          <a:lstStyle/>
          <a:p>
            <a:r>
              <a:rPr lang="en-US" sz="2400" b="1" dirty="0">
                <a:solidFill>
                  <a:srgbClr val="7030A0"/>
                </a:solidFill>
              </a:rPr>
              <a:t>Thank you</a:t>
            </a:r>
          </a:p>
        </p:txBody>
      </p:sp>
    </p:spTree>
    <p:extLst>
      <p:ext uri="{BB962C8B-B14F-4D97-AF65-F5344CB8AC3E}">
        <p14:creationId xmlns:p14="http://schemas.microsoft.com/office/powerpoint/2010/main" val="796600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9539" y="1163151"/>
            <a:ext cx="10515600" cy="4351338"/>
          </a:xfrm>
        </p:spPr>
        <p:txBody>
          <a:bodyPr>
            <a:normAutofit fontScale="92500" lnSpcReduction="10000"/>
          </a:bodyPr>
          <a:lstStyle/>
          <a:p>
            <a:r>
              <a:rPr lang="en-IN" dirty="0"/>
              <a:t>Advanced technologies like fusion hold the promise but have been traditionally considered too far away for any serious investment so far. </a:t>
            </a:r>
          </a:p>
          <a:p>
            <a:r>
              <a:rPr lang="en-IN" dirty="0"/>
              <a:t>The ‘fear factor’ of failure can be overpowering</a:t>
            </a:r>
          </a:p>
          <a:p>
            <a:r>
              <a:rPr lang="en-IN" dirty="0"/>
              <a:t> However, it’s time to turn it around and ask ourselves: What difference will it make if fusion reactor works as desired? </a:t>
            </a:r>
          </a:p>
          <a:p>
            <a:r>
              <a:rPr lang="en-IN" dirty="0"/>
              <a:t>The ITER Project is a collective expression of this global quest for energy</a:t>
            </a:r>
          </a:p>
          <a:p>
            <a:r>
              <a:rPr lang="en-IN" dirty="0"/>
              <a:t>The task however, is complex and embeds challenges of extreme kind</a:t>
            </a:r>
          </a:p>
          <a:p>
            <a:r>
              <a:rPr lang="en-IN" dirty="0"/>
              <a:t>But then, that is the nature of fusion research. It is all about innovative ways and can continue to provide the world with spin-offs while it graduates from hydrogen plasma to D-T and from there on to power-reactors.</a:t>
            </a:r>
          </a:p>
          <a:p>
            <a:pPr marL="0" indent="0">
              <a:buNone/>
            </a:pPr>
            <a:endParaRPr lang="en-IN" dirty="0"/>
          </a:p>
        </p:txBody>
      </p:sp>
    </p:spTree>
    <p:extLst>
      <p:ext uri="{BB962C8B-B14F-4D97-AF65-F5344CB8AC3E}">
        <p14:creationId xmlns:p14="http://schemas.microsoft.com/office/powerpoint/2010/main" val="2079953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9539" y="1163151"/>
            <a:ext cx="10515600" cy="4351338"/>
          </a:xfrm>
        </p:spPr>
        <p:txBody>
          <a:bodyPr>
            <a:normAutofit fontScale="85000" lnSpcReduction="20000"/>
          </a:bodyPr>
          <a:lstStyle/>
          <a:p>
            <a:r>
              <a:rPr lang="en-IN" dirty="0"/>
              <a:t>India has come a long way in both fusion-science and technology via its well-conceived indigenous as well as collaborative measures. </a:t>
            </a:r>
          </a:p>
          <a:p>
            <a:r>
              <a:rPr lang="en-IN" dirty="0"/>
              <a:t>India’s journey in magnetic confinement research began in 1982 and it has grown in several areas of plasma and fusion research. </a:t>
            </a:r>
          </a:p>
          <a:p>
            <a:r>
              <a:rPr lang="en-IN" dirty="0"/>
              <a:t>A number of developments has taken place: tokamaks with copper-coils (ADITYA) and with superconducting coils (SST-1) have been built indigenously in the Institute for Plasma Research, Gandhinagar. </a:t>
            </a:r>
          </a:p>
          <a:p>
            <a:r>
              <a:rPr lang="en-IN" dirty="0"/>
              <a:t>The scientists have gained experience in plasma operations of these tokamaks as well as in SINP-tokamak, which is located in the </a:t>
            </a:r>
            <a:r>
              <a:rPr lang="en-IN" dirty="0" err="1"/>
              <a:t>Saha</a:t>
            </a:r>
            <a:r>
              <a:rPr lang="en-IN" dirty="0"/>
              <a:t> Institute of Nuclear Physics, Kolkata </a:t>
            </a:r>
          </a:p>
          <a:p>
            <a:r>
              <a:rPr lang="en-IN" dirty="0"/>
              <a:t>Now, an upgraded ADITYA-U is in place, exploring experiments with shaped plasma</a:t>
            </a:r>
          </a:p>
          <a:p>
            <a:r>
              <a:rPr lang="en-IN" dirty="0"/>
              <a:t>A host of auxiliary technologies have been developed and tested with the test-beds created in-house</a:t>
            </a:r>
          </a:p>
          <a:p>
            <a:pPr marL="0" indent="0">
              <a:buNone/>
            </a:pPr>
            <a:endParaRPr lang="en-IN" dirty="0"/>
          </a:p>
        </p:txBody>
      </p:sp>
    </p:spTree>
    <p:extLst>
      <p:ext uri="{BB962C8B-B14F-4D97-AF65-F5344CB8AC3E}">
        <p14:creationId xmlns:p14="http://schemas.microsoft.com/office/powerpoint/2010/main" val="36699219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9539" y="1163151"/>
            <a:ext cx="10515600" cy="4351338"/>
          </a:xfrm>
        </p:spPr>
        <p:txBody>
          <a:bodyPr>
            <a:normAutofit/>
          </a:bodyPr>
          <a:lstStyle/>
          <a:p>
            <a:r>
              <a:rPr lang="en-IN" dirty="0"/>
              <a:t>India needs to sustain the momentum of its fusion research to be able to reap the benefits from participation in ITER and to quickly channelize the success of ITER in its vision. </a:t>
            </a:r>
          </a:p>
          <a:p>
            <a:r>
              <a:rPr lang="en-IN" dirty="0"/>
              <a:t>The ITER participation has been followed in India with the blanket and the divertor technology development initiatives. </a:t>
            </a:r>
          </a:p>
          <a:p>
            <a:r>
              <a:rPr lang="en-IN" dirty="0"/>
              <a:t>Industrial applications have begun technology-transfer </a:t>
            </a:r>
          </a:p>
          <a:p>
            <a:r>
              <a:rPr lang="en-IN" dirty="0"/>
              <a:t>The HRD is taking place with a strong academic backbone with a project-oriented approach (NFP)</a:t>
            </a:r>
          </a:p>
          <a:p>
            <a:pPr marL="0" indent="0" algn="r">
              <a:buNone/>
            </a:pPr>
            <a:endParaRPr lang="en-IN" sz="2000" i="1" dirty="0"/>
          </a:p>
          <a:p>
            <a:pPr marL="0" indent="0" algn="r">
              <a:buNone/>
            </a:pPr>
            <a:r>
              <a:rPr lang="en-IN" sz="1800" i="1" dirty="0">
                <a:solidFill>
                  <a:schemeClr val="bg1">
                    <a:lumMod val="50000"/>
                  </a:schemeClr>
                </a:solidFill>
              </a:rPr>
              <a:t>Some details are being covered in OV-talk</a:t>
            </a:r>
            <a:r>
              <a:rPr lang="en-IN" sz="2000" i="1" dirty="0"/>
              <a:t> </a:t>
            </a:r>
          </a:p>
        </p:txBody>
      </p:sp>
    </p:spTree>
    <p:extLst>
      <p:ext uri="{BB962C8B-B14F-4D97-AF65-F5344CB8AC3E}">
        <p14:creationId xmlns:p14="http://schemas.microsoft.com/office/powerpoint/2010/main" val="911842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2340EB-A2B0-A845-B88B-C15095C0496F}"/>
              </a:ext>
            </a:extLst>
          </p:cNvPr>
          <p:cNvSpPr>
            <a:spLocks noGrp="1"/>
          </p:cNvSpPr>
          <p:nvPr>
            <p:ph type="title"/>
          </p:nvPr>
        </p:nvSpPr>
        <p:spPr/>
        <p:txBody>
          <a:bodyPr/>
          <a:lstStyle/>
          <a:p>
            <a:r>
              <a:rPr lang="en-US" dirty="0"/>
              <a:t>Early Days</a:t>
            </a:r>
          </a:p>
        </p:txBody>
      </p:sp>
      <p:sp>
        <p:nvSpPr>
          <p:cNvPr id="3" name="Content Placeholder 2">
            <a:extLst>
              <a:ext uri="{FF2B5EF4-FFF2-40B4-BE49-F238E27FC236}">
                <a16:creationId xmlns="" xmlns:a16="http://schemas.microsoft.com/office/drawing/2014/main" id="{FC894069-4E09-804B-8A4E-01EC60843D88}"/>
              </a:ext>
            </a:extLst>
          </p:cNvPr>
          <p:cNvSpPr>
            <a:spLocks noGrp="1"/>
          </p:cNvSpPr>
          <p:nvPr>
            <p:ph idx="1"/>
          </p:nvPr>
        </p:nvSpPr>
        <p:spPr>
          <a:xfrm>
            <a:off x="838200" y="1825625"/>
            <a:ext cx="10515600" cy="2461562"/>
          </a:xfrm>
        </p:spPr>
        <p:txBody>
          <a:bodyPr>
            <a:normAutofit fontScale="92500"/>
          </a:bodyPr>
          <a:lstStyle/>
          <a:p>
            <a:r>
              <a:rPr lang="en-US" dirty="0"/>
              <a:t>1920: </a:t>
            </a:r>
            <a:r>
              <a:rPr lang="en-US" dirty="0" err="1"/>
              <a:t>Meghnath</a:t>
            </a:r>
            <a:r>
              <a:rPr lang="en-US" dirty="0"/>
              <a:t> </a:t>
            </a:r>
            <a:r>
              <a:rPr lang="en-US" dirty="0" err="1"/>
              <a:t>Saha’s</a:t>
            </a:r>
            <a:r>
              <a:rPr lang="en-US" dirty="0"/>
              <a:t> fundamental investigations, Allahabad; ionization equilibrium; 1938 </a:t>
            </a:r>
            <a:r>
              <a:rPr lang="en-US" dirty="0" err="1"/>
              <a:t>duoplasmatron</a:t>
            </a:r>
            <a:r>
              <a:rPr lang="en-US" dirty="0"/>
              <a:t> source for cyclotron, Kolkata</a:t>
            </a:r>
          </a:p>
          <a:p>
            <a:r>
              <a:rPr lang="en-US" dirty="0"/>
              <a:t>1960 toroidal pinch at TIFR, Mumbai</a:t>
            </a:r>
          </a:p>
          <a:p>
            <a:r>
              <a:rPr lang="en-US" dirty="0"/>
              <a:t>1970 Space plasma group, </a:t>
            </a:r>
            <a:r>
              <a:rPr lang="en-US" dirty="0" err="1"/>
              <a:t>Vikram</a:t>
            </a:r>
            <a:r>
              <a:rPr lang="en-US" dirty="0"/>
              <a:t> Sarabhai, PRL Ahmedabad</a:t>
            </a:r>
          </a:p>
          <a:p>
            <a:r>
              <a:rPr lang="en-US" dirty="0"/>
              <a:t>Vision for fusion!</a:t>
            </a:r>
          </a:p>
          <a:p>
            <a:endParaRPr lang="en-US" dirty="0"/>
          </a:p>
        </p:txBody>
      </p:sp>
      <p:sp>
        <p:nvSpPr>
          <p:cNvPr id="4" name="Rectangle 3">
            <a:extLst>
              <a:ext uri="{FF2B5EF4-FFF2-40B4-BE49-F238E27FC236}">
                <a16:creationId xmlns="" xmlns:a16="http://schemas.microsoft.com/office/drawing/2014/main" id="{29C203C6-0357-CC46-A2D5-ED96E2F6872C}"/>
              </a:ext>
            </a:extLst>
          </p:cNvPr>
          <p:cNvSpPr/>
          <p:nvPr/>
        </p:nvSpPr>
        <p:spPr>
          <a:xfrm>
            <a:off x="467271" y="5716774"/>
            <a:ext cx="11048453" cy="707886"/>
          </a:xfrm>
          <a:prstGeom prst="rect">
            <a:avLst/>
          </a:prstGeom>
        </p:spPr>
        <p:txBody>
          <a:bodyPr wrap="square">
            <a:spAutoFit/>
          </a:bodyPr>
          <a:lstStyle/>
          <a:p>
            <a:r>
              <a:rPr lang="en-IN" sz="2000" dirty="0">
                <a:latin typeface="TimesNewRomanPSMT" panose="02020603050405020304" pitchFamily="18" charset="0"/>
              </a:rPr>
              <a:t>Credits: P.I. John, Universal Journal of Physics and Application 11(1): 33-43, 2017; </a:t>
            </a:r>
          </a:p>
          <a:p>
            <a:r>
              <a:rPr lang="en-IN" sz="2000" dirty="0"/>
              <a:t>DOI: 10.13189/ujpa.2017.110104 </a:t>
            </a:r>
          </a:p>
        </p:txBody>
      </p:sp>
    </p:spTree>
    <p:extLst>
      <p:ext uri="{BB962C8B-B14F-4D97-AF65-F5344CB8AC3E}">
        <p14:creationId xmlns:p14="http://schemas.microsoft.com/office/powerpoint/2010/main" val="1024845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92935C2B-C814-6348-BE6D-DADD5E205393}"/>
              </a:ext>
            </a:extLst>
          </p:cNvPr>
          <p:cNvSpPr>
            <a:spLocks noGrp="1"/>
          </p:cNvSpPr>
          <p:nvPr>
            <p:ph type="title"/>
          </p:nvPr>
        </p:nvSpPr>
        <p:spPr>
          <a:xfrm>
            <a:off x="1153510" y="2719442"/>
            <a:ext cx="10515600" cy="1325563"/>
          </a:xfrm>
        </p:spPr>
        <p:txBody>
          <a:bodyPr/>
          <a:lstStyle/>
          <a:p>
            <a:r>
              <a:rPr lang="en-US" dirty="0"/>
              <a:t>Basic Experiments</a:t>
            </a:r>
          </a:p>
        </p:txBody>
      </p:sp>
    </p:spTree>
    <p:extLst>
      <p:ext uri="{BB962C8B-B14F-4D97-AF65-F5344CB8AC3E}">
        <p14:creationId xmlns:p14="http://schemas.microsoft.com/office/powerpoint/2010/main" val="2826604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12717</TotalTime>
  <Words>1679</Words>
  <Application>Microsoft Office PowerPoint</Application>
  <PresentationFormat>Widescreen</PresentationFormat>
  <Paragraphs>259</Paragraphs>
  <Slides>46</Slides>
  <Notes>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57" baseType="lpstr">
      <vt:lpstr>Arial</vt:lpstr>
      <vt:lpstr>Arial Narrow</vt:lpstr>
      <vt:lpstr>Calibri</vt:lpstr>
      <vt:lpstr>Calibri Light</vt:lpstr>
      <vt:lpstr>Helvetica</vt:lpstr>
      <vt:lpstr>Times New Roman</vt:lpstr>
      <vt:lpstr>TimesNewRomanPSMT</vt:lpstr>
      <vt:lpstr>Verdana</vt:lpstr>
      <vt:lpstr>Office Theme</vt:lpstr>
      <vt:lpstr>Bitmap Image</vt:lpstr>
      <vt:lpstr>Clip</vt:lpstr>
      <vt:lpstr>India’s Quest for Fusion Energy and The Road to ITER</vt:lpstr>
      <vt:lpstr>PowerPoint Presentation</vt:lpstr>
      <vt:lpstr>PowerPoint Presentation</vt:lpstr>
      <vt:lpstr>PowerPoint Presentation</vt:lpstr>
      <vt:lpstr>PowerPoint Presentation</vt:lpstr>
      <vt:lpstr>PowerPoint Presentation</vt:lpstr>
      <vt:lpstr>PowerPoint Presentation</vt:lpstr>
      <vt:lpstr>Early Days</vt:lpstr>
      <vt:lpstr>Basic Experiments</vt:lpstr>
      <vt:lpstr>PowerPoint Presentation</vt:lpstr>
      <vt:lpstr>PowerPoint Presentation</vt:lpstr>
      <vt:lpstr>PowerPoint Presentation</vt:lpstr>
      <vt:lpstr>PowerPoint Presentation</vt:lpstr>
      <vt:lpstr>PowerPoint Presentation</vt:lpstr>
      <vt:lpstr>1986 Basic Experiments at IPR</vt:lpstr>
      <vt:lpstr>PowerPoint Presentation</vt:lpstr>
      <vt:lpstr>PowerPoint Presentation</vt:lpstr>
      <vt:lpstr>PowerPoint Presentation</vt:lpstr>
      <vt:lpstr>ADITYA Tokamak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ITER !</vt:lpstr>
      <vt:lpstr>India’s Participation, background work</vt:lpstr>
      <vt:lpstr>PowerPoint Presentation</vt:lpstr>
      <vt:lpstr>PowerPoint Presentation</vt:lpstr>
      <vt:lpstr>PowerPoint Presentation</vt:lpstr>
      <vt:lpstr>PowerPoint Presentation</vt:lpstr>
      <vt:lpstr>Plasma Applications</vt:lpstr>
      <vt:lpstr>PowerPoint Presentation</vt:lpstr>
      <vt:lpstr>Applications will connect fusion to society</vt:lpstr>
      <vt:lpstr>HRD</vt:lpstr>
      <vt:lpstr>PowerPoint Presentation</vt:lpstr>
      <vt:lpstr>PowerPoint Presentation</vt:lpstr>
      <vt:lpstr>What next?</vt:lpstr>
      <vt:lpstr>PowerPoint Presentation</vt:lpstr>
      <vt:lpstr>Summary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India’s Quest for Fusion Energy and The Road to ITER</dc:title>
  <dc:creator>SHISHIR</dc:creator>
  <cp:lastModifiedBy>IPR</cp:lastModifiedBy>
  <cp:revision>87</cp:revision>
  <dcterms:created xsi:type="dcterms:W3CDTF">2018-10-06T08:01:48Z</dcterms:created>
  <dcterms:modified xsi:type="dcterms:W3CDTF">2018-10-22T02:24:25Z</dcterms:modified>
</cp:coreProperties>
</file>